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309" r:id="rId3"/>
    <p:sldId id="310" r:id="rId4"/>
    <p:sldId id="260" r:id="rId5"/>
    <p:sldId id="312" r:id="rId6"/>
    <p:sldId id="265" r:id="rId7"/>
    <p:sldId id="268" r:id="rId8"/>
    <p:sldId id="269" r:id="rId9"/>
    <p:sldId id="270" r:id="rId10"/>
    <p:sldId id="313" r:id="rId11"/>
    <p:sldId id="308" r:id="rId12"/>
    <p:sldId id="304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4" r:id="rId21"/>
    <p:sldId id="30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6B519-BB38-4FE9-A71B-DB5C8FBD7ACD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FDB81F3F-68FB-4273-8963-3836CF06489D}">
      <dgm:prSet phldrT="[Texto]"/>
      <dgm:spPr/>
      <dgm:t>
        <a:bodyPr/>
        <a:lstStyle/>
        <a:p>
          <a:r>
            <a:rPr lang="es-CO" dirty="0"/>
            <a:t>Comercial</a:t>
          </a:r>
        </a:p>
      </dgm:t>
    </dgm:pt>
    <dgm:pt modelId="{EB18BF19-4573-455B-83F0-03607A3A047A}" type="parTrans" cxnId="{5F993A23-F6D4-403E-AB6C-EDE75DC9FE52}">
      <dgm:prSet/>
      <dgm:spPr/>
      <dgm:t>
        <a:bodyPr/>
        <a:lstStyle/>
        <a:p>
          <a:endParaRPr lang="es-CO"/>
        </a:p>
      </dgm:t>
    </dgm:pt>
    <dgm:pt modelId="{0918F0D3-8372-4F97-8B47-10947016B8CF}" type="sibTrans" cxnId="{5F993A23-F6D4-403E-AB6C-EDE75DC9FE52}">
      <dgm:prSet/>
      <dgm:spPr/>
      <dgm:t>
        <a:bodyPr/>
        <a:lstStyle/>
        <a:p>
          <a:endParaRPr lang="es-CO"/>
        </a:p>
      </dgm:t>
    </dgm:pt>
    <dgm:pt modelId="{A35DDA81-7B47-41BB-A6BF-D6F8A32DDD80}">
      <dgm:prSet phldrT="[Texto]"/>
      <dgm:spPr>
        <a:gradFill rotWithShape="0">
          <a:gsLst>
            <a:gs pos="0">
              <a:srgbClr val="00B050"/>
            </a:gs>
            <a:gs pos="80000">
              <a:schemeClr val="accent2">
                <a:hueOff val="-7200000"/>
                <a:satOff val="-25001"/>
                <a:lumOff val="3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s-CO" dirty="0"/>
            <a:t>Cartera</a:t>
          </a:r>
        </a:p>
      </dgm:t>
    </dgm:pt>
    <dgm:pt modelId="{65F76D8D-256C-4BF4-A775-BE845A5D3796}" type="parTrans" cxnId="{5605EB8D-F9FB-418A-A323-117562EF9B84}">
      <dgm:prSet/>
      <dgm:spPr/>
      <dgm:t>
        <a:bodyPr/>
        <a:lstStyle/>
        <a:p>
          <a:endParaRPr lang="es-CO"/>
        </a:p>
      </dgm:t>
    </dgm:pt>
    <dgm:pt modelId="{1F55D7E4-B754-4239-991F-1ECB27804343}" type="sibTrans" cxnId="{5605EB8D-F9FB-418A-A323-117562EF9B84}">
      <dgm:prSet/>
      <dgm:spPr/>
      <dgm:t>
        <a:bodyPr/>
        <a:lstStyle/>
        <a:p>
          <a:endParaRPr lang="es-CO"/>
        </a:p>
      </dgm:t>
    </dgm:pt>
    <dgm:pt modelId="{9D2F76F7-5DE7-4860-A49D-C8D40B812995}">
      <dgm:prSet phldrT="[Texto]"/>
      <dgm:spPr>
        <a:gradFill rotWithShape="0">
          <a:gsLst>
            <a:gs pos="0">
              <a:srgbClr val="FF0000"/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s-CO" dirty="0"/>
            <a:t>Cobranzas</a:t>
          </a:r>
        </a:p>
      </dgm:t>
    </dgm:pt>
    <dgm:pt modelId="{C790A354-44D0-4C5B-8632-9883E40ABF6C}" type="parTrans" cxnId="{10D9682C-0FE5-41EB-ADDC-D0C15DD97080}">
      <dgm:prSet/>
      <dgm:spPr/>
      <dgm:t>
        <a:bodyPr/>
        <a:lstStyle/>
        <a:p>
          <a:endParaRPr lang="es-CO"/>
        </a:p>
      </dgm:t>
    </dgm:pt>
    <dgm:pt modelId="{30B6362E-9BE1-4014-8EE2-A77A1AE475BA}" type="sibTrans" cxnId="{10D9682C-0FE5-41EB-ADDC-D0C15DD97080}">
      <dgm:prSet/>
      <dgm:spPr/>
      <dgm:t>
        <a:bodyPr/>
        <a:lstStyle/>
        <a:p>
          <a:endParaRPr lang="es-CO"/>
        </a:p>
      </dgm:t>
    </dgm:pt>
    <dgm:pt modelId="{3BBEBF31-2058-44C2-97C4-C582D251D9AD}" type="pres">
      <dgm:prSet presAssocID="{FA36B519-BB38-4FE9-A71B-DB5C8FBD7ACD}" presName="Name0" presStyleCnt="0">
        <dgm:presLayoutVars>
          <dgm:dir/>
          <dgm:animLvl val="lvl"/>
          <dgm:resizeHandles val="exact"/>
        </dgm:presLayoutVars>
      </dgm:prSet>
      <dgm:spPr/>
    </dgm:pt>
    <dgm:pt modelId="{F47D79D5-52A0-43E3-9635-A89EC74EE79C}" type="pres">
      <dgm:prSet presAssocID="{FDB81F3F-68FB-4273-8963-3836CF0648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02F50A-74AF-4B85-9063-258B8B6C7021}" type="pres">
      <dgm:prSet presAssocID="{0918F0D3-8372-4F97-8B47-10947016B8CF}" presName="parTxOnlySpace" presStyleCnt="0"/>
      <dgm:spPr/>
    </dgm:pt>
    <dgm:pt modelId="{F0AA7015-4F67-4684-B2EC-AFB690D20C8D}" type="pres">
      <dgm:prSet presAssocID="{A35DDA81-7B47-41BB-A6BF-D6F8A32DDD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315432-556A-480A-8223-D8E9A288E2B8}" type="pres">
      <dgm:prSet presAssocID="{1F55D7E4-B754-4239-991F-1ECB27804343}" presName="parTxOnlySpace" presStyleCnt="0"/>
      <dgm:spPr/>
    </dgm:pt>
    <dgm:pt modelId="{4145DFC8-4BA5-43A0-A685-BE73EF8B2A98}" type="pres">
      <dgm:prSet presAssocID="{9D2F76F7-5DE7-4860-A49D-C8D40B81299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D9682C-0FE5-41EB-ADDC-D0C15DD97080}" srcId="{FA36B519-BB38-4FE9-A71B-DB5C8FBD7ACD}" destId="{9D2F76F7-5DE7-4860-A49D-C8D40B812995}" srcOrd="2" destOrd="0" parTransId="{C790A354-44D0-4C5B-8632-9883E40ABF6C}" sibTransId="{30B6362E-9BE1-4014-8EE2-A77A1AE475BA}"/>
    <dgm:cxn modelId="{5605EB8D-F9FB-418A-A323-117562EF9B84}" srcId="{FA36B519-BB38-4FE9-A71B-DB5C8FBD7ACD}" destId="{A35DDA81-7B47-41BB-A6BF-D6F8A32DDD80}" srcOrd="1" destOrd="0" parTransId="{65F76D8D-256C-4BF4-A775-BE845A5D3796}" sibTransId="{1F55D7E4-B754-4239-991F-1ECB27804343}"/>
    <dgm:cxn modelId="{4A6ADC67-6929-4F65-9F12-90CEC5183776}" type="presOf" srcId="{A35DDA81-7B47-41BB-A6BF-D6F8A32DDD80}" destId="{F0AA7015-4F67-4684-B2EC-AFB690D20C8D}" srcOrd="0" destOrd="0" presId="urn:microsoft.com/office/officeart/2005/8/layout/chevron1"/>
    <dgm:cxn modelId="{DF0D60ED-0AF9-473D-87AA-037EF606CB6A}" type="presOf" srcId="{9D2F76F7-5DE7-4860-A49D-C8D40B812995}" destId="{4145DFC8-4BA5-43A0-A685-BE73EF8B2A98}" srcOrd="0" destOrd="0" presId="urn:microsoft.com/office/officeart/2005/8/layout/chevron1"/>
    <dgm:cxn modelId="{5F993A23-F6D4-403E-AB6C-EDE75DC9FE52}" srcId="{FA36B519-BB38-4FE9-A71B-DB5C8FBD7ACD}" destId="{FDB81F3F-68FB-4273-8963-3836CF06489D}" srcOrd="0" destOrd="0" parTransId="{EB18BF19-4573-455B-83F0-03607A3A047A}" sibTransId="{0918F0D3-8372-4F97-8B47-10947016B8CF}"/>
    <dgm:cxn modelId="{0C69E434-B037-41D0-AC1A-1F6C7D27C8AB}" type="presOf" srcId="{FA36B519-BB38-4FE9-A71B-DB5C8FBD7ACD}" destId="{3BBEBF31-2058-44C2-97C4-C582D251D9AD}" srcOrd="0" destOrd="0" presId="urn:microsoft.com/office/officeart/2005/8/layout/chevron1"/>
    <dgm:cxn modelId="{AE769B90-A5E6-41FE-8E03-7BDFE5314144}" type="presOf" srcId="{FDB81F3F-68FB-4273-8963-3836CF06489D}" destId="{F47D79D5-52A0-43E3-9635-A89EC74EE79C}" srcOrd="0" destOrd="0" presId="urn:microsoft.com/office/officeart/2005/8/layout/chevron1"/>
    <dgm:cxn modelId="{01FAFE45-08A3-4972-8D89-E78B19403668}" type="presParOf" srcId="{3BBEBF31-2058-44C2-97C4-C582D251D9AD}" destId="{F47D79D5-52A0-43E3-9635-A89EC74EE79C}" srcOrd="0" destOrd="0" presId="urn:microsoft.com/office/officeart/2005/8/layout/chevron1"/>
    <dgm:cxn modelId="{F4232CED-9AA6-429B-82C7-EAA5A30A5465}" type="presParOf" srcId="{3BBEBF31-2058-44C2-97C4-C582D251D9AD}" destId="{9E02F50A-74AF-4B85-9063-258B8B6C7021}" srcOrd="1" destOrd="0" presId="urn:microsoft.com/office/officeart/2005/8/layout/chevron1"/>
    <dgm:cxn modelId="{4295CB4E-F7A8-499F-AC21-C3D492C3F6DB}" type="presParOf" srcId="{3BBEBF31-2058-44C2-97C4-C582D251D9AD}" destId="{F0AA7015-4F67-4684-B2EC-AFB690D20C8D}" srcOrd="2" destOrd="0" presId="urn:microsoft.com/office/officeart/2005/8/layout/chevron1"/>
    <dgm:cxn modelId="{F17B3D02-EFF1-4207-8AF6-F92A9EA56C81}" type="presParOf" srcId="{3BBEBF31-2058-44C2-97C4-C582D251D9AD}" destId="{14315432-556A-480A-8223-D8E9A288E2B8}" srcOrd="3" destOrd="0" presId="urn:microsoft.com/office/officeart/2005/8/layout/chevron1"/>
    <dgm:cxn modelId="{A90174B5-CA11-4F7A-B34F-58E782CF08BC}" type="presParOf" srcId="{3BBEBF31-2058-44C2-97C4-C582D251D9AD}" destId="{4145DFC8-4BA5-43A0-A685-BE73EF8B2A9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D79D5-52A0-43E3-9635-A89EC74EE79C}">
      <dsp:nvSpPr>
        <dsp:cNvPr id="0" name=""/>
        <dsp:cNvSpPr/>
      </dsp:nvSpPr>
      <dsp:spPr>
        <a:xfrm>
          <a:off x="2411" y="250715"/>
          <a:ext cx="2937420" cy="11749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/>
            <a:t>Comercial</a:t>
          </a:r>
        </a:p>
      </dsp:txBody>
      <dsp:txXfrm>
        <a:off x="589895" y="250715"/>
        <a:ext cx="1762452" cy="1174968"/>
      </dsp:txXfrm>
    </dsp:sp>
    <dsp:sp modelId="{F0AA7015-4F67-4684-B2EC-AFB690D20C8D}">
      <dsp:nvSpPr>
        <dsp:cNvPr id="0" name=""/>
        <dsp:cNvSpPr/>
      </dsp:nvSpPr>
      <dsp:spPr>
        <a:xfrm>
          <a:off x="2646089" y="250715"/>
          <a:ext cx="2937420" cy="1174968"/>
        </a:xfrm>
        <a:prstGeom prst="chevron">
          <a:avLst/>
        </a:prstGeom>
        <a:gradFill rotWithShape="0">
          <a:gsLst>
            <a:gs pos="0">
              <a:srgbClr val="00B050"/>
            </a:gs>
            <a:gs pos="80000">
              <a:schemeClr val="accent2">
                <a:hueOff val="-7200000"/>
                <a:satOff val="-25001"/>
                <a:lumOff val="3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shade val="94000"/>
                <a:satMod val="135000"/>
              </a:schemeClr>
            </a:gs>
          </a:gsLst>
        </a:gra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/>
            <a:t>Cartera</a:t>
          </a:r>
        </a:p>
      </dsp:txBody>
      <dsp:txXfrm>
        <a:off x="3233573" y="250715"/>
        <a:ext cx="1762452" cy="1174968"/>
      </dsp:txXfrm>
    </dsp:sp>
    <dsp:sp modelId="{4145DFC8-4BA5-43A0-A685-BE73EF8B2A98}">
      <dsp:nvSpPr>
        <dsp:cNvPr id="0" name=""/>
        <dsp:cNvSpPr/>
      </dsp:nvSpPr>
      <dsp:spPr>
        <a:xfrm>
          <a:off x="5289768" y="250715"/>
          <a:ext cx="2937420" cy="1174968"/>
        </a:xfrm>
        <a:prstGeom prst="chevron">
          <a:avLst/>
        </a:prstGeom>
        <a:gradFill rotWithShape="0">
          <a:gsLst>
            <a:gs pos="0">
              <a:srgbClr val="FF0000"/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</a:gra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/>
            <a:t>Cobranzas</a:t>
          </a:r>
        </a:p>
      </dsp:txBody>
      <dsp:txXfrm>
        <a:off x="5877252" y="250715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59292-7B32-40E6-BE84-0B761E338232}" type="datetimeFigureOut">
              <a:rPr lang="es-CO" smtClean="0"/>
              <a:t>24/08/2019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C905-2A2C-4F07-BDD6-3B0CD1AAE46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985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100763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62372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15318A4-3128-4D96-BB1D-7C08ED33C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4C71321-27BE-41BA-9EDA-FD2DE8EC6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477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E071A99-8781-4B14-AF91-A672F5100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0A8EE2E-A9FD-43DE-A661-3CAE7A220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145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ECCDEE4-AE8B-46C7-9EA1-958A769C3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D4C5BA4-418B-41E4-BDA4-C44D6D0C3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13733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2556A9E-E9C9-42FC-A2A4-92F14A96E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71F45A9-D464-41CB-961E-2592E3EF3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96450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90B093E-DC29-48DC-85E6-CECF986FA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322C84F-2655-45AD-9017-A263862F5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889047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75A9B22-22BA-4182-A483-A5E60D516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39D800B-37BD-4D81-8B7F-D3C959744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32690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  <p:sp>
        <p:nvSpPr>
          <p:cNvPr id="7066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F0F695B-59AB-4F60-A9D1-21B2E6D78C11}" type="slidenum">
              <a:rPr lang="es-ES" altLang="es-CO" sz="1200"/>
              <a:pPr algn="r" eaLnBrk="1" hangingPunct="1"/>
              <a:t>22</a:t>
            </a:fld>
            <a:endParaRPr lang="es-ES" altLang="es-CO" sz="1200" dirty="0"/>
          </a:p>
        </p:txBody>
      </p:sp>
    </p:spTree>
    <p:extLst>
      <p:ext uri="{BB962C8B-B14F-4D97-AF65-F5344CB8AC3E}">
        <p14:creationId xmlns:p14="http://schemas.microsoft.com/office/powerpoint/2010/main" val="237396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100763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0075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414148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20682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100763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8978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100763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88314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100763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797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52B7C80C-E88A-4F38-94A6-D0A4B120F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494B434-7F45-459C-803D-B9C255091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695618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091434C-8312-4B90-A25B-55E80A4B9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EEC8FE6-CD8F-4CD7-8B0B-D07EF63F0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421278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EA4A-363F-49AB-BF86-F1C47CB11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Diseño de una Estrategia de Seguimiento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726C3-4A5B-4465-A510-AD82FB6B4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Carlos Rafael Robles Núñez</a:t>
            </a:r>
          </a:p>
          <a:p>
            <a:r>
              <a:rPr lang="es-CO" dirty="0"/>
              <a:t>Junio </a:t>
            </a:r>
            <a:r>
              <a:rPr lang="es-CO" dirty="0" smtClean="0"/>
              <a:t>22/2019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069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DE196-8EDF-43DF-A487-4822FB37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Dueño de los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DFC94-B876-42F1-91C0-48244D5D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Estrategia de Mejoramiento</a:t>
            </a:r>
          </a:p>
          <a:p>
            <a:r>
              <a:rPr lang="es-CO" sz="3600" dirty="0"/>
              <a:t>Estrategia de Gestión</a:t>
            </a:r>
          </a:p>
        </p:txBody>
      </p:sp>
    </p:spTree>
    <p:extLst>
      <p:ext uri="{BB962C8B-B14F-4D97-AF65-F5344CB8AC3E}">
        <p14:creationId xmlns:p14="http://schemas.microsoft.com/office/powerpoint/2010/main" val="193124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64D47416-6DE2-445C-AC2C-14765046D08C}"/>
              </a:ext>
            </a:extLst>
          </p:cNvPr>
          <p:cNvSpPr/>
          <p:nvPr/>
        </p:nvSpPr>
        <p:spPr>
          <a:xfrm>
            <a:off x="6491539" y="472941"/>
            <a:ext cx="2491409" cy="954156"/>
          </a:xfrm>
          <a:prstGeom prst="chevron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Versión 0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3843D6C4-9E76-4BD8-9802-CF68454DABBD}"/>
              </a:ext>
            </a:extLst>
          </p:cNvPr>
          <p:cNvSpPr/>
          <p:nvPr/>
        </p:nvSpPr>
        <p:spPr>
          <a:xfrm>
            <a:off x="6491538" y="1698767"/>
            <a:ext cx="2491409" cy="954156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Versión 1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3C2684E-35A2-4451-B7C3-314808F26008}"/>
              </a:ext>
            </a:extLst>
          </p:cNvPr>
          <p:cNvSpPr/>
          <p:nvPr/>
        </p:nvSpPr>
        <p:spPr>
          <a:xfrm>
            <a:off x="6491537" y="2924593"/>
            <a:ext cx="2491409" cy="954156"/>
          </a:xfrm>
          <a:prstGeom prst="chevron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Versión 2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E016B9E1-7E11-456D-88CB-3312A46543AC}"/>
              </a:ext>
            </a:extLst>
          </p:cNvPr>
          <p:cNvSpPr/>
          <p:nvPr/>
        </p:nvSpPr>
        <p:spPr>
          <a:xfrm>
            <a:off x="6491537" y="4150419"/>
            <a:ext cx="2491409" cy="954156"/>
          </a:xfrm>
          <a:prstGeom prst="chevron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Versión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47003B-6164-4196-8E0F-2F4976215F22}"/>
              </a:ext>
            </a:extLst>
          </p:cNvPr>
          <p:cNvSpPr txBox="1"/>
          <p:nvPr/>
        </p:nvSpPr>
        <p:spPr>
          <a:xfrm>
            <a:off x="34401" y="2014428"/>
            <a:ext cx="554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Versión 0 + (Lean + BPMS + ECM + Mejoras de Negocio) =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D20A05-8FAF-4A27-A84E-007ED0573CEC}"/>
              </a:ext>
            </a:extLst>
          </p:cNvPr>
          <p:cNvSpPr txBox="1"/>
          <p:nvPr/>
        </p:nvSpPr>
        <p:spPr>
          <a:xfrm>
            <a:off x="-49" y="3179799"/>
            <a:ext cx="660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 Versión 1 + (Six Sigma + Robotics + Minería + Mejoras de Negocio) =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F5755-FD67-4E1B-B060-49AE3D9AF0CA}"/>
              </a:ext>
            </a:extLst>
          </p:cNvPr>
          <p:cNvSpPr txBox="1"/>
          <p:nvPr/>
        </p:nvSpPr>
        <p:spPr>
          <a:xfrm>
            <a:off x="34401" y="4302960"/>
            <a:ext cx="521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Versión 2 + Mejoras de Negocio (1) + Otras mejoras = 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827D2788-204C-4A45-ADE7-2049D5BA78C2}"/>
              </a:ext>
            </a:extLst>
          </p:cNvPr>
          <p:cNvSpPr/>
          <p:nvPr/>
        </p:nvSpPr>
        <p:spPr>
          <a:xfrm>
            <a:off x="6491536" y="5376245"/>
            <a:ext cx="2491409" cy="954156"/>
          </a:xfrm>
          <a:prstGeom prst="chevron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Versión 4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635B95D-7DA0-491C-85BF-25F71BC003CF}"/>
              </a:ext>
            </a:extLst>
          </p:cNvPr>
          <p:cNvSpPr/>
          <p:nvPr/>
        </p:nvSpPr>
        <p:spPr>
          <a:xfrm>
            <a:off x="10111406" y="1914942"/>
            <a:ext cx="874644" cy="66174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A3B8E20-5663-49DF-B876-43784741A4EF}"/>
              </a:ext>
            </a:extLst>
          </p:cNvPr>
          <p:cNvSpPr/>
          <p:nvPr/>
        </p:nvSpPr>
        <p:spPr>
          <a:xfrm>
            <a:off x="10230676" y="3353237"/>
            <a:ext cx="636104" cy="44927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FEBC3C9E-70A9-4A9F-A899-3FB0F7177349}"/>
              </a:ext>
            </a:extLst>
          </p:cNvPr>
          <p:cNvSpPr/>
          <p:nvPr/>
        </p:nvSpPr>
        <p:spPr>
          <a:xfrm>
            <a:off x="10389702" y="4659006"/>
            <a:ext cx="344556" cy="32734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26D0878D-A8E1-4A90-BB53-BD7D5EA34B31}"/>
              </a:ext>
            </a:extLst>
          </p:cNvPr>
          <p:cNvSpPr/>
          <p:nvPr/>
        </p:nvSpPr>
        <p:spPr>
          <a:xfrm>
            <a:off x="10455962" y="5987663"/>
            <a:ext cx="225286" cy="16367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D98A1A-C54A-495B-A8D3-BA861C01DE2A}"/>
              </a:ext>
            </a:extLst>
          </p:cNvPr>
          <p:cNvSpPr txBox="1"/>
          <p:nvPr/>
        </p:nvSpPr>
        <p:spPr>
          <a:xfrm>
            <a:off x="9606787" y="319784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Delta de Mejora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05C88B-2297-4F60-9A72-7C2FD06C6A47}"/>
              </a:ext>
            </a:extLst>
          </p:cNvPr>
          <p:cNvSpPr txBox="1"/>
          <p:nvPr/>
        </p:nvSpPr>
        <p:spPr>
          <a:xfrm>
            <a:off x="34401" y="5601463"/>
            <a:ext cx="618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Versión 3 + Mejoras de Negocio (2) + Otras mejoras (2 pasada) = 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191D0A7-465D-4779-AA0B-3D2B1D18AD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5835"/>
            <a:ext cx="8229600" cy="6223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altLang="es-CO" sz="3000" dirty="0">
                <a:solidFill>
                  <a:schemeClr val="accent1"/>
                </a:solidFill>
              </a:rPr>
              <a:t>Ejemplo de Estrategia de Mejoramiento</a:t>
            </a:r>
            <a:endParaRPr altLang="es-CO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F54C-0703-4444-9F10-D39C7401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4" y="104776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s-CO" dirty="0">
                <a:solidFill>
                  <a:schemeClr val="accent1"/>
                </a:solidFill>
              </a:rPr>
              <a:t>Estrategia de gestión</a:t>
            </a:r>
          </a:p>
        </p:txBody>
      </p:sp>
      <p:sp>
        <p:nvSpPr>
          <p:cNvPr id="90115" name="Marcador de número de diapositiva 3">
            <a:extLst>
              <a:ext uri="{FF2B5EF4-FFF2-40B4-BE49-F238E27FC236}">
                <a16:creationId xmlns:a16="http://schemas.microsoft.com/office/drawing/2014/main" id="{D1D6F4D8-1F07-4584-B00D-23ED4E115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8247CD-A273-443E-B2B4-15BA3DF591B9}" type="slidenum">
              <a:rPr lang="es-CO" altLang="es-CO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CO" altLang="es-CO" sz="12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859F6-BFF5-47D4-AC65-C7EB3D8CC7B4}"/>
              </a:ext>
            </a:extLst>
          </p:cNvPr>
          <p:cNvSpPr/>
          <p:nvPr/>
        </p:nvSpPr>
        <p:spPr>
          <a:xfrm>
            <a:off x="4147929" y="3002587"/>
            <a:ext cx="14113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Inventario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60B946-6269-4810-8E9A-FB54FDF98F9E}"/>
              </a:ext>
            </a:extLst>
          </p:cNvPr>
          <p:cNvSpPr/>
          <p:nvPr/>
        </p:nvSpPr>
        <p:spPr>
          <a:xfrm>
            <a:off x="6865799" y="1348412"/>
            <a:ext cx="17954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Desviaciones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4FAE61-E6DD-4497-93FB-D9AD0757F3C8}"/>
              </a:ext>
            </a:extLst>
          </p:cNvPr>
          <p:cNvSpPr/>
          <p:nvPr/>
        </p:nvSpPr>
        <p:spPr>
          <a:xfrm>
            <a:off x="6865799" y="2497762"/>
            <a:ext cx="17954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Reclasificaciones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6FADC6B-C57B-4FEE-A528-7423A6E40408}"/>
              </a:ext>
            </a:extLst>
          </p:cNvPr>
          <p:cNvCxnSpPr/>
          <p:nvPr/>
        </p:nvCxnSpPr>
        <p:spPr>
          <a:xfrm>
            <a:off x="5821224" y="345978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719771B-D7FE-4166-98FE-D00BD04CB2E3}"/>
              </a:ext>
            </a:extLst>
          </p:cNvPr>
          <p:cNvSpPr/>
          <p:nvPr/>
        </p:nvSpPr>
        <p:spPr>
          <a:xfrm>
            <a:off x="6865799" y="3743950"/>
            <a:ext cx="17954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Causales de Terminación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267CC6-4683-494B-93E0-538FBA638D75}"/>
              </a:ext>
            </a:extLst>
          </p:cNvPr>
          <p:cNvSpPr/>
          <p:nvPr/>
        </p:nvSpPr>
        <p:spPr>
          <a:xfrm>
            <a:off x="6865799" y="4940925"/>
            <a:ext cx="17954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Duraciones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CFB360-7C7F-4B03-9DFA-F8121C22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950" y="3042275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Abiertos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DAC217-3073-409A-9081-2113E134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549" y="3548687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Cerrados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685B020-E3C6-4719-B107-81619FDD1068}"/>
              </a:ext>
            </a:extLst>
          </p:cNvPr>
          <p:cNvSpPr/>
          <p:nvPr/>
        </p:nvSpPr>
        <p:spPr>
          <a:xfrm>
            <a:off x="9381222" y="30422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Metas</a:t>
            </a:r>
          </a:p>
        </p:txBody>
      </p:sp>
    </p:spTree>
    <p:extLst>
      <p:ext uri="{BB962C8B-B14F-4D97-AF65-F5344CB8AC3E}">
        <p14:creationId xmlns:p14="http://schemas.microsoft.com/office/powerpoint/2010/main" val="4038642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AFCF-83A6-46C0-9253-C99F209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0" y="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s-CO" dirty="0">
                <a:solidFill>
                  <a:schemeClr val="accent1"/>
                </a:solidFill>
              </a:rPr>
              <a:t>Indicador de Flujo</a:t>
            </a:r>
          </a:p>
        </p:txBody>
      </p:sp>
      <p:sp>
        <p:nvSpPr>
          <p:cNvPr id="79875" name="Marcador de número de diapositiva 3">
            <a:extLst>
              <a:ext uri="{FF2B5EF4-FFF2-40B4-BE49-F238E27FC236}">
                <a16:creationId xmlns:a16="http://schemas.microsoft.com/office/drawing/2014/main" id="{BC2E22A9-0E6A-4BD3-A0E9-0E48D53A1C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55E3F-289D-4FA5-A425-A58224A1AC5D}" type="slidenum">
              <a:rPr lang="es-CO" altLang="es-CO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CO" altLang="es-CO" sz="1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F00CF01-215C-4592-8B37-B9A10C386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3783"/>
              </p:ext>
            </p:extLst>
          </p:nvPr>
        </p:nvGraphicFramePr>
        <p:xfrm>
          <a:off x="3630509" y="1914615"/>
          <a:ext cx="689451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828">
                <a:tc>
                  <a:txBody>
                    <a:bodyPr/>
                    <a:lstStyle/>
                    <a:p>
                      <a:r>
                        <a:rPr lang="es-CO" sz="1400" dirty="0"/>
                        <a:t>Dimensión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Saldo</a:t>
                      </a:r>
                      <a:r>
                        <a:rPr lang="es-CO" sz="1400" baseline="0" dirty="0"/>
                        <a:t> </a:t>
                      </a:r>
                      <a:r>
                        <a:rPr lang="es-CO" sz="1400" dirty="0"/>
                        <a:t>Inicial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Entradas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Salidas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Permanecen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Saldo Final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r>
                        <a:rPr lang="es-CO" sz="1400" dirty="0"/>
                        <a:t>Actividad 1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2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4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8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r>
                        <a:rPr lang="es-CO" sz="1400" dirty="0"/>
                        <a:t>Actividad 2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r>
                        <a:rPr lang="es-CO" sz="1400" dirty="0"/>
                        <a:t>…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828">
                <a:tc>
                  <a:txBody>
                    <a:bodyPr/>
                    <a:lstStyle/>
                    <a:p>
                      <a:r>
                        <a:rPr lang="es-CO" sz="1400" dirty="0"/>
                        <a:t>Total 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800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800" b="1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8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D24BAA4-086A-4C29-BC2D-DBF72CA4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75118"/>
              </p:ext>
            </p:extLst>
          </p:nvPr>
        </p:nvGraphicFramePr>
        <p:xfrm>
          <a:off x="10521847" y="1914615"/>
          <a:ext cx="90646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s-CO" sz="1400" dirty="0"/>
                        <a:t>Flujo</a:t>
                      </a:r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s-CO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0.5</a:t>
                      </a:r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s-CO" sz="1800" b="1" dirty="0">
                          <a:solidFill>
                            <a:schemeClr val="accent1"/>
                          </a:solidFill>
                        </a:rPr>
                        <a:t>0.5</a:t>
                      </a:r>
                    </a:p>
                  </a:txBody>
                  <a:tcPr marL="91371" marR="9137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64BB5EE-6C77-4BE4-9978-34DB7C40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509" y="5061584"/>
            <a:ext cx="782137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Flujo = Entradas/Salidas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Flujo &gt; 1 quiere decir que se me están acumulando los procesos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Flujo =1  quiere decir que el mismo volumen que entra sale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Flujo &lt; 1 quiere decir que estoy sacando mas procesos que los que entran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7AD11E-C2C1-48C2-85BB-FADB253AF142}"/>
              </a:ext>
            </a:extLst>
          </p:cNvPr>
          <p:cNvSpPr/>
          <p:nvPr/>
        </p:nvSpPr>
        <p:spPr>
          <a:xfrm>
            <a:off x="3663846" y="1414554"/>
            <a:ext cx="16002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Inicio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C1AA7F0-9349-46B9-89F5-05EABD07E9DF}"/>
              </a:ext>
            </a:extLst>
          </p:cNvPr>
          <p:cNvSpPr/>
          <p:nvPr/>
        </p:nvSpPr>
        <p:spPr>
          <a:xfrm>
            <a:off x="5459309" y="1438366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Fin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782E95-0FF8-4C4E-BF91-573F078BCDA7}"/>
              </a:ext>
            </a:extLst>
          </p:cNvPr>
          <p:cNvSpPr/>
          <p:nvPr/>
        </p:nvSpPr>
        <p:spPr>
          <a:xfrm>
            <a:off x="7234134" y="1438366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Dimensión</a:t>
            </a:r>
          </a:p>
        </p:txBody>
      </p:sp>
      <p:sp>
        <p:nvSpPr>
          <p:cNvPr id="12" name="Flecha abajo 11">
            <a:extLst>
              <a:ext uri="{FF2B5EF4-FFF2-40B4-BE49-F238E27FC236}">
                <a16:creationId xmlns:a16="http://schemas.microsoft.com/office/drawing/2014/main" id="{84A7581B-D723-4F79-B44B-9953F66C7ADC}"/>
              </a:ext>
            </a:extLst>
          </p:cNvPr>
          <p:cNvSpPr/>
          <p:nvPr/>
        </p:nvSpPr>
        <p:spPr>
          <a:xfrm>
            <a:off x="8573985" y="1482816"/>
            <a:ext cx="249237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115DD73-B89B-4875-84D6-1F6CF1866619}"/>
              </a:ext>
            </a:extLst>
          </p:cNvPr>
          <p:cNvSpPr txBox="1">
            <a:spLocks/>
          </p:cNvSpPr>
          <p:nvPr/>
        </p:nvSpPr>
        <p:spPr>
          <a:xfrm>
            <a:off x="5040902" y="785109"/>
            <a:ext cx="84026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CO" sz="2400" dirty="0">
                <a:solidFill>
                  <a:schemeClr val="accent1"/>
                </a:solidFill>
              </a:rPr>
              <a:t>Inventario de casos</a:t>
            </a:r>
          </a:p>
        </p:txBody>
      </p:sp>
    </p:spTree>
    <p:extLst>
      <p:ext uri="{BB962C8B-B14F-4D97-AF65-F5344CB8AC3E}">
        <p14:creationId xmlns:p14="http://schemas.microsoft.com/office/powerpoint/2010/main" val="33644868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FD06B-96A0-4D58-A3AA-1D1646E5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2" y="93127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s-CO" dirty="0">
                <a:solidFill>
                  <a:schemeClr val="accent1"/>
                </a:solidFill>
              </a:rPr>
              <a:t>Indicador de Duraciones</a:t>
            </a:r>
          </a:p>
        </p:txBody>
      </p:sp>
      <p:sp>
        <p:nvSpPr>
          <p:cNvPr id="80899" name="Marcador de número de diapositiva 3">
            <a:extLst>
              <a:ext uri="{FF2B5EF4-FFF2-40B4-BE49-F238E27FC236}">
                <a16:creationId xmlns:a16="http://schemas.microsoft.com/office/drawing/2014/main" id="{8C7EEA26-1402-4217-9DA9-320AD044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5459529" y="6091307"/>
            <a:ext cx="59115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ACBF6-F198-4399-8339-808725A12F1B}" type="slidenum">
              <a:rPr lang="es-CO" altLang="es-CO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CO" altLang="es-CO" sz="1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205F2D-808E-4B12-9482-E5284810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1149"/>
              </p:ext>
            </p:extLst>
          </p:nvPr>
        </p:nvGraphicFramePr>
        <p:xfrm>
          <a:off x="3571461" y="1500257"/>
          <a:ext cx="8483598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Promedio Pareto (80%)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2.5 días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0.8</a:t>
                      </a:r>
                      <a:r>
                        <a:rPr lang="es-CO" baseline="0" dirty="0"/>
                        <a:t> día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6.5 días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2.3</a:t>
                      </a:r>
                      <a:r>
                        <a:rPr lang="es-CO" baseline="0" dirty="0"/>
                        <a:t> días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Actividad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2.5 días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0.8</a:t>
                      </a:r>
                      <a:r>
                        <a:rPr lang="es-CO" baseline="0" dirty="0"/>
                        <a:t> día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6.5 días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2.3</a:t>
                      </a:r>
                      <a:r>
                        <a:rPr lang="es-CO" baseline="0" dirty="0"/>
                        <a:t> días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BE845A7-1212-4577-89C8-0E5F9AA2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787" y="5319783"/>
            <a:ext cx="39421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Aplica para las actividades cerradas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Puede aplicar percentiles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7A0795-DBD2-4B77-9F47-C45BB7D23BED}"/>
              </a:ext>
            </a:extLst>
          </p:cNvPr>
          <p:cNvSpPr/>
          <p:nvPr/>
        </p:nvSpPr>
        <p:spPr>
          <a:xfrm>
            <a:off x="3607974" y="1030358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Inicio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9144A6-CB0E-4B58-88B9-EFE963E81766}"/>
              </a:ext>
            </a:extLst>
          </p:cNvPr>
          <p:cNvSpPr/>
          <p:nvPr/>
        </p:nvSpPr>
        <p:spPr>
          <a:xfrm>
            <a:off x="5403436" y="1055758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Fin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3DBFC7A-A261-43E8-8B39-0A3A3F275749}"/>
              </a:ext>
            </a:extLst>
          </p:cNvPr>
          <p:cNvSpPr/>
          <p:nvPr/>
        </p:nvSpPr>
        <p:spPr>
          <a:xfrm>
            <a:off x="7178261" y="1055758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Dimensión</a:t>
            </a:r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2483174B-09B3-4B97-B944-FD3DB1136535}"/>
              </a:ext>
            </a:extLst>
          </p:cNvPr>
          <p:cNvSpPr/>
          <p:nvPr/>
        </p:nvSpPr>
        <p:spPr>
          <a:xfrm>
            <a:off x="8516525" y="1098621"/>
            <a:ext cx="250825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4034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54623-E772-4E4A-8DB5-2CF3477A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3" y="107951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s-CO" dirty="0">
                <a:solidFill>
                  <a:schemeClr val="accent1"/>
                </a:solidFill>
              </a:rPr>
              <a:t>Indicador de causales de terminación</a:t>
            </a:r>
          </a:p>
        </p:txBody>
      </p:sp>
      <p:sp>
        <p:nvSpPr>
          <p:cNvPr id="81923" name="Marcador de número de diapositiva 3">
            <a:extLst>
              <a:ext uri="{FF2B5EF4-FFF2-40B4-BE49-F238E27FC236}">
                <a16:creationId xmlns:a16="http://schemas.microsoft.com/office/drawing/2014/main" id="{ED502799-8A7F-464A-A58A-DFE038B41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51F61-C86D-43C7-87E6-98A7898E88F2}" type="slidenum">
              <a:rPr lang="es-CO" altLang="es-CO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CO" altLang="es-CO" sz="1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DDA75E-FA70-473A-9ABB-099EC5F02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98303"/>
              </p:ext>
            </p:extLst>
          </p:nvPr>
        </p:nvGraphicFramePr>
        <p:xfrm>
          <a:off x="5080795" y="1577975"/>
          <a:ext cx="398938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Casual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Número de Instancias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Participación</a:t>
                      </a:r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Causal 1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baseline="0" dirty="0"/>
                        <a:t>30%</a:t>
                      </a:r>
                      <a:endParaRPr lang="es-CO" dirty="0"/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Casual 2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20%</a:t>
                      </a:r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Causal 3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50%</a:t>
                      </a:r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Total 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 marL="91417" marR="91417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100%</a:t>
                      </a:r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6253D1-82B0-47A9-971F-9C1D2543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81" y="5443538"/>
            <a:ext cx="3903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>
                <a:latin typeface="Arial" panose="020B0604020202020204" pitchFamily="34" charset="0"/>
              </a:rPr>
              <a:t>Aplica para los procesos terminados</a:t>
            </a:r>
          </a:p>
          <a:p>
            <a:pPr>
              <a:spcBef>
                <a:spcPct val="0"/>
              </a:spcBef>
              <a:buFontTx/>
              <a:buNone/>
            </a:pPr>
            <a:endParaRPr lang="es-CO" altLang="es-CO" sz="1800" dirty="0"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AB6851-5C0D-4164-9981-AB66E4B4CF9F}"/>
              </a:ext>
            </a:extLst>
          </p:cNvPr>
          <p:cNvSpPr/>
          <p:nvPr/>
        </p:nvSpPr>
        <p:spPr>
          <a:xfrm>
            <a:off x="8044656" y="1023938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Dimensión</a:t>
            </a:r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6DBE074A-264F-4664-A903-BBAA86C321CA}"/>
              </a:ext>
            </a:extLst>
          </p:cNvPr>
          <p:cNvSpPr/>
          <p:nvPr/>
        </p:nvSpPr>
        <p:spPr>
          <a:xfrm>
            <a:off x="9382920" y="1068388"/>
            <a:ext cx="250825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0BAE7E-9703-4458-B4A8-EB6B75B21962}"/>
              </a:ext>
            </a:extLst>
          </p:cNvPr>
          <p:cNvSpPr/>
          <p:nvPr/>
        </p:nvSpPr>
        <p:spPr>
          <a:xfrm>
            <a:off x="4333081" y="1003300"/>
            <a:ext cx="1600200" cy="31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Inicio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136B65-ECFB-4C18-924E-515DE613E0FA}"/>
              </a:ext>
            </a:extLst>
          </p:cNvPr>
          <p:cNvSpPr/>
          <p:nvPr/>
        </p:nvSpPr>
        <p:spPr>
          <a:xfrm>
            <a:off x="6128544" y="1028701"/>
            <a:ext cx="16002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Fin</a:t>
            </a:r>
          </a:p>
        </p:txBody>
      </p:sp>
    </p:spTree>
    <p:extLst>
      <p:ext uri="{BB962C8B-B14F-4D97-AF65-F5344CB8AC3E}">
        <p14:creationId xmlns:p14="http://schemas.microsoft.com/office/powerpoint/2010/main" val="25359021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24D28-EEB7-4609-A675-DC6419FD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37" y="106370"/>
            <a:ext cx="8402637" cy="685800"/>
          </a:xfrm>
        </p:spPr>
        <p:txBody>
          <a:bodyPr/>
          <a:lstStyle/>
          <a:p>
            <a:pPr>
              <a:defRPr/>
            </a:pPr>
            <a:r>
              <a:rPr lang="es-CO" dirty="0">
                <a:solidFill>
                  <a:schemeClr val="accent1"/>
                </a:solidFill>
              </a:rPr>
              <a:t>Indicador de Desviaciones</a:t>
            </a:r>
          </a:p>
        </p:txBody>
      </p:sp>
      <p:sp>
        <p:nvSpPr>
          <p:cNvPr id="82947" name="Marcador de número de diapositiva 3">
            <a:extLst>
              <a:ext uri="{FF2B5EF4-FFF2-40B4-BE49-F238E27FC236}">
                <a16:creationId xmlns:a16="http://schemas.microsoft.com/office/drawing/2014/main" id="{FA2712B2-986E-43B8-81F8-64CE97851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113713" y="651351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2AC8CD-8B35-4B2A-B688-844A329A13D3}" type="slidenum">
              <a:rPr lang="es-CO" altLang="es-CO" sz="1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CO" altLang="es-CO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FE5624D-4184-40A1-9DEA-F35B88E86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71772"/>
              </p:ext>
            </p:extLst>
          </p:nvPr>
        </p:nvGraphicFramePr>
        <p:xfrm>
          <a:off x="1905000" y="1949451"/>
          <a:ext cx="8458198" cy="346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3">
                <a:tc>
                  <a:txBody>
                    <a:bodyPr/>
                    <a:lstStyle/>
                    <a:p>
                      <a:r>
                        <a:rPr lang="es-CO" sz="1400" dirty="0"/>
                        <a:t>Dimensión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Número de casos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A Tiempo</a:t>
                      </a:r>
                    </a:p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Atraso &lt;25%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Atraso 25-50%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Atraso 50-100%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Atraso</a:t>
                      </a:r>
                      <a:r>
                        <a:rPr lang="es-CO" sz="1400" baseline="0" dirty="0"/>
                        <a:t> &gt;100%</a:t>
                      </a:r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r>
                        <a:rPr lang="es-CO" sz="1400" dirty="0"/>
                        <a:t>Actividad 1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10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3</a:t>
                      </a:r>
                      <a:r>
                        <a:rPr lang="es-CO" sz="1400" baseline="0" dirty="0"/>
                        <a:t> (30%)</a:t>
                      </a:r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4 (40%)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2 (20%)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0 (0%)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 (10%)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r>
                        <a:rPr lang="es-CO" sz="1400" dirty="0"/>
                        <a:t>Actividad 2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r>
                        <a:rPr lang="es-CO" sz="1400" dirty="0"/>
                        <a:t>…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r>
                        <a:rPr lang="es-CO" sz="1400" dirty="0"/>
                        <a:t>Total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10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3</a:t>
                      </a:r>
                      <a:r>
                        <a:rPr lang="es-CO" sz="1400" baseline="0" dirty="0"/>
                        <a:t> (30%)</a:t>
                      </a:r>
                      <a:endParaRPr lang="es-CO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4 (40%)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2 (20%)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0 (0%)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 (10%)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A394F73-434A-4418-9837-4F78F044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38800"/>
            <a:ext cx="339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600" dirty="0">
                <a:latin typeface="Arial" panose="020B0604020202020204" pitchFamily="34" charset="0"/>
              </a:rPr>
              <a:t>Aplica para las actividades abiertas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O" altLang="es-CO" sz="1600" dirty="0">
                <a:latin typeface="Arial" panose="020B0604020202020204" pitchFamily="34" charset="0"/>
              </a:rPr>
              <a:t>Puede aplicar percentiles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268AB8-39A2-4C3B-B3C4-FD27A10FCCBE}"/>
              </a:ext>
            </a:extLst>
          </p:cNvPr>
          <p:cNvSpPr/>
          <p:nvPr/>
        </p:nvSpPr>
        <p:spPr>
          <a:xfrm>
            <a:off x="3783565" y="1481139"/>
            <a:ext cx="16002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1600" dirty="0"/>
              <a:t>Fecha Corte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DBF778-489B-4657-A53E-A289CC9E1CE5}"/>
              </a:ext>
            </a:extLst>
          </p:cNvPr>
          <p:cNvSpPr/>
          <p:nvPr/>
        </p:nvSpPr>
        <p:spPr>
          <a:xfrm>
            <a:off x="7354683" y="1491287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1600" dirty="0"/>
              <a:t>Dimensión</a:t>
            </a:r>
          </a:p>
        </p:txBody>
      </p:sp>
      <p:sp>
        <p:nvSpPr>
          <p:cNvPr id="10" name="Flecha abajo 9">
            <a:extLst>
              <a:ext uri="{FF2B5EF4-FFF2-40B4-BE49-F238E27FC236}">
                <a16:creationId xmlns:a16="http://schemas.microsoft.com/office/drawing/2014/main" id="{DB51905D-663B-41AB-98E5-E88B5783E2A0}"/>
              </a:ext>
            </a:extLst>
          </p:cNvPr>
          <p:cNvSpPr/>
          <p:nvPr/>
        </p:nvSpPr>
        <p:spPr>
          <a:xfrm>
            <a:off x="8692116" y="1549401"/>
            <a:ext cx="250825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4126879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9" name="Group 3">
            <a:extLst>
              <a:ext uri="{FF2B5EF4-FFF2-40B4-BE49-F238E27FC236}">
                <a16:creationId xmlns:a16="http://schemas.microsoft.com/office/drawing/2014/main" id="{A4B818F7-8E11-4229-85EC-92D91F2FA4E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495550" y="2205039"/>
          <a:ext cx="7283450" cy="334169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Corte final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 row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Corte inicial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1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4043" name="Rectangle 78">
            <a:extLst>
              <a:ext uri="{FF2B5EF4-FFF2-40B4-BE49-F238E27FC236}">
                <a16:creationId xmlns:a16="http://schemas.microsoft.com/office/drawing/2014/main" id="{98CAF8E4-1FC7-4FAC-B530-09DADCE5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8" y="152401"/>
            <a:ext cx="7235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O" sz="3000" dirty="0">
                <a:solidFill>
                  <a:schemeClr val="accent1"/>
                </a:solidFill>
              </a:rPr>
              <a:t>Informe de Reclasificación</a:t>
            </a:r>
            <a:endParaRPr lang="es-ES" altLang="es-CO" sz="3000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551706-8F22-4CBF-98F2-0F73EA79F74A}"/>
              </a:ext>
            </a:extLst>
          </p:cNvPr>
          <p:cNvSpPr/>
          <p:nvPr/>
        </p:nvSpPr>
        <p:spPr>
          <a:xfrm>
            <a:off x="3607971" y="12954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E324AE5-2B99-489C-9E1E-32EB1B34501E}"/>
              </a:ext>
            </a:extLst>
          </p:cNvPr>
          <p:cNvSpPr/>
          <p:nvPr/>
        </p:nvSpPr>
        <p:spPr>
          <a:xfrm>
            <a:off x="5403433" y="13208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Fin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D69552-9C49-41C5-A6E3-D0E913A80225}"/>
              </a:ext>
            </a:extLst>
          </p:cNvPr>
          <p:cNvSpPr/>
          <p:nvPr/>
        </p:nvSpPr>
        <p:spPr>
          <a:xfrm>
            <a:off x="7178258" y="13208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Dimensión</a:t>
            </a:r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CEBB75D7-CDAC-4E0F-BD4D-DC70E5CA63C8}"/>
              </a:ext>
            </a:extLst>
          </p:cNvPr>
          <p:cNvSpPr/>
          <p:nvPr/>
        </p:nvSpPr>
        <p:spPr>
          <a:xfrm>
            <a:off x="8516522" y="1363664"/>
            <a:ext cx="250825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537336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7" name="Group 3">
            <a:extLst>
              <a:ext uri="{FF2B5EF4-FFF2-40B4-BE49-F238E27FC236}">
                <a16:creationId xmlns:a16="http://schemas.microsoft.com/office/drawing/2014/main" id="{066DE0C3-05ED-4784-9004-BA282C7D1432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2351088" y="2205038"/>
          <a:ext cx="7499350" cy="3484564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Corte final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Corte inicial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angle 78">
            <a:extLst>
              <a:ext uri="{FF2B5EF4-FFF2-40B4-BE49-F238E27FC236}">
                <a16:creationId xmlns:a16="http://schemas.microsoft.com/office/drawing/2014/main" id="{282CA9D6-876E-4EC3-AC21-AF05B2AD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8" y="152401"/>
            <a:ext cx="7235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O" sz="3000" dirty="0">
                <a:solidFill>
                  <a:schemeClr val="accent1"/>
                </a:solidFill>
              </a:rPr>
              <a:t>Informe de Reclasificación</a:t>
            </a:r>
            <a:endParaRPr lang="es-ES" altLang="es-CO" sz="3000" dirty="0">
              <a:solidFill>
                <a:schemeClr val="accen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E31C760-7907-457C-96FF-6EE7E43DE50D}"/>
              </a:ext>
            </a:extLst>
          </p:cNvPr>
          <p:cNvSpPr/>
          <p:nvPr/>
        </p:nvSpPr>
        <p:spPr>
          <a:xfrm>
            <a:off x="3607971" y="12954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Inicio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9ECCEB-6EE7-4C92-9308-F4F0C3F36BD1}"/>
              </a:ext>
            </a:extLst>
          </p:cNvPr>
          <p:cNvSpPr/>
          <p:nvPr/>
        </p:nvSpPr>
        <p:spPr>
          <a:xfrm>
            <a:off x="5403433" y="13208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Fin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55B04D7-3A6B-4BF6-B75C-9BD8FD5D4D94}"/>
              </a:ext>
            </a:extLst>
          </p:cNvPr>
          <p:cNvSpPr/>
          <p:nvPr/>
        </p:nvSpPr>
        <p:spPr>
          <a:xfrm>
            <a:off x="7178258" y="13208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Dimensión</a:t>
            </a:r>
          </a:p>
        </p:txBody>
      </p:sp>
      <p:sp>
        <p:nvSpPr>
          <p:cNvPr id="21" name="Flecha abajo 7">
            <a:extLst>
              <a:ext uri="{FF2B5EF4-FFF2-40B4-BE49-F238E27FC236}">
                <a16:creationId xmlns:a16="http://schemas.microsoft.com/office/drawing/2014/main" id="{CEF2FB38-61E9-4F71-8532-0DFA4E0E2B4A}"/>
              </a:ext>
            </a:extLst>
          </p:cNvPr>
          <p:cNvSpPr/>
          <p:nvPr/>
        </p:nvSpPr>
        <p:spPr>
          <a:xfrm>
            <a:off x="8516522" y="1363664"/>
            <a:ext cx="250825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689771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5" name="Group 3">
            <a:extLst>
              <a:ext uri="{FF2B5EF4-FFF2-40B4-BE49-F238E27FC236}">
                <a16:creationId xmlns:a16="http://schemas.microsoft.com/office/drawing/2014/main" id="{06ADB367-FC95-4D6A-87AD-97675A59C03A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269684070"/>
              </p:ext>
            </p:extLst>
          </p:nvPr>
        </p:nvGraphicFramePr>
        <p:xfrm>
          <a:off x="2208213" y="2205039"/>
          <a:ext cx="7715250" cy="3557588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Corte final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Corte inicial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Estado 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78">
            <a:extLst>
              <a:ext uri="{FF2B5EF4-FFF2-40B4-BE49-F238E27FC236}">
                <a16:creationId xmlns:a16="http://schemas.microsoft.com/office/drawing/2014/main" id="{28F45A39-0698-4EFA-9F74-8ED0F7D0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8" y="152401"/>
            <a:ext cx="7235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O" sz="3000" dirty="0">
                <a:solidFill>
                  <a:schemeClr val="accent1"/>
                </a:solidFill>
              </a:rPr>
              <a:t>Informe de Reclasificación</a:t>
            </a:r>
            <a:endParaRPr lang="es-ES" altLang="es-CO" sz="3000" dirty="0">
              <a:solidFill>
                <a:schemeClr val="accen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AC3716-D9AA-49F4-A2DD-D1298C3FAD54}"/>
              </a:ext>
            </a:extLst>
          </p:cNvPr>
          <p:cNvSpPr/>
          <p:nvPr/>
        </p:nvSpPr>
        <p:spPr>
          <a:xfrm>
            <a:off x="3607971" y="12954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Inicio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897F0C2-30D8-4D2D-9921-0D21457DF1F0}"/>
              </a:ext>
            </a:extLst>
          </p:cNvPr>
          <p:cNvSpPr/>
          <p:nvPr/>
        </p:nvSpPr>
        <p:spPr>
          <a:xfrm>
            <a:off x="5403433" y="13208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Fecha Fin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FC09A94-C62F-4214-96C9-68A7120064CE}"/>
              </a:ext>
            </a:extLst>
          </p:cNvPr>
          <p:cNvSpPr/>
          <p:nvPr/>
        </p:nvSpPr>
        <p:spPr>
          <a:xfrm>
            <a:off x="7178258" y="1320801"/>
            <a:ext cx="1600200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Dimensión</a:t>
            </a:r>
          </a:p>
        </p:txBody>
      </p:sp>
      <p:sp>
        <p:nvSpPr>
          <p:cNvPr id="13" name="Flecha abajo 7">
            <a:extLst>
              <a:ext uri="{FF2B5EF4-FFF2-40B4-BE49-F238E27FC236}">
                <a16:creationId xmlns:a16="http://schemas.microsoft.com/office/drawing/2014/main" id="{F5E47777-992D-4398-A81E-1C6901B6712B}"/>
              </a:ext>
            </a:extLst>
          </p:cNvPr>
          <p:cNvSpPr/>
          <p:nvPr/>
        </p:nvSpPr>
        <p:spPr>
          <a:xfrm>
            <a:off x="8516522" y="1363664"/>
            <a:ext cx="250825" cy="25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583A8-BE84-4200-AEA1-B2DD54F1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989" y="5778491"/>
            <a:ext cx="7858401" cy="577861"/>
          </a:xfrm>
        </p:spPr>
        <p:txBody>
          <a:bodyPr/>
          <a:lstStyle/>
          <a:p>
            <a:r>
              <a:rPr lang="es-CO" dirty="0"/>
              <a:t>Indicador de avance + estancamiento  + devoluciones =100%</a:t>
            </a:r>
          </a:p>
        </p:txBody>
      </p:sp>
    </p:spTree>
    <p:extLst>
      <p:ext uri="{BB962C8B-B14F-4D97-AF65-F5344CB8AC3E}">
        <p14:creationId xmlns:p14="http://schemas.microsoft.com/office/powerpoint/2010/main" val="8895131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4762085" y="1600166"/>
            <a:ext cx="1981200" cy="1219200"/>
          </a:xfrm>
          <a:prstGeom prst="ellipse">
            <a:avLst/>
          </a:prstGeom>
          <a:solidFill>
            <a:srgbClr val="00B050"/>
          </a:solidFill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Estrategia</a:t>
            </a:r>
            <a:endParaRPr lang="es-ES" dirty="0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9696703" y="3952463"/>
            <a:ext cx="1219200" cy="914400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Proyectos</a:t>
            </a:r>
            <a:endParaRPr lang="es-ES" dirty="0"/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>
            <a:off x="4562060" y="3952462"/>
            <a:ext cx="2667000" cy="1066800"/>
          </a:xfrm>
          <a:prstGeom prst="chevron">
            <a:avLst>
              <a:gd name="adj" fmla="val 62500"/>
            </a:avLst>
          </a:prstGeom>
          <a:solidFill>
            <a:srgbClr val="002060"/>
          </a:solidFill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Procesos</a:t>
            </a:r>
            <a:endParaRPr lang="es-ES" dirty="0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3913776" y="1114378"/>
            <a:ext cx="504016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1"/>
                </a:solidFill>
              </a:rPr>
              <a:t>Objetivos estratégicos (Indicadores Estratégicos)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840890" y="5233918"/>
            <a:ext cx="473296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1"/>
                </a:solidFill>
              </a:rPr>
              <a:t>Objetivos operativos (Indicadores Operativos)</a:t>
            </a:r>
            <a:endParaRPr lang="es-ES" b="1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0329459-1AD4-42AA-A07A-813CE87F3C4C}"/>
              </a:ext>
            </a:extLst>
          </p:cNvPr>
          <p:cNvCxnSpPr/>
          <p:nvPr/>
        </p:nvCxnSpPr>
        <p:spPr>
          <a:xfrm>
            <a:off x="5552660" y="2961862"/>
            <a:ext cx="0" cy="838200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5D27DF4-E8D0-42AA-B0AD-E30B3A6BA144}"/>
              </a:ext>
            </a:extLst>
          </p:cNvPr>
          <p:cNvCxnSpPr/>
          <p:nvPr/>
        </p:nvCxnSpPr>
        <p:spPr>
          <a:xfrm flipV="1">
            <a:off x="6009860" y="2961862"/>
            <a:ext cx="0" cy="838200"/>
          </a:xfrm>
          <a:prstGeom prst="straightConnector1">
            <a:avLst/>
          </a:prstGeom>
          <a:ln>
            <a:solidFill>
              <a:srgbClr val="00B050">
                <a:alpha val="50000"/>
              </a:srgb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7F26950-3A9B-4416-BF31-734E94330DDF}"/>
              </a:ext>
            </a:extLst>
          </p:cNvPr>
          <p:cNvCxnSpPr>
            <a:cxnSpLocks/>
          </p:cNvCxnSpPr>
          <p:nvPr/>
        </p:nvCxnSpPr>
        <p:spPr>
          <a:xfrm>
            <a:off x="7381460" y="4714462"/>
            <a:ext cx="1908314" cy="0"/>
          </a:xfrm>
          <a:prstGeom prst="straightConnector1">
            <a:avLst/>
          </a:prstGeom>
          <a:ln>
            <a:solidFill>
              <a:srgbClr val="FFC000">
                <a:alpha val="50000"/>
              </a:srgb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28B9794-8A14-4467-A3D7-2BF3F05AAEDF}"/>
              </a:ext>
            </a:extLst>
          </p:cNvPr>
          <p:cNvCxnSpPr>
            <a:cxnSpLocks/>
          </p:cNvCxnSpPr>
          <p:nvPr/>
        </p:nvCxnSpPr>
        <p:spPr>
          <a:xfrm flipH="1">
            <a:off x="7381460" y="4181062"/>
            <a:ext cx="1908314" cy="0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74790FAF-0ABD-4CCB-BEB3-A9A10D3565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1890" y="1593289"/>
            <a:ext cx="2756453" cy="3484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altLang="es-CO" dirty="0"/>
              <a:t>De la estrategia a los procesos</a:t>
            </a:r>
            <a:endParaRPr alt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E2DF85-91E4-4391-885A-41E837C4DF8B}"/>
              </a:ext>
            </a:extLst>
          </p:cNvPr>
          <p:cNvSpPr txBox="1"/>
          <p:nvPr/>
        </p:nvSpPr>
        <p:spPr>
          <a:xfrm>
            <a:off x="4042310" y="315068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Compromisos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869F0D-FA78-4C00-A193-194915262E48}"/>
              </a:ext>
            </a:extLst>
          </p:cNvPr>
          <p:cNvSpPr txBox="1"/>
          <p:nvPr/>
        </p:nvSpPr>
        <p:spPr>
          <a:xfrm>
            <a:off x="6120842" y="3183808"/>
            <a:ext cx="12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Resultados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D2424A-381E-4FBA-84F7-425DF076E68D}"/>
              </a:ext>
            </a:extLst>
          </p:cNvPr>
          <p:cNvSpPr txBox="1"/>
          <p:nvPr/>
        </p:nvSpPr>
        <p:spPr>
          <a:xfrm>
            <a:off x="6908686" y="367762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Competencia desarrollada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6EAB5A-DB1D-4600-8E3F-F3757886EB13}"/>
              </a:ext>
            </a:extLst>
          </p:cNvPr>
          <p:cNvSpPr txBox="1"/>
          <p:nvPr/>
        </p:nvSpPr>
        <p:spPr>
          <a:xfrm>
            <a:off x="6860555" y="483345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Competencia  a desarrollar</a:t>
            </a:r>
          </a:p>
        </p:txBody>
      </p:sp>
    </p:spTree>
    <p:extLst>
      <p:ext uri="{BB962C8B-B14F-4D97-AF65-F5344CB8AC3E}">
        <p14:creationId xmlns:p14="http://schemas.microsoft.com/office/powerpoint/2010/main" val="21088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3" grpId="0" animBg="1"/>
      <p:bldP spid="91145" grpId="0" animBg="1"/>
      <p:bldP spid="91152" grpId="0"/>
      <p:bldP spid="91153" grpId="0"/>
      <p:bldP spid="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AE65C-9D21-4491-9B3D-BD4E7C9A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529" y="1367690"/>
            <a:ext cx="7315200" cy="5120640"/>
          </a:xfrm>
        </p:spPr>
        <p:txBody>
          <a:bodyPr/>
          <a:lstStyle/>
          <a:p>
            <a:r>
              <a:rPr lang="es-CO" dirty="0"/>
              <a:t>Calculo matemático del potencial</a:t>
            </a:r>
          </a:p>
          <a:p>
            <a:r>
              <a:rPr lang="es-CO" dirty="0"/>
              <a:t>Ajuste por cumplimiento histórico</a:t>
            </a:r>
          </a:p>
          <a:p>
            <a:r>
              <a:rPr lang="es-CO" dirty="0"/>
              <a:t>Ajuste por mejor práctica</a:t>
            </a:r>
          </a:p>
          <a:p>
            <a:r>
              <a:rPr lang="es-CO" dirty="0"/>
              <a:t>Indicador: </a:t>
            </a:r>
            <a:r>
              <a:rPr lang="es-CO" dirty="0">
                <a:solidFill>
                  <a:schemeClr val="accent1"/>
                </a:solidFill>
              </a:rPr>
              <a:t>Cumplimiento de la meta</a:t>
            </a:r>
          </a:p>
        </p:txBody>
      </p:sp>
      <p:sp>
        <p:nvSpPr>
          <p:cNvPr id="4" name="Rectangle 78">
            <a:extLst>
              <a:ext uri="{FF2B5EF4-FFF2-40B4-BE49-F238E27FC236}">
                <a16:creationId xmlns:a16="http://schemas.microsoft.com/office/drawing/2014/main" id="{86CCBDD6-5471-48EE-BAE0-031724EA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8" y="152401"/>
            <a:ext cx="7235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O" sz="3000" dirty="0">
                <a:solidFill>
                  <a:schemeClr val="accent1"/>
                </a:solidFill>
              </a:rPr>
              <a:t>Indicador de Cumplimiento de Metas</a:t>
            </a:r>
            <a:endParaRPr lang="es-ES" altLang="es-CO" sz="3000" dirty="0">
              <a:solidFill>
                <a:schemeClr val="accent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DAEE690-63AD-4139-B419-4B2F3D7FDB3B}"/>
              </a:ext>
            </a:extLst>
          </p:cNvPr>
          <p:cNvSpPr/>
          <p:nvPr/>
        </p:nvSpPr>
        <p:spPr>
          <a:xfrm>
            <a:off x="4108174" y="1775791"/>
            <a:ext cx="530087" cy="4930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3A0DA99-2756-475F-BD52-EAC4A1E3CCAA}"/>
              </a:ext>
            </a:extLst>
          </p:cNvPr>
          <p:cNvSpPr/>
          <p:nvPr/>
        </p:nvSpPr>
        <p:spPr>
          <a:xfrm>
            <a:off x="5240869" y="1736033"/>
            <a:ext cx="808383" cy="5328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A(10)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4BC7A92-EBA0-4DAD-917B-50F97CBF0743}"/>
              </a:ext>
            </a:extLst>
          </p:cNvPr>
          <p:cNvSpPr/>
          <p:nvPr/>
        </p:nvSpPr>
        <p:spPr>
          <a:xfrm>
            <a:off x="6364173" y="1736033"/>
            <a:ext cx="808383" cy="5328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B(7)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D02D69-C3CD-443B-AAC5-0ABC6DE3B1A5}"/>
              </a:ext>
            </a:extLst>
          </p:cNvPr>
          <p:cNvSpPr/>
          <p:nvPr/>
        </p:nvSpPr>
        <p:spPr>
          <a:xfrm>
            <a:off x="7578129" y="1736033"/>
            <a:ext cx="808383" cy="5328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C(10)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8C9DF4A-C403-4AB0-8343-19C5158874DC}"/>
              </a:ext>
            </a:extLst>
          </p:cNvPr>
          <p:cNvSpPr/>
          <p:nvPr/>
        </p:nvSpPr>
        <p:spPr>
          <a:xfrm>
            <a:off x="8792085" y="1736032"/>
            <a:ext cx="808383" cy="5328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D(8)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CF54A3-D1BC-497C-BFD6-EF11B4C50A6B}"/>
              </a:ext>
            </a:extLst>
          </p:cNvPr>
          <p:cNvSpPr/>
          <p:nvPr/>
        </p:nvSpPr>
        <p:spPr>
          <a:xfrm>
            <a:off x="10246835" y="1775791"/>
            <a:ext cx="530087" cy="4930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70AB5E1-406B-460C-90BD-D448D5E8B606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4638261" y="2002435"/>
            <a:ext cx="602608" cy="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227FB16-3B16-4CA7-8D51-8031D392DD3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49252" y="2002435"/>
            <a:ext cx="31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0C5FE2-4687-49B2-BA1E-F9CE4D1DE98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72556" y="2002435"/>
            <a:ext cx="40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3FDEFA1-5401-474F-855C-E1CD7BF3523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86512" y="2002434"/>
            <a:ext cx="405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F9C3B2-EE27-4EE3-A907-F39C54991C46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9600468" y="2002434"/>
            <a:ext cx="646367" cy="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7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38D1E7-37B0-4A53-BDB9-724D449A5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0632"/>
              </p:ext>
            </p:extLst>
          </p:nvPr>
        </p:nvGraphicFramePr>
        <p:xfrm>
          <a:off x="508001" y="1073426"/>
          <a:ext cx="3414644" cy="20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61">
                  <a:extLst>
                    <a:ext uri="{9D8B030D-6E8A-4147-A177-3AD203B41FA5}">
                      <a16:colId xmlns:a16="http://schemas.microsoft.com/office/drawing/2014/main" val="2202976282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2252526461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1406729443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3467805629"/>
                    </a:ext>
                  </a:extLst>
                </a:gridCol>
              </a:tblGrid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Nro.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6703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0899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473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120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010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4714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6126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390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E53125-140D-4862-AD31-A5CD83122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004"/>
              </p:ext>
            </p:extLst>
          </p:nvPr>
        </p:nvGraphicFramePr>
        <p:xfrm>
          <a:off x="4145722" y="1077619"/>
          <a:ext cx="3414644" cy="205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61">
                  <a:extLst>
                    <a:ext uri="{9D8B030D-6E8A-4147-A177-3AD203B41FA5}">
                      <a16:colId xmlns:a16="http://schemas.microsoft.com/office/drawing/2014/main" val="2202976282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2252526461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1406729443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3467805629"/>
                    </a:ext>
                  </a:extLst>
                </a:gridCol>
              </a:tblGrid>
              <a:tr h="253092">
                <a:tc>
                  <a:txBody>
                    <a:bodyPr/>
                    <a:lstStyle/>
                    <a:p>
                      <a:r>
                        <a:rPr lang="es-CO" sz="900" dirty="0"/>
                        <a:t>Nro.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6703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0899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473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120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010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4714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6126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390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068EBC9-EC8E-4923-B89D-31E30375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9803"/>
              </p:ext>
            </p:extLst>
          </p:nvPr>
        </p:nvGraphicFramePr>
        <p:xfrm>
          <a:off x="8094870" y="1073426"/>
          <a:ext cx="3414644" cy="20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61">
                  <a:extLst>
                    <a:ext uri="{9D8B030D-6E8A-4147-A177-3AD203B41FA5}">
                      <a16:colId xmlns:a16="http://schemas.microsoft.com/office/drawing/2014/main" val="2202976282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2252526461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1406729443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3467805629"/>
                    </a:ext>
                  </a:extLst>
                </a:gridCol>
              </a:tblGrid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Nro.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6703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0899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473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120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010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4714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6126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390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44938AB-6FCE-4D3E-BFAA-E62336558F47}"/>
              </a:ext>
            </a:extLst>
          </p:cNvPr>
          <p:cNvSpPr txBox="1"/>
          <p:nvPr/>
        </p:nvSpPr>
        <p:spPr>
          <a:xfrm>
            <a:off x="4195841" y="3008244"/>
            <a:ext cx="792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dirty="0">
                <a:latin typeface="Symbol" panose="05050102010706020507" pitchFamily="18" charset="2"/>
              </a:rPr>
              <a:t>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EE9C0F-3315-4C79-B34C-8A34A59D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64" y="3315030"/>
            <a:ext cx="860544" cy="8605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22DE15-0F19-4973-8FA5-161E2650D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50" y="3315030"/>
            <a:ext cx="852556" cy="852556"/>
          </a:xfrm>
          <a:prstGeom prst="rect">
            <a:avLst/>
          </a:prstGeom>
        </p:spPr>
      </p:pic>
      <p:sp>
        <p:nvSpPr>
          <p:cNvPr id="8" name="Rectangle 78">
            <a:extLst>
              <a:ext uri="{FF2B5EF4-FFF2-40B4-BE49-F238E27FC236}">
                <a16:creationId xmlns:a16="http://schemas.microsoft.com/office/drawing/2014/main" id="{6F09B818-CF49-4D6F-B652-107CF0F7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47"/>
            <a:ext cx="7235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O" sz="3000" dirty="0">
                <a:solidFill>
                  <a:schemeClr val="accent1"/>
                </a:solidFill>
              </a:rPr>
              <a:t>Estrategia de Gestión</a:t>
            </a:r>
            <a:endParaRPr lang="es-ES" altLang="es-CO" sz="3000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41A4FB9-ED55-48F3-B480-CEC926D8E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4928"/>
              </p:ext>
            </p:extLst>
          </p:nvPr>
        </p:nvGraphicFramePr>
        <p:xfrm>
          <a:off x="508001" y="4259023"/>
          <a:ext cx="3414644" cy="20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61">
                  <a:extLst>
                    <a:ext uri="{9D8B030D-6E8A-4147-A177-3AD203B41FA5}">
                      <a16:colId xmlns:a16="http://schemas.microsoft.com/office/drawing/2014/main" val="2202976282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2252526461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1406729443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3467805629"/>
                    </a:ext>
                  </a:extLst>
                </a:gridCol>
              </a:tblGrid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Nro.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6703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0899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Cliente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473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120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010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Cliente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4714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Cliente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6126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Cliente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3901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1819511-8CDA-44BE-A0E7-1F07FACC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45733"/>
              </p:ext>
            </p:extLst>
          </p:nvPr>
        </p:nvGraphicFramePr>
        <p:xfrm>
          <a:off x="4145722" y="4263216"/>
          <a:ext cx="3414644" cy="205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61">
                  <a:extLst>
                    <a:ext uri="{9D8B030D-6E8A-4147-A177-3AD203B41FA5}">
                      <a16:colId xmlns:a16="http://schemas.microsoft.com/office/drawing/2014/main" val="2202976282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2252526461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1406729443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3467805629"/>
                    </a:ext>
                  </a:extLst>
                </a:gridCol>
              </a:tblGrid>
              <a:tr h="253092">
                <a:tc>
                  <a:txBody>
                    <a:bodyPr/>
                    <a:lstStyle/>
                    <a:p>
                      <a:r>
                        <a:rPr lang="es-CO" sz="900" dirty="0"/>
                        <a:t>Nro.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6703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0899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Cliente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473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120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Cliente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010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Cliente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4714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Cliente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6126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39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5E8FDBA-705B-4763-A004-E00767C16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2017"/>
              </p:ext>
            </p:extLst>
          </p:nvPr>
        </p:nvGraphicFramePr>
        <p:xfrm>
          <a:off x="8094870" y="4259023"/>
          <a:ext cx="3414644" cy="20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61">
                  <a:extLst>
                    <a:ext uri="{9D8B030D-6E8A-4147-A177-3AD203B41FA5}">
                      <a16:colId xmlns:a16="http://schemas.microsoft.com/office/drawing/2014/main" val="2202976282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2252526461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1406729443"/>
                    </a:ext>
                  </a:extLst>
                </a:gridCol>
                <a:gridCol w="853661">
                  <a:extLst>
                    <a:ext uri="{9D8B030D-6E8A-4147-A177-3AD203B41FA5}">
                      <a16:colId xmlns:a16="http://schemas.microsoft.com/office/drawing/2014/main" val="3467805629"/>
                    </a:ext>
                  </a:extLst>
                </a:gridCol>
              </a:tblGrid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Nro.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6703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0899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Cliente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0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473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1201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Cliente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0108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Cliente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4714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Cliente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>
                          <a:solidFill>
                            <a:srgbClr val="FFC000"/>
                          </a:solidFill>
                        </a:rPr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6126"/>
                  </a:ext>
                </a:extLst>
              </a:tr>
              <a:tr h="257285">
                <a:tc>
                  <a:txBody>
                    <a:bodyPr/>
                    <a:lstStyle/>
                    <a:p>
                      <a:r>
                        <a:rPr lang="es-CO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Cliente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Actividad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390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93300ACE-95E1-464A-936A-B7B5D5D79139}"/>
              </a:ext>
            </a:extLst>
          </p:cNvPr>
          <p:cNvSpPr txBox="1"/>
          <p:nvPr/>
        </p:nvSpPr>
        <p:spPr>
          <a:xfrm>
            <a:off x="1603513" y="65865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Gestor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57F549-BF4E-4423-9E8E-B6D66BA07418}"/>
              </a:ext>
            </a:extLst>
          </p:cNvPr>
          <p:cNvSpPr txBox="1"/>
          <p:nvPr/>
        </p:nvSpPr>
        <p:spPr>
          <a:xfrm>
            <a:off x="5345533" y="6249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Gestor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F75917-A541-4E18-8371-6DA9F0AD4D3D}"/>
              </a:ext>
            </a:extLst>
          </p:cNvPr>
          <p:cNvSpPr txBox="1"/>
          <p:nvPr/>
        </p:nvSpPr>
        <p:spPr>
          <a:xfrm>
            <a:off x="9548191" y="60123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…Gestor 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11B71C4-649B-48BE-9C7B-9B0FCD98E230}"/>
              </a:ext>
            </a:extLst>
          </p:cNvPr>
          <p:cNvSpPr txBox="1"/>
          <p:nvPr/>
        </p:nvSpPr>
        <p:spPr>
          <a:xfrm>
            <a:off x="1319317" y="637275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Gestor 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9277DD-8737-4876-B4B9-1B8E11FB02D8}"/>
              </a:ext>
            </a:extLst>
          </p:cNvPr>
          <p:cNvSpPr txBox="1"/>
          <p:nvPr/>
        </p:nvSpPr>
        <p:spPr>
          <a:xfrm>
            <a:off x="5061337" y="63390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Gestor 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3E4534-83AE-4E4E-849F-6C87F20A2762}"/>
              </a:ext>
            </a:extLst>
          </p:cNvPr>
          <p:cNvSpPr txBox="1"/>
          <p:nvPr/>
        </p:nvSpPr>
        <p:spPr>
          <a:xfrm>
            <a:off x="9263995" y="63153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…Gestor n</a:t>
            </a:r>
          </a:p>
        </p:txBody>
      </p:sp>
    </p:spTree>
    <p:extLst>
      <p:ext uri="{BB962C8B-B14F-4D97-AF65-F5344CB8AC3E}">
        <p14:creationId xmlns:p14="http://schemas.microsoft.com/office/powerpoint/2010/main" val="3198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4294967295"/>
          </p:nvPr>
        </p:nvGraphicFramePr>
        <p:xfrm>
          <a:off x="1981200" y="1600202"/>
          <a:ext cx="82296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3124200"/>
            <a:ext cx="13430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048000"/>
            <a:ext cx="13430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048000"/>
            <a:ext cx="13430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7 Imagen" descr="dataminin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267200"/>
            <a:ext cx="9144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8 CuadroTexto"/>
          <p:cNvSpPr txBox="1">
            <a:spLocks noChangeArrowheads="1"/>
          </p:cNvSpPr>
          <p:nvPr/>
        </p:nvSpPr>
        <p:spPr bwMode="auto">
          <a:xfrm>
            <a:off x="7848600" y="5514201"/>
            <a:ext cx="12538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O" altLang="es-CO" sz="1200" b="1" dirty="0">
                <a:latin typeface="Arial" panose="020B0604020202020204" pitchFamily="34" charset="0"/>
              </a:rPr>
              <a:t>Perfil riesgoso</a:t>
            </a:r>
          </a:p>
        </p:txBody>
      </p:sp>
      <p:sp>
        <p:nvSpPr>
          <p:cNvPr id="85000" name="9 CuadroTexto"/>
          <p:cNvSpPr txBox="1">
            <a:spLocks noChangeArrowheads="1"/>
          </p:cNvSpPr>
          <p:nvPr/>
        </p:nvSpPr>
        <p:spPr bwMode="auto">
          <a:xfrm>
            <a:off x="9407269" y="5514200"/>
            <a:ext cx="1152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O" altLang="es-CO" sz="1200" b="1" dirty="0">
                <a:latin typeface="Arial" panose="020B0604020202020204" pitchFamily="34" charset="0"/>
              </a:rPr>
              <a:t>Perfil Optimo</a:t>
            </a:r>
          </a:p>
        </p:txBody>
      </p:sp>
      <p:sp>
        <p:nvSpPr>
          <p:cNvPr id="11" name="10 Estrella de 5 puntas"/>
          <p:cNvSpPr/>
          <p:nvPr/>
        </p:nvSpPr>
        <p:spPr>
          <a:xfrm>
            <a:off x="9067800" y="5486400"/>
            <a:ext cx="381000" cy="304800"/>
          </a:xfrm>
          <a:prstGeom prst="star5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CO" b="1" dirty="0"/>
          </a:p>
        </p:txBody>
      </p:sp>
      <p:sp>
        <p:nvSpPr>
          <p:cNvPr id="12" name="11 Señal de prohibido"/>
          <p:cNvSpPr/>
          <p:nvPr/>
        </p:nvSpPr>
        <p:spPr>
          <a:xfrm>
            <a:off x="7543800" y="5486400"/>
            <a:ext cx="304800" cy="304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5003" name="12 CuadroTexto"/>
          <p:cNvSpPr txBox="1">
            <a:spLocks noChangeArrowheads="1"/>
          </p:cNvSpPr>
          <p:nvPr/>
        </p:nvSpPr>
        <p:spPr bwMode="auto">
          <a:xfrm>
            <a:off x="2438400" y="44958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O" altLang="es-CO" sz="1200" b="1" dirty="0">
                <a:latin typeface="Arial" panose="020B0604020202020204" pitchFamily="34" charset="0"/>
              </a:rPr>
              <a:t>Verificar: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CO" altLang="es-CO" sz="1200" b="1" dirty="0">
                <a:latin typeface="Arial" panose="020B0604020202020204" pitchFamily="34" charset="0"/>
              </a:rPr>
              <a:t>Nivel de endeudamiento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CO" altLang="es-CO" sz="1200" b="1" dirty="0">
                <a:latin typeface="Arial" panose="020B0604020202020204" pitchFamily="34" charset="0"/>
              </a:rPr>
              <a:t>Centrales de Riesgo</a:t>
            </a:r>
          </a:p>
        </p:txBody>
      </p:sp>
      <p:sp>
        <p:nvSpPr>
          <p:cNvPr id="85004" name="13 CuadroTexto"/>
          <p:cNvSpPr txBox="1">
            <a:spLocks noChangeArrowheads="1"/>
          </p:cNvSpPr>
          <p:nvPr/>
        </p:nvSpPr>
        <p:spPr bwMode="auto">
          <a:xfrm>
            <a:off x="2438400" y="5029201"/>
            <a:ext cx="213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O" altLang="es-CO" sz="1200" b="1" dirty="0">
                <a:latin typeface="Arial" panose="020B0604020202020204" pitchFamily="34" charset="0"/>
              </a:rPr>
              <a:t>Perfiles de cobranzas</a:t>
            </a:r>
          </a:p>
        </p:txBody>
      </p:sp>
      <p:cxnSp>
        <p:nvCxnSpPr>
          <p:cNvPr id="16" name="15 Conector angular"/>
          <p:cNvCxnSpPr/>
          <p:nvPr/>
        </p:nvCxnSpPr>
        <p:spPr>
          <a:xfrm rot="10800000">
            <a:off x="4343401" y="5175251"/>
            <a:ext cx="2905125" cy="485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646" name="1 Título"/>
          <p:cNvSpPr txBox="1">
            <a:spLocks/>
          </p:cNvSpPr>
          <p:nvPr/>
        </p:nvSpPr>
        <p:spPr bwMode="auto">
          <a:xfrm>
            <a:off x="123826" y="7620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O" sz="3000" dirty="0">
                <a:solidFill>
                  <a:schemeClr val="accent1"/>
                </a:solidFill>
              </a:rPr>
              <a:t>Ejemplo de Minería de Procesos</a:t>
            </a:r>
            <a:endParaRPr lang="es-CO" altLang="es-CO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87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  <p:bldP spid="85000" grpId="0"/>
      <p:bldP spid="85003" grpId="0"/>
      <p:bldP spid="85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4394984" y="1060581"/>
            <a:ext cx="1981200" cy="1219200"/>
          </a:xfrm>
          <a:prstGeom prst="ellipse">
            <a:avLst/>
          </a:prstGeom>
          <a:solidFill>
            <a:srgbClr val="00B050"/>
          </a:solidFill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s-MX" dirty="0"/>
              <a:t>Estrategia</a:t>
            </a:r>
            <a:endParaRPr lang="es-ES" dirty="0"/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>
            <a:off x="2094696" y="3195494"/>
            <a:ext cx="2667000" cy="1315518"/>
          </a:xfrm>
          <a:prstGeom prst="chevron">
            <a:avLst>
              <a:gd name="adj" fmla="val 62500"/>
            </a:avLst>
          </a:prstGeom>
          <a:solidFill>
            <a:srgbClr val="002060"/>
          </a:solidFill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Ventas</a:t>
            </a:r>
            <a:endParaRPr lang="es-ES" dirty="0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6385086" y="1175539"/>
            <a:ext cx="514275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 b="1" dirty="0">
                <a:solidFill>
                  <a:schemeClr val="accent1"/>
                </a:solidFill>
              </a:rPr>
              <a:t>Objetivo estratégico</a:t>
            </a:r>
            <a:endParaRPr lang="es-MX" b="1" dirty="0"/>
          </a:p>
          <a:p>
            <a:pPr algn="ctr" eaLnBrk="1" hangingPunct="1">
              <a:defRPr/>
            </a:pPr>
            <a:r>
              <a:rPr lang="es-MX" dirty="0"/>
              <a:t>Incrementar el número de clientes de la compañía …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0329459-1AD4-42AA-A07A-813CE87F3C4C}"/>
              </a:ext>
            </a:extLst>
          </p:cNvPr>
          <p:cNvCxnSpPr>
            <a:cxnSpLocks/>
          </p:cNvCxnSpPr>
          <p:nvPr/>
        </p:nvCxnSpPr>
        <p:spPr>
          <a:xfrm flipH="1">
            <a:off x="3701315" y="2313929"/>
            <a:ext cx="1393757" cy="737825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AutoShape 9">
            <a:extLst>
              <a:ext uri="{FF2B5EF4-FFF2-40B4-BE49-F238E27FC236}">
                <a16:creationId xmlns:a16="http://schemas.microsoft.com/office/drawing/2014/main" id="{A7BBF3DE-37D3-4AD4-BAA1-9F81CAB7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36" y="3195494"/>
            <a:ext cx="2667000" cy="638659"/>
          </a:xfrm>
          <a:prstGeom prst="chevron">
            <a:avLst>
              <a:gd name="adj" fmla="val 62500"/>
            </a:avLst>
          </a:prstGeom>
          <a:solidFill>
            <a:srgbClr val="0070C0"/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Operaciones</a:t>
            </a:r>
            <a:endParaRPr lang="es-ES" dirty="0"/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C8C268DD-B7A6-473E-A3FA-CE55D798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75356"/>
            <a:ext cx="2667000" cy="1335656"/>
          </a:xfrm>
          <a:prstGeom prst="chevron">
            <a:avLst>
              <a:gd name="adj" fmla="val 62500"/>
            </a:avLst>
          </a:prstGeom>
          <a:solidFill>
            <a:srgbClr val="002060"/>
          </a:solidFill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Retención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04BF085-DDA3-41F7-866A-04B1DCF40158}"/>
              </a:ext>
            </a:extLst>
          </p:cNvPr>
          <p:cNvCxnSpPr>
            <a:cxnSpLocks/>
          </p:cNvCxnSpPr>
          <p:nvPr/>
        </p:nvCxnSpPr>
        <p:spPr>
          <a:xfrm>
            <a:off x="6376184" y="1965610"/>
            <a:ext cx="2851287" cy="1086144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AutoShape 9">
            <a:extLst>
              <a:ext uri="{FF2B5EF4-FFF2-40B4-BE49-F238E27FC236}">
                <a16:creationId xmlns:a16="http://schemas.microsoft.com/office/drawing/2014/main" id="{56D19D6C-4A84-46B9-BC96-80AAE470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36" y="3872353"/>
            <a:ext cx="2667000" cy="638659"/>
          </a:xfrm>
          <a:prstGeom prst="chevron">
            <a:avLst>
              <a:gd name="adj" fmla="val 62500"/>
            </a:avLst>
          </a:prstGeom>
          <a:solidFill>
            <a:srgbClr val="0070C0"/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PQR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1177EC1-E924-423F-8B9A-00312D831DB4}"/>
              </a:ext>
            </a:extLst>
          </p:cNvPr>
          <p:cNvCxnSpPr>
            <a:cxnSpLocks/>
          </p:cNvCxnSpPr>
          <p:nvPr/>
        </p:nvCxnSpPr>
        <p:spPr>
          <a:xfrm>
            <a:off x="5498228" y="2365183"/>
            <a:ext cx="756408" cy="2029373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BF55977-B5EE-4979-9BF6-945FB0E3C731}"/>
              </a:ext>
            </a:extLst>
          </p:cNvPr>
          <p:cNvCxnSpPr>
            <a:cxnSpLocks/>
          </p:cNvCxnSpPr>
          <p:nvPr/>
        </p:nvCxnSpPr>
        <p:spPr>
          <a:xfrm>
            <a:off x="5741948" y="2338009"/>
            <a:ext cx="915844" cy="751945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AutoShape 9">
            <a:extLst>
              <a:ext uri="{FF2B5EF4-FFF2-40B4-BE49-F238E27FC236}">
                <a16:creationId xmlns:a16="http://schemas.microsoft.com/office/drawing/2014/main" id="{F8E4FC87-90C3-4611-A24A-3D76E14A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0" y="3214594"/>
            <a:ext cx="2667000" cy="1315518"/>
          </a:xfrm>
          <a:prstGeom prst="chevron">
            <a:avLst>
              <a:gd name="adj" fmla="val 62500"/>
            </a:avLst>
          </a:prstGeom>
          <a:solidFill>
            <a:srgbClr val="0070C0"/>
          </a:solidFill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/>
              <a:t>           Prospectación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5655A19-D74C-4BAC-A09D-391710C44340}"/>
              </a:ext>
            </a:extLst>
          </p:cNvPr>
          <p:cNvCxnSpPr>
            <a:cxnSpLocks/>
          </p:cNvCxnSpPr>
          <p:nvPr/>
        </p:nvCxnSpPr>
        <p:spPr>
          <a:xfrm flipH="1">
            <a:off x="1469980" y="1969096"/>
            <a:ext cx="2916102" cy="1206260"/>
          </a:xfrm>
          <a:prstGeom prst="straightConnector1">
            <a:avLst/>
          </a:prstGeom>
          <a:ln>
            <a:solidFill>
              <a:srgbClr val="002060">
                <a:alpha val="50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9DBD15A4-EA69-4390-8860-7B02DA1691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2643"/>
            <a:ext cx="8229600" cy="622300"/>
          </a:xfrm>
          <a:noFill/>
        </p:spPr>
        <p:txBody>
          <a:bodyPr/>
          <a:lstStyle/>
          <a:p>
            <a:pPr algn="l" eaLnBrk="1" hangingPunct="1"/>
            <a:r>
              <a:rPr lang="es-MX" altLang="es-CO" sz="3000" dirty="0">
                <a:solidFill>
                  <a:schemeClr val="accent1"/>
                </a:solidFill>
              </a:rPr>
              <a:t>Ejemplo: De la estrategia a los procesos</a:t>
            </a:r>
            <a:endParaRPr altLang="es-CO" sz="3000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1D1FD6-8178-43B1-87F8-A614BD79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22" y="5141456"/>
            <a:ext cx="525736" cy="127594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BC29DF9-E1AD-4E7D-A3AB-D3B2B31D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32" y="5128583"/>
            <a:ext cx="525736" cy="127594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B610AC9-F875-4A3C-94F1-F48590896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988" y="5128583"/>
            <a:ext cx="525736" cy="12759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2F2D8A7-53A8-43F0-B12B-84952C78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328" y="5128583"/>
            <a:ext cx="525736" cy="127594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7AC10D6-343D-426B-92AA-4C6BC149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12" y="5141456"/>
            <a:ext cx="525736" cy="12759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B70DED-0679-4039-9A87-B9CC6ECFE754}"/>
              </a:ext>
            </a:extLst>
          </p:cNvPr>
          <p:cNvSpPr txBox="1"/>
          <p:nvPr/>
        </p:nvSpPr>
        <p:spPr>
          <a:xfrm>
            <a:off x="3257802" y="6365836"/>
            <a:ext cx="493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1"/>
                </a:solidFill>
              </a:rPr>
              <a:t>Dueños de los procesos (Gobierno de Procesos)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045EB8-BE6B-4420-8E3F-3FF07D3A0750}"/>
              </a:ext>
            </a:extLst>
          </p:cNvPr>
          <p:cNvSpPr txBox="1"/>
          <p:nvPr/>
        </p:nvSpPr>
        <p:spPr>
          <a:xfrm>
            <a:off x="4035896" y="4513506"/>
            <a:ext cx="393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Arquitectura de Procesos</a:t>
            </a:r>
          </a:p>
        </p:txBody>
      </p:sp>
    </p:spTree>
    <p:extLst>
      <p:ext uri="{BB962C8B-B14F-4D97-AF65-F5344CB8AC3E}">
        <p14:creationId xmlns:p14="http://schemas.microsoft.com/office/powerpoint/2010/main" val="37467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5" grpId="0" animBg="1"/>
      <p:bldP spid="91152" grpId="0"/>
      <p:bldP spid="12" grpId="0" animBg="1"/>
      <p:bldP spid="13" grpId="0" animBg="1"/>
      <p:bldP spid="17" grpId="0" animBg="1"/>
      <p:bldP spid="15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body" idx="4294967295"/>
          </p:nvPr>
        </p:nvSpPr>
        <p:spPr>
          <a:xfrm>
            <a:off x="3422373" y="423793"/>
            <a:ext cx="8458200" cy="4525963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s-MX" altLang="es-CO" sz="2400" dirty="0">
              <a:solidFill>
                <a:schemeClr val="accent2"/>
              </a:solidFill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CO" altLang="es-CO" sz="2400" dirty="0">
                <a:solidFill>
                  <a:schemeClr val="accent2"/>
                </a:solidFill>
              </a:rPr>
              <a:t>Indicador (I):</a:t>
            </a:r>
            <a:r>
              <a:rPr lang="es-CO" altLang="es-CO" sz="2400" dirty="0"/>
              <a:t> relación entre diferentes </a:t>
            </a:r>
            <a:r>
              <a:rPr lang="es-CO" altLang="es-CO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métricas</a:t>
            </a:r>
            <a:r>
              <a:rPr lang="es-CO" altLang="es-CO" sz="2400" dirty="0"/>
              <a:t> que permiten medir que tan cerca o lejos estoy de cumplir los objetivos.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>
                <a:solidFill>
                  <a:schemeClr val="accent2"/>
                </a:solidFill>
              </a:rPr>
              <a:t>Métrica (M)</a:t>
            </a:r>
            <a:r>
              <a:rPr lang="es-MX" altLang="es-CO" sz="2400" dirty="0"/>
              <a:t>: medida numérica, usualmente con un contexto de negocio.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8843" y="1053548"/>
            <a:ext cx="3233530" cy="3491948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s-MX" altLang="es-CO" dirty="0">
                <a:solidFill>
                  <a:schemeClr val="bg1"/>
                </a:solidFill>
              </a:rPr>
              <a:t>Definiciones</a:t>
            </a:r>
            <a:endParaRPr alt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228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49087" y="1541294"/>
            <a:ext cx="3071192" cy="345425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altLang="es-CO" dirty="0">
                <a:solidFill>
                  <a:schemeClr val="bg1"/>
                </a:solidFill>
              </a:rPr>
              <a:t>Tipos de Indicadores</a:t>
            </a:r>
            <a:endParaRPr altLang="es-CO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idx="1"/>
          </p:nvPr>
        </p:nvSpPr>
        <p:spPr>
          <a:xfrm>
            <a:off x="3644348" y="979806"/>
            <a:ext cx="7911548" cy="2626847"/>
          </a:xfrm>
        </p:spPr>
        <p:txBody>
          <a:bodyPr>
            <a:normAutofit/>
          </a:bodyPr>
          <a:lstStyle/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>
                <a:solidFill>
                  <a:schemeClr val="accent2"/>
                </a:solidFill>
              </a:rPr>
              <a:t>Indicadores de Resultado (RI)</a:t>
            </a:r>
            <a:r>
              <a:rPr lang="es-MX" altLang="es-CO" sz="2400" dirty="0"/>
              <a:t>: </a:t>
            </a:r>
            <a:r>
              <a:rPr lang="es-MX" altLang="es-CO" sz="2400" dirty="0">
                <a:solidFill>
                  <a:schemeClr val="tx1"/>
                </a:solidFill>
              </a:rPr>
              <a:t>miden los resultados obtenidos del proceso frente a un objetivo planteado.</a:t>
            </a:r>
          </a:p>
          <a:p>
            <a:pPr algn="just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>
                <a:solidFill>
                  <a:schemeClr val="accent2"/>
                </a:solidFill>
              </a:rPr>
              <a:t>Indicadores de Desempeño (PI):</a:t>
            </a:r>
            <a:r>
              <a:rPr lang="es-MX" altLang="es-CO" sz="2400" dirty="0"/>
              <a:t> </a:t>
            </a:r>
            <a:r>
              <a:rPr lang="es-MX" altLang="es-CO" sz="2400" dirty="0">
                <a:solidFill>
                  <a:schemeClr val="tx1"/>
                </a:solidFill>
              </a:rPr>
              <a:t>miden el desempeño del proceso durante la ejecución del mismo, es decir, el proceso no ha finalizado todavía.</a:t>
            </a:r>
            <a:endParaRPr altLang="es-CO" sz="24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3676BAA-F81F-4DB4-94D1-5B0078467282}"/>
              </a:ext>
            </a:extLst>
          </p:cNvPr>
          <p:cNvSpPr txBox="1">
            <a:spLocks/>
          </p:cNvSpPr>
          <p:nvPr/>
        </p:nvSpPr>
        <p:spPr>
          <a:xfrm>
            <a:off x="3538330" y="3268421"/>
            <a:ext cx="78585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CO" altLang="es-CO" sz="2400" dirty="0">
                <a:solidFill>
                  <a:schemeClr val="accent2"/>
                </a:solidFill>
              </a:rPr>
              <a:t>Indicadores Claves</a:t>
            </a:r>
            <a:r>
              <a:rPr lang="es-CO" altLang="es-CO" sz="2400" dirty="0"/>
              <a:t>: de todos los indicadores tanto de resultados como de procesos, debemos seleccionar los que son realmente representativos para el negocio, estos reciben el nombre de clave (</a:t>
            </a:r>
            <a:r>
              <a:rPr lang="es-CO" altLang="es-CO" sz="2400" dirty="0">
                <a:solidFill>
                  <a:schemeClr val="accent2"/>
                </a:solidFill>
              </a:rPr>
              <a:t>K</a:t>
            </a:r>
            <a:r>
              <a:rPr lang="es-CO" altLang="es-CO" sz="2400" dirty="0"/>
              <a:t>ey).</a:t>
            </a:r>
          </a:p>
          <a:p>
            <a:pPr lvl="1" algn="just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CO" altLang="es-CO" dirty="0">
                <a:solidFill>
                  <a:schemeClr val="accent2"/>
                </a:solidFill>
              </a:rPr>
              <a:t>KRI</a:t>
            </a:r>
            <a:r>
              <a:rPr lang="es-CO" altLang="es-CO" dirty="0"/>
              <a:t>: Indicador Clave de Resultado</a:t>
            </a:r>
          </a:p>
          <a:p>
            <a:pPr lvl="1" algn="just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CO" altLang="es-CO" dirty="0">
                <a:solidFill>
                  <a:schemeClr val="accent2"/>
                </a:solidFill>
              </a:rPr>
              <a:t>KPI</a:t>
            </a:r>
            <a:r>
              <a:rPr lang="es-CO" altLang="es-CO" dirty="0"/>
              <a:t>: Indicador Clave de Desempeño</a:t>
            </a:r>
          </a:p>
        </p:txBody>
      </p:sp>
    </p:spTree>
    <p:extLst>
      <p:ext uri="{BB962C8B-B14F-4D97-AF65-F5344CB8AC3E}">
        <p14:creationId xmlns:p14="http://schemas.microsoft.com/office/powerpoint/2010/main" val="12972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98782" y="1103199"/>
            <a:ext cx="2955235" cy="383986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altLang="es-CO" dirty="0">
                <a:solidFill>
                  <a:schemeClr val="bg1"/>
                </a:solidFill>
              </a:rPr>
              <a:t>Dimensión de los Indicadores</a:t>
            </a:r>
            <a:endParaRPr altLang="es-CO" dirty="0">
              <a:solidFill>
                <a:schemeClr val="bg1"/>
              </a:solidFill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CO" sz="3600" dirty="0"/>
              <a:t>Cuatro Dimensiones del BSC</a:t>
            </a:r>
          </a:p>
          <a:p>
            <a:pPr lvl="1" eaLnBrk="1" hangingPunct="1"/>
            <a:r>
              <a:rPr lang="es-MX" altLang="es-CO" sz="3600" dirty="0"/>
              <a:t>Financiera</a:t>
            </a:r>
          </a:p>
          <a:p>
            <a:pPr lvl="1" eaLnBrk="1" hangingPunct="1"/>
            <a:r>
              <a:rPr lang="es-MX" altLang="es-CO" sz="3600" dirty="0"/>
              <a:t>Cliente</a:t>
            </a:r>
          </a:p>
          <a:p>
            <a:pPr lvl="1" eaLnBrk="1" hangingPunct="1"/>
            <a:r>
              <a:rPr lang="es-MX" altLang="es-CO" sz="3600" dirty="0"/>
              <a:t>Procesos Internos</a:t>
            </a:r>
          </a:p>
          <a:p>
            <a:pPr lvl="1" eaLnBrk="1" hangingPunct="1"/>
            <a:r>
              <a:rPr lang="es-MX" altLang="es-CO" sz="3600" dirty="0"/>
              <a:t>Conocimiento  y Autoaprendizaje</a:t>
            </a:r>
            <a:endParaRPr altLang="es-CO" sz="3600" dirty="0"/>
          </a:p>
        </p:txBody>
      </p:sp>
    </p:spTree>
    <p:extLst>
      <p:ext uri="{BB962C8B-B14F-4D97-AF65-F5344CB8AC3E}">
        <p14:creationId xmlns:p14="http://schemas.microsoft.com/office/powerpoint/2010/main" val="323224141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32522" y="864108"/>
            <a:ext cx="3074504" cy="402594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altLang="es-CO" dirty="0">
                <a:solidFill>
                  <a:schemeClr val="bg1"/>
                </a:solidFill>
              </a:rPr>
              <a:t>¿Qué se busca medir en un proceso?</a:t>
            </a:r>
            <a:endParaRPr altLang="es-CO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MX" altLang="es-CO" sz="2400" dirty="0"/>
              <a:t>Eficacia: el proceso hace lo que debe hacer</a:t>
            </a:r>
          </a:p>
          <a:p>
            <a:pPr eaLnBrk="1" hangingPunct="1"/>
            <a:r>
              <a:rPr lang="es-MX" altLang="es-CO" sz="2400" dirty="0"/>
              <a:t>Eficiencia: uso de recursos, dinero invertido</a:t>
            </a:r>
          </a:p>
          <a:p>
            <a:pPr eaLnBrk="1" hangingPunct="1"/>
            <a:r>
              <a:rPr lang="es-MX" altLang="es-CO" sz="2400" dirty="0"/>
              <a:t>Calidad: reprocesos, satisfacción del cliente</a:t>
            </a:r>
          </a:p>
          <a:p>
            <a:pPr marL="0" indent="0" eaLnBrk="1" hangingPunct="1">
              <a:buNone/>
            </a:pPr>
            <a:endParaRPr lang="es-MX" altLang="es-CO" sz="2400" dirty="0"/>
          </a:p>
          <a:p>
            <a:pPr eaLnBrk="1" hangingPunct="1"/>
            <a:r>
              <a:rPr lang="es-MX" altLang="es-CO" sz="2400" dirty="0"/>
              <a:t>Tiempo de ciclo: duración del proceso</a:t>
            </a:r>
          </a:p>
          <a:p>
            <a:pPr eaLnBrk="1" hangingPunct="1"/>
            <a:r>
              <a:rPr lang="es-MX" altLang="es-CO" sz="2400" dirty="0"/>
              <a:t>Costo del proceso</a:t>
            </a:r>
          </a:p>
          <a:p>
            <a:pPr eaLnBrk="1" hangingPunct="1"/>
            <a:r>
              <a:rPr lang="es-MX" altLang="es-CO" sz="2400" dirty="0"/>
              <a:t>Productividad</a:t>
            </a:r>
          </a:p>
          <a:p>
            <a:pPr eaLnBrk="1" hangingPunct="1"/>
            <a:r>
              <a:rPr lang="es-MX" altLang="es-CO" sz="2400" dirty="0"/>
              <a:t>Tasa de errores</a:t>
            </a:r>
          </a:p>
          <a:p>
            <a:pPr eaLnBrk="1" hangingPunct="1"/>
            <a:r>
              <a:rPr lang="es-MX" altLang="es-CO" sz="2400" dirty="0"/>
              <a:t>Capacidades de los procesos</a:t>
            </a:r>
          </a:p>
          <a:p>
            <a:pPr eaLnBrk="1" hangingPunct="1"/>
            <a:r>
              <a:rPr lang="es-MX" altLang="es-CO" sz="2400" dirty="0"/>
              <a:t>Confiabilidad</a:t>
            </a:r>
            <a:endParaRPr altLang="es-CO" sz="2400" dirty="0"/>
          </a:p>
        </p:txBody>
      </p:sp>
    </p:spTree>
    <p:extLst>
      <p:ext uri="{BB962C8B-B14F-4D97-AF65-F5344CB8AC3E}">
        <p14:creationId xmlns:p14="http://schemas.microsoft.com/office/powerpoint/2010/main" val="3207667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59026" y="1182756"/>
            <a:ext cx="3021496" cy="309769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altLang="es-CO" dirty="0">
                <a:solidFill>
                  <a:schemeClr val="bg1"/>
                </a:solidFill>
              </a:rPr>
              <a:t>Caracterización de Indicadores operativos</a:t>
            </a:r>
            <a:endParaRPr altLang="es-CO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3800061" y="1616766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s-MX" altLang="es-CO" dirty="0"/>
              <a:t>Código</a:t>
            </a:r>
          </a:p>
          <a:p>
            <a:pPr eaLnBrk="1" hangingPunct="1"/>
            <a:r>
              <a:rPr lang="es-MX" altLang="es-CO" dirty="0"/>
              <a:t>Nombre</a:t>
            </a:r>
          </a:p>
          <a:p>
            <a:pPr eaLnBrk="1" hangingPunct="1"/>
            <a:r>
              <a:rPr lang="es-MX" altLang="es-CO" dirty="0"/>
              <a:t>Descripción </a:t>
            </a:r>
            <a:r>
              <a:rPr lang="es-MX" altLang="es-CO" dirty="0">
                <a:solidFill>
                  <a:srgbClr val="CA1818"/>
                </a:solidFill>
              </a:rPr>
              <a:t>(S)</a:t>
            </a:r>
          </a:p>
          <a:p>
            <a:pPr eaLnBrk="1" hangingPunct="1"/>
            <a:r>
              <a:rPr lang="es-MX" altLang="es-CO" dirty="0"/>
              <a:t>Proceso al que pertenece</a:t>
            </a:r>
          </a:p>
          <a:p>
            <a:pPr eaLnBrk="1" hangingPunct="1"/>
            <a:r>
              <a:rPr lang="es-MX" altLang="es-CO" dirty="0"/>
              <a:t>Objetivo estratégico al que aporta el indicador </a:t>
            </a:r>
            <a:r>
              <a:rPr lang="es-MX" altLang="es-CO" dirty="0">
                <a:solidFill>
                  <a:srgbClr val="CA1818"/>
                </a:solidFill>
              </a:rPr>
              <a:t>(R)</a:t>
            </a:r>
          </a:p>
          <a:p>
            <a:pPr eaLnBrk="1" hangingPunct="1"/>
            <a:r>
              <a:rPr lang="es-MX" altLang="es-CO" dirty="0"/>
              <a:t>Objetivo del proceso al que aporta el indicador </a:t>
            </a:r>
            <a:r>
              <a:rPr lang="es-MX" altLang="es-CO" dirty="0">
                <a:solidFill>
                  <a:srgbClr val="C00000"/>
                </a:solidFill>
              </a:rPr>
              <a:t>(R)</a:t>
            </a:r>
          </a:p>
          <a:p>
            <a:pPr eaLnBrk="1" hangingPunct="1"/>
            <a:r>
              <a:rPr lang="es-MX" altLang="es-CO" dirty="0"/>
              <a:t>Dimensión del BSC</a:t>
            </a:r>
          </a:p>
          <a:p>
            <a:pPr eaLnBrk="1" hangingPunct="1"/>
            <a:r>
              <a:rPr lang="es-MX" altLang="es-CO" dirty="0"/>
              <a:t>Formula </a:t>
            </a:r>
            <a:r>
              <a:rPr lang="es-MX" altLang="es-CO" dirty="0">
                <a:solidFill>
                  <a:srgbClr val="CA1818"/>
                </a:solidFill>
              </a:rPr>
              <a:t>(M)</a:t>
            </a:r>
          </a:p>
          <a:p>
            <a:pPr eaLnBrk="1" hangingPunct="1"/>
            <a:r>
              <a:rPr lang="es-MX" altLang="es-CO" dirty="0"/>
              <a:t>Unidad de medida</a:t>
            </a:r>
          </a:p>
          <a:p>
            <a:pPr eaLnBrk="1" hangingPunct="1"/>
            <a:r>
              <a:rPr lang="es-MX" altLang="es-CO" dirty="0"/>
              <a:t>Meta </a:t>
            </a:r>
            <a:r>
              <a:rPr lang="es-MX" altLang="es-CO" dirty="0">
                <a:solidFill>
                  <a:srgbClr val="CA1818"/>
                </a:solidFill>
              </a:rPr>
              <a:t>(A)</a:t>
            </a:r>
          </a:p>
          <a:p>
            <a:pPr eaLnBrk="1" hangingPunct="1"/>
            <a:r>
              <a:rPr lang="es-MX" altLang="es-CO" dirty="0"/>
              <a:t>Rango mínimo y máximo</a:t>
            </a:r>
          </a:p>
          <a:p>
            <a:pPr eaLnBrk="1" hangingPunct="1"/>
            <a:r>
              <a:rPr lang="es-MX" altLang="es-CO" dirty="0"/>
              <a:t>Alarmas</a:t>
            </a:r>
          </a:p>
          <a:p>
            <a:pPr eaLnBrk="1" hangingPunct="1"/>
            <a:r>
              <a:rPr lang="es-MX" altLang="es-CO" dirty="0"/>
              <a:t>Matriz RASCI: Responsable, Aprobador, Soporte, Consulta, Informado</a:t>
            </a:r>
          </a:p>
          <a:p>
            <a:pPr eaLnBrk="1" hangingPunct="1"/>
            <a:r>
              <a:rPr lang="es-MX" altLang="es-CO" dirty="0"/>
              <a:t>Periodicidad </a:t>
            </a:r>
            <a:r>
              <a:rPr lang="es-MX" altLang="es-CO" dirty="0">
                <a:solidFill>
                  <a:srgbClr val="CA1818"/>
                </a:solidFill>
              </a:rPr>
              <a:t>(T)</a:t>
            </a:r>
            <a:endParaRPr lang="es-MX" altLang="es-CO" dirty="0"/>
          </a:p>
          <a:p>
            <a:pPr eaLnBrk="1" hangingPunct="1"/>
            <a:endParaRPr altLang="es-CO" dirty="0"/>
          </a:p>
        </p:txBody>
      </p:sp>
    </p:spTree>
    <p:extLst>
      <p:ext uri="{BB962C8B-B14F-4D97-AF65-F5344CB8AC3E}">
        <p14:creationId xmlns:p14="http://schemas.microsoft.com/office/powerpoint/2010/main" val="410945904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397" y="1262351"/>
            <a:ext cx="3192646" cy="263378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Nombre del Indicador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9E2516-91DD-45B7-81F7-6A5E80739C2E}" type="slidenum">
              <a:rPr lang="es-CO" smtClean="0"/>
              <a:pPr>
                <a:defRPr/>
              </a:pPr>
              <a:t>9</a:t>
            </a:fld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23" y="827627"/>
            <a:ext cx="750321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472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223</TotalTime>
  <Words>1143</Words>
  <Application>Microsoft Office PowerPoint</Application>
  <PresentationFormat>Panorámica</PresentationFormat>
  <Paragraphs>554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Symbol</vt:lpstr>
      <vt:lpstr>Wingdings</vt:lpstr>
      <vt:lpstr>Wingdings 2</vt:lpstr>
      <vt:lpstr>Marco</vt:lpstr>
      <vt:lpstr>Diseño de una Estrategia de Seguimiento de Procesos</vt:lpstr>
      <vt:lpstr>De la estrategia a los procesos</vt:lpstr>
      <vt:lpstr>Ejemplo: De la estrategia a los procesos</vt:lpstr>
      <vt:lpstr>Definiciones</vt:lpstr>
      <vt:lpstr>Tipos de Indicadores</vt:lpstr>
      <vt:lpstr>Dimensión de los Indicadores</vt:lpstr>
      <vt:lpstr>¿Qué se busca medir en un proceso?</vt:lpstr>
      <vt:lpstr>Caracterización de Indicadores operativos</vt:lpstr>
      <vt:lpstr>Nombre del Indicador</vt:lpstr>
      <vt:lpstr>Dueño de los procesos</vt:lpstr>
      <vt:lpstr>Ejemplo de Estrategia de Mejoramiento</vt:lpstr>
      <vt:lpstr>Estrategia de gestión</vt:lpstr>
      <vt:lpstr>Indicador de Flujo</vt:lpstr>
      <vt:lpstr>Indicador de Duraciones</vt:lpstr>
      <vt:lpstr>Indicador de causales de terminación</vt:lpstr>
      <vt:lpstr>Indicador de Desviaciones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una estrategia de seguimiento de Procesos</dc:title>
  <dc:creator>Carlos Rafael Robles Núñez</dc:creator>
  <cp:lastModifiedBy>Carlos Rafael Robles Núñez</cp:lastModifiedBy>
  <cp:revision>21</cp:revision>
  <dcterms:created xsi:type="dcterms:W3CDTF">2017-06-22T03:19:37Z</dcterms:created>
  <dcterms:modified xsi:type="dcterms:W3CDTF">2019-08-24T15:02:41Z</dcterms:modified>
</cp:coreProperties>
</file>