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447" r:id="rId2"/>
    <p:sldId id="457" r:id="rId3"/>
    <p:sldId id="459" r:id="rId4"/>
    <p:sldId id="448" r:id="rId5"/>
    <p:sldId id="449" r:id="rId6"/>
    <p:sldId id="450" r:id="rId7"/>
    <p:sldId id="451" r:id="rId8"/>
    <p:sldId id="460" r:id="rId9"/>
    <p:sldId id="456" r:id="rId10"/>
    <p:sldId id="458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F140D"/>
    <a:srgbClr val="CA1818"/>
    <a:srgbClr val="811111"/>
    <a:srgbClr val="791919"/>
    <a:srgbClr val="A42222"/>
    <a:srgbClr val="D6543E"/>
    <a:srgbClr val="11E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529" autoAdjust="0"/>
    <p:restoredTop sz="89630" autoAdjust="0"/>
  </p:normalViewPr>
  <p:slideViewPr>
    <p:cSldViewPr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622B9A04-391A-4A80-8634-C734DD39D50C}" type="datetimeFigureOut">
              <a:rPr lang="es-CO"/>
              <a:pPr>
                <a:defRPr/>
              </a:pPr>
              <a:t>27/08/2016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</a:defRPr>
            </a:lvl1pPr>
          </a:lstStyle>
          <a:p>
            <a:pPr>
              <a:defRPr/>
            </a:pPr>
            <a:fld id="{81BF5874-4ED5-41F8-ADE7-FA9A8353701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837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dirty="0"/>
          </a:p>
          <a:p>
            <a:pPr>
              <a:spcBef>
                <a:spcPct val="0"/>
              </a:spcBef>
            </a:pPr>
            <a:r>
              <a:rPr dirty="0"/>
              <a:t>Para obtener más plantillas de muestra, haga clic en la pestaña Archivo y después, en la ficha Nuevo, haga clic en Plantillas de muestra.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9456D8-EAF4-45F3-B767-76DF2C11F54E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23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03613" y="4697413"/>
            <a:ext cx="5624512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0638" y="2436813"/>
            <a:ext cx="7669212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/>
          <p:nvPr userDrawn="1"/>
        </p:nvSpPr>
        <p:spPr>
          <a:xfrm>
            <a:off x="8755063" y="5338763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rgbClr val="F47F28"/>
              </a:solidFill>
            </a:endParaRPr>
          </a:p>
        </p:txBody>
      </p:sp>
      <p:sp>
        <p:nvSpPr>
          <p:cNvPr id="7" name="15 Rectángulo"/>
          <p:cNvSpPr/>
          <p:nvPr userDrawn="1"/>
        </p:nvSpPr>
        <p:spPr>
          <a:xfrm>
            <a:off x="7708900" y="2482850"/>
            <a:ext cx="1371600" cy="2212975"/>
          </a:xfrm>
          <a:prstGeom prst="rect">
            <a:avLst/>
          </a:prstGeom>
          <a:gradFill flip="none" rotWithShape="1">
            <a:gsLst>
              <a:gs pos="0">
                <a:srgbClr val="CA1818">
                  <a:shade val="30000"/>
                  <a:satMod val="115000"/>
                </a:srgbClr>
              </a:gs>
              <a:gs pos="50000">
                <a:srgbClr val="CA1818">
                  <a:shade val="67500"/>
                  <a:satMod val="115000"/>
                </a:srgbClr>
              </a:gs>
              <a:gs pos="100000">
                <a:srgbClr val="CA181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581400" y="4164355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s-ES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3733800"/>
            <a:ext cx="73152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es-E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9AD0A7-46A2-491A-B1C9-E46099A806C6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multimedia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595313" y="4800600"/>
            <a:ext cx="4873625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9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1"/>
            <a:ext cx="4873752" cy="3812823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es-ES"/>
            </a:lvl1pPr>
          </a:lstStyle>
          <a:p>
            <a:pPr lvl="0"/>
            <a:endParaRPr lang="es-E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2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2400">
                <a:solidFill>
                  <a:schemeClr val="bg1"/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CE42D2-3FE5-4F83-8905-7025B7009C8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1792288" y="4800600"/>
            <a:ext cx="550068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es-ES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24565BD-00FB-4C06-8193-02846E3EC10E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texto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s-ES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0679D-0013-45DA-9886-CFCEB36EB05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9"/>
            <a:ext cx="2057400" cy="5851525"/>
          </a:xfrm>
        </p:spPr>
        <p:txBody>
          <a:bodyPr vert="eaVert"/>
          <a:lstStyle/>
          <a:p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5105400" cy="5851525"/>
          </a:xfrm>
        </p:spPr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E4A33884-5E92-480B-ACD0-ADDFB4AB3DEC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" y="-34925"/>
            <a:ext cx="7235825" cy="10064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7450" y="1412875"/>
            <a:ext cx="3619500" cy="4419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959350" y="1412875"/>
            <a:ext cx="3619500" cy="4419600"/>
          </a:xfrm>
        </p:spPr>
        <p:txBody>
          <a:bodyPr rtlCol="0">
            <a:normAutofit/>
          </a:bodyPr>
          <a:lstStyle/>
          <a:p>
            <a:pPr lvl="0"/>
            <a:endParaRPr lang="es-CO" noProof="0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20800-373E-4108-9236-F074EF1ECE1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60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8686800" y="5265738"/>
            <a:ext cx="4572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007328" y="1992355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/>
              <a:t>       </a:t>
            </a:r>
          </a:p>
        </p:txBody>
      </p:sp>
      <p:pic>
        <p:nvPicPr>
          <p:cNvPr id="7" name="Picture 26" descr="tiara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69850"/>
            <a:ext cx="1689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7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3000" b="1" cap="all"/>
            </a:lvl1pPr>
          </a:lstStyle>
          <a:p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2" y="5105401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es-ES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569075"/>
            <a:ext cx="2133600" cy="365125"/>
          </a:xfrm>
        </p:spPr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0B22C-2EC4-44F8-AA72-E10C2527D88A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/>
          <p:cNvSpPr/>
          <p:nvPr userDrawn="1"/>
        </p:nvSpPr>
        <p:spPr>
          <a:xfrm>
            <a:off x="0" y="6553200"/>
            <a:ext cx="9144000" cy="3148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 dirty="0"/>
          </a:p>
        </p:txBody>
      </p:sp>
      <p:pic>
        <p:nvPicPr>
          <p:cNvPr id="5" name="Picture 26" descr="tiara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69850"/>
            <a:ext cx="1689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8 CuadroTexto"/>
          <p:cNvSpPr txBox="1"/>
          <p:nvPr userDrawn="1"/>
        </p:nvSpPr>
        <p:spPr>
          <a:xfrm>
            <a:off x="457200" y="6580188"/>
            <a:ext cx="8229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100" dirty="0">
                <a:solidFill>
                  <a:schemeClr val="bg1"/>
                </a:solidFill>
                <a:latin typeface="+mn-lt"/>
              </a:rPr>
              <a:t>AES-Procesos</a:t>
            </a:r>
            <a:r>
              <a:rPr lang="es-CO" sz="1100" baseline="0" dirty="0">
                <a:solidFill>
                  <a:schemeClr val="bg1"/>
                </a:solidFill>
                <a:latin typeface="+mn-lt"/>
              </a:rPr>
              <a:t> de Negocio</a:t>
            </a:r>
            <a:endParaRPr lang="es-E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>
            <a:lvl1pPr algn="l" eaLnBrk="1" latinLnBrk="0" hangingPunct="1">
              <a:defRPr kumimoji="0" lang="es-ES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627B77-3C1C-47FC-A3D3-1A1202D6513A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Énfasi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309AF1-3F9F-4E52-B9B0-5B80C3133061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6" descr="tiar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54900" y="0"/>
            <a:ext cx="1689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es-ES" sz="28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3"/>
            <a:ext cx="4038600" cy="3971455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1"/>
            <a:ext cx="4038600" cy="3971455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es-ES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es-ES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es-ES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F99D5-A68B-4D09-873F-E45C9A82D17D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244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es-ES"/>
            </a:lvl1pPr>
          </a:lstStyle>
          <a:p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EF412E-A1D1-4BAE-91C7-709B34530DBB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lo el título: Énfasi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es-ES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3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s-ES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/>
            <a:endParaRPr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A0D72-AF50-4033-8A1A-E2DE9E3F855A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n texto 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es-ES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s-ES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5BC142-E103-49FC-A234-D820AE55558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1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es-ES" sz="2800">
                <a:solidFill>
                  <a:schemeClr val="bg1"/>
                </a:solidFill>
              </a:defRPr>
            </a:lvl1pPr>
            <a:lvl2pPr eaLnBrk="1" latinLnBrk="0" hangingPunct="1">
              <a:defRPr kumimoji="0" lang="es-ES" sz="2800">
                <a:solidFill>
                  <a:schemeClr val="bg1"/>
                </a:solidFill>
              </a:defRPr>
            </a:lvl2pPr>
            <a:lvl3pPr eaLnBrk="1" latinLnBrk="0" hangingPunct="1">
              <a:defRPr kumimoji="0" lang="es-ES" sz="2400">
                <a:solidFill>
                  <a:schemeClr val="bg1"/>
                </a:solidFill>
              </a:defRPr>
            </a:lvl3pPr>
            <a:lvl4pPr eaLnBrk="1" latinLnBrk="0" hangingPunct="1">
              <a:defRPr kumimoji="0" lang="es-ES" sz="2000">
                <a:solidFill>
                  <a:schemeClr val="bg1"/>
                </a:solidFill>
              </a:defRPr>
            </a:lvl4pPr>
            <a:lvl5pPr eaLnBrk="1" latinLnBrk="0" hangingPunct="1">
              <a:defRPr kumimoji="0" lang="es-ES" sz="2000">
                <a:solidFill>
                  <a:schemeClr val="bg1"/>
                </a:solidFill>
              </a:defRPr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es-E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es-E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13D4454-2E55-45C2-878D-920925686B9A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CO" dirty="0"/>
              <a:t>12/17/2009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135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es-ES"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55FD26D-62DB-4D31-8BDE-AB4497DE057F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26" descr="tiara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508875" y="76200"/>
            <a:ext cx="155892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s-ES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4338638"/>
            <a:ext cx="4953000" cy="1416050"/>
          </a:xfrm>
        </p:spPr>
        <p:txBody>
          <a:bodyPr/>
          <a:lstStyle/>
          <a:p>
            <a:r>
              <a:rPr sz="2400" dirty="0">
                <a:solidFill>
                  <a:srgbClr val="5C5C5C"/>
                </a:solidFill>
              </a:rPr>
              <a:t>Conferencista: Carlos Rafael Robles</a:t>
            </a:r>
          </a:p>
          <a:p>
            <a:r>
              <a:rPr sz="2400" dirty="0">
                <a:solidFill>
                  <a:srgbClr val="5C5C5C"/>
                </a:solidFill>
              </a:rPr>
              <a:t>c.robles@javeriana.edu.co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554288"/>
            <a:ext cx="5638800" cy="2093912"/>
          </a:xfrm>
        </p:spPr>
        <p:txBody>
          <a:bodyPr>
            <a:normAutofit/>
          </a:bodyPr>
          <a:lstStyle/>
          <a:p>
            <a:pPr algn="l"/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br>
              <a:rPr sz="2200" b="0" dirty="0">
                <a:solidFill>
                  <a:srgbClr val="262626"/>
                </a:solidFill>
                <a:latin typeface="Arial" charset="0"/>
                <a:cs typeface="Arial" charset="0"/>
              </a:rPr>
            </a:br>
            <a:r>
              <a:rPr lang="es-ES" sz="3200" b="0" dirty="0">
                <a:solidFill>
                  <a:srgbClr val="FFFFFF"/>
                </a:solidFill>
                <a:latin typeface="Arial" charset="0"/>
                <a:cs typeface="Arial" charset="0"/>
              </a:rPr>
              <a:t>Sistemas de Gestión</a:t>
            </a:r>
            <a:r>
              <a:rPr sz="3200" b="0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  <a:br>
              <a:rPr sz="5000" b="0" dirty="0">
                <a:solidFill>
                  <a:srgbClr val="FFFFFF"/>
                </a:solidFill>
                <a:latin typeface="Arial" charset="0"/>
                <a:cs typeface="Arial" charset="0"/>
              </a:rPr>
            </a:br>
            <a:endParaRPr sz="2000" b="0" dirty="0">
              <a:latin typeface="Arial" charset="0"/>
              <a:cs typeface="Arial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1" y="2514600"/>
            <a:ext cx="1783318" cy="2249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412" name="1 Marcador de número de diapositiva"/>
          <p:cNvSpPr>
            <a:spLocks noGrp="1"/>
          </p:cNvSpPr>
          <p:nvPr>
            <p:ph type="sldNum" sz="quarter" idx="17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648B37-2342-45DF-B212-A31F475B536F}" type="slidenum">
              <a:rPr lang="es-CO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1017588" y="914400"/>
            <a:ext cx="381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648200" y="889000"/>
            <a:ext cx="4191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415" name="Picture 26" descr="tiar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213" y="469900"/>
            <a:ext cx="3305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8755063" y="2470150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rgbClr val="F47F28"/>
              </a:solidFill>
            </a:endParaRPr>
          </a:p>
        </p:txBody>
      </p:sp>
      <p:sp>
        <p:nvSpPr>
          <p:cNvPr id="17417" name="Title 4"/>
          <p:cNvSpPr txBox="1">
            <a:spLocks/>
          </p:cNvSpPr>
          <p:nvPr/>
        </p:nvSpPr>
        <p:spPr bwMode="auto">
          <a:xfrm>
            <a:off x="1524000" y="1573213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br>
              <a:rPr lang="pt-BR" sz="1100" dirty="0">
                <a:latin typeface="Arial" charset="0"/>
                <a:cs typeface="Arial" charset="0"/>
              </a:rPr>
            </a:br>
            <a:r>
              <a:rPr lang="pt-BR" sz="2400" dirty="0">
                <a:latin typeface="Arial" charset="0"/>
                <a:cs typeface="Arial" charset="0"/>
              </a:rPr>
              <a:t>AES - Procesos de Negocio</a:t>
            </a:r>
            <a:br>
              <a:rPr lang="pt-BR" sz="3200" dirty="0">
                <a:latin typeface="Arial" charset="0"/>
                <a:cs typeface="Arial" charset="0"/>
              </a:rPr>
            </a:br>
            <a:endParaRPr lang="pt-BR" sz="1100" dirty="0">
              <a:latin typeface="Arial" charset="0"/>
              <a:cs typeface="Arial" charset="0"/>
            </a:endParaRPr>
          </a:p>
        </p:txBody>
      </p:sp>
      <p:sp>
        <p:nvSpPr>
          <p:cNvPr id="17418" name="5 Marcador de pie de página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Otros Sistemas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SARO: Sistema de Administración de Riesgos Operativos (Riesgos, Controles)</a:t>
            </a:r>
          </a:p>
          <a:p>
            <a:r>
              <a:rPr lang="es-CO" dirty="0"/>
              <a:t>Costeo ABC: </a:t>
            </a:r>
            <a:r>
              <a:rPr lang="es-CO" dirty="0" err="1"/>
              <a:t>Activity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Cost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10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163780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7 </a:t>
            </a:r>
            <a:r>
              <a:rPr lang="es-CO" dirty="0" err="1"/>
              <a:t>M’s</a:t>
            </a:r>
            <a:r>
              <a:rPr lang="es-CO" dirty="0"/>
              <a:t> Proceso Productivo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890" y="1356037"/>
            <a:ext cx="8229600" cy="4525963"/>
          </a:xfrm>
        </p:spPr>
        <p:txBody>
          <a:bodyPr/>
          <a:lstStyle/>
          <a:p>
            <a:r>
              <a:rPr lang="es-CO" dirty="0"/>
              <a:t>Materia Prima</a:t>
            </a:r>
          </a:p>
          <a:p>
            <a:r>
              <a:rPr lang="es-CO" dirty="0"/>
              <a:t>Mano de Obra</a:t>
            </a:r>
          </a:p>
          <a:p>
            <a:r>
              <a:rPr lang="es-CO" dirty="0"/>
              <a:t>Maquinaria</a:t>
            </a:r>
          </a:p>
          <a:p>
            <a:r>
              <a:rPr lang="es-CO" dirty="0"/>
              <a:t>Método (Nivel 5)</a:t>
            </a:r>
          </a:p>
          <a:p>
            <a:r>
              <a:rPr lang="es-CO" dirty="0"/>
              <a:t>Medio Ambiente (5 </a:t>
            </a:r>
            <a:r>
              <a:rPr lang="es-CO" dirty="0" err="1"/>
              <a:t>S’s</a:t>
            </a:r>
            <a:r>
              <a:rPr lang="es-CO" dirty="0"/>
              <a:t>)</a:t>
            </a:r>
          </a:p>
          <a:p>
            <a:r>
              <a:rPr lang="es-CO" dirty="0"/>
              <a:t>Medición (Indicadores)</a:t>
            </a:r>
          </a:p>
          <a:p>
            <a:r>
              <a:rPr lang="es-CO" dirty="0"/>
              <a:t>Management (Sistemas de Gestión)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990885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Sistemas de Gestión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Orientados a la Eficacia</a:t>
            </a:r>
          </a:p>
          <a:p>
            <a:r>
              <a:rPr lang="es-CO" dirty="0"/>
              <a:t>Orientados a la Eficiencia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90B22C-2EC4-44F8-AA72-E10C2527D88A}" type="slidenum">
              <a:rPr lang="es-CO" smtClean="0"/>
              <a:pPr>
                <a:defRPr/>
              </a:pPr>
              <a:t>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89764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ISO 9001-2015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Orientado a la Eficacia</a:t>
            </a:r>
          </a:p>
          <a:p>
            <a:r>
              <a:rPr lang="es-CO" dirty="0"/>
              <a:t>Está orientada al proceso</a:t>
            </a:r>
          </a:p>
          <a:p>
            <a:r>
              <a:rPr lang="es-CO" dirty="0"/>
              <a:t>No se compromete con la calidad del producto</a:t>
            </a:r>
          </a:p>
          <a:p>
            <a:r>
              <a:rPr lang="es-CO" dirty="0"/>
              <a:t>En resumen:</a:t>
            </a:r>
          </a:p>
          <a:p>
            <a:pPr lvl="1"/>
            <a:r>
              <a:rPr lang="es-CO" dirty="0"/>
              <a:t>1. Diga lo que hace </a:t>
            </a:r>
          </a:p>
          <a:p>
            <a:pPr lvl="1"/>
            <a:r>
              <a:rPr lang="es-CO" dirty="0"/>
              <a:t>2. Haga lo que dijo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90B22C-2EC4-44F8-AA72-E10C2527D88A}" type="slidenum">
              <a:rPr lang="es-CO" smtClean="0"/>
              <a:pPr>
                <a:defRPr/>
              </a:pPr>
              <a:t>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517173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Lean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Orientada a la eficiencia</a:t>
            </a:r>
          </a:p>
          <a:p>
            <a:r>
              <a:rPr lang="es-CO" dirty="0"/>
              <a:t>Eliminar Desperdicios: Mudas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124434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Lean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6</a:t>
            </a:fld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5290"/>
            <a:ext cx="6858000" cy="471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5641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Six Sigma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Orientada a la Eficiencia</a:t>
            </a:r>
          </a:p>
          <a:p>
            <a:r>
              <a:rPr lang="es-CO" dirty="0"/>
              <a:t>Eliminar la variabilidad</a:t>
            </a:r>
          </a:p>
          <a:p>
            <a:r>
              <a:rPr lang="es-CO" dirty="0"/>
              <a:t>Ciclo DMAIC:</a:t>
            </a:r>
          </a:p>
          <a:p>
            <a:pPr lvl="1"/>
            <a:r>
              <a:rPr lang="es-CO" dirty="0">
                <a:solidFill>
                  <a:srgbClr val="FF0000"/>
                </a:solidFill>
              </a:rPr>
              <a:t>D</a:t>
            </a:r>
            <a:r>
              <a:rPr lang="es-CO" dirty="0"/>
              <a:t>efinir</a:t>
            </a:r>
          </a:p>
          <a:p>
            <a:pPr lvl="1"/>
            <a:r>
              <a:rPr lang="es-CO" dirty="0">
                <a:solidFill>
                  <a:srgbClr val="FF0000"/>
                </a:solidFill>
              </a:rPr>
              <a:t>M</a:t>
            </a:r>
            <a:r>
              <a:rPr lang="es-CO" dirty="0"/>
              <a:t>edir</a:t>
            </a:r>
          </a:p>
          <a:p>
            <a:pPr lvl="1"/>
            <a:r>
              <a:rPr lang="es-CO" dirty="0">
                <a:solidFill>
                  <a:srgbClr val="FF0000"/>
                </a:solidFill>
              </a:rPr>
              <a:t>A</a:t>
            </a:r>
            <a:r>
              <a:rPr lang="es-CO" dirty="0"/>
              <a:t>nalizar</a:t>
            </a:r>
          </a:p>
          <a:p>
            <a:pPr lvl="1"/>
            <a:r>
              <a:rPr lang="es-CO" dirty="0"/>
              <a:t>Mejorar (</a:t>
            </a:r>
            <a:r>
              <a:rPr lang="es-CO" dirty="0">
                <a:solidFill>
                  <a:srgbClr val="FF0000"/>
                </a:solidFill>
              </a:rPr>
              <a:t>I</a:t>
            </a:r>
            <a:r>
              <a:rPr lang="es-CO" dirty="0"/>
              <a:t>mprove)</a:t>
            </a:r>
          </a:p>
          <a:p>
            <a:pPr lvl="1"/>
            <a:r>
              <a:rPr lang="es-CO" dirty="0">
                <a:solidFill>
                  <a:srgbClr val="FF0000"/>
                </a:solidFill>
              </a:rPr>
              <a:t>C</a:t>
            </a:r>
            <a:r>
              <a:rPr lang="es-CO" dirty="0"/>
              <a:t>ontrolar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7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56950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Six Sigma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8</a:t>
            </a:fld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0" y="1018381"/>
            <a:ext cx="7905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191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5 S’s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627B77-3C1C-47FC-A3D3-1A1202D6513A}" type="slidenum">
              <a:rPr lang="es-CO" smtClean="0"/>
              <a:pPr>
                <a:defRPr/>
              </a:pPr>
              <a:t>9</a:t>
            </a:fld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1724025"/>
            <a:ext cx="3448050" cy="34099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121785" y="153935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Seiri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4276085" y="54102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Seiso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1768024" y="4070866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Seiketsu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6467695" y="3886200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Seiton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25819" y="1539359"/>
            <a:ext cx="96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Shitsuke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533180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Presentación en pantalla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Introducing PowerPoint 2010</vt:lpstr>
      <vt:lpstr>   Sistemas de Gestión  </vt:lpstr>
      <vt:lpstr>7 M’s Proceso Productivo</vt:lpstr>
      <vt:lpstr>Sistemas de Gestión</vt:lpstr>
      <vt:lpstr>ISO 9001-2015</vt:lpstr>
      <vt:lpstr>Lean</vt:lpstr>
      <vt:lpstr>Lean</vt:lpstr>
      <vt:lpstr>Six Sigma</vt:lpstr>
      <vt:lpstr>Six Sigma</vt:lpstr>
      <vt:lpstr>5 S’s</vt:lpstr>
      <vt:lpstr>Otros Sistemas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4: Tecnología para BPM</dc:title>
  <dc:creator/>
  <cp:lastModifiedBy/>
  <cp:revision>12</cp:revision>
  <dcterms:modified xsi:type="dcterms:W3CDTF">2016-08-27T10:16:53Z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