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</p:sldMasterIdLst>
  <p:notesMasterIdLst>
    <p:notesMasterId r:id="rId46"/>
  </p:notesMasterIdLst>
  <p:sldIdLst>
    <p:sldId id="256" r:id="rId2"/>
    <p:sldId id="304" r:id="rId3"/>
    <p:sldId id="310" r:id="rId4"/>
    <p:sldId id="305" r:id="rId5"/>
    <p:sldId id="288" r:id="rId6"/>
    <p:sldId id="292" r:id="rId7"/>
    <p:sldId id="295" r:id="rId8"/>
    <p:sldId id="298" r:id="rId9"/>
    <p:sldId id="306" r:id="rId10"/>
    <p:sldId id="291" r:id="rId11"/>
    <p:sldId id="287" r:id="rId12"/>
    <p:sldId id="309" r:id="rId13"/>
    <p:sldId id="296" r:id="rId14"/>
    <p:sldId id="303" r:id="rId15"/>
    <p:sldId id="307" r:id="rId16"/>
    <p:sldId id="299" r:id="rId17"/>
    <p:sldId id="302" r:id="rId18"/>
    <p:sldId id="308" r:id="rId19"/>
    <p:sldId id="311" r:id="rId20"/>
    <p:sldId id="338" r:id="rId21"/>
    <p:sldId id="339" r:id="rId22"/>
    <p:sldId id="340" r:id="rId23"/>
    <p:sldId id="341" r:id="rId24"/>
    <p:sldId id="342" r:id="rId25"/>
    <p:sldId id="343" r:id="rId26"/>
    <p:sldId id="321" r:id="rId27"/>
    <p:sldId id="322" r:id="rId28"/>
    <p:sldId id="323" r:id="rId29"/>
    <p:sldId id="324" r:id="rId30"/>
    <p:sldId id="325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45" r:id="rId42"/>
    <p:sldId id="318" r:id="rId43"/>
    <p:sldId id="344" r:id="rId44"/>
    <p:sldId id="319" r:id="rId45"/>
  </p:sldIdLst>
  <p:sldSz cx="9144000" cy="6858000" type="screen4x3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5" autoAdjust="0"/>
    <p:restoredTop sz="94610" autoAdjust="0"/>
  </p:normalViewPr>
  <p:slideViewPr>
    <p:cSldViewPr>
      <p:cViewPr varScale="1">
        <p:scale>
          <a:sx n="70" d="100"/>
          <a:sy n="70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5EAA6-5779-4DCE-BC48-455EAEE9A407}" type="doc">
      <dgm:prSet loTypeId="urn:microsoft.com/office/officeart/2005/8/layout/arrow2" loCatId="process" qsTypeId="urn:microsoft.com/office/officeart/2005/8/quickstyle/3d1" qsCatId="3D" csTypeId="urn:microsoft.com/office/officeart/2005/8/colors/colorful5" csCatId="colorful" phldr="1"/>
      <dgm:spPr/>
    </dgm:pt>
    <dgm:pt modelId="{4ED9A149-BE19-454C-900C-5753F1EE926E}">
      <dgm:prSet phldrT="[Texto]"/>
      <dgm:spPr/>
      <dgm:t>
        <a:bodyPr/>
        <a:lstStyle/>
        <a:p>
          <a:r>
            <a:rPr lang="es-CO" dirty="0" smtClean="0"/>
            <a:t>Datos</a:t>
          </a:r>
          <a:endParaRPr lang="es-CO" dirty="0"/>
        </a:p>
      </dgm:t>
    </dgm:pt>
    <dgm:pt modelId="{F54716C5-5984-4554-B40A-96C5A2F7CDA8}" type="parTrans" cxnId="{583D89E9-9AF5-4479-B0F0-4C370EE89FA9}">
      <dgm:prSet/>
      <dgm:spPr/>
      <dgm:t>
        <a:bodyPr/>
        <a:lstStyle/>
        <a:p>
          <a:endParaRPr lang="es-CO"/>
        </a:p>
      </dgm:t>
    </dgm:pt>
    <dgm:pt modelId="{51B3B0DD-974E-4269-AA56-76A3FD457AEE}" type="sibTrans" cxnId="{583D89E9-9AF5-4479-B0F0-4C370EE89FA9}">
      <dgm:prSet/>
      <dgm:spPr/>
      <dgm:t>
        <a:bodyPr/>
        <a:lstStyle/>
        <a:p>
          <a:endParaRPr lang="es-CO"/>
        </a:p>
      </dgm:t>
    </dgm:pt>
    <dgm:pt modelId="{BB057666-4928-411B-9528-DA509D433456}">
      <dgm:prSet phldrT="[Texto]"/>
      <dgm:spPr/>
      <dgm:t>
        <a:bodyPr/>
        <a:lstStyle/>
        <a:p>
          <a:r>
            <a:rPr lang="es-CO" dirty="0" smtClean="0"/>
            <a:t>Información</a:t>
          </a:r>
          <a:endParaRPr lang="es-CO" dirty="0"/>
        </a:p>
      </dgm:t>
    </dgm:pt>
    <dgm:pt modelId="{7641FE21-CDE2-474F-A993-CF32E6157B7D}" type="parTrans" cxnId="{8CFA9848-5A56-4732-8257-865C740C0910}">
      <dgm:prSet/>
      <dgm:spPr/>
      <dgm:t>
        <a:bodyPr/>
        <a:lstStyle/>
        <a:p>
          <a:endParaRPr lang="es-CO"/>
        </a:p>
      </dgm:t>
    </dgm:pt>
    <dgm:pt modelId="{3FABF63C-0163-4D8B-BFDD-0C2787A37057}" type="sibTrans" cxnId="{8CFA9848-5A56-4732-8257-865C740C0910}">
      <dgm:prSet/>
      <dgm:spPr/>
      <dgm:t>
        <a:bodyPr/>
        <a:lstStyle/>
        <a:p>
          <a:endParaRPr lang="es-CO"/>
        </a:p>
      </dgm:t>
    </dgm:pt>
    <dgm:pt modelId="{865A5B9B-6217-4FDA-B947-6BFB5ABD581F}">
      <dgm:prSet phldrT="[Texto]"/>
      <dgm:spPr/>
      <dgm:t>
        <a:bodyPr/>
        <a:lstStyle/>
        <a:p>
          <a:r>
            <a:rPr lang="es-CO" dirty="0" smtClean="0"/>
            <a:t>Conocimiento</a:t>
          </a:r>
          <a:endParaRPr lang="es-CO" dirty="0"/>
        </a:p>
      </dgm:t>
    </dgm:pt>
    <dgm:pt modelId="{A431EB47-5ED8-4FEC-837B-E8BB9D98347A}" type="parTrans" cxnId="{71A1EC25-25B6-45C4-B23D-DA81F44F9332}">
      <dgm:prSet/>
      <dgm:spPr/>
      <dgm:t>
        <a:bodyPr/>
        <a:lstStyle/>
        <a:p>
          <a:endParaRPr lang="es-CO"/>
        </a:p>
      </dgm:t>
    </dgm:pt>
    <dgm:pt modelId="{3CB777DF-6DA7-4B43-AF56-9E59F94C8A83}" type="sibTrans" cxnId="{71A1EC25-25B6-45C4-B23D-DA81F44F9332}">
      <dgm:prSet/>
      <dgm:spPr/>
      <dgm:t>
        <a:bodyPr/>
        <a:lstStyle/>
        <a:p>
          <a:endParaRPr lang="es-CO"/>
        </a:p>
      </dgm:t>
    </dgm:pt>
    <dgm:pt modelId="{69527CC0-DC5B-40F9-9D01-90FE013D3C42}" type="pres">
      <dgm:prSet presAssocID="{6415EAA6-5779-4DCE-BC48-455EAEE9A407}" presName="arrowDiagram" presStyleCnt="0">
        <dgm:presLayoutVars>
          <dgm:chMax val="5"/>
          <dgm:dir/>
          <dgm:resizeHandles val="exact"/>
        </dgm:presLayoutVars>
      </dgm:prSet>
      <dgm:spPr/>
    </dgm:pt>
    <dgm:pt modelId="{ACFC37D5-E2FA-4822-83B6-598145A34DC5}" type="pres">
      <dgm:prSet presAssocID="{6415EAA6-5779-4DCE-BC48-455EAEE9A407}" presName="arrow" presStyleLbl="bgShp" presStyleIdx="0" presStyleCnt="1"/>
      <dgm:spPr/>
    </dgm:pt>
    <dgm:pt modelId="{AA9A2A07-847B-4474-963D-D58784F74215}" type="pres">
      <dgm:prSet presAssocID="{6415EAA6-5779-4DCE-BC48-455EAEE9A407}" presName="arrowDiagram3" presStyleCnt="0"/>
      <dgm:spPr/>
    </dgm:pt>
    <dgm:pt modelId="{2607B633-DA29-4954-8861-FD2955AB9444}" type="pres">
      <dgm:prSet presAssocID="{4ED9A149-BE19-454C-900C-5753F1EE926E}" presName="bullet3a" presStyleLbl="node1" presStyleIdx="0" presStyleCnt="3"/>
      <dgm:spPr/>
    </dgm:pt>
    <dgm:pt modelId="{0D004B87-436D-4666-B090-591605914CA1}" type="pres">
      <dgm:prSet presAssocID="{4ED9A149-BE19-454C-900C-5753F1EE926E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8057504-5EFA-4F1F-9C76-F747FFC5F581}" type="pres">
      <dgm:prSet presAssocID="{BB057666-4928-411B-9528-DA509D433456}" presName="bullet3b" presStyleLbl="node1" presStyleIdx="1" presStyleCnt="3"/>
      <dgm:spPr/>
    </dgm:pt>
    <dgm:pt modelId="{CAFC0D98-DC2C-44F0-BFF2-8B8D49E86950}" type="pres">
      <dgm:prSet presAssocID="{BB057666-4928-411B-9528-DA509D433456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833038-783D-45F3-A878-E1420CF67124}" type="pres">
      <dgm:prSet presAssocID="{865A5B9B-6217-4FDA-B947-6BFB5ABD581F}" presName="bullet3c" presStyleLbl="node1" presStyleIdx="2" presStyleCnt="3"/>
      <dgm:spPr/>
    </dgm:pt>
    <dgm:pt modelId="{87445905-C8AC-4195-B202-3D19A5A22663}" type="pres">
      <dgm:prSet presAssocID="{865A5B9B-6217-4FDA-B947-6BFB5ABD581F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316CC8E-19D7-4FCC-AF7C-63F764B0D7F2}" type="presOf" srcId="{4ED9A149-BE19-454C-900C-5753F1EE926E}" destId="{0D004B87-436D-4666-B090-591605914CA1}" srcOrd="0" destOrd="0" presId="urn:microsoft.com/office/officeart/2005/8/layout/arrow2"/>
    <dgm:cxn modelId="{71A1EC25-25B6-45C4-B23D-DA81F44F9332}" srcId="{6415EAA6-5779-4DCE-BC48-455EAEE9A407}" destId="{865A5B9B-6217-4FDA-B947-6BFB5ABD581F}" srcOrd="2" destOrd="0" parTransId="{A431EB47-5ED8-4FEC-837B-E8BB9D98347A}" sibTransId="{3CB777DF-6DA7-4B43-AF56-9E59F94C8A83}"/>
    <dgm:cxn modelId="{3BF28B90-C797-4BD9-A72C-97C2000056D8}" type="presOf" srcId="{6415EAA6-5779-4DCE-BC48-455EAEE9A407}" destId="{69527CC0-DC5B-40F9-9D01-90FE013D3C42}" srcOrd="0" destOrd="0" presId="urn:microsoft.com/office/officeart/2005/8/layout/arrow2"/>
    <dgm:cxn modelId="{8CFA9848-5A56-4732-8257-865C740C0910}" srcId="{6415EAA6-5779-4DCE-BC48-455EAEE9A407}" destId="{BB057666-4928-411B-9528-DA509D433456}" srcOrd="1" destOrd="0" parTransId="{7641FE21-CDE2-474F-A993-CF32E6157B7D}" sibTransId="{3FABF63C-0163-4D8B-BFDD-0C2787A37057}"/>
    <dgm:cxn modelId="{15CBCB40-29D6-4499-8C03-FA224CB78BFE}" type="presOf" srcId="{BB057666-4928-411B-9528-DA509D433456}" destId="{CAFC0D98-DC2C-44F0-BFF2-8B8D49E86950}" srcOrd="0" destOrd="0" presId="urn:microsoft.com/office/officeart/2005/8/layout/arrow2"/>
    <dgm:cxn modelId="{583D89E9-9AF5-4479-B0F0-4C370EE89FA9}" srcId="{6415EAA6-5779-4DCE-BC48-455EAEE9A407}" destId="{4ED9A149-BE19-454C-900C-5753F1EE926E}" srcOrd="0" destOrd="0" parTransId="{F54716C5-5984-4554-B40A-96C5A2F7CDA8}" sibTransId="{51B3B0DD-974E-4269-AA56-76A3FD457AEE}"/>
    <dgm:cxn modelId="{0C80A946-F04C-44A6-BAD3-9A92CA418022}" type="presOf" srcId="{865A5B9B-6217-4FDA-B947-6BFB5ABD581F}" destId="{87445905-C8AC-4195-B202-3D19A5A22663}" srcOrd="0" destOrd="0" presId="urn:microsoft.com/office/officeart/2005/8/layout/arrow2"/>
    <dgm:cxn modelId="{63728FAC-3FE4-499B-B6AF-616B33248460}" type="presParOf" srcId="{69527CC0-DC5B-40F9-9D01-90FE013D3C42}" destId="{ACFC37D5-E2FA-4822-83B6-598145A34DC5}" srcOrd="0" destOrd="0" presId="urn:microsoft.com/office/officeart/2005/8/layout/arrow2"/>
    <dgm:cxn modelId="{03E519EB-1FC1-4535-B91A-D373670528CB}" type="presParOf" srcId="{69527CC0-DC5B-40F9-9D01-90FE013D3C42}" destId="{AA9A2A07-847B-4474-963D-D58784F74215}" srcOrd="1" destOrd="0" presId="urn:microsoft.com/office/officeart/2005/8/layout/arrow2"/>
    <dgm:cxn modelId="{F81995D3-F2CF-40D3-861C-9A46462BEDC4}" type="presParOf" srcId="{AA9A2A07-847B-4474-963D-D58784F74215}" destId="{2607B633-DA29-4954-8861-FD2955AB9444}" srcOrd="0" destOrd="0" presId="urn:microsoft.com/office/officeart/2005/8/layout/arrow2"/>
    <dgm:cxn modelId="{DD2FF6FE-CF95-4A8D-90A5-545890782CE0}" type="presParOf" srcId="{AA9A2A07-847B-4474-963D-D58784F74215}" destId="{0D004B87-436D-4666-B090-591605914CA1}" srcOrd="1" destOrd="0" presId="urn:microsoft.com/office/officeart/2005/8/layout/arrow2"/>
    <dgm:cxn modelId="{560B5F02-7BCA-4A70-891A-E9E57727C91D}" type="presParOf" srcId="{AA9A2A07-847B-4474-963D-D58784F74215}" destId="{B8057504-5EFA-4F1F-9C76-F747FFC5F581}" srcOrd="2" destOrd="0" presId="urn:microsoft.com/office/officeart/2005/8/layout/arrow2"/>
    <dgm:cxn modelId="{BA6A18EF-7FF4-46F8-AD64-7E0A24A5C1F7}" type="presParOf" srcId="{AA9A2A07-847B-4474-963D-D58784F74215}" destId="{CAFC0D98-DC2C-44F0-BFF2-8B8D49E86950}" srcOrd="3" destOrd="0" presId="urn:microsoft.com/office/officeart/2005/8/layout/arrow2"/>
    <dgm:cxn modelId="{970CC04D-417C-4224-807E-640D2BD6EA9A}" type="presParOf" srcId="{AA9A2A07-847B-4474-963D-D58784F74215}" destId="{0E833038-783D-45F3-A878-E1420CF67124}" srcOrd="4" destOrd="0" presId="urn:microsoft.com/office/officeart/2005/8/layout/arrow2"/>
    <dgm:cxn modelId="{B6420D13-9C83-4CE2-91D4-54D96ED81D4D}" type="presParOf" srcId="{AA9A2A07-847B-4474-963D-D58784F74215}" destId="{87445905-C8AC-4195-B202-3D19A5A22663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C37D5-E2FA-4822-83B6-598145A34DC5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607B633-DA29-4954-8861-FD2955AB9444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004B87-436D-4666-B090-591605914CA1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Datos</a:t>
          </a:r>
          <a:endParaRPr lang="es-CO" sz="1600" kern="1200" dirty="0"/>
        </a:p>
      </dsp:txBody>
      <dsp:txXfrm>
        <a:off x="853440" y="2835910"/>
        <a:ext cx="1420368" cy="1101090"/>
      </dsp:txXfrm>
    </dsp:sp>
    <dsp:sp modelId="{B8057504-5EFA-4F1F-9C76-F747FFC5F581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5">
            <a:hueOff val="1228607"/>
            <a:satOff val="-26981"/>
            <a:lumOff val="6863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C0D98-DC2C-44F0-BFF2-8B8D49E86950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Información</a:t>
          </a:r>
          <a:endParaRPr lang="es-CO" sz="1600" kern="1200" dirty="0"/>
        </a:p>
      </dsp:txBody>
      <dsp:txXfrm>
        <a:off x="2316480" y="1864359"/>
        <a:ext cx="1463040" cy="2072640"/>
      </dsp:txXfrm>
    </dsp:sp>
    <dsp:sp modelId="{0E833038-783D-45F3-A878-E1420CF67124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5">
            <a:hueOff val="2457214"/>
            <a:satOff val="-53963"/>
            <a:lumOff val="13725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445905-C8AC-4195-B202-3D19A5A22663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Conocimiento</a:t>
          </a:r>
          <a:endParaRPr lang="es-CO" sz="1600" kern="1200" dirty="0"/>
        </a:p>
      </dsp:txBody>
      <dsp:txXfrm>
        <a:off x="4053840" y="1289049"/>
        <a:ext cx="1463040" cy="264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1660774-53A4-4F6A-A36E-7AB24AA04B53}" type="datetimeFigureOut">
              <a:rPr lang="es-CO"/>
              <a:pPr>
                <a:defRPr/>
              </a:pPr>
              <a:t>06/03/2015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O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A0A2169-95A4-47B4-B4B0-F20388444815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549330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CO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FEE87B-57F8-4C99-9459-895EC3B4A8D1}" type="slidenum">
              <a:rPr lang="es-CO" altLang="es-CO">
                <a:latin typeface="Calibri" panose="020F0502020204030204" pitchFamily="34" charset="0"/>
              </a:rPr>
              <a:pPr/>
              <a:t>1</a:t>
            </a:fld>
            <a:endParaRPr lang="es-CO" altLang="es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80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184189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3050036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 smtClean="0"/>
          </a:p>
        </p:txBody>
      </p:sp>
      <p:sp>
        <p:nvSpPr>
          <p:cNvPr id="29700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6C90A9A-D44F-4866-B1EB-37DFCC2DC017}" type="slidenum">
              <a:rPr lang="es-CO" altLang="es-CO" sz="1200">
                <a:latin typeface="Calibri" panose="020F0502020204030204" pitchFamily="34" charset="0"/>
              </a:rPr>
              <a:pPr algn="r" eaLnBrk="1" hangingPunct="1"/>
              <a:t>12</a:t>
            </a:fld>
            <a:endParaRPr lang="es-CO" altLang="es-CO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23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921240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3671423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 smtClean="0"/>
          </a:p>
        </p:txBody>
      </p:sp>
      <p:sp>
        <p:nvSpPr>
          <p:cNvPr id="35844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5DDFC90-A6B5-4B5F-8837-E9A6AAAD5317}" type="slidenum">
              <a:rPr lang="es-CO" altLang="es-CO" sz="1200">
                <a:latin typeface="Calibri" panose="020F0502020204030204" pitchFamily="34" charset="0"/>
              </a:rPr>
              <a:pPr algn="r" eaLnBrk="1" hangingPunct="1"/>
              <a:t>15</a:t>
            </a:fld>
            <a:endParaRPr lang="es-CO" altLang="es-CO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62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 smtClean="0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447D44-E83E-4A7E-B047-E50B436BA895}" type="slidenum">
              <a:rPr lang="es-CO" altLang="es-CO">
                <a:latin typeface="Calibri" panose="020F0502020204030204" pitchFamily="34" charset="0"/>
              </a:rPr>
              <a:pPr/>
              <a:t>16</a:t>
            </a:fld>
            <a:endParaRPr lang="es-CO" altLang="es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14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 smtClean="0"/>
          </a:p>
        </p:txBody>
      </p:sp>
      <p:sp>
        <p:nvSpPr>
          <p:cNvPr id="39940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743D789-B668-4F20-AAA9-CD473C5F9417}" type="slidenum">
              <a:rPr lang="es-CO" altLang="es-CO" sz="1200">
                <a:latin typeface="Calibri" panose="020F0502020204030204" pitchFamily="34" charset="0"/>
              </a:rPr>
              <a:pPr algn="r" eaLnBrk="1" hangingPunct="1"/>
              <a:t>17</a:t>
            </a:fld>
            <a:endParaRPr lang="es-CO" altLang="es-CO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38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 smtClean="0"/>
          </a:p>
        </p:txBody>
      </p:sp>
      <p:sp>
        <p:nvSpPr>
          <p:cNvPr id="4198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3B6B611B-79C7-461F-9D40-443AD235EE67}" type="slidenum">
              <a:rPr lang="es-CO" altLang="es-CO" sz="1200">
                <a:latin typeface="Calibri" panose="020F0502020204030204" pitchFamily="34" charset="0"/>
              </a:rPr>
              <a:pPr algn="r" eaLnBrk="1" hangingPunct="1"/>
              <a:t>18</a:t>
            </a:fld>
            <a:endParaRPr lang="es-CO" altLang="es-CO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53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6763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57" tIns="45429" rIns="90857" bIns="45429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392395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 smtClean="0"/>
          </a:p>
        </p:txBody>
      </p:sp>
      <p:sp>
        <p:nvSpPr>
          <p:cNvPr id="9220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B81B927B-57E9-4EEB-BB5F-C78179FFDB0C}" type="slidenum">
              <a:rPr lang="es-CO" altLang="es-CO" sz="1200">
                <a:latin typeface="Calibri" panose="020F0502020204030204" pitchFamily="34" charset="0"/>
              </a:rPr>
              <a:pPr algn="r" eaLnBrk="1" hangingPunct="1"/>
              <a:t>2</a:t>
            </a:fld>
            <a:endParaRPr lang="es-CO" altLang="es-CO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768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426592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2248546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3042431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416944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4225704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3994388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57" tIns="45429" rIns="90857" bIns="45429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763553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3475" indent="-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60675" indent="-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7875" indent="-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5075" indent="-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FE272BD7-E8B2-4E98-9205-C884E35F26EE}" type="slidenum">
              <a:rPr lang="es-ES" altLang="es-CO" sz="1200"/>
              <a:pPr algn="r" eaLnBrk="1" hangingPunct="1"/>
              <a:t>27</a:t>
            </a:fld>
            <a:endParaRPr lang="es-ES" altLang="es-CO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706151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3475" indent="-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60675" indent="-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7875" indent="-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5075" indent="-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D23DA0CA-1E77-4F81-94B0-26F6E92F512F}" type="slidenum">
              <a:rPr lang="es-ES" altLang="es-CO" sz="1200"/>
              <a:pPr algn="r" eaLnBrk="1" hangingPunct="1"/>
              <a:t>28</a:t>
            </a:fld>
            <a:endParaRPr lang="es-ES" altLang="es-CO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994550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3475" indent="-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60675" indent="-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7875" indent="-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5075" indent="-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44730AC-C420-45DC-B6CA-E3AEBE5EDF59}" type="slidenum">
              <a:rPr lang="es-ES" altLang="es-CO" sz="1200"/>
              <a:pPr algn="r" eaLnBrk="1" hangingPunct="1"/>
              <a:t>29</a:t>
            </a:fld>
            <a:endParaRPr lang="es-ES" altLang="es-CO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12517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 smtClean="0"/>
          </a:p>
        </p:txBody>
      </p:sp>
      <p:sp>
        <p:nvSpPr>
          <p:cNvPr id="1126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3EDBBD7B-FEF9-4518-8F44-32903E213A94}" type="slidenum">
              <a:rPr lang="es-CO" altLang="es-CO" sz="1200">
                <a:latin typeface="Calibri" panose="020F0502020204030204" pitchFamily="34" charset="0"/>
              </a:rPr>
              <a:pPr algn="r" eaLnBrk="1" hangingPunct="1"/>
              <a:t>3</a:t>
            </a:fld>
            <a:endParaRPr lang="es-CO" altLang="es-CO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76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3475" indent="-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60675" indent="-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7875" indent="-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5075" indent="-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CBFE6F3-9CE4-4E12-8621-65B27194FBA9}" type="slidenum">
              <a:rPr lang="es-ES" altLang="es-CO" sz="1200"/>
              <a:pPr algn="r" eaLnBrk="1" hangingPunct="1"/>
              <a:t>30</a:t>
            </a:fld>
            <a:endParaRPr lang="es-ES" altLang="es-CO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2030054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3467139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1048075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2053785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972283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19160154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17306686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422167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1895546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596733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 smtClean="0"/>
          </a:p>
        </p:txBody>
      </p:sp>
      <p:sp>
        <p:nvSpPr>
          <p:cNvPr id="13316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0E88572-714F-4A60-A785-6B482CFD1E93}" type="slidenum">
              <a:rPr lang="es-CO" altLang="es-CO" sz="1200">
                <a:latin typeface="Calibri" panose="020F0502020204030204" pitchFamily="34" charset="0"/>
              </a:rPr>
              <a:pPr algn="r" eaLnBrk="1" hangingPunct="1"/>
              <a:t>4</a:t>
            </a:fld>
            <a:endParaRPr lang="es-CO" altLang="es-CO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361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6010350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 smtClean="0"/>
          </a:p>
        </p:txBody>
      </p:sp>
      <p:sp>
        <p:nvSpPr>
          <p:cNvPr id="993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D9104A-C63E-4BE3-9105-D6543888EE9B}" type="slidenum">
              <a:rPr lang="es-CO" altLang="es-CO">
                <a:latin typeface="Calibri" panose="020F0502020204030204" pitchFamily="34" charset="0"/>
              </a:rPr>
              <a:pPr/>
              <a:t>41</a:t>
            </a:fld>
            <a:endParaRPr lang="es-CO" altLang="es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029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57" tIns="45429" rIns="90857" bIns="45429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21817287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 smtClean="0"/>
          </a:p>
        </p:txBody>
      </p:sp>
      <p:sp>
        <p:nvSpPr>
          <p:cNvPr id="972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1FE6DA-BBE5-4282-8E82-22F73FFF1C48}" type="slidenum">
              <a:rPr lang="es-CO" altLang="es-CO">
                <a:latin typeface="Calibri" panose="020F0502020204030204" pitchFamily="34" charset="0"/>
              </a:rPr>
              <a:pPr/>
              <a:t>43</a:t>
            </a:fld>
            <a:endParaRPr lang="es-CO" altLang="es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698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57" tIns="45429" rIns="90857" bIns="45429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183604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2478060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195847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1620104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/>
          </a:p>
        </p:txBody>
      </p:sp>
    </p:spTree>
    <p:extLst>
      <p:ext uri="{BB962C8B-B14F-4D97-AF65-F5344CB8AC3E}">
        <p14:creationId xmlns:p14="http://schemas.microsoft.com/office/powerpoint/2010/main" val="3096618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 smtClean="0"/>
          </a:p>
        </p:txBody>
      </p:sp>
      <p:sp>
        <p:nvSpPr>
          <p:cNvPr id="23556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58BCC5C-A621-4E54-AEEC-F9D1655F36B9}" type="slidenum">
              <a:rPr lang="es-CO" altLang="es-CO" sz="1200">
                <a:latin typeface="Calibri" panose="020F0502020204030204" pitchFamily="34" charset="0"/>
              </a:rPr>
              <a:pPr algn="r" eaLnBrk="1" hangingPunct="1"/>
              <a:t>9</a:t>
            </a:fld>
            <a:endParaRPr lang="es-CO" altLang="es-CO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53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71B02-666A-4B6C-85A2-9F9CB9CFE44F}" type="datetimeFigureOut">
              <a:rPr lang="es-CO"/>
              <a:pPr>
                <a:defRPr/>
              </a:pPr>
              <a:t>06/03/2015</a:t>
            </a:fld>
            <a:endParaRPr lang="es-CO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EBB5DC5-9E01-4D8A-8091-C7B45A7AE0CC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392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B6F7D-1A63-473B-9DE2-314AFDF4FFAB}" type="datetimeFigureOut">
              <a:rPr lang="es-CO"/>
              <a:pPr>
                <a:defRPr/>
              </a:pPr>
              <a:t>06/03/2015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E9FF6-CD2C-4A4F-9F35-91A55EAA7F3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9150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6FAC1-D622-4DB7-B899-0602931121D6}" type="datetimeFigureOut">
              <a:rPr lang="es-CO"/>
              <a:pPr>
                <a:defRPr/>
              </a:pPr>
              <a:t>06/03/2015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93D0B-D517-476A-A7B1-B22117CF8BB5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27133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497388" y="3505200"/>
            <a:ext cx="4494212" cy="1295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MX" altLang="en-US"/>
              <a:t>Haga clic para agregar t</a:t>
            </a:r>
            <a:r>
              <a:rPr lang="en-US" altLang="en-US"/>
              <a:t>ítulo</a:t>
            </a: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lnSpc>
                <a:spcPct val="100000"/>
              </a:lnSpc>
              <a:defRPr sz="8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fld id="{EE35912A-136A-4DAF-81ED-FE6DB7E56D5F}" type="slidenum">
              <a:rPr lang="es-ES" altLang="es-CO"/>
              <a:pPr>
                <a:defRPr/>
              </a:pPr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5050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4849D-813E-4C1C-8E63-47F372696890}" type="datetimeFigureOut">
              <a:rPr lang="es-CO"/>
              <a:pPr>
                <a:defRPr/>
              </a:pPr>
              <a:t>06/03/2015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029F1-53AB-4C25-9596-AB0D62E8630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3437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7422A-6206-4938-8964-39793E169629}" type="datetimeFigureOut">
              <a:rPr lang="es-CO"/>
              <a:pPr>
                <a:defRPr/>
              </a:pPr>
              <a:t>06/03/2015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C82CF-D563-4ED3-97BD-C2EB37261DF9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3830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BCB61-2964-4152-B9AE-353D9CAE52BB}" type="datetimeFigureOut">
              <a:rPr lang="es-CO"/>
              <a:pPr>
                <a:defRPr/>
              </a:pPr>
              <a:t>06/03/2015</a:t>
            </a:fld>
            <a:endParaRPr lang="es-CO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DC57B-FB28-4290-BDEE-468E661FEEB5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45086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79108-5BB9-4EA4-B5ED-1F3518F93EE9}" type="datetimeFigureOut">
              <a:rPr lang="es-CO"/>
              <a:pPr>
                <a:defRPr/>
              </a:pPr>
              <a:t>06/03/2015</a:t>
            </a:fld>
            <a:endParaRPr lang="es-CO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CD8F-687A-4A05-AEC0-CCB344F0435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287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8ABBB-3F30-4F16-B6AE-F0B09096CEF3}" type="datetimeFigureOut">
              <a:rPr lang="es-CO"/>
              <a:pPr>
                <a:defRPr/>
              </a:pPr>
              <a:t>06/03/2015</a:t>
            </a:fld>
            <a:endParaRPr lang="es-CO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F4478-CD82-4DC8-876F-BEA6CAE13B3E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6822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C30B-9F72-4BAC-A113-96677F16F02E}" type="datetimeFigureOut">
              <a:rPr lang="es-CO"/>
              <a:pPr>
                <a:defRPr/>
              </a:pPr>
              <a:t>06/03/2015</a:t>
            </a:fld>
            <a:endParaRPr lang="es-CO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3EF65-F3B9-4694-A9A2-53A07E9FD808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189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52819-FDD2-41E4-90EF-C9FDA8F8B0C2}" type="datetimeFigureOut">
              <a:rPr lang="es-CO"/>
              <a:pPr>
                <a:defRPr/>
              </a:pPr>
              <a:t>06/03/2015</a:t>
            </a:fld>
            <a:endParaRPr lang="es-CO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9F8B1-7B4B-46F5-B243-23AE65FD140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7552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CC26C-80DD-485B-BA30-6CF57C30D92F}" type="datetimeFigureOut">
              <a:rPr lang="es-CO"/>
              <a:pPr>
                <a:defRPr/>
              </a:pPr>
              <a:t>06/03/2015</a:t>
            </a:fld>
            <a:endParaRPr lang="es-CO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062A8EC-9B3D-4B13-AA97-A5DC68CC2D92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4800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smtClean="0"/>
              <a:t>Haga clic para modificar el estilo de texto del patrón</a:t>
            </a:r>
          </a:p>
          <a:p>
            <a:pPr lvl="1"/>
            <a:r>
              <a:rPr lang="es-ES" altLang="es-CO" smtClean="0"/>
              <a:t>Segundo nivel</a:t>
            </a:r>
          </a:p>
          <a:p>
            <a:pPr lvl="2"/>
            <a:r>
              <a:rPr lang="es-ES" altLang="es-CO" smtClean="0"/>
              <a:t>Tercer nivel</a:t>
            </a:r>
          </a:p>
          <a:p>
            <a:pPr lvl="3"/>
            <a:r>
              <a:rPr lang="es-ES" altLang="es-CO" smtClean="0"/>
              <a:t>Cuarto nivel</a:t>
            </a:r>
          </a:p>
          <a:p>
            <a:pPr lvl="4"/>
            <a:r>
              <a:rPr lang="es-ES" altLang="es-CO" smtClean="0"/>
              <a:t>Quinto nivel</a:t>
            </a:r>
            <a:endParaRPr lang="en-US" altLang="es-C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F82934C4-87E4-4F61-8639-5F5743B021EC}" type="datetimeFigureOut">
              <a:rPr lang="es-CO"/>
              <a:pPr>
                <a:defRPr/>
              </a:pPr>
              <a:t>06/03/2015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2EA208C-E21E-40DA-B8DA-60662836DF9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5" r:id="rId9"/>
    <p:sldLayoutId id="2147484272" r:id="rId10"/>
    <p:sldLayoutId id="2147484273" r:id="rId11"/>
    <p:sldLayoutId id="214748427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14.jpe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jpeg"/><Relationship Id="rId15" Type="http://schemas.openxmlformats.org/officeDocument/2006/relationships/image" Target="../media/image24.jpeg"/><Relationship Id="rId10" Type="http://schemas.openxmlformats.org/officeDocument/2006/relationships/image" Target="../media/image15.jpeg"/><Relationship Id="rId4" Type="http://schemas.openxmlformats.org/officeDocument/2006/relationships/image" Target="../media/image17.jpeg"/><Relationship Id="rId9" Type="http://schemas.openxmlformats.org/officeDocument/2006/relationships/image" Target="../media/image20.jpe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8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15.jpeg"/><Relationship Id="rId12" Type="http://schemas.openxmlformats.org/officeDocument/2006/relationships/image" Target="../media/image22.jpe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4.jpeg"/><Relationship Id="rId5" Type="http://schemas.openxmlformats.org/officeDocument/2006/relationships/image" Target="../media/image12.jpeg"/><Relationship Id="rId15" Type="http://schemas.openxmlformats.org/officeDocument/2006/relationships/image" Target="../media/image27.jpeg"/><Relationship Id="rId10" Type="http://schemas.openxmlformats.org/officeDocument/2006/relationships/image" Target="../media/image23.png"/><Relationship Id="rId4" Type="http://schemas.openxmlformats.org/officeDocument/2006/relationships/image" Target="../media/image26.jpeg"/><Relationship Id="rId9" Type="http://schemas.openxmlformats.org/officeDocument/2006/relationships/image" Target="../media/image30.jpeg"/><Relationship Id="rId1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3608" y="166703"/>
            <a:ext cx="7772400" cy="45720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s-CO" altLang="es-CO" sz="1000" cap="none" dirty="0" smtClean="0"/>
              <a:t>Pontificia Universidad Javeriana</a:t>
            </a:r>
            <a:br>
              <a:rPr lang="es-CO" altLang="es-CO" sz="1000" cap="none" dirty="0" smtClean="0"/>
            </a:br>
            <a:r>
              <a:rPr lang="es-CO" altLang="es-CO" sz="1000" cap="none" dirty="0" smtClean="0"/>
              <a:t/>
            </a:r>
            <a:br>
              <a:rPr lang="es-CO" altLang="es-CO" sz="1000" cap="none" dirty="0" smtClean="0"/>
            </a:br>
            <a:r>
              <a:rPr lang="es-CO" altLang="es-CO" sz="1000" cap="none" dirty="0" smtClean="0"/>
              <a:t>Especialización en Arquitectura Empresarial de Software </a:t>
            </a:r>
            <a:br>
              <a:rPr lang="es-CO" altLang="es-CO" sz="1000" cap="none" dirty="0" smtClean="0"/>
            </a:br>
            <a:r>
              <a:rPr lang="es-CO" altLang="es-CO" sz="1000" cap="none" dirty="0" smtClean="0"/>
              <a:t/>
            </a:r>
            <a:br>
              <a:rPr lang="es-CO" altLang="es-CO" sz="1000" cap="none" dirty="0" smtClean="0"/>
            </a:br>
            <a:r>
              <a:rPr lang="es-CO" altLang="es-CO" sz="1000" cap="none" dirty="0" smtClean="0"/>
              <a:t>Procesos de Negocio</a:t>
            </a:r>
            <a:br>
              <a:rPr lang="es-CO" altLang="es-CO" sz="1000" cap="none" dirty="0" smtClean="0"/>
            </a:br>
            <a:r>
              <a:rPr lang="es-CO" altLang="es-CO" sz="1000" cap="none" dirty="0"/>
              <a:t/>
            </a:r>
            <a:br>
              <a:rPr lang="es-CO" altLang="es-CO" sz="1000" cap="none" dirty="0"/>
            </a:br>
            <a:r>
              <a:rPr lang="es-CO" altLang="es-CO" sz="1000" cap="none" dirty="0" smtClean="0"/>
              <a:t/>
            </a:r>
            <a:br>
              <a:rPr lang="es-CO" altLang="es-CO" sz="1000" cap="none" dirty="0" smtClean="0"/>
            </a:br>
            <a:r>
              <a:rPr lang="es-CO" altLang="es-CO" sz="1000" cap="none" dirty="0"/>
              <a:t/>
            </a:r>
            <a:br>
              <a:rPr lang="es-CO" altLang="es-CO" sz="1000" cap="none" dirty="0"/>
            </a:br>
            <a:r>
              <a:rPr lang="es-CO" altLang="es-CO" sz="2400" cap="none" dirty="0" smtClean="0"/>
              <a:t/>
            </a:r>
            <a:br>
              <a:rPr lang="es-CO" altLang="es-CO" sz="2400" cap="none" dirty="0" smtClean="0"/>
            </a:br>
            <a:r>
              <a:rPr lang="es-CO" altLang="es-CO" sz="2400" cap="none" dirty="0" smtClean="0">
                <a:solidFill>
                  <a:srgbClr val="FF0000"/>
                </a:solidFill>
              </a:rPr>
              <a:t>Automatización de Procesos de Negocio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71800" y="3789040"/>
            <a:ext cx="6858000" cy="914400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s-CO" sz="1000" cap="none" dirty="0" smtClean="0">
                <a:solidFill>
                  <a:schemeClr val="tx1"/>
                </a:solidFill>
              </a:rPr>
              <a:t>Carlos Rafael Robles Núñez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CO" sz="1000" cap="none" dirty="0" smtClean="0">
                <a:solidFill>
                  <a:schemeClr val="tx1"/>
                </a:solidFill>
              </a:rPr>
              <a:t>c.robles@javeriana.edu.co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1800" b="0"/>
          </a:p>
        </p:txBody>
      </p:sp>
      <p:sp>
        <p:nvSpPr>
          <p:cNvPr id="87046" name="AutoShape 11"/>
          <p:cNvSpPr>
            <a:spLocks noChangeArrowheads="1"/>
          </p:cNvSpPr>
          <p:nvPr/>
        </p:nvSpPr>
        <p:spPr bwMode="auto">
          <a:xfrm>
            <a:off x="1185863" y="2644775"/>
            <a:ext cx="3240087" cy="576263"/>
          </a:xfrm>
          <a:prstGeom prst="homePlate">
            <a:avLst>
              <a:gd name="adj" fmla="val 14056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1800" b="0">
                <a:solidFill>
                  <a:srgbClr val="CC3300"/>
                </a:solidFill>
              </a:rPr>
              <a:t>Proceso (Versión 1)</a:t>
            </a:r>
            <a:endParaRPr lang="es-ES" altLang="es-CO" sz="1800" b="0">
              <a:solidFill>
                <a:srgbClr val="CC3300"/>
              </a:solidFill>
            </a:endParaRP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2914650" y="3581400"/>
            <a:ext cx="1512888" cy="4318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1800" b="0">
                <a:solidFill>
                  <a:schemeClr val="bg1"/>
                </a:solidFill>
              </a:rPr>
              <a:t>Proyecto</a:t>
            </a:r>
            <a:endParaRPr lang="es-ES" altLang="es-CO" sz="1800" b="0">
              <a:solidFill>
                <a:schemeClr val="bg1"/>
              </a:solidFill>
            </a:endParaRPr>
          </a:p>
        </p:txBody>
      </p:sp>
      <p:sp>
        <p:nvSpPr>
          <p:cNvPr id="22544" name="AutoShape 16"/>
          <p:cNvSpPr>
            <a:spLocks noChangeArrowheads="1"/>
          </p:cNvSpPr>
          <p:nvPr/>
        </p:nvSpPr>
        <p:spPr bwMode="auto">
          <a:xfrm>
            <a:off x="4427538" y="2644775"/>
            <a:ext cx="3240087" cy="576263"/>
          </a:xfrm>
          <a:prstGeom prst="homePlate">
            <a:avLst>
              <a:gd name="adj" fmla="val 140565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1800" b="0">
                <a:solidFill>
                  <a:schemeClr val="bg1"/>
                </a:solidFill>
              </a:rPr>
              <a:t>Proceso (Versión 2)</a:t>
            </a:r>
            <a:endParaRPr lang="es-ES" altLang="es-CO" sz="1800" b="0">
              <a:solidFill>
                <a:schemeClr val="bg1"/>
              </a:solidFill>
            </a:endParaRPr>
          </a:p>
        </p:txBody>
      </p:sp>
      <p:grpSp>
        <p:nvGrpSpPr>
          <p:cNvPr id="87076" name="Group 36"/>
          <p:cNvGrpSpPr>
            <a:grpSpLocks/>
          </p:cNvGrpSpPr>
          <p:nvPr/>
        </p:nvGrpSpPr>
        <p:grpSpPr bwMode="auto">
          <a:xfrm>
            <a:off x="1187450" y="3292475"/>
            <a:ext cx="1368425" cy="1036638"/>
            <a:chOff x="748" y="1752"/>
            <a:chExt cx="862" cy="653"/>
          </a:xfrm>
        </p:grpSpPr>
        <p:sp>
          <p:nvSpPr>
            <p:cNvPr id="24615" name="Text Box 18"/>
            <p:cNvSpPr txBox="1">
              <a:spLocks noChangeArrowheads="1"/>
            </p:cNvSpPr>
            <p:nvPr/>
          </p:nvSpPr>
          <p:spPr bwMode="auto">
            <a:xfrm>
              <a:off x="839" y="2251"/>
              <a:ext cx="67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O" sz="1000" b="0">
                  <a:cs typeface="Arial" panose="020B0604020202020204" pitchFamily="34" charset="0"/>
                </a:rPr>
                <a:t>Requerimientos</a:t>
              </a:r>
              <a:endParaRPr lang="es-ES" altLang="es-CO" sz="1000" b="0">
                <a:cs typeface="Arial" panose="020B0604020202020204" pitchFamily="34" charset="0"/>
              </a:endParaRPr>
            </a:p>
          </p:txBody>
        </p:sp>
        <p:sp>
          <p:nvSpPr>
            <p:cNvPr id="24616" name="AutoShape 13"/>
            <p:cNvSpPr>
              <a:spLocks noChangeArrowheads="1"/>
            </p:cNvSpPr>
            <p:nvPr/>
          </p:nvSpPr>
          <p:spPr bwMode="auto">
            <a:xfrm>
              <a:off x="748" y="2024"/>
              <a:ext cx="136" cy="181"/>
            </a:xfrm>
            <a:prstGeom prst="flowChartDocumen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ES" altLang="es-CO" sz="1800" b="0"/>
            </a:p>
          </p:txBody>
        </p:sp>
        <p:sp>
          <p:nvSpPr>
            <p:cNvPr id="24617" name="AutoShape 14"/>
            <p:cNvSpPr>
              <a:spLocks noChangeArrowheads="1"/>
            </p:cNvSpPr>
            <p:nvPr/>
          </p:nvSpPr>
          <p:spPr bwMode="auto">
            <a:xfrm>
              <a:off x="930" y="2024"/>
              <a:ext cx="136" cy="181"/>
            </a:xfrm>
            <a:prstGeom prst="flowChartDocument">
              <a:avLst/>
            </a:prstGeom>
            <a:solidFill>
              <a:srgbClr val="9696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ES" altLang="es-CO" sz="1800" b="0"/>
            </a:p>
          </p:txBody>
        </p:sp>
        <p:sp>
          <p:nvSpPr>
            <p:cNvPr id="24618" name="AutoShape 15"/>
            <p:cNvSpPr>
              <a:spLocks noChangeArrowheads="1"/>
            </p:cNvSpPr>
            <p:nvPr/>
          </p:nvSpPr>
          <p:spPr bwMode="auto">
            <a:xfrm>
              <a:off x="1111" y="2024"/>
              <a:ext cx="136" cy="181"/>
            </a:xfrm>
            <a:prstGeom prst="flowChartDocument">
              <a:avLst/>
            </a:prstGeom>
            <a:solidFill>
              <a:srgbClr val="9696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ES" altLang="es-CO" sz="1800" b="0"/>
            </a:p>
          </p:txBody>
        </p:sp>
        <p:sp>
          <p:nvSpPr>
            <p:cNvPr id="24619" name="AutoShape 16"/>
            <p:cNvSpPr>
              <a:spLocks noChangeArrowheads="1"/>
            </p:cNvSpPr>
            <p:nvPr/>
          </p:nvSpPr>
          <p:spPr bwMode="auto">
            <a:xfrm>
              <a:off x="1292" y="2024"/>
              <a:ext cx="136" cy="181"/>
            </a:xfrm>
            <a:prstGeom prst="flowChartDocument">
              <a:avLst/>
            </a:prstGeom>
            <a:solidFill>
              <a:srgbClr val="9696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ES" altLang="es-CO" sz="1800" b="0"/>
            </a:p>
          </p:txBody>
        </p:sp>
        <p:sp>
          <p:nvSpPr>
            <p:cNvPr id="24620" name="AutoShape 17"/>
            <p:cNvSpPr>
              <a:spLocks noChangeArrowheads="1"/>
            </p:cNvSpPr>
            <p:nvPr/>
          </p:nvSpPr>
          <p:spPr bwMode="auto">
            <a:xfrm>
              <a:off x="1474" y="2024"/>
              <a:ext cx="136" cy="181"/>
            </a:xfrm>
            <a:prstGeom prst="flowChartDocument">
              <a:avLst/>
            </a:prstGeom>
            <a:solidFill>
              <a:srgbClr val="9696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ES" altLang="es-CO" sz="1800" b="0"/>
            </a:p>
          </p:txBody>
        </p:sp>
        <p:sp>
          <p:nvSpPr>
            <p:cNvPr id="24621" name="Line 18"/>
            <p:cNvSpPr>
              <a:spLocks noChangeShapeType="1"/>
            </p:cNvSpPr>
            <p:nvPr/>
          </p:nvSpPr>
          <p:spPr bwMode="auto">
            <a:xfrm>
              <a:off x="793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4622" name="Line 19"/>
            <p:cNvSpPr>
              <a:spLocks noChangeShapeType="1"/>
            </p:cNvSpPr>
            <p:nvPr/>
          </p:nvSpPr>
          <p:spPr bwMode="auto">
            <a:xfrm>
              <a:off x="975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4623" name="Line 20"/>
            <p:cNvSpPr>
              <a:spLocks noChangeShapeType="1"/>
            </p:cNvSpPr>
            <p:nvPr/>
          </p:nvSpPr>
          <p:spPr bwMode="auto">
            <a:xfrm>
              <a:off x="1156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4624" name="Line 21"/>
            <p:cNvSpPr>
              <a:spLocks noChangeShapeType="1"/>
            </p:cNvSpPr>
            <p:nvPr/>
          </p:nvSpPr>
          <p:spPr bwMode="auto">
            <a:xfrm>
              <a:off x="1338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4625" name="Line 22"/>
            <p:cNvSpPr>
              <a:spLocks noChangeShapeType="1"/>
            </p:cNvSpPr>
            <p:nvPr/>
          </p:nvSpPr>
          <p:spPr bwMode="auto">
            <a:xfrm>
              <a:off x="1519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87063" name="AutoShape 23"/>
          <p:cNvSpPr>
            <a:spLocks noChangeArrowheads="1"/>
          </p:cNvSpPr>
          <p:nvPr/>
        </p:nvSpPr>
        <p:spPr bwMode="auto">
          <a:xfrm>
            <a:off x="2627313" y="3724275"/>
            <a:ext cx="215900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1800" b="0"/>
          </a:p>
        </p:txBody>
      </p:sp>
      <p:grpSp>
        <p:nvGrpSpPr>
          <p:cNvPr id="87077" name="Group 37"/>
          <p:cNvGrpSpPr>
            <a:grpSpLocks/>
          </p:cNvGrpSpPr>
          <p:nvPr/>
        </p:nvGrpSpPr>
        <p:grpSpPr bwMode="auto">
          <a:xfrm>
            <a:off x="3419475" y="3148013"/>
            <a:ext cx="1008063" cy="431800"/>
            <a:chOff x="2154" y="1661"/>
            <a:chExt cx="635" cy="272"/>
          </a:xfrm>
        </p:grpSpPr>
        <p:sp>
          <p:nvSpPr>
            <p:cNvPr id="24613" name="Text Box 19"/>
            <p:cNvSpPr txBox="1">
              <a:spLocks noChangeArrowheads="1"/>
            </p:cNvSpPr>
            <p:nvPr/>
          </p:nvSpPr>
          <p:spPr bwMode="auto">
            <a:xfrm>
              <a:off x="2154" y="1752"/>
              <a:ext cx="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O" sz="1000" b="0">
                  <a:cs typeface="Arial" panose="020B0604020202020204" pitchFamily="34" charset="0"/>
                </a:rPr>
                <a:t>Entregables</a:t>
              </a:r>
              <a:endParaRPr lang="es-ES" altLang="es-CO" sz="1000" b="0">
                <a:cs typeface="Arial" panose="020B0604020202020204" pitchFamily="34" charset="0"/>
              </a:endParaRPr>
            </a:p>
          </p:txBody>
        </p:sp>
        <p:sp>
          <p:nvSpPr>
            <p:cNvPr id="24614" name="AutoShape 24"/>
            <p:cNvSpPr>
              <a:spLocks noChangeArrowheads="1"/>
            </p:cNvSpPr>
            <p:nvPr/>
          </p:nvSpPr>
          <p:spPr bwMode="auto">
            <a:xfrm>
              <a:off x="2699" y="1661"/>
              <a:ext cx="90" cy="272"/>
            </a:xfrm>
            <a:prstGeom prst="upArrow">
              <a:avLst>
                <a:gd name="adj1" fmla="val 50000"/>
                <a:gd name="adj2" fmla="val 75556"/>
              </a:avLst>
            </a:prstGeom>
            <a:solidFill>
              <a:srgbClr val="33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ES" altLang="es-CO" sz="1800" b="0"/>
            </a:p>
          </p:txBody>
        </p:sp>
      </p:grpSp>
      <p:grpSp>
        <p:nvGrpSpPr>
          <p:cNvPr id="87078" name="Group 38"/>
          <p:cNvGrpSpPr>
            <a:grpSpLocks/>
          </p:cNvGrpSpPr>
          <p:nvPr/>
        </p:nvGrpSpPr>
        <p:grpSpPr bwMode="auto">
          <a:xfrm>
            <a:off x="4500563" y="3292475"/>
            <a:ext cx="1368425" cy="1036638"/>
            <a:chOff x="2835" y="1752"/>
            <a:chExt cx="862" cy="653"/>
          </a:xfrm>
        </p:grpSpPr>
        <p:sp>
          <p:nvSpPr>
            <p:cNvPr id="24602" name="Text Box 18"/>
            <p:cNvSpPr txBox="1">
              <a:spLocks noChangeArrowheads="1"/>
            </p:cNvSpPr>
            <p:nvPr/>
          </p:nvSpPr>
          <p:spPr bwMode="auto">
            <a:xfrm>
              <a:off x="2926" y="2251"/>
              <a:ext cx="67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O" sz="1000" b="0">
                  <a:cs typeface="Arial" panose="020B0604020202020204" pitchFamily="34" charset="0"/>
                </a:rPr>
                <a:t>Requerimientos</a:t>
              </a:r>
              <a:endParaRPr lang="es-ES" altLang="es-CO" sz="1000" b="0">
                <a:cs typeface="Arial" panose="020B0604020202020204" pitchFamily="34" charset="0"/>
              </a:endParaRPr>
            </a:p>
          </p:txBody>
        </p:sp>
        <p:sp>
          <p:nvSpPr>
            <p:cNvPr id="24603" name="AutoShape 26"/>
            <p:cNvSpPr>
              <a:spLocks noChangeArrowheads="1"/>
            </p:cNvSpPr>
            <p:nvPr/>
          </p:nvSpPr>
          <p:spPr bwMode="auto">
            <a:xfrm>
              <a:off x="2835" y="2024"/>
              <a:ext cx="136" cy="181"/>
            </a:xfrm>
            <a:prstGeom prst="flowChartDocumen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ES" altLang="es-CO" sz="1800" b="0"/>
            </a:p>
          </p:txBody>
        </p:sp>
        <p:sp>
          <p:nvSpPr>
            <p:cNvPr id="24604" name="AutoShape 27"/>
            <p:cNvSpPr>
              <a:spLocks noChangeArrowheads="1"/>
            </p:cNvSpPr>
            <p:nvPr/>
          </p:nvSpPr>
          <p:spPr bwMode="auto">
            <a:xfrm>
              <a:off x="3017" y="2024"/>
              <a:ext cx="136" cy="181"/>
            </a:xfrm>
            <a:prstGeom prst="flowChartDocument">
              <a:avLst/>
            </a:prstGeom>
            <a:solidFill>
              <a:srgbClr val="9696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ES" altLang="es-CO" sz="1800" b="0"/>
            </a:p>
          </p:txBody>
        </p:sp>
        <p:sp>
          <p:nvSpPr>
            <p:cNvPr id="24605" name="AutoShape 28"/>
            <p:cNvSpPr>
              <a:spLocks noChangeArrowheads="1"/>
            </p:cNvSpPr>
            <p:nvPr/>
          </p:nvSpPr>
          <p:spPr bwMode="auto">
            <a:xfrm>
              <a:off x="3198" y="2024"/>
              <a:ext cx="136" cy="181"/>
            </a:xfrm>
            <a:prstGeom prst="flowChartDocument">
              <a:avLst/>
            </a:prstGeom>
            <a:solidFill>
              <a:srgbClr val="9696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ES" altLang="es-CO" sz="1800" b="0"/>
            </a:p>
          </p:txBody>
        </p:sp>
        <p:sp>
          <p:nvSpPr>
            <p:cNvPr id="24606" name="AutoShape 29"/>
            <p:cNvSpPr>
              <a:spLocks noChangeArrowheads="1"/>
            </p:cNvSpPr>
            <p:nvPr/>
          </p:nvSpPr>
          <p:spPr bwMode="auto">
            <a:xfrm>
              <a:off x="3379" y="2024"/>
              <a:ext cx="136" cy="181"/>
            </a:xfrm>
            <a:prstGeom prst="flowChartDocument">
              <a:avLst/>
            </a:prstGeom>
            <a:solidFill>
              <a:srgbClr val="9696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ES" altLang="es-CO" sz="1800" b="0"/>
            </a:p>
          </p:txBody>
        </p:sp>
        <p:sp>
          <p:nvSpPr>
            <p:cNvPr id="24607" name="AutoShape 30"/>
            <p:cNvSpPr>
              <a:spLocks noChangeArrowheads="1"/>
            </p:cNvSpPr>
            <p:nvPr/>
          </p:nvSpPr>
          <p:spPr bwMode="auto">
            <a:xfrm>
              <a:off x="3561" y="2024"/>
              <a:ext cx="136" cy="181"/>
            </a:xfrm>
            <a:prstGeom prst="flowChartDocument">
              <a:avLst/>
            </a:prstGeom>
            <a:solidFill>
              <a:srgbClr val="9696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ES" altLang="es-CO" sz="1800" b="0"/>
            </a:p>
          </p:txBody>
        </p:sp>
        <p:sp>
          <p:nvSpPr>
            <p:cNvPr id="24608" name="Line 31"/>
            <p:cNvSpPr>
              <a:spLocks noChangeShapeType="1"/>
            </p:cNvSpPr>
            <p:nvPr/>
          </p:nvSpPr>
          <p:spPr bwMode="auto">
            <a:xfrm>
              <a:off x="2880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4609" name="Line 32"/>
            <p:cNvSpPr>
              <a:spLocks noChangeShapeType="1"/>
            </p:cNvSpPr>
            <p:nvPr/>
          </p:nvSpPr>
          <p:spPr bwMode="auto">
            <a:xfrm>
              <a:off x="3062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4610" name="Line 33"/>
            <p:cNvSpPr>
              <a:spLocks noChangeShapeType="1"/>
            </p:cNvSpPr>
            <p:nvPr/>
          </p:nvSpPr>
          <p:spPr bwMode="auto">
            <a:xfrm>
              <a:off x="3243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4611" name="Line 34"/>
            <p:cNvSpPr>
              <a:spLocks noChangeShapeType="1"/>
            </p:cNvSpPr>
            <p:nvPr/>
          </p:nvSpPr>
          <p:spPr bwMode="auto">
            <a:xfrm>
              <a:off x="3425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4612" name="Line 35"/>
            <p:cNvSpPr>
              <a:spLocks noChangeShapeType="1"/>
            </p:cNvSpPr>
            <p:nvPr/>
          </p:nvSpPr>
          <p:spPr bwMode="auto">
            <a:xfrm>
              <a:off x="3606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87080" name="Text Box 40"/>
          <p:cNvSpPr txBox="1">
            <a:spLocks noChangeArrowheads="1"/>
          </p:cNvSpPr>
          <p:nvPr/>
        </p:nvSpPr>
        <p:spPr bwMode="auto">
          <a:xfrm>
            <a:off x="879475" y="4608513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1800">
                <a:solidFill>
                  <a:srgbClr val="800000"/>
                </a:solidFill>
              </a:rPr>
              <a:t>Inconvenientes</a:t>
            </a:r>
            <a:r>
              <a:rPr lang="es-MX" altLang="es-CO" sz="1800" b="0"/>
              <a:t>:</a:t>
            </a:r>
            <a:endParaRPr lang="es-ES" altLang="es-CO" sz="1800" b="0"/>
          </a:p>
        </p:txBody>
      </p:sp>
      <p:sp>
        <p:nvSpPr>
          <p:cNvPr id="87081" name="Text Box 41"/>
          <p:cNvSpPr txBox="1">
            <a:spLocks noChangeArrowheads="1"/>
          </p:cNvSpPr>
          <p:nvPr/>
        </p:nvSpPr>
        <p:spPr bwMode="auto">
          <a:xfrm>
            <a:off x="879475" y="4895850"/>
            <a:ext cx="5251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s-MX" altLang="es-CO" sz="1800" b="0">
                <a:cs typeface="Arial" panose="020B0604020202020204" pitchFamily="34" charset="0"/>
              </a:rPr>
              <a:t>Cada delta de mejora es menor que el anterior</a:t>
            </a:r>
            <a:endParaRPr lang="es-ES" altLang="es-CO" sz="1800" b="0">
              <a:cs typeface="Arial" panose="020B0604020202020204" pitchFamily="34" charset="0"/>
            </a:endParaRPr>
          </a:p>
        </p:txBody>
      </p:sp>
      <p:sp>
        <p:nvSpPr>
          <p:cNvPr id="87082" name="Text Box 42"/>
          <p:cNvSpPr txBox="1">
            <a:spLocks noChangeArrowheads="1"/>
          </p:cNvSpPr>
          <p:nvPr/>
        </p:nvSpPr>
        <p:spPr bwMode="auto">
          <a:xfrm>
            <a:off x="900113" y="5308600"/>
            <a:ext cx="7385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s-MX" altLang="es-CO" sz="1800" b="0">
                <a:cs typeface="Arial" panose="020B0604020202020204" pitchFamily="34" charset="0"/>
              </a:rPr>
              <a:t>Es necesario esperar un número razonable de requerimientos para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1800" b="0">
                <a:cs typeface="Arial" panose="020B0604020202020204" pitchFamily="34" charset="0"/>
              </a:rPr>
              <a:t>      iniciar otro proyecto.</a:t>
            </a:r>
            <a:endParaRPr lang="es-ES" altLang="es-CO" sz="1800" b="0">
              <a:cs typeface="Arial" panose="020B0604020202020204" pitchFamily="34" charset="0"/>
            </a:endParaRPr>
          </a:p>
        </p:txBody>
      </p:sp>
      <p:sp>
        <p:nvSpPr>
          <p:cNvPr id="24589" name="Rectangle 2"/>
          <p:cNvSpPr txBox="1">
            <a:spLocks/>
          </p:cNvSpPr>
          <p:nvPr/>
        </p:nvSpPr>
        <p:spPr bwMode="auto">
          <a:xfrm>
            <a:off x="447675" y="152400"/>
            <a:ext cx="75707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3200" b="0">
                <a:solidFill>
                  <a:schemeClr val="tx2"/>
                </a:solidFill>
                <a:latin typeface="Arial Black" panose="020B0A04020102020204" pitchFamily="34" charset="0"/>
              </a:rPr>
              <a:t>¿Está el tema resuelto solo con proyectos?</a:t>
            </a:r>
            <a:endParaRPr lang="es-ES" altLang="es-CO" sz="3200" b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2 Grupo"/>
          <p:cNvGrpSpPr>
            <a:grpSpLocks/>
          </p:cNvGrpSpPr>
          <p:nvPr/>
        </p:nvGrpSpPr>
        <p:grpSpPr bwMode="auto">
          <a:xfrm>
            <a:off x="2863850" y="1700213"/>
            <a:ext cx="1368425" cy="892175"/>
            <a:chOff x="2864115" y="1700808"/>
            <a:chExt cx="1368425" cy="892176"/>
          </a:xfrm>
        </p:grpSpPr>
        <p:sp>
          <p:nvSpPr>
            <p:cNvPr id="24591" name="Text Box 18"/>
            <p:cNvSpPr txBox="1">
              <a:spLocks noChangeArrowheads="1"/>
            </p:cNvSpPr>
            <p:nvPr/>
          </p:nvSpPr>
          <p:spPr bwMode="auto">
            <a:xfrm>
              <a:off x="2972065" y="1700808"/>
              <a:ext cx="10699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O" sz="1000" b="0">
                  <a:cs typeface="Arial" panose="020B0604020202020204" pitchFamily="34" charset="0"/>
                </a:rPr>
                <a:t>Requerimientos</a:t>
              </a:r>
              <a:endParaRPr lang="es-ES" altLang="es-CO" sz="1000" b="0">
                <a:cs typeface="Arial" panose="020B0604020202020204" pitchFamily="34" charset="0"/>
              </a:endParaRPr>
            </a:p>
          </p:txBody>
        </p:sp>
        <p:sp>
          <p:nvSpPr>
            <p:cNvPr id="24592" name="AutoShape 13"/>
            <p:cNvSpPr>
              <a:spLocks noChangeArrowheads="1"/>
            </p:cNvSpPr>
            <p:nvPr/>
          </p:nvSpPr>
          <p:spPr bwMode="auto">
            <a:xfrm>
              <a:off x="2864115" y="1945283"/>
              <a:ext cx="215900" cy="287338"/>
            </a:xfrm>
            <a:prstGeom prst="flowChartDocumen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ES" altLang="es-CO" sz="1800" b="0"/>
            </a:p>
          </p:txBody>
        </p:sp>
        <p:sp>
          <p:nvSpPr>
            <p:cNvPr id="24593" name="AutoShape 14"/>
            <p:cNvSpPr>
              <a:spLocks noChangeArrowheads="1"/>
            </p:cNvSpPr>
            <p:nvPr/>
          </p:nvSpPr>
          <p:spPr bwMode="auto">
            <a:xfrm>
              <a:off x="3153040" y="1945283"/>
              <a:ext cx="215900" cy="287338"/>
            </a:xfrm>
            <a:prstGeom prst="flowChartDocument">
              <a:avLst/>
            </a:prstGeom>
            <a:solidFill>
              <a:srgbClr val="9696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ES" altLang="es-CO" sz="1800" b="0"/>
            </a:p>
          </p:txBody>
        </p:sp>
        <p:sp>
          <p:nvSpPr>
            <p:cNvPr id="24594" name="AutoShape 15"/>
            <p:cNvSpPr>
              <a:spLocks noChangeArrowheads="1"/>
            </p:cNvSpPr>
            <p:nvPr/>
          </p:nvSpPr>
          <p:spPr bwMode="auto">
            <a:xfrm>
              <a:off x="3440378" y="1945283"/>
              <a:ext cx="215900" cy="287338"/>
            </a:xfrm>
            <a:prstGeom prst="flowChartDocument">
              <a:avLst/>
            </a:prstGeom>
            <a:solidFill>
              <a:srgbClr val="9696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ES" altLang="es-CO" sz="1800" b="0"/>
            </a:p>
          </p:txBody>
        </p:sp>
        <p:sp>
          <p:nvSpPr>
            <p:cNvPr id="24595" name="AutoShape 16"/>
            <p:cNvSpPr>
              <a:spLocks noChangeArrowheads="1"/>
            </p:cNvSpPr>
            <p:nvPr/>
          </p:nvSpPr>
          <p:spPr bwMode="auto">
            <a:xfrm>
              <a:off x="3727715" y="1945283"/>
              <a:ext cx="215900" cy="287338"/>
            </a:xfrm>
            <a:prstGeom prst="flowChartDocument">
              <a:avLst/>
            </a:prstGeom>
            <a:solidFill>
              <a:srgbClr val="9696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ES" altLang="es-CO" sz="1800" b="0"/>
            </a:p>
          </p:txBody>
        </p:sp>
        <p:sp>
          <p:nvSpPr>
            <p:cNvPr id="24596" name="AutoShape 17"/>
            <p:cNvSpPr>
              <a:spLocks noChangeArrowheads="1"/>
            </p:cNvSpPr>
            <p:nvPr/>
          </p:nvSpPr>
          <p:spPr bwMode="auto">
            <a:xfrm>
              <a:off x="4016640" y="1945283"/>
              <a:ext cx="215900" cy="287338"/>
            </a:xfrm>
            <a:prstGeom prst="flowChartDocument">
              <a:avLst/>
            </a:prstGeom>
            <a:solidFill>
              <a:srgbClr val="9696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ES" altLang="es-CO" sz="1800" b="0"/>
            </a:p>
          </p:txBody>
        </p:sp>
        <p:sp>
          <p:nvSpPr>
            <p:cNvPr id="24597" name="Line 18"/>
            <p:cNvSpPr>
              <a:spLocks noChangeShapeType="1"/>
            </p:cNvSpPr>
            <p:nvPr/>
          </p:nvSpPr>
          <p:spPr bwMode="auto">
            <a:xfrm rot="10800000">
              <a:off x="2970478" y="2232621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4598" name="Line 19"/>
            <p:cNvSpPr>
              <a:spLocks noChangeShapeType="1"/>
            </p:cNvSpPr>
            <p:nvPr/>
          </p:nvSpPr>
          <p:spPr bwMode="auto">
            <a:xfrm rot="10800000">
              <a:off x="3259403" y="2232621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4599" name="Line 20"/>
            <p:cNvSpPr>
              <a:spLocks noChangeShapeType="1"/>
            </p:cNvSpPr>
            <p:nvPr/>
          </p:nvSpPr>
          <p:spPr bwMode="auto">
            <a:xfrm rot="10800000">
              <a:off x="3546740" y="2232621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4600" name="Line 21"/>
            <p:cNvSpPr>
              <a:spLocks noChangeShapeType="1"/>
            </p:cNvSpPr>
            <p:nvPr/>
          </p:nvSpPr>
          <p:spPr bwMode="auto">
            <a:xfrm rot="10800000">
              <a:off x="3835665" y="2232621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4601" name="Line 22"/>
            <p:cNvSpPr>
              <a:spLocks noChangeShapeType="1"/>
            </p:cNvSpPr>
            <p:nvPr/>
          </p:nvSpPr>
          <p:spPr bwMode="auto">
            <a:xfrm rot="10800000">
              <a:off x="4123003" y="2232621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nimBg="1"/>
      <p:bldP spid="22541" grpId="0" animBg="1"/>
      <p:bldP spid="22544" grpId="0" animBg="1"/>
      <p:bldP spid="87063" grpId="0" animBg="1"/>
      <p:bldP spid="87080" grpId="0"/>
      <p:bldP spid="87081" grpId="0"/>
      <p:bldP spid="870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Los procesos no solo necesitan mejoras profundas (proyectos), también necesitan mejora continua</a:t>
            </a:r>
          </a:p>
          <a:p>
            <a:pPr eaLnBrk="1" hangingPunct="1"/>
            <a:r>
              <a:rPr lang="es-MX" altLang="es-CO"/>
              <a:t>¿Quién se encarga de la mejora continua (Kaizen)?</a:t>
            </a:r>
          </a:p>
          <a:p>
            <a:pPr eaLnBrk="1" hangingPunct="1"/>
            <a:endParaRPr lang="es-MX" altLang="es-CO"/>
          </a:p>
          <a:p>
            <a:pPr eaLnBrk="1" hangingPunct="1"/>
            <a:endParaRPr lang="es-ES" altLang="es-CO"/>
          </a:p>
        </p:txBody>
      </p:sp>
      <p:pic>
        <p:nvPicPr>
          <p:cNvPr id="105477" name="Picture 5" descr="cubo orig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3405188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8" name="Picture 6" descr="cubo cambiad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357563"/>
            <a:ext cx="11811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9" name="Picture 7" descr="cubo arreglad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430588"/>
            <a:ext cx="237490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10"/>
          <p:cNvSpPr>
            <a:spLocks/>
          </p:cNvSpPr>
          <p:nvPr/>
        </p:nvSpPr>
        <p:spPr bwMode="auto">
          <a:xfrm>
            <a:off x="608013" y="5027613"/>
            <a:ext cx="82296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>
                <a:solidFill>
                  <a:schemeClr val="tx2"/>
                </a:solidFill>
              </a:rPr>
              <a:t>La mejora continua es responsabilidad de los PROCESOS</a:t>
            </a:r>
            <a:endParaRPr lang="es-ES" altLang="es-CO">
              <a:solidFill>
                <a:schemeClr val="tx2"/>
              </a:solidFill>
            </a:endParaRPr>
          </a:p>
        </p:txBody>
      </p:sp>
      <p:sp>
        <p:nvSpPr>
          <p:cNvPr id="26631" name="Rectangle 2"/>
          <p:cNvSpPr txBox="1">
            <a:spLocks/>
          </p:cNvSpPr>
          <p:nvPr/>
        </p:nvSpPr>
        <p:spPr bwMode="auto">
          <a:xfrm>
            <a:off x="457200" y="152400"/>
            <a:ext cx="75707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3200" b="0">
                <a:solidFill>
                  <a:schemeClr val="tx2"/>
                </a:solidFill>
                <a:latin typeface="Arial Black" panose="020B0A04020102020204" pitchFamily="34" charset="0"/>
              </a:rPr>
              <a:t>¿Está el tema resuelto solo con proyectos?</a:t>
            </a:r>
            <a:endParaRPr lang="es-ES" altLang="es-CO" sz="3200" b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 txBox="1">
            <a:spLocks noChangeArrowheads="1"/>
          </p:cNvSpPr>
          <p:nvPr/>
        </p:nvSpPr>
        <p:spPr bwMode="auto">
          <a:xfrm>
            <a:off x="539750" y="1412875"/>
            <a:ext cx="7391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altLang="es-CO" sz="2400" b="0"/>
              <a:t>Es necesario analizar el proceso para mejorarlo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altLang="es-CO" sz="2400" b="0"/>
              <a:t>Para analizar necesito datos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altLang="es-CO" sz="2400" b="0"/>
              <a:t>Los datos me los arroja el BPMS!</a:t>
            </a:r>
          </a:p>
        </p:txBody>
      </p:sp>
      <p:sp>
        <p:nvSpPr>
          <p:cNvPr id="28675" name="Rectangle 2"/>
          <p:cNvSpPr txBox="1">
            <a:spLocks/>
          </p:cNvSpPr>
          <p:nvPr/>
        </p:nvSpPr>
        <p:spPr bwMode="auto">
          <a:xfrm>
            <a:off x="447675" y="476250"/>
            <a:ext cx="75707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3200" b="0">
                <a:solidFill>
                  <a:schemeClr val="tx2"/>
                </a:solidFill>
                <a:latin typeface="Arial Black" panose="020B0A04020102020204" pitchFamily="34" charset="0"/>
              </a:rPr>
              <a:t>Mejora Continua</a:t>
            </a:r>
            <a:endParaRPr lang="es-ES" altLang="es-CO" sz="3200" b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1800" b="0"/>
          </a:p>
        </p:txBody>
      </p:sp>
      <p:graphicFrame>
        <p:nvGraphicFramePr>
          <p:cNvPr id="5" name="4 Diagrama"/>
          <p:cNvGraphicFramePr/>
          <p:nvPr/>
        </p:nvGraphicFramePr>
        <p:xfrm>
          <a:off x="13716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4821" name="6 Imagen" descr="experiencia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828800"/>
            <a:ext cx="1397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7" name="Group 11"/>
          <p:cNvGrpSpPr>
            <a:grpSpLocks/>
          </p:cNvGrpSpPr>
          <p:nvPr/>
        </p:nvGrpSpPr>
        <p:grpSpPr bwMode="auto">
          <a:xfrm>
            <a:off x="1981200" y="5105400"/>
            <a:ext cx="2665413" cy="866775"/>
            <a:chOff x="1248" y="3216"/>
            <a:chExt cx="1679" cy="546"/>
          </a:xfrm>
        </p:grpSpPr>
        <p:pic>
          <p:nvPicPr>
            <p:cNvPr id="30729" name="5 Imagen" descr="imagesCAYHJFN3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3216"/>
              <a:ext cx="546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0" name="7 CuadroTexto"/>
            <p:cNvSpPr txBox="1">
              <a:spLocks noChangeArrowheads="1"/>
            </p:cNvSpPr>
            <p:nvPr/>
          </p:nvSpPr>
          <p:spPr bwMode="auto">
            <a:xfrm>
              <a:off x="1728" y="3456"/>
              <a:ext cx="1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CO" altLang="es-CO" sz="1800">
                  <a:cs typeface="Arial" panose="020B0604020202020204" pitchFamily="34" charset="0"/>
                </a:rPr>
                <a:t>Hechos (BPMS)</a:t>
              </a:r>
            </a:p>
          </p:txBody>
        </p:sp>
      </p:grpSp>
      <p:sp>
        <p:nvSpPr>
          <p:cNvPr id="34823" name="8 CuadroTexto"/>
          <p:cNvSpPr txBox="1">
            <a:spLocks noChangeArrowheads="1"/>
          </p:cNvSpPr>
          <p:nvPr/>
        </p:nvSpPr>
        <p:spPr bwMode="auto">
          <a:xfrm>
            <a:off x="7696200" y="2971800"/>
            <a:ext cx="1312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O" altLang="es-CO" sz="1800">
                <a:cs typeface="Arial" panose="020B0604020202020204" pitchFamily="34" charset="0"/>
              </a:rPr>
              <a:t>Decisiones</a:t>
            </a:r>
          </a:p>
        </p:txBody>
      </p:sp>
      <p:sp>
        <p:nvSpPr>
          <p:cNvPr id="34824" name="1 CuadroTexto"/>
          <p:cNvSpPr txBox="1">
            <a:spLocks noChangeArrowheads="1"/>
          </p:cNvSpPr>
          <p:nvPr/>
        </p:nvSpPr>
        <p:spPr bwMode="auto">
          <a:xfrm>
            <a:off x="1547813" y="2565400"/>
            <a:ext cx="239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O" altLang="es-CO" sz="1800">
                <a:solidFill>
                  <a:schemeClr val="tx2"/>
                </a:solidFill>
              </a:rPr>
              <a:t>Requiere esfuerzo!!!</a:t>
            </a:r>
          </a:p>
        </p:txBody>
      </p:sp>
      <p:sp>
        <p:nvSpPr>
          <p:cNvPr id="30728" name="Rectangle 2"/>
          <p:cNvSpPr txBox="1">
            <a:spLocks/>
          </p:cNvSpPr>
          <p:nvPr/>
        </p:nvSpPr>
        <p:spPr bwMode="auto">
          <a:xfrm>
            <a:off x="447675" y="152400"/>
            <a:ext cx="75707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3200" b="0">
                <a:solidFill>
                  <a:schemeClr val="tx2"/>
                </a:solidFill>
                <a:latin typeface="Arial Black" panose="020B0A04020102020204" pitchFamily="34" charset="0"/>
              </a:rPr>
              <a:t>Mejora Continua</a:t>
            </a:r>
            <a:endParaRPr lang="es-ES" altLang="es-CO" sz="3200" b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4823" grpId="0"/>
      <p:bldP spid="348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1800" b="0"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57200" y="754063"/>
            <a:ext cx="822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82563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3200" b="0">
                <a:solidFill>
                  <a:schemeClr val="tx2"/>
                </a:solidFill>
                <a:latin typeface="Arial Black" panose="020B0A04020102020204" pitchFamily="34" charset="0"/>
              </a:rPr>
              <a:t>Mejora continua: BPI </a:t>
            </a:r>
            <a:br>
              <a:rPr lang="es-MX" altLang="es-CO" sz="3200" b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es-MX" altLang="es-CO" sz="3200" b="0">
                <a:solidFill>
                  <a:schemeClr val="tx2"/>
                </a:solidFill>
                <a:latin typeface="Arial Black" panose="020B0A04020102020204" pitchFamily="34" charset="0"/>
              </a:rPr>
              <a:t>BI aplicado a BPMS</a:t>
            </a:r>
            <a:endParaRPr lang="es-ES" altLang="es-CO" sz="3200" b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2773" name="30 Flecha arriba"/>
          <p:cNvSpPr>
            <a:spLocks noChangeArrowheads="1"/>
          </p:cNvSpPr>
          <p:nvPr/>
        </p:nvSpPr>
        <p:spPr bwMode="auto">
          <a:xfrm>
            <a:off x="3898484" y="4282354"/>
            <a:ext cx="975645" cy="21078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4" name="45 Rectángulo"/>
          <p:cNvSpPr>
            <a:spLocks noChangeArrowheads="1"/>
          </p:cNvSpPr>
          <p:nvPr/>
        </p:nvSpPr>
        <p:spPr bwMode="auto">
          <a:xfrm>
            <a:off x="971550" y="1911000"/>
            <a:ext cx="487822" cy="1791689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5" name="44 Rectángulo"/>
          <p:cNvSpPr>
            <a:spLocks noChangeArrowheads="1"/>
          </p:cNvSpPr>
          <p:nvPr/>
        </p:nvSpPr>
        <p:spPr bwMode="auto">
          <a:xfrm>
            <a:off x="7008353" y="1911000"/>
            <a:ext cx="487822" cy="1791689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6" name="3 Cilindro"/>
          <p:cNvSpPr>
            <a:spLocks noChangeArrowheads="1"/>
          </p:cNvSpPr>
          <p:nvPr/>
        </p:nvSpPr>
        <p:spPr bwMode="auto">
          <a:xfrm>
            <a:off x="4813152" y="5178198"/>
            <a:ext cx="1036622" cy="421574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7" name="5 Cilindro"/>
          <p:cNvSpPr>
            <a:spLocks noChangeArrowheads="1"/>
          </p:cNvSpPr>
          <p:nvPr/>
        </p:nvSpPr>
        <p:spPr bwMode="auto">
          <a:xfrm>
            <a:off x="2861862" y="5178198"/>
            <a:ext cx="1036622" cy="421574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8" name="6 Cilindro"/>
          <p:cNvSpPr>
            <a:spLocks noChangeArrowheads="1"/>
          </p:cNvSpPr>
          <p:nvPr/>
        </p:nvSpPr>
        <p:spPr bwMode="auto">
          <a:xfrm>
            <a:off x="3837507" y="5230896"/>
            <a:ext cx="1036622" cy="421574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9" name="14 Cilindro"/>
          <p:cNvSpPr>
            <a:spLocks noChangeArrowheads="1"/>
          </p:cNvSpPr>
          <p:nvPr/>
        </p:nvSpPr>
        <p:spPr bwMode="auto">
          <a:xfrm>
            <a:off x="2922840" y="3702690"/>
            <a:ext cx="2804979" cy="526967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 bwMode="auto">
          <a:xfrm>
            <a:off x="3851920" y="5310188"/>
            <a:ext cx="919162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MX" sz="2000" b="1" dirty="0">
                <a:solidFill>
                  <a:schemeClr val="bg1">
                    <a:lumMod val="95000"/>
                  </a:schemeClr>
                </a:solidFill>
                <a:latin typeface="+mj-lt"/>
                <a:cs typeface="Arial" charset="0"/>
              </a:rPr>
              <a:t>BPMS</a:t>
            </a:r>
            <a:endParaRPr lang="es-CO" sz="2000" b="1" dirty="0">
              <a:solidFill>
                <a:schemeClr val="bg1">
                  <a:lumMod val="95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21" name="20 CuadroTexto"/>
          <p:cNvSpPr txBox="1"/>
          <p:nvPr/>
        </p:nvSpPr>
        <p:spPr bwMode="auto">
          <a:xfrm>
            <a:off x="2983817" y="3884613"/>
            <a:ext cx="2737533" cy="396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MX" sz="2000" b="1" dirty="0">
                <a:solidFill>
                  <a:schemeClr val="bg1">
                    <a:lumMod val="95000"/>
                  </a:schemeClr>
                </a:solidFill>
                <a:latin typeface="+mj-lt"/>
                <a:cs typeface="Arial" charset="0"/>
              </a:rPr>
              <a:t>Bodegas de Datos</a:t>
            </a:r>
            <a:endParaRPr lang="es-CO" sz="2000" b="1" dirty="0">
              <a:solidFill>
                <a:schemeClr val="bg1">
                  <a:lumMod val="95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32782" name="21 Cubo"/>
          <p:cNvSpPr>
            <a:spLocks noChangeArrowheads="1"/>
          </p:cNvSpPr>
          <p:nvPr/>
        </p:nvSpPr>
        <p:spPr bwMode="auto">
          <a:xfrm>
            <a:off x="2556973" y="2648755"/>
            <a:ext cx="3536712" cy="737754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3" name="22 CuadroTexto"/>
          <p:cNvSpPr txBox="1">
            <a:spLocks noChangeArrowheads="1"/>
          </p:cNvSpPr>
          <p:nvPr/>
        </p:nvSpPr>
        <p:spPr bwMode="auto">
          <a:xfrm>
            <a:off x="2411413" y="2965450"/>
            <a:ext cx="352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1600" dirty="0">
                <a:solidFill>
                  <a:srgbClr val="F2F2F2"/>
                </a:solidFill>
                <a:cs typeface="Arial" panose="020B0604020202020204" pitchFamily="34" charset="0"/>
              </a:rPr>
              <a:t>       Explotación de Información</a:t>
            </a:r>
          </a:p>
        </p:txBody>
      </p:sp>
      <p:sp>
        <p:nvSpPr>
          <p:cNvPr id="32784" name="30 Flecha arriba"/>
          <p:cNvSpPr>
            <a:spLocks noChangeArrowheads="1"/>
          </p:cNvSpPr>
          <p:nvPr/>
        </p:nvSpPr>
        <p:spPr bwMode="auto">
          <a:xfrm>
            <a:off x="3837507" y="3439206"/>
            <a:ext cx="975645" cy="21078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5" name="31 Flecha arriba"/>
          <p:cNvSpPr>
            <a:spLocks noChangeArrowheads="1"/>
          </p:cNvSpPr>
          <p:nvPr/>
        </p:nvSpPr>
        <p:spPr bwMode="auto">
          <a:xfrm>
            <a:off x="3837507" y="2385271"/>
            <a:ext cx="975645" cy="21078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786" name="33 Conector angular"/>
          <p:cNvCxnSpPr>
            <a:cxnSpLocks noChangeShapeType="1"/>
          </p:cNvCxnSpPr>
          <p:nvPr/>
        </p:nvCxnSpPr>
        <p:spPr bwMode="auto">
          <a:xfrm rot="16200000" flipH="1">
            <a:off x="1234284" y="3761408"/>
            <a:ext cx="1791689" cy="1463467"/>
          </a:xfrm>
          <a:prstGeom prst="bentConnector2">
            <a:avLst/>
          </a:prstGeom>
          <a:ln>
            <a:headEnd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787" name="35 Conector angular"/>
          <p:cNvCxnSpPr>
            <a:cxnSpLocks noChangeShapeType="1"/>
            <a:stCxn id="32776" idx="4"/>
            <a:endCxn id="29" idx="3"/>
          </p:cNvCxnSpPr>
          <p:nvPr/>
        </p:nvCxnSpPr>
        <p:spPr bwMode="auto">
          <a:xfrm flipV="1">
            <a:off x="5849774" y="2016394"/>
            <a:ext cx="768321" cy="3372592"/>
          </a:xfrm>
          <a:prstGeom prst="bentConnector3">
            <a:avLst>
              <a:gd name="adj1" fmla="val 200000"/>
            </a:avLst>
          </a:prstGeom>
          <a:ln>
            <a:headEnd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 bwMode="auto">
          <a:xfrm rot="16200000">
            <a:off x="327820" y="2466181"/>
            <a:ext cx="1897062" cy="365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s-MX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Arial" charset="0"/>
              </a:rPr>
              <a:t>Retroalimentación</a:t>
            </a:r>
            <a:endParaRPr lang="es-CO" sz="2000" b="1" dirty="0">
              <a:solidFill>
                <a:schemeClr val="bg1">
                  <a:lumMod val="95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44" name="43 Rectángulo"/>
          <p:cNvSpPr/>
          <p:nvPr/>
        </p:nvSpPr>
        <p:spPr bwMode="auto">
          <a:xfrm rot="16200000">
            <a:off x="6403975" y="2427288"/>
            <a:ext cx="1819275" cy="365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s-MX" sz="2000" b="1" dirty="0">
                <a:solidFill>
                  <a:schemeClr val="bg1">
                    <a:lumMod val="95000"/>
                  </a:schemeClr>
                </a:solidFill>
                <a:latin typeface="+mj-lt"/>
                <a:cs typeface="Arial" charset="0"/>
              </a:rPr>
              <a:t>Estrategia</a:t>
            </a:r>
            <a:endParaRPr lang="es-CO" sz="2000" b="1" dirty="0">
              <a:solidFill>
                <a:schemeClr val="bg1">
                  <a:lumMod val="95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32790" name="AutoShape 6"/>
          <p:cNvSpPr>
            <a:spLocks noChangeArrowheads="1"/>
          </p:cNvSpPr>
          <p:nvPr/>
        </p:nvSpPr>
        <p:spPr bwMode="auto">
          <a:xfrm flipV="1">
            <a:off x="2190750" y="4675188"/>
            <a:ext cx="4322763" cy="450850"/>
          </a:xfrm>
          <a:custGeom>
            <a:avLst/>
            <a:gdLst>
              <a:gd name="T0" fmla="*/ 153416803 w 21600"/>
              <a:gd name="T1" fmla="*/ 131773 h 21600"/>
              <a:gd name="T2" fmla="*/ 87674515 w 21600"/>
              <a:gd name="T3" fmla="*/ 262726 h 21600"/>
              <a:gd name="T4" fmla="*/ 21932462 w 21600"/>
              <a:gd name="T5" fmla="*/ 131773 h 21600"/>
              <a:gd name="T6" fmla="*/ 876745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3 w 21600"/>
              <a:gd name="T13" fmla="*/ 4530 h 21600"/>
              <a:gd name="T14" fmla="*/ 17097 w 21600"/>
              <a:gd name="T15" fmla="*/ 1707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10800000" wrap="none" anchor="ctr">
            <a:flatTx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_tradnl" altLang="es-CO" dirty="0">
                <a:solidFill>
                  <a:schemeClr val="bg1"/>
                </a:solidFill>
                <a:cs typeface="Arial" panose="020B0604020202020204" pitchFamily="34" charset="0"/>
              </a:rPr>
              <a:t>              ETL</a:t>
            </a:r>
          </a:p>
        </p:txBody>
      </p:sp>
      <p:sp>
        <p:nvSpPr>
          <p:cNvPr id="29" name="28 Operación manual"/>
          <p:cNvSpPr>
            <a:spLocks noChangeArrowheads="1"/>
          </p:cNvSpPr>
          <p:nvPr/>
        </p:nvSpPr>
        <p:spPr bwMode="auto">
          <a:xfrm>
            <a:off x="1458913" y="1700213"/>
            <a:ext cx="5732462" cy="631825"/>
          </a:xfrm>
          <a:prstGeom prst="flowChartManualOperation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s-MX" sz="2000" b="1" dirty="0">
                <a:solidFill>
                  <a:schemeClr val="bg1">
                    <a:lumMod val="95000"/>
                  </a:schemeClr>
                </a:solidFill>
                <a:latin typeface="+mj-lt"/>
                <a:cs typeface="Arial" charset="0"/>
              </a:rPr>
              <a:t>Toma </a:t>
            </a:r>
            <a:r>
              <a:rPr lang="es-MX" sz="20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Arial" charset="0"/>
              </a:rPr>
              <a:t>de Decisiones</a:t>
            </a:r>
            <a:endParaRPr lang="es-CO" sz="2000" b="1" dirty="0">
              <a:solidFill>
                <a:schemeClr val="bg1">
                  <a:lumMod val="95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32792" name="25 Rectángulo"/>
          <p:cNvSpPr>
            <a:spLocks noChangeArrowheads="1"/>
          </p:cNvSpPr>
          <p:nvPr/>
        </p:nvSpPr>
        <p:spPr bwMode="auto">
          <a:xfrm>
            <a:off x="2252084" y="5178198"/>
            <a:ext cx="4512357" cy="579665"/>
          </a:xfrm>
          <a:prstGeom prst="rect">
            <a:avLst/>
          </a:prstGeom>
          <a:noFill/>
          <a:ln w="793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7497762" cy="9032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CO" altLang="es-CO" sz="3200" cap="none" smtClean="0"/>
              <a:t>Ciclo BPM</a:t>
            </a:r>
          </a:p>
        </p:txBody>
      </p:sp>
      <p:pic>
        <p:nvPicPr>
          <p:cNvPr id="34819" name="Picture 3" descr="ciclo_bp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90738"/>
            <a:ext cx="2667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6084888" y="1844675"/>
            <a:ext cx="1184275" cy="11525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CO" altLang="es-CO" smtClean="0">
                <a:solidFill>
                  <a:srgbClr val="FFFFFF"/>
                </a:solidFill>
              </a:rPr>
              <a:t>BPMS</a:t>
            </a:r>
          </a:p>
          <a:p>
            <a:pPr algn="ctr" eaLnBrk="1" hangingPunct="1">
              <a:defRPr/>
            </a:pPr>
            <a:endParaRPr lang="es-CO" altLang="es-CO" smtClean="0">
              <a:solidFill>
                <a:srgbClr val="FFFFFF"/>
              </a:solidFill>
            </a:endParaRPr>
          </a:p>
        </p:txBody>
      </p:sp>
      <p:sp>
        <p:nvSpPr>
          <p:cNvPr id="3" name="9 Elipse"/>
          <p:cNvSpPr/>
          <p:nvPr/>
        </p:nvSpPr>
        <p:spPr>
          <a:xfrm>
            <a:off x="1979613" y="1916113"/>
            <a:ext cx="1184275" cy="11525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CO" altLang="es-CO" smtClean="0">
                <a:solidFill>
                  <a:srgbClr val="FFFFFF"/>
                </a:solidFill>
              </a:rPr>
              <a:t>BPA</a:t>
            </a:r>
          </a:p>
        </p:txBody>
      </p:sp>
      <p:sp>
        <p:nvSpPr>
          <p:cNvPr id="4" name="9 Elipse"/>
          <p:cNvSpPr/>
          <p:nvPr/>
        </p:nvSpPr>
        <p:spPr>
          <a:xfrm>
            <a:off x="3924300" y="4797425"/>
            <a:ext cx="1184275" cy="11525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CO" altLang="es-CO" smtClean="0">
                <a:solidFill>
                  <a:srgbClr val="FFFFFF"/>
                </a:solidFill>
              </a:rPr>
              <a:t>BPI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5875" y="3860800"/>
            <a:ext cx="5791200" cy="5445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CO" altLang="es-CO" sz="2800" cap="none" smtClean="0"/>
              <a:t>CoE de Procesos</a:t>
            </a:r>
          </a:p>
        </p:txBody>
      </p:sp>
      <p:sp>
        <p:nvSpPr>
          <p:cNvPr id="36867" name="Rectangle 3"/>
          <p:cNvSpPr txBox="1">
            <a:spLocks noChangeArrowheads="1"/>
          </p:cNvSpPr>
          <p:nvPr/>
        </p:nvSpPr>
        <p:spPr bwMode="auto">
          <a:xfrm>
            <a:off x="539750" y="1412875"/>
            <a:ext cx="7391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altLang="es-CO" sz="2400" b="0"/>
              <a:t>Normalmente el Dueño del proceso ocupa su tiempo en la operación no en el análisis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altLang="es-CO" sz="2400" b="0"/>
              <a:t>Alguien debe ayudar a analizar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altLang="es-CO" sz="2400" b="0"/>
              <a:t>Toca definir ese alguien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altLang="es-CO" sz="2400" b="0"/>
              <a:t>Por cada proceso hay un alguien?</a:t>
            </a:r>
            <a:endParaRPr lang="es-ES" altLang="es-CO" sz="2400" b="0"/>
          </a:p>
        </p:txBody>
      </p:sp>
      <p:sp>
        <p:nvSpPr>
          <p:cNvPr id="36868" name="Rectangle 2"/>
          <p:cNvSpPr txBox="1">
            <a:spLocks/>
          </p:cNvSpPr>
          <p:nvPr/>
        </p:nvSpPr>
        <p:spPr bwMode="auto">
          <a:xfrm>
            <a:off x="447675" y="476250"/>
            <a:ext cx="75707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3200" b="0">
                <a:solidFill>
                  <a:schemeClr val="tx2"/>
                </a:solidFill>
                <a:latin typeface="Arial Black" panose="020B0A04020102020204" pitchFamily="34" charset="0"/>
              </a:rPr>
              <a:t>Mejora Continua</a:t>
            </a:r>
            <a:endParaRPr lang="es-ES" altLang="es-CO" sz="3200" b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 txBox="1">
            <a:spLocks noChangeArrowheads="1"/>
          </p:cNvSpPr>
          <p:nvPr/>
        </p:nvSpPr>
        <p:spPr bwMode="auto">
          <a:xfrm>
            <a:off x="539750" y="1412875"/>
            <a:ext cx="7391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altLang="es-CO" sz="2400" b="0"/>
              <a:t>Análisis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altLang="es-CO" sz="2400" b="0"/>
              <a:t>Metodología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altLang="es-CO" sz="2400" b="0"/>
              <a:t>Evangelización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altLang="es-CO" sz="2400" b="0"/>
              <a:t>Gobierno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altLang="es-CO" sz="2400" b="0"/>
              <a:t>Conocimiento y aprovechamiento de la tecnología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altLang="es-CO" sz="2400" b="0"/>
              <a:t>Estándares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altLang="es-CO" sz="2400" b="0"/>
              <a:t>Buenas prácticas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altLang="es-CO" sz="2400" b="0"/>
              <a:t>…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s-ES" altLang="es-CO" sz="2400" b="0"/>
          </a:p>
        </p:txBody>
      </p:sp>
      <p:sp>
        <p:nvSpPr>
          <p:cNvPr id="38915" name="Rectangle 2"/>
          <p:cNvSpPr txBox="1">
            <a:spLocks/>
          </p:cNvSpPr>
          <p:nvPr/>
        </p:nvSpPr>
        <p:spPr bwMode="auto">
          <a:xfrm>
            <a:off x="447675" y="476250"/>
            <a:ext cx="75707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3200" b="0">
                <a:solidFill>
                  <a:schemeClr val="tx2"/>
                </a:solidFill>
                <a:latin typeface="Arial Black" panose="020B0A04020102020204" pitchFamily="34" charset="0"/>
              </a:rPr>
              <a:t>CoE de Procesos</a:t>
            </a:r>
            <a:endParaRPr lang="es-ES" altLang="es-CO" sz="3200" b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7497762" cy="9032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CO" altLang="es-CO" sz="3200" cap="none" smtClean="0"/>
              <a:t>Ciclo BPM</a:t>
            </a:r>
          </a:p>
        </p:txBody>
      </p:sp>
      <p:pic>
        <p:nvPicPr>
          <p:cNvPr id="40963" name="Picture 3" descr="ciclo_bp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90738"/>
            <a:ext cx="2667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6084888" y="1844675"/>
            <a:ext cx="1184275" cy="11525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CO" altLang="es-CO" smtClean="0">
                <a:solidFill>
                  <a:srgbClr val="FFFFFF"/>
                </a:solidFill>
              </a:rPr>
              <a:t>BPMS</a:t>
            </a:r>
          </a:p>
          <a:p>
            <a:pPr algn="ctr" eaLnBrk="1" hangingPunct="1">
              <a:defRPr/>
            </a:pPr>
            <a:endParaRPr lang="es-CO" altLang="es-CO" smtClean="0">
              <a:solidFill>
                <a:srgbClr val="FFFFFF"/>
              </a:solidFill>
            </a:endParaRPr>
          </a:p>
        </p:txBody>
      </p:sp>
      <p:sp>
        <p:nvSpPr>
          <p:cNvPr id="3" name="9 Elipse"/>
          <p:cNvSpPr/>
          <p:nvPr/>
        </p:nvSpPr>
        <p:spPr>
          <a:xfrm>
            <a:off x="1979613" y="1916113"/>
            <a:ext cx="1184275" cy="11525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CO" altLang="es-CO" smtClean="0">
                <a:solidFill>
                  <a:srgbClr val="FFFFFF"/>
                </a:solidFill>
              </a:rPr>
              <a:t>BPA</a:t>
            </a:r>
          </a:p>
        </p:txBody>
      </p:sp>
      <p:sp>
        <p:nvSpPr>
          <p:cNvPr id="4" name="9 Elipse"/>
          <p:cNvSpPr/>
          <p:nvPr/>
        </p:nvSpPr>
        <p:spPr>
          <a:xfrm>
            <a:off x="3924300" y="4797425"/>
            <a:ext cx="1184275" cy="11525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CO" altLang="es-CO" smtClean="0">
                <a:solidFill>
                  <a:srgbClr val="FFFFFF"/>
                </a:solidFill>
              </a:rPr>
              <a:t>BPI</a:t>
            </a:r>
          </a:p>
        </p:txBody>
      </p:sp>
      <p:sp>
        <p:nvSpPr>
          <p:cNvPr id="5" name="9 Elipse"/>
          <p:cNvSpPr>
            <a:spLocks noChangeArrowheads="1"/>
          </p:cNvSpPr>
          <p:nvPr/>
        </p:nvSpPr>
        <p:spPr bwMode="auto">
          <a:xfrm>
            <a:off x="3995738" y="2852738"/>
            <a:ext cx="1184275" cy="1152525"/>
          </a:xfrm>
          <a:prstGeom prst="ellipse">
            <a:avLst/>
          </a:prstGeom>
          <a:solidFill>
            <a:srgbClr val="FFFF00"/>
          </a:solidFill>
          <a:ln w="12700" algn="ctr">
            <a:solidFill>
              <a:srgbClr val="DC551E"/>
            </a:solidFill>
            <a:round/>
            <a:headEnd/>
            <a:tailEnd/>
          </a:ln>
          <a:effectLst>
            <a:outerShdw dist="23000" algn="bl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O" altLang="es-CO" sz="1800"/>
              <a:t>CoE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63550"/>
            <a:ext cx="5791200" cy="7493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s-MX" altLang="es-CO" cap="none" smtClean="0"/>
              <a:t>BPA, BPM y BPI</a:t>
            </a:r>
            <a:endParaRPr lang="es-ES" altLang="es-CO" cap="none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s-ES" altLang="es-CO" smtClean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99" b="17503"/>
          <a:stretch>
            <a:fillRect/>
          </a:stretch>
        </p:blipFill>
        <p:spPr bwMode="auto">
          <a:xfrm>
            <a:off x="376238" y="1263650"/>
            <a:ext cx="8208962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7497762" cy="9032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CO" altLang="es-CO" sz="3200" cap="none" smtClean="0"/>
              <a:t>Business Process Management </a:t>
            </a:r>
          </a:p>
        </p:txBody>
      </p:sp>
      <p:sp>
        <p:nvSpPr>
          <p:cNvPr id="8195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MX" altLang="es-CO" smtClean="0"/>
              <a:t>Es una disciplina de gestión empresarial que combina los </a:t>
            </a:r>
            <a:r>
              <a:rPr lang="es-MX" altLang="es-CO" smtClean="0">
                <a:solidFill>
                  <a:schemeClr val="tx2"/>
                </a:solidFill>
              </a:rPr>
              <a:t>procesos</a:t>
            </a:r>
            <a:r>
              <a:rPr lang="es-MX" altLang="es-CO" smtClean="0"/>
              <a:t>, las </a:t>
            </a:r>
            <a:r>
              <a:rPr lang="es-MX" altLang="es-CO" smtClean="0">
                <a:solidFill>
                  <a:schemeClr val="tx2"/>
                </a:solidFill>
              </a:rPr>
              <a:t>personas</a:t>
            </a:r>
            <a:r>
              <a:rPr lang="es-MX" altLang="es-CO" smtClean="0"/>
              <a:t> y la </a:t>
            </a:r>
            <a:r>
              <a:rPr lang="es-MX" altLang="es-CO" smtClean="0">
                <a:solidFill>
                  <a:schemeClr val="tx2"/>
                </a:solidFill>
              </a:rPr>
              <a:t>tecnología</a:t>
            </a:r>
            <a:r>
              <a:rPr lang="es-MX" altLang="es-CO" smtClean="0"/>
              <a:t> para apoyar el desarrollo de las </a:t>
            </a:r>
            <a:r>
              <a:rPr lang="es-MX" altLang="es-CO" smtClean="0">
                <a:solidFill>
                  <a:schemeClr val="tx2"/>
                </a:solidFill>
              </a:rPr>
              <a:t>estrategias del negocio</a:t>
            </a:r>
            <a:r>
              <a:rPr lang="es-MX" altLang="es-CO" smtClean="0"/>
              <a:t>.</a:t>
            </a:r>
            <a:endParaRPr lang="es-ES" altLang="es-CO" smtClean="0"/>
          </a:p>
          <a:p>
            <a:pPr eaLnBrk="1" hangingPunct="1"/>
            <a:endParaRPr lang="es-CO" altLang="es-CO" smtClean="0"/>
          </a:p>
        </p:txBody>
      </p:sp>
      <p:pic>
        <p:nvPicPr>
          <p:cNvPr id="8196" name="Picture 4" descr="blog_artic_productivid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068638"/>
            <a:ext cx="5329237" cy="2825750"/>
          </a:xfrm>
          <a:prstGeom prst="rect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416050" y="941388"/>
            <a:ext cx="777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>
                <a:latin typeface="Arial Black" panose="020B0A04020102020204" pitchFamily="34" charset="0"/>
              </a:rPr>
              <a:t>Capas Sistema de</a:t>
            </a:r>
            <a:r>
              <a:rPr lang="es-MX" altLang="es-CO"/>
              <a:t> </a:t>
            </a:r>
            <a:r>
              <a:rPr lang="es-MX" altLang="es-CO">
                <a:latin typeface="Arial Black" panose="020B0A04020102020204" pitchFamily="34" charset="0"/>
              </a:rPr>
              <a:t>Información</a:t>
            </a:r>
            <a:endParaRPr lang="es-ES" altLang="es-CO">
              <a:latin typeface="Arial Black" panose="020B0A04020102020204" pitchFamily="34" charset="0"/>
            </a:endParaRPr>
          </a:p>
        </p:txBody>
      </p:sp>
      <p:grpSp>
        <p:nvGrpSpPr>
          <p:cNvPr id="140306" name="Group 18"/>
          <p:cNvGrpSpPr>
            <a:grpSpLocks/>
          </p:cNvGrpSpPr>
          <p:nvPr/>
        </p:nvGrpSpPr>
        <p:grpSpPr bwMode="auto">
          <a:xfrm>
            <a:off x="5508625" y="2060575"/>
            <a:ext cx="2663825" cy="3024188"/>
            <a:chOff x="3470" y="1298"/>
            <a:chExt cx="1678" cy="1905"/>
          </a:xfrm>
        </p:grpSpPr>
        <p:sp>
          <p:nvSpPr>
            <p:cNvPr id="43023" name="Rectangle 5"/>
            <p:cNvSpPr>
              <a:spLocks noChangeArrowheads="1"/>
            </p:cNvSpPr>
            <p:nvPr/>
          </p:nvSpPr>
          <p:spPr bwMode="auto">
            <a:xfrm>
              <a:off x="3923" y="1298"/>
              <a:ext cx="1225" cy="1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MX" altLang="es-CO"/>
                <a:t>Capa de Datos</a:t>
              </a:r>
              <a:endParaRPr lang="es-ES" altLang="es-CO"/>
            </a:p>
          </p:txBody>
        </p:sp>
        <p:sp>
          <p:nvSpPr>
            <p:cNvPr id="43024" name="Line 8"/>
            <p:cNvSpPr>
              <a:spLocks noChangeShapeType="1"/>
            </p:cNvSpPr>
            <p:nvPr/>
          </p:nvSpPr>
          <p:spPr bwMode="auto">
            <a:xfrm>
              <a:off x="3515" y="1661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3025" name="Line 9"/>
            <p:cNvSpPr>
              <a:spLocks noChangeShapeType="1"/>
            </p:cNvSpPr>
            <p:nvPr/>
          </p:nvSpPr>
          <p:spPr bwMode="auto">
            <a:xfrm flipH="1">
              <a:off x="3470" y="2614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pic>
          <p:nvPicPr>
            <p:cNvPr id="43026" name="Picture 12" descr="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1389"/>
              <a:ext cx="612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0304" name="Group 16"/>
          <p:cNvGrpSpPr>
            <a:grpSpLocks/>
          </p:cNvGrpSpPr>
          <p:nvPr/>
        </p:nvGrpSpPr>
        <p:grpSpPr bwMode="auto">
          <a:xfrm>
            <a:off x="3203575" y="2060575"/>
            <a:ext cx="2592388" cy="3024188"/>
            <a:chOff x="2018" y="1298"/>
            <a:chExt cx="1633" cy="1905"/>
          </a:xfrm>
        </p:grpSpPr>
        <p:grpSp>
          <p:nvGrpSpPr>
            <p:cNvPr id="43017" name="Group 15"/>
            <p:cNvGrpSpPr>
              <a:grpSpLocks/>
            </p:cNvGrpSpPr>
            <p:nvPr/>
          </p:nvGrpSpPr>
          <p:grpSpPr bwMode="auto">
            <a:xfrm>
              <a:off x="2018" y="1298"/>
              <a:ext cx="1633" cy="1905"/>
              <a:chOff x="2018" y="1298"/>
              <a:chExt cx="1633" cy="1905"/>
            </a:xfrm>
          </p:grpSpPr>
          <p:sp>
            <p:nvSpPr>
              <p:cNvPr id="43020" name="Rectangle 4"/>
              <p:cNvSpPr>
                <a:spLocks noChangeArrowheads="1"/>
              </p:cNvSpPr>
              <p:nvPr/>
            </p:nvSpPr>
            <p:spPr bwMode="auto">
              <a:xfrm>
                <a:off x="2608" y="1298"/>
                <a:ext cx="1043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s-MX" altLang="es-CO"/>
                  <a:t>Capa de </a:t>
                </a:r>
              </a:p>
              <a:p>
                <a:pPr eaLnBrk="1" hangingPunct="1"/>
                <a:r>
                  <a:rPr lang="es-MX" altLang="es-CO"/>
                  <a:t>Lógica de </a:t>
                </a:r>
              </a:p>
              <a:p>
                <a:pPr eaLnBrk="1" hangingPunct="1"/>
                <a:r>
                  <a:rPr lang="es-MX" altLang="es-CO"/>
                  <a:t>Negocio</a:t>
                </a:r>
                <a:endParaRPr lang="es-ES" altLang="es-CO"/>
              </a:p>
            </p:txBody>
          </p:sp>
          <p:sp>
            <p:nvSpPr>
              <p:cNvPr id="43021" name="Line 7"/>
              <p:cNvSpPr>
                <a:spLocks noChangeShapeType="1"/>
              </p:cNvSpPr>
              <p:nvPr/>
            </p:nvSpPr>
            <p:spPr bwMode="auto">
              <a:xfrm>
                <a:off x="2018" y="1661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3022" name="Line 10"/>
              <p:cNvSpPr>
                <a:spLocks noChangeShapeType="1"/>
              </p:cNvSpPr>
              <p:nvPr/>
            </p:nvSpPr>
            <p:spPr bwMode="auto">
              <a:xfrm flipH="1">
                <a:off x="2064" y="2614"/>
                <a:ext cx="9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pic>
          <p:nvPicPr>
            <p:cNvPr id="43018" name="Picture 13" descr="jav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1344"/>
              <a:ext cx="31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19" name="Picture 14" descr="punto ne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1706"/>
              <a:ext cx="3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987425" y="2060575"/>
            <a:ext cx="2792413" cy="3024188"/>
            <a:chOff x="987531" y="2060575"/>
            <a:chExt cx="2792307" cy="3024188"/>
          </a:xfrm>
        </p:grpSpPr>
        <p:sp>
          <p:nvSpPr>
            <p:cNvPr id="43014" name="Rectangle 3"/>
            <p:cNvSpPr>
              <a:spLocks noChangeArrowheads="1"/>
            </p:cNvSpPr>
            <p:nvPr/>
          </p:nvSpPr>
          <p:spPr bwMode="auto">
            <a:xfrm>
              <a:off x="2195513" y="2060575"/>
              <a:ext cx="1584325" cy="30241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MX" altLang="es-CO"/>
                <a:t>Capa de </a:t>
              </a:r>
            </a:p>
            <a:p>
              <a:pPr eaLnBrk="1" hangingPunct="1"/>
              <a:r>
                <a:rPr lang="es-MX" altLang="es-CO"/>
                <a:t>Presentación</a:t>
              </a:r>
              <a:endParaRPr lang="es-ES" altLang="es-CO"/>
            </a:p>
          </p:txBody>
        </p:sp>
        <p:pic>
          <p:nvPicPr>
            <p:cNvPr id="43015" name="Picture 11" descr="ingreso pc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875" y="2205038"/>
              <a:ext cx="1004888" cy="11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16" name="Imagen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31" y="2544097"/>
              <a:ext cx="847619" cy="2057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61" name="Group 25"/>
          <p:cNvGrpSpPr>
            <a:grpSpLocks/>
          </p:cNvGrpSpPr>
          <p:nvPr/>
        </p:nvGrpSpPr>
        <p:grpSpPr bwMode="auto">
          <a:xfrm>
            <a:off x="3421063" y="1984375"/>
            <a:ext cx="863600" cy="552450"/>
            <a:chOff x="2155" y="1250"/>
            <a:chExt cx="544" cy="348"/>
          </a:xfrm>
        </p:grpSpPr>
        <p:sp>
          <p:nvSpPr>
            <p:cNvPr id="45077" name="Line 10"/>
            <p:cNvSpPr>
              <a:spLocks noChangeShapeType="1"/>
            </p:cNvSpPr>
            <p:nvPr/>
          </p:nvSpPr>
          <p:spPr bwMode="auto">
            <a:xfrm>
              <a:off x="2155" y="144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pic>
          <p:nvPicPr>
            <p:cNvPr id="45078" name="Picture 8" descr="envelo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" y="1250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9" name="Text Box 12"/>
            <p:cNvSpPr txBox="1">
              <a:spLocks noChangeArrowheads="1"/>
            </p:cNvSpPr>
            <p:nvPr/>
          </p:nvSpPr>
          <p:spPr bwMode="auto">
            <a:xfrm>
              <a:off x="2245" y="1444"/>
              <a:ext cx="41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MX" altLang="es-CO" sz="1000"/>
                <a:t>Solicitud</a:t>
              </a:r>
              <a:endParaRPr lang="es-ES" altLang="es-CO" sz="1000"/>
            </a:p>
          </p:txBody>
        </p:sp>
      </p:grp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492375"/>
            <a:ext cx="723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492375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1619250" y="2133600"/>
            <a:ext cx="1584325" cy="302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Capa de </a:t>
            </a:r>
          </a:p>
          <a:p>
            <a:pPr eaLnBrk="1" hangingPunct="1"/>
            <a:r>
              <a:rPr lang="es-MX" altLang="es-CO"/>
              <a:t>Presentación</a:t>
            </a:r>
            <a:endParaRPr lang="es-ES" altLang="es-CO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4643438" y="2060575"/>
            <a:ext cx="1655762" cy="302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Capa de </a:t>
            </a:r>
          </a:p>
          <a:p>
            <a:pPr eaLnBrk="1" hangingPunct="1"/>
            <a:r>
              <a:rPr lang="es-MX" altLang="es-CO"/>
              <a:t>Lógica de </a:t>
            </a:r>
          </a:p>
          <a:p>
            <a:pPr eaLnBrk="1" hangingPunct="1"/>
            <a:r>
              <a:rPr lang="es-MX" altLang="es-CO"/>
              <a:t>Negocio</a:t>
            </a:r>
            <a:endParaRPr lang="es-ES" altLang="es-CO"/>
          </a:p>
        </p:txBody>
      </p:sp>
      <p:grpSp>
        <p:nvGrpSpPr>
          <p:cNvPr id="142360" name="Group 24"/>
          <p:cNvGrpSpPr>
            <a:grpSpLocks/>
          </p:cNvGrpSpPr>
          <p:nvPr/>
        </p:nvGrpSpPr>
        <p:grpSpPr bwMode="auto">
          <a:xfrm>
            <a:off x="3565525" y="3068638"/>
            <a:ext cx="790575" cy="631825"/>
            <a:chOff x="2246" y="1933"/>
            <a:chExt cx="498" cy="398"/>
          </a:xfrm>
        </p:grpSpPr>
        <p:pic>
          <p:nvPicPr>
            <p:cNvPr id="45074" name="Picture 9" descr="envelo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193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5" name="Line 11"/>
            <p:cNvSpPr>
              <a:spLocks noChangeShapeType="1"/>
            </p:cNvSpPr>
            <p:nvPr/>
          </p:nvSpPr>
          <p:spPr bwMode="auto">
            <a:xfrm flipH="1">
              <a:off x="2246" y="216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5076" name="Text Box 13"/>
            <p:cNvSpPr txBox="1">
              <a:spLocks noChangeArrowheads="1"/>
            </p:cNvSpPr>
            <p:nvPr/>
          </p:nvSpPr>
          <p:spPr bwMode="auto">
            <a:xfrm>
              <a:off x="2248" y="2177"/>
              <a:ext cx="4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MX" altLang="es-CO" sz="1000"/>
                <a:t>Respuesta</a:t>
              </a:r>
              <a:endParaRPr lang="es-ES" altLang="es-CO" sz="1000"/>
            </a:p>
          </p:txBody>
        </p:sp>
      </p:grpSp>
      <p:pic>
        <p:nvPicPr>
          <p:cNvPr id="45064" name="Picture 16" descr="ingreso p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05038"/>
            <a:ext cx="100488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65" name="Group 21"/>
          <p:cNvGrpSpPr>
            <a:grpSpLocks/>
          </p:cNvGrpSpPr>
          <p:nvPr/>
        </p:nvGrpSpPr>
        <p:grpSpPr bwMode="auto">
          <a:xfrm>
            <a:off x="5580063" y="2060575"/>
            <a:ext cx="2952750" cy="3024188"/>
            <a:chOff x="3515" y="1298"/>
            <a:chExt cx="1860" cy="1905"/>
          </a:xfrm>
        </p:grpSpPr>
        <p:sp>
          <p:nvSpPr>
            <p:cNvPr id="45070" name="Rectangle 6"/>
            <p:cNvSpPr>
              <a:spLocks noChangeArrowheads="1"/>
            </p:cNvSpPr>
            <p:nvPr/>
          </p:nvSpPr>
          <p:spPr bwMode="auto">
            <a:xfrm>
              <a:off x="4150" y="1298"/>
              <a:ext cx="1225" cy="1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MX" altLang="es-CO"/>
                <a:t>Capa de Datos</a:t>
              </a:r>
              <a:endParaRPr lang="es-ES" altLang="es-CO"/>
            </a:p>
          </p:txBody>
        </p:sp>
        <p:sp>
          <p:nvSpPr>
            <p:cNvPr id="45071" name="Line 14"/>
            <p:cNvSpPr>
              <a:spLocks noChangeShapeType="1"/>
            </p:cNvSpPr>
            <p:nvPr/>
          </p:nvSpPr>
          <p:spPr bwMode="auto">
            <a:xfrm>
              <a:off x="3515" y="1570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5072" name="Line 15"/>
            <p:cNvSpPr>
              <a:spLocks noChangeShapeType="1"/>
            </p:cNvSpPr>
            <p:nvPr/>
          </p:nvSpPr>
          <p:spPr bwMode="auto">
            <a:xfrm flipH="1">
              <a:off x="3560" y="2614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pic>
          <p:nvPicPr>
            <p:cNvPr id="45073" name="Picture 17" descr="databas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1389"/>
              <a:ext cx="612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066" name="Picture 18" descr="jav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205038"/>
            <a:ext cx="5032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7" name="Picture 19" descr="punto ne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77971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8" name="Text Box 20"/>
          <p:cNvSpPr txBox="1">
            <a:spLocks noChangeArrowheads="1"/>
          </p:cNvSpPr>
          <p:nvPr/>
        </p:nvSpPr>
        <p:spPr bwMode="auto">
          <a:xfrm>
            <a:off x="1416050" y="941388"/>
            <a:ext cx="777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>
                <a:latin typeface="Arial Black" panose="020B0A04020102020204" pitchFamily="34" charset="0"/>
              </a:rPr>
              <a:t>Web Services</a:t>
            </a:r>
            <a:endParaRPr lang="es-ES" altLang="es-CO">
              <a:latin typeface="Arial Black" panose="020B0A04020102020204" pitchFamily="34" charset="0"/>
            </a:endParaRPr>
          </a:p>
        </p:txBody>
      </p:sp>
      <p:pic>
        <p:nvPicPr>
          <p:cNvPr id="45069" name="Imagen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536825"/>
            <a:ext cx="8477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492375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643438" y="2060575"/>
            <a:ext cx="1655762" cy="302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Capa de </a:t>
            </a:r>
          </a:p>
          <a:p>
            <a:pPr eaLnBrk="1" hangingPunct="1"/>
            <a:r>
              <a:rPr lang="es-MX" altLang="es-CO"/>
              <a:t>Lógica de </a:t>
            </a:r>
          </a:p>
          <a:p>
            <a:pPr eaLnBrk="1" hangingPunct="1"/>
            <a:r>
              <a:rPr lang="es-MX" altLang="es-CO"/>
              <a:t>Negocio</a:t>
            </a:r>
            <a:endParaRPr lang="es-ES" altLang="es-CO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588125" y="2060575"/>
            <a:ext cx="1944688" cy="302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Capa de Datos</a:t>
            </a:r>
            <a:endParaRPr lang="es-ES" altLang="es-CO"/>
          </a:p>
        </p:txBody>
      </p:sp>
      <p:pic>
        <p:nvPicPr>
          <p:cNvPr id="47111" name="Picture 8" descr="envel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060575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9" descr="envel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068638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3" name="Line 10"/>
          <p:cNvSpPr>
            <a:spLocks noChangeShapeType="1"/>
          </p:cNvSpPr>
          <p:nvPr/>
        </p:nvSpPr>
        <p:spPr bwMode="auto">
          <a:xfrm>
            <a:off x="3421063" y="23495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14" name="Line 11"/>
          <p:cNvSpPr>
            <a:spLocks noChangeShapeType="1"/>
          </p:cNvSpPr>
          <p:nvPr/>
        </p:nvSpPr>
        <p:spPr bwMode="auto">
          <a:xfrm flipH="1">
            <a:off x="3565525" y="342900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3563938" y="2349500"/>
            <a:ext cx="661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 sz="1000"/>
              <a:t>Solicitud</a:t>
            </a:r>
            <a:endParaRPr lang="es-ES" altLang="es-CO" sz="1000"/>
          </a:p>
        </p:txBody>
      </p:sp>
      <p:sp>
        <p:nvSpPr>
          <p:cNvPr id="47116" name="Text Box 13"/>
          <p:cNvSpPr txBox="1">
            <a:spLocks noChangeArrowheads="1"/>
          </p:cNvSpPr>
          <p:nvPr/>
        </p:nvSpPr>
        <p:spPr bwMode="auto">
          <a:xfrm>
            <a:off x="3568700" y="3455988"/>
            <a:ext cx="78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 sz="1000"/>
              <a:t>Respuesta</a:t>
            </a:r>
            <a:endParaRPr lang="es-ES" altLang="es-CO" sz="1000"/>
          </a:p>
        </p:txBody>
      </p:sp>
      <p:sp>
        <p:nvSpPr>
          <p:cNvPr id="47117" name="Line 14"/>
          <p:cNvSpPr>
            <a:spLocks noChangeShapeType="1"/>
          </p:cNvSpPr>
          <p:nvPr/>
        </p:nvSpPr>
        <p:spPr bwMode="auto">
          <a:xfrm>
            <a:off x="5580063" y="2492375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18" name="Line 15"/>
          <p:cNvSpPr>
            <a:spLocks noChangeShapeType="1"/>
          </p:cNvSpPr>
          <p:nvPr/>
        </p:nvSpPr>
        <p:spPr bwMode="auto">
          <a:xfrm flipH="1">
            <a:off x="5651500" y="4149725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pic>
        <p:nvPicPr>
          <p:cNvPr id="47120" name="Picture 17" descr="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205038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1" name="Picture 18" descr="jav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205038"/>
            <a:ext cx="5032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Picture 19" descr="punto ne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77971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3" name="Text Box 20"/>
          <p:cNvSpPr txBox="1">
            <a:spLocks noChangeArrowheads="1"/>
          </p:cNvSpPr>
          <p:nvPr/>
        </p:nvSpPr>
        <p:spPr bwMode="auto">
          <a:xfrm>
            <a:off x="827088" y="404813"/>
            <a:ext cx="255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Capas de Presentación</a:t>
            </a:r>
            <a:endParaRPr lang="es-ES" altLang="es-CO"/>
          </a:p>
        </p:txBody>
      </p:sp>
      <p:grpSp>
        <p:nvGrpSpPr>
          <p:cNvPr id="5" name="Grupo 4"/>
          <p:cNvGrpSpPr/>
          <p:nvPr/>
        </p:nvGrpSpPr>
        <p:grpSpPr>
          <a:xfrm>
            <a:off x="1187450" y="5245100"/>
            <a:ext cx="2092325" cy="1020763"/>
            <a:chOff x="1187450" y="5245100"/>
            <a:chExt cx="2092325" cy="1020763"/>
          </a:xfrm>
        </p:grpSpPr>
        <p:pic>
          <p:nvPicPr>
            <p:cNvPr id="144411" name="Picture 2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875" y="5519738"/>
              <a:ext cx="72390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412" name="Rectangle 28"/>
            <p:cNvSpPr>
              <a:spLocks noChangeArrowheads="1"/>
            </p:cNvSpPr>
            <p:nvPr/>
          </p:nvSpPr>
          <p:spPr bwMode="auto">
            <a:xfrm>
              <a:off x="1187450" y="5245100"/>
              <a:ext cx="1584325" cy="10207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CO"/>
            </a:p>
          </p:txBody>
        </p:sp>
        <p:pic>
          <p:nvPicPr>
            <p:cNvPr id="144414" name="Picture 30" descr="otramaquina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8" y="5292725"/>
              <a:ext cx="944562" cy="94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135" name="Text Box 34"/>
          <p:cNvSpPr txBox="1">
            <a:spLocks noChangeArrowheads="1"/>
          </p:cNvSpPr>
          <p:nvPr/>
        </p:nvSpPr>
        <p:spPr bwMode="auto">
          <a:xfrm>
            <a:off x="3867150" y="37465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>
                <a:latin typeface="Arial Black" panose="020B0A04020102020204" pitchFamily="34" charset="0"/>
              </a:rPr>
              <a:t>Web Services</a:t>
            </a:r>
            <a:endParaRPr lang="es-ES" altLang="es-CO">
              <a:latin typeface="Arial Black" panose="020B0A04020102020204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398463" y="898525"/>
            <a:ext cx="2881312" cy="1304925"/>
            <a:chOff x="398463" y="898525"/>
            <a:chExt cx="2881312" cy="1304925"/>
          </a:xfrm>
        </p:grpSpPr>
        <p:pic>
          <p:nvPicPr>
            <p:cNvPr id="4710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875" y="1125538"/>
              <a:ext cx="72390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08" name="Rectangle 4"/>
            <p:cNvSpPr>
              <a:spLocks noChangeArrowheads="1"/>
            </p:cNvSpPr>
            <p:nvPr/>
          </p:nvSpPr>
          <p:spPr bwMode="auto">
            <a:xfrm>
              <a:off x="1187450" y="908050"/>
              <a:ext cx="1584325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CO"/>
            </a:p>
          </p:txBody>
        </p:sp>
        <p:pic>
          <p:nvPicPr>
            <p:cNvPr id="47119" name="Picture 16" descr="ingreso pc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5" y="979488"/>
              <a:ext cx="1004888" cy="1138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36" name="Imagen 3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63" y="898525"/>
              <a:ext cx="45402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upo 2"/>
          <p:cNvGrpSpPr/>
          <p:nvPr/>
        </p:nvGrpSpPr>
        <p:grpSpPr>
          <a:xfrm>
            <a:off x="433388" y="2309813"/>
            <a:ext cx="2846387" cy="1335087"/>
            <a:chOff x="433388" y="2309813"/>
            <a:chExt cx="2846387" cy="1335087"/>
          </a:xfrm>
        </p:grpSpPr>
        <p:pic>
          <p:nvPicPr>
            <p:cNvPr id="144405" name="Picture 2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875" y="2566988"/>
              <a:ext cx="72390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406" name="Rectangle 22"/>
            <p:cNvSpPr>
              <a:spLocks noChangeArrowheads="1"/>
            </p:cNvSpPr>
            <p:nvPr/>
          </p:nvSpPr>
          <p:spPr bwMode="auto">
            <a:xfrm>
              <a:off x="1187450" y="2349500"/>
              <a:ext cx="1584325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CO"/>
            </a:p>
          </p:txBody>
        </p:sp>
        <p:pic>
          <p:nvPicPr>
            <p:cNvPr id="144413" name="Picture 29" descr="bb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300" y="2420938"/>
              <a:ext cx="935038" cy="935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417" name="Picture 33" descr="telefono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888" y="2492375"/>
              <a:ext cx="663575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37" name="Imagen 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8" y="2309813"/>
              <a:ext cx="45402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upo 3"/>
          <p:cNvGrpSpPr/>
          <p:nvPr/>
        </p:nvGrpSpPr>
        <p:grpSpPr>
          <a:xfrm>
            <a:off x="449263" y="3740150"/>
            <a:ext cx="2830512" cy="1344613"/>
            <a:chOff x="449263" y="3740150"/>
            <a:chExt cx="2830512" cy="1344613"/>
          </a:xfrm>
        </p:grpSpPr>
        <p:pic>
          <p:nvPicPr>
            <p:cNvPr id="144408" name="Picture 2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875" y="4006850"/>
              <a:ext cx="72390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409" name="Rectangle 25"/>
            <p:cNvSpPr>
              <a:spLocks noChangeArrowheads="1"/>
            </p:cNvSpPr>
            <p:nvPr/>
          </p:nvSpPr>
          <p:spPr bwMode="auto">
            <a:xfrm>
              <a:off x="1187450" y="3789363"/>
              <a:ext cx="1584325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CO"/>
            </a:p>
          </p:txBody>
        </p:sp>
        <p:pic>
          <p:nvPicPr>
            <p:cNvPr id="144415" name="Picture 31" descr="emai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2275" y="4221163"/>
              <a:ext cx="1008063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416" name="Picture 32" descr="sms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13" y="3860800"/>
              <a:ext cx="563562" cy="56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38" name="Imagen 3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63" y="3740150"/>
              <a:ext cx="45402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276475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419475" y="1844675"/>
            <a:ext cx="1655763" cy="320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843213" y="5032375"/>
            <a:ext cx="300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Capa de Lógica de Negocio</a:t>
            </a:r>
            <a:endParaRPr lang="es-ES" altLang="es-CO"/>
          </a:p>
        </p:txBody>
      </p:sp>
      <p:pic>
        <p:nvPicPr>
          <p:cNvPr id="146437" name="Picture 5" descr="le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751138"/>
            <a:ext cx="1443038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5724525" y="2060575"/>
            <a:ext cx="576263" cy="2889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5724525" y="2636838"/>
            <a:ext cx="576263" cy="2889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5724525" y="3789363"/>
            <a:ext cx="576263" cy="288925"/>
          </a:xfrm>
          <a:prstGeom prst="rect">
            <a:avLst/>
          </a:prstGeom>
          <a:solidFill>
            <a:srgbClr val="33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5724525" y="3208338"/>
            <a:ext cx="576263" cy="288925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6372225" y="2008188"/>
            <a:ext cx="205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Funciones propias</a:t>
            </a:r>
            <a:endParaRPr lang="es-ES" altLang="es-CO"/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6424613" y="2630488"/>
            <a:ext cx="175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Flujo de trabajo</a:t>
            </a:r>
            <a:endParaRPr lang="es-ES" altLang="es-CO"/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6443663" y="3736975"/>
            <a:ext cx="211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Manejo de eventos</a:t>
            </a:r>
            <a:endParaRPr lang="es-ES" altLang="es-CO"/>
          </a:p>
        </p:txBody>
      </p:sp>
      <p:sp>
        <p:nvSpPr>
          <p:cNvPr id="146445" name="Text Box 13"/>
          <p:cNvSpPr txBox="1">
            <a:spLocks noChangeArrowheads="1"/>
          </p:cNvSpPr>
          <p:nvPr/>
        </p:nvSpPr>
        <p:spPr bwMode="auto">
          <a:xfrm>
            <a:off x="6443663" y="3136900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Reglas</a:t>
            </a:r>
            <a:endParaRPr lang="es-ES" altLang="es-CO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0" y="37465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>
                <a:latin typeface="Arial Black" panose="020B0A04020102020204" pitchFamily="34" charset="0"/>
              </a:rPr>
              <a:t>Desglose de la capa Lógica de Negocio</a:t>
            </a:r>
            <a:endParaRPr lang="es-ES" altLang="es-CO">
              <a:latin typeface="Arial Black" panose="020B0A04020102020204" pitchFamily="34" charset="0"/>
            </a:endParaRPr>
          </a:p>
        </p:txBody>
      </p:sp>
      <p:pic>
        <p:nvPicPr>
          <p:cNvPr id="49167" name="Picture 15" descr="jav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873250"/>
            <a:ext cx="5032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Picture 16" descr="punto n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2447925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8" grpId="0" animBg="1"/>
      <p:bldP spid="146439" grpId="0" animBg="1"/>
      <p:bldP spid="146440" grpId="0" animBg="1"/>
      <p:bldP spid="146441" grpId="0" animBg="1"/>
      <p:bldP spid="146442" grpId="0"/>
      <p:bldP spid="146443" grpId="0"/>
      <p:bldP spid="146444" grpId="0"/>
      <p:bldP spid="1464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38" y="1052513"/>
            <a:ext cx="723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3127375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3127375"/>
            <a:ext cx="723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052513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708275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3429000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4046538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060575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4500563" y="1844675"/>
            <a:ext cx="792162" cy="302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851275" y="5013325"/>
            <a:ext cx="300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Capa de Lógica de Negocio</a:t>
            </a:r>
            <a:endParaRPr lang="es-ES" altLang="es-CO"/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5724525" y="2060575"/>
            <a:ext cx="576263" cy="2889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1763713" y="1425575"/>
            <a:ext cx="576262" cy="2889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1789113" y="5397500"/>
            <a:ext cx="576262" cy="288925"/>
          </a:xfrm>
          <a:prstGeom prst="rect">
            <a:avLst/>
          </a:prstGeom>
          <a:solidFill>
            <a:srgbClr val="33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1809750" y="3311525"/>
            <a:ext cx="576263" cy="288925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6372225" y="2008188"/>
            <a:ext cx="205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Funciones propias</a:t>
            </a:r>
            <a:endParaRPr lang="es-ES" altLang="es-CO"/>
          </a:p>
        </p:txBody>
      </p: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1258888" y="836613"/>
            <a:ext cx="175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Flujo de trabajo</a:t>
            </a:r>
            <a:endParaRPr lang="es-ES" altLang="es-CO"/>
          </a:p>
        </p:txBody>
      </p:sp>
      <p:sp>
        <p:nvSpPr>
          <p:cNvPr id="148498" name="Text Box 18"/>
          <p:cNvSpPr txBox="1">
            <a:spLocks noChangeArrowheads="1"/>
          </p:cNvSpPr>
          <p:nvPr/>
        </p:nvSpPr>
        <p:spPr bwMode="auto">
          <a:xfrm>
            <a:off x="1538288" y="4595813"/>
            <a:ext cx="125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Manejo de</a:t>
            </a:r>
          </a:p>
          <a:p>
            <a:pPr eaLnBrk="1" hangingPunct="1"/>
            <a:r>
              <a:rPr lang="es-MX" altLang="es-CO"/>
              <a:t> eventos</a:t>
            </a:r>
            <a:endParaRPr lang="es-ES" altLang="es-CO"/>
          </a:p>
        </p:txBody>
      </p:sp>
      <p:sp>
        <p:nvSpPr>
          <p:cNvPr id="148499" name="Text Box 19"/>
          <p:cNvSpPr txBox="1">
            <a:spLocks noChangeArrowheads="1"/>
          </p:cNvSpPr>
          <p:nvPr/>
        </p:nvSpPr>
        <p:spPr bwMode="auto">
          <a:xfrm>
            <a:off x="1641475" y="2730500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Reglas</a:t>
            </a:r>
            <a:endParaRPr lang="es-ES" altLang="es-CO"/>
          </a:p>
        </p:txBody>
      </p:sp>
      <p:pic>
        <p:nvPicPr>
          <p:cNvPr id="51220" name="Picture 20" descr="lego roj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9138"/>
            <a:ext cx="56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1" name="Picture 21" descr="lego roj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36838"/>
            <a:ext cx="56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2" name="Picture 22" descr="lego roj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84538"/>
            <a:ext cx="56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3" name="Picture 23" descr="lego roj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3825"/>
            <a:ext cx="56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504" name="Rectangle 24"/>
          <p:cNvSpPr>
            <a:spLocks noChangeArrowheads="1"/>
          </p:cNvSpPr>
          <p:nvPr/>
        </p:nvSpPr>
        <p:spPr bwMode="auto">
          <a:xfrm>
            <a:off x="1042988" y="765175"/>
            <a:ext cx="2181225" cy="1528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sp>
        <p:nvSpPr>
          <p:cNvPr id="148505" name="Rectangle 25"/>
          <p:cNvSpPr>
            <a:spLocks noChangeArrowheads="1"/>
          </p:cNvSpPr>
          <p:nvPr/>
        </p:nvSpPr>
        <p:spPr bwMode="auto">
          <a:xfrm>
            <a:off x="1068388" y="2552700"/>
            <a:ext cx="2089150" cy="163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sp>
        <p:nvSpPr>
          <p:cNvPr id="148506" name="Text Box 26"/>
          <p:cNvSpPr txBox="1">
            <a:spLocks noChangeArrowheads="1"/>
          </p:cNvSpPr>
          <p:nvPr/>
        </p:nvSpPr>
        <p:spPr bwMode="auto">
          <a:xfrm>
            <a:off x="282575" y="1516063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BPMS</a:t>
            </a:r>
            <a:endParaRPr lang="es-ES" altLang="es-CO"/>
          </a:p>
        </p:txBody>
      </p:sp>
      <p:sp>
        <p:nvSpPr>
          <p:cNvPr id="148507" name="Text Box 27"/>
          <p:cNvSpPr txBox="1">
            <a:spLocks noChangeArrowheads="1"/>
          </p:cNvSpPr>
          <p:nvPr/>
        </p:nvSpPr>
        <p:spPr bwMode="auto">
          <a:xfrm>
            <a:off x="152400" y="350043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BRMS</a:t>
            </a:r>
            <a:endParaRPr lang="es-ES" altLang="es-CO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4224338" y="393700"/>
            <a:ext cx="3429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>
                <a:latin typeface="Arial Black" panose="020B0A04020102020204" pitchFamily="34" charset="0"/>
              </a:rPr>
              <a:t>BPMS, BRMS y CEP</a:t>
            </a:r>
            <a:endParaRPr lang="es-ES" altLang="es-CO">
              <a:latin typeface="Arial Black" panose="020B0A04020102020204" pitchFamily="34" charset="0"/>
            </a:endParaRPr>
          </a:p>
        </p:txBody>
      </p:sp>
      <p:pic>
        <p:nvPicPr>
          <p:cNvPr id="148509" name="Picture 29" descr="bpm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830263"/>
            <a:ext cx="1830387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510" name="Picture 30" descr="b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2646363"/>
            <a:ext cx="1531938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512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045075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513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5045075"/>
            <a:ext cx="723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514" name="Rectangle 34"/>
          <p:cNvSpPr>
            <a:spLocks noChangeArrowheads="1"/>
          </p:cNvSpPr>
          <p:nvPr/>
        </p:nvSpPr>
        <p:spPr bwMode="auto">
          <a:xfrm>
            <a:off x="1093788" y="4470400"/>
            <a:ext cx="2089150" cy="163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grpSp>
        <p:nvGrpSpPr>
          <p:cNvPr id="148516" name="Group 36"/>
          <p:cNvGrpSpPr>
            <a:grpSpLocks/>
          </p:cNvGrpSpPr>
          <p:nvPr/>
        </p:nvGrpSpPr>
        <p:grpSpPr bwMode="auto">
          <a:xfrm>
            <a:off x="1130300" y="4610100"/>
            <a:ext cx="1971675" cy="1206500"/>
            <a:chOff x="4216" y="2888"/>
            <a:chExt cx="1242" cy="760"/>
          </a:xfrm>
        </p:grpSpPr>
        <p:sp>
          <p:nvSpPr>
            <p:cNvPr id="51236" name="Rectangle 35"/>
            <p:cNvSpPr>
              <a:spLocks noChangeArrowheads="1"/>
            </p:cNvSpPr>
            <p:nvPr/>
          </p:nvSpPr>
          <p:spPr bwMode="auto">
            <a:xfrm>
              <a:off x="4216" y="2888"/>
              <a:ext cx="1224" cy="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  <p:pic>
          <p:nvPicPr>
            <p:cNvPr id="51237" name="Picture 31" descr="cep-pattern-decision-reacti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" y="2949"/>
              <a:ext cx="1159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8517" name="Text Box 37"/>
          <p:cNvSpPr txBox="1">
            <a:spLocks noChangeArrowheads="1"/>
          </p:cNvSpPr>
          <p:nvPr/>
        </p:nvSpPr>
        <p:spPr bwMode="auto">
          <a:xfrm>
            <a:off x="266700" y="5392738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CEP</a:t>
            </a:r>
            <a:endParaRPr lang="es-ES" alt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4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4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4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4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3" grpId="0" animBg="1"/>
      <p:bldP spid="148494" grpId="0" animBg="1"/>
      <p:bldP spid="148495" grpId="0" animBg="1"/>
      <p:bldP spid="148497" grpId="0"/>
      <p:bldP spid="148498" grpId="0"/>
      <p:bldP spid="148499" grpId="0"/>
      <p:bldP spid="148504" grpId="0" animBg="1"/>
      <p:bldP spid="148505" grpId="0" animBg="1"/>
      <p:bldP spid="148506" grpId="0"/>
      <p:bldP spid="148507" grpId="0"/>
      <p:bldP spid="148514" grpId="0" animBg="1"/>
      <p:bldP spid="1485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2708275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3429000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4046538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2060575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10"/>
          <p:cNvSpPr>
            <a:spLocks noChangeArrowheads="1"/>
          </p:cNvSpPr>
          <p:nvPr/>
        </p:nvSpPr>
        <p:spPr bwMode="auto">
          <a:xfrm>
            <a:off x="6659563" y="1844675"/>
            <a:ext cx="792162" cy="302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6516688" y="0"/>
            <a:ext cx="165576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Capa </a:t>
            </a:r>
          </a:p>
          <a:p>
            <a:pPr eaLnBrk="1" hangingPunct="1"/>
            <a:r>
              <a:rPr lang="es-MX" altLang="es-CO"/>
              <a:t>de Lógica </a:t>
            </a:r>
          </a:p>
          <a:p>
            <a:pPr eaLnBrk="1" hangingPunct="1"/>
            <a:r>
              <a:rPr lang="es-MX" altLang="es-CO"/>
              <a:t>de Negocio</a:t>
            </a:r>
            <a:endParaRPr lang="es-ES" altLang="es-CO"/>
          </a:p>
        </p:txBody>
      </p:sp>
      <p:pic>
        <p:nvPicPr>
          <p:cNvPr id="53256" name="Picture 12" descr="lego roj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989138"/>
            <a:ext cx="56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13" descr="lego roj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2636838"/>
            <a:ext cx="56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4" descr="lego roj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3284538"/>
            <a:ext cx="56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Picture 15" descr="lego roj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3933825"/>
            <a:ext cx="56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48" name="Rectangle 20"/>
          <p:cNvSpPr>
            <a:spLocks noChangeArrowheads="1"/>
          </p:cNvSpPr>
          <p:nvPr/>
        </p:nvSpPr>
        <p:spPr bwMode="auto">
          <a:xfrm>
            <a:off x="7885113" y="2493963"/>
            <a:ext cx="1008062" cy="165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sp>
        <p:nvSpPr>
          <p:cNvPr id="150549" name="Line 21"/>
          <p:cNvSpPr>
            <a:spLocks noChangeShapeType="1"/>
          </p:cNvSpPr>
          <p:nvPr/>
        </p:nvSpPr>
        <p:spPr bwMode="auto">
          <a:xfrm>
            <a:off x="7308850" y="314007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50550" name="Line 22"/>
          <p:cNvSpPr>
            <a:spLocks noChangeShapeType="1"/>
          </p:cNvSpPr>
          <p:nvPr/>
        </p:nvSpPr>
        <p:spPr bwMode="auto">
          <a:xfrm flipH="1">
            <a:off x="7308850" y="371633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pic>
        <p:nvPicPr>
          <p:cNvPr id="150551" name="Picture 23" descr="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38" y="2781300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54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1125538"/>
            <a:ext cx="723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55" name="Rectangle 27"/>
          <p:cNvSpPr>
            <a:spLocks noChangeArrowheads="1"/>
          </p:cNvSpPr>
          <p:nvPr/>
        </p:nvSpPr>
        <p:spPr bwMode="auto">
          <a:xfrm>
            <a:off x="966788" y="908050"/>
            <a:ext cx="1584325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pic>
        <p:nvPicPr>
          <p:cNvPr id="150557" name="Picture 29" descr="ingreso p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979488"/>
            <a:ext cx="10048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58" name="Picture 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2566988"/>
            <a:ext cx="723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59" name="Rectangle 31"/>
          <p:cNvSpPr>
            <a:spLocks noChangeArrowheads="1"/>
          </p:cNvSpPr>
          <p:nvPr/>
        </p:nvSpPr>
        <p:spPr bwMode="auto">
          <a:xfrm>
            <a:off x="966788" y="2349500"/>
            <a:ext cx="1584325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pic>
        <p:nvPicPr>
          <p:cNvPr id="150561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4006850"/>
            <a:ext cx="723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62" name="Rectangle 34"/>
          <p:cNvSpPr>
            <a:spLocks noChangeArrowheads="1"/>
          </p:cNvSpPr>
          <p:nvPr/>
        </p:nvSpPr>
        <p:spPr bwMode="auto">
          <a:xfrm>
            <a:off x="966788" y="3789363"/>
            <a:ext cx="1584325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pic>
        <p:nvPicPr>
          <p:cNvPr id="150564" name="Picture 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5519738"/>
            <a:ext cx="723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65" name="Rectangle 37"/>
          <p:cNvSpPr>
            <a:spLocks noChangeArrowheads="1"/>
          </p:cNvSpPr>
          <p:nvPr/>
        </p:nvSpPr>
        <p:spPr bwMode="auto">
          <a:xfrm>
            <a:off x="971550" y="5226050"/>
            <a:ext cx="1584325" cy="1074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pic>
        <p:nvPicPr>
          <p:cNvPr id="150566" name="Picture 38" descr="b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2420938"/>
            <a:ext cx="935037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67" name="Picture 39" descr="otramaquin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5235575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68" name="Picture 40" descr="emai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4221163"/>
            <a:ext cx="10080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69" name="Picture 41" descr="sm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3860800"/>
            <a:ext cx="5635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70" name="Picture 42" descr="telefon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492375"/>
            <a:ext cx="6635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71" name="Text Box 43"/>
          <p:cNvSpPr txBox="1">
            <a:spLocks noChangeArrowheads="1"/>
          </p:cNvSpPr>
          <p:nvPr/>
        </p:nvSpPr>
        <p:spPr bwMode="auto">
          <a:xfrm>
            <a:off x="468313" y="333375"/>
            <a:ext cx="255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Capas de Presentación</a:t>
            </a:r>
            <a:endParaRPr lang="es-ES" altLang="es-CO"/>
          </a:p>
        </p:txBody>
      </p:sp>
      <p:pic>
        <p:nvPicPr>
          <p:cNvPr id="150572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948363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73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300663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74" name="Rectangle 46"/>
          <p:cNvSpPr>
            <a:spLocks noChangeArrowheads="1"/>
          </p:cNvSpPr>
          <p:nvPr/>
        </p:nvSpPr>
        <p:spPr bwMode="auto">
          <a:xfrm>
            <a:off x="6627813" y="5084763"/>
            <a:ext cx="792162" cy="1220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pic>
        <p:nvPicPr>
          <p:cNvPr id="150575" name="Picture 47" descr="lego roj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5133975"/>
            <a:ext cx="56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76" name="Picture 48" descr="lego roj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5743575"/>
            <a:ext cx="56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77" name="Rectangle 49"/>
          <p:cNvSpPr>
            <a:spLocks noChangeArrowheads="1"/>
          </p:cNvSpPr>
          <p:nvPr/>
        </p:nvSpPr>
        <p:spPr bwMode="auto">
          <a:xfrm>
            <a:off x="7853363" y="5084763"/>
            <a:ext cx="1008062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sp>
        <p:nvSpPr>
          <p:cNvPr id="150578" name="Line 50"/>
          <p:cNvSpPr>
            <a:spLocks noChangeShapeType="1"/>
          </p:cNvSpPr>
          <p:nvPr/>
        </p:nvSpPr>
        <p:spPr bwMode="auto">
          <a:xfrm>
            <a:off x="7277100" y="5580063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50579" name="Line 51"/>
          <p:cNvSpPr>
            <a:spLocks noChangeShapeType="1"/>
          </p:cNvSpPr>
          <p:nvPr/>
        </p:nvSpPr>
        <p:spPr bwMode="auto">
          <a:xfrm flipH="1">
            <a:off x="7237413" y="6142038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pic>
        <p:nvPicPr>
          <p:cNvPr id="150580" name="Picture 52" descr="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5292725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81" name="Text Box 53"/>
          <p:cNvSpPr txBox="1">
            <a:spLocks noChangeArrowheads="1"/>
          </p:cNvSpPr>
          <p:nvPr/>
        </p:nvSpPr>
        <p:spPr bwMode="auto">
          <a:xfrm>
            <a:off x="7831138" y="1695450"/>
            <a:ext cx="16557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Capa </a:t>
            </a:r>
          </a:p>
          <a:p>
            <a:pPr eaLnBrk="1" hangingPunct="1"/>
            <a:r>
              <a:rPr lang="es-MX" altLang="es-CO"/>
              <a:t>de Datos</a:t>
            </a:r>
            <a:endParaRPr lang="es-ES" altLang="es-CO"/>
          </a:p>
        </p:txBody>
      </p:sp>
      <p:sp>
        <p:nvSpPr>
          <p:cNvPr id="53289" name="Text Box 54"/>
          <p:cNvSpPr txBox="1">
            <a:spLocks noChangeArrowheads="1"/>
          </p:cNvSpPr>
          <p:nvPr/>
        </p:nvSpPr>
        <p:spPr bwMode="auto">
          <a:xfrm>
            <a:off x="450850" y="3175"/>
            <a:ext cx="285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>
                <a:latin typeface="Arial Black" panose="020B0A04020102020204" pitchFamily="34" charset="0"/>
              </a:rPr>
              <a:t>Todo Junto</a:t>
            </a:r>
            <a:endParaRPr lang="es-ES" altLang="es-CO">
              <a:latin typeface="Arial Black" panose="020B0A04020102020204" pitchFamily="34" charset="0"/>
            </a:endParaRPr>
          </a:p>
        </p:txBody>
      </p:sp>
      <p:pic>
        <p:nvPicPr>
          <p:cNvPr id="53290" name="Picture 55" descr="jav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852488"/>
            <a:ext cx="5032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91" name="Picture 56" descr="punto ne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14271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92" name="Picture 5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8" y="1573213"/>
            <a:ext cx="723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93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3279775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94" name="Picture 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3279775"/>
            <a:ext cx="723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95" name="Picture 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1624013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96" name="Rectangle 61"/>
          <p:cNvSpPr>
            <a:spLocks noChangeArrowheads="1"/>
          </p:cNvSpPr>
          <p:nvPr/>
        </p:nvSpPr>
        <p:spPr bwMode="auto">
          <a:xfrm>
            <a:off x="4164013" y="1577975"/>
            <a:ext cx="576262" cy="2889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53297" name="Rectangle 62"/>
          <p:cNvSpPr>
            <a:spLocks noChangeArrowheads="1"/>
          </p:cNvSpPr>
          <p:nvPr/>
        </p:nvSpPr>
        <p:spPr bwMode="auto">
          <a:xfrm>
            <a:off x="4189413" y="5549900"/>
            <a:ext cx="576262" cy="288925"/>
          </a:xfrm>
          <a:prstGeom prst="rect">
            <a:avLst/>
          </a:prstGeom>
          <a:solidFill>
            <a:srgbClr val="33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53298" name="Rectangle 63"/>
          <p:cNvSpPr>
            <a:spLocks noChangeArrowheads="1"/>
          </p:cNvSpPr>
          <p:nvPr/>
        </p:nvSpPr>
        <p:spPr bwMode="auto">
          <a:xfrm>
            <a:off x="4210050" y="3463925"/>
            <a:ext cx="576263" cy="288925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53299" name="Text Box 64"/>
          <p:cNvSpPr txBox="1">
            <a:spLocks noChangeArrowheads="1"/>
          </p:cNvSpPr>
          <p:nvPr/>
        </p:nvSpPr>
        <p:spPr bwMode="auto">
          <a:xfrm>
            <a:off x="3659188" y="989013"/>
            <a:ext cx="175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Flujo de trabajo</a:t>
            </a:r>
            <a:endParaRPr lang="es-ES" altLang="es-CO"/>
          </a:p>
        </p:txBody>
      </p:sp>
      <p:sp>
        <p:nvSpPr>
          <p:cNvPr id="53300" name="Text Box 65"/>
          <p:cNvSpPr txBox="1">
            <a:spLocks noChangeArrowheads="1"/>
          </p:cNvSpPr>
          <p:nvPr/>
        </p:nvSpPr>
        <p:spPr bwMode="auto">
          <a:xfrm>
            <a:off x="3938588" y="4748213"/>
            <a:ext cx="125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Manejo de</a:t>
            </a:r>
          </a:p>
          <a:p>
            <a:pPr eaLnBrk="1" hangingPunct="1"/>
            <a:r>
              <a:rPr lang="es-MX" altLang="es-CO"/>
              <a:t> eventos</a:t>
            </a:r>
            <a:endParaRPr lang="es-ES" altLang="es-CO"/>
          </a:p>
        </p:txBody>
      </p:sp>
      <p:sp>
        <p:nvSpPr>
          <p:cNvPr id="53301" name="Text Box 66"/>
          <p:cNvSpPr txBox="1">
            <a:spLocks noChangeArrowheads="1"/>
          </p:cNvSpPr>
          <p:nvPr/>
        </p:nvSpPr>
        <p:spPr bwMode="auto">
          <a:xfrm>
            <a:off x="4041775" y="2882900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/>
              <a:t>Reglas</a:t>
            </a:r>
            <a:endParaRPr lang="es-ES" altLang="es-CO"/>
          </a:p>
        </p:txBody>
      </p:sp>
      <p:sp>
        <p:nvSpPr>
          <p:cNvPr id="53302" name="Rectangle 67"/>
          <p:cNvSpPr>
            <a:spLocks noChangeArrowheads="1"/>
          </p:cNvSpPr>
          <p:nvPr/>
        </p:nvSpPr>
        <p:spPr bwMode="auto">
          <a:xfrm>
            <a:off x="3443288" y="917575"/>
            <a:ext cx="2181225" cy="1528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sp>
        <p:nvSpPr>
          <p:cNvPr id="53303" name="Rectangle 68"/>
          <p:cNvSpPr>
            <a:spLocks noChangeArrowheads="1"/>
          </p:cNvSpPr>
          <p:nvPr/>
        </p:nvSpPr>
        <p:spPr bwMode="auto">
          <a:xfrm>
            <a:off x="3468688" y="2705100"/>
            <a:ext cx="2089150" cy="163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pic>
        <p:nvPicPr>
          <p:cNvPr id="53304" name="Picture 71" descr="bpm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982663"/>
            <a:ext cx="1830387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305" name="Picture 72" descr="br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2798763"/>
            <a:ext cx="1531938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306" name="Picture 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5032375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307" name="Picture 7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4981575"/>
            <a:ext cx="723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308" name="Rectangle 75"/>
          <p:cNvSpPr>
            <a:spLocks noChangeArrowheads="1"/>
          </p:cNvSpPr>
          <p:nvPr/>
        </p:nvSpPr>
        <p:spPr bwMode="auto">
          <a:xfrm>
            <a:off x="3494088" y="4622800"/>
            <a:ext cx="2089150" cy="163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grpSp>
        <p:nvGrpSpPr>
          <p:cNvPr id="53309" name="Group 76"/>
          <p:cNvGrpSpPr>
            <a:grpSpLocks/>
          </p:cNvGrpSpPr>
          <p:nvPr/>
        </p:nvGrpSpPr>
        <p:grpSpPr bwMode="auto">
          <a:xfrm>
            <a:off x="3530600" y="4762500"/>
            <a:ext cx="1971675" cy="1206500"/>
            <a:chOff x="4216" y="2888"/>
            <a:chExt cx="1242" cy="760"/>
          </a:xfrm>
        </p:grpSpPr>
        <p:sp>
          <p:nvSpPr>
            <p:cNvPr id="53315" name="Rectangle 77"/>
            <p:cNvSpPr>
              <a:spLocks noChangeArrowheads="1"/>
            </p:cNvSpPr>
            <p:nvPr/>
          </p:nvSpPr>
          <p:spPr bwMode="auto">
            <a:xfrm>
              <a:off x="4216" y="2888"/>
              <a:ext cx="1224" cy="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  <p:pic>
          <p:nvPicPr>
            <p:cNvPr id="53316" name="Picture 78" descr="cep-pattern-decision-reactio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" y="2949"/>
              <a:ext cx="1159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Marco 2"/>
          <p:cNvSpPr/>
          <p:nvPr/>
        </p:nvSpPr>
        <p:spPr>
          <a:xfrm>
            <a:off x="2824163" y="288925"/>
            <a:ext cx="3525837" cy="6524625"/>
          </a:xfrm>
          <a:prstGeom prst="frame">
            <a:avLst>
              <a:gd name="adj1" fmla="val 13661"/>
            </a:avLst>
          </a:prstGeom>
          <a:solidFill>
            <a:schemeClr val="accent1">
              <a:alpha val="50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CO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38475" y="476250"/>
            <a:ext cx="3098800" cy="6121400"/>
          </a:xfrm>
          <a:prstGeom prst="rect">
            <a:avLst/>
          </a:prstGeom>
          <a:noFill/>
          <a:ln>
            <a:solidFill>
              <a:srgbClr val="FFFF00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CO"/>
          </a:p>
        </p:txBody>
      </p:sp>
      <p:pic>
        <p:nvPicPr>
          <p:cNvPr id="53312" name="Imagen 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744538"/>
            <a:ext cx="617537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313" name="Imagen 7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2203450"/>
            <a:ext cx="617537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314" name="Imagen 7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654425"/>
            <a:ext cx="617538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5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5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5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5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5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8" grpId="0" animBg="1"/>
      <p:bldP spid="150549" grpId="0" animBg="1"/>
      <p:bldP spid="150550" grpId="0" animBg="1"/>
      <p:bldP spid="150555" grpId="0" animBg="1"/>
      <p:bldP spid="150559" grpId="0" animBg="1"/>
      <p:bldP spid="150562" grpId="0" animBg="1"/>
      <p:bldP spid="150565" grpId="0" animBg="1"/>
      <p:bldP spid="150571" grpId="0"/>
      <p:bldP spid="150574" grpId="0" animBg="1"/>
      <p:bldP spid="150577" grpId="0" animBg="1"/>
      <p:bldP spid="150578" grpId="0" animBg="1"/>
      <p:bldP spid="150579" grpId="0" animBg="1"/>
      <p:bldP spid="150581" grpId="0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s-MX" altLang="es-CO" sz="3200" cap="none" smtClean="0"/>
              <a:t>Fases BPM</a:t>
            </a:r>
            <a:endParaRPr lang="es-ES" altLang="es-CO" sz="3200" cap="none" smtClean="0"/>
          </a:p>
        </p:txBody>
      </p:sp>
      <p:pic>
        <p:nvPicPr>
          <p:cNvPr id="61443" name="Picture 3" descr="Bpm_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068638"/>
            <a:ext cx="26670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2 Marcador de contenido"/>
          <p:cNvSpPr>
            <a:spLocks/>
          </p:cNvSpPr>
          <p:nvPr/>
        </p:nvSpPr>
        <p:spPr bwMode="auto">
          <a:xfrm>
            <a:off x="539750" y="1125538"/>
            <a:ext cx="63373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>
                <a:srgbClr val="FF9933"/>
              </a:buClr>
              <a:buSzPct val="150000"/>
              <a:buFontTx/>
              <a:buChar char="•"/>
            </a:pPr>
            <a:r>
              <a:rPr lang="es-CO" altLang="es-CO" sz="2400" b="0"/>
              <a:t>Modelado y Diseño</a:t>
            </a:r>
          </a:p>
          <a:p>
            <a:pPr>
              <a:spcAft>
                <a:spcPct val="0"/>
              </a:spcAft>
              <a:buClr>
                <a:srgbClr val="FF9933"/>
              </a:buClr>
              <a:buSzPct val="150000"/>
              <a:buFontTx/>
              <a:buChar char="•"/>
            </a:pPr>
            <a:r>
              <a:rPr lang="es-CO" altLang="es-CO" sz="2400" b="0"/>
              <a:t>Desarrollo, integración y despliegue</a:t>
            </a:r>
          </a:p>
          <a:p>
            <a:pPr>
              <a:spcAft>
                <a:spcPct val="0"/>
              </a:spcAft>
              <a:buClr>
                <a:srgbClr val="FF9933"/>
              </a:buClr>
              <a:buSzPct val="150000"/>
              <a:buFontTx/>
              <a:buChar char="•"/>
            </a:pPr>
            <a:r>
              <a:rPr lang="es-CO" altLang="es-CO" sz="2400" b="0"/>
              <a:t>Ejecución, control y gestión</a:t>
            </a:r>
          </a:p>
          <a:p>
            <a:pPr>
              <a:spcAft>
                <a:spcPct val="0"/>
              </a:spcAft>
              <a:buClr>
                <a:srgbClr val="FF9933"/>
              </a:buClr>
              <a:buSzPct val="150000"/>
              <a:buFontTx/>
              <a:buChar char="•"/>
            </a:pPr>
            <a:r>
              <a:rPr lang="es-CO" altLang="es-CO" sz="2400" b="0"/>
              <a:t>Análisis y Optimización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923925"/>
            <a:ext cx="9144000" cy="1066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s-MX" altLang="es-CO" sz="3700" cap="none" smtClean="0"/>
              <a:t>Componentes BPM </a:t>
            </a:r>
            <a:br>
              <a:rPr lang="es-MX" altLang="es-CO" sz="3700" cap="none" smtClean="0"/>
            </a:br>
            <a:r>
              <a:rPr lang="es-MX" altLang="es-CO" sz="3700" cap="none" smtClean="0"/>
              <a:t>Tecnología</a:t>
            </a:r>
            <a:endParaRPr lang="es-ES" altLang="es-CO" sz="3700" cap="none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2214563"/>
            <a:ext cx="6429375" cy="2328862"/>
          </a:xfrm>
        </p:spPr>
        <p:txBody>
          <a:bodyPr/>
          <a:lstStyle/>
          <a:p>
            <a:pPr eaLnBrk="1" hangingPunct="1"/>
            <a:r>
              <a:rPr lang="es-MX" altLang="es-CO" dirty="0" smtClean="0"/>
              <a:t>Modelamiento</a:t>
            </a:r>
          </a:p>
          <a:p>
            <a:pPr lvl="1" eaLnBrk="1" hangingPunct="1"/>
            <a:r>
              <a:rPr lang="es-MX" altLang="es-CO" dirty="0" smtClean="0"/>
              <a:t>Herramientas de modelamiento en BPMN Utilitarios para simulación</a:t>
            </a:r>
          </a:p>
          <a:p>
            <a:pPr lvl="1" eaLnBrk="1" hangingPunct="1"/>
            <a:r>
              <a:rPr lang="es-MX" altLang="es-CO" dirty="0" smtClean="0"/>
              <a:t>Exportar a XPDL: XML Process </a:t>
            </a:r>
            <a:r>
              <a:rPr lang="es-MX" altLang="es-CO" dirty="0" err="1" smtClean="0"/>
              <a:t>Definition</a:t>
            </a:r>
            <a:r>
              <a:rPr lang="es-MX" altLang="es-CO" dirty="0" smtClean="0"/>
              <a:t> </a:t>
            </a:r>
            <a:r>
              <a:rPr lang="es-MX" altLang="es-CO" dirty="0" err="1" smtClean="0"/>
              <a:t>Language</a:t>
            </a:r>
            <a:r>
              <a:rPr lang="es-MX" altLang="es-CO" dirty="0" smtClean="0"/>
              <a:t> o BPMN 2.0</a:t>
            </a:r>
            <a:endParaRPr lang="es-ES" altLang="es-CO" dirty="0" smtClean="0"/>
          </a:p>
        </p:txBody>
      </p:sp>
      <p:pic>
        <p:nvPicPr>
          <p:cNvPr id="63492" name="Picture 4" descr="bpmscic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14625"/>
            <a:ext cx="1393825" cy="1643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6804025" y="2924175"/>
            <a:ext cx="647700" cy="504825"/>
          </a:xfrm>
          <a:prstGeom prst="ellips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32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920750"/>
            <a:ext cx="9144000" cy="1066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s-MX" altLang="es-CO" sz="3700" cap="none" smtClean="0"/>
              <a:t>Componentes BPM </a:t>
            </a:r>
            <a:br>
              <a:rPr lang="es-MX" altLang="es-CO" sz="3700" cap="none" smtClean="0"/>
            </a:br>
            <a:r>
              <a:rPr lang="es-MX" altLang="es-CO" sz="3700" cap="none" smtClean="0"/>
              <a:t>Tecnología</a:t>
            </a:r>
            <a:endParaRPr lang="es-ES" altLang="es-CO" sz="3700" cap="none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2571750"/>
            <a:ext cx="8229600" cy="1828800"/>
          </a:xfrm>
        </p:spPr>
        <p:txBody>
          <a:bodyPr/>
          <a:lstStyle/>
          <a:p>
            <a:pPr eaLnBrk="1" hangingPunct="1"/>
            <a:r>
              <a:rPr lang="es-MX" altLang="es-CO" smtClean="0"/>
              <a:t>Implementación e Integración</a:t>
            </a:r>
          </a:p>
          <a:p>
            <a:pPr lvl="1" eaLnBrk="1" hangingPunct="1"/>
            <a:r>
              <a:rPr lang="es-MX" altLang="es-CO" smtClean="0"/>
              <a:t>Desarrollo de módulos</a:t>
            </a:r>
          </a:p>
          <a:p>
            <a:pPr lvl="1" eaLnBrk="1" hangingPunct="1"/>
            <a:r>
              <a:rPr lang="es-MX" altLang="es-CO" smtClean="0"/>
              <a:t>Consumo de Web Services/SOA</a:t>
            </a:r>
          </a:p>
          <a:p>
            <a:pPr lvl="1" eaLnBrk="1" hangingPunct="1"/>
            <a:r>
              <a:rPr lang="es-MX" altLang="es-CO" smtClean="0"/>
              <a:t>Configuración de parámetros/BRE</a:t>
            </a:r>
            <a:endParaRPr lang="es-ES" altLang="es-CO" smtClean="0"/>
          </a:p>
        </p:txBody>
      </p:sp>
      <p:pic>
        <p:nvPicPr>
          <p:cNvPr id="65540" name="Picture 4" descr="bpmscic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14625"/>
            <a:ext cx="1393825" cy="1643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7596188" y="2924175"/>
            <a:ext cx="647700" cy="504825"/>
          </a:xfrm>
          <a:prstGeom prst="ellips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32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920750"/>
            <a:ext cx="9144000" cy="1066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s-MX" altLang="es-CO" sz="3700" cap="none" smtClean="0"/>
              <a:t>Componentes BPM </a:t>
            </a:r>
            <a:br>
              <a:rPr lang="es-MX" altLang="es-CO" sz="3700" cap="none" smtClean="0"/>
            </a:br>
            <a:r>
              <a:rPr lang="es-MX" altLang="es-CO" sz="3700" cap="none" smtClean="0"/>
              <a:t>Tecnología</a:t>
            </a:r>
            <a:endParaRPr lang="es-ES" altLang="es-CO" sz="3700" cap="none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2071688"/>
            <a:ext cx="6357938" cy="3500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altLang="es-CO" smtClean="0"/>
              <a:t>Ejecución del proceso</a:t>
            </a:r>
          </a:p>
          <a:p>
            <a:pPr eaLnBrk="1" hangingPunct="1">
              <a:lnSpc>
                <a:spcPct val="90000"/>
              </a:lnSpc>
            </a:pPr>
            <a:endParaRPr lang="es-MX" altLang="es-CO" sz="1600" smtClean="0"/>
          </a:p>
          <a:p>
            <a:pPr lvl="1" eaLnBrk="1" hangingPunct="1">
              <a:lnSpc>
                <a:spcPct val="90000"/>
              </a:lnSpc>
            </a:pPr>
            <a:r>
              <a:rPr lang="es-MX" altLang="es-CO" sz="1800" smtClean="0"/>
              <a:t>Dependiendo de la orientación de la herramienta Human Centric, System Centric o Document Centric.</a:t>
            </a:r>
          </a:p>
          <a:p>
            <a:pPr lvl="1" eaLnBrk="1" hangingPunct="1">
              <a:lnSpc>
                <a:spcPct val="90000"/>
              </a:lnSpc>
            </a:pPr>
            <a:endParaRPr lang="es-MX" altLang="es-CO" sz="1600" smtClean="0"/>
          </a:p>
          <a:p>
            <a:pPr lvl="1" eaLnBrk="1" hangingPunct="1">
              <a:lnSpc>
                <a:spcPct val="90000"/>
              </a:lnSpc>
            </a:pPr>
            <a:r>
              <a:rPr lang="es-MX" altLang="es-CO" sz="1800" smtClean="0"/>
              <a:t>Trazabilidad automática de todas las actividades, incluyendo fecha de inicio, fecha de fin, gestor y toda la información ingresada por cada actividad.</a:t>
            </a:r>
            <a:endParaRPr lang="es-ES" altLang="es-CO" sz="1800" smtClean="0"/>
          </a:p>
        </p:txBody>
      </p:sp>
      <p:pic>
        <p:nvPicPr>
          <p:cNvPr id="67588" name="Picture 4" descr="bpmscic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14625"/>
            <a:ext cx="1393825" cy="1643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7667625" y="3644900"/>
            <a:ext cx="647700" cy="504825"/>
          </a:xfrm>
          <a:prstGeom prst="ellips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32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3 Marcador de contenido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125538"/>
            <a:ext cx="6769100" cy="4794250"/>
          </a:xfrm>
        </p:spPr>
      </p:pic>
      <p:sp>
        <p:nvSpPr>
          <p:cNvPr id="10243" name="1 Título"/>
          <p:cNvSpPr>
            <a:spLocks/>
          </p:cNvSpPr>
          <p:nvPr/>
        </p:nvSpPr>
        <p:spPr bwMode="auto">
          <a:xfrm>
            <a:off x="250825" y="149225"/>
            <a:ext cx="7497763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82563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O" altLang="es-CO" sz="3200" b="0">
                <a:solidFill>
                  <a:schemeClr val="tx2"/>
                </a:solidFill>
                <a:latin typeface="Arial Black" panose="020B0A04020102020204" pitchFamily="34" charset="0"/>
              </a:rPr>
              <a:t>Business Process Modeling and Notation (BPMN)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920750"/>
            <a:ext cx="9144000" cy="1066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s-MX" altLang="es-CO" sz="3700" cap="none" smtClean="0"/>
              <a:t>Componentes BPM </a:t>
            </a:r>
            <a:br>
              <a:rPr lang="es-MX" altLang="es-CO" sz="3700" cap="none" smtClean="0"/>
            </a:br>
            <a:r>
              <a:rPr lang="es-MX" altLang="es-CO" sz="3700" cap="none" smtClean="0"/>
              <a:t>Tecnología</a:t>
            </a:r>
            <a:endParaRPr lang="es-ES" altLang="es-CO" sz="3700" cap="none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2143125"/>
            <a:ext cx="8229600" cy="3257550"/>
          </a:xfrm>
        </p:spPr>
        <p:txBody>
          <a:bodyPr/>
          <a:lstStyle/>
          <a:p>
            <a:pPr eaLnBrk="1" hangingPunct="1"/>
            <a:r>
              <a:rPr lang="es-MX" altLang="es-CO" smtClean="0"/>
              <a:t>Control y Gestión</a:t>
            </a:r>
          </a:p>
          <a:p>
            <a:pPr lvl="1" eaLnBrk="1" hangingPunct="1"/>
            <a:r>
              <a:rPr lang="es-MX" altLang="es-CO" smtClean="0"/>
              <a:t>Métricas y KPI’s</a:t>
            </a:r>
          </a:p>
          <a:p>
            <a:pPr lvl="1" eaLnBrk="1" hangingPunct="1"/>
            <a:r>
              <a:rPr lang="es-MX" altLang="es-CO" smtClean="0"/>
              <a:t>Business Activity Monitoring: BAM</a:t>
            </a:r>
          </a:p>
          <a:p>
            <a:pPr lvl="1" eaLnBrk="1" hangingPunct="1"/>
            <a:r>
              <a:rPr lang="es-MX" altLang="es-CO" smtClean="0"/>
              <a:t>Conexión con Business Intelligent : BI</a:t>
            </a:r>
          </a:p>
          <a:p>
            <a:pPr lvl="1" eaLnBrk="1" hangingPunct="1"/>
            <a:endParaRPr lang="es-ES" altLang="es-CO" smtClean="0">
              <a:solidFill>
                <a:schemeClr val="tx2"/>
              </a:solidFill>
            </a:endParaRPr>
          </a:p>
        </p:txBody>
      </p:sp>
      <p:pic>
        <p:nvPicPr>
          <p:cNvPr id="69636" name="Picture 4" descr="bpmscic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14625"/>
            <a:ext cx="1393825" cy="1643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6804025" y="3573463"/>
            <a:ext cx="647700" cy="504825"/>
          </a:xfrm>
          <a:prstGeom prst="ellips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32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 bwMode="auto">
          <a:xfrm>
            <a:off x="395288" y="0"/>
            <a:ext cx="8402637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CO" altLang="es-CO" sz="3200" cap="none" smtClean="0"/>
              <a:t>Reglas de Negocio</a:t>
            </a:r>
          </a:p>
        </p:txBody>
      </p:sp>
      <p:sp>
        <p:nvSpPr>
          <p:cNvPr id="75779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82563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CO" altLang="es-CO" sz="1800"/>
              <a:t>Minimiza el impacto en el cambio de un proceso producto de cambios en los parámetros del negocio</a:t>
            </a:r>
          </a:p>
          <a:p>
            <a:pPr eaLnBrk="1" hangingPunct="1">
              <a:lnSpc>
                <a:spcPct val="90000"/>
              </a:lnSpc>
            </a:pPr>
            <a:r>
              <a:rPr lang="es-CO" altLang="es-CO" sz="1800"/>
              <a:t>Utilizadas para disminuir la complejidad de los diagramas</a:t>
            </a:r>
          </a:p>
          <a:p>
            <a:pPr eaLnBrk="1" hangingPunct="1">
              <a:lnSpc>
                <a:spcPct val="90000"/>
              </a:lnSpc>
            </a:pPr>
            <a:r>
              <a:rPr lang="es-CO" altLang="es-CO" sz="1800"/>
              <a:t>Brindan desacoplamiento</a:t>
            </a:r>
          </a:p>
          <a:p>
            <a:pPr eaLnBrk="1" hangingPunct="1">
              <a:lnSpc>
                <a:spcPct val="90000"/>
              </a:lnSpc>
            </a:pPr>
            <a:r>
              <a:rPr lang="es-CO" altLang="es-CO" sz="1800"/>
              <a:t>Fácil Mantenimiento por el usuario final</a:t>
            </a:r>
          </a:p>
          <a:p>
            <a:pPr eaLnBrk="1" hangingPunct="1">
              <a:lnSpc>
                <a:spcPct val="90000"/>
              </a:lnSpc>
            </a:pPr>
            <a:r>
              <a:rPr lang="es-CO" altLang="es-CO" sz="1800"/>
              <a:t>Gobierno</a:t>
            </a:r>
          </a:p>
          <a:p>
            <a:pPr eaLnBrk="1" hangingPunct="1">
              <a:lnSpc>
                <a:spcPct val="90000"/>
              </a:lnSpc>
            </a:pPr>
            <a:r>
              <a:rPr lang="es-CO" altLang="es-CO" sz="1800"/>
              <a:t>No es necesario publicar nuevas versiones de procesos</a:t>
            </a:r>
          </a:p>
          <a:p>
            <a:pPr eaLnBrk="1" hangingPunct="1">
              <a:lnSpc>
                <a:spcPct val="90000"/>
              </a:lnSpc>
            </a:pPr>
            <a:endParaRPr lang="es-CO" altLang="es-CO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2054225"/>
            <a:ext cx="505777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 bwMode="auto">
          <a:xfrm>
            <a:off x="436563" y="76200"/>
            <a:ext cx="8402637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CO" altLang="es-CO" sz="3200" cap="none" smtClean="0"/>
              <a:t>Ejemplo de Reglas de negocio</a:t>
            </a:r>
          </a:p>
        </p:txBody>
      </p:sp>
      <p:sp>
        <p:nvSpPr>
          <p:cNvPr id="77828" name="Marcador de conteni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es-CO" altLang="es-CO" smtClean="0">
              <a:solidFill>
                <a:srgbClr val="474747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1093788" y="1135063"/>
          <a:ext cx="6096000" cy="4016377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Profesión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Aspiración Salarial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País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Aceptado?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Causal Rechazo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Ingeniero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&lt;=3.000.000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Colombia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Si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Ingeniero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&lt;=3.000.000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Otro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Condición Geográfica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</a:tr>
              <a:tr h="277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Ingeniero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&gt;3.000.000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Colombia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Salario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</a:tr>
              <a:tr h="617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Ingeniero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&gt;3.000.000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Otro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Salario, Condición Geográfica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</a:tr>
              <a:tr h="277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Otra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&lt;=3.000.000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Colombia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Profesión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</a:tr>
              <a:tr h="617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Otra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&lt;=3.000.000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Otro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Profesión, Condición Geográfica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</a:tr>
              <a:tr h="277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Otra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&gt;3.000.000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Colombia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Profesión, Salario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</a:tr>
              <a:tr h="8000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Otra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&gt;3.000.000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Otro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Profesión, Salario, Condición Geográfica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77913" y="5516563"/>
            <a:ext cx="63531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dirty="0"/>
              <a:t>Parámetros de entrada (</a:t>
            </a:r>
            <a:r>
              <a:rPr lang="es-CO" dirty="0">
                <a:solidFill>
                  <a:schemeClr val="accent6"/>
                </a:solidFill>
              </a:rPr>
              <a:t>Profesión, Aspiración Salarial, País</a:t>
            </a:r>
            <a:r>
              <a:rPr lang="es-CO" dirty="0"/>
              <a:t>)</a:t>
            </a:r>
          </a:p>
          <a:p>
            <a:pPr>
              <a:defRPr/>
            </a:pPr>
            <a:r>
              <a:rPr lang="es-CO" dirty="0"/>
              <a:t>Parámetros de salida (</a:t>
            </a:r>
            <a:r>
              <a:rPr lang="es-CO" dirty="0">
                <a:solidFill>
                  <a:srgbClr val="FF0000"/>
                </a:solidFill>
              </a:rPr>
              <a:t>Aceptado?, Causal Rechazo</a:t>
            </a:r>
            <a:r>
              <a:rPr lang="es-CO" dirty="0"/>
              <a:t>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s-CO" altLang="es-CO" sz="2100" cap="none" smtClean="0">
              <a:solidFill>
                <a:srgbClr val="474747"/>
              </a:solidFill>
            </a:endParaRPr>
          </a:p>
        </p:txBody>
      </p:sp>
      <p:sp>
        <p:nvSpPr>
          <p:cNvPr id="79938" name="Marcador de conteni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es-CO" altLang="es-CO" smtClean="0">
              <a:solidFill>
                <a:srgbClr val="474747"/>
              </a:solidFill>
            </a:endParaRPr>
          </a:p>
        </p:txBody>
      </p:sp>
      <p:sp>
        <p:nvSpPr>
          <p:cNvPr id="79939" name="Título 1"/>
          <p:cNvSpPr txBox="1">
            <a:spLocks/>
          </p:cNvSpPr>
          <p:nvPr/>
        </p:nvSpPr>
        <p:spPr bwMode="auto">
          <a:xfrm>
            <a:off x="588963" y="228600"/>
            <a:ext cx="84026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82563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O" altLang="es-CO" sz="3200" b="0">
                <a:solidFill>
                  <a:schemeClr val="tx2"/>
                </a:solidFill>
                <a:latin typeface="Arial Black" panose="020B0A04020102020204" pitchFamily="34" charset="0"/>
              </a:rPr>
              <a:t>Ejemplo de Reglas de negocio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017713"/>
            <a:ext cx="445135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s-CO" altLang="es-CO" sz="2100" cap="none" smtClean="0">
              <a:solidFill>
                <a:srgbClr val="474747"/>
              </a:solidFill>
            </a:endParaRPr>
          </a:p>
        </p:txBody>
      </p:sp>
      <p:sp>
        <p:nvSpPr>
          <p:cNvPr id="81924" name="Marcador de conteni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es-CO" altLang="es-CO" smtClean="0">
              <a:solidFill>
                <a:srgbClr val="474747"/>
              </a:solidFill>
            </a:endParaRPr>
          </a:p>
        </p:txBody>
      </p:sp>
      <p:sp>
        <p:nvSpPr>
          <p:cNvPr id="81925" name="Título 1"/>
          <p:cNvSpPr txBox="1">
            <a:spLocks/>
          </p:cNvSpPr>
          <p:nvPr/>
        </p:nvSpPr>
        <p:spPr bwMode="auto">
          <a:xfrm>
            <a:off x="588963" y="228600"/>
            <a:ext cx="84026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82563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O" altLang="es-CO" sz="3200" b="0">
                <a:solidFill>
                  <a:schemeClr val="tx2"/>
                </a:solidFill>
                <a:latin typeface="Arial Black" panose="020B0A04020102020204" pitchFamily="34" charset="0"/>
              </a:rPr>
              <a:t>Ejemplo de Reglas de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5146675"/>
            <a:ext cx="8402638" cy="685800"/>
          </a:xfrm>
        </p:spPr>
        <p:txBody>
          <a:bodyPr wrap="square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s-CO" altLang="es-CO" sz="2000" cap="none" smtClean="0">
                <a:solidFill>
                  <a:srgbClr val="474747"/>
                </a:solidFill>
              </a:rPr>
              <a:t>Aceptar también: médicos cubanos que aspiren menos de $5.000.000</a:t>
            </a:r>
          </a:p>
        </p:txBody>
      </p:sp>
      <p:sp>
        <p:nvSpPr>
          <p:cNvPr id="83971" name="Marcador de conteni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es-CO" altLang="es-CO" smtClean="0">
              <a:solidFill>
                <a:srgbClr val="474747"/>
              </a:solidFill>
            </a:endParaRPr>
          </a:p>
        </p:txBody>
      </p:sp>
      <p:pic>
        <p:nvPicPr>
          <p:cNvPr id="83972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2054225"/>
            <a:ext cx="505777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Título 1"/>
          <p:cNvSpPr txBox="1">
            <a:spLocks/>
          </p:cNvSpPr>
          <p:nvPr/>
        </p:nvSpPr>
        <p:spPr bwMode="auto">
          <a:xfrm>
            <a:off x="588963" y="228600"/>
            <a:ext cx="84026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82563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O" altLang="es-CO" sz="3200" b="0">
                <a:solidFill>
                  <a:schemeClr val="tx2"/>
                </a:solidFill>
                <a:latin typeface="Arial Black" panose="020B0A04020102020204" pitchFamily="34" charset="0"/>
              </a:rPr>
              <a:t>Ejemplo de Reglas de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s-CO" altLang="es-CO" sz="2100" cap="none" smtClean="0">
              <a:solidFill>
                <a:srgbClr val="474747"/>
              </a:solidFill>
            </a:endParaRPr>
          </a:p>
        </p:txBody>
      </p:sp>
      <p:sp>
        <p:nvSpPr>
          <p:cNvPr id="86019" name="Marcador de contenido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es-CO" altLang="es-CO" smtClean="0">
              <a:solidFill>
                <a:srgbClr val="474747"/>
              </a:solidFill>
            </a:endParaRPr>
          </a:p>
        </p:txBody>
      </p:sp>
      <p:pic>
        <p:nvPicPr>
          <p:cNvPr id="86020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00213"/>
            <a:ext cx="51435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1" name="Título 1"/>
          <p:cNvSpPr txBox="1">
            <a:spLocks/>
          </p:cNvSpPr>
          <p:nvPr/>
        </p:nvSpPr>
        <p:spPr bwMode="auto">
          <a:xfrm>
            <a:off x="588963" y="228600"/>
            <a:ext cx="84026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82563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O" altLang="es-CO" sz="3200" b="0">
                <a:solidFill>
                  <a:schemeClr val="tx2"/>
                </a:solidFill>
                <a:latin typeface="Arial Black" panose="020B0A04020102020204" pitchFamily="34" charset="0"/>
              </a:rPr>
              <a:t>Ejemplo de Reglas de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077913" y="5516563"/>
            <a:ext cx="63531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dirty="0"/>
              <a:t>Parámetros de entrada (</a:t>
            </a:r>
            <a:r>
              <a:rPr lang="es-CO" dirty="0">
                <a:solidFill>
                  <a:schemeClr val="accent6"/>
                </a:solidFill>
              </a:rPr>
              <a:t>Profesión, Aspiración Salarial, País</a:t>
            </a:r>
            <a:r>
              <a:rPr lang="es-CO" dirty="0"/>
              <a:t>)</a:t>
            </a:r>
          </a:p>
          <a:p>
            <a:pPr>
              <a:defRPr/>
            </a:pPr>
            <a:r>
              <a:rPr lang="es-CO" dirty="0"/>
              <a:t>Parámetros de salida (</a:t>
            </a:r>
            <a:r>
              <a:rPr lang="es-CO" dirty="0">
                <a:solidFill>
                  <a:srgbClr val="FF0000"/>
                </a:solidFill>
              </a:rPr>
              <a:t>Aceptado?, Causal Rechazo</a:t>
            </a:r>
            <a:r>
              <a:rPr lang="es-CO" dirty="0"/>
              <a:t>)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1093788" y="1012825"/>
          <a:ext cx="6096000" cy="4451352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Profesión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Aspiración Salarial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País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Aceptado?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Causal Rechazo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Ingeniero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&lt;=3.000.000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Colombia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Si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Ingeniero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&lt;=3.000.000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Otro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Condición Geográfica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</a:tr>
              <a:tr h="277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Ingeniero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&gt;3.000.000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Colombia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Salario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</a:tr>
              <a:tr h="617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Ingeniero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&gt;3.000.000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Otro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Salario, Condición Geográfica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</a:tr>
              <a:tr h="277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Médico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&lt;=5.000.000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Cuba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Si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Médico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&lt;=5.000.000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Otro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Condición Geográfica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</a:tr>
              <a:tr h="277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Médico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&gt;5.000.000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Cuba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Salario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</a:tr>
              <a:tr h="617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Médico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&gt;5.000.000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Otro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Salario, Condición Geográfica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</a:tr>
              <a:tr h="8000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Otra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altLang="es-CO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No clasifica en los criterios de búsqueda actuales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</a:tr>
            </a:tbl>
          </a:graphicData>
        </a:graphic>
      </p:graphicFrame>
      <p:sp>
        <p:nvSpPr>
          <p:cNvPr id="88135" name="Marcador de conteni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es-CO" altLang="es-CO" smtClean="0">
              <a:solidFill>
                <a:srgbClr val="474747"/>
              </a:solidFill>
            </a:endParaRPr>
          </a:p>
        </p:txBody>
      </p:sp>
      <p:sp>
        <p:nvSpPr>
          <p:cNvPr id="88136" name="Título 1"/>
          <p:cNvSpPr txBox="1">
            <a:spLocks/>
          </p:cNvSpPr>
          <p:nvPr/>
        </p:nvSpPr>
        <p:spPr bwMode="auto">
          <a:xfrm>
            <a:off x="588963" y="228600"/>
            <a:ext cx="84026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82563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O" altLang="es-CO" sz="3200" b="0">
                <a:solidFill>
                  <a:schemeClr val="tx2"/>
                </a:solidFill>
                <a:latin typeface="Arial Black" panose="020B0A04020102020204" pitchFamily="34" charset="0"/>
              </a:rPr>
              <a:t>Ejemplo de Reglas de negocio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017713"/>
            <a:ext cx="445135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s-CO" altLang="es-CO" sz="2100" cap="none" smtClean="0">
              <a:solidFill>
                <a:srgbClr val="474747"/>
              </a:solidFill>
            </a:endParaRPr>
          </a:p>
        </p:txBody>
      </p:sp>
      <p:sp>
        <p:nvSpPr>
          <p:cNvPr id="90116" name="Marcador de conteni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es-CO" altLang="es-CO" smtClean="0">
              <a:solidFill>
                <a:srgbClr val="474747"/>
              </a:solidFill>
            </a:endParaRPr>
          </a:p>
        </p:txBody>
      </p:sp>
      <p:sp>
        <p:nvSpPr>
          <p:cNvPr id="90117" name="Título 1"/>
          <p:cNvSpPr txBox="1">
            <a:spLocks/>
          </p:cNvSpPr>
          <p:nvPr/>
        </p:nvSpPr>
        <p:spPr bwMode="auto">
          <a:xfrm>
            <a:off x="588963" y="228600"/>
            <a:ext cx="84026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82563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O" altLang="es-CO" sz="3200" b="0">
                <a:solidFill>
                  <a:schemeClr val="tx2"/>
                </a:solidFill>
                <a:latin typeface="Arial Black" panose="020B0A04020102020204" pitchFamily="34" charset="0"/>
              </a:rPr>
              <a:t>Ejemplo de Reglas de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 bwMode="auto">
          <a:xfrm>
            <a:off x="395288" y="0"/>
            <a:ext cx="8402637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CO" altLang="es-CO" sz="3200" cap="none" smtClean="0"/>
              <a:t>Eventos</a:t>
            </a:r>
          </a:p>
        </p:txBody>
      </p:sp>
      <p:sp>
        <p:nvSpPr>
          <p:cNvPr id="92163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82563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CO" altLang="es-CO" sz="1800"/>
              <a:t>Manejo centralizado de eventos, evita el punto a punto</a:t>
            </a:r>
          </a:p>
          <a:p>
            <a:pPr eaLnBrk="1" hangingPunct="1">
              <a:lnSpc>
                <a:spcPct val="90000"/>
              </a:lnSpc>
            </a:pPr>
            <a:r>
              <a:rPr lang="es-CO" altLang="es-CO" sz="1800"/>
              <a:t>Inteligencia Operacional</a:t>
            </a:r>
          </a:p>
          <a:p>
            <a:pPr eaLnBrk="1" hangingPunct="1">
              <a:lnSpc>
                <a:spcPct val="90000"/>
              </a:lnSpc>
            </a:pPr>
            <a:r>
              <a:rPr lang="es-CO" altLang="es-CO" sz="1800"/>
              <a:t>Lenguaje propio para detección de patrones de comportamiento</a:t>
            </a:r>
          </a:p>
          <a:p>
            <a:pPr eaLnBrk="1" hangingPunct="1">
              <a:lnSpc>
                <a:spcPct val="90000"/>
              </a:lnSpc>
            </a:pPr>
            <a:r>
              <a:rPr lang="es-CO" altLang="es-CO" sz="1800"/>
              <a:t>Casos de negocio en identificación de fraude, campañas comerciales</a:t>
            </a:r>
          </a:p>
          <a:p>
            <a:pPr eaLnBrk="1" hangingPunct="1">
              <a:lnSpc>
                <a:spcPct val="90000"/>
              </a:lnSpc>
            </a:pPr>
            <a:r>
              <a:rPr lang="es-CO" altLang="es-CO" sz="1800"/>
              <a:t>Brindan desacoplamiento</a:t>
            </a:r>
          </a:p>
          <a:p>
            <a:pPr eaLnBrk="1" hangingPunct="1">
              <a:lnSpc>
                <a:spcPct val="90000"/>
              </a:lnSpc>
            </a:pPr>
            <a:endParaRPr lang="es-CO" altLang="es-CO" sz="1800"/>
          </a:p>
          <a:p>
            <a:pPr eaLnBrk="1" hangingPunct="1">
              <a:lnSpc>
                <a:spcPct val="90000"/>
              </a:lnSpc>
            </a:pPr>
            <a:endParaRPr lang="es-CO" altLang="es-CO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7497762" cy="9032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CO" altLang="es-CO" sz="3200" cap="none" smtClean="0"/>
              <a:t>Ciclo BPM</a:t>
            </a:r>
          </a:p>
        </p:txBody>
      </p:sp>
      <p:pic>
        <p:nvPicPr>
          <p:cNvPr id="12291" name="Picture 4" descr="ciclo_bp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90738"/>
            <a:ext cx="2667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6084888" y="1844675"/>
            <a:ext cx="1184275" cy="11525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CO" altLang="es-CO" smtClean="0">
                <a:solidFill>
                  <a:srgbClr val="FFFFFF"/>
                </a:solidFill>
              </a:rPr>
              <a:t>BPMS</a:t>
            </a:r>
          </a:p>
          <a:p>
            <a:pPr algn="ctr" eaLnBrk="1" hangingPunct="1">
              <a:defRPr/>
            </a:pPr>
            <a:endParaRPr lang="es-CO" altLang="es-CO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 bwMode="auto">
          <a:xfrm>
            <a:off x="395288" y="0"/>
            <a:ext cx="8402637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CO" altLang="es-CO" sz="3200" cap="none" smtClean="0"/>
              <a:t>Eventos</a:t>
            </a:r>
          </a:p>
        </p:txBody>
      </p:sp>
      <p:pic>
        <p:nvPicPr>
          <p:cNvPr id="94211" name="Picture 4" descr="cep-pattern-decision-re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1468438"/>
            <a:ext cx="7508875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288" y="188913"/>
            <a:ext cx="7859712" cy="974725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s-CO" altLang="es-CO" sz="3200" cap="none" smtClean="0"/>
              <a:t>Mapa de Procesos Vs. Automatizaciones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1524000" y="1397000"/>
          <a:ext cx="6096000" cy="29368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</a:tblGrid>
              <a:tr h="370920">
                <a:tc>
                  <a:txBody>
                    <a:bodyPr/>
                    <a:lstStyle/>
                    <a:p>
                      <a:r>
                        <a:rPr lang="es-CO" sz="1800" dirty="0" smtClean="0"/>
                        <a:t>Tipo de Proceso</a:t>
                      </a:r>
                      <a:endParaRPr lang="es-CO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s-CO" sz="1800" dirty="0" smtClean="0"/>
                        <a:t>Automatización</a:t>
                      </a:r>
                      <a:endParaRPr lang="es-CO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s-CO" sz="1800" dirty="0" smtClean="0"/>
                        <a:t>Recomendación</a:t>
                      </a:r>
                      <a:endParaRPr lang="es-CO" sz="1800" dirty="0"/>
                    </a:p>
                  </a:txBody>
                  <a:tcPr marT="45730" marB="45730"/>
                </a:tc>
              </a:tr>
              <a:tr h="640218">
                <a:tc>
                  <a:txBody>
                    <a:bodyPr/>
                    <a:lstStyle/>
                    <a:p>
                      <a:r>
                        <a:rPr lang="es-CO" sz="1800" dirty="0" smtClean="0"/>
                        <a:t>Misionales</a:t>
                      </a:r>
                      <a:endParaRPr lang="es-CO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s-CO" sz="1800" dirty="0" smtClean="0"/>
                        <a:t>Considerar la cadena de valor </a:t>
                      </a:r>
                      <a:endParaRPr lang="es-CO" sz="1800" dirty="0"/>
                    </a:p>
                  </a:txBody>
                  <a:tcPr marT="45730" marB="45730"/>
                </a:tc>
              </a:tr>
              <a:tr h="914598">
                <a:tc>
                  <a:txBody>
                    <a:bodyPr/>
                    <a:lstStyle/>
                    <a:p>
                      <a:r>
                        <a:rPr lang="es-CO" sz="1800" dirty="0" smtClean="0"/>
                        <a:t>Apoyo</a:t>
                      </a:r>
                      <a:endParaRPr lang="es-CO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s-CO" sz="1800" dirty="0" smtClean="0"/>
                        <a:t>Solo si un misional lo necesita</a:t>
                      </a:r>
                      <a:endParaRPr lang="es-CO" sz="1800" dirty="0"/>
                    </a:p>
                  </a:txBody>
                  <a:tcPr marT="45730" marB="45730"/>
                </a:tc>
              </a:tr>
              <a:tr h="640218">
                <a:tc>
                  <a:txBody>
                    <a:bodyPr/>
                    <a:lstStyle/>
                    <a:p>
                      <a:r>
                        <a:rPr lang="es-CO" sz="1800" dirty="0" smtClean="0"/>
                        <a:t>Estratégico</a:t>
                      </a:r>
                      <a:endParaRPr lang="es-CO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s-CO" sz="1800" dirty="0" smtClean="0"/>
                        <a:t>Solo si la cultura lo permite</a:t>
                      </a:r>
                      <a:endParaRPr lang="es-CO" sz="1800" dirty="0"/>
                    </a:p>
                  </a:txBody>
                  <a:tcPr marT="45730" marB="45730"/>
                </a:tc>
              </a:tr>
              <a:tr h="370920">
                <a:tc>
                  <a:txBody>
                    <a:bodyPr/>
                    <a:lstStyle/>
                    <a:p>
                      <a:endParaRPr lang="es-CO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T="45730" marB="45730"/>
                </a:tc>
              </a:tr>
            </a:tbl>
          </a:graphicData>
        </a:graphic>
      </p:graphicFrame>
      <p:grpSp>
        <p:nvGrpSpPr>
          <p:cNvPr id="21539" name="Group 35"/>
          <p:cNvGrpSpPr>
            <a:grpSpLocks/>
          </p:cNvGrpSpPr>
          <p:nvPr/>
        </p:nvGrpSpPr>
        <p:grpSpPr bwMode="auto">
          <a:xfrm>
            <a:off x="3840163" y="1860550"/>
            <a:ext cx="768350" cy="187325"/>
            <a:chOff x="2419" y="1172"/>
            <a:chExt cx="484" cy="118"/>
          </a:xfrm>
        </p:grpSpPr>
        <p:sp>
          <p:nvSpPr>
            <p:cNvPr id="4" name="3 Estrella de 5 puntas"/>
            <p:cNvSpPr/>
            <p:nvPr/>
          </p:nvSpPr>
          <p:spPr>
            <a:xfrm>
              <a:off x="2419" y="1176"/>
              <a:ext cx="113" cy="114"/>
            </a:xfrm>
            <a:prstGeom prst="star5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CO"/>
            </a:p>
          </p:txBody>
        </p:sp>
        <p:sp>
          <p:nvSpPr>
            <p:cNvPr id="6" name="5 Estrella de 5 puntas"/>
            <p:cNvSpPr/>
            <p:nvPr/>
          </p:nvSpPr>
          <p:spPr>
            <a:xfrm>
              <a:off x="2612" y="1172"/>
              <a:ext cx="113" cy="114"/>
            </a:xfrm>
            <a:prstGeom prst="star5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CO"/>
            </a:p>
          </p:txBody>
        </p:sp>
        <p:sp>
          <p:nvSpPr>
            <p:cNvPr id="7" name="6 Estrella de 5 puntas"/>
            <p:cNvSpPr/>
            <p:nvPr/>
          </p:nvSpPr>
          <p:spPr>
            <a:xfrm>
              <a:off x="2789" y="1176"/>
              <a:ext cx="114" cy="114"/>
            </a:xfrm>
            <a:prstGeom prst="star5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CO"/>
            </a:p>
          </p:txBody>
        </p:sp>
      </p:grpSp>
      <p:grpSp>
        <p:nvGrpSpPr>
          <p:cNvPr id="21540" name="Group 36"/>
          <p:cNvGrpSpPr>
            <a:grpSpLocks/>
          </p:cNvGrpSpPr>
          <p:nvPr/>
        </p:nvGrpSpPr>
        <p:grpSpPr bwMode="auto">
          <a:xfrm>
            <a:off x="3854450" y="2708275"/>
            <a:ext cx="496888" cy="180975"/>
            <a:chOff x="2428" y="1706"/>
            <a:chExt cx="313" cy="114"/>
          </a:xfrm>
        </p:grpSpPr>
        <p:sp>
          <p:nvSpPr>
            <p:cNvPr id="8" name="7 Estrella de 5 puntas"/>
            <p:cNvSpPr/>
            <p:nvPr/>
          </p:nvSpPr>
          <p:spPr>
            <a:xfrm>
              <a:off x="2428" y="1706"/>
              <a:ext cx="114" cy="114"/>
            </a:xfrm>
            <a:prstGeom prst="star5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CO"/>
            </a:p>
          </p:txBody>
        </p:sp>
        <p:sp>
          <p:nvSpPr>
            <p:cNvPr id="9" name="8 Estrella de 5 puntas"/>
            <p:cNvSpPr/>
            <p:nvPr/>
          </p:nvSpPr>
          <p:spPr>
            <a:xfrm>
              <a:off x="2628" y="1706"/>
              <a:ext cx="113" cy="114"/>
            </a:xfrm>
            <a:prstGeom prst="star5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CO"/>
            </a:p>
          </p:txBody>
        </p:sp>
      </p:grpSp>
      <p:sp>
        <p:nvSpPr>
          <p:cNvPr id="10" name="9 Estrella de 5 puntas"/>
          <p:cNvSpPr/>
          <p:nvPr/>
        </p:nvSpPr>
        <p:spPr>
          <a:xfrm>
            <a:off x="3852863" y="3500438"/>
            <a:ext cx="180975" cy="180975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04825"/>
            <a:ext cx="5791200" cy="6667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s-MX" altLang="es-CO" sz="3200" cap="none" smtClean="0"/>
              <a:t>¿Para qué se usa BPMS?</a:t>
            </a:r>
            <a:endParaRPr lang="es-ES" altLang="es-CO" sz="3200" cap="none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MX" altLang="es-CO" smtClean="0"/>
              <a:t>Automatizar procesos de negocio</a:t>
            </a:r>
          </a:p>
          <a:p>
            <a:pPr lvl="1"/>
            <a:r>
              <a:rPr lang="es-MX" altLang="es-CO" smtClean="0"/>
              <a:t>Fin a Fin</a:t>
            </a:r>
          </a:p>
          <a:p>
            <a:pPr lvl="1"/>
            <a:r>
              <a:rPr lang="es-MX" altLang="es-CO" smtClean="0"/>
              <a:t>Áreas</a:t>
            </a:r>
          </a:p>
          <a:p>
            <a:r>
              <a:rPr lang="es-MX" altLang="es-CO" smtClean="0"/>
              <a:t>Aplicativo a la medida, orientado a procesos</a:t>
            </a:r>
          </a:p>
          <a:p>
            <a:r>
              <a:rPr lang="es-MX" altLang="es-CO" smtClean="0"/>
              <a:t>Manejo de excepciones de los sistemas que soportan los procesos misionales.</a:t>
            </a:r>
          </a:p>
          <a:p>
            <a:r>
              <a:rPr lang="es-MX" altLang="es-CO" smtClean="0"/>
              <a:t>Integrador de aplicaciones existentes</a:t>
            </a:r>
          </a:p>
          <a:p>
            <a:endParaRPr lang="es-ES" altLang="es-CO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288" y="188913"/>
            <a:ext cx="7859712" cy="9747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CO" sz="3200" cap="none" smtClean="0"/>
              <a:t>Automatizaciones más comunes</a:t>
            </a:r>
          </a:p>
        </p:txBody>
      </p:sp>
      <p:sp>
        <p:nvSpPr>
          <p:cNvPr id="9625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Char char="•"/>
            </a:pPr>
            <a:r>
              <a:rPr lang="es-MX" altLang="es-CO" smtClean="0"/>
              <a:t> Vinculación  y/o solicitudes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Char char="•"/>
            </a:pPr>
            <a:r>
              <a:rPr lang="es-MX" altLang="es-CO" smtClean="0"/>
              <a:t> Back Office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Char char="•"/>
            </a:pPr>
            <a:r>
              <a:rPr lang="es-MX" altLang="es-CO" smtClean="0"/>
              <a:t> PQR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Char char="•"/>
            </a:pPr>
            <a:r>
              <a:rPr lang="es-MX" altLang="es-CO" smtClean="0"/>
              <a:t> Proceso especifico de negocio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s-MX" altLang="es-CO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s-MX" altLang="es-CO" sz="3200" cap="none" smtClean="0"/>
              <a:t>¿Qué gano con la automatización?</a:t>
            </a:r>
            <a:endParaRPr lang="es-ES" altLang="es-CO" sz="3200" cap="none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MX" altLang="es-CO" smtClean="0"/>
              <a:t>Proceso Ágil: flexible, dinámico y mejora en el tiempo de ciclo.</a:t>
            </a:r>
          </a:p>
          <a:p>
            <a:r>
              <a:rPr lang="es-MX" altLang="es-CO" smtClean="0"/>
              <a:t>Datos para la M, del DMAIC de Six Sigma</a:t>
            </a:r>
          </a:p>
          <a:p>
            <a:r>
              <a:rPr lang="es-MX" altLang="es-CO" smtClean="0"/>
              <a:t>Registros automáticos para ISO</a:t>
            </a:r>
          </a:p>
          <a:p>
            <a:r>
              <a:rPr lang="es-MX" altLang="es-CO" smtClean="0"/>
              <a:t>Datos para BI</a:t>
            </a:r>
          </a:p>
          <a:p>
            <a:r>
              <a:rPr lang="es-MX" altLang="es-CO" smtClean="0"/>
              <a:t>Control, seguimiento, trazabilidad</a:t>
            </a:r>
          </a:p>
          <a:p>
            <a:r>
              <a:rPr lang="es-MX" altLang="es-CO" smtClean="0"/>
              <a:t>Información disponible para toda la organización</a:t>
            </a:r>
            <a:endParaRPr lang="es-ES" altLang="es-CO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1800" b="0"/>
          </a:p>
        </p:txBody>
      </p:sp>
      <p:sp>
        <p:nvSpPr>
          <p:cNvPr id="95236" name="Rectangle 2"/>
          <p:cNvSpPr>
            <a:spLocks noChangeArrowheads="1"/>
          </p:cNvSpPr>
          <p:nvPr/>
        </p:nvSpPr>
        <p:spPr bwMode="auto">
          <a:xfrm>
            <a:off x="457200" y="754063"/>
            <a:ext cx="8229600" cy="549275"/>
          </a:xfrm>
          <a:prstGeom prst="rect">
            <a:avLst/>
          </a:prstGeom>
          <a:extLst/>
        </p:spPr>
        <p:txBody>
          <a:bodyPr anchor="b">
            <a:normAutofit fontScale="850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s-MX" altLang="es-CO" sz="3200" smtClean="0">
                <a:solidFill>
                  <a:schemeClr val="tx2"/>
                </a:solidFill>
                <a:latin typeface="Arial Black" panose="020B0A04020102020204" pitchFamily="34" charset="0"/>
              </a:rPr>
              <a:t>Business Process Management System</a:t>
            </a:r>
            <a:endParaRPr lang="es-ES" altLang="es-CO" sz="3200" smtClean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5266" name="Group 34"/>
          <p:cNvGrpSpPr>
            <a:grpSpLocks/>
          </p:cNvGrpSpPr>
          <p:nvPr/>
        </p:nvGrpSpPr>
        <p:grpSpPr bwMode="auto">
          <a:xfrm>
            <a:off x="519113" y="1720850"/>
            <a:ext cx="3422650" cy="1752600"/>
            <a:chOff x="327" y="1084"/>
            <a:chExt cx="2156" cy="1104"/>
          </a:xfrm>
        </p:grpSpPr>
        <p:pic>
          <p:nvPicPr>
            <p:cNvPr id="1438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389"/>
              <a:ext cx="1860" cy="799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86" name="Text Box 12"/>
            <p:cNvSpPr txBox="1">
              <a:spLocks noChangeArrowheads="1"/>
            </p:cNvSpPr>
            <p:nvPr/>
          </p:nvSpPr>
          <p:spPr bwMode="auto">
            <a:xfrm>
              <a:off x="327" y="1084"/>
              <a:ext cx="2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O" sz="1800" b="0">
                  <a:solidFill>
                    <a:srgbClr val="A50021"/>
                  </a:solidFill>
                </a:rPr>
                <a:t>Definición del proceso: Solicitud</a:t>
              </a:r>
              <a:endParaRPr lang="es-ES" altLang="es-CO" sz="1800" b="0">
                <a:solidFill>
                  <a:srgbClr val="A50021"/>
                </a:solidFill>
              </a:endParaRPr>
            </a:p>
          </p:txBody>
        </p:sp>
      </p:grp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4643438" y="1341438"/>
            <a:ext cx="248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1800" b="0">
                <a:solidFill>
                  <a:srgbClr val="A50021"/>
                </a:solidFill>
              </a:rPr>
              <a:t>Instancias del Proceso</a:t>
            </a:r>
            <a:endParaRPr lang="es-ES" altLang="es-CO" sz="1800" b="0">
              <a:solidFill>
                <a:srgbClr val="A50021"/>
              </a:solidFill>
            </a:endParaRPr>
          </a:p>
        </p:txBody>
      </p:sp>
      <p:grpSp>
        <p:nvGrpSpPr>
          <p:cNvPr id="95260" name="Group 28"/>
          <p:cNvGrpSpPr>
            <a:grpSpLocks/>
          </p:cNvGrpSpPr>
          <p:nvPr/>
        </p:nvGrpSpPr>
        <p:grpSpPr bwMode="auto">
          <a:xfrm>
            <a:off x="4643438" y="1771650"/>
            <a:ext cx="2952750" cy="1270000"/>
            <a:chOff x="2925" y="1116"/>
            <a:chExt cx="1860" cy="800"/>
          </a:xfrm>
        </p:grpSpPr>
        <p:pic>
          <p:nvPicPr>
            <p:cNvPr id="1438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1117"/>
              <a:ext cx="1860" cy="799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84" name="Text Box 14"/>
            <p:cNvSpPr txBox="1">
              <a:spLocks noChangeArrowheads="1"/>
            </p:cNvSpPr>
            <p:nvPr/>
          </p:nvSpPr>
          <p:spPr bwMode="auto">
            <a:xfrm>
              <a:off x="2958" y="1116"/>
              <a:ext cx="6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O" sz="1400" b="0">
                  <a:solidFill>
                    <a:srgbClr val="A50021"/>
                  </a:solidFill>
                </a:rPr>
                <a:t>Solicitud #1</a:t>
              </a:r>
              <a:endParaRPr lang="es-ES" altLang="es-CO" sz="1400" b="0">
                <a:solidFill>
                  <a:srgbClr val="A50021"/>
                </a:solidFill>
              </a:endParaRPr>
            </a:p>
          </p:txBody>
        </p:sp>
      </p:grpSp>
      <p:grpSp>
        <p:nvGrpSpPr>
          <p:cNvPr id="95261" name="Group 29"/>
          <p:cNvGrpSpPr>
            <a:grpSpLocks/>
          </p:cNvGrpSpPr>
          <p:nvPr/>
        </p:nvGrpSpPr>
        <p:grpSpPr bwMode="auto">
          <a:xfrm>
            <a:off x="4643438" y="3284538"/>
            <a:ext cx="2952750" cy="1268412"/>
            <a:chOff x="2925" y="2069"/>
            <a:chExt cx="1860" cy="799"/>
          </a:xfrm>
        </p:grpSpPr>
        <p:pic>
          <p:nvPicPr>
            <p:cNvPr id="14381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2069"/>
              <a:ext cx="1860" cy="799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82" name="Text Box 15"/>
            <p:cNvSpPr txBox="1">
              <a:spLocks noChangeArrowheads="1"/>
            </p:cNvSpPr>
            <p:nvPr/>
          </p:nvSpPr>
          <p:spPr bwMode="auto">
            <a:xfrm>
              <a:off x="2971" y="2115"/>
              <a:ext cx="6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O" sz="1400" b="0">
                  <a:solidFill>
                    <a:srgbClr val="A50021"/>
                  </a:solidFill>
                </a:rPr>
                <a:t>Solicitud #2</a:t>
              </a:r>
              <a:endParaRPr lang="es-ES" altLang="es-CO" sz="1400" b="0">
                <a:solidFill>
                  <a:srgbClr val="A50021"/>
                </a:solidFill>
              </a:endParaRPr>
            </a:p>
          </p:txBody>
        </p:sp>
      </p:grpSp>
      <p:grpSp>
        <p:nvGrpSpPr>
          <p:cNvPr id="95262" name="Group 30"/>
          <p:cNvGrpSpPr>
            <a:grpSpLocks/>
          </p:cNvGrpSpPr>
          <p:nvPr/>
        </p:nvGrpSpPr>
        <p:grpSpPr bwMode="auto">
          <a:xfrm>
            <a:off x="4643438" y="4797425"/>
            <a:ext cx="2952750" cy="1268413"/>
            <a:chOff x="2925" y="3022"/>
            <a:chExt cx="1860" cy="799"/>
          </a:xfrm>
        </p:grpSpPr>
        <p:pic>
          <p:nvPicPr>
            <p:cNvPr id="1437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3022"/>
              <a:ext cx="1860" cy="799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80" name="Text Box 16"/>
            <p:cNvSpPr txBox="1">
              <a:spLocks noChangeArrowheads="1"/>
            </p:cNvSpPr>
            <p:nvPr/>
          </p:nvSpPr>
          <p:spPr bwMode="auto">
            <a:xfrm>
              <a:off x="3016" y="3067"/>
              <a:ext cx="6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O" sz="1400" b="0">
                  <a:solidFill>
                    <a:srgbClr val="A50021"/>
                  </a:solidFill>
                </a:rPr>
                <a:t>Solicitud #3</a:t>
              </a:r>
              <a:endParaRPr lang="es-ES" altLang="es-CO" sz="1400" b="0">
                <a:solidFill>
                  <a:srgbClr val="A50021"/>
                </a:solidFill>
              </a:endParaRPr>
            </a:p>
          </p:txBody>
        </p:sp>
      </p:grpSp>
      <p:grpSp>
        <p:nvGrpSpPr>
          <p:cNvPr id="95263" name="Group 31"/>
          <p:cNvGrpSpPr>
            <a:grpSpLocks/>
          </p:cNvGrpSpPr>
          <p:nvPr/>
        </p:nvGrpSpPr>
        <p:grpSpPr bwMode="auto">
          <a:xfrm>
            <a:off x="4716463" y="1916113"/>
            <a:ext cx="1943100" cy="649287"/>
            <a:chOff x="2971" y="1207"/>
            <a:chExt cx="1224" cy="409"/>
          </a:xfrm>
        </p:grpSpPr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2971" y="1480"/>
              <a:ext cx="136" cy="136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es-CO"/>
            </a:p>
          </p:txBody>
        </p:sp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3379" y="1480"/>
              <a:ext cx="136" cy="136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es-CO"/>
            </a:p>
          </p:txBody>
        </p: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3742" y="1480"/>
              <a:ext cx="136" cy="136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es-CO"/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4059" y="1207"/>
              <a:ext cx="136" cy="136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es-CO"/>
            </a:p>
          </p:txBody>
        </p:sp>
      </p:grpSp>
      <p:grpSp>
        <p:nvGrpSpPr>
          <p:cNvPr id="95264" name="Group 32"/>
          <p:cNvGrpSpPr>
            <a:grpSpLocks/>
          </p:cNvGrpSpPr>
          <p:nvPr/>
        </p:nvGrpSpPr>
        <p:grpSpPr bwMode="auto">
          <a:xfrm>
            <a:off x="4716463" y="3860800"/>
            <a:ext cx="2808287" cy="431800"/>
            <a:chOff x="2971" y="2432"/>
            <a:chExt cx="1769" cy="272"/>
          </a:xfrm>
        </p:grpSpPr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2971" y="2432"/>
              <a:ext cx="136" cy="136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es-CO"/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3379" y="2432"/>
              <a:ext cx="136" cy="136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es-CO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3742" y="2432"/>
              <a:ext cx="136" cy="136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es-CO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4105" y="2568"/>
              <a:ext cx="136" cy="136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es-CO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604" y="2568"/>
              <a:ext cx="136" cy="136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es-CO"/>
            </a:p>
          </p:txBody>
        </p:sp>
      </p:grpSp>
      <p:grpSp>
        <p:nvGrpSpPr>
          <p:cNvPr id="95265" name="Group 33"/>
          <p:cNvGrpSpPr>
            <a:grpSpLocks/>
          </p:cNvGrpSpPr>
          <p:nvPr/>
        </p:nvGrpSpPr>
        <p:grpSpPr bwMode="auto">
          <a:xfrm>
            <a:off x="4716463" y="5373688"/>
            <a:ext cx="863600" cy="215900"/>
            <a:chOff x="2971" y="3385"/>
            <a:chExt cx="544" cy="136"/>
          </a:xfrm>
        </p:grpSpPr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2971" y="3385"/>
              <a:ext cx="136" cy="136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es-CO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auto">
            <a:xfrm>
              <a:off x="3379" y="3385"/>
              <a:ext cx="136" cy="136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es-CO"/>
            </a:p>
          </p:txBody>
        </p:sp>
      </p:grpSp>
      <p:sp>
        <p:nvSpPr>
          <p:cNvPr id="95270" name="Oval 38"/>
          <p:cNvSpPr>
            <a:spLocks noChangeArrowheads="1"/>
          </p:cNvSpPr>
          <p:nvPr/>
        </p:nvSpPr>
        <p:spPr bwMode="auto">
          <a:xfrm>
            <a:off x="684213" y="4652963"/>
            <a:ext cx="287337" cy="287337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es-CO"/>
          </a:p>
        </p:txBody>
      </p:sp>
      <p:sp>
        <p:nvSpPr>
          <p:cNvPr id="95271" name="Text Box 39"/>
          <p:cNvSpPr txBox="1">
            <a:spLocks noChangeArrowheads="1"/>
          </p:cNvSpPr>
          <p:nvPr/>
        </p:nvSpPr>
        <p:spPr bwMode="auto">
          <a:xfrm>
            <a:off x="1187450" y="4605338"/>
            <a:ext cx="31115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1600" b="0"/>
              <a:t>Se tienen datos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1600" b="0"/>
              <a:t>de cada actividad, decisión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1600" b="0"/>
              <a:t>y evento de la instancia (gestor,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1600" b="0"/>
              <a:t>fecha inicio, fecha fin y demás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O" sz="1600" b="0"/>
              <a:t>información relacionada)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CO" sz="16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5" grpId="0"/>
      <p:bldP spid="95270" grpId="0" animBg="1"/>
      <p:bldP spid="952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 txBox="1">
            <a:spLocks/>
          </p:cNvSpPr>
          <p:nvPr/>
        </p:nvSpPr>
        <p:spPr bwMode="auto">
          <a:xfrm>
            <a:off x="395288" y="188913"/>
            <a:ext cx="785971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O" altLang="es-CO" sz="3200" b="0">
                <a:solidFill>
                  <a:schemeClr val="tx2"/>
                </a:solidFill>
                <a:latin typeface="Arial Black" panose="020B0A04020102020204" pitchFamily="34" charset="0"/>
              </a:rPr>
              <a:t>Clases</a:t>
            </a:r>
            <a:r>
              <a:rPr lang="es-CO" altLang="es-CO" sz="3600" b="0">
                <a:solidFill>
                  <a:schemeClr val="tx2"/>
                </a:solidFill>
                <a:latin typeface="Arial Black" panose="020B0A04020102020204" pitchFamily="34" charset="0"/>
              </a:rPr>
              <a:t> de BPMS</a:t>
            </a:r>
          </a:p>
        </p:txBody>
      </p:sp>
      <p:grpSp>
        <p:nvGrpSpPr>
          <p:cNvPr id="23561" name="Group 9"/>
          <p:cNvGrpSpPr>
            <a:grpSpLocks/>
          </p:cNvGrpSpPr>
          <p:nvPr/>
        </p:nvGrpSpPr>
        <p:grpSpPr bwMode="auto">
          <a:xfrm>
            <a:off x="985838" y="1341438"/>
            <a:ext cx="6826250" cy="1366837"/>
            <a:chOff x="621" y="845"/>
            <a:chExt cx="4300" cy="861"/>
          </a:xfrm>
        </p:grpSpPr>
        <p:sp>
          <p:nvSpPr>
            <p:cNvPr id="10" name="9 Elipse"/>
            <p:cNvSpPr/>
            <p:nvPr/>
          </p:nvSpPr>
          <p:spPr>
            <a:xfrm>
              <a:off x="621" y="906"/>
              <a:ext cx="746" cy="72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CO" dirty="0"/>
                <a:t>BPMS</a:t>
              </a:r>
            </a:p>
            <a:p>
              <a:pPr algn="ctr" eaLnBrk="1" hangingPunct="1">
                <a:defRPr/>
              </a:pPr>
              <a:r>
                <a:rPr lang="es-CO" dirty="0"/>
                <a:t>HC</a:t>
              </a:r>
            </a:p>
          </p:txBody>
        </p:sp>
        <p:sp>
          <p:nvSpPr>
            <p:cNvPr id="16395" name="2 Marcador de contenido"/>
            <p:cNvSpPr>
              <a:spLocks/>
            </p:cNvSpPr>
            <p:nvPr/>
          </p:nvSpPr>
          <p:spPr bwMode="auto">
            <a:xfrm>
              <a:off x="1655" y="845"/>
              <a:ext cx="3266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tx2"/>
                </a:buClr>
                <a:buFontTx/>
                <a:buChar char="•"/>
              </a:pPr>
              <a:r>
                <a:rPr lang="es-MX" altLang="es-CO"/>
                <a:t> Procesos de Negocio</a:t>
              </a:r>
            </a:p>
            <a:p>
              <a:pPr eaLnBrk="1" hangingPunct="1">
                <a:lnSpc>
                  <a:spcPct val="90000"/>
                </a:lnSpc>
                <a:buClr>
                  <a:schemeClr val="tx2"/>
                </a:buClr>
                <a:buFontTx/>
                <a:buChar char="•"/>
              </a:pPr>
              <a:r>
                <a:rPr lang="es-MX" altLang="es-CO"/>
                <a:t> Componente humano muy importante</a:t>
              </a:r>
            </a:p>
            <a:p>
              <a:pPr eaLnBrk="1" hangingPunct="1">
                <a:lnSpc>
                  <a:spcPct val="90000"/>
                </a:lnSpc>
                <a:buClr>
                  <a:schemeClr val="tx2"/>
                </a:buClr>
                <a:buFontTx/>
                <a:buChar char="•"/>
              </a:pPr>
              <a:r>
                <a:rPr lang="es-MX" altLang="es-CO"/>
                <a:t> Tareas automatizadas y/o facilitadas</a:t>
              </a:r>
            </a:p>
          </p:txBody>
        </p:sp>
      </p:grpSp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985838" y="2997200"/>
            <a:ext cx="6826250" cy="1511300"/>
            <a:chOff x="621" y="1888"/>
            <a:chExt cx="4300" cy="952"/>
          </a:xfrm>
        </p:grpSpPr>
        <p:sp>
          <p:nvSpPr>
            <p:cNvPr id="13" name="12 Elipse"/>
            <p:cNvSpPr/>
            <p:nvPr/>
          </p:nvSpPr>
          <p:spPr>
            <a:xfrm>
              <a:off x="621" y="1888"/>
              <a:ext cx="746" cy="72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CO" dirty="0"/>
                <a:t>BPMS</a:t>
              </a:r>
            </a:p>
            <a:p>
              <a:pPr algn="ctr" eaLnBrk="1" hangingPunct="1">
                <a:defRPr/>
              </a:pPr>
              <a:r>
                <a:rPr lang="es-CO" dirty="0" err="1"/>
                <a:t>Tx</a:t>
              </a:r>
              <a:endParaRPr lang="es-CO" dirty="0"/>
            </a:p>
            <a:p>
              <a:pPr algn="ctr" eaLnBrk="1" hangingPunct="1">
                <a:defRPr/>
              </a:pPr>
              <a:endParaRPr lang="es-CO" sz="1100" dirty="0"/>
            </a:p>
          </p:txBody>
        </p:sp>
        <p:sp>
          <p:nvSpPr>
            <p:cNvPr id="16393" name="2 Marcador de contenido"/>
            <p:cNvSpPr>
              <a:spLocks/>
            </p:cNvSpPr>
            <p:nvPr/>
          </p:nvSpPr>
          <p:spPr bwMode="auto">
            <a:xfrm>
              <a:off x="1655" y="1979"/>
              <a:ext cx="3266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tx2"/>
                </a:buClr>
                <a:buFontTx/>
                <a:buChar char="•"/>
              </a:pPr>
              <a:r>
                <a:rPr lang="es-MX" altLang="es-CO"/>
                <a:t> Procesos Transaccionales</a:t>
              </a:r>
            </a:p>
            <a:p>
              <a:pPr eaLnBrk="1" hangingPunct="1">
                <a:lnSpc>
                  <a:spcPct val="90000"/>
                </a:lnSpc>
                <a:buClr>
                  <a:schemeClr val="tx2"/>
                </a:buClr>
                <a:buFontTx/>
                <a:buChar char="•"/>
              </a:pPr>
              <a:r>
                <a:rPr lang="es-MX" altLang="es-CO"/>
                <a:t> Conjunto de actividades automáticas</a:t>
              </a:r>
            </a:p>
          </p:txBody>
        </p:sp>
      </p:grp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942975" y="4508500"/>
            <a:ext cx="6942138" cy="1582738"/>
            <a:chOff x="594" y="2840"/>
            <a:chExt cx="4373" cy="997"/>
          </a:xfrm>
        </p:grpSpPr>
        <p:sp>
          <p:nvSpPr>
            <p:cNvPr id="18" name="17 Elipse"/>
            <p:cNvSpPr/>
            <p:nvPr/>
          </p:nvSpPr>
          <p:spPr>
            <a:xfrm>
              <a:off x="594" y="2840"/>
              <a:ext cx="746" cy="72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CO" dirty="0"/>
                <a:t>ECM</a:t>
              </a:r>
            </a:p>
            <a:p>
              <a:pPr algn="ctr" eaLnBrk="1" hangingPunct="1">
                <a:defRPr/>
              </a:pPr>
              <a:endParaRPr lang="es-CO" sz="1100" dirty="0"/>
            </a:p>
          </p:txBody>
        </p:sp>
        <p:sp>
          <p:nvSpPr>
            <p:cNvPr id="16391" name="2 Marcador de contenido"/>
            <p:cNvSpPr>
              <a:spLocks/>
            </p:cNvSpPr>
            <p:nvPr/>
          </p:nvSpPr>
          <p:spPr bwMode="auto">
            <a:xfrm>
              <a:off x="1701" y="2976"/>
              <a:ext cx="3266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tx2"/>
                </a:buClr>
                <a:buFontTx/>
                <a:buChar char="•"/>
              </a:pPr>
              <a:r>
                <a:rPr lang="es-MX" altLang="es-CO"/>
                <a:t> Procesos de gestión documental</a:t>
              </a:r>
            </a:p>
            <a:p>
              <a:pPr eaLnBrk="1" hangingPunct="1">
                <a:lnSpc>
                  <a:spcPct val="90000"/>
                </a:lnSpc>
                <a:buClr>
                  <a:schemeClr val="tx2"/>
                </a:buClr>
                <a:buFontTx/>
                <a:buChar char="•"/>
              </a:pPr>
              <a:r>
                <a:rPr lang="es-MX" altLang="es-CO"/>
                <a:t> Sujeto procesal: documento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 txBox="1">
            <a:spLocks/>
          </p:cNvSpPr>
          <p:nvPr/>
        </p:nvSpPr>
        <p:spPr bwMode="auto">
          <a:xfrm>
            <a:off x="395288" y="188913"/>
            <a:ext cx="7859712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CO" altLang="es-CO" sz="3200">
                <a:solidFill>
                  <a:schemeClr val="tx2"/>
                </a:solidFill>
                <a:latin typeface="Arial Black" panose="020B0A04020102020204" pitchFamily="34" charset="0"/>
              </a:rPr>
              <a:t>Verticales Desarrolladas por procesos</a:t>
            </a:r>
          </a:p>
        </p:txBody>
      </p:sp>
      <p:grpSp>
        <p:nvGrpSpPr>
          <p:cNvPr id="25612" name="Group 12"/>
          <p:cNvGrpSpPr>
            <a:grpSpLocks/>
          </p:cNvGrpSpPr>
          <p:nvPr/>
        </p:nvGrpSpPr>
        <p:grpSpPr bwMode="auto">
          <a:xfrm>
            <a:off x="985838" y="1438275"/>
            <a:ext cx="4738687" cy="1152525"/>
            <a:chOff x="621" y="906"/>
            <a:chExt cx="2985" cy="726"/>
          </a:xfrm>
        </p:grpSpPr>
        <p:sp>
          <p:nvSpPr>
            <p:cNvPr id="18445" name="9 Elipse"/>
            <p:cNvSpPr>
              <a:spLocks noChangeArrowheads="1"/>
            </p:cNvSpPr>
            <p:nvPr/>
          </p:nvSpPr>
          <p:spPr bwMode="auto">
            <a:xfrm>
              <a:off x="621" y="906"/>
              <a:ext cx="746" cy="7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CO" altLang="es-CO" sz="1200" b="0">
                  <a:solidFill>
                    <a:srgbClr val="FFFFFF"/>
                  </a:solidFill>
                </a:rPr>
                <a:t>CRM</a:t>
              </a:r>
            </a:p>
          </p:txBody>
        </p:sp>
        <p:sp>
          <p:nvSpPr>
            <p:cNvPr id="18446" name="2 Marcador de contenido"/>
            <p:cNvSpPr>
              <a:spLocks/>
            </p:cNvSpPr>
            <p:nvPr/>
          </p:nvSpPr>
          <p:spPr bwMode="auto">
            <a:xfrm>
              <a:off x="1519" y="981"/>
              <a:ext cx="2087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tx2"/>
                </a:buClr>
                <a:buFontTx/>
                <a:buChar char="•"/>
              </a:pPr>
              <a:r>
                <a:rPr lang="es-MX" altLang="es-CO"/>
                <a:t> Procesos comerciales</a:t>
              </a:r>
            </a:p>
            <a:p>
              <a:pPr eaLnBrk="1" hangingPunct="1">
                <a:lnSpc>
                  <a:spcPct val="90000"/>
                </a:lnSpc>
                <a:buClr>
                  <a:schemeClr val="tx2"/>
                </a:buClr>
                <a:buFontTx/>
                <a:buChar char="•"/>
              </a:pPr>
              <a:r>
                <a:rPr lang="es-MX" altLang="es-CO"/>
                <a:t> Prospectos y ventas</a:t>
              </a:r>
            </a:p>
            <a:p>
              <a:pPr eaLnBrk="1" hangingPunct="1">
                <a:lnSpc>
                  <a:spcPct val="90000"/>
                </a:lnSpc>
                <a:buClr>
                  <a:schemeClr val="tx2"/>
                </a:buClr>
                <a:buFontTx/>
                <a:buChar char="•"/>
              </a:pPr>
              <a:endParaRPr lang="es-MX" altLang="es-CO"/>
            </a:p>
          </p:txBody>
        </p:sp>
      </p:grpSp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1006475" y="2735263"/>
            <a:ext cx="4738688" cy="1152525"/>
            <a:chOff x="621" y="1797"/>
            <a:chExt cx="2985" cy="726"/>
          </a:xfrm>
        </p:grpSpPr>
        <p:sp>
          <p:nvSpPr>
            <p:cNvPr id="7" name="6 Elipse"/>
            <p:cNvSpPr>
              <a:spLocks noChangeArrowheads="1"/>
            </p:cNvSpPr>
            <p:nvPr/>
          </p:nvSpPr>
          <p:spPr bwMode="auto">
            <a:xfrm>
              <a:off x="621" y="1797"/>
              <a:ext cx="746" cy="7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CO" sz="1200" dirty="0">
                  <a:solidFill>
                    <a:schemeClr val="lt1"/>
                  </a:solidFill>
                  <a:latin typeface="+mn-lt"/>
                </a:rPr>
                <a:t>ERP</a:t>
              </a:r>
            </a:p>
            <a:p>
              <a:pPr algn="ctr" eaLnBrk="1" hangingPunct="1">
                <a:defRPr/>
              </a:pPr>
              <a:endParaRPr lang="es-CO" sz="1200" dirty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444" name="2 Marcador de contenido"/>
            <p:cNvSpPr>
              <a:spLocks/>
            </p:cNvSpPr>
            <p:nvPr/>
          </p:nvSpPr>
          <p:spPr bwMode="auto">
            <a:xfrm>
              <a:off x="1519" y="1842"/>
              <a:ext cx="2087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tx2"/>
                </a:buClr>
                <a:buFontTx/>
                <a:buChar char="•"/>
              </a:pPr>
              <a:r>
                <a:rPr lang="es-MX" altLang="es-CO"/>
                <a:t> Procesos de Apoyo</a:t>
              </a:r>
            </a:p>
            <a:p>
              <a:pPr eaLnBrk="1" hangingPunct="1">
                <a:lnSpc>
                  <a:spcPct val="90000"/>
                </a:lnSpc>
                <a:buClr>
                  <a:schemeClr val="tx2"/>
                </a:buClr>
                <a:buFontTx/>
                <a:buChar char="•"/>
              </a:pPr>
              <a:r>
                <a:rPr lang="es-MX" altLang="es-CO"/>
                <a:t> Funciones Operativos</a:t>
              </a:r>
            </a:p>
          </p:txBody>
        </p:sp>
      </p:grpSp>
      <p:grpSp>
        <p:nvGrpSpPr>
          <p:cNvPr id="25614" name="Group 14"/>
          <p:cNvGrpSpPr>
            <a:grpSpLocks/>
          </p:cNvGrpSpPr>
          <p:nvPr/>
        </p:nvGrpSpPr>
        <p:grpSpPr bwMode="auto">
          <a:xfrm>
            <a:off x="1006475" y="4056063"/>
            <a:ext cx="6178550" cy="1152525"/>
            <a:chOff x="621" y="2704"/>
            <a:chExt cx="3892" cy="726"/>
          </a:xfrm>
        </p:grpSpPr>
        <p:sp>
          <p:nvSpPr>
            <p:cNvPr id="18" name="17 Elipse"/>
            <p:cNvSpPr>
              <a:spLocks noChangeArrowheads="1"/>
            </p:cNvSpPr>
            <p:nvPr/>
          </p:nvSpPr>
          <p:spPr bwMode="auto">
            <a:xfrm>
              <a:off x="621" y="2704"/>
              <a:ext cx="746" cy="7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CO" sz="1200" dirty="0">
                  <a:solidFill>
                    <a:schemeClr val="lt1"/>
                  </a:solidFill>
                  <a:latin typeface="+mn-lt"/>
                </a:rPr>
                <a:t>GRC</a:t>
              </a:r>
            </a:p>
            <a:p>
              <a:pPr algn="ctr" eaLnBrk="1" hangingPunct="1">
                <a:defRPr/>
              </a:pPr>
              <a:endParaRPr lang="es-CO" sz="1200" dirty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442" name="2 Marcador de contenido"/>
            <p:cNvSpPr>
              <a:spLocks/>
            </p:cNvSpPr>
            <p:nvPr/>
          </p:nvSpPr>
          <p:spPr bwMode="auto">
            <a:xfrm>
              <a:off x="1565" y="2750"/>
              <a:ext cx="2948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tx2"/>
                </a:buClr>
                <a:buFontTx/>
                <a:buChar char="•"/>
              </a:pPr>
              <a:r>
                <a:rPr lang="es-MX" altLang="es-CO"/>
                <a:t> Procesos de Control</a:t>
              </a:r>
            </a:p>
            <a:p>
              <a:pPr eaLnBrk="1" hangingPunct="1">
                <a:lnSpc>
                  <a:spcPct val="90000"/>
                </a:lnSpc>
                <a:buClr>
                  <a:schemeClr val="tx2"/>
                </a:buClr>
                <a:buFontTx/>
                <a:buChar char="•"/>
              </a:pPr>
              <a:r>
                <a:rPr lang="es-MX" altLang="es-CO"/>
                <a:t> Riesgo, cumplimiento y Auditoría</a:t>
              </a:r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1058863" y="5376863"/>
            <a:ext cx="6178550" cy="1152525"/>
            <a:chOff x="621" y="2704"/>
            <a:chExt cx="3892" cy="726"/>
          </a:xfrm>
        </p:grpSpPr>
        <p:sp>
          <p:nvSpPr>
            <p:cNvPr id="13" name="17 Elipse"/>
            <p:cNvSpPr>
              <a:spLocks noChangeArrowheads="1"/>
            </p:cNvSpPr>
            <p:nvPr/>
          </p:nvSpPr>
          <p:spPr bwMode="auto">
            <a:xfrm>
              <a:off x="621" y="2704"/>
              <a:ext cx="746" cy="7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CO" sz="1200" dirty="0">
                  <a:solidFill>
                    <a:schemeClr val="lt1"/>
                  </a:solidFill>
                  <a:latin typeface="+mn-lt"/>
                </a:rPr>
                <a:t>Gestión de TI</a:t>
              </a:r>
            </a:p>
            <a:p>
              <a:pPr algn="ctr" eaLnBrk="1" hangingPunct="1">
                <a:defRPr/>
              </a:pPr>
              <a:endParaRPr lang="es-CO" sz="1200" dirty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440" name="2 Marcador de contenido"/>
            <p:cNvSpPr>
              <a:spLocks/>
            </p:cNvSpPr>
            <p:nvPr/>
          </p:nvSpPr>
          <p:spPr bwMode="auto">
            <a:xfrm>
              <a:off x="1565" y="2750"/>
              <a:ext cx="2948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tx2"/>
                </a:buClr>
                <a:buFontTx/>
                <a:buChar char="•"/>
              </a:pPr>
              <a:r>
                <a:rPr lang="es-MX" altLang="es-CO"/>
                <a:t> Procesos de TI</a:t>
              </a:r>
            </a:p>
            <a:p>
              <a:pPr eaLnBrk="1" hangingPunct="1">
                <a:lnSpc>
                  <a:spcPct val="90000"/>
                </a:lnSpc>
                <a:buClr>
                  <a:schemeClr val="tx2"/>
                </a:buClr>
                <a:buFontTx/>
                <a:buChar char="•"/>
              </a:pPr>
              <a:r>
                <a:rPr lang="es-MX" altLang="es-CO"/>
                <a:t> Incidentes, problemas, cambios, etc.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852863" y="1628775"/>
            <a:ext cx="1184275" cy="11525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CO" dirty="0"/>
              <a:t>BPMS</a:t>
            </a:r>
          </a:p>
          <a:p>
            <a:pPr algn="ctr" eaLnBrk="1" hangingPunct="1">
              <a:defRPr/>
            </a:pPr>
            <a:r>
              <a:rPr lang="es-CO" dirty="0"/>
              <a:t>HC</a:t>
            </a:r>
          </a:p>
        </p:txBody>
      </p:sp>
      <p:sp>
        <p:nvSpPr>
          <p:cNvPr id="13" name="12 Elipse"/>
          <p:cNvSpPr/>
          <p:nvPr/>
        </p:nvSpPr>
        <p:spPr>
          <a:xfrm>
            <a:off x="5381625" y="4005263"/>
            <a:ext cx="1184275" cy="11525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CO" dirty="0"/>
              <a:t>BPMS</a:t>
            </a:r>
          </a:p>
          <a:p>
            <a:pPr algn="ctr" eaLnBrk="1" hangingPunct="1">
              <a:defRPr/>
            </a:pPr>
            <a:r>
              <a:rPr lang="es-CO" dirty="0" err="1"/>
              <a:t>Tx</a:t>
            </a:r>
            <a:endParaRPr lang="es-CO" dirty="0"/>
          </a:p>
          <a:p>
            <a:pPr algn="ctr" eaLnBrk="1" hangingPunct="1">
              <a:defRPr/>
            </a:pPr>
            <a:endParaRPr lang="es-CO" sz="1100" dirty="0"/>
          </a:p>
        </p:txBody>
      </p:sp>
      <p:sp>
        <p:nvSpPr>
          <p:cNvPr id="18" name="17 Elipse"/>
          <p:cNvSpPr/>
          <p:nvPr/>
        </p:nvSpPr>
        <p:spPr>
          <a:xfrm>
            <a:off x="2381250" y="4005263"/>
            <a:ext cx="1184275" cy="11525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CO" dirty="0"/>
              <a:t>ECM</a:t>
            </a:r>
          </a:p>
          <a:p>
            <a:pPr algn="ctr" eaLnBrk="1" hangingPunct="1">
              <a:defRPr/>
            </a:pPr>
            <a:endParaRPr lang="es-CO" sz="1100" dirty="0"/>
          </a:p>
        </p:txBody>
      </p:sp>
      <p:sp>
        <p:nvSpPr>
          <p:cNvPr id="20485" name="1 Título"/>
          <p:cNvSpPr txBox="1">
            <a:spLocks/>
          </p:cNvSpPr>
          <p:nvPr/>
        </p:nvSpPr>
        <p:spPr bwMode="auto">
          <a:xfrm>
            <a:off x="323850" y="260350"/>
            <a:ext cx="7859713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CO" altLang="es-CO" sz="3600">
                <a:solidFill>
                  <a:schemeClr val="tx2"/>
                </a:solidFill>
                <a:latin typeface="Arial Black" panose="020B0A04020102020204" pitchFamily="34" charset="0"/>
              </a:rPr>
              <a:t>Clases de BPMS</a:t>
            </a:r>
          </a:p>
        </p:txBody>
      </p:sp>
      <p:cxnSp>
        <p:nvCxnSpPr>
          <p:cNvPr id="3" name="2 Conector recto de flecha"/>
          <p:cNvCxnSpPr>
            <a:stCxn id="10" idx="5"/>
            <a:endCxn id="13" idx="1"/>
          </p:cNvCxnSpPr>
          <p:nvPr/>
        </p:nvCxnSpPr>
        <p:spPr>
          <a:xfrm>
            <a:off x="4862513" y="2613025"/>
            <a:ext cx="692150" cy="1560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H="1">
            <a:off x="3211513" y="2568575"/>
            <a:ext cx="749300" cy="14652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18" idx="6"/>
            <a:endCxn id="13" idx="2"/>
          </p:cNvCxnSpPr>
          <p:nvPr/>
        </p:nvCxnSpPr>
        <p:spPr>
          <a:xfrm>
            <a:off x="3565525" y="4581525"/>
            <a:ext cx="1816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endCxn id="18" idx="2"/>
          </p:cNvCxnSpPr>
          <p:nvPr/>
        </p:nvCxnSpPr>
        <p:spPr>
          <a:xfrm>
            <a:off x="1331913" y="4581525"/>
            <a:ext cx="104933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endCxn id="10" idx="2"/>
          </p:cNvCxnSpPr>
          <p:nvPr/>
        </p:nvCxnSpPr>
        <p:spPr>
          <a:xfrm>
            <a:off x="2555875" y="2205038"/>
            <a:ext cx="12969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6565900" y="4581525"/>
            <a:ext cx="1174750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>
            <a:off x="3478213" y="2798763"/>
            <a:ext cx="747712" cy="1465262"/>
          </a:xfrm>
          <a:prstGeom prst="straightConnector1">
            <a:avLst/>
          </a:prstGeom>
          <a:ln>
            <a:prstDash val="sysDot"/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468313" y="1268413"/>
            <a:ext cx="7559675" cy="49688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2" name="9 Elipse"/>
          <p:cNvSpPr/>
          <p:nvPr/>
        </p:nvSpPr>
        <p:spPr>
          <a:xfrm>
            <a:off x="6588125" y="1628775"/>
            <a:ext cx="1184275" cy="11525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CO" altLang="es-CO" smtClean="0">
                <a:solidFill>
                  <a:srgbClr val="FFFFFF"/>
                </a:solidFill>
              </a:rPr>
              <a:t>BPA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6784975" y="2873375"/>
            <a:ext cx="215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 b="1">
                <a:solidFill>
                  <a:schemeClr val="tx2"/>
                </a:solidFill>
              </a:rPr>
              <a:t>Business Process</a:t>
            </a:r>
          </a:p>
          <a:p>
            <a:pPr eaLnBrk="1" hangingPunct="1"/>
            <a:r>
              <a:rPr lang="es-MX" altLang="es-CO" b="1">
                <a:solidFill>
                  <a:schemeClr val="tx2"/>
                </a:solidFill>
              </a:rPr>
              <a:t>Analysis</a:t>
            </a:r>
            <a:endParaRPr lang="es-ES" altLang="es-CO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 animBg="1"/>
      <p:bldP spid="24589" grpId="0" animBg="1"/>
      <p:bldP spid="2" grpId="0" animBg="1"/>
      <p:bldP spid="245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7497762" cy="9032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CO" altLang="es-CO" sz="3200" cap="none" smtClean="0"/>
              <a:t>Ciclo</a:t>
            </a:r>
            <a:r>
              <a:rPr lang="es-CO" altLang="es-CO" cap="none" smtClean="0"/>
              <a:t> BPM</a:t>
            </a:r>
          </a:p>
        </p:txBody>
      </p:sp>
      <p:pic>
        <p:nvPicPr>
          <p:cNvPr id="22531" name="Picture 3" descr="ciclo_bp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90738"/>
            <a:ext cx="2667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6084888" y="1844675"/>
            <a:ext cx="1184275" cy="11525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CO" altLang="es-CO" smtClean="0">
                <a:solidFill>
                  <a:srgbClr val="FFFFFF"/>
                </a:solidFill>
              </a:rPr>
              <a:t>BPMS</a:t>
            </a:r>
          </a:p>
          <a:p>
            <a:pPr algn="ctr" eaLnBrk="1" hangingPunct="1">
              <a:defRPr/>
            </a:pPr>
            <a:endParaRPr lang="es-CO" altLang="es-CO" smtClean="0">
              <a:solidFill>
                <a:srgbClr val="FFFFFF"/>
              </a:solidFill>
            </a:endParaRPr>
          </a:p>
        </p:txBody>
      </p:sp>
      <p:sp>
        <p:nvSpPr>
          <p:cNvPr id="3" name="9 Elipse"/>
          <p:cNvSpPr/>
          <p:nvPr/>
        </p:nvSpPr>
        <p:spPr>
          <a:xfrm>
            <a:off x="1979613" y="1916113"/>
            <a:ext cx="1184275" cy="11525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CO" altLang="es-CO" smtClean="0">
                <a:solidFill>
                  <a:srgbClr val="FFFFFF"/>
                </a:solidFill>
              </a:rPr>
              <a:t>BPA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624</TotalTime>
  <Words>1105</Words>
  <Application>Microsoft Office PowerPoint</Application>
  <PresentationFormat>Presentación en pantalla (4:3)</PresentationFormat>
  <Paragraphs>359</Paragraphs>
  <Slides>44</Slides>
  <Notes>44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9" baseType="lpstr">
      <vt:lpstr>Arial</vt:lpstr>
      <vt:lpstr>Arial Black</vt:lpstr>
      <vt:lpstr>Calibri</vt:lpstr>
      <vt:lpstr>Times New Roman</vt:lpstr>
      <vt:lpstr>Esencial</vt:lpstr>
      <vt:lpstr>Pontificia Universidad Javeriana  Especialización en Arquitectura Empresarial de Software   Procesos de Negocio     Automatización de Procesos de Negocio</vt:lpstr>
      <vt:lpstr>Business Process Management </vt:lpstr>
      <vt:lpstr>Presentación de PowerPoint</vt:lpstr>
      <vt:lpstr>Ciclo BPM</vt:lpstr>
      <vt:lpstr>Presentación de PowerPoint</vt:lpstr>
      <vt:lpstr>Presentación de PowerPoint</vt:lpstr>
      <vt:lpstr>Presentación de PowerPoint</vt:lpstr>
      <vt:lpstr>Presentación de PowerPoint</vt:lpstr>
      <vt:lpstr>Ciclo BPM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Ciclo BPM</vt:lpstr>
      <vt:lpstr>CoE de Procesos</vt:lpstr>
      <vt:lpstr>Presentación de PowerPoint</vt:lpstr>
      <vt:lpstr>Ciclo BPM</vt:lpstr>
      <vt:lpstr>BPA, BPM y BPI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Fases BPM</vt:lpstr>
      <vt:lpstr>Componentes BPM  Tecnología</vt:lpstr>
      <vt:lpstr>Componentes BPM  Tecnología</vt:lpstr>
      <vt:lpstr>Componentes BPM  Tecnología</vt:lpstr>
      <vt:lpstr>Componentes BPM  Tecnología</vt:lpstr>
      <vt:lpstr>Reglas de Negocio</vt:lpstr>
      <vt:lpstr>Ejemplo de Reglas de negocio</vt:lpstr>
      <vt:lpstr>Presentación de PowerPoint</vt:lpstr>
      <vt:lpstr>Presentación de PowerPoint</vt:lpstr>
      <vt:lpstr>Aceptar también: médicos cubanos que aspiren menos de $5.000.000</vt:lpstr>
      <vt:lpstr>Presentación de PowerPoint</vt:lpstr>
      <vt:lpstr>Presentación de PowerPoint</vt:lpstr>
      <vt:lpstr>Presentación de PowerPoint</vt:lpstr>
      <vt:lpstr>Eventos</vt:lpstr>
      <vt:lpstr>Eventos</vt:lpstr>
      <vt:lpstr>Mapa de Procesos Vs. Automatizaciones</vt:lpstr>
      <vt:lpstr>¿Para qué se usa BPMS?</vt:lpstr>
      <vt:lpstr>Automatizaciones más comunes</vt:lpstr>
      <vt:lpstr>¿Qué gano con la automatización?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Automatización de Procesos y el valor de la tecnología en la creación de una compañía ágil</dc:title>
  <dc:creator>CRobles</dc:creator>
  <cp:lastModifiedBy>Carlos Rafael Robles Núñez</cp:lastModifiedBy>
  <cp:revision>72</cp:revision>
  <dcterms:created xsi:type="dcterms:W3CDTF">2011-10-06T17:08:26Z</dcterms:created>
  <dcterms:modified xsi:type="dcterms:W3CDTF">2015-03-07T03:04:34Z</dcterms:modified>
</cp:coreProperties>
</file>