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8" r:id="rId6"/>
    <p:sldId id="288" r:id="rId7"/>
    <p:sldId id="292" r:id="rId8"/>
    <p:sldId id="272" r:id="rId9"/>
    <p:sldId id="265" r:id="rId10"/>
    <p:sldId id="277" r:id="rId11"/>
    <p:sldId id="267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674" autoAdjust="0"/>
  </p:normalViewPr>
  <p:slideViewPr>
    <p:cSldViewPr snapToGrid="0">
      <p:cViewPr>
        <p:scale>
          <a:sx n="93" d="100"/>
          <a:sy n="93" d="100"/>
        </p:scale>
        <p:origin x="498" y="4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341"/>
    </p:cViewPr>
  </p:sorterViewPr>
  <p:notesViewPr>
    <p:cSldViewPr snapToGrid="0">
      <p:cViewPr>
        <p:scale>
          <a:sx n="50" d="100"/>
          <a:sy n="50" d="100"/>
        </p:scale>
        <p:origin x="4632" y="12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tdrgntmr\Downloads\loans_201908112257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tdrgntmr\Downloads\loans_201908112257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tdrgntmr\Downloads\loans_201908112257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tdrgntmr\Downloads\loans_201908112257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Grade  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'Final Form'!$A$2</c:f>
              <c:strCache>
                <c:ptCount val="1"/>
                <c:pt idx="0">
                  <c:v>Grade 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A1B-4BDA-A9DA-8C05FC87F6A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A1B-4BDA-A9DA-8C05FC87F6AC}"/>
              </c:ext>
            </c:extLst>
          </c:dPt>
          <c:dLbls>
            <c:delete val="1"/>
          </c:dLbls>
          <c:val>
            <c:numRef>
              <c:f>'Final Form'!$B$2:$C$2</c:f>
              <c:numCache>
                <c:formatCode>_(* #,##0_);_(* \(#,##0\);_(* "-"??_);_(@_)</c:formatCode>
                <c:ptCount val="2"/>
                <c:pt idx="0">
                  <c:v>12384</c:v>
                </c:pt>
                <c:pt idx="1">
                  <c:v>164269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A1B-4BDA-A9DA-8C05FC87F6A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080" b="0" i="0" u="none" strike="noStrike" kern="1200" spc="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Grade 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80" b="0" i="0" u="none" strike="noStrike" kern="1200" spc="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6692366579177595"/>
          <c:y val="0.15363444152814232"/>
          <c:w val="0.47726377952755905"/>
          <c:h val="0.79543963254593175"/>
        </c:manualLayout>
      </c:layout>
      <c:pieChart>
        <c:varyColors val="1"/>
        <c:ser>
          <c:idx val="0"/>
          <c:order val="0"/>
          <c:tx>
            <c:strRef>
              <c:f>'Final Form'!$A$3</c:f>
              <c:strCache>
                <c:ptCount val="1"/>
                <c:pt idx="0">
                  <c:v>Grade B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0EE-4E01-A120-B9BF36EF99C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0EE-4E01-A120-B9BF36EF99CD}"/>
              </c:ext>
            </c:extLst>
          </c:dPt>
          <c:val>
            <c:numRef>
              <c:f>'Final Form'!$B$3:$C$3</c:f>
              <c:numCache>
                <c:formatCode>_(* #,##0_);_(* \(#,##0\);_(* "-"??_);_(@_)</c:formatCode>
                <c:ptCount val="2"/>
                <c:pt idx="0">
                  <c:v>17710</c:v>
                </c:pt>
                <c:pt idx="1">
                  <c:v>131524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EE-4E01-A120-B9BF36EF99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900" b="0" i="0" u="none" strike="noStrike" kern="1200" baseline="0">
          <a:solidFill>
            <a:schemeClr val="tx2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080" b="0" i="0" u="none" strike="noStrike" kern="1200" spc="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Grade 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80" b="0" i="0" u="none" strike="noStrike" kern="1200" spc="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'Final Form'!$A$4</c:f>
              <c:strCache>
                <c:ptCount val="1"/>
                <c:pt idx="0">
                  <c:v>Grade C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5A-412C-8447-41080DA494B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5A-412C-8447-41080DA494B6}"/>
              </c:ext>
            </c:extLst>
          </c:dPt>
          <c:val>
            <c:numRef>
              <c:f>'Final Form'!$B$4:$C$4</c:f>
              <c:numCache>
                <c:formatCode>_(* #,##0_);_(* \(#,##0\);_(* "-"??_);_(@_)</c:formatCode>
                <c:ptCount val="2"/>
                <c:pt idx="0">
                  <c:v>25067</c:v>
                </c:pt>
                <c:pt idx="1">
                  <c:v>118417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5A-412C-8447-41080DA494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900" b="0" i="0" u="none" strike="noStrike" kern="1200" baseline="0">
          <a:solidFill>
            <a:schemeClr val="tx2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080" b="0" i="0" u="none" strike="noStrike" kern="1200" spc="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Risky (Grade D &amp; Below)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80" b="0" i="0" u="none" strike="noStrike" kern="1200" spc="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'Final Form'!$A$5</c:f>
              <c:strCache>
                <c:ptCount val="1"/>
                <c:pt idx="0">
                  <c:v>Risky (Grade D &amp; Below)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9CE-42F7-8B47-A42D152E89E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9CE-42F7-8B47-A42D152E89E4}"/>
              </c:ext>
            </c:extLst>
          </c:dPt>
          <c:val>
            <c:numRef>
              <c:f>'Final Form'!$B$5:$C$5</c:f>
              <c:numCache>
                <c:formatCode>_(* #,##0_);_(* \(#,##0\);_(* "-"??_);_(@_)</c:formatCode>
                <c:ptCount val="2"/>
                <c:pt idx="0">
                  <c:v>34726</c:v>
                </c:pt>
                <c:pt idx="1">
                  <c:v>104823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CE-42F7-8B47-A42D152E89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900" b="0" i="0" u="none" strike="noStrike" kern="1200" baseline="0">
          <a:solidFill>
            <a:schemeClr val="tx2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0.35582</cdr:x>
      <cdr:y>0.61736</cdr:y>
    </cdr:from>
    <cdr:to>
      <cdr:x>0.42773</cdr:x>
      <cdr:y>0.69862</cdr:y>
    </cdr:to>
    <cdr:sp macro="" textlink="">
      <cdr:nvSpPr>
        <cdr:cNvPr id="4" name="Rectangle 3">
          <a:extLst xmlns:a="http://schemas.openxmlformats.org/drawingml/2006/main">
            <a:ext uri="{FF2B5EF4-FFF2-40B4-BE49-F238E27FC236}">
              <a16:creationId xmlns:a16="http://schemas.microsoft.com/office/drawing/2014/main" id="{7BDCAF2C-7BD5-4728-B352-9890434A4BFF}"/>
            </a:ext>
          </a:extLst>
        </cdr:cNvPr>
        <cdr:cNvSpPr/>
      </cdr:nvSpPr>
      <cdr:spPr>
        <a:xfrm xmlns:a="http://schemas.openxmlformats.org/drawingml/2006/main">
          <a:off x="1626819" y="1693533"/>
          <a:ext cx="328773" cy="222933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>
            <a:lumMod val="65000"/>
            <a:lumOff val="35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0.30183</cdr:x>
      <cdr:y>0.54135</cdr:y>
    </cdr:from>
    <cdr:to>
      <cdr:x>0.47509</cdr:x>
      <cdr:y>0.76455</cdr:y>
    </cdr:to>
    <cdr:sp macro="" textlink="">
      <cdr:nvSpPr>
        <cdr:cNvPr id="5" name="Rectangle 4">
          <a:extLst xmlns:a="http://schemas.openxmlformats.org/drawingml/2006/main">
            <a:ext uri="{FF2B5EF4-FFF2-40B4-BE49-F238E27FC236}">
              <a16:creationId xmlns:a16="http://schemas.microsoft.com/office/drawing/2014/main" id="{432F3B36-53F5-4192-8F5F-7C9C32A82EF2}"/>
            </a:ext>
          </a:extLst>
        </cdr:cNvPr>
        <cdr:cNvSpPr/>
      </cdr:nvSpPr>
      <cdr:spPr>
        <a:xfrm xmlns:a="http://schemas.openxmlformats.org/drawingml/2006/main">
          <a:off x="1379989" y="1485025"/>
          <a:ext cx="792122" cy="61227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b="1" dirty="0"/>
            <a:t>83%</a:t>
          </a:r>
        </a:p>
      </cdr:txBody>
    </cdr:sp>
  </cdr:relSizeAnchor>
  <cdr:relSizeAnchor xmlns:cdr="http://schemas.openxmlformats.org/drawingml/2006/chartDrawing">
    <cdr:from>
      <cdr:x>0.53501</cdr:x>
      <cdr:y>0.29098</cdr:y>
    </cdr:from>
    <cdr:to>
      <cdr:x>0.60692</cdr:x>
      <cdr:y>0.37225</cdr:y>
    </cdr:to>
    <cdr:sp macro="" textlink="">
      <cdr:nvSpPr>
        <cdr:cNvPr id="10" name="Rectangle 9">
          <a:extLst xmlns:a="http://schemas.openxmlformats.org/drawingml/2006/main">
            <a:ext uri="{FF2B5EF4-FFF2-40B4-BE49-F238E27FC236}">
              <a16:creationId xmlns:a16="http://schemas.microsoft.com/office/drawing/2014/main" id="{BB8D00EF-B411-4528-B214-0CF757818A9E}"/>
            </a:ext>
          </a:extLst>
        </cdr:cNvPr>
        <cdr:cNvSpPr/>
      </cdr:nvSpPr>
      <cdr:spPr>
        <a:xfrm xmlns:a="http://schemas.openxmlformats.org/drawingml/2006/main">
          <a:off x="2446088" y="798210"/>
          <a:ext cx="328773" cy="222933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>
            <a:lumMod val="65000"/>
            <a:lumOff val="35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0.48774</cdr:x>
      <cdr:y>0.22332</cdr:y>
    </cdr:from>
    <cdr:to>
      <cdr:x>0.661</cdr:x>
      <cdr:y>0.44652</cdr:y>
    </cdr:to>
    <cdr:sp macro="" textlink="">
      <cdr:nvSpPr>
        <cdr:cNvPr id="11" name="Rectangle 10">
          <a:extLst xmlns:a="http://schemas.openxmlformats.org/drawingml/2006/main">
            <a:ext uri="{FF2B5EF4-FFF2-40B4-BE49-F238E27FC236}">
              <a16:creationId xmlns:a16="http://schemas.microsoft.com/office/drawing/2014/main" id="{73AD97E6-382C-41F8-AD0A-D7C8D8901E66}"/>
            </a:ext>
          </a:extLst>
        </cdr:cNvPr>
        <cdr:cNvSpPr/>
      </cdr:nvSpPr>
      <cdr:spPr>
        <a:xfrm xmlns:a="http://schemas.openxmlformats.org/drawingml/2006/main">
          <a:off x="2229961" y="612611"/>
          <a:ext cx="792122" cy="61227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b="1" dirty="0"/>
            <a:t>17%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0.54613</cdr:x>
      <cdr:y>0.3095</cdr:y>
    </cdr:from>
    <cdr:to>
      <cdr:x>0.61804</cdr:x>
      <cdr:y>0.39076</cdr:y>
    </cdr:to>
    <cdr:sp macro="" textlink="">
      <cdr:nvSpPr>
        <cdr:cNvPr id="6" name="Rectangle 5">
          <a:extLst xmlns:a="http://schemas.openxmlformats.org/drawingml/2006/main">
            <a:ext uri="{FF2B5EF4-FFF2-40B4-BE49-F238E27FC236}">
              <a16:creationId xmlns:a16="http://schemas.microsoft.com/office/drawing/2014/main" id="{1E627CB5-8AD8-4023-98EC-EECB1C2B25EB}"/>
            </a:ext>
          </a:extLst>
        </cdr:cNvPr>
        <cdr:cNvSpPr/>
      </cdr:nvSpPr>
      <cdr:spPr>
        <a:xfrm xmlns:a="http://schemas.openxmlformats.org/drawingml/2006/main">
          <a:off x="2496888" y="849010"/>
          <a:ext cx="328773" cy="222933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>
            <a:lumMod val="65000"/>
            <a:lumOff val="35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0.49885</cdr:x>
      <cdr:y>0.24184</cdr:y>
    </cdr:from>
    <cdr:to>
      <cdr:x>0.67211</cdr:x>
      <cdr:y>0.46504</cdr:y>
    </cdr:to>
    <cdr:sp macro="" textlink="">
      <cdr:nvSpPr>
        <cdr:cNvPr id="7" name="Rectangle 6">
          <a:extLst xmlns:a="http://schemas.openxmlformats.org/drawingml/2006/main">
            <a:ext uri="{FF2B5EF4-FFF2-40B4-BE49-F238E27FC236}">
              <a16:creationId xmlns:a16="http://schemas.microsoft.com/office/drawing/2014/main" id="{F011F2C5-1CE8-4260-A745-E862F19DB382}"/>
            </a:ext>
          </a:extLst>
        </cdr:cNvPr>
        <cdr:cNvSpPr/>
      </cdr:nvSpPr>
      <cdr:spPr>
        <a:xfrm xmlns:a="http://schemas.openxmlformats.org/drawingml/2006/main">
          <a:off x="2280761" y="663411"/>
          <a:ext cx="792122" cy="61227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b="1" dirty="0"/>
            <a:t>75%</a:t>
          </a:r>
        </a:p>
      </cdr:txBody>
    </cdr:sp>
  </cdr:relSizeAnchor>
  <cdr:relSizeAnchor xmlns:cdr="http://schemas.openxmlformats.org/drawingml/2006/chartDrawing">
    <cdr:from>
      <cdr:x>0.34338</cdr:x>
      <cdr:y>0.60901</cdr:y>
    </cdr:from>
    <cdr:to>
      <cdr:x>0.41529</cdr:x>
      <cdr:y>0.69027</cdr:y>
    </cdr:to>
    <cdr:sp macro="" textlink="">
      <cdr:nvSpPr>
        <cdr:cNvPr id="8" name="Rectangle 7">
          <a:extLst xmlns:a="http://schemas.openxmlformats.org/drawingml/2006/main">
            <a:ext uri="{FF2B5EF4-FFF2-40B4-BE49-F238E27FC236}">
              <a16:creationId xmlns:a16="http://schemas.microsoft.com/office/drawing/2014/main" id="{1E627CB5-8AD8-4023-98EC-EECB1C2B25EB}"/>
            </a:ext>
          </a:extLst>
        </cdr:cNvPr>
        <cdr:cNvSpPr/>
      </cdr:nvSpPr>
      <cdr:spPr>
        <a:xfrm xmlns:a="http://schemas.openxmlformats.org/drawingml/2006/main">
          <a:off x="1569921" y="1670624"/>
          <a:ext cx="328773" cy="222933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>
            <a:lumMod val="65000"/>
            <a:lumOff val="35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0.29611</cdr:x>
      <cdr:y>0.54135</cdr:y>
    </cdr:from>
    <cdr:to>
      <cdr:x>0.46936</cdr:x>
      <cdr:y>0.76455</cdr:y>
    </cdr:to>
    <cdr:sp macro="" textlink="">
      <cdr:nvSpPr>
        <cdr:cNvPr id="9" name="Rectangle 8">
          <a:extLst xmlns:a="http://schemas.openxmlformats.org/drawingml/2006/main">
            <a:ext uri="{FF2B5EF4-FFF2-40B4-BE49-F238E27FC236}">
              <a16:creationId xmlns:a16="http://schemas.microsoft.com/office/drawing/2014/main" id="{F011F2C5-1CE8-4260-A745-E862F19DB382}"/>
            </a:ext>
          </a:extLst>
        </cdr:cNvPr>
        <cdr:cNvSpPr/>
      </cdr:nvSpPr>
      <cdr:spPr>
        <a:xfrm xmlns:a="http://schemas.openxmlformats.org/drawingml/2006/main">
          <a:off x="1353794" y="1485025"/>
          <a:ext cx="792122" cy="61227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b="1" dirty="0"/>
            <a:t>25</a:t>
          </a:r>
          <a:r>
            <a:rPr lang="en-US" sz="1100" b="1" dirty="0"/>
            <a:t>%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8/11/2019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F815A-5A10-42A8-9FEC-3938D2D9BA48}" type="datetimeFigureOut">
              <a:rPr lang="en-US" noProof="0" smtClean="0"/>
              <a:t>8/11/2019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49DAF-093F-4482-AA38-346E9A2DEE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1393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241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1651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2395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9489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670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0276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5928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3095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0F7266-25A0-4B3A-A8CE-F083ECC9D4C6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906843" y="3429050"/>
            <a:ext cx="4522314" cy="276294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6774740" y="3429000"/>
            <a:ext cx="4522407" cy="2762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EF984BB-176D-4924-ADAD-52FBC95B07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6463" y="2278063"/>
            <a:ext cx="4522787" cy="885825"/>
          </a:xfrm>
        </p:spPr>
        <p:txBody>
          <a:bodyPr anchor="ctr"/>
          <a:lstStyle>
            <a:lvl1pPr marL="0" indent="0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59BE1D7-885A-4749-99BA-6909D64AFA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2750" y="2278063"/>
            <a:ext cx="4522787" cy="885825"/>
          </a:xfrm>
        </p:spPr>
        <p:txBody>
          <a:bodyPr anchor="ctr"/>
          <a:lstStyle>
            <a:lvl1pPr marL="0" indent="0">
              <a:buNone/>
              <a:defRPr sz="8000" b="1" i="0"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cxnSp>
        <p:nvCxnSpPr>
          <p:cNvPr id="10" name="Straight Connector 9" descr="Middle divider line">
            <a:extLst>
              <a:ext uri="{FF2B5EF4-FFF2-40B4-BE49-F238E27FC236}">
                <a16:creationId xmlns:a16="http://schemas.microsoft.com/office/drawing/2014/main" id="{2B940646-DE40-4E0F-AE42-6530784C9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91763"/>
            <a:ext cx="0" cy="458812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44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AAF5B5B-E896-400A-9E43-EAF605A0AC8B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2F5A3D-36C4-4B97-A62C-2AEA3B6FC1CF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474E17-6556-4551-AD1B-351EE2DA98E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60E6D1-2C9F-477C-AE22-BFF5ADE85C60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EC6C60-C605-4022-9718-ED56F34D6448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47BB28-400F-4C54-ADDA-0055CEB6593B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86F148-99E1-4ED6-B4DA-151A6DB27D67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0565DA-6430-4984-ACB6-E7FACACC71AF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E18DFF-F9E6-4839-817B-4DD871CEAE6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038A3A-7324-4606-9C92-00C9AB1759F4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0291BA-50C5-406F-B24E-14C9CAF652D7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EBA81-38BC-4DF6-93C3-4A1A02FD2789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F80622-5597-45AD-92C3-2C4C3797720A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833793E-EB91-43B4-8444-36ADD2A48E55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EA7B8348-A00A-4AAE-B1F6-924515577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1581663"/>
            <a:ext cx="5472000" cy="460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521CFCD-C079-4019-942D-035558CAF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002" y="1151785"/>
            <a:ext cx="5483998" cy="354868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 descr="Center divider line">
            <a:extLst>
              <a:ext uri="{FF2B5EF4-FFF2-40B4-BE49-F238E27FC236}">
                <a16:creationId xmlns:a16="http://schemas.microsoft.com/office/drawing/2014/main" id="{AEACA101-2521-41AA-8F51-FF0BF783E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2438720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50" name="Text Placeholder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3945" y="3995705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55887" y="3995705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07829" y="3991240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3945" y="3424428"/>
            <a:ext cx="1964170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55887" y="3424428"/>
            <a:ext cx="1964171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07830" y="3424428"/>
            <a:ext cx="1964170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31800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283742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35683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CA876-2153-4136-850D-EE098BDC24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03945" y="4311393"/>
            <a:ext cx="1964172" cy="11303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9B21C2-C689-49C2-B45F-14C5C53A58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55887" y="4311393"/>
            <a:ext cx="1963737" cy="11303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33D8E11-F7FD-4AD9-BEC6-78C6500F817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07829" y="4311393"/>
            <a:ext cx="1981200" cy="11382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Short Bio</a:t>
            </a:r>
          </a:p>
        </p:txBody>
      </p:sp>
    </p:spTree>
    <p:extLst>
      <p:ext uri="{BB962C8B-B14F-4D97-AF65-F5344CB8AC3E}">
        <p14:creationId xmlns:p14="http://schemas.microsoft.com/office/powerpoint/2010/main" val="3624119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61964D-6DBE-46F4-9386-56312AFEC660}"/>
              </a:ext>
            </a:extLst>
          </p:cNvPr>
          <p:cNvSpPr/>
          <p:nvPr userDrawn="1"/>
        </p:nvSpPr>
        <p:spPr>
          <a:xfrm>
            <a:off x="9462052" y="6188628"/>
            <a:ext cx="1804946" cy="3985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BD58A7-9580-40B7-AE88-1940DC86F855}"/>
              </a:ext>
            </a:extLst>
          </p:cNvPr>
          <p:cNvSpPr/>
          <p:nvPr userDrawn="1"/>
        </p:nvSpPr>
        <p:spPr>
          <a:xfrm>
            <a:off x="9462052" y="6188628"/>
            <a:ext cx="1804946" cy="3985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Contact Number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Website Address</a:t>
            </a:r>
          </a:p>
        </p:txBody>
      </p:sp>
    </p:spTree>
    <p:extLst>
      <p:ext uri="{BB962C8B-B14F-4D97-AF65-F5344CB8AC3E}">
        <p14:creationId xmlns:p14="http://schemas.microsoft.com/office/powerpoint/2010/main" val="347595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Half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3A733F0-30A3-4125-9B9B-2A07E1461F1B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236A80-227E-4FE4-AA47-7802636969A0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F58058-47D7-451D-B2D5-713873CFA06B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D9AC51-13A8-43F2-B0AE-A475CD84575E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A8CC4C-FA3C-45FB-A5CE-C0F41063A4AA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0D0EA4-6C0E-4F3B-B209-84132CF9DCEE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637900-ABE5-44BB-8955-B59B20FACF68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78CEF9-0D4E-43CF-A1AC-B8A752A7EDD3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57165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052C3A-3942-4B16-A466-441F8E3C2260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3AFD4D-F6EA-4F26-9555-3B386DD85466}"/>
              </a:ext>
            </a:extLst>
          </p:cNvPr>
          <p:cNvSpPr/>
          <p:nvPr userDrawn="1"/>
        </p:nvSpPr>
        <p:spPr>
          <a:xfrm>
            <a:off x="9462052" y="6188628"/>
            <a:ext cx="1804946" cy="3985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52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3E47D5-BDE7-46E7-8C4E-6111A41A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D90A547-C01D-42BC-98ED-831FDD76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BF3BE3-47D8-4511-B598-743DF88D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4BB39F-4A03-4D59-871E-E577460D326B}"/>
              </a:ext>
            </a:extLst>
          </p:cNvPr>
          <p:cNvSpPr/>
          <p:nvPr userDrawn="1"/>
        </p:nvSpPr>
        <p:spPr>
          <a:xfrm>
            <a:off x="9462052" y="6188628"/>
            <a:ext cx="1804946" cy="3985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311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1434632-BEE5-428E-872A-794325BA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B95FD3-7DAC-4417-8633-7EFA4852E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CDAD6C-9665-443F-B344-147513A6C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83F268-088F-4C3E-A629-CE0323275989}"/>
              </a:ext>
            </a:extLst>
          </p:cNvPr>
          <p:cNvSpPr/>
          <p:nvPr userDrawn="1"/>
        </p:nvSpPr>
        <p:spPr>
          <a:xfrm>
            <a:off x="9462052" y="6188628"/>
            <a:ext cx="1804946" cy="3985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63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3D3679-0BB9-46ED-8247-5CCBC6E91B6A}"/>
              </a:ext>
            </a:extLst>
          </p:cNvPr>
          <p:cNvSpPr/>
          <p:nvPr userDrawn="1"/>
        </p:nvSpPr>
        <p:spPr>
          <a:xfrm>
            <a:off x="9462052" y="6188628"/>
            <a:ext cx="1804946" cy="3985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7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E0A84F6-FEAA-4BDD-9282-20006CFE8BD1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D00A51-7C86-40CE-9A85-9305A72856F5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2581C84-47AA-4227-BB97-9D73745C635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D0208D-7363-46C1-93C0-34D5C7CC03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F00BA4-FF52-480A-802E-02DFDD8C7441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FC3C8E-D2F9-46FE-B29F-17C02B89FFCC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AC53E23-4CA7-479D-B22A-A5FCB3E5B5F6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F0F1DB-0C5F-4895-B71A-86B7D122DD4B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4BF4B3-A394-4B33-84E8-433CB3F4D710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E11BA4-7EBA-47E5-8E07-57E665A74955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178943-1EAE-4532-95FB-DFD1B8A936ED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1603A2C-1F9D-4BAB-BF6C-C411F8898F5A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19487C-9065-4D0C-8A4F-0BEC960FF5E1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2E39A85-934A-4BF2-93E3-761989F1B981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94AA1D0D-4A88-48E6-9F92-152A70F6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384" y="1140847"/>
            <a:ext cx="5471616" cy="50361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BAF7-A9F4-4666-A96D-E0820914D8A4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210B130-61BF-42BB-A9D3-54F0E9975E1E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ED4637A-B150-47D5-91AA-5443ECDF24E5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345A228-3ACD-436B-BAEA-C19CFB995DFF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808980A-AE2C-4B9A-923B-70728FF4B383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90E16CE-7F71-45E1-88F3-0F2422E4E14F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024FFFC-3734-4C7F-8BB4-1D72D8764C19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5E243F7-C034-42A6-94F7-39C26EF11897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F7416F4-3283-4DFF-BF8E-0F1B10C57C7B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E43006F-FE7C-4D9C-9803-C7A1705E2E29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B601BE-5173-46B7-B727-24C354628A9A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840A278-AE7C-4997-AAEA-F758452843B7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AE5DE6-4BFB-4DB3-8207-ABE7B804220D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6BC0376-95EB-4B85-AD13-AB07742066DC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x Image Bulle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019D3C0C-316D-A045-BC1B-D508718E47A9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D90BAC-4672-454F-9B98-7A6F31D7B3F7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46660-9CB0-D241-ACBC-5C0A9FC8AD1A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31AC394-0DDA-6F4A-B2D3-6D95CD86648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B1A58D5B-A4BA-F446-90DA-1B6B207869A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7912C149-C249-1940-AF83-360853E78C2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7632650" y="86714"/>
            <a:ext cx="4472635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BDD2BB3-B6A3-404C-846E-13E06B2F166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632650" y="86714"/>
            <a:ext cx="4472635" cy="6478538"/>
          </a:xfrm>
          <a:custGeom>
            <a:avLst/>
            <a:gdLst>
              <a:gd name="connsiteX0" fmla="*/ 376782 w 4559351"/>
              <a:gd name="connsiteY0" fmla="*/ 5927210 h 6604145"/>
              <a:gd name="connsiteX1" fmla="*/ 1519837 w 4559351"/>
              <a:gd name="connsiteY1" fmla="*/ 6224579 h 6604145"/>
              <a:gd name="connsiteX2" fmla="*/ 1067656 w 4559351"/>
              <a:gd name="connsiteY2" fmla="*/ 6604145 h 6604145"/>
              <a:gd name="connsiteX3" fmla="*/ 567431 w 4559351"/>
              <a:gd name="connsiteY3" fmla="*/ 6347235 h 6604145"/>
              <a:gd name="connsiteX4" fmla="*/ 3770030 w 4559351"/>
              <a:gd name="connsiteY4" fmla="*/ 4729122 h 6604145"/>
              <a:gd name="connsiteX5" fmla="*/ 3830234 w 4559351"/>
              <a:gd name="connsiteY5" fmla="*/ 4893659 h 6604145"/>
              <a:gd name="connsiteX6" fmla="*/ 3125854 w 4559351"/>
              <a:gd name="connsiteY6" fmla="*/ 4949110 h 6604145"/>
              <a:gd name="connsiteX7" fmla="*/ 3170574 w 4559351"/>
              <a:gd name="connsiteY7" fmla="*/ 4030224 h 6604145"/>
              <a:gd name="connsiteX8" fmla="*/ 3437863 w 4559351"/>
              <a:gd name="connsiteY8" fmla="*/ 4760691 h 6604145"/>
              <a:gd name="connsiteX9" fmla="*/ 2793688 w 4559351"/>
              <a:gd name="connsiteY9" fmla="*/ 4980680 h 6604145"/>
              <a:gd name="connsiteX10" fmla="*/ 2501683 w 4559351"/>
              <a:gd name="connsiteY10" fmla="*/ 5003670 h 6604145"/>
              <a:gd name="connsiteX11" fmla="*/ 0 w 4559351"/>
              <a:gd name="connsiteY11" fmla="*/ 3396395 h 6604145"/>
              <a:gd name="connsiteX12" fmla="*/ 3032435 w 4559351"/>
              <a:gd name="connsiteY12" fmla="*/ 3966867 h 6604145"/>
              <a:gd name="connsiteX13" fmla="*/ 1101460 w 4559351"/>
              <a:gd name="connsiteY13" fmla="*/ 6039845 h 6604145"/>
              <a:gd name="connsiteX14" fmla="*/ 10881 w 4559351"/>
              <a:gd name="connsiteY14" fmla="*/ 5508230 h 6604145"/>
              <a:gd name="connsiteX15" fmla="*/ 0 w 4559351"/>
              <a:gd name="connsiteY15" fmla="*/ 5475113 h 6604145"/>
              <a:gd name="connsiteX16" fmla="*/ 0 w 4559351"/>
              <a:gd name="connsiteY16" fmla="*/ 2843941 h 6604145"/>
              <a:gd name="connsiteX17" fmla="*/ 1605508 w 4559351"/>
              <a:gd name="connsiteY17" fmla="*/ 3374908 h 6604145"/>
              <a:gd name="connsiteX18" fmla="*/ 1482045 w 4559351"/>
              <a:gd name="connsiteY18" fmla="*/ 3547687 h 6604145"/>
              <a:gd name="connsiteX19" fmla="*/ 0 w 4559351"/>
              <a:gd name="connsiteY19" fmla="*/ 3206607 h 6604145"/>
              <a:gd name="connsiteX20" fmla="*/ 0 w 4559351"/>
              <a:gd name="connsiteY20" fmla="*/ 0 h 6604145"/>
              <a:gd name="connsiteX21" fmla="*/ 4559351 w 4559351"/>
              <a:gd name="connsiteY21" fmla="*/ 0 h 6604145"/>
              <a:gd name="connsiteX22" fmla="*/ 4559351 w 4559351"/>
              <a:gd name="connsiteY22" fmla="*/ 4284646 h 6604145"/>
              <a:gd name="connsiteX23" fmla="*/ 0 w 4559351"/>
              <a:gd name="connsiteY23" fmla="*/ 2645102 h 66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59351" h="6604145">
                <a:moveTo>
                  <a:pt x="376782" y="5927210"/>
                </a:moveTo>
                <a:lnTo>
                  <a:pt x="1519837" y="6224579"/>
                </a:lnTo>
                <a:lnTo>
                  <a:pt x="1067656" y="6604145"/>
                </a:lnTo>
                <a:lnTo>
                  <a:pt x="567431" y="6347235"/>
                </a:lnTo>
                <a:close/>
                <a:moveTo>
                  <a:pt x="3770030" y="4729122"/>
                </a:moveTo>
                <a:lnTo>
                  <a:pt x="3830234" y="4893659"/>
                </a:lnTo>
                <a:lnTo>
                  <a:pt x="3125854" y="4949110"/>
                </a:lnTo>
                <a:close/>
                <a:moveTo>
                  <a:pt x="3170574" y="4030224"/>
                </a:moveTo>
                <a:lnTo>
                  <a:pt x="3437863" y="4760691"/>
                </a:lnTo>
                <a:lnTo>
                  <a:pt x="2793688" y="4980680"/>
                </a:lnTo>
                <a:lnTo>
                  <a:pt x="2501683" y="5003670"/>
                </a:lnTo>
                <a:close/>
                <a:moveTo>
                  <a:pt x="0" y="3396395"/>
                </a:moveTo>
                <a:lnTo>
                  <a:pt x="3032435" y="3966867"/>
                </a:lnTo>
                <a:lnTo>
                  <a:pt x="1101460" y="6039845"/>
                </a:lnTo>
                <a:lnTo>
                  <a:pt x="10881" y="5508230"/>
                </a:lnTo>
                <a:lnTo>
                  <a:pt x="0" y="5475113"/>
                </a:lnTo>
                <a:close/>
                <a:moveTo>
                  <a:pt x="0" y="2843941"/>
                </a:moveTo>
                <a:lnTo>
                  <a:pt x="1605508" y="3374908"/>
                </a:lnTo>
                <a:lnTo>
                  <a:pt x="1482045" y="3547687"/>
                </a:lnTo>
                <a:lnTo>
                  <a:pt x="0" y="3206607"/>
                </a:lnTo>
                <a:close/>
                <a:moveTo>
                  <a:pt x="0" y="0"/>
                </a:moveTo>
                <a:lnTo>
                  <a:pt x="4559351" y="0"/>
                </a:lnTo>
                <a:lnTo>
                  <a:pt x="4559351" y="4284646"/>
                </a:lnTo>
                <a:lnTo>
                  <a:pt x="0" y="26451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7FE1F4E8-B411-4807-9D24-A045EE06C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8C3F648E-45E5-403C-973E-2BEED634B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31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Rounded Rectangle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7" name="Rounded Rectangle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8" name="Rounded Rectangle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Emphasized text can 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ctagon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noProof="0" dirty="0">
                <a:solidFill>
                  <a:schemeClr val="tx2"/>
                </a:solidFill>
                <a:latin typeface="+mj-lt"/>
              </a:rPr>
              <a:t>Your Logo or Name Here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50" r:id="rId4"/>
    <p:sldLayoutId id="2147483652" r:id="rId5"/>
    <p:sldLayoutId id="2147483656" r:id="rId6"/>
    <p:sldLayoutId id="2147483657" r:id="rId7"/>
    <p:sldLayoutId id="2147483684" r:id="rId8"/>
    <p:sldLayoutId id="2147483668" r:id="rId9"/>
    <p:sldLayoutId id="2147483670" r:id="rId10"/>
    <p:sldLayoutId id="2147483653" r:id="rId11"/>
    <p:sldLayoutId id="2147483673" r:id="rId12"/>
    <p:sldLayoutId id="2147483674" r:id="rId13"/>
    <p:sldLayoutId id="2147483676" r:id="rId14"/>
    <p:sldLayoutId id="2147483677" r:id="rId15"/>
    <p:sldLayoutId id="2147483654" r:id="rId16"/>
    <p:sldLayoutId id="2147483660" r:id="rId17"/>
    <p:sldLayoutId id="2147483661" r:id="rId18"/>
    <p:sldLayoutId id="2147483678" r:id="rId19"/>
    <p:sldLayoutId id="2147483686" r:id="rId20"/>
    <p:sldLayoutId id="2147483687" r:id="rId21"/>
    <p:sldLayoutId id="2147483689" r:id="rId22"/>
    <p:sldLayoutId id="2147483690" r:id="rId23"/>
    <p:sldLayoutId id="2147483688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sv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svg"/><Relationship Id="rId10" Type="http://schemas.openxmlformats.org/officeDocument/2006/relationships/hyperlink" Target="https://www.linkedin.com/in/george-ge-1048073a" TargetMode="External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rial view of open farm land">
            <a:extLst>
              <a:ext uri="{FF2B5EF4-FFF2-40B4-BE49-F238E27FC236}">
                <a16:creationId xmlns:a16="http://schemas.microsoft.com/office/drawing/2014/main" id="{3072B96B-8E35-4D15-80A0-1DD4745F75B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715" y="86714"/>
            <a:ext cx="12018572" cy="6684572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82778"/>
            <a:ext cx="6840000" cy="1573243"/>
          </a:xfrm>
        </p:spPr>
        <p:txBody>
          <a:bodyPr/>
          <a:lstStyle/>
          <a:p>
            <a:r>
              <a:rPr lang="en-US" dirty="0"/>
              <a:t>Loan Data Analysis</a:t>
            </a:r>
            <a:br>
              <a:rPr lang="en-US" dirty="0"/>
            </a:br>
            <a:r>
              <a:rPr lang="en-US" dirty="0"/>
              <a:t>ETL Pipeline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594885"/>
          </a:xfrm>
        </p:spPr>
        <p:txBody>
          <a:bodyPr/>
          <a:lstStyle/>
          <a:p>
            <a:r>
              <a:rPr lang="en-US" dirty="0"/>
              <a:t>George Ge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6D0B8EE-8E06-4051-87BF-62C153F3F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308689">
            <a:off x="5269765" y="1275138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Top left image">
            <a:extLst>
              <a:ext uri="{FF2B5EF4-FFF2-40B4-BE49-F238E27FC236}">
                <a16:creationId xmlns:a16="http://schemas.microsoft.com/office/drawing/2014/main" id="{09D613E8-8848-4CCA-946C-52A183E91F77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000" y="86714"/>
            <a:ext cx="6009285" cy="389057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433CBA-6B58-475A-BAF2-04998BA4A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42706-50AC-4B17-A704-143D94A799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249B8-A654-41FD-9724-45A3A5EE13F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98529D2-A8B4-4430-ABC6-B2617E588AF5}"/>
              </a:ext>
            </a:extLst>
          </p:cNvPr>
          <p:cNvSpPr/>
          <p:nvPr/>
        </p:nvSpPr>
        <p:spPr>
          <a:xfrm>
            <a:off x="6890521" y="1234810"/>
            <a:ext cx="1179281" cy="11887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19A95F0-3B03-4132-8D0F-21C74B8A1C2B}"/>
              </a:ext>
            </a:extLst>
          </p:cNvPr>
          <p:cNvSpPr/>
          <p:nvPr/>
        </p:nvSpPr>
        <p:spPr>
          <a:xfrm>
            <a:off x="6890521" y="2834603"/>
            <a:ext cx="1179281" cy="11887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C4502C5-8CC6-4A4E-A3D2-076379770897}"/>
              </a:ext>
            </a:extLst>
          </p:cNvPr>
          <p:cNvSpPr/>
          <p:nvPr/>
        </p:nvSpPr>
        <p:spPr>
          <a:xfrm>
            <a:off x="6890520" y="4333203"/>
            <a:ext cx="1179281" cy="11887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0E91BEF9-F9F1-4C6C-8BB4-0FB7555C2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255" y="1037563"/>
            <a:ext cx="4365114" cy="4316342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EE11B780-704A-4849-BD02-B91525E091CB}"/>
              </a:ext>
            </a:extLst>
          </p:cNvPr>
          <p:cNvSpPr/>
          <p:nvPr/>
        </p:nvSpPr>
        <p:spPr>
          <a:xfrm>
            <a:off x="9419208" y="6090082"/>
            <a:ext cx="1837677" cy="49710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A7A116-BC28-4E39-B586-25212F9948F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5496E0-02AF-41B7-B22C-26B284663174}"/>
              </a:ext>
            </a:extLst>
          </p:cNvPr>
          <p:cNvSpPr/>
          <p:nvPr/>
        </p:nvSpPr>
        <p:spPr>
          <a:xfrm>
            <a:off x="221942" y="1429305"/>
            <a:ext cx="7164279" cy="271656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Placeholder 11" descr="aerial image of trees, forest">
            <a:extLst>
              <a:ext uri="{FF2B5EF4-FFF2-40B4-BE49-F238E27FC236}">
                <a16:creationId xmlns:a16="http://schemas.microsoft.com/office/drawing/2014/main" id="{8DE8CF4E-7F06-3246-808D-A52256A2A35C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3"/>
          <a:srcRect l="93" r="93"/>
          <a:stretch>
            <a:fillRect/>
          </a:stretch>
        </p:blipFill>
        <p:spPr>
          <a:xfrm>
            <a:off x="7632650" y="86714"/>
            <a:ext cx="4472635" cy="6500476"/>
          </a:xfr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397769D-B472-472B-A5B7-7089FC350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6828" y="6053790"/>
            <a:ext cx="1952625" cy="533400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6E9F3E68-0DEF-48BE-83E9-C26112E44899}"/>
              </a:ext>
            </a:extLst>
          </p:cNvPr>
          <p:cNvGrpSpPr/>
          <p:nvPr/>
        </p:nvGrpSpPr>
        <p:grpSpPr>
          <a:xfrm>
            <a:off x="1189103" y="2223920"/>
            <a:ext cx="4733823" cy="2452835"/>
            <a:chOff x="1189103" y="2223920"/>
            <a:chExt cx="4733823" cy="2452835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457EE14-A608-4997-9545-83CCA8AECE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rgbClr val="297D53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81" b="89723" l="8925" r="89982">
                          <a14:foregroundMark x1="16576" y1="16206" x2="8925" y2="87747"/>
                          <a14:foregroundMark x1="72495" y1="15020" x2="81239" y2="86166"/>
                          <a14:foregroundMark x1="67395" y1="59289" x2="71949" y2="71937"/>
                        </a14:backgroundRemoval>
                      </a14:imgEffect>
                    </a14:imgLayer>
                  </a14:imgProps>
                </a:ext>
              </a:extLst>
            </a:blip>
            <a:srcRect r="62306" b="14363"/>
            <a:stretch/>
          </p:blipFill>
          <p:spPr>
            <a:xfrm>
              <a:off x="1189103" y="2223920"/>
              <a:ext cx="1971347" cy="2063996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76F8F5F0-4E0E-405D-8437-716D3BB803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4839" r="38111"/>
            <a:stretch/>
          </p:blipFill>
          <p:spPr>
            <a:xfrm>
              <a:off x="3004257" y="2266594"/>
              <a:ext cx="1414715" cy="2410161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F3E2E8D-3DC1-4D38-9813-4607D8A8FF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rgbClr val="297D53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81" b="89723" l="8925" r="89982">
                          <a14:foregroundMark x1="16576" y1="16206" x2="8925" y2="87747"/>
                          <a14:foregroundMark x1="72495" y1="15020" x2="81239" y2="86166"/>
                          <a14:foregroundMark x1="67395" y1="59289" x2="71949" y2="71937"/>
                        </a14:backgroundRemoval>
                      </a14:imgEffect>
                    </a14:imgLayer>
                  </a14:imgProps>
                </a:ext>
              </a:extLst>
            </a:blip>
            <a:srcRect l="63051" t="13501" r="8092" b="14363"/>
            <a:stretch/>
          </p:blipFill>
          <p:spPr>
            <a:xfrm>
              <a:off x="4413722" y="2549326"/>
              <a:ext cx="1509204" cy="17385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502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A7A116-BC28-4E39-B586-25212F9948F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5496E0-02AF-41B7-B22C-26B284663174}"/>
              </a:ext>
            </a:extLst>
          </p:cNvPr>
          <p:cNvSpPr/>
          <p:nvPr/>
        </p:nvSpPr>
        <p:spPr>
          <a:xfrm>
            <a:off x="221942" y="1429305"/>
            <a:ext cx="7164279" cy="271656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Placeholder 11" descr="aerial image of trees, forest">
            <a:extLst>
              <a:ext uri="{FF2B5EF4-FFF2-40B4-BE49-F238E27FC236}">
                <a16:creationId xmlns:a16="http://schemas.microsoft.com/office/drawing/2014/main" id="{8DE8CF4E-7F06-3246-808D-A52256A2A35C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3"/>
          <a:srcRect l="93" r="93"/>
          <a:stretch>
            <a:fillRect/>
          </a:stretch>
        </p:blipFill>
        <p:spPr>
          <a:xfrm>
            <a:off x="7632650" y="86714"/>
            <a:ext cx="4472635" cy="6500476"/>
          </a:xfr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397769D-B472-472B-A5B7-7089FC350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6828" y="6053790"/>
            <a:ext cx="1952625" cy="53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71765C-D8C7-4625-B08E-F1F351947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811" y="1429305"/>
            <a:ext cx="6679543" cy="391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9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AB7435-FDC7-403C-A171-B7EF270C4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98310"/>
            <a:ext cx="11340000" cy="432000"/>
          </a:xfrm>
        </p:spPr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657985-EFB2-47B6-8166-144FEAEC16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3ADD38-AB44-4C2F-AC8F-7072D1224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228" y="946045"/>
            <a:ext cx="5223453" cy="551364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FD05976-3ED0-4743-BB03-8C409B40497D}"/>
              </a:ext>
            </a:extLst>
          </p:cNvPr>
          <p:cNvSpPr/>
          <p:nvPr/>
        </p:nvSpPr>
        <p:spPr>
          <a:xfrm>
            <a:off x="9419208" y="6090082"/>
            <a:ext cx="1837677" cy="49710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3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17" name="Picture Placeholder 16" descr="arial view of the shoreline of the ocean and sand">
            <a:extLst>
              <a:ext uri="{FF2B5EF4-FFF2-40B4-BE49-F238E27FC236}">
                <a16:creationId xmlns:a16="http://schemas.microsoft.com/office/drawing/2014/main" id="{3B6B24E4-D6F2-45A2-990E-B855C75B71B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2796" y="1376357"/>
            <a:ext cx="6333545" cy="43796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7309AE-44F9-44F0-9FF0-CB0D05D42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9596" y="3509766"/>
            <a:ext cx="3023367" cy="2322709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We will run the ETL pipeline on a subset of the data in this demo.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661261-1C37-4B70-AD0E-B60458655857}"/>
              </a:ext>
            </a:extLst>
          </p:cNvPr>
          <p:cNvSpPr/>
          <p:nvPr/>
        </p:nvSpPr>
        <p:spPr>
          <a:xfrm>
            <a:off x="9419208" y="6155188"/>
            <a:ext cx="1837677" cy="43200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7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9E91-9331-4D7D-9534-00A6BAB6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08DE63-22D3-42B8-803D-E9D8BE04D5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A6C44F-C3FC-478F-875F-436A1B61EF1C}"/>
              </a:ext>
            </a:extLst>
          </p:cNvPr>
          <p:cNvGrpSpPr/>
          <p:nvPr/>
        </p:nvGrpSpPr>
        <p:grpSpPr>
          <a:xfrm>
            <a:off x="-619408" y="1327528"/>
            <a:ext cx="4572000" cy="2743200"/>
            <a:chOff x="2575854" y="125449"/>
            <a:chExt cx="4572000" cy="2743200"/>
          </a:xfrm>
        </p:grpSpPr>
        <p:graphicFrame>
          <p:nvGraphicFramePr>
            <p:cNvPr id="23" name="Chart 22">
              <a:extLst>
                <a:ext uri="{FF2B5EF4-FFF2-40B4-BE49-F238E27FC236}">
                  <a16:creationId xmlns:a16="http://schemas.microsoft.com/office/drawing/2014/main" id="{FA5070D3-CE85-4B8A-ACEA-5605D082009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40874097"/>
                </p:ext>
              </p:extLst>
            </p:nvPr>
          </p:nvGraphicFramePr>
          <p:xfrm>
            <a:off x="2575854" y="125449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AC331D-0D46-462D-A9C9-4DB83F9EAAF3}"/>
                </a:ext>
              </a:extLst>
            </p:cNvPr>
            <p:cNvSpPr/>
            <p:nvPr/>
          </p:nvSpPr>
          <p:spPr>
            <a:xfrm>
              <a:off x="4787757" y="1030514"/>
              <a:ext cx="328773" cy="22293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5C29A64-0885-41BE-BAEA-03E2B0539CAF}"/>
                </a:ext>
              </a:extLst>
            </p:cNvPr>
            <p:cNvSpPr/>
            <p:nvPr/>
          </p:nvSpPr>
          <p:spPr>
            <a:xfrm>
              <a:off x="4541177" y="821933"/>
              <a:ext cx="792122" cy="6122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7%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7E59D8-D4C0-4B04-B92A-D181A6000594}"/>
                </a:ext>
              </a:extLst>
            </p:cNvPr>
            <p:cNvSpPr/>
            <p:nvPr/>
          </p:nvSpPr>
          <p:spPr>
            <a:xfrm>
              <a:off x="4154396" y="1805146"/>
              <a:ext cx="328773" cy="22293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C2F92E9-6F93-487A-B94A-41FCF54F395F}"/>
                </a:ext>
              </a:extLst>
            </p:cNvPr>
            <p:cNvSpPr/>
            <p:nvPr/>
          </p:nvSpPr>
          <p:spPr>
            <a:xfrm>
              <a:off x="3909394" y="1610474"/>
              <a:ext cx="792122" cy="6122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93%</a:t>
              </a:r>
            </a:p>
          </p:txBody>
        </p:sp>
      </p:grp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FBB1838-45D8-4FD2-B6E1-DCFF4696D5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5698906"/>
              </p:ext>
            </p:extLst>
          </p:nvPr>
        </p:nvGraphicFramePr>
        <p:xfrm>
          <a:off x="2095558" y="13275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950F0D20-1F0C-4704-845C-261DF3F974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4761200"/>
              </p:ext>
            </p:extLst>
          </p:nvPr>
        </p:nvGraphicFramePr>
        <p:xfrm>
          <a:off x="4851001" y="13275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1C644AE6-E2B1-4B9C-97EA-3DAAFB5FF3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8785269"/>
              </p:ext>
            </p:extLst>
          </p:nvPr>
        </p:nvGraphicFramePr>
        <p:xfrm>
          <a:off x="7561261" y="13275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9724386D-ABF4-4F94-8DA6-AF83BDA2A154}"/>
              </a:ext>
            </a:extLst>
          </p:cNvPr>
          <p:cNvSpPr/>
          <p:nvPr/>
        </p:nvSpPr>
        <p:spPr>
          <a:xfrm>
            <a:off x="4566825" y="2003992"/>
            <a:ext cx="328773" cy="2229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DCAF2C-7BD5-4728-B352-9890434A4BFF}"/>
              </a:ext>
            </a:extLst>
          </p:cNvPr>
          <p:cNvSpPr/>
          <p:nvPr/>
        </p:nvSpPr>
        <p:spPr>
          <a:xfrm>
            <a:off x="3866838" y="2945582"/>
            <a:ext cx="328773" cy="2229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2F3B36-53F5-4192-8F5F-7C9C32A82EF2}"/>
              </a:ext>
            </a:extLst>
          </p:cNvPr>
          <p:cNvSpPr/>
          <p:nvPr/>
        </p:nvSpPr>
        <p:spPr>
          <a:xfrm>
            <a:off x="3634619" y="2750909"/>
            <a:ext cx="792122" cy="612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88%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00EBD3E-7354-4495-AE4E-B48699AB99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824" y="4578714"/>
            <a:ext cx="10734675" cy="116205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F29EF99-EC85-403A-AB63-D8B16BFEC6C4}"/>
              </a:ext>
            </a:extLst>
          </p:cNvPr>
          <p:cNvSpPr/>
          <p:nvPr/>
        </p:nvSpPr>
        <p:spPr>
          <a:xfrm>
            <a:off x="4336375" y="1807980"/>
            <a:ext cx="792122" cy="612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12%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6B59A0BA-4C21-46CB-B7A1-EF10BB3EAF22}"/>
              </a:ext>
            </a:extLst>
          </p:cNvPr>
          <p:cNvSpPr txBox="1">
            <a:spLocks/>
          </p:cNvSpPr>
          <p:nvPr/>
        </p:nvSpPr>
        <p:spPr>
          <a:xfrm>
            <a:off x="432000" y="873165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i="1" dirty="0"/>
              <a:t>How does the loan grade inform the performance of the loan?</a:t>
            </a:r>
          </a:p>
        </p:txBody>
      </p:sp>
    </p:spTree>
    <p:extLst>
      <p:ext uri="{BB962C8B-B14F-4D97-AF65-F5344CB8AC3E}">
        <p14:creationId xmlns:p14="http://schemas.microsoft.com/office/powerpoint/2010/main" val="1313809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9869317E-1656-410D-BD2A-4967AB48D3BC}"/>
              </a:ext>
            </a:extLst>
          </p:cNvPr>
          <p:cNvSpPr/>
          <p:nvPr/>
        </p:nvSpPr>
        <p:spPr>
          <a:xfrm>
            <a:off x="6688034" y="1491665"/>
            <a:ext cx="1179281" cy="11887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D467F04-D33B-4D13-AA2B-E15732C46DF0}"/>
              </a:ext>
            </a:extLst>
          </p:cNvPr>
          <p:cNvSpPr/>
          <p:nvPr/>
        </p:nvSpPr>
        <p:spPr>
          <a:xfrm>
            <a:off x="6688034" y="3029814"/>
            <a:ext cx="1179281" cy="11887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B76254A-5E88-47CB-8C84-9AB7C1D9DC41}"/>
              </a:ext>
            </a:extLst>
          </p:cNvPr>
          <p:cNvSpPr/>
          <p:nvPr/>
        </p:nvSpPr>
        <p:spPr>
          <a:xfrm>
            <a:off x="6688033" y="4590058"/>
            <a:ext cx="1179281" cy="11887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30B8C-152D-4041-AC3C-8B85647A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Driven Development  ( Gherkin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FC72F-9055-4E36-A7BE-2574540334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173A60B-D0F7-444F-9AE8-01DC17CB6C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105" b="19898"/>
          <a:stretch/>
        </p:blipFill>
        <p:spPr>
          <a:xfrm>
            <a:off x="432000" y="1226217"/>
            <a:ext cx="4831213" cy="210369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2E06314-75C4-424F-91BB-4D44AD2B6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033" y="1338101"/>
            <a:ext cx="4538637" cy="43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8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rial view of ocean and land near the ocean">
            <a:extLst>
              <a:ext uri="{FF2B5EF4-FFF2-40B4-BE49-F238E27FC236}">
                <a16:creationId xmlns:a16="http://schemas.microsoft.com/office/drawing/2014/main" id="{7DD607C7-7CF7-4A0F-BFF7-6F3C46205E6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" r="11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BDC24D3-EEF0-4B69-A174-E4DFF7884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607" y="2237328"/>
            <a:ext cx="7202786" cy="144978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CCCCDAD-0E0B-437F-8CAA-0536470B2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713" y="5167114"/>
            <a:ext cx="5282503" cy="1604172"/>
          </a:xfrm>
        </p:spPr>
        <p:txBody>
          <a:bodyPr/>
          <a:lstStyle/>
          <a:p>
            <a:r>
              <a:rPr lang="en-US" dirty="0"/>
              <a:t>George Ge</a:t>
            </a:r>
          </a:p>
        </p:txBody>
      </p:sp>
      <p:pic>
        <p:nvPicPr>
          <p:cNvPr id="13" name="Graphic 12" descr="Person icon">
            <a:extLst>
              <a:ext uri="{FF2B5EF4-FFF2-40B4-BE49-F238E27FC236}">
                <a16:creationId xmlns:a16="http://schemas.microsoft.com/office/drawing/2014/main" id="{708AF784-88DE-4E89-A28B-BECD54FC11C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6730" y="5369132"/>
            <a:ext cx="164463" cy="164463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0F9D0C-7F14-4B83-A0A3-5710128C81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9106" y="5624700"/>
            <a:ext cx="4508500" cy="277342"/>
          </a:xfrm>
        </p:spPr>
        <p:txBody>
          <a:bodyPr/>
          <a:lstStyle/>
          <a:p>
            <a:r>
              <a:rPr lang="en-US" dirty="0"/>
              <a:t>+1 908 601 3913</a:t>
            </a:r>
          </a:p>
        </p:txBody>
      </p:sp>
      <p:pic>
        <p:nvPicPr>
          <p:cNvPr id="15" name="Graphic 14" descr="Phone icon">
            <a:extLst>
              <a:ext uri="{FF2B5EF4-FFF2-40B4-BE49-F238E27FC236}">
                <a16:creationId xmlns:a16="http://schemas.microsoft.com/office/drawing/2014/main" id="{E276E47B-4C08-4FEC-AAE8-3DCCBA7EE72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76730" y="5679218"/>
            <a:ext cx="164463" cy="164463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EF9E03C-A81E-4083-9F20-EF8FFAF591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9106" y="5930482"/>
            <a:ext cx="4508500" cy="277342"/>
          </a:xfrm>
        </p:spPr>
        <p:txBody>
          <a:bodyPr/>
          <a:lstStyle/>
          <a:p>
            <a:r>
              <a:rPr lang="en-US" dirty="0"/>
              <a:t>george.jiaqi.ge@gmail.com</a:t>
            </a:r>
          </a:p>
        </p:txBody>
      </p:sp>
      <p:pic>
        <p:nvPicPr>
          <p:cNvPr id="14" name="Graphic 13" descr="Email icon">
            <a:extLst>
              <a:ext uri="{FF2B5EF4-FFF2-40B4-BE49-F238E27FC236}">
                <a16:creationId xmlns:a16="http://schemas.microsoft.com/office/drawing/2014/main" id="{4F2D4997-93AD-4A62-8488-4572923DB817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730" y="6013406"/>
            <a:ext cx="164463" cy="164463"/>
          </a:xfrm>
          <a:prstGeom prst="rect">
            <a:avLst/>
          </a:prstGeom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8557579-7DEF-FF4C-AD37-0E81A6BB3B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9106" y="6236263"/>
            <a:ext cx="4508500" cy="277342"/>
          </a:xfrm>
        </p:spPr>
        <p:txBody>
          <a:bodyPr/>
          <a:lstStyle/>
          <a:p>
            <a:r>
              <a:rPr lang="en-US" dirty="0">
                <a:hlinkClick r:id="rId10"/>
              </a:rPr>
              <a:t>https://www.linkedin.com/in/george-ge-1048073a</a:t>
            </a:r>
            <a:r>
              <a:rPr lang="en-US" dirty="0"/>
              <a:t>  </a:t>
            </a:r>
          </a:p>
        </p:txBody>
      </p:sp>
      <p:pic>
        <p:nvPicPr>
          <p:cNvPr id="30" name="Graphic 29" descr="World web icon">
            <a:extLst>
              <a:ext uri="{FF2B5EF4-FFF2-40B4-BE49-F238E27FC236}">
                <a16:creationId xmlns:a16="http://schemas.microsoft.com/office/drawing/2014/main" id="{07973E30-0C12-8442-90B5-47D1C45545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71105" y="6326056"/>
            <a:ext cx="170088" cy="170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62F63C-EBF9-4874-B0CA-C20BF234FE5A}"/>
              </a:ext>
            </a:extLst>
          </p:cNvPr>
          <p:cNvSpPr txBox="1"/>
          <p:nvPr/>
        </p:nvSpPr>
        <p:spPr>
          <a:xfrm>
            <a:off x="3943564" y="2567951"/>
            <a:ext cx="4304872" cy="788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0142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FF0000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5_Green pitch deck_AAS_v4" id="{7774237F-020F-43A5-B912-064E6C199417}" vid="{D87B7C14-9379-4774-A3D4-9FA5066AD9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BF51BA-BD97-4518-9266-AD3D615498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1961DD-CF27-443B-BFF6-660110ED05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490261-1200-4EC7-95B0-2241EE54AA34}">
  <ds:schemaRefs>
    <ds:schemaRef ds:uri="http://purl.org/dc/terms/"/>
    <ds:schemaRef ds:uri="16c05727-aa75-4e4a-9b5f-8a80a1165891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Green pitch deck</Template>
  <TotalTime>0</TotalTime>
  <Words>125</Words>
  <Application>Microsoft Office PowerPoint</Application>
  <PresentationFormat>Widescreen</PresentationFormat>
  <Paragraphs>46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Rockwell</vt:lpstr>
      <vt:lpstr>Times New Roman</vt:lpstr>
      <vt:lpstr>Office Theme</vt:lpstr>
      <vt:lpstr>Loan Data Analysis ETL Pipeline</vt:lpstr>
      <vt:lpstr>Agenda</vt:lpstr>
      <vt:lpstr>Database Schema</vt:lpstr>
      <vt:lpstr>Application Architecture</vt:lpstr>
      <vt:lpstr>Configuration</vt:lpstr>
      <vt:lpstr>Demo</vt:lpstr>
      <vt:lpstr>Data Analysis</vt:lpstr>
      <vt:lpstr>Behavior Driven Development  ( Gherkin )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2019-08-12T01:03:11Z</dcterms:created>
  <dcterms:modified xsi:type="dcterms:W3CDTF">2019-08-12T04:01:12Z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