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88" r:id="rId7"/>
    <p:sldId id="292" r:id="rId8"/>
    <p:sldId id="272" r:id="rId9"/>
    <p:sldId id="265" r:id="rId10"/>
    <p:sldId id="277" r:id="rId11"/>
    <p:sldId id="26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63" autoAdjust="0"/>
  </p:normalViewPr>
  <p:slideViewPr>
    <p:cSldViewPr snapToGrid="0">
      <p:cViewPr>
        <p:scale>
          <a:sx n="93" d="100"/>
          <a:sy n="93" d="100"/>
        </p:scale>
        <p:origin x="121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5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4632" y="12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Form'!$A$2</c:f>
              <c:strCache>
                <c:ptCount val="1"/>
                <c:pt idx="0">
                  <c:v>Grade 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1B-4BDA-A9DA-8C05FC87F6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1B-4BDA-A9DA-8C05FC87F6AC}"/>
              </c:ext>
            </c:extLst>
          </c:dPt>
          <c:dLbls>
            <c:delete val="1"/>
          </c:dLbls>
          <c:val>
            <c:numRef>
              <c:f>'Final Form'!$B$2:$C$2</c:f>
              <c:numCache>
                <c:formatCode>_(* #,##0_);_(* \(#,##0\);_(* "-"??_);_(@_)</c:formatCode>
                <c:ptCount val="2"/>
                <c:pt idx="0">
                  <c:v>12384</c:v>
                </c:pt>
                <c:pt idx="1">
                  <c:v>164269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B-4BDA-A9DA-8C05FC87F6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92366579177595"/>
          <c:y val="0.15363444152814232"/>
          <c:w val="0.47726377952755905"/>
          <c:h val="0.79543963254593175"/>
        </c:manualLayout>
      </c:layout>
      <c:pieChart>
        <c:varyColors val="1"/>
        <c:ser>
          <c:idx val="0"/>
          <c:order val="0"/>
          <c:tx>
            <c:strRef>
              <c:f>'Final Form'!$A$3</c:f>
              <c:strCache>
                <c:ptCount val="1"/>
                <c:pt idx="0">
                  <c:v>Grade 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E-4E01-A120-B9BF36EF99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E-4E01-A120-B9BF36EF99CD}"/>
              </c:ext>
            </c:extLst>
          </c:dPt>
          <c:val>
            <c:numRef>
              <c:f>'Final Form'!$B$3:$C$3</c:f>
              <c:numCache>
                <c:formatCode>_(* #,##0_);_(* \(#,##0\);_(* "-"??_);_(@_)</c:formatCode>
                <c:ptCount val="2"/>
                <c:pt idx="0">
                  <c:v>17710</c:v>
                </c:pt>
                <c:pt idx="1">
                  <c:v>131524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EE-4E01-A120-B9BF36EF9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Form'!$A$4</c:f>
              <c:strCache>
                <c:ptCount val="1"/>
                <c:pt idx="0">
                  <c:v>Grade 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5A-412C-8447-41080DA494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A-412C-8447-41080DA494B6}"/>
              </c:ext>
            </c:extLst>
          </c:dPt>
          <c:val>
            <c:numRef>
              <c:f>'Final Form'!$B$4:$C$4</c:f>
              <c:numCache>
                <c:formatCode>_(* #,##0_);_(* \(#,##0\);_(* "-"??_);_(@_)</c:formatCode>
                <c:ptCount val="2"/>
                <c:pt idx="0">
                  <c:v>25067</c:v>
                </c:pt>
                <c:pt idx="1">
                  <c:v>118417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5A-412C-8447-41080DA49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Risky (Grade D &amp; Below)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Form'!$A$5</c:f>
              <c:strCache>
                <c:ptCount val="1"/>
                <c:pt idx="0">
                  <c:v>Risky (Grade D &amp; Below)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CE-42F7-8B47-A42D152E89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CE-42F7-8B47-A42D152E89E4}"/>
              </c:ext>
            </c:extLst>
          </c:dPt>
          <c:val>
            <c:numRef>
              <c:f>'Final Form'!$B$5:$C$5</c:f>
              <c:numCache>
                <c:formatCode>_(* #,##0_);_(* \(#,##0\);_(* "-"??_);_(@_)</c:formatCode>
                <c:ptCount val="2"/>
                <c:pt idx="0">
                  <c:v>34726</c:v>
                </c:pt>
                <c:pt idx="1">
                  <c:v>104823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E-42F7-8B47-A42D152E8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0.35582</cdr:x>
      <cdr:y>0.61736</cdr:y>
    </cdr:from>
    <cdr:to>
      <cdr:x>0.42773</cdr:x>
      <cdr:y>0.69862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7BDCAF2C-7BD5-4728-B352-9890434A4BFF}"/>
            </a:ext>
          </a:extLst>
        </cdr:cNvPr>
        <cdr:cNvSpPr/>
      </cdr:nvSpPr>
      <cdr:spPr>
        <a:xfrm xmlns:a="http://schemas.openxmlformats.org/drawingml/2006/main">
          <a:off x="1626819" y="1693533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0.30183</cdr:x>
      <cdr:y>0.54135</cdr:y>
    </cdr:from>
    <cdr:to>
      <cdr:x>0.47509</cdr:x>
      <cdr:y>0.76455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432F3B36-53F5-4192-8F5F-7C9C32A82EF2}"/>
            </a:ext>
          </a:extLst>
        </cdr:cNvPr>
        <cdr:cNvSpPr/>
      </cdr:nvSpPr>
      <cdr:spPr>
        <a:xfrm xmlns:a="http://schemas.openxmlformats.org/drawingml/2006/main">
          <a:off x="1379989" y="1485025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83%</a:t>
          </a:r>
        </a:p>
      </cdr:txBody>
    </cdr:sp>
  </cdr:relSizeAnchor>
  <cdr:relSizeAnchor xmlns:cdr="http://schemas.openxmlformats.org/drawingml/2006/chartDrawing">
    <cdr:from>
      <cdr:x>0.53501</cdr:x>
      <cdr:y>0.29098</cdr:y>
    </cdr:from>
    <cdr:to>
      <cdr:x>0.60692</cdr:x>
      <cdr:y>0.37225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BB8D00EF-B411-4528-B214-0CF757818A9E}"/>
            </a:ext>
          </a:extLst>
        </cdr:cNvPr>
        <cdr:cNvSpPr/>
      </cdr:nvSpPr>
      <cdr:spPr>
        <a:xfrm xmlns:a="http://schemas.openxmlformats.org/drawingml/2006/main">
          <a:off x="2446088" y="798210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0.48774</cdr:x>
      <cdr:y>0.22332</cdr:y>
    </cdr:from>
    <cdr:to>
      <cdr:x>0.661</cdr:x>
      <cdr:y>0.44652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73AD97E6-382C-41F8-AD0A-D7C8D8901E66}"/>
            </a:ext>
          </a:extLst>
        </cdr:cNvPr>
        <cdr:cNvSpPr/>
      </cdr:nvSpPr>
      <cdr:spPr>
        <a:xfrm xmlns:a="http://schemas.openxmlformats.org/drawingml/2006/main">
          <a:off x="2229961" y="612611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17%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0.54613</cdr:x>
      <cdr:y>0.3095</cdr:y>
    </cdr:from>
    <cdr:to>
      <cdr:x>0.61804</cdr:x>
      <cdr:y>0.39076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1E627CB5-8AD8-4023-98EC-EECB1C2B25EB}"/>
            </a:ext>
          </a:extLst>
        </cdr:cNvPr>
        <cdr:cNvSpPr/>
      </cdr:nvSpPr>
      <cdr:spPr>
        <a:xfrm xmlns:a="http://schemas.openxmlformats.org/drawingml/2006/main">
          <a:off x="2496888" y="849010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0.49885</cdr:x>
      <cdr:y>0.24184</cdr:y>
    </cdr:from>
    <cdr:to>
      <cdr:x>0.67211</cdr:x>
      <cdr:y>0.46504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F011F2C5-1CE8-4260-A745-E862F19DB382}"/>
            </a:ext>
          </a:extLst>
        </cdr:cNvPr>
        <cdr:cNvSpPr/>
      </cdr:nvSpPr>
      <cdr:spPr>
        <a:xfrm xmlns:a="http://schemas.openxmlformats.org/drawingml/2006/main">
          <a:off x="2280761" y="663411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75%</a:t>
          </a:r>
        </a:p>
      </cdr:txBody>
    </cdr:sp>
  </cdr:relSizeAnchor>
  <cdr:relSizeAnchor xmlns:cdr="http://schemas.openxmlformats.org/drawingml/2006/chartDrawing">
    <cdr:from>
      <cdr:x>0.34338</cdr:x>
      <cdr:y>0.60901</cdr:y>
    </cdr:from>
    <cdr:to>
      <cdr:x>0.41529</cdr:x>
      <cdr:y>0.69027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1E627CB5-8AD8-4023-98EC-EECB1C2B25EB}"/>
            </a:ext>
          </a:extLst>
        </cdr:cNvPr>
        <cdr:cNvSpPr/>
      </cdr:nvSpPr>
      <cdr:spPr>
        <a:xfrm xmlns:a="http://schemas.openxmlformats.org/drawingml/2006/main">
          <a:off x="1569921" y="1670624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0.29611</cdr:x>
      <cdr:y>0.54135</cdr:y>
    </cdr:from>
    <cdr:to>
      <cdr:x>0.46936</cdr:x>
      <cdr:y>0.76455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F011F2C5-1CE8-4260-A745-E862F19DB382}"/>
            </a:ext>
          </a:extLst>
        </cdr:cNvPr>
        <cdr:cNvSpPr/>
      </cdr:nvSpPr>
      <cdr:spPr>
        <a:xfrm xmlns:a="http://schemas.openxmlformats.org/drawingml/2006/main">
          <a:off x="1353794" y="1485025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/>
            <a:t>25</a:t>
          </a:r>
          <a:r>
            <a:rPr lang="en-US" sz="1100" b="1" dirty="0"/>
            <a:t>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8/11/2019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explanation of how I designed my ETL pipeline</a:t>
            </a:r>
          </a:p>
          <a:p>
            <a:r>
              <a:rPr lang="en-US" dirty="0"/>
              <a:t>Then do a lite demo showcasing my ETL</a:t>
            </a:r>
          </a:p>
          <a:p>
            <a:r>
              <a:rPr lang="en-US" dirty="0"/>
              <a:t>Didn’t have much time to do Data Analysis, but I did investigate…</a:t>
            </a:r>
          </a:p>
          <a:p>
            <a:r>
              <a:rPr lang="en-US" dirty="0"/>
              <a:t>Adventures with Gherkin: BDD occupied a very large part of my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– design an ETL pipeline that will provide a common format/clean data</a:t>
            </a:r>
          </a:p>
          <a:p>
            <a:r>
              <a:rPr lang="en-US" dirty="0"/>
              <a:t>Provided some important attributes of loans</a:t>
            </a:r>
          </a:p>
          <a:p>
            <a:r>
              <a:rPr lang="en-US" dirty="0"/>
              <a:t>Here’s the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65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my ETL to be very modular</a:t>
            </a:r>
          </a:p>
          <a:p>
            <a:r>
              <a:rPr lang="en-US" dirty="0"/>
              <a:t>Connectors, </a:t>
            </a:r>
            <a:r>
              <a:rPr lang="en-US" dirty="0" err="1"/>
              <a:t>dbs</a:t>
            </a:r>
            <a:r>
              <a:rPr lang="en-US" dirty="0"/>
              <a:t>, </a:t>
            </a:r>
            <a:r>
              <a:rPr lang="en-US" dirty="0" err="1"/>
              <a:t>db</a:t>
            </a:r>
            <a:r>
              <a:rPr lang="en-US" dirty="0"/>
              <a:t> schemas</a:t>
            </a:r>
          </a:p>
          <a:p>
            <a:r>
              <a:rPr lang="en-US" dirty="0"/>
              <a:t>Ended up with ETL framework</a:t>
            </a:r>
          </a:p>
          <a:p>
            <a:r>
              <a:rPr lang="en-US" dirty="0"/>
              <a:t>Show you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9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Interested - how the loan grade in general predicted performance</a:t>
            </a:r>
          </a:p>
          <a:p>
            <a:r>
              <a:rPr lang="en-US" dirty="0"/>
              <a:t>No fancy </a:t>
            </a:r>
            <a:r>
              <a:rPr lang="en-US" dirty="0" err="1"/>
              <a:t>jupyter</a:t>
            </a:r>
            <a:r>
              <a:rPr lang="en-US" dirty="0"/>
              <a:t> notebooks, excel</a:t>
            </a:r>
          </a:p>
          <a:p>
            <a:r>
              <a:rPr lang="en-US" dirty="0"/>
              <a:t>Subset of data</a:t>
            </a:r>
          </a:p>
          <a:p>
            <a:pPr marL="228600" indent="-228600">
              <a:buAutoNum type="arabicPeriod"/>
            </a:pPr>
            <a:r>
              <a:rPr lang="en-US" dirty="0"/>
              <a:t>Consolidated all the grades A+ and D-</a:t>
            </a:r>
          </a:p>
          <a:p>
            <a:pPr marL="228600" indent="-228600">
              <a:buAutoNum type="arabicPeriod"/>
            </a:pPr>
            <a:r>
              <a:rPr lang="en-US" dirty="0"/>
              <a:t>Consolidated all the “good” and “bad” statuses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92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everyone for amazing experience</a:t>
            </a:r>
          </a:p>
          <a:p>
            <a:r>
              <a:rPr lang="en-US" dirty="0"/>
              <a:t>A lot of firsts: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ETL</a:t>
            </a:r>
          </a:p>
          <a:p>
            <a:pPr marL="171450" indent="-171450">
              <a:buFontTx/>
              <a:buChar char="-"/>
            </a:pPr>
            <a:r>
              <a:rPr lang="en-US" dirty="0"/>
              <a:t>TDD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Officially worked on a personal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Helpful: answered all my pressing questions about the data</a:t>
            </a:r>
          </a:p>
          <a:p>
            <a:pPr marL="0" indent="0">
              <a:buFontTx/>
              <a:buNone/>
            </a:pP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1964D-6DBE-46F4-9386-56312AFEC660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D58A7-9580-40B7-AE88-1940DC86F855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AFD4D-F6EA-4F26-9555-3B386DD85466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4BB39F-4A03-4D59-871E-E577460D326B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83F268-088F-4C3E-A629-CE0323275989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D3679-0BB9-46ED-8247-5CCBC6E91B6A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4" r:id="rId8"/>
    <p:sldLayoutId id="2147483668" r:id="rId9"/>
    <p:sldLayoutId id="2147483670" r:id="rId10"/>
    <p:sldLayoutId id="2147483653" r:id="rId11"/>
    <p:sldLayoutId id="2147483673" r:id="rId12"/>
    <p:sldLayoutId id="2147483674" r:id="rId13"/>
    <p:sldLayoutId id="2147483676" r:id="rId14"/>
    <p:sldLayoutId id="2147483677" r:id="rId15"/>
    <p:sldLayoutId id="2147483654" r:id="rId16"/>
    <p:sldLayoutId id="2147483660" r:id="rId17"/>
    <p:sldLayoutId id="2147483661" r:id="rId18"/>
    <p:sldLayoutId id="2147483678" r:id="rId19"/>
    <p:sldLayoutId id="2147483686" r:id="rId20"/>
    <p:sldLayoutId id="2147483687" r:id="rId21"/>
    <p:sldLayoutId id="2147483689" r:id="rId22"/>
    <p:sldLayoutId id="2147483690" r:id="rId23"/>
    <p:sldLayoutId id="214748368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hyperlink" Target="https://www.linkedin.com/in/george-ge-1048073a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715" y="86714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2778"/>
            <a:ext cx="6840000" cy="1573243"/>
          </a:xfrm>
        </p:spPr>
        <p:txBody>
          <a:bodyPr/>
          <a:lstStyle/>
          <a:p>
            <a:r>
              <a:rPr lang="en-US" dirty="0"/>
              <a:t>Loan Data Analysis</a:t>
            </a:r>
            <a:br>
              <a:rPr lang="en-US" dirty="0"/>
            </a:br>
            <a:r>
              <a:rPr lang="en-US" dirty="0"/>
              <a:t>ETL Pipeline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594885"/>
          </a:xfrm>
        </p:spPr>
        <p:txBody>
          <a:bodyPr/>
          <a:lstStyle/>
          <a:p>
            <a:r>
              <a:rPr lang="en-US" dirty="0"/>
              <a:t>George Ge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p left image">
            <a:extLst>
              <a:ext uri="{FF2B5EF4-FFF2-40B4-BE49-F238E27FC236}">
                <a16:creationId xmlns:a16="http://schemas.microsoft.com/office/drawing/2014/main" id="{09D613E8-8848-4CCA-946C-52A183E91F7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8529D2-A8B4-4430-ABC6-B2617E588AF5}"/>
              </a:ext>
            </a:extLst>
          </p:cNvPr>
          <p:cNvSpPr/>
          <p:nvPr/>
        </p:nvSpPr>
        <p:spPr>
          <a:xfrm>
            <a:off x="6890521" y="1234810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9A95F0-3B03-4132-8D0F-21C74B8A1C2B}"/>
              </a:ext>
            </a:extLst>
          </p:cNvPr>
          <p:cNvSpPr/>
          <p:nvPr/>
        </p:nvSpPr>
        <p:spPr>
          <a:xfrm>
            <a:off x="6890521" y="2834603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4502C5-8CC6-4A4E-A3D2-076379770897}"/>
              </a:ext>
            </a:extLst>
          </p:cNvPr>
          <p:cNvSpPr/>
          <p:nvPr/>
        </p:nvSpPr>
        <p:spPr>
          <a:xfrm>
            <a:off x="6890520" y="4333203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E91BEF9-F9F1-4C6C-8BB4-0FB7555C2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255" y="1037563"/>
            <a:ext cx="4365114" cy="431634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E11B780-704A-4849-BD02-B91525E091CB}"/>
              </a:ext>
            </a:extLst>
          </p:cNvPr>
          <p:cNvSpPr/>
          <p:nvPr/>
        </p:nvSpPr>
        <p:spPr>
          <a:xfrm>
            <a:off x="9419208" y="6090082"/>
            <a:ext cx="1837677" cy="49710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496E0-02AF-41B7-B22C-26B284663174}"/>
              </a:ext>
            </a:extLst>
          </p:cNvPr>
          <p:cNvSpPr/>
          <p:nvPr/>
        </p:nvSpPr>
        <p:spPr>
          <a:xfrm>
            <a:off x="221942" y="1429305"/>
            <a:ext cx="7164279" cy="271656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erial image of trees, forest">
            <a:extLst>
              <a:ext uri="{FF2B5EF4-FFF2-40B4-BE49-F238E27FC236}">
                <a16:creationId xmlns:a16="http://schemas.microsoft.com/office/drawing/2014/main" id="{8DE8CF4E-7F06-3246-808D-A52256A2A35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93" r="93"/>
          <a:stretch>
            <a:fillRect/>
          </a:stretch>
        </p:blipFill>
        <p:spPr>
          <a:xfrm>
            <a:off x="7632650" y="86714"/>
            <a:ext cx="4472635" cy="6500476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97769D-B472-472B-A5B7-7089FC35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28" y="6053790"/>
            <a:ext cx="1952625" cy="5334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6E9F3E68-0DEF-48BE-83E9-C26112E44899}"/>
              </a:ext>
            </a:extLst>
          </p:cNvPr>
          <p:cNvGrpSpPr/>
          <p:nvPr/>
        </p:nvGrpSpPr>
        <p:grpSpPr>
          <a:xfrm>
            <a:off x="1189103" y="2223920"/>
            <a:ext cx="4733823" cy="2452835"/>
            <a:chOff x="1189103" y="2223920"/>
            <a:chExt cx="4733823" cy="2452835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457EE14-A608-4997-9545-83CCA8AEC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297D5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81" b="89723" l="8925" r="89982">
                          <a14:foregroundMark x1="16576" y1="16206" x2="8925" y2="87747"/>
                          <a14:foregroundMark x1="72495" y1="15020" x2="81239" y2="86166"/>
                          <a14:foregroundMark x1="67395" y1="59289" x2="71949" y2="71937"/>
                        </a14:backgroundRemoval>
                      </a14:imgEffect>
                    </a14:imgLayer>
                  </a14:imgProps>
                </a:ext>
              </a:extLst>
            </a:blip>
            <a:srcRect r="62306" b="14363"/>
            <a:stretch/>
          </p:blipFill>
          <p:spPr>
            <a:xfrm>
              <a:off x="1189103" y="2223920"/>
              <a:ext cx="1971347" cy="206399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6F8F5F0-4E0E-405D-8437-716D3BB80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4839" r="38111"/>
            <a:stretch/>
          </p:blipFill>
          <p:spPr>
            <a:xfrm>
              <a:off x="3004257" y="2266594"/>
              <a:ext cx="1414715" cy="24101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F3E2E8D-3DC1-4D38-9813-4607D8A8F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297D5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81" b="89723" l="8925" r="89982">
                          <a14:foregroundMark x1="16576" y1="16206" x2="8925" y2="87747"/>
                          <a14:foregroundMark x1="72495" y1="15020" x2="81239" y2="86166"/>
                          <a14:foregroundMark x1="67395" y1="59289" x2="71949" y2="71937"/>
                        </a14:backgroundRemoval>
                      </a14:imgEffect>
                    </a14:imgLayer>
                  </a14:imgProps>
                </a:ext>
              </a:extLst>
            </a:blip>
            <a:srcRect l="63051" t="13501" r="8092" b="14363"/>
            <a:stretch/>
          </p:blipFill>
          <p:spPr>
            <a:xfrm>
              <a:off x="4413722" y="2549326"/>
              <a:ext cx="1509204" cy="1738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02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496E0-02AF-41B7-B22C-26B284663174}"/>
              </a:ext>
            </a:extLst>
          </p:cNvPr>
          <p:cNvSpPr/>
          <p:nvPr/>
        </p:nvSpPr>
        <p:spPr>
          <a:xfrm>
            <a:off x="221942" y="1429305"/>
            <a:ext cx="7164279" cy="271656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erial image of trees, forest">
            <a:extLst>
              <a:ext uri="{FF2B5EF4-FFF2-40B4-BE49-F238E27FC236}">
                <a16:creationId xmlns:a16="http://schemas.microsoft.com/office/drawing/2014/main" id="{8DE8CF4E-7F06-3246-808D-A52256A2A35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93" r="93"/>
          <a:stretch>
            <a:fillRect/>
          </a:stretch>
        </p:blipFill>
        <p:spPr>
          <a:xfrm>
            <a:off x="7632650" y="86714"/>
            <a:ext cx="4472635" cy="6500476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97769D-B472-472B-A5B7-7089FC35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28" y="6053790"/>
            <a:ext cx="19526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71765C-D8C7-4625-B08E-F1F35194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11" y="1429305"/>
            <a:ext cx="6679543" cy="39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98310"/>
            <a:ext cx="11340000" cy="43200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3ADD38-AB44-4C2F-AC8F-7072D122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28" y="946045"/>
            <a:ext cx="5223453" cy="55136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D05976-3ED0-4743-BB03-8C409B40497D}"/>
              </a:ext>
            </a:extLst>
          </p:cNvPr>
          <p:cNvSpPr/>
          <p:nvPr/>
        </p:nvSpPr>
        <p:spPr>
          <a:xfrm>
            <a:off x="9419208" y="6090082"/>
            <a:ext cx="1837677" cy="49710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7" name="Picture Placeholder 16" descr="arial view of the shoreline of the ocean and sand">
            <a:extLst>
              <a:ext uri="{FF2B5EF4-FFF2-40B4-BE49-F238E27FC236}">
                <a16:creationId xmlns:a16="http://schemas.microsoft.com/office/drawing/2014/main" id="{3B6B24E4-D6F2-45A2-990E-B855C75B71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7309AE-44F9-44F0-9FF0-CB0D05D42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596" y="3509766"/>
            <a:ext cx="3023367" cy="232270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We will run the ETL pipeline on a subset of the data in this demo.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61261-1C37-4B70-AD0E-B60458655857}"/>
              </a:ext>
            </a:extLst>
          </p:cNvPr>
          <p:cNvSpPr/>
          <p:nvPr/>
        </p:nvSpPr>
        <p:spPr>
          <a:xfrm>
            <a:off x="9419208" y="6155188"/>
            <a:ext cx="1837677" cy="43200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A6C44F-C3FC-478F-875F-436A1B61EF1C}"/>
              </a:ext>
            </a:extLst>
          </p:cNvPr>
          <p:cNvGrpSpPr/>
          <p:nvPr/>
        </p:nvGrpSpPr>
        <p:grpSpPr>
          <a:xfrm>
            <a:off x="-619408" y="1327528"/>
            <a:ext cx="4572000" cy="2743200"/>
            <a:chOff x="2575854" y="125449"/>
            <a:chExt cx="4572000" cy="2743200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FA5070D3-CE85-4B8A-ACEA-5605D082009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0874097"/>
                </p:ext>
              </p:extLst>
            </p:nvPr>
          </p:nvGraphicFramePr>
          <p:xfrm>
            <a:off x="2575854" y="12544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AC331D-0D46-462D-A9C9-4DB83F9EAAF3}"/>
                </a:ext>
              </a:extLst>
            </p:cNvPr>
            <p:cNvSpPr/>
            <p:nvPr/>
          </p:nvSpPr>
          <p:spPr>
            <a:xfrm>
              <a:off x="4787757" y="1030514"/>
              <a:ext cx="328773" cy="222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C29A64-0885-41BE-BAEA-03E2B0539CAF}"/>
                </a:ext>
              </a:extLst>
            </p:cNvPr>
            <p:cNvSpPr/>
            <p:nvPr/>
          </p:nvSpPr>
          <p:spPr>
            <a:xfrm>
              <a:off x="4541177" y="821933"/>
              <a:ext cx="792122" cy="612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7%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7E59D8-D4C0-4B04-B92A-D181A6000594}"/>
                </a:ext>
              </a:extLst>
            </p:cNvPr>
            <p:cNvSpPr/>
            <p:nvPr/>
          </p:nvSpPr>
          <p:spPr>
            <a:xfrm>
              <a:off x="4154396" y="1805146"/>
              <a:ext cx="328773" cy="222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2F92E9-6F93-487A-B94A-41FCF54F395F}"/>
                </a:ext>
              </a:extLst>
            </p:cNvPr>
            <p:cNvSpPr/>
            <p:nvPr/>
          </p:nvSpPr>
          <p:spPr>
            <a:xfrm>
              <a:off x="3909394" y="1610474"/>
              <a:ext cx="792122" cy="612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93%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BB1838-45D8-4FD2-B6E1-DCFF4696D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698906"/>
              </p:ext>
            </p:extLst>
          </p:nvPr>
        </p:nvGraphicFramePr>
        <p:xfrm>
          <a:off x="2095558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50F0D20-1F0C-4704-845C-261DF3F97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61200"/>
              </p:ext>
            </p:extLst>
          </p:nvPr>
        </p:nvGraphicFramePr>
        <p:xfrm>
          <a:off x="4851001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C644AE6-E2B1-4B9C-97EA-3DAAFB5FF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785269"/>
              </p:ext>
            </p:extLst>
          </p:nvPr>
        </p:nvGraphicFramePr>
        <p:xfrm>
          <a:off x="7561261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724386D-ABF4-4F94-8DA6-AF83BDA2A154}"/>
              </a:ext>
            </a:extLst>
          </p:cNvPr>
          <p:cNvSpPr/>
          <p:nvPr/>
        </p:nvSpPr>
        <p:spPr>
          <a:xfrm>
            <a:off x="4566825" y="2003992"/>
            <a:ext cx="328773" cy="222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CAF2C-7BD5-4728-B352-9890434A4BFF}"/>
              </a:ext>
            </a:extLst>
          </p:cNvPr>
          <p:cNvSpPr/>
          <p:nvPr/>
        </p:nvSpPr>
        <p:spPr>
          <a:xfrm>
            <a:off x="3866838" y="2945582"/>
            <a:ext cx="328773" cy="222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2F3B36-53F5-4192-8F5F-7C9C32A82EF2}"/>
              </a:ext>
            </a:extLst>
          </p:cNvPr>
          <p:cNvSpPr/>
          <p:nvPr/>
        </p:nvSpPr>
        <p:spPr>
          <a:xfrm>
            <a:off x="3634619" y="2750909"/>
            <a:ext cx="792122" cy="612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88%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0EBD3E-7354-4495-AE4E-B48699AB9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24" y="4578714"/>
            <a:ext cx="10734675" cy="11620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29EF99-EC85-403A-AB63-D8B16BFEC6C4}"/>
              </a:ext>
            </a:extLst>
          </p:cNvPr>
          <p:cNvSpPr/>
          <p:nvPr/>
        </p:nvSpPr>
        <p:spPr>
          <a:xfrm>
            <a:off x="4336375" y="1807980"/>
            <a:ext cx="792122" cy="612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12%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59A0BA-4C21-46CB-B7A1-EF10BB3EAF22}"/>
              </a:ext>
            </a:extLst>
          </p:cNvPr>
          <p:cNvSpPr txBox="1">
            <a:spLocks/>
          </p:cNvSpPr>
          <p:nvPr/>
        </p:nvSpPr>
        <p:spPr>
          <a:xfrm>
            <a:off x="432000" y="873165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i="1" dirty="0"/>
              <a:t>How does the loan grade inform the performance of the loan?</a:t>
            </a:r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869317E-1656-410D-BD2A-4967AB48D3BC}"/>
              </a:ext>
            </a:extLst>
          </p:cNvPr>
          <p:cNvSpPr/>
          <p:nvPr/>
        </p:nvSpPr>
        <p:spPr>
          <a:xfrm>
            <a:off x="6688034" y="1491665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467F04-D33B-4D13-AA2B-E15732C46DF0}"/>
              </a:ext>
            </a:extLst>
          </p:cNvPr>
          <p:cNvSpPr/>
          <p:nvPr/>
        </p:nvSpPr>
        <p:spPr>
          <a:xfrm>
            <a:off x="6688034" y="3029814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76254A-5E88-47CB-8C84-9AB7C1D9DC41}"/>
              </a:ext>
            </a:extLst>
          </p:cNvPr>
          <p:cNvSpPr/>
          <p:nvPr/>
        </p:nvSpPr>
        <p:spPr>
          <a:xfrm>
            <a:off x="6688033" y="4590058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Driven Development  ( Gherkin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73A60B-D0F7-444F-9AE8-01DC17CB6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05" b="19898"/>
          <a:stretch/>
        </p:blipFill>
        <p:spPr>
          <a:xfrm>
            <a:off x="432000" y="1226217"/>
            <a:ext cx="4831213" cy="21036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E06314-75C4-424F-91BB-4D44AD2B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33" y="1338101"/>
            <a:ext cx="4538637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rial view of ocean and land near the ocean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3" y="5167114"/>
            <a:ext cx="5282503" cy="1604172"/>
          </a:xfrm>
        </p:spPr>
        <p:txBody>
          <a:bodyPr/>
          <a:lstStyle/>
          <a:p>
            <a:r>
              <a:rPr lang="en-US" dirty="0"/>
              <a:t>George Ge</a:t>
            </a:r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30" y="5369132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106" y="5624700"/>
            <a:ext cx="4508500" cy="277342"/>
          </a:xfrm>
        </p:spPr>
        <p:txBody>
          <a:bodyPr/>
          <a:lstStyle/>
          <a:p>
            <a:r>
              <a:rPr lang="en-US" dirty="0"/>
              <a:t>+1 908 601 3913</a:t>
            </a:r>
          </a:p>
        </p:txBody>
      </p:sp>
      <p:pic>
        <p:nvPicPr>
          <p:cNvPr id="15" name="Graphic 14" descr="Phone icon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6730" y="5679218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106" y="5930482"/>
            <a:ext cx="4508500" cy="277342"/>
          </a:xfrm>
        </p:spPr>
        <p:txBody>
          <a:bodyPr/>
          <a:lstStyle/>
          <a:p>
            <a:r>
              <a:rPr lang="en-US" dirty="0"/>
              <a:t>george.jiaqi.ge@gmail.com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730" y="6013406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106" y="6236263"/>
            <a:ext cx="4508500" cy="277342"/>
          </a:xfrm>
        </p:spPr>
        <p:txBody>
          <a:bodyPr/>
          <a:lstStyle/>
          <a:p>
            <a:r>
              <a:rPr lang="en-US" dirty="0">
                <a:hlinkClick r:id="rId10"/>
              </a:rPr>
              <a:t>https://www.linkedin.com/in/george-ge-1048073a</a:t>
            </a:r>
            <a:r>
              <a:rPr lang="en-US" dirty="0"/>
              <a:t> 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71105" y="6326056"/>
            <a:ext cx="170088" cy="170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2F63C-EBF9-4874-B0CA-C20BF234FE5A}"/>
              </a:ext>
            </a:extLst>
          </p:cNvPr>
          <p:cNvSpPr txBox="1"/>
          <p:nvPr/>
        </p:nvSpPr>
        <p:spPr>
          <a:xfrm>
            <a:off x="3943564" y="2567951"/>
            <a:ext cx="4304872" cy="788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FF0000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490261-1200-4EC7-95B0-2241EE54AA34}">
  <ds:schemaRefs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287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Loan Data Analysis ETL Pipeline</vt:lpstr>
      <vt:lpstr>Agenda</vt:lpstr>
      <vt:lpstr>Database Schema</vt:lpstr>
      <vt:lpstr>Application Architecture</vt:lpstr>
      <vt:lpstr>Configuration</vt:lpstr>
      <vt:lpstr>Demo</vt:lpstr>
      <vt:lpstr>Data Analysis</vt:lpstr>
      <vt:lpstr>Behavior Driven Development  ( Gherkin 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2019-08-12T01:03:11Z</dcterms:created>
  <dcterms:modified xsi:type="dcterms:W3CDTF">2019-08-12T11:26:05Z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