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16"/>
  </p:notesMasterIdLst>
  <p:sldIdLst>
    <p:sldId id="256" r:id="rId2"/>
    <p:sldId id="257" r:id="rId3"/>
    <p:sldId id="258" r:id="rId4"/>
    <p:sldId id="269" r:id="rId5"/>
    <p:sldId id="270" r:id="rId6"/>
    <p:sldId id="267" r:id="rId7"/>
    <p:sldId id="268" r:id="rId8"/>
    <p:sldId id="259" r:id="rId9"/>
    <p:sldId id="264" r:id="rId10"/>
    <p:sldId id="265" r:id="rId11"/>
    <p:sldId id="266" r:id="rId12"/>
    <p:sldId id="261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642"/>
  </p:normalViewPr>
  <p:slideViewPr>
    <p:cSldViewPr snapToGrid="0" snapToObjects="1">
      <p:cViewPr varScale="1">
        <p:scale>
          <a:sx n="70" d="100"/>
          <a:sy n="70" d="100"/>
        </p:scale>
        <p:origin x="4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Curtis" userId="e65f63627cc37c99" providerId="LiveId" clId="{16A982A4-0CA0-4B18-B3AE-68A0D5F2FC74}"/>
    <pc:docChg chg="custSel modSld">
      <pc:chgData name="James Curtis" userId="e65f63627cc37c99" providerId="LiveId" clId="{16A982A4-0CA0-4B18-B3AE-68A0D5F2FC74}" dt="2018-11-06T02:20:30.746" v="225" actId="20577"/>
      <pc:docMkLst>
        <pc:docMk/>
      </pc:docMkLst>
      <pc:sldChg chg="modSp">
        <pc:chgData name="James Curtis" userId="e65f63627cc37c99" providerId="LiveId" clId="{16A982A4-0CA0-4B18-B3AE-68A0D5F2FC74}" dt="2018-11-06T02:19:09.471" v="47" actId="20577"/>
        <pc:sldMkLst>
          <pc:docMk/>
          <pc:sldMk cId="3263946343" sldId="257"/>
        </pc:sldMkLst>
        <pc:spChg chg="mod">
          <ac:chgData name="James Curtis" userId="e65f63627cc37c99" providerId="LiveId" clId="{16A982A4-0CA0-4B18-B3AE-68A0D5F2FC74}" dt="2018-11-06T02:19:09.471" v="47" actId="20577"/>
          <ac:spMkLst>
            <pc:docMk/>
            <pc:sldMk cId="3263946343" sldId="257"/>
            <ac:spMk id="2" creationId="{04936857-5551-6C45-8B88-BF93F6968B63}"/>
          </ac:spMkLst>
        </pc:spChg>
      </pc:sldChg>
      <pc:sldChg chg="modSp">
        <pc:chgData name="James Curtis" userId="e65f63627cc37c99" providerId="LiveId" clId="{16A982A4-0CA0-4B18-B3AE-68A0D5F2FC74}" dt="2018-11-06T02:19:17.918" v="73" actId="20577"/>
        <pc:sldMkLst>
          <pc:docMk/>
          <pc:sldMk cId="530936973" sldId="258"/>
        </pc:sldMkLst>
        <pc:spChg chg="mod">
          <ac:chgData name="James Curtis" userId="e65f63627cc37c99" providerId="LiveId" clId="{16A982A4-0CA0-4B18-B3AE-68A0D5F2FC74}" dt="2018-11-06T02:19:17.918" v="73" actId="20577"/>
          <ac:spMkLst>
            <pc:docMk/>
            <pc:sldMk cId="530936973" sldId="258"/>
            <ac:spMk id="2" creationId="{398FE7F9-A232-574E-AA11-FBB8FD4FD32F}"/>
          </ac:spMkLst>
        </pc:spChg>
      </pc:sldChg>
      <pc:sldChg chg="modSp">
        <pc:chgData name="James Curtis" userId="e65f63627cc37c99" providerId="LiveId" clId="{16A982A4-0CA0-4B18-B3AE-68A0D5F2FC74}" dt="2018-11-06T02:19:29" v="111" actId="20577"/>
        <pc:sldMkLst>
          <pc:docMk/>
          <pc:sldMk cId="1938447768" sldId="259"/>
        </pc:sldMkLst>
        <pc:spChg chg="mod">
          <ac:chgData name="James Curtis" userId="e65f63627cc37c99" providerId="LiveId" clId="{16A982A4-0CA0-4B18-B3AE-68A0D5F2FC74}" dt="2018-11-06T02:19:29" v="111" actId="20577"/>
          <ac:spMkLst>
            <pc:docMk/>
            <pc:sldMk cId="1938447768" sldId="259"/>
            <ac:spMk id="2" creationId="{3567B772-6944-9443-A262-6FC36ED6D494}"/>
          </ac:spMkLst>
        </pc:spChg>
      </pc:sldChg>
      <pc:sldChg chg="modSp">
        <pc:chgData name="James Curtis" userId="e65f63627cc37c99" providerId="LiveId" clId="{16A982A4-0CA0-4B18-B3AE-68A0D5F2FC74}" dt="2018-11-06T02:20:19.653" v="203" actId="20577"/>
        <pc:sldMkLst>
          <pc:docMk/>
          <pc:sldMk cId="3920256646" sldId="261"/>
        </pc:sldMkLst>
        <pc:spChg chg="mod">
          <ac:chgData name="James Curtis" userId="e65f63627cc37c99" providerId="LiveId" clId="{16A982A4-0CA0-4B18-B3AE-68A0D5F2FC74}" dt="2018-11-06T02:20:19.653" v="203" actId="20577"/>
          <ac:spMkLst>
            <pc:docMk/>
            <pc:sldMk cId="3920256646" sldId="261"/>
            <ac:spMk id="2" creationId="{83826A3F-87CE-3F47-972A-CF8FCB9974AC}"/>
          </ac:spMkLst>
        </pc:spChg>
      </pc:sldChg>
      <pc:sldChg chg="modSp">
        <pc:chgData name="James Curtis" userId="e65f63627cc37c99" providerId="LiveId" clId="{16A982A4-0CA0-4B18-B3AE-68A0D5F2FC74}" dt="2018-11-06T02:20:30.746" v="225" actId="20577"/>
        <pc:sldMkLst>
          <pc:docMk/>
          <pc:sldMk cId="3599976240" sldId="262"/>
        </pc:sldMkLst>
        <pc:spChg chg="mod">
          <ac:chgData name="James Curtis" userId="e65f63627cc37c99" providerId="LiveId" clId="{16A982A4-0CA0-4B18-B3AE-68A0D5F2FC74}" dt="2018-11-06T02:20:30.746" v="225" actId="20577"/>
          <ac:spMkLst>
            <pc:docMk/>
            <pc:sldMk cId="3599976240" sldId="262"/>
            <ac:spMk id="2" creationId="{2988C076-FC55-F34A-813F-CF4ED7A3F89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23004-DC73-824B-82D3-BE3292B16F00}" type="datetimeFigureOut">
              <a:rPr lang="en-US" smtClean="0"/>
              <a:t>11/9/18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E7830-29E6-5040-BC4F-D437EE0B6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8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the exploration and cleanup process: </a:t>
            </a:r>
          </a:p>
          <a:p>
            <a:r>
              <a:rPr lang="en-US" dirty="0"/>
              <a:t>read the file into a pandas data frame, observed n/a values.</a:t>
            </a:r>
          </a:p>
          <a:p>
            <a:r>
              <a:rPr lang="en-US" dirty="0"/>
              <a:t>Discuss insights you had while exploring the data that you did not anticipate: </a:t>
            </a:r>
          </a:p>
          <a:p>
            <a:r>
              <a:rPr lang="en-US" dirty="0"/>
              <a:t>accuracy of race identification</a:t>
            </a:r>
          </a:p>
          <a:p>
            <a:r>
              <a:rPr lang="en-US" dirty="0"/>
              <a:t>Discuss any problems that arose after exploring the data, and how you resolved them: </a:t>
            </a:r>
          </a:p>
          <a:p>
            <a:r>
              <a:rPr lang="en-US" dirty="0"/>
              <a:t>n/a values – researched through MN website; figuring out how to deal with date timestamps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E7830-29E6-5040-BC4F-D437EE0B6F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86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the exploration and cleanup process: </a:t>
            </a:r>
          </a:p>
          <a:p>
            <a:r>
              <a:rPr lang="en-US" dirty="0"/>
              <a:t>read the file into a pandas data frame, observed n/a values.</a:t>
            </a:r>
          </a:p>
          <a:p>
            <a:r>
              <a:rPr lang="en-US" dirty="0"/>
              <a:t>Discuss insights you had while exploring the data that you did not anticipate: </a:t>
            </a:r>
          </a:p>
          <a:p>
            <a:r>
              <a:rPr lang="en-US" dirty="0"/>
              <a:t>accuracy of race identification</a:t>
            </a:r>
          </a:p>
          <a:p>
            <a:r>
              <a:rPr lang="en-US" dirty="0"/>
              <a:t>Discuss any problems that arose after exploring the data, and how you resolved them: </a:t>
            </a:r>
          </a:p>
          <a:p>
            <a:r>
              <a:rPr lang="en-US" dirty="0"/>
              <a:t>n/a values – researched through MN website; figuring out how to deal with date timestamps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E7830-29E6-5040-BC4F-D437EE0B6F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18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the exploration and cleanup process: </a:t>
            </a:r>
          </a:p>
          <a:p>
            <a:r>
              <a:rPr lang="en-US" dirty="0"/>
              <a:t>read the file into a pandas data frame, observed n/a values.</a:t>
            </a:r>
          </a:p>
          <a:p>
            <a:r>
              <a:rPr lang="en-US" dirty="0"/>
              <a:t>Discuss insights you had while exploring the data that you did not anticipate: </a:t>
            </a:r>
          </a:p>
          <a:p>
            <a:r>
              <a:rPr lang="en-US" dirty="0"/>
              <a:t>accuracy of race identification</a:t>
            </a:r>
          </a:p>
          <a:p>
            <a:r>
              <a:rPr lang="en-US" dirty="0"/>
              <a:t>Discuss any problems that arose after exploring the data, and how you resolved them: </a:t>
            </a:r>
          </a:p>
          <a:p>
            <a:r>
              <a:rPr lang="en-US" dirty="0"/>
              <a:t>n/a values – researched through MN website; figuring out how to deal with date timestamps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E7830-29E6-5040-BC4F-D437EE0B6F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06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E7830-29E6-5040-BC4F-D437EE0B6F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29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the exploration and cleanup process: </a:t>
            </a:r>
          </a:p>
          <a:p>
            <a:r>
              <a:rPr lang="en-US" dirty="0"/>
              <a:t>read the file into a pandas data frame, observed n/a values.</a:t>
            </a:r>
          </a:p>
          <a:p>
            <a:r>
              <a:rPr lang="en-US" dirty="0"/>
              <a:t>Discuss insights you had while exploring the data that you did not anticipate: </a:t>
            </a:r>
          </a:p>
          <a:p>
            <a:r>
              <a:rPr lang="en-US" dirty="0"/>
              <a:t>accuracy of race identification</a:t>
            </a:r>
          </a:p>
          <a:p>
            <a:r>
              <a:rPr lang="en-US" dirty="0"/>
              <a:t>Discuss any problems that arose after exploring the data, and how you resolved them: </a:t>
            </a:r>
          </a:p>
          <a:p>
            <a:r>
              <a:rPr lang="en-US" dirty="0"/>
              <a:t>n/a values – researched through MN website; figuring out how to deal with date timestamps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E7830-29E6-5040-BC4F-D437EE0B6F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27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the exploration and cleanup process: </a:t>
            </a:r>
          </a:p>
          <a:p>
            <a:r>
              <a:rPr lang="en-US" dirty="0"/>
              <a:t>read the file into a pandas data frame, observed n/a values.</a:t>
            </a:r>
          </a:p>
          <a:p>
            <a:r>
              <a:rPr lang="en-US" dirty="0"/>
              <a:t>Discuss insights you had while exploring the data that you did not anticipate: </a:t>
            </a:r>
          </a:p>
          <a:p>
            <a:r>
              <a:rPr lang="en-US" dirty="0"/>
              <a:t>accuracy of race identification</a:t>
            </a:r>
          </a:p>
          <a:p>
            <a:r>
              <a:rPr lang="en-US" dirty="0"/>
              <a:t>Discuss any problems that arose after exploring the data, and how you resolved them: </a:t>
            </a:r>
          </a:p>
          <a:p>
            <a:r>
              <a:rPr lang="en-US" dirty="0"/>
              <a:t>n/a values – researched through MN website; figuring out how to deal with date timestamps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E7830-29E6-5040-BC4F-D437EE0B6F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47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the exploration and cleanup process: </a:t>
            </a:r>
          </a:p>
          <a:p>
            <a:r>
              <a:rPr lang="en-US" dirty="0"/>
              <a:t>read the file into a pandas data frame, observed n/a values.</a:t>
            </a:r>
          </a:p>
          <a:p>
            <a:r>
              <a:rPr lang="en-US" dirty="0"/>
              <a:t>Discuss insights you had while exploring the data that you did not anticipate: </a:t>
            </a:r>
          </a:p>
          <a:p>
            <a:r>
              <a:rPr lang="en-US" dirty="0"/>
              <a:t>accuracy of race identification</a:t>
            </a:r>
          </a:p>
          <a:p>
            <a:r>
              <a:rPr lang="en-US" dirty="0"/>
              <a:t>Discuss any problems that arose after exploring the data, and how you resolved them: </a:t>
            </a:r>
          </a:p>
          <a:p>
            <a:r>
              <a:rPr lang="en-US" dirty="0"/>
              <a:t>n/a values – researched through MN website; figuring out how to deal with date timestamps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E7830-29E6-5040-BC4F-D437EE0B6F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09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B2979-4B1E-EF4A-8551-B173FD4A2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51B406-DC0D-2847-A7DA-C08D7D06E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715C5-46EA-A54E-93F5-B97C5A9D5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E2FEA-0DD1-D441-B3AE-B1E6F1A43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3CA3E-3FDD-5E42-8D27-A0D89C7CD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464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D5772-6A88-D04F-8FC9-16159FB1C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ED4D3-AC18-6545-84D6-8E3A861F7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D925D-03E2-F843-AEA9-904D6FEB2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B0BEC-C935-0C4C-9EBF-144ECDC65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4963D-2993-F94C-99D6-0BFA7962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083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D44E4E-97F1-144B-8C3B-21FADA1AC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E1A7CC-953B-0A46-B637-2021E744A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B085C-01A8-BD46-BFE5-56B631C65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2B05B-4767-2844-AAE2-4B798234C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0609D-0470-DF49-B89A-F1553BF1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37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957DA-2A6A-3A4F-8D7A-91077106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DB029-DCD4-754E-B139-1E2462616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54A8C-7C61-0340-AE5E-445DE56E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18C44-5933-EC44-A51B-EE1987C4A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EEC49-E86F-934C-A2BD-30FFC6612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8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C69ED-B275-7742-9335-90ADE0BDC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B08DD-4C19-C244-AC8F-6A2555E1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DD815-1547-AE4C-89EC-928DF3D97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D6E97-2AAC-5348-AD2C-6B1ACDF34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B22E8-0440-2B40-8A03-7EACA90F4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385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76B2B-2D56-7D49-BF77-3CC88D6BC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3036F-D618-764F-A773-B30BD7ABFD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577CC1-CAD2-724E-B5C3-2B007EADF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C977B-06BC-F048-A83A-0B3D1511A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A3978-2FC4-9A4D-988B-5760A7A25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49B0B-D890-034C-914F-7A93C35DD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039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24513-0CB5-AD4E-9F31-AEF56032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05065-5FEE-3547-9F43-ACD311C46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DFDB6-A04A-B045-8355-A41AF1546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C643D2-717A-6544-BF1A-2B534F981D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292216-9F64-6546-8BF9-1790B6FCC0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35A976-F5EB-8C44-8E76-C21DC4CEE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0F9CF9-3639-9046-A2DA-0E105492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B1A4AD-EC2D-5347-B225-6FE95B983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70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C03AC-FEC7-FA43-9362-526254D9F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432C1-2D4A-0046-8934-24E0B9A0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229F4A-1612-DF4D-B315-914E3A84F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CFF2CA-E7CA-D04F-9598-0188A9967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47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78AE37-D587-1845-AE34-7140F1A3E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CFE21-4939-7F4B-929D-35CD2FED0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F3CA3-726E-AF4A-B9CD-53E15D4EB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92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98118-50E3-3642-8018-C9D7DE94B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F18E1-E51D-194E-AD52-499CCFFFB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7BE36C-5E31-A245-B594-3D5267777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2E09B-4435-594A-9F7C-FF11CCED2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63470-23BE-DC49-8580-1242C4717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1B95E-3B37-2E4B-8589-ED10BF562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5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23354-C3FA-F348-B520-92069AC7B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B6269D-212C-134E-8F1D-F37C6C2E0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1CDF7-50CF-8F4B-8B72-A44AAA864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E9133-D874-6C44-890C-21E534950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C0C9A-0516-F74E-9894-BE83DB6EA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3DC29-4224-4447-8A95-59AFE7CC8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99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00BED2-CA43-164B-92F9-B37E6F5B0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A6E1C-50F4-A444-B0DF-4F86F339A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58AB6-3F6C-A84C-BE33-8E4E3AAACE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D090A-D281-584F-AB7F-28BE2402E4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6372F-BD41-374B-B1CF-B0042ABB5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8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DF2E-F8B7-3B4C-B8F8-3B0DDD1D7B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Minneapolis Police Stops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0BA6FD-3BB2-7345-B49A-8C11E42EF0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F: James Curtis, Raleigh Love, </a:t>
            </a:r>
            <a:r>
              <a:rPr lang="en-US" dirty="0" err="1"/>
              <a:t>Emanshu</a:t>
            </a:r>
            <a:r>
              <a:rPr lang="en-US" dirty="0"/>
              <a:t> Patel, Erica Unterreiner</a:t>
            </a:r>
          </a:p>
        </p:txBody>
      </p:sp>
    </p:spTree>
    <p:extLst>
      <p:ext uri="{BB962C8B-B14F-4D97-AF65-F5344CB8AC3E}">
        <p14:creationId xmlns:p14="http://schemas.microsoft.com/office/powerpoint/2010/main" val="3987916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4397399-719E-BD48-B049-35A7773C66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445" t="13687" r="20889" b="12368"/>
          <a:stretch/>
        </p:blipFill>
        <p:spPr>
          <a:xfrm>
            <a:off x="2656820" y="4242816"/>
            <a:ext cx="2657235" cy="248716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B10ED1-48BE-8740-AB2B-4E7A95E221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623" t="10954" r="21710" b="12368"/>
          <a:stretch/>
        </p:blipFill>
        <p:spPr>
          <a:xfrm>
            <a:off x="6705476" y="4103858"/>
            <a:ext cx="2657235" cy="25791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7B772-6944-9443-A262-6FC36ED6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Analysis</a:t>
            </a:r>
            <a:br>
              <a:rPr lang="en-US" dirty="0"/>
            </a:br>
            <a:r>
              <a:rPr lang="en-US" sz="2800" dirty="0"/>
              <a:t>What is the likelihood that the pre-race determination matched the actual race documented after the stop?</a:t>
            </a:r>
            <a:br>
              <a:rPr lang="en-US" sz="2800" dirty="0"/>
            </a:br>
            <a:endParaRPr lang="en-US" sz="27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C86EEFE-302E-8241-990A-724C0F7FF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l="26889" t="10631" r="24111" b="11242"/>
          <a:stretch/>
        </p:blipFill>
        <p:spPr>
          <a:xfrm>
            <a:off x="1101314" y="1572768"/>
            <a:ext cx="2472238" cy="262786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6BE583-8D87-F44E-BDA3-D70CE48CE17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822" t="10714" r="23179" b="12197"/>
          <a:stretch/>
        </p:blipFill>
        <p:spPr>
          <a:xfrm>
            <a:off x="4834654" y="1572768"/>
            <a:ext cx="2522692" cy="25929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9EDBF77-6C8E-CD46-B2F1-605454E7913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8131" t="13040" r="13579" b="12798"/>
          <a:stretch/>
        </p:blipFill>
        <p:spPr>
          <a:xfrm>
            <a:off x="8164264" y="1645920"/>
            <a:ext cx="3445471" cy="249451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061D91C-05E9-FE4F-A802-3F8586FB6B1C}"/>
              </a:ext>
            </a:extLst>
          </p:cNvPr>
          <p:cNvSpPr txBox="1"/>
          <p:nvPr/>
        </p:nvSpPr>
        <p:spPr>
          <a:xfrm>
            <a:off x="1865893" y="2546083"/>
            <a:ext cx="94307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Precinct</a:t>
            </a:r>
          </a:p>
          <a:p>
            <a:pPr algn="ctr"/>
            <a:r>
              <a:rPr lang="en-US" sz="20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6DE437-F14B-9949-BBEE-E74305C719B3}"/>
              </a:ext>
            </a:extLst>
          </p:cNvPr>
          <p:cNvSpPr txBox="1"/>
          <p:nvPr/>
        </p:nvSpPr>
        <p:spPr>
          <a:xfrm>
            <a:off x="3440745" y="5147846"/>
            <a:ext cx="94307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Precinct</a:t>
            </a:r>
          </a:p>
          <a:p>
            <a:pPr algn="ctr"/>
            <a:r>
              <a:rPr lang="en-US" sz="2000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A5D81F-9AC3-C443-A7EB-21752CB09A5C}"/>
              </a:ext>
            </a:extLst>
          </p:cNvPr>
          <p:cNvSpPr txBox="1"/>
          <p:nvPr/>
        </p:nvSpPr>
        <p:spPr>
          <a:xfrm>
            <a:off x="9415459" y="2558719"/>
            <a:ext cx="94307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Precinct</a:t>
            </a:r>
          </a:p>
          <a:p>
            <a:pPr algn="ctr"/>
            <a:r>
              <a:rPr lang="en-US" sz="2000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A4F427-EF76-5C41-9A54-23B192652E33}"/>
              </a:ext>
            </a:extLst>
          </p:cNvPr>
          <p:cNvSpPr txBox="1"/>
          <p:nvPr/>
        </p:nvSpPr>
        <p:spPr>
          <a:xfrm>
            <a:off x="5624460" y="2528798"/>
            <a:ext cx="94307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Precinct</a:t>
            </a:r>
          </a:p>
          <a:p>
            <a:pPr algn="ctr"/>
            <a:r>
              <a:rPr lang="en-US" sz="2000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5AE437-1491-0E4B-AD0E-C4351E341F1E}"/>
              </a:ext>
            </a:extLst>
          </p:cNvPr>
          <p:cNvSpPr txBox="1"/>
          <p:nvPr/>
        </p:nvSpPr>
        <p:spPr>
          <a:xfrm>
            <a:off x="7562553" y="5054860"/>
            <a:ext cx="94307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Precinct</a:t>
            </a:r>
          </a:p>
          <a:p>
            <a:pPr algn="ctr"/>
            <a:r>
              <a:rPr lang="en-US" sz="2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76785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B772-6944-9443-A262-6FC36ED6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Analysis</a:t>
            </a:r>
            <a:br>
              <a:rPr lang="en-US" dirty="0"/>
            </a:br>
            <a:r>
              <a:rPr lang="en-US" sz="2800" dirty="0"/>
              <a:t>Does the type of police stop (traffic vs suspicious) impact whether a person is searched?</a:t>
            </a:r>
            <a:endParaRPr lang="en-US" sz="27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9F9A12-5E36-EB4F-8DD3-86992C597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3356856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26A3F-87CE-3F47-972A-CF8FCB997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– Raleigh and James write, team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A2A6-9C9A-444D-B1D4-5C020F32E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your findings. Did you find what you expected to find? If not, why not? What inferences or general conclusions can you draw from your analysis?</a:t>
            </a:r>
          </a:p>
        </p:txBody>
      </p:sp>
    </p:spTree>
    <p:extLst>
      <p:ext uri="{BB962C8B-B14F-4D97-AF65-F5344CB8AC3E}">
        <p14:creationId xmlns:p14="http://schemas.microsoft.com/office/powerpoint/2010/main" val="3920256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8C076-FC55-F34A-813F-CF4ED7A3F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 – Team writes, 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A6A96-5BBB-D244-A28F-5D000F2DA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any difficulties that arose, and how you dealt with them</a:t>
            </a:r>
          </a:p>
          <a:p>
            <a:pPr lvl="1"/>
            <a:r>
              <a:rPr lang="en-US" dirty="0"/>
              <a:t>Incorporating census data / timeframe of that data compared to our data set</a:t>
            </a:r>
          </a:p>
          <a:p>
            <a:pPr lvl="1"/>
            <a:r>
              <a:rPr lang="en-US" dirty="0"/>
              <a:t>Census data may not correlate to traffic stops given that not everyone stopped is a resident of the area where they were stopped</a:t>
            </a:r>
          </a:p>
          <a:p>
            <a:r>
              <a:rPr lang="en-US" dirty="0"/>
              <a:t>Discuss any additional questions that came up, but which you did not not have time to answer</a:t>
            </a:r>
          </a:p>
          <a:p>
            <a:pPr lvl="1"/>
            <a:r>
              <a:rPr lang="en-US" dirty="0"/>
              <a:t>What would you research next if you had two more weeks?</a:t>
            </a:r>
          </a:p>
        </p:txBody>
      </p:sp>
    </p:spTree>
    <p:extLst>
      <p:ext uri="{BB962C8B-B14F-4D97-AF65-F5344CB8AC3E}">
        <p14:creationId xmlns:p14="http://schemas.microsoft.com/office/powerpoint/2010/main" val="3599976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D5750-9EB0-4848-948E-B082E12EC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37663-D03A-C746-A331-BAAE3A6DC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62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36857-5551-6C45-8B88-BF93F696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Summary – James write, team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59503-6BE3-3647-A0A4-D4F72496D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project was to understand whether or not diversity indicators (such as race, gender), time </a:t>
            </a:r>
            <a:r>
              <a:rPr lang="en-US"/>
              <a:t>and precinct correlate </a:t>
            </a:r>
            <a:r>
              <a:rPr lang="en-US" dirty="0"/>
              <a:t>to police stops in Minneapolis. </a:t>
            </a:r>
          </a:p>
          <a:p>
            <a:r>
              <a:rPr lang="en-US" dirty="0"/>
              <a:t>We sought to answer questions such as which factors (if any) relate to traffic stops and whether or not any of these factors correlated to persons or vehicles were searched.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946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E7F9-A232-574E-AA11-FBB8FD4FD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Minneapolis Police Stop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3C174-B9B3-4947-851D-54E1944CF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there proportional differences in race given the stops recorded by precinct? What about gender?</a:t>
            </a:r>
          </a:p>
          <a:p>
            <a:pPr lvl="0"/>
            <a:r>
              <a:rPr lang="en-US" dirty="0"/>
              <a:t>Are there more stops during the morning, afternoon, evening or night shifts?</a:t>
            </a:r>
          </a:p>
          <a:p>
            <a:r>
              <a:rPr lang="en-US" dirty="0"/>
              <a:t>What is the likelihood of an officer stop by race? And what is the likelihood that the pre-race determination matched the actual race documented after the stop?</a:t>
            </a:r>
          </a:p>
          <a:p>
            <a:r>
              <a:rPr lang="en-US" dirty="0"/>
              <a:t>Does the type of police stop (traffic vs suspicious) impact whether a person is searched?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936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C1771-AA35-3145-B81A-763C15DFD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- Overview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657034-050B-4F44-BC1F-3945F239A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368" y="1262888"/>
            <a:ext cx="7827264" cy="521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9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C1771-AA35-3145-B81A-763C15DFD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- 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21BB17-2629-2F45-B181-54593A8DB6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50" r="8500"/>
          <a:stretch/>
        </p:blipFill>
        <p:spPr>
          <a:xfrm>
            <a:off x="108021" y="1183105"/>
            <a:ext cx="11953519" cy="53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860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C1771-AA35-3145-B81A-763C15DFD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- Overview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48EEAD1-949B-0345-BD1A-61E3566C12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78" t="22894" r="23581" b="32088"/>
          <a:stretch/>
        </p:blipFill>
        <p:spPr>
          <a:xfrm>
            <a:off x="838199" y="1417443"/>
            <a:ext cx="9810433" cy="4452935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60A617-747D-DF49-AA10-10EC2AF13B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765" t="9420" r="11583" b="10481"/>
          <a:stretch/>
        </p:blipFill>
        <p:spPr>
          <a:xfrm>
            <a:off x="10459724" y="1690478"/>
            <a:ext cx="894076" cy="41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671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C1771-AA35-3145-B81A-763C15DFD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Raleigh and James write, team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7ED2E-D364-CE46-A633-80952C9E7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the steps you took to analyze the data and answer each question you asked in your proposal</a:t>
            </a:r>
          </a:p>
        </p:txBody>
      </p:sp>
    </p:spTree>
    <p:extLst>
      <p:ext uri="{BB962C8B-B14F-4D97-AF65-F5344CB8AC3E}">
        <p14:creationId xmlns:p14="http://schemas.microsoft.com/office/powerpoint/2010/main" val="1363470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B772-6944-9443-A262-6FC36ED6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Analysis</a:t>
            </a:r>
            <a:br>
              <a:rPr lang="en-US" dirty="0"/>
            </a:br>
            <a:r>
              <a:rPr lang="en-US" sz="2700" dirty="0"/>
              <a:t>Are there proportional differences in race given the stops recorded by precinct? What about gender?</a:t>
            </a:r>
            <a:br>
              <a:rPr lang="en-US" sz="2700" dirty="0"/>
            </a:br>
            <a:endParaRPr lang="en-US" sz="27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4BA1FE-D57B-114C-AB97-03550D3989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81" r="8802"/>
          <a:stretch/>
        </p:blipFill>
        <p:spPr>
          <a:xfrm>
            <a:off x="201167" y="1883665"/>
            <a:ext cx="11814049" cy="404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447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B772-6944-9443-A262-6FC36ED6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Analysis</a:t>
            </a:r>
            <a:br>
              <a:rPr lang="en-US" dirty="0"/>
            </a:br>
            <a:r>
              <a:rPr lang="en-US" sz="2800" dirty="0"/>
              <a:t>Are there more stops during the morning, afternoon, evening or night shifts?</a:t>
            </a:r>
            <a:br>
              <a:rPr lang="en-US" sz="2700" dirty="0"/>
            </a:br>
            <a:endParaRPr lang="en-US" sz="27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79AD311-E71A-2B40-B307-5E1466770B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76272" y="1388142"/>
            <a:ext cx="7644384" cy="5096256"/>
          </a:xfrm>
        </p:spPr>
      </p:pic>
    </p:spTree>
    <p:extLst>
      <p:ext uri="{BB962C8B-B14F-4D97-AF65-F5344CB8AC3E}">
        <p14:creationId xmlns:p14="http://schemas.microsoft.com/office/powerpoint/2010/main" val="614243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1372</TotalTime>
  <Words>805</Words>
  <Application>Microsoft Macintosh PowerPoint</Application>
  <PresentationFormat>Widescreen</PresentationFormat>
  <Paragraphs>82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Minneapolis Police Stops</vt:lpstr>
      <vt:lpstr>Motivation and Summary – James write, team edit</vt:lpstr>
      <vt:lpstr>Minneapolis Police Stop Data</vt:lpstr>
      <vt:lpstr>Data Exploration - Overview</vt:lpstr>
      <vt:lpstr>Data Exploration - Overview</vt:lpstr>
      <vt:lpstr>Data Exploration - Overview</vt:lpstr>
      <vt:lpstr>Data Analysis – Raleigh and James write, team edit</vt:lpstr>
      <vt:lpstr>Data Analysis Are there proportional differences in race given the stops recorded by precinct? What about gender? </vt:lpstr>
      <vt:lpstr>Data Analysis Are there more stops during the morning, afternoon, evening or night shifts? </vt:lpstr>
      <vt:lpstr>Data Analysis What is the likelihood that the pre-race determination matched the actual race documented after the stop? </vt:lpstr>
      <vt:lpstr>Data Analysis Does the type of police stop (traffic vs suspicious) impact whether a person is searched?</vt:lpstr>
      <vt:lpstr>Findings – Raleigh and James write, team edit</vt:lpstr>
      <vt:lpstr>Post Mortem – Team writes, edits</vt:lpstr>
      <vt:lpstr>Questions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Minneapolis Police Stops</dc:title>
  <dc:creator>Microsoft Office User</dc:creator>
  <cp:lastModifiedBy>Microsoft Office User</cp:lastModifiedBy>
  <cp:revision>16</cp:revision>
  <dcterms:created xsi:type="dcterms:W3CDTF">2018-11-04T12:04:51Z</dcterms:created>
  <dcterms:modified xsi:type="dcterms:W3CDTF">2018-11-09T15:42:09Z</dcterms:modified>
</cp:coreProperties>
</file>