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sldIdLst>
    <p:sldId id="256" r:id="rId2"/>
    <p:sldId id="257" r:id="rId3"/>
    <p:sldId id="258" r:id="rId4"/>
    <p:sldId id="271" r:id="rId5"/>
    <p:sldId id="272" r:id="rId6"/>
    <p:sldId id="269" r:id="rId7"/>
    <p:sldId id="267" r:id="rId8"/>
    <p:sldId id="268" r:id="rId9"/>
    <p:sldId id="259" r:id="rId10"/>
    <p:sldId id="264" r:id="rId11"/>
    <p:sldId id="265" r:id="rId12"/>
    <p:sldId id="273"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Curtis" initials="JC" lastIdx="1" clrIdx="0">
    <p:extLst>
      <p:ext uri="{19B8F6BF-5375-455C-9EA6-DF929625EA0E}">
        <p15:presenceInfo xmlns:p15="http://schemas.microsoft.com/office/powerpoint/2012/main" userId="e65f63627cc37c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1411" autoAdjust="0"/>
  </p:normalViewPr>
  <p:slideViewPr>
    <p:cSldViewPr snapToGrid="0" snapToObjects="1">
      <p:cViewPr varScale="1">
        <p:scale>
          <a:sx n="53" d="100"/>
          <a:sy n="53" d="100"/>
        </p:scale>
        <p:origin x="6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urtis" userId="e65f63627cc37c99" providerId="LiveId" clId="{59D8660D-505D-4F7D-AC96-29FBBC585491}"/>
    <pc:docChg chg="modSld">
      <pc:chgData name="James Curtis" userId="e65f63627cc37c99" providerId="LiveId" clId="{59D8660D-505D-4F7D-AC96-29FBBC585491}" dt="2018-11-10T18:25:50.645" v="0"/>
      <pc:docMkLst>
        <pc:docMk/>
      </pc:docMkLst>
      <pc:sldChg chg="delCm">
        <pc:chgData name="James Curtis" userId="e65f63627cc37c99" providerId="LiveId" clId="{59D8660D-505D-4F7D-AC96-29FBBC585491}" dt="2018-11-10T18:25:50.645" v="0"/>
        <pc:sldMkLst>
          <pc:docMk/>
          <pc:sldMk cId="1405917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23004-DC73-824B-82D3-BE3292B16F00}"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E7830-29E6-5040-BC4F-D437EE0B6FD5}" type="slidenum">
              <a:rPr lang="en-US" smtClean="0"/>
              <a:t>‹#›</a:t>
            </a:fld>
            <a:endParaRPr lang="en-US"/>
          </a:p>
        </p:txBody>
      </p:sp>
    </p:spTree>
    <p:extLst>
      <p:ext uri="{BB962C8B-B14F-4D97-AF65-F5344CB8AC3E}">
        <p14:creationId xmlns:p14="http://schemas.microsoft.com/office/powerpoint/2010/main" val="3052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a:t>
            </a:fld>
            <a:endParaRPr lang="en-US"/>
          </a:p>
        </p:txBody>
      </p:sp>
    </p:spTree>
    <p:extLst>
      <p:ext uri="{BB962C8B-B14F-4D97-AF65-F5344CB8AC3E}">
        <p14:creationId xmlns:p14="http://schemas.microsoft.com/office/powerpoint/2010/main" val="365646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3</a:t>
            </a:fld>
            <a:endParaRPr lang="en-US"/>
          </a:p>
        </p:txBody>
      </p:sp>
    </p:spTree>
    <p:extLst>
      <p:ext uri="{BB962C8B-B14F-4D97-AF65-F5344CB8AC3E}">
        <p14:creationId xmlns:p14="http://schemas.microsoft.com/office/powerpoint/2010/main" val="352444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file into a pandas data frame, observed n/a values.</a:t>
            </a:r>
          </a:p>
          <a:p>
            <a:r>
              <a:rPr lang="en-US" dirty="0"/>
              <a:t>Discuss insights you had while exploring the data that you did not anticipate: </a:t>
            </a:r>
          </a:p>
          <a:p>
            <a:r>
              <a:rPr lang="en-US" dirty="0"/>
              <a:t>accuracy of race identification</a:t>
            </a:r>
          </a:p>
          <a:p>
            <a:r>
              <a:rPr lang="en-US" dirty="0"/>
              <a:t>Discuss any problems that arose after exploring the data, and how you resolved them: </a:t>
            </a:r>
          </a:p>
          <a:p>
            <a:r>
              <a:rPr lang="en-US" dirty="0"/>
              <a:t>n/a values – researched through MN website; figuring out how to deal with date timestamps</a:t>
            </a:r>
          </a:p>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4</a:t>
            </a:fld>
            <a:endParaRPr lang="en-US"/>
          </a:p>
        </p:txBody>
      </p:sp>
    </p:spTree>
    <p:extLst>
      <p:ext uri="{BB962C8B-B14F-4D97-AF65-F5344CB8AC3E}">
        <p14:creationId xmlns:p14="http://schemas.microsoft.com/office/powerpoint/2010/main" val="418948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5</a:t>
            </a:fld>
            <a:endParaRPr lang="en-US"/>
          </a:p>
        </p:txBody>
      </p:sp>
    </p:spTree>
    <p:extLst>
      <p:ext uri="{BB962C8B-B14F-4D97-AF65-F5344CB8AC3E}">
        <p14:creationId xmlns:p14="http://schemas.microsoft.com/office/powerpoint/2010/main" val="177179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6</a:t>
            </a:fld>
            <a:endParaRPr lang="en-US"/>
          </a:p>
        </p:txBody>
      </p:sp>
    </p:spTree>
    <p:extLst>
      <p:ext uri="{BB962C8B-B14F-4D97-AF65-F5344CB8AC3E}">
        <p14:creationId xmlns:p14="http://schemas.microsoft.com/office/powerpoint/2010/main" val="295098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7</a:t>
            </a:fld>
            <a:endParaRPr lang="en-US"/>
          </a:p>
        </p:txBody>
      </p:sp>
    </p:spTree>
    <p:extLst>
      <p:ext uri="{BB962C8B-B14F-4D97-AF65-F5344CB8AC3E}">
        <p14:creationId xmlns:p14="http://schemas.microsoft.com/office/powerpoint/2010/main" val="354490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9</a:t>
            </a:fld>
            <a:endParaRPr lang="en-US"/>
          </a:p>
        </p:txBody>
      </p:sp>
    </p:spTree>
    <p:extLst>
      <p:ext uri="{BB962C8B-B14F-4D97-AF65-F5344CB8AC3E}">
        <p14:creationId xmlns:p14="http://schemas.microsoft.com/office/powerpoint/2010/main" val="135732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10</a:t>
            </a:fld>
            <a:endParaRPr lang="en-US"/>
          </a:p>
        </p:txBody>
      </p:sp>
    </p:spTree>
    <p:extLst>
      <p:ext uri="{BB962C8B-B14F-4D97-AF65-F5344CB8AC3E}">
        <p14:creationId xmlns:p14="http://schemas.microsoft.com/office/powerpoint/2010/main" val="394082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E7830-29E6-5040-BC4F-D437EE0B6FD5}" type="slidenum">
              <a:rPr lang="en-US" smtClean="0"/>
              <a:t>11</a:t>
            </a:fld>
            <a:endParaRPr lang="en-US"/>
          </a:p>
        </p:txBody>
      </p:sp>
    </p:spTree>
    <p:extLst>
      <p:ext uri="{BB962C8B-B14F-4D97-AF65-F5344CB8AC3E}">
        <p14:creationId xmlns:p14="http://schemas.microsoft.com/office/powerpoint/2010/main" val="139864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2979-4B1E-EF4A-8551-B173FD4A2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51B406-DC0D-2847-A7DA-C08D7D06E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715C5-46EA-A54E-93F5-B97C5A9D5C19}"/>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42EE2FEA-0DD1-D441-B3AE-B1E6F1A438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F3CA3E-3FDD-5E42-8D27-A0D89C7CD5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146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772-6A88-D04F-8FC9-16159FB1CC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ED4D3-AC18-6545-84D6-8E3A861F79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D925D-03E2-F843-AEA9-904D6FEB2FC7}"/>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A81B0BEC-C935-0C4C-9EBF-144ECDC65E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84963D-2993-F94C-99D6-0BFA79627F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0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44E4E-97F1-144B-8C3B-21FADA1AC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E1A7CC-953B-0A46-B637-2021E744A8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B085C-01A8-BD46-BFE5-56B631C6541A}"/>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AE22B05B-4767-2844-AAE2-4B798234C2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00609D-0470-DF49-B89A-F1553BF161F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37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57DA-2A6A-3A4F-8D7A-91077106EC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DB029-DCD4-754E-B139-1E2462616E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4A8C-7C61-0340-AE5E-445DE56E5E0E}"/>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7FE18C44-5933-EC44-A51B-EE1987C4A9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EEC49-E86F-934C-A2BD-30FFC661282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8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69ED-B275-7742-9335-90ADE0BDC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B08DD-4C19-C244-AC8F-6A2555E15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1DD815-1547-AE4C-89EC-928DF3D9743E}"/>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279D6E97-2AAC-5348-AD2C-6B1ACDF34D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CB22E8-0440-2B40-8A03-7EACA90F4E7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38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B2B-2D56-7D49-BF77-3CC88D6BC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3036F-D618-764F-A773-B30BD7ABFD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577CC1-CAD2-724E-B5C3-2B007EADFA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C977B-06BC-F048-A83A-0B3D1511AA2C}"/>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a:extLst>
              <a:ext uri="{FF2B5EF4-FFF2-40B4-BE49-F238E27FC236}">
                <a16:creationId xmlns:a16="http://schemas.microsoft.com/office/drawing/2014/main" id="{20CA3978-2FC4-9A4D-988B-5760A7A250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849B0B-D890-034C-914F-7A93C35DDE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03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4513-0CB5-AD4E-9F31-AEF560326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05065-5FEE-3547-9F43-ACD311C46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2DFDB6-A04A-B045-8355-A41AF15460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643D2-717A-6544-BF1A-2B534F981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292216-9F64-6546-8BF9-1790B6FCC0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5A976-F5EB-8C44-8E76-C21DC4CEE68C}"/>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8" name="Footer Placeholder 7">
            <a:extLst>
              <a:ext uri="{FF2B5EF4-FFF2-40B4-BE49-F238E27FC236}">
                <a16:creationId xmlns:a16="http://schemas.microsoft.com/office/drawing/2014/main" id="{F00F9CF9-3639-9046-A2DA-0E1054927C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B1A4AD-EC2D-5347-B225-6FE95B98384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70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03AC-FEC7-FA43-9362-526254D9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A432C1-2D4A-0046-8934-24E0B9A0F01E}"/>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4" name="Footer Placeholder 3">
            <a:extLst>
              <a:ext uri="{FF2B5EF4-FFF2-40B4-BE49-F238E27FC236}">
                <a16:creationId xmlns:a16="http://schemas.microsoft.com/office/drawing/2014/main" id="{29229F4A-1612-DF4D-B315-914E3A84F1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BCFF2CA-E7CA-D04F-9598-0188A99677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4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8AE37-D587-1845-AE34-7140F1A3E182}"/>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3" name="Footer Placeholder 2">
            <a:extLst>
              <a:ext uri="{FF2B5EF4-FFF2-40B4-BE49-F238E27FC236}">
                <a16:creationId xmlns:a16="http://schemas.microsoft.com/office/drawing/2014/main" id="{2D9CFE21-4939-7F4B-929D-35CD2FED0B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AF3CA3-726E-AF4A-B9CD-53E15D4EB3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92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8118-50E3-3642-8018-C9D7DE94B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CF18E1-E51D-194E-AD52-499CCFFFB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7BE36C-5E31-A245-B594-3D5267777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2E09B-4435-594A-9F7C-FF11CCED200A}"/>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a:extLst>
              <a:ext uri="{FF2B5EF4-FFF2-40B4-BE49-F238E27FC236}">
                <a16:creationId xmlns:a16="http://schemas.microsoft.com/office/drawing/2014/main" id="{1CF63470-23BE-DC49-8580-1242C47178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11B95E-3B37-2E4B-8589-ED10BF562B7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25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3354-C3FA-F348-B520-92069AC7B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6269D-212C-134E-8F1D-F37C6C2E0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1CDF7-50CF-8F4B-8B72-A44AAA86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6E9133-D874-6C44-890C-21E5349504FC}"/>
              </a:ext>
            </a:extLst>
          </p:cNvPr>
          <p:cNvSpPr>
            <a:spLocks noGrp="1"/>
          </p:cNvSpPr>
          <p:nvPr>
            <p:ph type="dt" sz="half" idx="10"/>
          </p:nvPr>
        </p:nvSpPr>
        <p:spPr/>
        <p:txBody>
          <a:bodyPr/>
          <a:lstStyle/>
          <a:p>
            <a:fld id="{B61BEF0D-F0BB-DE4B-95CE-6DB70DBA9567}" type="datetimeFigureOut">
              <a:rPr lang="en-US" smtClean="0"/>
              <a:pPr/>
              <a:t>11/10/2018</a:t>
            </a:fld>
            <a:endParaRPr lang="en-US" dirty="0"/>
          </a:p>
        </p:txBody>
      </p:sp>
      <p:sp>
        <p:nvSpPr>
          <p:cNvPr id="6" name="Footer Placeholder 5">
            <a:extLst>
              <a:ext uri="{FF2B5EF4-FFF2-40B4-BE49-F238E27FC236}">
                <a16:creationId xmlns:a16="http://schemas.microsoft.com/office/drawing/2014/main" id="{188C0C9A-0516-F74E-9894-BE83DB6EA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63DC29-4224-4447-8A95-59AFE7CC82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99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0BED2-CA43-164B-92F9-B37E6F5B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5A6E1C-50F4-A444-B0DF-4F86F339A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58AB6-3F6C-A84C-BE33-8E4E3AAAC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11/10/2018</a:t>
            </a:fld>
            <a:endParaRPr lang="en-US" dirty="0"/>
          </a:p>
        </p:txBody>
      </p:sp>
      <p:sp>
        <p:nvSpPr>
          <p:cNvPr id="5" name="Footer Placeholder 4">
            <a:extLst>
              <a:ext uri="{FF2B5EF4-FFF2-40B4-BE49-F238E27FC236}">
                <a16:creationId xmlns:a16="http://schemas.microsoft.com/office/drawing/2014/main" id="{509D090A-D281-584F-AB7F-28BE2402E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16372F-BD41-374B-B1CF-B0042ABB5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8346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DF2E-F8B7-3B4C-B8F8-3B0DDD1D7B0A}"/>
              </a:ext>
            </a:extLst>
          </p:cNvPr>
          <p:cNvSpPr>
            <a:spLocks noGrp="1"/>
          </p:cNvSpPr>
          <p:nvPr>
            <p:ph type="ctrTitle"/>
          </p:nvPr>
        </p:nvSpPr>
        <p:spPr/>
        <p:txBody>
          <a:bodyPr/>
          <a:lstStyle/>
          <a:p>
            <a:r>
              <a:rPr lang="en-US" dirty="0"/>
              <a:t>Minneapolis Police Stops</a:t>
            </a:r>
          </a:p>
        </p:txBody>
      </p:sp>
      <p:sp>
        <p:nvSpPr>
          <p:cNvPr id="3" name="Subtitle 2">
            <a:extLst>
              <a:ext uri="{FF2B5EF4-FFF2-40B4-BE49-F238E27FC236}">
                <a16:creationId xmlns:a16="http://schemas.microsoft.com/office/drawing/2014/main" id="{9C0BA6FD-3BB2-7345-B49A-8C11E42EF008}"/>
              </a:ext>
            </a:extLst>
          </p:cNvPr>
          <p:cNvSpPr>
            <a:spLocks noGrp="1"/>
          </p:cNvSpPr>
          <p:nvPr>
            <p:ph type="subTitle" idx="1"/>
          </p:nvPr>
        </p:nvSpPr>
        <p:spPr/>
        <p:txBody>
          <a:bodyPr/>
          <a:lstStyle/>
          <a:p>
            <a:r>
              <a:rPr lang="en-US" dirty="0"/>
              <a:t>Group F: James Curtis, Raleigh Love, </a:t>
            </a:r>
            <a:r>
              <a:rPr lang="en-US" dirty="0" err="1"/>
              <a:t>Emanshu</a:t>
            </a:r>
            <a:r>
              <a:rPr lang="en-US" dirty="0"/>
              <a:t> Patel, Erica Unterreiner</a:t>
            </a:r>
          </a:p>
        </p:txBody>
      </p:sp>
    </p:spTree>
    <p:extLst>
      <p:ext uri="{BB962C8B-B14F-4D97-AF65-F5344CB8AC3E}">
        <p14:creationId xmlns:p14="http://schemas.microsoft.com/office/powerpoint/2010/main" val="398791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800" dirty="0"/>
              <a:t>Are there more stops during the morning, afternoon, evening or night blocks?</a:t>
            </a:r>
            <a:br>
              <a:rPr lang="en-US" sz="2700" dirty="0"/>
            </a:br>
            <a:endParaRPr lang="en-US" sz="2700" dirty="0"/>
          </a:p>
        </p:txBody>
      </p:sp>
      <p:pic>
        <p:nvPicPr>
          <p:cNvPr id="8" name="Content Placeholder 7">
            <a:extLst>
              <a:ext uri="{FF2B5EF4-FFF2-40B4-BE49-F238E27FC236}">
                <a16:creationId xmlns:a16="http://schemas.microsoft.com/office/drawing/2014/main" id="{879AD311-E71A-2B40-B307-5E1466770B2C}"/>
              </a:ext>
            </a:extLst>
          </p:cNvPr>
          <p:cNvPicPr>
            <a:picLocks noGrp="1" noChangeAspect="1"/>
          </p:cNvPicPr>
          <p:nvPr>
            <p:ph idx="1"/>
          </p:nvPr>
        </p:nvPicPr>
        <p:blipFill>
          <a:blip r:embed="rId3"/>
          <a:stretch>
            <a:fillRect/>
          </a:stretch>
        </p:blipFill>
        <p:spPr>
          <a:xfrm>
            <a:off x="2176272" y="1388142"/>
            <a:ext cx="7644384" cy="5096256"/>
          </a:xfrm>
        </p:spPr>
      </p:pic>
    </p:spTree>
    <p:extLst>
      <p:ext uri="{BB962C8B-B14F-4D97-AF65-F5344CB8AC3E}">
        <p14:creationId xmlns:p14="http://schemas.microsoft.com/office/powerpoint/2010/main" val="61424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397399-719E-BD48-B049-35A7773C6642}"/>
              </a:ext>
            </a:extLst>
          </p:cNvPr>
          <p:cNvPicPr>
            <a:picLocks noChangeAspect="1"/>
          </p:cNvPicPr>
          <p:nvPr/>
        </p:nvPicPr>
        <p:blipFill rotWithShape="1">
          <a:blip r:embed="rId3"/>
          <a:srcRect l="26445" t="13687" r="20889" b="12368"/>
          <a:stretch/>
        </p:blipFill>
        <p:spPr>
          <a:xfrm>
            <a:off x="2656820" y="4242816"/>
            <a:ext cx="2657235" cy="2487168"/>
          </a:xfrm>
          <a:prstGeom prst="rect">
            <a:avLst/>
          </a:prstGeom>
        </p:spPr>
      </p:pic>
      <p:pic>
        <p:nvPicPr>
          <p:cNvPr id="16" name="Picture 15">
            <a:extLst>
              <a:ext uri="{FF2B5EF4-FFF2-40B4-BE49-F238E27FC236}">
                <a16:creationId xmlns:a16="http://schemas.microsoft.com/office/drawing/2014/main" id="{B0B10ED1-48BE-8740-AB2B-4E7A95E221E6}"/>
              </a:ext>
            </a:extLst>
          </p:cNvPr>
          <p:cNvPicPr>
            <a:picLocks noChangeAspect="1"/>
          </p:cNvPicPr>
          <p:nvPr/>
        </p:nvPicPr>
        <p:blipFill rotWithShape="1">
          <a:blip r:embed="rId4"/>
          <a:srcRect l="25623" t="10954" r="21710" b="12368"/>
          <a:stretch/>
        </p:blipFill>
        <p:spPr>
          <a:xfrm>
            <a:off x="6705476" y="4103858"/>
            <a:ext cx="2657235" cy="2579112"/>
          </a:xfrm>
          <a:prstGeom prst="rect">
            <a:avLst/>
          </a:prstGeom>
        </p:spPr>
      </p:pic>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800" dirty="0"/>
              <a:t>What is the likelihood that the pre-race determination matched the actual race perceived during the stop?</a:t>
            </a:r>
            <a:br>
              <a:rPr lang="en-US" sz="2800" dirty="0"/>
            </a:br>
            <a:endParaRPr lang="en-US" sz="2700" dirty="0"/>
          </a:p>
        </p:txBody>
      </p:sp>
      <p:pic>
        <p:nvPicPr>
          <p:cNvPr id="8" name="Content Placeholder 7">
            <a:extLst>
              <a:ext uri="{FF2B5EF4-FFF2-40B4-BE49-F238E27FC236}">
                <a16:creationId xmlns:a16="http://schemas.microsoft.com/office/drawing/2014/main" id="{9C86EEFE-302E-8241-990A-724C0F7FFA35}"/>
              </a:ext>
            </a:extLst>
          </p:cNvPr>
          <p:cNvPicPr>
            <a:picLocks noGrp="1" noChangeAspect="1"/>
          </p:cNvPicPr>
          <p:nvPr>
            <p:ph idx="1"/>
          </p:nvPr>
        </p:nvPicPr>
        <p:blipFill rotWithShape="1">
          <a:blip r:embed="rId5"/>
          <a:srcRect l="26889" t="10631" r="24111" b="11242"/>
          <a:stretch/>
        </p:blipFill>
        <p:spPr>
          <a:xfrm>
            <a:off x="1101314" y="1572768"/>
            <a:ext cx="2472238" cy="2627868"/>
          </a:xfrm>
        </p:spPr>
      </p:pic>
      <p:pic>
        <p:nvPicPr>
          <p:cNvPr id="10" name="Picture 9">
            <a:extLst>
              <a:ext uri="{FF2B5EF4-FFF2-40B4-BE49-F238E27FC236}">
                <a16:creationId xmlns:a16="http://schemas.microsoft.com/office/drawing/2014/main" id="{3E6BE583-8D87-F44E-BDA3-D70CE48CE17B}"/>
              </a:ext>
            </a:extLst>
          </p:cNvPr>
          <p:cNvPicPr>
            <a:picLocks noChangeAspect="1"/>
          </p:cNvPicPr>
          <p:nvPr/>
        </p:nvPicPr>
        <p:blipFill rotWithShape="1">
          <a:blip r:embed="rId6"/>
          <a:srcRect l="26822" t="10714" r="23179" b="12197"/>
          <a:stretch/>
        </p:blipFill>
        <p:spPr>
          <a:xfrm>
            <a:off x="4834654" y="1572768"/>
            <a:ext cx="2522692" cy="2592962"/>
          </a:xfrm>
          <a:prstGeom prst="rect">
            <a:avLst/>
          </a:prstGeom>
        </p:spPr>
      </p:pic>
      <p:pic>
        <p:nvPicPr>
          <p:cNvPr id="12" name="Picture 11">
            <a:extLst>
              <a:ext uri="{FF2B5EF4-FFF2-40B4-BE49-F238E27FC236}">
                <a16:creationId xmlns:a16="http://schemas.microsoft.com/office/drawing/2014/main" id="{F9EDBF77-6C8E-CD46-B2F1-605454E79130}"/>
              </a:ext>
            </a:extLst>
          </p:cNvPr>
          <p:cNvPicPr>
            <a:picLocks noChangeAspect="1"/>
          </p:cNvPicPr>
          <p:nvPr/>
        </p:nvPicPr>
        <p:blipFill rotWithShape="1">
          <a:blip r:embed="rId7"/>
          <a:srcRect l="18131" t="13040" r="13579" b="12798"/>
          <a:stretch/>
        </p:blipFill>
        <p:spPr>
          <a:xfrm>
            <a:off x="8164264" y="1645920"/>
            <a:ext cx="3445471" cy="2494514"/>
          </a:xfrm>
          <a:prstGeom prst="rect">
            <a:avLst/>
          </a:prstGeom>
        </p:spPr>
      </p:pic>
      <p:sp>
        <p:nvSpPr>
          <p:cNvPr id="17" name="TextBox 16">
            <a:extLst>
              <a:ext uri="{FF2B5EF4-FFF2-40B4-BE49-F238E27FC236}">
                <a16:creationId xmlns:a16="http://schemas.microsoft.com/office/drawing/2014/main" id="{D061D91C-05E9-FE4F-A802-3F8586FB6B1C}"/>
              </a:ext>
            </a:extLst>
          </p:cNvPr>
          <p:cNvSpPr txBox="1"/>
          <p:nvPr/>
        </p:nvSpPr>
        <p:spPr>
          <a:xfrm>
            <a:off x="1865893" y="2546083"/>
            <a:ext cx="943079" cy="677108"/>
          </a:xfrm>
          <a:prstGeom prst="rect">
            <a:avLst/>
          </a:prstGeom>
          <a:noFill/>
        </p:spPr>
        <p:txBody>
          <a:bodyPr wrap="none" rtlCol="0">
            <a:spAutoFit/>
          </a:bodyPr>
          <a:lstStyle/>
          <a:p>
            <a:r>
              <a:rPr lang="en-US" dirty="0"/>
              <a:t>Precinct</a:t>
            </a:r>
          </a:p>
          <a:p>
            <a:pPr algn="ctr"/>
            <a:r>
              <a:rPr lang="en-US" sz="2000" dirty="0"/>
              <a:t>1</a:t>
            </a:r>
          </a:p>
        </p:txBody>
      </p:sp>
      <p:sp>
        <p:nvSpPr>
          <p:cNvPr id="18" name="TextBox 17">
            <a:extLst>
              <a:ext uri="{FF2B5EF4-FFF2-40B4-BE49-F238E27FC236}">
                <a16:creationId xmlns:a16="http://schemas.microsoft.com/office/drawing/2014/main" id="{CA6DE437-F14B-9949-BBEE-E74305C719B3}"/>
              </a:ext>
            </a:extLst>
          </p:cNvPr>
          <p:cNvSpPr txBox="1"/>
          <p:nvPr/>
        </p:nvSpPr>
        <p:spPr>
          <a:xfrm>
            <a:off x="3440745" y="5147846"/>
            <a:ext cx="943079" cy="677108"/>
          </a:xfrm>
          <a:prstGeom prst="rect">
            <a:avLst/>
          </a:prstGeom>
          <a:noFill/>
        </p:spPr>
        <p:txBody>
          <a:bodyPr wrap="none" rtlCol="0">
            <a:spAutoFit/>
          </a:bodyPr>
          <a:lstStyle/>
          <a:p>
            <a:r>
              <a:rPr lang="en-US" dirty="0"/>
              <a:t>Precinct</a:t>
            </a:r>
          </a:p>
          <a:p>
            <a:pPr algn="ctr"/>
            <a:r>
              <a:rPr lang="en-US" sz="2000" dirty="0"/>
              <a:t>4</a:t>
            </a:r>
          </a:p>
        </p:txBody>
      </p:sp>
      <p:sp>
        <p:nvSpPr>
          <p:cNvPr id="19" name="TextBox 18">
            <a:extLst>
              <a:ext uri="{FF2B5EF4-FFF2-40B4-BE49-F238E27FC236}">
                <a16:creationId xmlns:a16="http://schemas.microsoft.com/office/drawing/2014/main" id="{0BA5D81F-9AC3-C443-A7EB-21752CB09A5C}"/>
              </a:ext>
            </a:extLst>
          </p:cNvPr>
          <p:cNvSpPr txBox="1"/>
          <p:nvPr/>
        </p:nvSpPr>
        <p:spPr>
          <a:xfrm>
            <a:off x="9415459" y="2558719"/>
            <a:ext cx="943079" cy="677108"/>
          </a:xfrm>
          <a:prstGeom prst="rect">
            <a:avLst/>
          </a:prstGeom>
          <a:noFill/>
        </p:spPr>
        <p:txBody>
          <a:bodyPr wrap="none" rtlCol="0">
            <a:spAutoFit/>
          </a:bodyPr>
          <a:lstStyle/>
          <a:p>
            <a:r>
              <a:rPr lang="en-US" dirty="0"/>
              <a:t>Precinct</a:t>
            </a:r>
          </a:p>
          <a:p>
            <a:pPr algn="ctr"/>
            <a:r>
              <a:rPr lang="en-US" sz="2000" dirty="0"/>
              <a:t>3</a:t>
            </a:r>
          </a:p>
        </p:txBody>
      </p:sp>
      <p:sp>
        <p:nvSpPr>
          <p:cNvPr id="20" name="TextBox 19">
            <a:extLst>
              <a:ext uri="{FF2B5EF4-FFF2-40B4-BE49-F238E27FC236}">
                <a16:creationId xmlns:a16="http://schemas.microsoft.com/office/drawing/2014/main" id="{A4A4F427-EF76-5C41-9A54-23B192652E33}"/>
              </a:ext>
            </a:extLst>
          </p:cNvPr>
          <p:cNvSpPr txBox="1"/>
          <p:nvPr/>
        </p:nvSpPr>
        <p:spPr>
          <a:xfrm>
            <a:off x="5624460" y="2528798"/>
            <a:ext cx="943079" cy="677108"/>
          </a:xfrm>
          <a:prstGeom prst="rect">
            <a:avLst/>
          </a:prstGeom>
          <a:noFill/>
        </p:spPr>
        <p:txBody>
          <a:bodyPr wrap="none" rtlCol="0">
            <a:spAutoFit/>
          </a:bodyPr>
          <a:lstStyle/>
          <a:p>
            <a:r>
              <a:rPr lang="en-US" dirty="0"/>
              <a:t>Precinct</a:t>
            </a:r>
          </a:p>
          <a:p>
            <a:pPr algn="ctr"/>
            <a:r>
              <a:rPr lang="en-US" sz="2000" dirty="0"/>
              <a:t>2</a:t>
            </a:r>
          </a:p>
        </p:txBody>
      </p:sp>
      <p:sp>
        <p:nvSpPr>
          <p:cNvPr id="21" name="TextBox 20">
            <a:extLst>
              <a:ext uri="{FF2B5EF4-FFF2-40B4-BE49-F238E27FC236}">
                <a16:creationId xmlns:a16="http://schemas.microsoft.com/office/drawing/2014/main" id="{355AE437-1491-0E4B-AD0E-C4351E341F1E}"/>
              </a:ext>
            </a:extLst>
          </p:cNvPr>
          <p:cNvSpPr txBox="1"/>
          <p:nvPr/>
        </p:nvSpPr>
        <p:spPr>
          <a:xfrm>
            <a:off x="7562553" y="5054860"/>
            <a:ext cx="943079" cy="677108"/>
          </a:xfrm>
          <a:prstGeom prst="rect">
            <a:avLst/>
          </a:prstGeom>
          <a:noFill/>
        </p:spPr>
        <p:txBody>
          <a:bodyPr wrap="none" rtlCol="0">
            <a:spAutoFit/>
          </a:bodyPr>
          <a:lstStyle/>
          <a:p>
            <a:r>
              <a:rPr lang="en-US" dirty="0"/>
              <a:t>Precinct</a:t>
            </a:r>
          </a:p>
          <a:p>
            <a:pPr algn="ctr"/>
            <a:r>
              <a:rPr lang="en-US" sz="2000" dirty="0"/>
              <a:t>5</a:t>
            </a:r>
          </a:p>
        </p:txBody>
      </p:sp>
    </p:spTree>
    <p:extLst>
      <p:ext uri="{BB962C8B-B14F-4D97-AF65-F5344CB8AC3E}">
        <p14:creationId xmlns:p14="http://schemas.microsoft.com/office/powerpoint/2010/main" val="47678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E20B-6370-4E0A-84FF-31B3B4107D50}"/>
              </a:ext>
            </a:extLst>
          </p:cNvPr>
          <p:cNvSpPr>
            <a:spLocks noGrp="1"/>
          </p:cNvSpPr>
          <p:nvPr>
            <p:ph type="title"/>
          </p:nvPr>
        </p:nvSpPr>
        <p:spPr/>
        <p:txBody>
          <a:bodyPr/>
          <a:lstStyle/>
          <a:p>
            <a:r>
              <a:rPr lang="en-US" dirty="0"/>
              <a:t>Statistical Analysis</a:t>
            </a:r>
          </a:p>
        </p:txBody>
      </p:sp>
      <p:pic>
        <p:nvPicPr>
          <p:cNvPr id="4" name="Picture 3">
            <a:extLst>
              <a:ext uri="{FF2B5EF4-FFF2-40B4-BE49-F238E27FC236}">
                <a16:creationId xmlns:a16="http://schemas.microsoft.com/office/drawing/2014/main" id="{4E425310-B914-4165-A9F0-65205C8C1F90}"/>
              </a:ext>
            </a:extLst>
          </p:cNvPr>
          <p:cNvPicPr>
            <a:picLocks noChangeAspect="1"/>
          </p:cNvPicPr>
          <p:nvPr/>
        </p:nvPicPr>
        <p:blipFill>
          <a:blip r:embed="rId2"/>
          <a:stretch>
            <a:fillRect/>
          </a:stretch>
        </p:blipFill>
        <p:spPr>
          <a:xfrm>
            <a:off x="788095" y="2086170"/>
            <a:ext cx="10622197" cy="1496274"/>
          </a:xfrm>
          <a:prstGeom prst="rect">
            <a:avLst/>
          </a:prstGeom>
        </p:spPr>
      </p:pic>
      <p:sp>
        <p:nvSpPr>
          <p:cNvPr id="5" name="Rectangle 4">
            <a:extLst>
              <a:ext uri="{FF2B5EF4-FFF2-40B4-BE49-F238E27FC236}">
                <a16:creationId xmlns:a16="http://schemas.microsoft.com/office/drawing/2014/main" id="{2348A5D3-AE84-4F43-BD8B-D1211D733FEF}"/>
              </a:ext>
            </a:extLst>
          </p:cNvPr>
          <p:cNvSpPr/>
          <p:nvPr/>
        </p:nvSpPr>
        <p:spPr>
          <a:xfrm>
            <a:off x="838200" y="3755762"/>
            <a:ext cx="6096000" cy="2893100"/>
          </a:xfrm>
          <a:prstGeom prst="rect">
            <a:avLst/>
          </a:prstGeom>
        </p:spPr>
        <p:txBody>
          <a:bodyPr>
            <a:spAutoFit/>
          </a:bodyPr>
          <a:lstStyle/>
          <a:p>
            <a:pPr marL="457200" indent="-457200">
              <a:buFont typeface="Arial" panose="020B0604020202020204" pitchFamily="34" charset="0"/>
              <a:buChar char="•"/>
            </a:pPr>
            <a:r>
              <a:rPr lang="en-US" sz="2600" dirty="0">
                <a:latin typeface="Calibri" panose="020F0502020204030204" pitchFamily="34" charset="0"/>
                <a:ea typeface="Calibri" panose="020F0502020204030204" pitchFamily="34" charset="0"/>
                <a:cs typeface="Arial" panose="020B0604020202020204" pitchFamily="34" charset="0"/>
              </a:rPr>
              <a:t>Native Americans were slightly less likely to be involved in traffic stops.  </a:t>
            </a:r>
          </a:p>
          <a:p>
            <a:pPr marL="457200" indent="-457200">
              <a:buFont typeface="Arial" panose="020B0604020202020204" pitchFamily="34" charset="0"/>
              <a:buChar char="•"/>
            </a:pPr>
            <a:r>
              <a:rPr lang="en-US" sz="2600" dirty="0">
                <a:latin typeface="Calibri" panose="020F0502020204030204" pitchFamily="34" charset="0"/>
                <a:ea typeface="Calibri" panose="020F0502020204030204" pitchFamily="34" charset="0"/>
                <a:cs typeface="Arial" panose="020B0604020202020204" pitchFamily="34" charset="0"/>
              </a:rPr>
              <a:t>Whites were more likely to be involved in traffic stops, but less likely to be searched.  </a:t>
            </a:r>
          </a:p>
          <a:p>
            <a:pPr marL="457200" indent="-457200">
              <a:buFont typeface="Arial" panose="020B0604020202020204" pitchFamily="34" charset="0"/>
              <a:buChar char="•"/>
            </a:pPr>
            <a:r>
              <a:rPr lang="en-US" sz="2600" dirty="0">
                <a:latin typeface="Calibri" panose="020F0502020204030204" pitchFamily="34" charset="0"/>
                <a:ea typeface="Calibri" panose="020F0502020204030204" pitchFamily="34" charset="0"/>
                <a:cs typeface="Arial" panose="020B0604020202020204" pitchFamily="34" charset="0"/>
              </a:rPr>
              <a:t>Blacks were more likely to be in traffic stops and more likely to be searched.</a:t>
            </a:r>
            <a:endParaRPr lang="en-US" sz="2600" dirty="0"/>
          </a:p>
        </p:txBody>
      </p:sp>
    </p:spTree>
    <p:extLst>
      <p:ext uri="{BB962C8B-B14F-4D97-AF65-F5344CB8AC3E}">
        <p14:creationId xmlns:p14="http://schemas.microsoft.com/office/powerpoint/2010/main" val="294860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6A3F-87CE-3F47-972A-CF8FCB9974A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F4B5A2A6-9C9A-444D-B1D4-5C020F32EE03}"/>
              </a:ext>
            </a:extLst>
          </p:cNvPr>
          <p:cNvSpPr>
            <a:spLocks noGrp="1"/>
          </p:cNvSpPr>
          <p:nvPr>
            <p:ph idx="1"/>
          </p:nvPr>
        </p:nvSpPr>
        <p:spPr/>
        <p:txBody>
          <a:bodyPr>
            <a:normAutofit fontScale="92500" lnSpcReduction="20000"/>
          </a:bodyPr>
          <a:lstStyle/>
          <a:p>
            <a:r>
              <a:rPr lang="en-US" dirty="0"/>
              <a:t>Black males and white males were considerably more represented in police stops than any other race/gender combination. </a:t>
            </a:r>
          </a:p>
          <a:p>
            <a:r>
              <a:rPr lang="en-US" dirty="0"/>
              <a:t>Police stops were considerably more prevalent in the afternoon and evenings. </a:t>
            </a:r>
          </a:p>
          <a:p>
            <a:r>
              <a:rPr lang="en-US" dirty="0"/>
              <a:t>Pre-race and race matching was least accurate in Precinct 3, nearly by a factor of 2. </a:t>
            </a:r>
          </a:p>
          <a:p>
            <a:r>
              <a:rPr lang="en-US" dirty="0"/>
              <a:t>There was a large amount of police stops for black individuals in Precinct 4, by a factor of 2. </a:t>
            </a:r>
          </a:p>
          <a:p>
            <a:r>
              <a:rPr lang="en-US" dirty="0"/>
              <a:t>After performing our analysis of the data using tables, visualizations, and statistical analysis, we cannot confidently draw actionable information from these initial analyses based on the data we have. We know enough about the limitations of the current dataset to be cautious. </a:t>
            </a:r>
          </a:p>
          <a:p>
            <a:endParaRPr lang="en-US" dirty="0"/>
          </a:p>
        </p:txBody>
      </p:sp>
    </p:spTree>
    <p:extLst>
      <p:ext uri="{BB962C8B-B14F-4D97-AF65-F5344CB8AC3E}">
        <p14:creationId xmlns:p14="http://schemas.microsoft.com/office/powerpoint/2010/main" val="39202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C076-FC55-F34A-813F-CF4ED7A3F89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AA3A6A96-5BBB-D244-A28F-5D000F2DAA3D}"/>
              </a:ext>
            </a:extLst>
          </p:cNvPr>
          <p:cNvSpPr>
            <a:spLocks noGrp="1"/>
          </p:cNvSpPr>
          <p:nvPr>
            <p:ph idx="1"/>
          </p:nvPr>
        </p:nvSpPr>
        <p:spPr/>
        <p:txBody>
          <a:bodyPr>
            <a:normAutofit lnSpcReduction="10000"/>
          </a:bodyPr>
          <a:lstStyle/>
          <a:p>
            <a:r>
              <a:rPr lang="en-US" dirty="0"/>
              <a:t>Difficulties</a:t>
            </a:r>
          </a:p>
          <a:p>
            <a:pPr lvl="1"/>
            <a:r>
              <a:rPr lang="en-US" dirty="0"/>
              <a:t>Incorporating census data / timeframe of that data compared to our data set</a:t>
            </a:r>
          </a:p>
          <a:p>
            <a:pPr lvl="1"/>
            <a:r>
              <a:rPr lang="en-US" dirty="0"/>
              <a:t>Census data may not correlate to traffic stops given that not everyone who was stopped is a resident of the area where they were stopped</a:t>
            </a:r>
          </a:p>
          <a:p>
            <a:pPr lvl="1"/>
            <a:r>
              <a:rPr lang="en-US" dirty="0"/>
              <a:t>Data we used to answer our questions did not have sufficient statistical correlation to discard the null hypothesis</a:t>
            </a:r>
          </a:p>
          <a:p>
            <a:r>
              <a:rPr lang="en-US" dirty="0"/>
              <a:t>Additional Data/Questions</a:t>
            </a:r>
          </a:p>
          <a:p>
            <a:pPr lvl="1"/>
            <a:r>
              <a:rPr lang="en-US" dirty="0"/>
              <a:t>Measuring correlation between types of police stops and types of searches</a:t>
            </a:r>
          </a:p>
          <a:p>
            <a:pPr lvl="1"/>
            <a:r>
              <a:rPr lang="en-US" dirty="0"/>
              <a:t>Finding other data sources for a representative sample of driver demographics</a:t>
            </a:r>
          </a:p>
          <a:p>
            <a:pPr lvl="1"/>
            <a:r>
              <a:rPr lang="en-US" dirty="0"/>
              <a:t>Seeking to correlate more fine-grained geospatial information with points of interest data which might be related to types of police stops </a:t>
            </a:r>
          </a:p>
        </p:txBody>
      </p:sp>
    </p:spTree>
    <p:extLst>
      <p:ext uri="{BB962C8B-B14F-4D97-AF65-F5344CB8AC3E}">
        <p14:creationId xmlns:p14="http://schemas.microsoft.com/office/powerpoint/2010/main" val="359997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5750-9EB0-4848-948E-B082E12EC13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1406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6857-5551-6C45-8B88-BF93F6968B63}"/>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4A659503-6BE3-3647-A0A4-D4F72496D88D}"/>
              </a:ext>
            </a:extLst>
          </p:cNvPr>
          <p:cNvSpPr>
            <a:spLocks noGrp="1"/>
          </p:cNvSpPr>
          <p:nvPr>
            <p:ph idx="1"/>
          </p:nvPr>
        </p:nvSpPr>
        <p:spPr/>
        <p:txBody>
          <a:bodyPr/>
          <a:lstStyle/>
          <a:p>
            <a:r>
              <a:rPr lang="en-US" dirty="0"/>
              <a:t>Our project was to understand whether or not race, gender, time of day, and precinct correlate to police stops in Minneapolis. </a:t>
            </a:r>
          </a:p>
          <a:p>
            <a:pPr lvl="1"/>
            <a:r>
              <a:rPr lang="en-US" dirty="0"/>
              <a:t>For this analysis, police stops included traffic stops, suspicious person stops, and suspicious vehicle stops. </a:t>
            </a:r>
          </a:p>
          <a:p>
            <a:r>
              <a:rPr lang="en-US" dirty="0"/>
              <a:t>We asked our questions about these factors to evaluate the data for bias in treatment of people living and traveling through Minneapolis, which would have unfair negative consequences (legal, financial, personal, opportunity cost). </a:t>
            </a:r>
          </a:p>
          <a:p>
            <a:endParaRPr lang="en-US" dirty="0"/>
          </a:p>
          <a:p>
            <a:pPr lvl="1"/>
            <a:endParaRPr lang="en-US" dirty="0"/>
          </a:p>
        </p:txBody>
      </p:sp>
    </p:spTree>
    <p:extLst>
      <p:ext uri="{BB962C8B-B14F-4D97-AF65-F5344CB8AC3E}">
        <p14:creationId xmlns:p14="http://schemas.microsoft.com/office/powerpoint/2010/main" val="326394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E7F9-A232-574E-AA11-FBB8FD4FD32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813C174-B9B3-4947-851D-54E1944CF036}"/>
              </a:ext>
            </a:extLst>
          </p:cNvPr>
          <p:cNvSpPr>
            <a:spLocks noGrp="1"/>
          </p:cNvSpPr>
          <p:nvPr>
            <p:ph idx="1"/>
          </p:nvPr>
        </p:nvSpPr>
        <p:spPr/>
        <p:txBody>
          <a:bodyPr>
            <a:normAutofit/>
          </a:bodyPr>
          <a:lstStyle/>
          <a:p>
            <a:r>
              <a:rPr lang="en-US" dirty="0"/>
              <a:t>Are there proportional differences in race given the stops recorded by precinct?</a:t>
            </a:r>
          </a:p>
          <a:p>
            <a:pPr lvl="0"/>
            <a:r>
              <a:rPr lang="en-US" dirty="0"/>
              <a:t>Are there more stops during the morning, afternoon, evening or night time blocks?</a:t>
            </a:r>
          </a:p>
          <a:p>
            <a:pPr lvl="0"/>
            <a:r>
              <a:rPr lang="en-US" dirty="0"/>
              <a:t>What is the breakdown of police stops by race and gender? </a:t>
            </a:r>
          </a:p>
          <a:p>
            <a:r>
              <a:rPr lang="en-US" dirty="0"/>
              <a:t>What is the likelihood that the pre-race determination matched the actual race perceived after the stop?</a:t>
            </a:r>
          </a:p>
          <a:p>
            <a:pPr lvl="0"/>
            <a:r>
              <a:rPr lang="en-US" i="1" dirty="0"/>
              <a:t>We had difficulty answering these questions definitively due to limitations in data used. </a:t>
            </a:r>
          </a:p>
        </p:txBody>
      </p:sp>
    </p:spTree>
    <p:extLst>
      <p:ext uri="{BB962C8B-B14F-4D97-AF65-F5344CB8AC3E}">
        <p14:creationId xmlns:p14="http://schemas.microsoft.com/office/powerpoint/2010/main" val="53093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FD2A-9DA5-4207-8204-71DE0A31E608}"/>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945F6BAE-C6BC-4B19-91EC-1E4C3312A191}"/>
              </a:ext>
            </a:extLst>
          </p:cNvPr>
          <p:cNvSpPr>
            <a:spLocks noGrp="1"/>
          </p:cNvSpPr>
          <p:nvPr>
            <p:ph idx="1"/>
          </p:nvPr>
        </p:nvSpPr>
        <p:spPr/>
        <p:txBody>
          <a:bodyPr>
            <a:normAutofit/>
          </a:bodyPr>
          <a:lstStyle/>
          <a:p>
            <a:r>
              <a:rPr lang="en-US" dirty="0"/>
              <a:t>Describe the exploration and cleanup process</a:t>
            </a:r>
          </a:p>
          <a:p>
            <a:pPr lvl="1"/>
            <a:r>
              <a:rPr lang="en-US" dirty="0"/>
              <a:t>Read file into </a:t>
            </a:r>
            <a:r>
              <a:rPr lang="en-US" dirty="0" err="1"/>
              <a:t>dataframe</a:t>
            </a:r>
            <a:r>
              <a:rPr lang="en-US" dirty="0"/>
              <a:t>, observed N/A values</a:t>
            </a:r>
          </a:p>
          <a:p>
            <a:r>
              <a:rPr lang="en-US" dirty="0"/>
              <a:t>Discuss insights you had while exploring the data that you didn't anticipate</a:t>
            </a:r>
          </a:p>
          <a:p>
            <a:pPr lvl="1"/>
            <a:r>
              <a:rPr lang="en-US" dirty="0"/>
              <a:t>The accuracy of race identification</a:t>
            </a:r>
          </a:p>
          <a:p>
            <a:r>
              <a:rPr lang="en-US" dirty="0"/>
              <a:t>Discuss any problems that arose after exploring the data, and how you resolved them</a:t>
            </a:r>
          </a:p>
          <a:p>
            <a:pPr lvl="1"/>
            <a:r>
              <a:rPr lang="en-US" dirty="0"/>
              <a:t>To deal with N/A values, we reviewed data documentation</a:t>
            </a:r>
          </a:p>
          <a:p>
            <a:pPr lvl="1"/>
            <a:r>
              <a:rPr lang="en-US" dirty="0"/>
              <a:t>Splitting date timestamps into bins was difficult; used </a:t>
            </a:r>
            <a:r>
              <a:rPr lang="en-US" dirty="0" err="1"/>
              <a:t>pd.Grouper</a:t>
            </a:r>
            <a:endParaRPr lang="en-US" dirty="0"/>
          </a:p>
        </p:txBody>
      </p:sp>
    </p:spTree>
    <p:extLst>
      <p:ext uri="{BB962C8B-B14F-4D97-AF65-F5344CB8AC3E}">
        <p14:creationId xmlns:p14="http://schemas.microsoft.com/office/powerpoint/2010/main" val="173012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E3F4-672C-4C3E-8E86-422F82FAB3C6}"/>
              </a:ext>
            </a:extLst>
          </p:cNvPr>
          <p:cNvSpPr>
            <a:spLocks noGrp="1"/>
          </p:cNvSpPr>
          <p:nvPr>
            <p:ph type="title"/>
          </p:nvPr>
        </p:nvSpPr>
        <p:spPr/>
        <p:txBody>
          <a:bodyPr>
            <a:normAutofit fontScale="90000"/>
          </a:bodyPr>
          <a:lstStyle/>
          <a:p>
            <a:r>
              <a:rPr lang="en-US" dirty="0"/>
              <a:t>Data </a:t>
            </a:r>
            <a:br>
              <a:rPr lang="en-US" dirty="0"/>
            </a:br>
            <a:r>
              <a:rPr lang="en-US" dirty="0"/>
              <a:t>Exploration</a:t>
            </a:r>
            <a:br>
              <a:rPr lang="en-US" dirty="0"/>
            </a:br>
            <a:r>
              <a:rPr lang="en-US" dirty="0"/>
              <a:t>Overview</a:t>
            </a:r>
          </a:p>
        </p:txBody>
      </p:sp>
      <p:pic>
        <p:nvPicPr>
          <p:cNvPr id="4" name="Picture 3">
            <a:extLst>
              <a:ext uri="{FF2B5EF4-FFF2-40B4-BE49-F238E27FC236}">
                <a16:creationId xmlns:a16="http://schemas.microsoft.com/office/drawing/2014/main" id="{B69148C3-6793-41A5-AA7D-CD97614589E4}"/>
              </a:ext>
            </a:extLst>
          </p:cNvPr>
          <p:cNvPicPr>
            <a:picLocks noChangeAspect="1"/>
          </p:cNvPicPr>
          <p:nvPr/>
        </p:nvPicPr>
        <p:blipFill rotWithShape="1">
          <a:blip r:embed="rId3"/>
          <a:srcRect l="4327" r="43881"/>
          <a:stretch/>
        </p:blipFill>
        <p:spPr>
          <a:xfrm>
            <a:off x="3750365" y="1"/>
            <a:ext cx="5499652" cy="6858000"/>
          </a:xfrm>
          <a:prstGeom prst="rect">
            <a:avLst/>
          </a:prstGeom>
        </p:spPr>
      </p:pic>
    </p:spTree>
    <p:extLst>
      <p:ext uri="{BB962C8B-B14F-4D97-AF65-F5344CB8AC3E}">
        <p14:creationId xmlns:p14="http://schemas.microsoft.com/office/powerpoint/2010/main" val="36276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p:txBody>
          <a:bodyPr/>
          <a:lstStyle/>
          <a:p>
            <a:r>
              <a:rPr lang="en-US" dirty="0"/>
              <a:t>Data Exploration - Overview</a:t>
            </a:r>
          </a:p>
        </p:txBody>
      </p:sp>
      <p:pic>
        <p:nvPicPr>
          <p:cNvPr id="8" name="Picture 7">
            <a:extLst>
              <a:ext uri="{FF2B5EF4-FFF2-40B4-BE49-F238E27FC236}">
                <a16:creationId xmlns:a16="http://schemas.microsoft.com/office/drawing/2014/main" id="{45657034-050B-4F44-BC1F-3945F239A2B6}"/>
              </a:ext>
            </a:extLst>
          </p:cNvPr>
          <p:cNvPicPr>
            <a:picLocks noChangeAspect="1"/>
          </p:cNvPicPr>
          <p:nvPr/>
        </p:nvPicPr>
        <p:blipFill>
          <a:blip r:embed="rId3"/>
          <a:stretch>
            <a:fillRect/>
          </a:stretch>
        </p:blipFill>
        <p:spPr>
          <a:xfrm>
            <a:off x="2182368" y="1262887"/>
            <a:ext cx="7827264" cy="5229987"/>
          </a:xfrm>
          <a:prstGeom prst="rect">
            <a:avLst/>
          </a:prstGeom>
        </p:spPr>
      </p:pic>
    </p:spTree>
    <p:extLst>
      <p:ext uri="{BB962C8B-B14F-4D97-AF65-F5344CB8AC3E}">
        <p14:creationId xmlns:p14="http://schemas.microsoft.com/office/powerpoint/2010/main" val="1405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p:txBody>
          <a:bodyPr/>
          <a:lstStyle/>
          <a:p>
            <a:r>
              <a:rPr lang="en-US" dirty="0"/>
              <a:t>Data Exploration - Overview</a:t>
            </a:r>
          </a:p>
        </p:txBody>
      </p:sp>
      <p:pic>
        <p:nvPicPr>
          <p:cNvPr id="4" name="Content Placeholder 4">
            <a:extLst>
              <a:ext uri="{FF2B5EF4-FFF2-40B4-BE49-F238E27FC236}">
                <a16:creationId xmlns:a16="http://schemas.microsoft.com/office/drawing/2014/main" id="{F48EEAD1-949B-0345-BD1A-61E3566C128E}"/>
              </a:ext>
            </a:extLst>
          </p:cNvPr>
          <p:cNvPicPr>
            <a:picLocks noChangeAspect="1"/>
          </p:cNvPicPr>
          <p:nvPr/>
        </p:nvPicPr>
        <p:blipFill rotWithShape="1">
          <a:blip r:embed="rId3"/>
          <a:srcRect l="3178" t="22894" r="23581" b="32088"/>
          <a:stretch/>
        </p:blipFill>
        <p:spPr>
          <a:xfrm>
            <a:off x="838199" y="1417443"/>
            <a:ext cx="9810433" cy="4452935"/>
          </a:xfrm>
          <a:prstGeom prst="rect">
            <a:avLst/>
          </a:prstGeom>
        </p:spPr>
      </p:pic>
      <p:pic>
        <p:nvPicPr>
          <p:cNvPr id="5" name="Content Placeholder 4">
            <a:extLst>
              <a:ext uri="{FF2B5EF4-FFF2-40B4-BE49-F238E27FC236}">
                <a16:creationId xmlns:a16="http://schemas.microsoft.com/office/drawing/2014/main" id="{1660A617-747D-DF49-AA10-10EC2AF13B44}"/>
              </a:ext>
            </a:extLst>
          </p:cNvPr>
          <p:cNvPicPr>
            <a:picLocks noChangeAspect="1"/>
          </p:cNvPicPr>
          <p:nvPr/>
        </p:nvPicPr>
        <p:blipFill rotWithShape="1">
          <a:blip r:embed="rId3"/>
          <a:srcRect l="75765" t="9420" r="11583" b="10481"/>
          <a:stretch/>
        </p:blipFill>
        <p:spPr>
          <a:xfrm>
            <a:off x="10459724" y="1690478"/>
            <a:ext cx="894076" cy="4179900"/>
          </a:xfrm>
          <a:prstGeom prst="rect">
            <a:avLst/>
          </a:prstGeom>
        </p:spPr>
      </p:pic>
    </p:spTree>
    <p:extLst>
      <p:ext uri="{BB962C8B-B14F-4D97-AF65-F5344CB8AC3E}">
        <p14:creationId xmlns:p14="http://schemas.microsoft.com/office/powerpoint/2010/main" val="388567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771-AA35-3145-B81A-763C15DFD3E0}"/>
              </a:ext>
            </a:extLst>
          </p:cNvPr>
          <p:cNvSpPr>
            <a:spLocks noGrp="1"/>
          </p:cNvSpPr>
          <p:nvPr>
            <p:ph type="title"/>
          </p:nvPr>
        </p:nvSpPr>
        <p:spPr>
          <a:xfrm>
            <a:off x="838200" y="365125"/>
            <a:ext cx="10515600" cy="1325563"/>
          </a:xfrm>
        </p:spPr>
        <p:txBody>
          <a:bodyPr/>
          <a:lstStyle/>
          <a:p>
            <a:r>
              <a:rPr lang="en-US" dirty="0"/>
              <a:t>Data Analysis</a:t>
            </a:r>
          </a:p>
        </p:txBody>
      </p:sp>
      <p:sp>
        <p:nvSpPr>
          <p:cNvPr id="3" name="Content Placeholder 2">
            <a:extLst>
              <a:ext uri="{FF2B5EF4-FFF2-40B4-BE49-F238E27FC236}">
                <a16:creationId xmlns:a16="http://schemas.microsoft.com/office/drawing/2014/main" id="{7987ED2E-D364-CE46-A633-80952C9E7E9C}"/>
              </a:ext>
            </a:extLst>
          </p:cNvPr>
          <p:cNvSpPr>
            <a:spLocks noGrp="1"/>
          </p:cNvSpPr>
          <p:nvPr>
            <p:ph idx="1"/>
          </p:nvPr>
        </p:nvSpPr>
        <p:spPr/>
        <p:txBody>
          <a:bodyPr/>
          <a:lstStyle/>
          <a:p>
            <a:r>
              <a:rPr lang="en-US" dirty="0"/>
              <a:t>Gather relevant data from </a:t>
            </a:r>
            <a:r>
              <a:rPr lang="en-US" dirty="0" err="1"/>
              <a:t>dataframes</a:t>
            </a:r>
            <a:endParaRPr lang="en-US" dirty="0"/>
          </a:p>
          <a:p>
            <a:r>
              <a:rPr lang="en-US" dirty="0"/>
              <a:t>Review plot visualizations for trends</a:t>
            </a:r>
          </a:p>
          <a:p>
            <a:r>
              <a:rPr lang="en-US" dirty="0"/>
              <a:t>Statistically analyze available data for strength of correlation</a:t>
            </a:r>
          </a:p>
          <a:p>
            <a:r>
              <a:rPr lang="en-US" dirty="0"/>
              <a:t>Draw conclusions if possible, and set limits/caveats for those conclusions based on logic and statistical correlation</a:t>
            </a:r>
          </a:p>
        </p:txBody>
      </p:sp>
    </p:spTree>
    <p:extLst>
      <p:ext uri="{BB962C8B-B14F-4D97-AF65-F5344CB8AC3E}">
        <p14:creationId xmlns:p14="http://schemas.microsoft.com/office/powerpoint/2010/main" val="136347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B772-6944-9443-A262-6FC36ED6D494}"/>
              </a:ext>
            </a:extLst>
          </p:cNvPr>
          <p:cNvSpPr>
            <a:spLocks noGrp="1"/>
          </p:cNvSpPr>
          <p:nvPr>
            <p:ph type="title"/>
          </p:nvPr>
        </p:nvSpPr>
        <p:spPr/>
        <p:txBody>
          <a:bodyPr>
            <a:normAutofit fontScale="90000"/>
          </a:bodyPr>
          <a:lstStyle/>
          <a:p>
            <a:r>
              <a:rPr lang="en-US" dirty="0"/>
              <a:t>Data Analysis</a:t>
            </a:r>
            <a:br>
              <a:rPr lang="en-US" dirty="0"/>
            </a:br>
            <a:r>
              <a:rPr lang="en-US" sz="2700" dirty="0"/>
              <a:t>Are there proportional differences in race given the stops recorded by precinct? </a:t>
            </a:r>
            <a:br>
              <a:rPr lang="en-US" sz="2700" dirty="0"/>
            </a:br>
            <a:endParaRPr lang="en-US" sz="2700" dirty="0"/>
          </a:p>
        </p:txBody>
      </p:sp>
      <p:pic>
        <p:nvPicPr>
          <p:cNvPr id="4" name="Picture 3">
            <a:extLst>
              <a:ext uri="{FF2B5EF4-FFF2-40B4-BE49-F238E27FC236}">
                <a16:creationId xmlns:a16="http://schemas.microsoft.com/office/drawing/2014/main" id="{0C554155-5CF4-42BE-9791-E52F4CF75B72}"/>
              </a:ext>
            </a:extLst>
          </p:cNvPr>
          <p:cNvPicPr>
            <a:picLocks noChangeAspect="1"/>
          </p:cNvPicPr>
          <p:nvPr/>
        </p:nvPicPr>
        <p:blipFill rotWithShape="1">
          <a:blip r:embed="rId3"/>
          <a:srcRect l="8550" r="8500"/>
          <a:stretch/>
        </p:blipFill>
        <p:spPr>
          <a:xfrm>
            <a:off x="108021" y="1317217"/>
            <a:ext cx="11953519" cy="5309135"/>
          </a:xfrm>
          <a:prstGeom prst="rect">
            <a:avLst/>
          </a:prstGeom>
        </p:spPr>
      </p:pic>
    </p:spTree>
    <p:extLst>
      <p:ext uri="{BB962C8B-B14F-4D97-AF65-F5344CB8AC3E}">
        <p14:creationId xmlns:p14="http://schemas.microsoft.com/office/powerpoint/2010/main" val="193844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1834</TotalTime>
  <Words>668</Words>
  <Application>Microsoft Office PowerPoint</Application>
  <PresentationFormat>Widescreen</PresentationFormat>
  <Paragraphs>75</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Minneapolis Police Stops</vt:lpstr>
      <vt:lpstr>Motivation and Summary</vt:lpstr>
      <vt:lpstr>Research Questions</vt:lpstr>
      <vt:lpstr>Data Cleanup &amp; Exploration</vt:lpstr>
      <vt:lpstr>Data  Exploration Overview</vt:lpstr>
      <vt:lpstr>Data Exploration - Overview</vt:lpstr>
      <vt:lpstr>Data Exploration - Overview</vt:lpstr>
      <vt:lpstr>Data Analysis</vt:lpstr>
      <vt:lpstr>Data Analysis Are there proportional differences in race given the stops recorded by precinct?  </vt:lpstr>
      <vt:lpstr>Data Analysis Are there more stops during the morning, afternoon, evening or night blocks? </vt:lpstr>
      <vt:lpstr>Data Analysis What is the likelihood that the pre-race determination matched the actual race perceived during the stop? </vt:lpstr>
      <vt:lpstr>Statistical Analysis</vt:lpstr>
      <vt:lpstr>Findings</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Minneapolis Police Stops</dc:title>
  <dc:creator>Microsoft Office User</dc:creator>
  <cp:lastModifiedBy>James Curtis</cp:lastModifiedBy>
  <cp:revision>21</cp:revision>
  <dcterms:created xsi:type="dcterms:W3CDTF">2018-11-04T12:04:51Z</dcterms:created>
  <dcterms:modified xsi:type="dcterms:W3CDTF">2018-11-10T18:26:05Z</dcterms:modified>
</cp:coreProperties>
</file>