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8" r:id="rId3"/>
    <p:sldId id="260" r:id="rId4"/>
    <p:sldId id="259" r:id="rId5"/>
    <p:sldId id="262" r:id="rId6"/>
    <p:sldId id="263" r:id="rId7"/>
    <p:sldId id="266" r:id="rId8"/>
    <p:sldId id="264" r:id="rId9"/>
    <p:sldId id="268" r:id="rId10"/>
    <p:sldId id="269" r:id="rId11"/>
    <p:sldId id="270" r:id="rId12"/>
    <p:sldId id="271" r:id="rId13"/>
    <p:sldId id="272" r:id="rId14"/>
    <p:sldId id="274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56BAF-28D7-4A7C-8808-7304D8F524B9}" v="11" dt="2020-11-07T21:03:59.960"/>
    <p1510:client id="{92C7CA92-B255-409F-99CE-2D2DC2B2ACC0}" v="4" dt="2020-11-08T14:31:40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1442-39B0-47AD-9CD9-A7EED158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A900-DBBC-4EDA-B74A-B9BF89F62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3D7CF-2B35-4912-9EE6-D4D1F919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F1B41-EE5F-490D-AF83-89508A6C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DF26-6329-4109-A78C-226B1909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3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A17A-44FD-4B96-BC18-FEF03A17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8C9C1-1461-428B-AB88-D7A2B7C3B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1D7B-068C-45DB-B4A1-125A3DE2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1A9C-5F33-4A43-B060-13C92640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0A36-1D42-4ADA-A928-295795B5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69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63B86-7B17-4C41-B355-BA7CFF6E5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E3A18-8095-48AC-86A1-D8AE607F4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02D8-786C-468D-87F5-B3CB3047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840BE-DAF3-4B13-8DDD-66FF3066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12858-D103-482A-B1E1-A80C8FDD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0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B725-15AE-4C9C-A054-3C2D45BC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759E-5D10-4CE8-9FAA-1E365A44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D121-B4AA-4348-967C-99F5B2EA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9D55-8744-46A2-9630-F6576EB1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12E7-3492-43D6-B280-1011F760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38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DBC-9AF4-41E7-81B4-C8DC9431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505A-EBE2-4610-ABBD-A45091BD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07B1-7A73-4E0D-ABF2-5391B6C9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3865-08CF-495E-80CA-555C3B99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8F1F-49C8-4C2C-B755-F19626ED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96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9EEA-ED38-463F-BFA4-E6EC227C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7687-1ACB-4922-9061-987B7A2A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4F7BC-D3BD-4334-B30B-4A98FCA3E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FC45F-C494-44A7-A86C-B55AE1DB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4BE23-0DC3-42B7-9C6B-B630BB3E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F4936-5F63-43B3-BC37-AF0CBD92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28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A300-3339-4428-9543-5101B86F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3FD17-DC53-4D14-B2A8-29F07837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81BD4-28BF-4DB3-A3AD-1B7CF7A47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E44C9-B3F8-464D-B4D9-6A4ABED0E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8EA0E-A7C4-4604-AA56-96092C5B7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9B780-AA6D-4548-A22C-20FDAF22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F8575-EB40-4A12-B386-11E850A8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99FE2-EB3B-4F37-AFB9-2F81C00D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51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4359-3CC6-4BD6-BFBB-219F0695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65D5F-CE90-470B-B00C-5EC3C1EA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9220F-B569-4F95-B9D3-39315B3E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15828-E31C-4882-ACE6-4DC06AB1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7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DDA91-16AE-425E-B828-568D4301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81AA1-EE2E-4691-92B5-35F54A51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FCDE-1F98-4707-B6DA-DEE72B30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0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9AA9-EB60-4D2D-9B26-9EDAC97F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5E59-714C-4F07-AABE-53E90B86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08ECE-599B-470E-95E9-15EE1DE3D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338B3-A18E-4A57-B24E-6346EBDA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7AEA9-46CC-4D07-9CD2-7A8A4A3A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AA822-FEB3-48E1-9279-05806D0C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02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76B8-5E56-43C2-82F9-6D32C56B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F2DFC-AFDB-44B7-8626-062A9A893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70AD8-F655-499E-A89F-E02E37C7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BFA7-52DF-4458-A2B2-A30A00F9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0CD49-9B29-4712-9908-01D21990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8073C-3AB8-48C1-A634-67B0857B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00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EAAF1-62A1-43D0-8DD7-888D40EA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DC67-9715-49CD-BFD8-456859F2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5FA3-B018-4DBF-B883-EAEDB088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3034-D864-46EE-BF64-756895E3DFD7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158D-1CDA-47B9-A4B4-49FBB048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7281-7C85-49E0-8854-B686EEFC2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1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OneDrive/GitHub/GTA_real_estate_market/Graphs.ipynb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OneDrive/GitHub/GTA_real_estate_market/Graphs.ipynb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ralministry.wordpress.com/tag/question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quandl.com/data/CMHC-Canadian-Mortgage-and-Housing-Corporation/documentation?anchor=about" TargetMode="External"/><Relationship Id="rId5" Type="http://schemas.openxmlformats.org/officeDocument/2006/relationships/hyperlink" Target="https://data.ontario.ca/dataset/confirmed-positive-cases-of-covid-19-in-ontario/resource/455fd63b-603d-4608-8216-7d8647f43350" TargetMode="External"/><Relationship Id="rId4" Type="http://schemas.openxmlformats.org/officeDocument/2006/relationships/hyperlink" Target="https://open.canada.ca/data/en/dataset/1995a476-68fd-4fe2-973f-2dd47f7f6c2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A7099B-7E9B-4C91-898D-41E7962481BA}"/>
              </a:ext>
            </a:extLst>
          </p:cNvPr>
          <p:cNvSpPr/>
          <p:nvPr/>
        </p:nvSpPr>
        <p:spPr>
          <a:xfrm>
            <a:off x="0" y="4419595"/>
            <a:ext cx="12192000" cy="17691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E9857-71E9-4114-A55A-52285E6E4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1447389-4853-4943-9958-9CF6B4443B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68"/>
          <a:stretch/>
        </p:blipFill>
        <p:spPr>
          <a:xfrm>
            <a:off x="0" y="0"/>
            <a:ext cx="12192000" cy="44129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A09E4B-015C-4F81-B595-B8801F160D84}"/>
              </a:ext>
            </a:extLst>
          </p:cNvPr>
          <p:cNvSpPr txBox="1">
            <a:spLocks/>
          </p:cNvSpPr>
          <p:nvPr/>
        </p:nvSpPr>
        <p:spPr>
          <a:xfrm>
            <a:off x="152402" y="4475581"/>
            <a:ext cx="10515598" cy="115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Real Estate Market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AE319-8132-425C-9F97-F44633963B4F}"/>
              </a:ext>
            </a:extLst>
          </p:cNvPr>
          <p:cNvSpPr/>
          <p:nvPr/>
        </p:nvSpPr>
        <p:spPr>
          <a:xfrm>
            <a:off x="0" y="-1"/>
            <a:ext cx="12192000" cy="4632327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9D5581-53BA-44EB-8D96-6F645B299C3A}"/>
              </a:ext>
            </a:extLst>
          </p:cNvPr>
          <p:cNvSpPr txBox="1">
            <a:spLocks/>
          </p:cNvSpPr>
          <p:nvPr/>
        </p:nvSpPr>
        <p:spPr>
          <a:xfrm>
            <a:off x="265043" y="5640643"/>
            <a:ext cx="2729948" cy="4748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Covid-19</a:t>
            </a:r>
            <a:r>
              <a:rPr lang="en-US" sz="2800" dirty="0"/>
              <a:t>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D7D6A06-05A4-43A0-9060-88AF66C8A9F4}"/>
              </a:ext>
            </a:extLst>
          </p:cNvPr>
          <p:cNvSpPr txBox="1">
            <a:spLocks/>
          </p:cNvSpPr>
          <p:nvPr/>
        </p:nvSpPr>
        <p:spPr>
          <a:xfrm>
            <a:off x="5141843" y="6293992"/>
            <a:ext cx="7222435" cy="560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u="sng" dirty="0">
                <a:latin typeface="Century Schoolbook" panose="02040604050505020304" pitchFamily="18" charset="0"/>
              </a:rPr>
              <a:t>Authors: </a:t>
            </a:r>
          </a:p>
          <a:p>
            <a:pPr algn="l"/>
            <a:r>
              <a:rPr lang="en-US" sz="2700" b="1" dirty="0">
                <a:latin typeface="Century Schoolbook" panose="02040604050505020304" pitchFamily="18" charset="0"/>
              </a:rPr>
              <a:t>Emilia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CA" sz="2700" dirty="0" err="1">
                <a:latin typeface="Century Schoolbook" panose="02040604050505020304" pitchFamily="18" charset="0"/>
              </a:rPr>
              <a:t>Lubanska</a:t>
            </a:r>
            <a:r>
              <a:rPr lang="en-CA" sz="2700" dirty="0">
                <a:latin typeface="Century Schoolbook" panose="02040604050505020304" pitchFamily="18" charset="0"/>
              </a:rPr>
              <a:t>,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US" sz="2800" b="1" dirty="0">
                <a:latin typeface="Century Schoolbook" panose="02040604050505020304" pitchFamily="18" charset="0"/>
              </a:rPr>
              <a:t>Jorge</a:t>
            </a:r>
            <a:r>
              <a:rPr lang="en-US" sz="2800" dirty="0">
                <a:latin typeface="Century Schoolbook" panose="02040604050505020304" pitchFamily="18" charset="0"/>
              </a:rPr>
              <a:t> Arriola, </a:t>
            </a:r>
            <a:r>
              <a:rPr lang="en-US" sz="2800" b="1" dirty="0">
                <a:latin typeface="Century Schoolbook" panose="02040604050505020304" pitchFamily="18" charset="0"/>
              </a:rPr>
              <a:t>Marina </a:t>
            </a:r>
            <a:r>
              <a:rPr lang="en-US" sz="2800" dirty="0">
                <a:latin typeface="Century Schoolbook" panose="02040604050505020304" pitchFamily="18" charset="0"/>
              </a:rPr>
              <a:t>Ercoli, </a:t>
            </a:r>
            <a:r>
              <a:rPr lang="en-US" sz="2800" b="1" dirty="0">
                <a:latin typeface="Century Schoolbook" panose="02040604050505020304" pitchFamily="18" charset="0"/>
              </a:rPr>
              <a:t>Monica</a:t>
            </a:r>
            <a:r>
              <a:rPr lang="en-US" sz="2800" dirty="0">
                <a:latin typeface="Century Schoolbook" panose="02040604050505020304" pitchFamily="18" charset="0"/>
              </a:rPr>
              <a:t> Lin, </a:t>
            </a:r>
            <a:r>
              <a:rPr lang="en-US" sz="2800" b="1" dirty="0" err="1">
                <a:latin typeface="Century Schoolbook" panose="02040604050505020304" pitchFamily="18" charset="0"/>
              </a:rPr>
              <a:t>Ulisses</a:t>
            </a:r>
            <a:r>
              <a:rPr lang="en-US" sz="2800" b="1" dirty="0">
                <a:latin typeface="Century Schoolbook" panose="02040604050505020304" pitchFamily="18" charset="0"/>
              </a:rPr>
              <a:t> </a:t>
            </a:r>
            <a:r>
              <a:rPr lang="en-US" sz="2800" dirty="0">
                <a:latin typeface="Century Schoolbook" panose="02040604050505020304" pitchFamily="18" charset="0"/>
              </a:rPr>
              <a:t>Pinto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6540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Exploration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E89165-76A7-40BD-93AD-5C6E3B13B88B}"/>
              </a:ext>
            </a:extLst>
          </p:cNvPr>
          <p:cNvSpPr txBox="1"/>
          <p:nvPr/>
        </p:nvSpPr>
        <p:spPr>
          <a:xfrm>
            <a:off x="630264" y="1725973"/>
            <a:ext cx="6312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latin typeface="Century Schoolbook" panose="02040604050505020304" pitchFamily="18" charset="0"/>
              </a:rPr>
              <a:t>Interesting figures developed during exploration: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0CB6A-9BD1-4015-9156-C064F456FBED}"/>
              </a:ext>
            </a:extLst>
          </p:cNvPr>
          <p:cNvSpPr txBox="1"/>
          <p:nvPr/>
        </p:nvSpPr>
        <p:spPr>
          <a:xfrm>
            <a:off x="6533003" y="1783307"/>
            <a:ext cx="281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Century Schoolbook" panose="02040604050505020304" pitchFamily="18" charset="0"/>
                <a:hlinkClick r:id="rId2"/>
              </a:rPr>
              <a:t>Final </a:t>
            </a:r>
            <a:r>
              <a:rPr lang="en-CA" dirty="0" err="1">
                <a:latin typeface="Century Schoolbook" panose="02040604050505020304" pitchFamily="18" charset="0"/>
                <a:hlinkClick r:id="rId2"/>
              </a:rPr>
              <a:t>Jupyter</a:t>
            </a:r>
            <a:r>
              <a:rPr lang="en-CA" dirty="0">
                <a:latin typeface="Century Schoolbook" panose="02040604050505020304" pitchFamily="18" charset="0"/>
                <a:hlinkClick r:id="rId2"/>
              </a:rPr>
              <a:t> Notebook</a:t>
            </a:r>
            <a:endParaRPr lang="en-CA" dirty="0"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A7980-DB70-4A81-9B72-5C8B97A14EFA}"/>
              </a:ext>
            </a:extLst>
          </p:cNvPr>
          <p:cNvSpPr txBox="1"/>
          <p:nvPr/>
        </p:nvSpPr>
        <p:spPr>
          <a:xfrm>
            <a:off x="630264" y="2523264"/>
            <a:ext cx="103448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/>
            <a:b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CA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Figures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Summary 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2F87133-7B91-4EE4-9637-D45444B96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25800"/>
              </p:ext>
            </p:extLst>
          </p:nvPr>
        </p:nvGraphicFramePr>
        <p:xfrm>
          <a:off x="1584314" y="3359513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503181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72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56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rgbClr val="00B050"/>
                </a:solidFill>
                <a:latin typeface="Century Schoolbook" panose="02040604050505020304" pitchFamily="18" charset="0"/>
              </a:rPr>
              <a:t>Data Analysis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Steps to analyze the data and answer proposal questions: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Interesting figures developed during analysis</a:t>
            </a:r>
            <a:r>
              <a:rPr lang="en-CA" sz="14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 :</a:t>
            </a: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D0849-D307-4B83-B4EA-3C130221BA45}"/>
              </a:ext>
            </a:extLst>
          </p:cNvPr>
          <p:cNvSpPr txBox="1"/>
          <p:nvPr/>
        </p:nvSpPr>
        <p:spPr>
          <a:xfrm>
            <a:off x="6830459" y="3150640"/>
            <a:ext cx="281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Century Schoolbook" panose="02040604050505020304" pitchFamily="18" charset="0"/>
                <a:hlinkClick r:id="rId2"/>
              </a:rPr>
              <a:t>Final </a:t>
            </a:r>
            <a:r>
              <a:rPr lang="en-CA" dirty="0" err="1">
                <a:latin typeface="Century Schoolbook" panose="02040604050505020304" pitchFamily="18" charset="0"/>
                <a:hlinkClick r:id="rId2"/>
              </a:rPr>
              <a:t>Jupyter</a:t>
            </a:r>
            <a:r>
              <a:rPr lang="en-CA" dirty="0">
                <a:latin typeface="Century Schoolbook" panose="02040604050505020304" pitchFamily="18" charset="0"/>
                <a:hlinkClick r:id="rId2"/>
              </a:rPr>
              <a:t> Notebook</a:t>
            </a:r>
            <a:endParaRPr lang="en-CA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3" name="Table 17">
            <a:extLst>
              <a:ext uri="{FF2B5EF4-FFF2-40B4-BE49-F238E27FC236}">
                <a16:creationId xmlns:a16="http://schemas.microsoft.com/office/drawing/2014/main" id="{B1B6E89D-63C2-49BD-9490-5B5A89F9F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45278"/>
              </p:ext>
            </p:extLst>
          </p:nvPr>
        </p:nvGraphicFramePr>
        <p:xfrm>
          <a:off x="1705499" y="417777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503181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72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8837"/>
                  </a:ext>
                </a:extLst>
              </a:tr>
            </a:tbl>
          </a:graphicData>
        </a:graphic>
      </p:graphicFrame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EA1A92-949A-443A-ACC3-F51E52FD83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rgbClr val="00B050"/>
                </a:solidFill>
                <a:latin typeface="Century Schoolbook" panose="02040604050505020304" pitchFamily="18" charset="0"/>
              </a:rPr>
              <a:t>Discussion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Findings: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Inferences </a:t>
            </a:r>
            <a:r>
              <a:rPr lang="en-CA" sz="2000" b="0" i="0" dirty="0">
                <a:solidFill>
                  <a:srgbClr val="4D5156"/>
                </a:solidFill>
                <a:effectLst/>
                <a:latin typeface="Century Schoolbook" panose="02040604050505020304" pitchFamily="18" charset="0"/>
              </a:rPr>
              <a:t>| </a:t>
            </a: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General conclusions</a:t>
            </a:r>
            <a:r>
              <a:rPr lang="en-CA" sz="1800" b="0" i="0" dirty="0">
                <a:effectLst/>
                <a:latin typeface="Century Schoolbook" panose="02040604050505020304" pitchFamily="18" charset="0"/>
              </a:rPr>
              <a:t>:</a:t>
            </a: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6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90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</a:rPr>
              <a:t>Post Mortem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Difficulties that arose, and how we dealt with them: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Additional questions </a:t>
            </a:r>
            <a:r>
              <a:rPr lang="en-CA" sz="1800" b="1" i="0" dirty="0">
                <a:solidFill>
                  <a:srgbClr val="4D5156"/>
                </a:solidFill>
                <a:effectLst/>
                <a:latin typeface="Century Schoolbook" panose="02040604050505020304" pitchFamily="18" charset="0"/>
              </a:rPr>
              <a:t>| </a:t>
            </a: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What would we research next?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6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863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0" y="72039"/>
            <a:ext cx="5438874" cy="1193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CA" sz="1800" b="1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</a:pPr>
            <a:r>
              <a:rPr lang="en-CA" sz="3400" b="1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  <a:ea typeface="+mj-ea"/>
                <a:cs typeface="+mj-cs"/>
              </a:rPr>
              <a:t>Q&amp;A with the audience</a:t>
            </a: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b="1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D833693-95BB-4365-BD8B-C06743E8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92775" y="1188394"/>
            <a:ext cx="6606449" cy="49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8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6A09E4B-015C-4F81-B595-B8801F160D84}"/>
              </a:ext>
            </a:extLst>
          </p:cNvPr>
          <p:cNvSpPr txBox="1">
            <a:spLocks/>
          </p:cNvSpPr>
          <p:nvPr/>
        </p:nvSpPr>
        <p:spPr>
          <a:xfrm>
            <a:off x="383757" y="597643"/>
            <a:ext cx="5036542" cy="115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B050"/>
                </a:solidFill>
                <a:latin typeface="Century Schoolbook" panose="02040604050505020304" pitchFamily="18" charset="0"/>
              </a:rPr>
              <a:t>Thank You!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9D5581-53BA-44EB-8D96-6F645B299C3A}"/>
              </a:ext>
            </a:extLst>
          </p:cNvPr>
          <p:cNvSpPr txBox="1">
            <a:spLocks/>
          </p:cNvSpPr>
          <p:nvPr/>
        </p:nvSpPr>
        <p:spPr>
          <a:xfrm>
            <a:off x="265043" y="5640643"/>
            <a:ext cx="2729948" cy="4748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Covid-19</a:t>
            </a:r>
            <a:r>
              <a:rPr lang="en-US" sz="2800" dirty="0"/>
              <a:t>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D7D6A06-05A4-43A0-9060-88AF66C8A9F4}"/>
              </a:ext>
            </a:extLst>
          </p:cNvPr>
          <p:cNvSpPr txBox="1">
            <a:spLocks/>
          </p:cNvSpPr>
          <p:nvPr/>
        </p:nvSpPr>
        <p:spPr>
          <a:xfrm>
            <a:off x="1630017" y="6115479"/>
            <a:ext cx="9367371" cy="560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700" b="1" dirty="0">
                <a:latin typeface="Century Schoolbook" panose="02040604050505020304" pitchFamily="18" charset="0"/>
              </a:rPr>
              <a:t>Emilia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CA" sz="2700" dirty="0" err="1">
                <a:latin typeface="Century Schoolbook" panose="02040604050505020304" pitchFamily="18" charset="0"/>
              </a:rPr>
              <a:t>Lubanska</a:t>
            </a:r>
            <a:r>
              <a:rPr lang="en-CA" sz="2700" dirty="0">
                <a:latin typeface="Century Schoolbook" panose="02040604050505020304" pitchFamily="18" charset="0"/>
              </a:rPr>
              <a:t>,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US" sz="2800" b="1" dirty="0">
                <a:latin typeface="Century Schoolbook" panose="02040604050505020304" pitchFamily="18" charset="0"/>
              </a:rPr>
              <a:t>Jorge</a:t>
            </a:r>
            <a:r>
              <a:rPr lang="en-US" sz="2800" dirty="0">
                <a:latin typeface="Century Schoolbook" panose="02040604050505020304" pitchFamily="18" charset="0"/>
              </a:rPr>
              <a:t> Arriola, </a:t>
            </a:r>
            <a:r>
              <a:rPr lang="en-US" sz="2800" b="1" dirty="0">
                <a:latin typeface="Century Schoolbook" panose="02040604050505020304" pitchFamily="18" charset="0"/>
              </a:rPr>
              <a:t>Marina </a:t>
            </a:r>
            <a:r>
              <a:rPr lang="en-US" sz="2800" dirty="0">
                <a:latin typeface="Century Schoolbook" panose="02040604050505020304" pitchFamily="18" charset="0"/>
              </a:rPr>
              <a:t>Ercoli, </a:t>
            </a:r>
            <a:r>
              <a:rPr lang="en-US" sz="2800" b="1" dirty="0">
                <a:latin typeface="Century Schoolbook" panose="02040604050505020304" pitchFamily="18" charset="0"/>
              </a:rPr>
              <a:t>Monica</a:t>
            </a:r>
            <a:r>
              <a:rPr lang="en-US" sz="2800" dirty="0">
                <a:latin typeface="Century Schoolbook" panose="02040604050505020304" pitchFamily="18" charset="0"/>
              </a:rPr>
              <a:t> Lin, </a:t>
            </a:r>
            <a:r>
              <a:rPr lang="en-US" sz="2800" b="1" dirty="0" err="1">
                <a:latin typeface="Century Schoolbook" panose="02040604050505020304" pitchFamily="18" charset="0"/>
              </a:rPr>
              <a:t>Ulisses</a:t>
            </a:r>
            <a:r>
              <a:rPr lang="en-US" sz="2800" b="1" dirty="0">
                <a:latin typeface="Century Schoolbook" panose="02040604050505020304" pitchFamily="18" charset="0"/>
              </a:rPr>
              <a:t> </a:t>
            </a:r>
            <a:r>
              <a:rPr lang="en-US" sz="2800" dirty="0">
                <a:latin typeface="Century Schoolbook" panose="02040604050505020304" pitchFamily="18" charset="0"/>
              </a:rPr>
              <a:t>Pinto </a:t>
            </a:r>
            <a:endParaRPr lang="en-US" sz="2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9B929CA-254B-4B37-AD20-E98B25F83D91}"/>
              </a:ext>
            </a:extLst>
          </p:cNvPr>
          <p:cNvSpPr txBox="1">
            <a:spLocks/>
          </p:cNvSpPr>
          <p:nvPr/>
        </p:nvSpPr>
        <p:spPr>
          <a:xfrm>
            <a:off x="3971133" y="2871043"/>
            <a:ext cx="4481750" cy="90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Our photo to be added</a:t>
            </a:r>
          </a:p>
        </p:txBody>
      </p:sp>
    </p:spTree>
    <p:extLst>
      <p:ext uri="{BB962C8B-B14F-4D97-AF65-F5344CB8AC3E}">
        <p14:creationId xmlns:p14="http://schemas.microsoft.com/office/powerpoint/2010/main" val="170461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6"/>
                </a:solidFill>
                <a:latin typeface="Century Schoolbook" panose="02040604050505020304" pitchFamily="18" charset="0"/>
              </a:rPr>
              <a:t>Motivation &amp; 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Curiosity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 analyse the impact of Covid-19 on the real estate market comparing 2019 and 2020 data from GTA.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Exam correlations, changes on interest rates as well as prices fluctuations sorting by types of houses/properties</a:t>
            </a:r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Questions &amp; Why</a:t>
            </a:r>
          </a:p>
          <a:p>
            <a:pPr marL="742950" lvl="1" indent="-2857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   What is the impact of Covid-19 on the real estate market?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Does it impact the interest rates?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Is there any correlation between Covid-19 and the volume of sales?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What types of the houses being sold (condo, detached etc.)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What about price fluctuation?</a:t>
            </a:r>
            <a:endParaRPr lang="en-US" sz="16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340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6"/>
                </a:solidFill>
                <a:latin typeface="Century Schoolbook" panose="02040604050505020304" pitchFamily="18" charset="0"/>
              </a:rPr>
              <a:t>Motivation &amp; 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52606" y="1825105"/>
            <a:ext cx="9625284" cy="36502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dirty="0">
                <a:latin typeface="Century Schoolbook" panose="02040604050505020304" pitchFamily="18" charset="0"/>
                <a:cs typeface="Calibri" panose="020F0502020204030204" pitchFamily="34" charset="0"/>
              </a:rPr>
              <a:t>Outcomes</a:t>
            </a: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lvl="1" algn="l"/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-     Very weak correlation between the data sets</a:t>
            </a:r>
          </a:p>
          <a:p>
            <a:pPr marL="742950" lvl="1" indent="-285750" algn="l">
              <a:buFontTx/>
              <a:buChar char="-"/>
            </a:pPr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The correlation between mortgage rate and cases is pretty strong</a:t>
            </a:r>
          </a:p>
          <a:p>
            <a:pPr marL="742950" lvl="1" indent="-285750" algn="l">
              <a:buFontTx/>
              <a:buChar char="-"/>
            </a:pPr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The real estate market in Ontario is </a:t>
            </a:r>
            <a:r>
              <a:rPr lang="en-CA" sz="1400" dirty="0">
                <a:solidFill>
                  <a:srgbClr val="FF0000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strong</a:t>
            </a:r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 for the past 12 months</a:t>
            </a:r>
          </a:p>
          <a:p>
            <a:pPr marL="742950" lvl="1" indent="-285750" algn="l">
              <a:buFontTx/>
              <a:buChar char="-"/>
            </a:pPr>
            <a:endParaRPr lang="en-CA" sz="14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lvl="1" algn="l"/>
            <a:endParaRPr lang="en-CA" sz="14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CA" sz="14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dirty="0">
                <a:latin typeface="Century Schoolbook" panose="02040604050505020304" pitchFamily="18" charset="0"/>
                <a:cs typeface="Calibri" panose="020F0502020204030204" pitchFamily="34" charset="0"/>
              </a:rPr>
              <a:t>Core message &amp; Hypothesis</a:t>
            </a:r>
          </a:p>
          <a:p>
            <a:pPr marL="742950" indent="-285750" algn="l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sz="16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CM: </a:t>
            </a: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To analyze the impact of Covid-19 on the real estate market in Ontario.</a:t>
            </a:r>
          </a:p>
          <a:p>
            <a:pPr marL="742950" indent="-28575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sz="16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Hypothesis: </a:t>
            </a:r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We believe that indicators related to the real estate market will have a lower performance in 2020 than in 2019. (e.g. less houses sold in 2020 than in 2019)</a:t>
            </a:r>
            <a:endParaRPr lang="en-CA" sz="20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0B1581-99EC-45E3-847B-256B3BCE7C9F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109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18" y="103676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Questions &amp; Data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B40B4C-A268-4EDA-9A79-6A3292BE8A8F}"/>
              </a:ext>
            </a:extLst>
          </p:cNvPr>
          <p:cNvSpPr txBox="1"/>
          <p:nvPr/>
        </p:nvSpPr>
        <p:spPr>
          <a:xfrm>
            <a:off x="1055245" y="1772874"/>
            <a:ext cx="541998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Questions</a:t>
            </a:r>
            <a:endParaRPr lang="en-CA" sz="18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28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Number of Covid-19 cases 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Fluctuation of house price 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Number of houses sold in Ontario  per month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Century Schoolbook" panose="02040604050505020304" pitchFamily="18" charset="0"/>
                <a:cs typeface="Calibri" panose="020F0502020204030204" pitchFamily="34" charset="0"/>
              </a:rPr>
              <a:t>Mortgage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rate fluctuation </a:t>
            </a:r>
          </a:p>
          <a:p>
            <a:pPr algn="l">
              <a:spcAft>
                <a:spcPts val="600"/>
              </a:spcAft>
              <a:buFont typeface="+mj-lt"/>
              <a:buAutoNum type="arabicPeriod" startAt="5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 Covid-19 cases Vs. interest rate</a:t>
            </a:r>
          </a:p>
          <a:p>
            <a:pPr algn="l">
              <a:spcAft>
                <a:spcPts val="600"/>
              </a:spcAft>
              <a:buFont typeface="+mj-lt"/>
              <a:buAutoNum type="arabicPeriod" startAt="5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 Covid-19 cases Vs. house sold </a:t>
            </a:r>
          </a:p>
          <a:p>
            <a:pPr algn="l">
              <a:spcAft>
                <a:spcPts val="600"/>
              </a:spcAft>
              <a:buFont typeface="+mj-lt"/>
              <a:buAutoNum type="arabicPeriod" startAt="5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 Covid-19 </a:t>
            </a: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cases Vs. house price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78787-8F0A-49D4-8F4E-05012AA9B270}"/>
              </a:ext>
            </a:extLst>
          </p:cNvPr>
          <p:cNvSpPr txBox="1"/>
          <p:nvPr/>
        </p:nvSpPr>
        <p:spPr>
          <a:xfrm>
            <a:off x="6853258" y="1823274"/>
            <a:ext cx="42834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Data Sources</a:t>
            </a: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20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7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b="1" dirty="0">
                <a:latin typeface="Century Schoolbook" panose="02040604050505020304" pitchFamily="18" charset="0"/>
                <a:cs typeface="Calibri" panose="020F0502020204030204" pitchFamily="34" charset="0"/>
              </a:rPr>
              <a:t>Websites</a:t>
            </a: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: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open.canada.ca ----- CSV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data.ontario.ca ----- JSON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quandl.com ---------- API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bankofcanada.</a:t>
            </a:r>
            <a:r>
              <a:rPr lang="en-CA">
                <a:latin typeface="Century Schoolbook" panose="02040604050505020304" pitchFamily="18" charset="0"/>
                <a:cs typeface="Calibri" panose="020F0502020204030204" pitchFamily="34" charset="0"/>
              </a:rPr>
              <a:t>ca ---- CSV</a:t>
            </a:r>
            <a:endParaRPr lang="en-US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DCA66-F4C0-450F-B5DF-28645E125719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93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18" y="103676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Questions &amp; Data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CD2FB-86AE-4224-B314-92DB0A60E4CC}"/>
              </a:ext>
            </a:extLst>
          </p:cNvPr>
          <p:cNvSpPr txBox="1"/>
          <p:nvPr/>
        </p:nvSpPr>
        <p:spPr>
          <a:xfrm>
            <a:off x="428247" y="1604836"/>
            <a:ext cx="11335505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Data Sources</a:t>
            </a:r>
          </a:p>
          <a:p>
            <a:pPr lvl="0" algn="l"/>
            <a:endParaRPr lang="en-CA" sz="20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685800" lvl="1"/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685800" lvl="1"/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Canada Mortgage and Housing Corporation, housing under construction in all centres 10,000 and over for Canada, provinces, and selected census metropolitan areas</a:t>
            </a:r>
            <a:b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1400" u="sng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https://open.canada.ca/data/en/dataset/1995a476-68fd-4fe2-973f-2dd47f7f6c2c</a:t>
            </a:r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pt-BR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Confirmed positive cases of COVID19 in Ontario</a:t>
            </a:r>
          </a:p>
          <a:p>
            <a:pPr marL="685800" lvl="1"/>
            <a:r>
              <a:rPr lang="en-CA" sz="1400" u="sng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https://data.ontario.ca/dataset/confirmed-positive-cases-of-covid-19-in-ontario/resource/455fd63b-603d-4608-8216-7d8647f43350</a:t>
            </a:r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Average, Median and Price Percentiles for Unabsorbed Homeowner and Condominium Units (Provinces) – Ontario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u="sng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https://www.quandl.com/data/CMHC-Canadian-Mortgage-and-Housing-Corporation/documentation?anchor=about</a:t>
            </a:r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pt-BR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Canadian Interest Rates and Monetary Policy Variables: 10-Year Lookup</a:t>
            </a:r>
          </a:p>
          <a:p>
            <a:pPr marL="685800" lvl="1"/>
            <a:r>
              <a:rPr lang="en-CA" sz="1400" u="sng" dirty="0">
                <a:solidFill>
                  <a:srgbClr val="0000FF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https://www.bankofcanada.ca/rates/interest-rates/canadian-interest-rates/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C9AEE1-B6F9-40EB-814E-520E9F5192FA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37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Data Cleanup &amp; Exploration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3046B1-5046-4D19-8CCA-DD413318867B}"/>
              </a:ext>
            </a:extLst>
          </p:cNvPr>
          <p:cNvSpPr txBox="1"/>
          <p:nvPr/>
        </p:nvSpPr>
        <p:spPr>
          <a:xfrm>
            <a:off x="407035" y="1538721"/>
            <a:ext cx="3284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rtl="0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Cleanup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BA600E-BD08-4F92-9788-C2511A225C10}"/>
              </a:ext>
            </a:extLst>
          </p:cNvPr>
          <p:cNvSpPr txBox="1"/>
          <p:nvPr/>
        </p:nvSpPr>
        <p:spPr>
          <a:xfrm>
            <a:off x="930240" y="4694118"/>
            <a:ext cx="1033151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>
                <a:latin typeface="Century Schoolbook" panose="02040604050505020304" pitchFamily="18" charset="0"/>
              </a:rPr>
              <a:t>Note:</a:t>
            </a:r>
            <a:r>
              <a:rPr lang="en-CA" sz="2400" b="1" dirty="0">
                <a:latin typeface="Century Schoolbook" panose="02040604050505020304" pitchFamily="18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Century Schoolbook" panose="02040604050505020304" pitchFamily="18" charset="0"/>
              </a:rPr>
              <a:t>We all agreed to create a column named ‘Date’ with the same format for all datasets. 	Allowing us to grouping the datasets easily.</a:t>
            </a:r>
            <a:endParaRPr lang="en-CA" sz="2000" b="0" dirty="0">
              <a:effectLst/>
              <a:latin typeface="Century Schoolbook" panose="02040604050505020304" pitchFamily="18" charset="0"/>
            </a:endParaRPr>
          </a:p>
          <a:p>
            <a:br>
              <a:rPr lang="en-CA" dirty="0"/>
            </a:br>
            <a:endParaRPr lang="en-CA" dirty="0"/>
          </a:p>
        </p:txBody>
      </p:sp>
      <p:sp>
        <p:nvSpPr>
          <p:cNvPr id="82" name="Callout: Up Arrow 6">
            <a:extLst>
              <a:ext uri="{FF2B5EF4-FFF2-40B4-BE49-F238E27FC236}">
                <a16:creationId xmlns:a16="http://schemas.microsoft.com/office/drawing/2014/main" id="{01BA662B-0D97-49F2-8F36-97A1171B9F89}"/>
              </a:ext>
            </a:extLst>
          </p:cNvPr>
          <p:cNvSpPr txBox="1"/>
          <p:nvPr/>
        </p:nvSpPr>
        <p:spPr>
          <a:xfrm>
            <a:off x="7808329" y="2510988"/>
            <a:ext cx="2996129" cy="11740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Ba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sed on the main data frame, create a new chart that only includes the information we need</a:t>
            </a:r>
            <a:endParaRPr lang="en-US" sz="1400" kern="1200" dirty="0">
              <a:latin typeface="Century Schoolbook" panose="02040604050505020304" pitchFamily="18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3104EAD-3DF3-4610-8B66-9E1416BA358A}"/>
              </a:ext>
            </a:extLst>
          </p:cNvPr>
          <p:cNvGrpSpPr/>
          <p:nvPr/>
        </p:nvGrpSpPr>
        <p:grpSpPr>
          <a:xfrm>
            <a:off x="4383672" y="2945166"/>
            <a:ext cx="3424658" cy="391366"/>
            <a:chOff x="-1" y="668093"/>
            <a:chExt cx="2525862" cy="43783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9" name="Callout: Up Arrow 78">
              <a:extLst>
                <a:ext uri="{FF2B5EF4-FFF2-40B4-BE49-F238E27FC236}">
                  <a16:creationId xmlns:a16="http://schemas.microsoft.com/office/drawing/2014/main" id="{28B0F957-3097-4F56-8029-CED77433BC9D}"/>
                </a:ext>
              </a:extLst>
            </p:cNvPr>
            <p:cNvSpPr/>
            <p:nvPr/>
          </p:nvSpPr>
          <p:spPr>
            <a:xfrm rot="5400000">
              <a:off x="2084824" y="664892"/>
              <a:ext cx="437836" cy="444238"/>
            </a:xfrm>
            <a:prstGeom prst="upArrowCallout">
              <a:avLst/>
            </a:prstGeom>
            <a:grpFill/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Callout: Up Arrow 8">
              <a:extLst>
                <a:ext uri="{FF2B5EF4-FFF2-40B4-BE49-F238E27FC236}">
                  <a16:creationId xmlns:a16="http://schemas.microsoft.com/office/drawing/2014/main" id="{C5D41920-5553-42DA-8807-CA034546E7BF}"/>
                </a:ext>
              </a:extLst>
            </p:cNvPr>
            <p:cNvSpPr txBox="1"/>
            <p:nvPr/>
          </p:nvSpPr>
          <p:spPr>
            <a:xfrm>
              <a:off x="-1" y="668093"/>
              <a:ext cx="2209800" cy="4378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Schoolbook" panose="02040604050505020304" pitchFamily="18" charset="0"/>
                </a:rPr>
                <a:t>Create data frames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C8151C0-B781-4940-A5FD-3D898D1A64A9}"/>
              </a:ext>
            </a:extLst>
          </p:cNvPr>
          <p:cNvGrpSpPr/>
          <p:nvPr/>
        </p:nvGrpSpPr>
        <p:grpSpPr>
          <a:xfrm>
            <a:off x="1069094" y="2937092"/>
            <a:ext cx="3297286" cy="391366"/>
            <a:chOff x="0" y="830"/>
            <a:chExt cx="2431919" cy="43783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7" name="Callout: Up Arrow 76">
              <a:extLst>
                <a:ext uri="{FF2B5EF4-FFF2-40B4-BE49-F238E27FC236}">
                  <a16:creationId xmlns:a16="http://schemas.microsoft.com/office/drawing/2014/main" id="{34A14788-9E0A-498B-9A2E-1A753CE0D753}"/>
                </a:ext>
              </a:extLst>
            </p:cNvPr>
            <p:cNvSpPr/>
            <p:nvPr/>
          </p:nvSpPr>
          <p:spPr>
            <a:xfrm rot="5400000">
              <a:off x="1995397" y="2147"/>
              <a:ext cx="428806" cy="444238"/>
            </a:xfrm>
            <a:prstGeom prst="upArrowCallout">
              <a:avLst/>
            </a:prstGeom>
            <a:grpFill/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Callout: Up Arrow 10">
              <a:extLst>
                <a:ext uri="{FF2B5EF4-FFF2-40B4-BE49-F238E27FC236}">
                  <a16:creationId xmlns:a16="http://schemas.microsoft.com/office/drawing/2014/main" id="{392E70AD-80C9-4566-A6F9-D0A4FD00CC0D}"/>
                </a:ext>
              </a:extLst>
            </p:cNvPr>
            <p:cNvSpPr txBox="1"/>
            <p:nvPr/>
          </p:nvSpPr>
          <p:spPr>
            <a:xfrm>
              <a:off x="0" y="830"/>
              <a:ext cx="2209800" cy="4378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Schoolbook" panose="02040604050505020304" pitchFamily="18" charset="0"/>
                </a:rPr>
                <a:t>Retrieve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6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Data Cleanup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3046B1-5046-4D19-8CCA-DD413318867B}"/>
              </a:ext>
            </a:extLst>
          </p:cNvPr>
          <p:cNvSpPr txBox="1"/>
          <p:nvPr/>
        </p:nvSpPr>
        <p:spPr>
          <a:xfrm>
            <a:off x="6816142" y="1767095"/>
            <a:ext cx="3284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rtl="0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Now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42BC24B-93AF-406D-BDD3-9DAFD666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3" y="2399342"/>
            <a:ext cx="6272174" cy="2760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8F412-72F3-49AF-A93D-167DE6B43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75"/>
          <a:stretch/>
        </p:blipFill>
        <p:spPr>
          <a:xfrm>
            <a:off x="7445304" y="2246593"/>
            <a:ext cx="3284397" cy="3065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6B09D-E556-4852-9530-F7A202A2A97F}"/>
              </a:ext>
            </a:extLst>
          </p:cNvPr>
          <p:cNvSpPr txBox="1"/>
          <p:nvPr/>
        </p:nvSpPr>
        <p:spPr>
          <a:xfrm>
            <a:off x="449266" y="1851018"/>
            <a:ext cx="3284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rtl="0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Before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1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F3F37C-5EB5-40DC-904C-F1046056AD48}"/>
              </a:ext>
            </a:extLst>
          </p:cNvPr>
          <p:cNvSpPr txBox="1"/>
          <p:nvPr/>
        </p:nvSpPr>
        <p:spPr>
          <a:xfrm>
            <a:off x="1114059" y="2635968"/>
            <a:ext cx="9503167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/>
            <a:b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</a:t>
            </a:r>
            <a:r>
              <a:rPr lang="en-CA" sz="2000" b="1" i="0" u="none" strike="noStrike" baseline="300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st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 Step &gt; 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We leveraged some sources provided by the government and banking 		institutions:</a:t>
            </a:r>
            <a:b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</a:b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          	-  Open.canada.ca   </a:t>
            </a:r>
          </a:p>
          <a:p>
            <a:pPr marL="457200" rtl="0"/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		-   Data.ontario.ca    </a:t>
            </a:r>
          </a:p>
          <a:p>
            <a:pPr marL="457200" rtl="0"/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		-   Bank of Canada</a:t>
            </a:r>
          </a:p>
          <a:p>
            <a:pPr marL="457200" rtl="0">
              <a:spcBef>
                <a:spcPts val="1800"/>
              </a:spcBef>
              <a:spcAft>
                <a:spcPts val="1200"/>
              </a:spcAft>
            </a:pPr>
            <a:r>
              <a:rPr lang="en-CA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2</a:t>
            </a:r>
            <a:r>
              <a:rPr lang="en-CA" sz="2000" b="1" baseline="30000" dirty="0">
                <a:solidFill>
                  <a:srgbClr val="000000"/>
                </a:solidFill>
                <a:latin typeface="Century Schoolbook" panose="02040604050505020304" pitchFamily="18" charset="0"/>
              </a:rPr>
              <a:t>nd</a:t>
            </a:r>
            <a:r>
              <a:rPr lang="en-CA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CA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Step &gt; 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It was to find a dataset that kept track of how the value of houses in 			 Toronto has fluctuated in time.</a:t>
            </a:r>
          </a:p>
          <a:p>
            <a:br>
              <a:rPr lang="en-CA" dirty="0"/>
            </a:b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6D79A-51F1-467D-B1E0-064ADC0828DD}"/>
              </a:ext>
            </a:extLst>
          </p:cNvPr>
          <p:cNvSpPr txBox="1"/>
          <p:nvPr/>
        </p:nvSpPr>
        <p:spPr>
          <a:xfrm>
            <a:off x="358049" y="1975638"/>
            <a:ext cx="3123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rtl="0">
              <a:buFont typeface="Wingdings" panose="05000000000000000000" pitchFamily="2" charset="2"/>
              <a:buChar char="ü"/>
            </a:pPr>
            <a:r>
              <a:rPr lang="en-CA" sz="24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Exploration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B912F-61C6-47AE-842B-B546C89FD358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314621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Exploration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8E508F-1AF4-48FC-A64B-B2FCF59808E2}"/>
              </a:ext>
            </a:extLst>
          </p:cNvPr>
          <p:cNvSpPr txBox="1"/>
          <p:nvPr/>
        </p:nvSpPr>
        <p:spPr>
          <a:xfrm>
            <a:off x="630264" y="1888444"/>
            <a:ext cx="1048805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/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Insights &gt;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Calibri" panose="020F0502020204030204" pitchFamily="34" charset="0"/>
              </a:rPr>
              <a:t>F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rom a visual inspection, we noticed that the number of buildings being 			constructed in Ontario in 2019 and 2020 were very similar. Hence, Covid-19 			did not seem to have a direct impact on this</a:t>
            </a:r>
          </a:p>
          <a:p>
            <a:pPr marL="457200" rtl="0"/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E9134-B65C-47A6-A205-3AF18758E22D}"/>
              </a:ext>
            </a:extLst>
          </p:cNvPr>
          <p:cNvSpPr txBox="1"/>
          <p:nvPr/>
        </p:nvSpPr>
        <p:spPr>
          <a:xfrm>
            <a:off x="514587" y="1358002"/>
            <a:ext cx="6817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Insights while exploring the data that you didn't anticipate: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4CB4D-B695-495E-B072-7DF37C14B4D6}"/>
              </a:ext>
            </a:extLst>
          </p:cNvPr>
          <p:cNvSpPr txBox="1"/>
          <p:nvPr/>
        </p:nvSpPr>
        <p:spPr>
          <a:xfrm>
            <a:off x="630264" y="4260252"/>
            <a:ext cx="8028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Problems that arose after exploring data </a:t>
            </a:r>
            <a:r>
              <a:rPr lang="en-CA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| 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How we solve them: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3FD2A-EE28-4455-8759-FC3A58DA9882}"/>
              </a:ext>
            </a:extLst>
          </p:cNvPr>
          <p:cNvSpPr txBox="1"/>
          <p:nvPr/>
        </p:nvSpPr>
        <p:spPr>
          <a:xfrm>
            <a:off x="851971" y="4751015"/>
            <a:ext cx="1048805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/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Problems &gt;</a:t>
            </a:r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457200" rtl="0"/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48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1822</TotalTime>
  <Words>735</Words>
  <Application>Microsoft Macintosh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Century Schoolbook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Ercoli</dc:creator>
  <cp:lastModifiedBy>A. Lin</cp:lastModifiedBy>
  <cp:revision>28</cp:revision>
  <dcterms:created xsi:type="dcterms:W3CDTF">2020-11-07T15:23:44Z</dcterms:created>
  <dcterms:modified xsi:type="dcterms:W3CDTF">2020-11-11T01:18:42Z</dcterms:modified>
</cp:coreProperties>
</file>