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9" r:id="rId15"/>
    <p:sldId id="270" r:id="rId16"/>
  </p:sldIdLst>
  <p:sldSz cx="97536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897890"/>
            <a:ext cx="731520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881630"/>
            <a:ext cx="73152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0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864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9920" y="292100"/>
            <a:ext cx="2103120" cy="464947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0560" y="292100"/>
            <a:ext cx="6187440" cy="464947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77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15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5480" y="1367791"/>
            <a:ext cx="841248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80" y="3671571"/>
            <a:ext cx="841248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590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460500"/>
            <a:ext cx="4145280" cy="34810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7760" y="1460500"/>
            <a:ext cx="4145280" cy="34810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727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0" y="292101"/>
            <a:ext cx="8412480" cy="106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1831" y="1344930"/>
            <a:ext cx="412623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1831" y="2004060"/>
            <a:ext cx="4126230" cy="29476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7760" y="1344930"/>
            <a:ext cx="4146550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7760" y="2004060"/>
            <a:ext cx="4146550" cy="294767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59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01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4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65760"/>
            <a:ext cx="314579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6550" y="789940"/>
            <a:ext cx="493776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645920"/>
            <a:ext cx="314579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888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831" y="365760"/>
            <a:ext cx="3145790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6550" y="789940"/>
            <a:ext cx="493776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1831" y="1645920"/>
            <a:ext cx="3145790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21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0560" y="292101"/>
            <a:ext cx="84124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0560" y="1460500"/>
            <a:ext cx="84124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0560" y="5085080"/>
            <a:ext cx="21945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7BD4D-EAFF-45AB-B2B6-53461E5B8E6C}" type="datetimeFigureOut">
              <a:rPr lang="pt-BR" smtClean="0"/>
              <a:t>23/11/2023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30880" y="5085080"/>
            <a:ext cx="329184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88480" y="5085080"/>
            <a:ext cx="219456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07DF8-3465-48C8-95B8-F7436054AB2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92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A9543FC-106A-BC0A-02C5-4EFC4C14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054" y="2676235"/>
            <a:ext cx="7315200" cy="971758"/>
          </a:xfrm>
        </p:spPr>
        <p:txBody>
          <a:bodyPr>
            <a:normAutofit/>
          </a:bodyPr>
          <a:lstStyle/>
          <a:p>
            <a:pPr algn="l"/>
            <a:r>
              <a:rPr lang="pt-BR" sz="256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Desenvolvimento e implementação de um </a:t>
            </a:r>
            <a:r>
              <a:rPr lang="pt-BR" sz="2560" i="1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Collection</a:t>
            </a:r>
            <a:r>
              <a:rPr lang="pt-BR" sz="2560" i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Management System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7EDC432-33BA-3FCD-994D-6AE598DD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45" y="1739227"/>
            <a:ext cx="5090160" cy="608606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F04AF1B-828F-D4DA-89C0-37418C6CE289}"/>
              </a:ext>
            </a:extLst>
          </p:cNvPr>
          <p:cNvSpPr txBox="1">
            <a:spLocks/>
          </p:cNvSpPr>
          <p:nvPr/>
        </p:nvSpPr>
        <p:spPr>
          <a:xfrm>
            <a:off x="867124" y="3758708"/>
            <a:ext cx="7315200" cy="1182785"/>
          </a:xfrm>
          <a:prstGeom prst="rect">
            <a:avLst/>
          </a:prstGeom>
        </p:spPr>
        <p:txBody>
          <a:bodyPr vert="horz" lIns="73152" tIns="36576" rIns="73152" bIns="36576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92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Henrique Godinho Lopes Costa</a:t>
            </a:r>
          </a:p>
          <a:p>
            <a:pPr algn="l"/>
            <a:r>
              <a:rPr lang="pt-BR" sz="1280" b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Área de Concentração: </a:t>
            </a:r>
            <a:r>
              <a:rPr lang="pt-BR" sz="128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Organização, Mediação e Circulação da Informação</a:t>
            </a:r>
          </a:p>
          <a:p>
            <a:pPr algn="l"/>
            <a:r>
              <a:rPr lang="pt-BR" sz="1280" b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Linha de Pesquisa:</a:t>
            </a:r>
            <a:r>
              <a:rPr lang="pt-BR" sz="128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Organização da Informação e do Conhecimento</a:t>
            </a:r>
          </a:p>
          <a:p>
            <a:pPr algn="l"/>
            <a:r>
              <a:rPr lang="pt-BR" sz="1280" b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Orientadora:</a:t>
            </a:r>
            <a:r>
              <a:rPr lang="pt-BR" sz="128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Profa. Dra. Vânia Alves Mara Lima.</a:t>
            </a:r>
          </a:p>
          <a:p>
            <a:pPr algn="l"/>
            <a:endParaRPr lang="pt-BR" sz="128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pic>
        <p:nvPicPr>
          <p:cNvPr id="4" name="Imagem 3" descr="Logotipo&#10;&#10;Descrição gerada automaticamente com confiança média">
            <a:extLst>
              <a:ext uri="{FF2B5EF4-FFF2-40B4-BE49-F238E27FC236}">
                <a16:creationId xmlns:a16="http://schemas.microsoft.com/office/drawing/2014/main" id="{46A50328-ED16-69FC-FB83-3726732A8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351" y="4049953"/>
            <a:ext cx="2037806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63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dorim">
            <a:extLst>
              <a:ext uri="{FF2B5EF4-FFF2-40B4-BE49-F238E27FC236}">
                <a16:creationId xmlns:a16="http://schemas.microsoft.com/office/drawing/2014/main" id="{01E13B43-0CEC-CD62-1E43-CC88C48E0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9748520" cy="54864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DD58175-FCA2-568C-FC39-2D2A89F980B8}"/>
              </a:ext>
            </a:extLst>
          </p:cNvPr>
          <p:cNvSpPr txBox="1"/>
          <p:nvPr/>
        </p:nvSpPr>
        <p:spPr>
          <a:xfrm>
            <a:off x="299804" y="659565"/>
            <a:ext cx="51738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Modelo de Dados para Organização e</a:t>
            </a:r>
          </a:p>
          <a:p>
            <a:r>
              <a:rPr lang="pt-BR" dirty="0">
                <a:solidFill>
                  <a:schemeClr val="bg1"/>
                </a:solidFill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Representação da Informação Museológica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9DE1E5-6F2A-D729-677E-352BA992B547}"/>
              </a:ext>
            </a:extLst>
          </p:cNvPr>
          <p:cNvSpPr txBox="1"/>
          <p:nvPr/>
        </p:nvSpPr>
        <p:spPr>
          <a:xfrm>
            <a:off x="299804" y="1366601"/>
            <a:ext cx="56681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Linked</a:t>
            </a:r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Art</a:t>
            </a:r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+ Spectrum</a:t>
            </a:r>
          </a:p>
          <a:p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+ entidades para controle do histórico de edições;</a:t>
            </a:r>
          </a:p>
          <a:p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+ níveis de usuários e tipos de permissão;</a:t>
            </a:r>
          </a:p>
          <a:p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+ opções.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6DD553-40B8-9103-D156-CCCC32B0922F}"/>
              </a:ext>
            </a:extLst>
          </p:cNvPr>
          <p:cNvSpPr txBox="1"/>
          <p:nvPr/>
        </p:nvSpPr>
        <p:spPr>
          <a:xfrm>
            <a:off x="299803" y="305592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json-schema</a:t>
            </a:r>
            <a:r>
              <a:rPr lang="pt-BR" i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, </a:t>
            </a:r>
            <a:r>
              <a:rPr lang="pt-BR" i="1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typescript</a:t>
            </a:r>
            <a:r>
              <a:rPr lang="pt-BR" i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, </a:t>
            </a:r>
            <a:r>
              <a:rPr lang="pt-BR" i="1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php</a:t>
            </a:r>
            <a:endParaRPr lang="pt-BR" i="1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7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 descr="Uma imagem contendo Logotipo&#10;&#10;Descrição gerada automaticamente">
            <a:extLst>
              <a:ext uri="{FF2B5EF4-FFF2-40B4-BE49-F238E27FC236}">
                <a16:creationId xmlns:a16="http://schemas.microsoft.com/office/drawing/2014/main" id="{3A83A5CE-8968-F143-258F-57AF9B4FE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9748520" cy="5486400"/>
          </a:xfrm>
          <a:prstGeom prst="rect">
            <a:avLst/>
          </a:prstGeom>
        </p:spPr>
      </p:pic>
      <p:pic>
        <p:nvPicPr>
          <p:cNvPr id="11" name="Imagem 10" descr="Diagrama&#10;&#10;Descrição gerada automaticamente">
            <a:extLst>
              <a:ext uri="{FF2B5EF4-FFF2-40B4-BE49-F238E27FC236}">
                <a16:creationId xmlns:a16="http://schemas.microsoft.com/office/drawing/2014/main" id="{5160BB5C-C8DC-46ED-939A-CA25A33BF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343" y="0"/>
            <a:ext cx="8036243" cy="553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14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Ícone">
            <a:extLst>
              <a:ext uri="{FF2B5EF4-FFF2-40B4-BE49-F238E27FC236}">
                <a16:creationId xmlns:a16="http://schemas.microsoft.com/office/drawing/2014/main" id="{121AC51B-BC24-C103-970D-B7983BB66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9748520" cy="548640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D6E548E6-24A0-59DB-323F-BE1F7F5F4D3D}"/>
              </a:ext>
            </a:extLst>
          </p:cNvPr>
          <p:cNvSpPr txBox="1"/>
          <p:nvPr/>
        </p:nvSpPr>
        <p:spPr>
          <a:xfrm>
            <a:off x="367135" y="1816837"/>
            <a:ext cx="2096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Sistema de design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1BA71F1-013C-D001-A255-70922797E1F8}"/>
              </a:ext>
            </a:extLst>
          </p:cNvPr>
          <p:cNvSpPr txBox="1"/>
          <p:nvPr/>
        </p:nvSpPr>
        <p:spPr>
          <a:xfrm>
            <a:off x="4349646" y="3391024"/>
            <a:ext cx="51466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Templates</a:t>
            </a:r>
            <a:r>
              <a:rPr lang="pt-BR" b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: </a:t>
            </a:r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1+ organismos, layouts, carrossel, galerias, </a:t>
            </a:r>
            <a:r>
              <a:rPr lang="pt-BR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etc</a:t>
            </a:r>
            <a:endParaRPr lang="pt-BR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endParaRPr lang="pt-BR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Páginas:</a:t>
            </a:r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1+ </a:t>
            </a:r>
            <a:r>
              <a:rPr lang="pt-BR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templates</a:t>
            </a:r>
            <a:endParaRPr lang="pt-BR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endParaRPr lang="pt-BR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r>
              <a:rPr lang="pt-BR" i="1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typescript</a:t>
            </a:r>
            <a:r>
              <a:rPr lang="pt-BR" i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, </a:t>
            </a:r>
            <a:r>
              <a:rPr lang="pt-BR" i="1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react</a:t>
            </a:r>
            <a:r>
              <a:rPr lang="pt-BR" i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, </a:t>
            </a:r>
            <a:r>
              <a:rPr lang="pt-BR" i="1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storybook</a:t>
            </a:r>
            <a:endParaRPr lang="pt-BR" i="1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3734E80-C3F4-0113-C4BF-BDE5BA93CC08}"/>
              </a:ext>
            </a:extLst>
          </p:cNvPr>
          <p:cNvSpPr txBox="1"/>
          <p:nvPr/>
        </p:nvSpPr>
        <p:spPr>
          <a:xfrm>
            <a:off x="394308" y="2531852"/>
            <a:ext cx="37005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Átomos: </a:t>
            </a:r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tipografia, paleta de cores, dimensões, padrões</a:t>
            </a:r>
          </a:p>
          <a:p>
            <a:endParaRPr lang="pt-BR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Moléculas: </a:t>
            </a:r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compostos por átomos, como botões, inputs</a:t>
            </a:r>
          </a:p>
          <a:p>
            <a:endParaRPr lang="pt-BR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r>
              <a:rPr lang="pt-BR" b="1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Organismos:</a:t>
            </a:r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 elementos compostos por cabeçalhos, rodapés, </a:t>
            </a:r>
            <a:r>
              <a:rPr lang="pt-BR" i="1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field</a:t>
            </a:r>
            <a:r>
              <a:rPr lang="pt-BR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17315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BFD3794D-6AE0-1960-85F3-843D9979C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" y="0"/>
            <a:ext cx="9748520" cy="5486400"/>
          </a:xfrm>
          <a:prstGeom prst="rect">
            <a:avLst/>
          </a:prstGeom>
        </p:spPr>
      </p:pic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74E5A519-477A-46A0-C388-A65DF8B30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290" y="199737"/>
            <a:ext cx="4204389" cy="489857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F706B55-280C-690B-24B8-E6E9485F665B}"/>
              </a:ext>
            </a:extLst>
          </p:cNvPr>
          <p:cNvSpPr txBox="1"/>
          <p:nvPr/>
        </p:nvSpPr>
        <p:spPr>
          <a:xfrm>
            <a:off x="4665290" y="5093574"/>
            <a:ext cx="39433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solidFill>
                  <a:schemeClr val="bg1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Elaborado pelo autor.</a:t>
            </a:r>
            <a:endParaRPr lang="pt-BR" sz="1000" dirty="0">
              <a:solidFill>
                <a:schemeClr val="bg1"/>
              </a:solidFill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4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386C4D0F-2C4A-B1BB-46F9-06B212698522}"/>
              </a:ext>
            </a:extLst>
          </p:cNvPr>
          <p:cNvSpPr txBox="1"/>
          <p:nvPr/>
        </p:nvSpPr>
        <p:spPr>
          <a:xfrm>
            <a:off x="409142" y="962343"/>
            <a:ext cx="89592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0" dirty="0">
                <a:solidFill>
                  <a:srgbClr val="CCCCCC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O Elucidário.art é um CMS desenvolvido para a gestão e publicação da informação museológica mantida por instituições culturais. O sistema foi desenvolvido com o objetivo de ser uma ferramenta de código aberto, que possa ser utilizada por qualquer instituição cultural de pequeno a médio porte, e foi desenvolvido utilizando tecnologias web modernas, como o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React</a:t>
            </a:r>
            <a:r>
              <a:rPr lang="pt-BR" sz="1600" b="0" dirty="0">
                <a:solidFill>
                  <a:srgbClr val="CCCCCC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, REST-API, JSON-LD, entre outras. Projetamos o plugin para ser extensível, permitindo que novas funcionalidades sejam adicionadas de forma simples e rápida. O Elucidário.art pode ser instalado em qualquer instância do 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WordPress</a:t>
            </a:r>
            <a:r>
              <a:rPr lang="pt-BR" sz="1600" b="0" dirty="0">
                <a:solidFill>
                  <a:srgbClr val="CCCCCC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, seja ela local ou em um servidor web.</a:t>
            </a:r>
          </a:p>
          <a:p>
            <a:endParaRPr lang="pt-BR" sz="1600" b="0" dirty="0">
              <a:solidFill>
                <a:srgbClr val="CCCCCC"/>
              </a:solidFill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Para que o Elucidário.art possa ser distribuído e usado por outras instituições, ainda devem ser realizados novos ciclos de desenvolvimento, testes e validações, processos previstos na metodologia </a:t>
            </a:r>
            <a:r>
              <a:rPr lang="pt-BR" sz="1600" b="0" i="1" dirty="0">
                <a:solidFill>
                  <a:srgbClr val="CCCCCC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Extreme </a:t>
            </a:r>
            <a:r>
              <a:rPr lang="pt-BR" sz="1600" b="0" i="1" dirty="0" err="1">
                <a:solidFill>
                  <a:srgbClr val="CCCCCC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Programming</a:t>
            </a:r>
            <a:r>
              <a:rPr lang="pt-BR" sz="1600" b="0" dirty="0">
                <a:solidFill>
                  <a:srgbClr val="CCCCCC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utilizada no desenvolvimento, os quais serão realizados em breve.</a:t>
            </a:r>
            <a:endParaRPr lang="pt-BR" sz="1600" dirty="0"/>
          </a:p>
          <a:p>
            <a:endParaRPr lang="pt-BR" sz="1600" b="0" dirty="0">
              <a:solidFill>
                <a:srgbClr val="CCCCCC"/>
              </a:solidFill>
              <a:effectLst/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42254149-4C89-CC5A-AC50-99778DA8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142" y="182277"/>
            <a:ext cx="4467658" cy="849975"/>
          </a:xfrm>
        </p:spPr>
        <p:txBody>
          <a:bodyPr>
            <a:normAutofit/>
          </a:bodyPr>
          <a:lstStyle/>
          <a:p>
            <a:pPr algn="l"/>
            <a:r>
              <a:rPr lang="pt-BR" sz="5200" dirty="0">
                <a:solidFill>
                  <a:schemeClr val="bg1"/>
                </a:solidFill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conclusões</a:t>
            </a:r>
            <a:endParaRPr lang="pt-BR" sz="2560" dirty="0">
              <a:solidFill>
                <a:schemeClr val="bg1"/>
              </a:solidFill>
              <a:latin typeface="Inter Black" panose="02000A03000000020004" pitchFamily="50" charset="0"/>
              <a:ea typeface="Inter Black" panose="02000A03000000020004" pitchFamily="50" charset="0"/>
              <a:cs typeface="Inter Black" panose="02000A03000000020004" pitchFamily="50" charset="0"/>
            </a:endParaRP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4FEC0071-96D0-235E-AF9F-AA355B115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4324350"/>
            <a:ext cx="9718968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84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ítulo 2">
            <a:extLst>
              <a:ext uri="{FF2B5EF4-FFF2-40B4-BE49-F238E27FC236}">
                <a16:creationId xmlns:a16="http://schemas.microsoft.com/office/drawing/2014/main" id="{42254149-4C89-CC5A-AC50-99778DA81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2967" y="1077627"/>
            <a:ext cx="4467658" cy="849975"/>
          </a:xfrm>
        </p:spPr>
        <p:txBody>
          <a:bodyPr>
            <a:normAutofit/>
          </a:bodyPr>
          <a:lstStyle/>
          <a:p>
            <a:pPr algn="l"/>
            <a:r>
              <a:rPr lang="pt-BR" sz="5200" dirty="0">
                <a:solidFill>
                  <a:schemeClr val="bg1"/>
                </a:solidFill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obrigado!</a:t>
            </a:r>
            <a:endParaRPr lang="pt-BR" sz="2560" dirty="0">
              <a:solidFill>
                <a:schemeClr val="bg1"/>
              </a:solidFill>
              <a:latin typeface="Inter Black" panose="02000A03000000020004" pitchFamily="50" charset="0"/>
              <a:ea typeface="Inter Black" panose="02000A03000000020004" pitchFamily="50" charset="0"/>
              <a:cs typeface="Inter Black" panose="02000A03000000020004" pitchFamily="50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1AA2698-A916-4C9B-C07B-2F4EDA9D5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267" y="2870827"/>
            <a:ext cx="2010208" cy="68804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B45DB0-BA8F-FC33-F65B-4DB76FC68904}"/>
              </a:ext>
            </a:extLst>
          </p:cNvPr>
          <p:cNvSpPr txBox="1"/>
          <p:nvPr/>
        </p:nvSpPr>
        <p:spPr>
          <a:xfrm>
            <a:off x="532967" y="3819525"/>
            <a:ext cx="3050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henrique </a:t>
            </a:r>
            <a:r>
              <a:rPr lang="pt-BR" sz="1600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godinho</a:t>
            </a:r>
            <a:r>
              <a:rPr lang="pt-BR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</a:t>
            </a:r>
            <a:r>
              <a:rPr lang="pt-BR" sz="1600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lopes</a:t>
            </a:r>
            <a:r>
              <a:rPr lang="pt-BR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costa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51A8C5-3D3D-6633-6936-FDFC735DC6C8}"/>
              </a:ext>
            </a:extLst>
          </p:cNvPr>
          <p:cNvSpPr txBox="1"/>
          <p:nvPr/>
        </p:nvSpPr>
        <p:spPr>
          <a:xfrm>
            <a:off x="537513" y="4081232"/>
            <a:ext cx="1947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henrique@hgod.in</a:t>
            </a:r>
          </a:p>
        </p:txBody>
      </p:sp>
    </p:spTree>
    <p:extLst>
      <p:ext uri="{BB962C8B-B14F-4D97-AF65-F5344CB8AC3E}">
        <p14:creationId xmlns:p14="http://schemas.microsoft.com/office/powerpoint/2010/main" val="2202517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m 13" descr="Linha do tempo">
            <a:extLst>
              <a:ext uri="{FF2B5EF4-FFF2-40B4-BE49-F238E27FC236}">
                <a16:creationId xmlns:a16="http://schemas.microsoft.com/office/drawing/2014/main" id="{68B85D23-C63F-3050-6BE3-B98A3E1A3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64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">
            <a:extLst>
              <a:ext uri="{FF2B5EF4-FFF2-40B4-BE49-F238E27FC236}">
                <a16:creationId xmlns:a16="http://schemas.microsoft.com/office/drawing/2014/main" id="{9BEBE2AB-7985-4061-E652-EF77009C76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A9543FC-106A-BC0A-02C5-4EFC4C14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8360" y="1227054"/>
            <a:ext cx="5623993" cy="731402"/>
          </a:xfrm>
        </p:spPr>
        <p:txBody>
          <a:bodyPr>
            <a:normAutofit lnSpcReduction="10000"/>
          </a:bodyPr>
          <a:lstStyle/>
          <a:p>
            <a:pPr algn="l"/>
            <a:r>
              <a:rPr lang="pt-BR" sz="5200" dirty="0">
                <a:solidFill>
                  <a:schemeClr val="bg1"/>
                </a:solidFill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objetivo</a:t>
            </a:r>
            <a:endParaRPr lang="pt-BR" sz="2560" i="1" dirty="0">
              <a:solidFill>
                <a:schemeClr val="bg1"/>
              </a:solidFill>
              <a:latin typeface="Inter Black" panose="02000A03000000020004" pitchFamily="50" charset="0"/>
              <a:ea typeface="Inter Black" panose="02000A03000000020004" pitchFamily="50" charset="0"/>
              <a:cs typeface="Inter Black" panose="02000A03000000020004" pitchFamily="50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CA87C4-701F-879E-21F6-D774240E7FE9}"/>
              </a:ext>
            </a:extLst>
          </p:cNvPr>
          <p:cNvSpPr txBox="1">
            <a:spLocks/>
          </p:cNvSpPr>
          <p:nvPr/>
        </p:nvSpPr>
        <p:spPr>
          <a:xfrm>
            <a:off x="3508360" y="2068197"/>
            <a:ext cx="5092715" cy="1350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8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</a:t>
            </a:r>
            <a:r>
              <a:rPr lang="pt-BR" sz="1800" b="0" dirty="0">
                <a:solidFill>
                  <a:schemeClr val="bg1"/>
                </a:solidFill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esenvolvimento do aplicativo Elucidário.art para gestão de documentação museológica com foco em museus mistos, que atenda a especificações internacionais de interoperabilidade da informação e possibilite a representação, visualização e recuperação destas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046296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A9543FC-106A-BC0A-02C5-4EFC4C14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9667" y="678298"/>
            <a:ext cx="7315200" cy="97175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5200" dirty="0">
                <a:solidFill>
                  <a:schemeClr val="bg1"/>
                </a:solidFill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CMS</a:t>
            </a:r>
          </a:p>
          <a:p>
            <a:pPr algn="l"/>
            <a:r>
              <a:rPr lang="pt-BR" sz="2560" i="1" dirty="0" err="1">
                <a:solidFill>
                  <a:schemeClr val="bg1"/>
                </a:solidFill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Collection</a:t>
            </a:r>
            <a:r>
              <a:rPr lang="pt-BR" sz="2560" i="1" dirty="0">
                <a:solidFill>
                  <a:schemeClr val="bg1"/>
                </a:solidFill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 Management System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CA87C4-701F-879E-21F6-D774240E7FE9}"/>
              </a:ext>
            </a:extLst>
          </p:cNvPr>
          <p:cNvSpPr txBox="1">
            <a:spLocks/>
          </p:cNvSpPr>
          <p:nvPr/>
        </p:nvSpPr>
        <p:spPr>
          <a:xfrm>
            <a:off x="799667" y="2068197"/>
            <a:ext cx="7315200" cy="1350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pt-BR" sz="18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informação, museu, coleção, gestão, acervo, representação, documentação, descrição, catalogação, classificação, organização, preservação, metadados, procedimentos, padrões, tecnologia, </a:t>
            </a:r>
            <a:r>
              <a:rPr lang="pt-BR" sz="1800" dirty="0" err="1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linked</a:t>
            </a:r>
            <a:r>
              <a:rPr lang="pt-BR" sz="1800" dirty="0">
                <a:solidFill>
                  <a:schemeClr val="bg1"/>
                </a:solidFill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-data, interoperabilidade, software...</a:t>
            </a: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BAD451B4-FBB9-CC2F-BFF0-E96D2A3FE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25" y="4324350"/>
            <a:ext cx="9718968" cy="116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61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3C47AE0A-DF67-50CE-0EF3-41B1DF96BB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A9543FC-106A-BC0A-02C5-4EFC4C14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74" y="809123"/>
            <a:ext cx="7315200" cy="971758"/>
          </a:xfrm>
        </p:spPr>
        <p:txBody>
          <a:bodyPr>
            <a:normAutofit/>
          </a:bodyPr>
          <a:lstStyle/>
          <a:p>
            <a:pPr algn="l"/>
            <a:r>
              <a:rPr lang="pt-BR" sz="5200" dirty="0"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metodologia</a:t>
            </a:r>
            <a:endParaRPr lang="pt-BR" sz="2560" i="1" dirty="0">
              <a:latin typeface="Inter Black" panose="02000A03000000020004" pitchFamily="50" charset="0"/>
              <a:ea typeface="Inter Black" panose="02000A03000000020004" pitchFamily="50" charset="0"/>
              <a:cs typeface="Inter Black" panose="02000A03000000020004" pitchFamily="50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CA87C4-701F-879E-21F6-D774240E7FE9}"/>
              </a:ext>
            </a:extLst>
          </p:cNvPr>
          <p:cNvSpPr txBox="1">
            <a:spLocks/>
          </p:cNvSpPr>
          <p:nvPr/>
        </p:nvSpPr>
        <p:spPr>
          <a:xfrm>
            <a:off x="552426" y="1668343"/>
            <a:ext cx="6800346" cy="1350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pt-BR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Revisão bibliográfica</a:t>
            </a:r>
          </a:p>
          <a:p>
            <a:pPr algn="l">
              <a:lnSpc>
                <a:spcPct val="120000"/>
              </a:lnSpc>
            </a:pPr>
            <a:r>
              <a:rPr lang="pt-BR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Livros, artigos, teses, dissertações, legislações, manuais, normas, nos temas documentação museológica, interoperabilidade da informação, representação, visualização e recuperação da informação e desenvolvimento de aplicativos</a:t>
            </a:r>
          </a:p>
        </p:txBody>
      </p:sp>
    </p:spTree>
    <p:extLst>
      <p:ext uri="{BB962C8B-B14F-4D97-AF65-F5344CB8AC3E}">
        <p14:creationId xmlns:p14="http://schemas.microsoft.com/office/powerpoint/2010/main" val="2425372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Aplicativo&#10;&#10;Descrição gerada automaticamente">
            <a:extLst>
              <a:ext uri="{FF2B5EF4-FFF2-40B4-BE49-F238E27FC236}">
                <a16:creationId xmlns:a16="http://schemas.microsoft.com/office/drawing/2014/main" id="{C05568BE-7850-3BF3-F48A-ABCB1145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A9543FC-106A-BC0A-02C5-4EFC4C14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8400" y="1925779"/>
            <a:ext cx="7315200" cy="971758"/>
          </a:xfrm>
        </p:spPr>
        <p:txBody>
          <a:bodyPr>
            <a:normAutofit/>
          </a:bodyPr>
          <a:lstStyle/>
          <a:p>
            <a:pPr algn="l"/>
            <a:r>
              <a:rPr lang="pt-BR" sz="5200" dirty="0"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metodologia</a:t>
            </a:r>
            <a:endParaRPr lang="pt-BR" sz="2560" i="1" dirty="0">
              <a:latin typeface="Inter Black" panose="02000A03000000020004" pitchFamily="50" charset="0"/>
              <a:ea typeface="Inter Black" panose="02000A03000000020004" pitchFamily="50" charset="0"/>
              <a:cs typeface="Inter Black" panose="02000A03000000020004" pitchFamily="50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CA87C4-701F-879E-21F6-D774240E7FE9}"/>
              </a:ext>
            </a:extLst>
          </p:cNvPr>
          <p:cNvSpPr txBox="1">
            <a:spLocks/>
          </p:cNvSpPr>
          <p:nvPr/>
        </p:nvSpPr>
        <p:spPr>
          <a:xfrm>
            <a:off x="2505952" y="2897537"/>
            <a:ext cx="6458166" cy="131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pt-BR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Desenvolvimento</a:t>
            </a:r>
          </a:p>
          <a:p>
            <a:pPr algn="l">
              <a:lnSpc>
                <a:spcPct val="120000"/>
              </a:lnSpc>
            </a:pPr>
            <a:r>
              <a:rPr lang="pt-BR" sz="1600" i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Extreme </a:t>
            </a:r>
            <a:r>
              <a:rPr lang="pt-BR" sz="1600" i="1" dirty="0" err="1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Programming</a:t>
            </a:r>
            <a:r>
              <a:rPr lang="pt-BR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 (Wells, 1999) – desenvolvimento orientado a testes, integração contínua, </a:t>
            </a:r>
            <a:r>
              <a:rPr lang="pt-BR" sz="1600" dirty="0" err="1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refatoração</a:t>
            </a:r>
            <a:r>
              <a:rPr lang="pt-BR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, entrega contínua </a:t>
            </a:r>
          </a:p>
        </p:txBody>
      </p:sp>
    </p:spTree>
    <p:extLst>
      <p:ext uri="{BB962C8B-B14F-4D97-AF65-F5344CB8AC3E}">
        <p14:creationId xmlns:p14="http://schemas.microsoft.com/office/powerpoint/2010/main" val="212197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3C47AE0A-DF67-50CE-0EF3-41B1DF96BB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A9543FC-106A-BC0A-02C5-4EFC4C14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874" y="911726"/>
            <a:ext cx="7315200" cy="971758"/>
          </a:xfrm>
        </p:spPr>
        <p:txBody>
          <a:bodyPr>
            <a:normAutofit/>
          </a:bodyPr>
          <a:lstStyle/>
          <a:p>
            <a:pPr algn="l"/>
            <a:r>
              <a:rPr lang="pt-BR" sz="5200" dirty="0"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metodologia</a:t>
            </a:r>
            <a:endParaRPr lang="pt-BR" sz="2560" i="1" dirty="0">
              <a:latin typeface="Inter Black" panose="02000A03000000020004" pitchFamily="50" charset="0"/>
              <a:ea typeface="Inter Black" panose="02000A03000000020004" pitchFamily="50" charset="0"/>
              <a:cs typeface="Inter Black" panose="02000A03000000020004" pitchFamily="50" charset="0"/>
            </a:endParaRP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C2CA87C4-701F-879E-21F6-D774240E7FE9}"/>
              </a:ext>
            </a:extLst>
          </p:cNvPr>
          <p:cNvSpPr txBox="1">
            <a:spLocks/>
          </p:cNvSpPr>
          <p:nvPr/>
        </p:nvSpPr>
        <p:spPr>
          <a:xfrm>
            <a:off x="552426" y="1668344"/>
            <a:ext cx="5716703" cy="43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pt-BR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Atomic Design</a:t>
            </a:r>
          </a:p>
        </p:txBody>
      </p:sp>
      <p:pic>
        <p:nvPicPr>
          <p:cNvPr id="6" name="Imagem 5" descr="Metodologia Atomic Design (FROST, 2013)">
            <a:extLst>
              <a:ext uri="{FF2B5EF4-FFF2-40B4-BE49-F238E27FC236}">
                <a16:creationId xmlns:a16="http://schemas.microsoft.com/office/drawing/2014/main" id="{30E670F6-55BA-C2D0-5C55-7F6424218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66" y="2144785"/>
            <a:ext cx="5618463" cy="20191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B40D943-9080-1FE8-877D-7C46992224C7}"/>
              </a:ext>
            </a:extLst>
          </p:cNvPr>
          <p:cNvSpPr txBox="1"/>
          <p:nvPr/>
        </p:nvSpPr>
        <p:spPr>
          <a:xfrm>
            <a:off x="650666" y="4210081"/>
            <a:ext cx="490828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000" b="0" i="0" dirty="0">
                <a:effectLst/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Metodologia Atomic Design (FROST, 2013)</a:t>
            </a:r>
            <a:endParaRPr lang="pt-BR" sz="1000" dirty="0">
              <a:latin typeface="Inter" panose="02000503000000020004" pitchFamily="50" charset="0"/>
              <a:ea typeface="Inter" panose="02000503000000020004" pitchFamily="50" charset="0"/>
              <a:cs typeface="Inter" panose="020005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78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Aplicativo&#10;&#10;Descrição gerada automaticamente">
            <a:extLst>
              <a:ext uri="{FF2B5EF4-FFF2-40B4-BE49-F238E27FC236}">
                <a16:creationId xmlns:a16="http://schemas.microsoft.com/office/drawing/2014/main" id="{C05568BE-7850-3BF3-F48A-ABCB1145A8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C2CA87C4-701F-879E-21F6-D774240E7FE9}"/>
              </a:ext>
            </a:extLst>
          </p:cNvPr>
          <p:cNvSpPr txBox="1">
            <a:spLocks/>
          </p:cNvSpPr>
          <p:nvPr/>
        </p:nvSpPr>
        <p:spPr>
          <a:xfrm>
            <a:off x="2505952" y="2897537"/>
            <a:ext cx="7247648" cy="13195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20000"/>
              </a:lnSpc>
            </a:pPr>
            <a:r>
              <a:rPr lang="pt-BR" sz="1600" b="1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Testes</a:t>
            </a:r>
          </a:p>
          <a:p>
            <a:pPr algn="l">
              <a:lnSpc>
                <a:spcPct val="120000"/>
              </a:lnSpc>
            </a:pPr>
            <a:r>
              <a:rPr lang="pt-BR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Unitários, regressão e integração</a:t>
            </a:r>
          </a:p>
          <a:p>
            <a:pPr algn="l">
              <a:lnSpc>
                <a:spcPct val="120000"/>
              </a:lnSpc>
            </a:pPr>
            <a:r>
              <a:rPr lang="pt-BR" sz="1600" dirty="0">
                <a:latin typeface="Inter" panose="02000503000000020004" pitchFamily="50" charset="0"/>
                <a:ea typeface="Inter" panose="02000503000000020004" pitchFamily="50" charset="0"/>
                <a:cs typeface="Inter" panose="02000503000000020004" pitchFamily="50" charset="0"/>
              </a:rPr>
              <a:t>Testes de sistema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0E228ADB-F9A5-027B-B96C-E7CAE8E6B7B1}"/>
              </a:ext>
            </a:extLst>
          </p:cNvPr>
          <p:cNvSpPr txBox="1">
            <a:spLocks/>
          </p:cNvSpPr>
          <p:nvPr/>
        </p:nvSpPr>
        <p:spPr>
          <a:xfrm>
            <a:off x="2472176" y="1925779"/>
            <a:ext cx="7315200" cy="97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731520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9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57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032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0" algn="ctr" defTabSz="731520" rtl="0" eaLnBrk="1" latinLnBrk="0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None/>
              <a:defRPr sz="12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5200" dirty="0">
                <a:latin typeface="Inter Black" panose="02000A03000000020004" pitchFamily="50" charset="0"/>
                <a:ea typeface="Inter Black" panose="02000A03000000020004" pitchFamily="50" charset="0"/>
                <a:cs typeface="Inter Black" panose="02000A03000000020004" pitchFamily="50" charset="0"/>
              </a:rPr>
              <a:t>metodologia</a:t>
            </a:r>
            <a:endParaRPr lang="pt-BR" sz="2560" i="1" dirty="0">
              <a:latin typeface="Inter Black" panose="02000A03000000020004" pitchFamily="50" charset="0"/>
              <a:ea typeface="Inter Black" panose="02000A03000000020004" pitchFamily="50" charset="0"/>
              <a:cs typeface="Inter Black" panose="02000A0300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047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Diagrama&#10;&#10;Descrição gerada automaticamente">
            <a:extLst>
              <a:ext uri="{FF2B5EF4-FFF2-40B4-BE49-F238E27FC236}">
                <a16:creationId xmlns:a16="http://schemas.microsoft.com/office/drawing/2014/main" id="{9902D329-3761-66DD-314D-BF9C37BB2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484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900</TotalTime>
  <Words>475</Words>
  <Application>Microsoft Office PowerPoint</Application>
  <PresentationFormat>Personalizar</PresentationFormat>
  <Paragraphs>49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Inter</vt:lpstr>
      <vt:lpstr>Inter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Henrique Godinho</dc:creator>
  <cp:lastModifiedBy>Henrique Godinho</cp:lastModifiedBy>
  <cp:revision>5</cp:revision>
  <dcterms:created xsi:type="dcterms:W3CDTF">2023-11-21T23:43:57Z</dcterms:created>
  <dcterms:modified xsi:type="dcterms:W3CDTF">2023-11-23T12:36:53Z</dcterms:modified>
</cp:coreProperties>
</file>