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9" r:id="rId4"/>
    <p:sldId id="260" r:id="rId5"/>
    <p:sldId id="261" r:id="rId6"/>
    <p:sldId id="262" r:id="rId7"/>
    <p:sldId id="275" r:id="rId8"/>
    <p:sldId id="276" r:id="rId9"/>
    <p:sldId id="264" r:id="rId10"/>
    <p:sldId id="277" r:id="rId11"/>
    <p:sldId id="278" r:id="rId12"/>
    <p:sldId id="268" r:id="rId13"/>
    <p:sldId id="274" r:id="rId14"/>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Montserrat Thin Bold"/>
          <a:ea typeface="Montserrat Thin Bold"/>
          <a:cs typeface="Montserrat Thin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Montserrat Thin Bold"/>
          <a:ea typeface="Montserrat Thin Bold"/>
          <a:cs typeface="Montserrat Thin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Montserrat Thin Bold"/>
          <a:ea typeface="Montserrat Thin Bold"/>
          <a:cs typeface="Montserrat Thin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68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Montserrat Thin Regular"/>
      </a:defRPr>
    </a:lvl1pPr>
    <a:lvl2pPr indent="228600" latinLnBrk="0">
      <a:defRPr sz="1200">
        <a:latin typeface="+mn-lt"/>
        <a:ea typeface="+mn-ea"/>
        <a:cs typeface="+mn-cs"/>
        <a:sym typeface="Montserrat Thin Regular"/>
      </a:defRPr>
    </a:lvl2pPr>
    <a:lvl3pPr indent="457200" latinLnBrk="0">
      <a:defRPr sz="1200">
        <a:latin typeface="+mn-lt"/>
        <a:ea typeface="+mn-ea"/>
        <a:cs typeface="+mn-cs"/>
        <a:sym typeface="Montserrat Thin Regular"/>
      </a:defRPr>
    </a:lvl3pPr>
    <a:lvl4pPr indent="685800" latinLnBrk="0">
      <a:defRPr sz="1200">
        <a:latin typeface="+mn-lt"/>
        <a:ea typeface="+mn-ea"/>
        <a:cs typeface="+mn-cs"/>
        <a:sym typeface="Montserrat Thin Regular"/>
      </a:defRPr>
    </a:lvl4pPr>
    <a:lvl5pPr indent="914400" latinLnBrk="0">
      <a:defRPr sz="1200">
        <a:latin typeface="+mn-lt"/>
        <a:ea typeface="+mn-ea"/>
        <a:cs typeface="+mn-cs"/>
        <a:sym typeface="Montserrat Thin Regular"/>
      </a:defRPr>
    </a:lvl5pPr>
    <a:lvl6pPr indent="1143000" latinLnBrk="0">
      <a:defRPr sz="1200">
        <a:latin typeface="+mn-lt"/>
        <a:ea typeface="+mn-ea"/>
        <a:cs typeface="+mn-cs"/>
        <a:sym typeface="Montserrat Thin Regular"/>
      </a:defRPr>
    </a:lvl6pPr>
    <a:lvl7pPr indent="1371600" latinLnBrk="0">
      <a:defRPr sz="1200">
        <a:latin typeface="+mn-lt"/>
        <a:ea typeface="+mn-ea"/>
        <a:cs typeface="+mn-cs"/>
        <a:sym typeface="Montserrat Thin Regular"/>
      </a:defRPr>
    </a:lvl7pPr>
    <a:lvl8pPr indent="1600200" latinLnBrk="0">
      <a:defRPr sz="1200">
        <a:latin typeface="+mn-lt"/>
        <a:ea typeface="+mn-ea"/>
        <a:cs typeface="+mn-cs"/>
        <a:sym typeface="Montserrat Thin Regular"/>
      </a:defRPr>
    </a:lvl8pPr>
    <a:lvl9pPr indent="1828800" latinLnBrk="0">
      <a:defRPr sz="1200">
        <a:latin typeface="+mn-lt"/>
        <a:ea typeface="+mn-ea"/>
        <a:cs typeface="+mn-cs"/>
        <a:sym typeface="Montserrat Thin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685800" y="2130425"/>
            <a:ext cx="7772400" cy="1470025"/>
          </a:xfrm>
          <a:prstGeom prst="rect">
            <a:avLst/>
          </a:prstGeom>
        </p:spPr>
        <p:txBody>
          <a:bodyPr/>
          <a:lstStyle/>
          <a:p>
            <a:r>
              <a:t>Texto del título</a:t>
            </a:r>
          </a:p>
        </p:txBody>
      </p:sp>
      <p:sp>
        <p:nvSpPr>
          <p:cNvPr id="12" name="Nivel de texto 1…"/>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quarter" idx="1"/>
          </p:nvPr>
        </p:nvSpPr>
        <p:spPr>
          <a:xfrm>
            <a:off x="457200" y="1600200"/>
            <a:ext cx="8229600" cy="452596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4406900"/>
            <a:ext cx="7772401" cy="1362075"/>
          </a:xfrm>
          <a:prstGeom prst="rect">
            <a:avLst/>
          </a:prstGeom>
        </p:spPr>
        <p:txBody>
          <a:bodyPr anchor="t"/>
          <a:lstStyle>
            <a:lvl1pPr algn="l">
              <a:defRPr sz="4000" cap="all">
                <a:latin typeface="Montserrat Thin Bold"/>
                <a:ea typeface="Montserrat Thin Bold"/>
                <a:cs typeface="Montserrat Thin Bold"/>
                <a:sym typeface="Montserrat Thin Bold"/>
              </a:defRPr>
            </a:lvl1pPr>
          </a:lstStyle>
          <a:p>
            <a:r>
              <a:t>Texto del título</a:t>
            </a:r>
          </a:p>
        </p:txBody>
      </p:sp>
      <p:sp>
        <p:nvSpPr>
          <p:cNvPr id="30" name="Nivel de texto 1…"/>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a:latin typeface="Montserrat Thin Bold"/>
                <a:ea typeface="Montserrat Thin Bold"/>
                <a:cs typeface="Montserrat Thin Bold"/>
                <a:sym typeface="Montserrat Thin Bold"/>
              </a:defRPr>
            </a:lvl1pPr>
            <a:lvl2pPr marL="0" indent="0">
              <a:spcBef>
                <a:spcPts val="500"/>
              </a:spcBef>
              <a:buSzTx/>
              <a:buFontTx/>
              <a:buNone/>
              <a:defRPr sz="2400">
                <a:latin typeface="Montserrat Thin Bold"/>
                <a:ea typeface="Montserrat Thin Bold"/>
                <a:cs typeface="Montserrat Thin Bold"/>
                <a:sym typeface="Montserrat Thin Bold"/>
              </a:defRPr>
            </a:lvl2pPr>
            <a:lvl3pPr marL="0" indent="0">
              <a:spcBef>
                <a:spcPts val="500"/>
              </a:spcBef>
              <a:buSzTx/>
              <a:buFontTx/>
              <a:buNone/>
              <a:defRPr sz="2400">
                <a:latin typeface="Montserrat Thin Bold"/>
                <a:ea typeface="Montserrat Thin Bold"/>
                <a:cs typeface="Montserrat Thin Bold"/>
                <a:sym typeface="Montserrat Thin Bold"/>
              </a:defRPr>
            </a:lvl3pPr>
            <a:lvl4pPr marL="0" indent="0">
              <a:spcBef>
                <a:spcPts val="500"/>
              </a:spcBef>
              <a:buSzTx/>
              <a:buFontTx/>
              <a:buNone/>
              <a:defRPr sz="2400">
                <a:latin typeface="Montserrat Thin Bold"/>
                <a:ea typeface="Montserrat Thin Bold"/>
                <a:cs typeface="Montserrat Thin Bold"/>
                <a:sym typeface="Montserrat Thin Bold"/>
              </a:defRPr>
            </a:lvl4pPr>
            <a:lvl5pPr marL="0" indent="0">
              <a:spcBef>
                <a:spcPts val="500"/>
              </a:spcBef>
              <a:buSzTx/>
              <a:buFontTx/>
              <a:buNone/>
              <a:defRPr sz="2400">
                <a:latin typeface="Montserrat Thin Bold"/>
                <a:ea typeface="Montserrat Thin Bold"/>
                <a:cs typeface="Montserrat Thin Bold"/>
                <a:sym typeface="Montserrat Thin Bold"/>
              </a:defRPr>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21"/>
          </p:nvPr>
        </p:nvSpPr>
        <p:spPr>
          <a:xfrm>
            <a:off x="4645025" y="1535111"/>
            <a:ext cx="4041775" cy="639765"/>
          </a:xfrm>
          <a:prstGeom prst="rect">
            <a:avLst/>
          </a:prstGeom>
        </p:spPr>
        <p:txBody>
          <a:bodyPr anchor="b"/>
          <a:lstStyle/>
          <a:p>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0" y="273050"/>
            <a:ext cx="3008315" cy="1162050"/>
          </a:xfrm>
          <a:prstGeom prst="rect">
            <a:avLst/>
          </a:prstGeom>
        </p:spPr>
        <p:txBody>
          <a:bodyPr anchor="b"/>
          <a:lstStyle>
            <a:lvl1pPr algn="l">
              <a:defRPr sz="2000">
                <a:latin typeface="Montserrat Thin Bold"/>
                <a:ea typeface="Montserrat Thin Bold"/>
                <a:cs typeface="Montserrat Thin Bold"/>
                <a:sym typeface="Montserrat Thin Bold"/>
              </a:defRPr>
            </a:lvl1pPr>
          </a:lstStyle>
          <a:p>
            <a:r>
              <a:t>Texto del título</a:t>
            </a:r>
          </a:p>
        </p:txBody>
      </p:sp>
      <p:sp>
        <p:nvSpPr>
          <p:cNvPr id="73" name="Nivel de texto 1…"/>
          <p:cNvSpPr txBox="1">
            <a:spLocks noGrp="1"/>
          </p:cNvSpPr>
          <p:nvPr>
            <p:ph type="body" sz="quarter" idx="1"/>
          </p:nvPr>
        </p:nvSpPr>
        <p:spPr>
          <a:xfrm>
            <a:off x="3575050" y="273050"/>
            <a:ext cx="5111750" cy="585311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quarter" idx="21"/>
          </p:nvPr>
        </p:nvSpPr>
        <p:spPr>
          <a:xfrm>
            <a:off x="457198" y="1435100"/>
            <a:ext cx="3008316" cy="4691063"/>
          </a:xfrm>
          <a:prstGeom prst="rect">
            <a:avLst/>
          </a:prstGeom>
        </p:spPr>
        <p:txBody>
          <a:bodyPr/>
          <a:lstStyle/>
          <a:p>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4800600"/>
            <a:ext cx="5486402" cy="566738"/>
          </a:xfrm>
          <a:prstGeom prst="rect">
            <a:avLst/>
          </a:prstGeom>
        </p:spPr>
        <p:txBody>
          <a:bodyPr anchor="b"/>
          <a:lstStyle>
            <a:lvl1pPr algn="l">
              <a:defRPr sz="2000">
                <a:latin typeface="Montserrat Thin Bold"/>
                <a:ea typeface="Montserrat Thin Bold"/>
                <a:cs typeface="Montserrat Thin Bold"/>
                <a:sym typeface="Montserrat Thin Bold"/>
              </a:defRPr>
            </a:lvl1pPr>
          </a:lstStyle>
          <a:p>
            <a:r>
              <a:t>Texto del título</a:t>
            </a:r>
          </a:p>
        </p:txBody>
      </p:sp>
      <p:sp>
        <p:nvSpPr>
          <p:cNvPr id="83" name="Picture Placeholder 2"/>
          <p:cNvSpPr>
            <a:spLocks noGrp="1"/>
          </p:cNvSpPr>
          <p:nvPr>
            <p:ph type="pic" sz="quarter" idx="21"/>
          </p:nvPr>
        </p:nvSpPr>
        <p:spPr>
          <a:xfrm>
            <a:off x="1792288" y="612775"/>
            <a:ext cx="5486402" cy="4114800"/>
          </a:xfrm>
          <a:prstGeom prst="rect">
            <a:avLst/>
          </a:prstGeom>
        </p:spPr>
        <p:txBody>
          <a:bodyPr lIns="91439" tIns="45719" rIns="91439" bIns="45719">
            <a:noAutofit/>
          </a:bodyPr>
          <a:lstStyle/>
          <a:p>
            <a:endParaRPr/>
          </a:p>
        </p:txBody>
      </p:sp>
      <p:sp>
        <p:nvSpPr>
          <p:cNvPr id="84" name="Nivel de texto 1…"/>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Texto del título</a:t>
            </a:r>
          </a:p>
        </p:txBody>
      </p:sp>
      <p:sp>
        <p:nvSpPr>
          <p:cNvPr id="3" name="Nivel de texto 1…"/>
          <p:cNvSpPr txBox="1">
            <a:spLocks noGrp="1"/>
          </p:cNvSpPr>
          <p:nvPr>
            <p:ph type="body" idx="1"/>
          </p:nvPr>
        </p:nvSpPr>
        <p:spPr>
          <a:xfrm>
            <a:off x="10207625" y="3657600"/>
            <a:ext cx="7162800" cy="662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8426772" y="6397943"/>
            <a:ext cx="260029" cy="2819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Montserrat Thin Regular"/>
        </a:defRPr>
      </a:lvl9pPr>
    </p:titleStyle>
    <p:bodyStyle>
      <a:lvl1pPr marL="342900" marR="0" indent="-34290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1pPr>
      <a:lvl2pPr marL="783771" marR="0" indent="-326571"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2pPr>
      <a:lvl3pPr marL="1219200" marR="0" indent="-30480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3pPr>
      <a:lvl4pPr marL="1737360" marR="0" indent="-36576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4pPr>
      <a:lvl5pPr marL="2194560" marR="0" indent="-36576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5pPr>
      <a:lvl6pPr marL="2651760" marR="0" indent="-36576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6pPr>
      <a:lvl7pPr marL="3108960" marR="0" indent="-365760"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7pPr>
      <a:lvl8pPr marL="3566159" marR="0" indent="-365759"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8pPr>
      <a:lvl9pPr marL="4023359" marR="0" indent="-365759" algn="l" defTabSz="914400" rtl="0" latinLnBrk="0">
        <a:lnSpc>
          <a:spcPct val="100000"/>
        </a:lnSpc>
        <a:spcBef>
          <a:spcPts val="700"/>
        </a:spcBef>
        <a:spcAft>
          <a:spcPts val="0"/>
        </a:spcAft>
        <a:buClrTx/>
        <a:buSzPct val="100000"/>
        <a:buFont typeface="Montserrat Thin Regular"/>
        <a:buChar char="•"/>
        <a:tabLst/>
        <a:defRPr sz="3200" b="0" i="0" u="none" strike="noStrike" cap="none" spc="0" baseline="0">
          <a:solidFill>
            <a:srgbClr val="000000"/>
          </a:solidFill>
          <a:uFillTx/>
          <a:latin typeface="+mn-lt"/>
          <a:ea typeface="+mn-ea"/>
          <a:cs typeface="+mn-cs"/>
          <a:sym typeface="Montserrat Thin Regular"/>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Montserrat Thin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2" descr="Picture 2"/>
          <p:cNvPicPr>
            <a:picLocks noChangeAspect="1"/>
          </p:cNvPicPr>
          <p:nvPr/>
        </p:nvPicPr>
        <p:blipFill>
          <a:blip r:embed="rId2"/>
          <a:stretch>
            <a:fillRect/>
          </a:stretch>
        </p:blipFill>
        <p:spPr>
          <a:xfrm>
            <a:off x="5234399" y="4302121"/>
            <a:ext cx="7819205" cy="1682757"/>
          </a:xfrm>
          <a:prstGeom prst="rect">
            <a:avLst/>
          </a:prstGeom>
          <a:ln w="12700">
            <a:miter lim="400000"/>
          </a:ln>
        </p:spPr>
      </p:pic>
      <p:sp>
        <p:nvSpPr>
          <p:cNvPr id="95" name="TextBox 3"/>
          <p:cNvSpPr txBox="1"/>
          <p:nvPr/>
        </p:nvSpPr>
        <p:spPr>
          <a:xfrm>
            <a:off x="2764321" y="6415549"/>
            <a:ext cx="6080111" cy="553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r">
              <a:lnSpc>
                <a:spcPts val="2200"/>
              </a:lnSpc>
              <a:defRPr sz="1600" spc="169"/>
            </a:lvl1pPr>
          </a:lstStyle>
          <a:p>
            <a:r>
              <a:t>FRONTERAS DEL CONOCIMIENTO. MUSEOS, DOCUMENTACIÓN Y DATOS ENLAZADOS</a:t>
            </a:r>
          </a:p>
        </p:txBody>
      </p:sp>
      <p:sp>
        <p:nvSpPr>
          <p:cNvPr id="96" name="TextBox 4"/>
          <p:cNvSpPr txBox="1"/>
          <p:nvPr/>
        </p:nvSpPr>
        <p:spPr>
          <a:xfrm>
            <a:off x="6103946" y="3214332"/>
            <a:ext cx="6080108" cy="311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2500"/>
              </a:lnSpc>
              <a:defRPr spc="189"/>
            </a:lvl1pPr>
          </a:lstStyle>
          <a:p>
            <a:r>
              <a:t>SEPTIEMBRE 24 - 28, CDMX</a:t>
            </a:r>
          </a:p>
        </p:txBody>
      </p:sp>
      <p:sp>
        <p:nvSpPr>
          <p:cNvPr id="97" name="TextBox 5"/>
          <p:cNvSpPr txBox="1"/>
          <p:nvPr/>
        </p:nvSpPr>
        <p:spPr>
          <a:xfrm>
            <a:off x="9443566" y="6415513"/>
            <a:ext cx="6080111" cy="5539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2200"/>
              </a:lnSpc>
              <a:defRPr sz="1600" spc="169"/>
            </a:lvl1pPr>
          </a:lstStyle>
          <a:p>
            <a:r>
              <a:t>FRONTIERS OF KNOWLEDGE. MUSEUMS, DOCUMENTATION AND LINKED DATA</a:t>
            </a:r>
          </a:p>
        </p:txBody>
      </p:sp>
      <p:sp>
        <p:nvSpPr>
          <p:cNvPr id="98" name="TextBox 4"/>
          <p:cNvSpPr txBox="1"/>
          <p:nvPr/>
        </p:nvSpPr>
        <p:spPr>
          <a:xfrm>
            <a:off x="6103946" y="3534668"/>
            <a:ext cx="6080108" cy="311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2500"/>
              </a:lnSpc>
              <a:defRPr spc="189">
                <a:latin typeface="Montserrat Thin Medium"/>
                <a:ea typeface="Montserrat Thin Medium"/>
                <a:cs typeface="Montserrat Thin Medium"/>
                <a:sym typeface="Montserrat Thin Medium"/>
              </a:defRPr>
            </a:lvl1pPr>
          </a:lstStyle>
          <a:p>
            <a:r>
              <a:t>Ciudad Universitaria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2"/>
          <p:cNvGrpSpPr/>
          <p:nvPr/>
        </p:nvGrpSpPr>
        <p:grpSpPr>
          <a:xfrm>
            <a:off x="-1" y="0"/>
            <a:ext cx="18282567" cy="10287000"/>
            <a:chOff x="0" y="0"/>
            <a:chExt cx="18282566" cy="10287000"/>
          </a:xfrm>
        </p:grpSpPr>
        <p:pic>
          <p:nvPicPr>
            <p:cNvPr id="152" name="Picture 3" descr="Picture 3"/>
            <p:cNvPicPr>
              <a:picLocks noChangeAspect="1"/>
            </p:cNvPicPr>
            <p:nvPr/>
          </p:nvPicPr>
          <p:blipFill>
            <a:blip r:embed="rId2"/>
            <a:srcRect l="23920" r="59236"/>
            <a:stretch>
              <a:fillRect/>
            </a:stretch>
          </p:blipFill>
          <p:spPr>
            <a:xfrm>
              <a:off x="-1" y="0"/>
              <a:ext cx="2240281" cy="10287000"/>
            </a:xfrm>
            <a:prstGeom prst="rect">
              <a:avLst/>
            </a:prstGeom>
            <a:ln w="12700" cap="flat">
              <a:noFill/>
              <a:miter lim="400000"/>
            </a:ln>
            <a:effectLst/>
          </p:spPr>
        </p:pic>
        <p:pic>
          <p:nvPicPr>
            <p:cNvPr id="153" name="Picture 4" descr="Picture 4"/>
            <p:cNvPicPr>
              <a:picLocks noChangeAspect="1"/>
            </p:cNvPicPr>
            <p:nvPr/>
          </p:nvPicPr>
          <p:blipFill>
            <a:blip r:embed="rId2"/>
            <a:srcRect l="23920" r="59236"/>
            <a:stretch>
              <a:fillRect/>
            </a:stretch>
          </p:blipFill>
          <p:spPr>
            <a:xfrm>
              <a:off x="16042286" y="0"/>
              <a:ext cx="2240280" cy="10287000"/>
            </a:xfrm>
            <a:prstGeom prst="rect">
              <a:avLst/>
            </a:prstGeom>
            <a:ln w="12700" cap="flat">
              <a:noFill/>
              <a:miter lim="400000"/>
            </a:ln>
            <a:effectLst/>
          </p:spPr>
        </p:pic>
      </p:grpSp>
      <p:sp>
        <p:nvSpPr>
          <p:cNvPr id="157" name="TextBox 7"/>
          <p:cNvSpPr txBox="1"/>
          <p:nvPr/>
        </p:nvSpPr>
        <p:spPr>
          <a:xfrm>
            <a:off x="2608596" y="299900"/>
            <a:ext cx="8115301" cy="1007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rPr lang="pt-BR" dirty="0" err="1"/>
              <a:t>PropMap</a:t>
            </a:r>
            <a:r>
              <a:rPr lang="pt-BR" dirty="0"/>
              <a:t> </a:t>
            </a:r>
            <a:r>
              <a:rPr lang="pt-BR" dirty="0" err="1"/>
              <a:t>entity</a:t>
            </a:r>
            <a:endParaRPr dirty="0">
              <a:solidFill>
                <a:srgbClr val="10159F"/>
              </a:solidFill>
            </a:endParaRPr>
          </a:p>
        </p:txBody>
      </p:sp>
      <p:pic>
        <p:nvPicPr>
          <p:cNvPr id="4" name="Imagem 3">
            <a:extLst>
              <a:ext uri="{FF2B5EF4-FFF2-40B4-BE49-F238E27FC236}">
                <a16:creationId xmlns:a16="http://schemas.microsoft.com/office/drawing/2014/main" id="{54B98DD8-03AA-DAEE-D7F8-BA4199EF4BFD}"/>
              </a:ext>
            </a:extLst>
          </p:cNvPr>
          <p:cNvPicPr>
            <a:picLocks noChangeAspect="1"/>
          </p:cNvPicPr>
          <p:nvPr/>
        </p:nvPicPr>
        <p:blipFill>
          <a:blip r:embed="rId3"/>
          <a:stretch>
            <a:fillRect/>
          </a:stretch>
        </p:blipFill>
        <p:spPr>
          <a:xfrm>
            <a:off x="2553395" y="1783400"/>
            <a:ext cx="13120574" cy="7803051"/>
          </a:xfrm>
          <a:prstGeom prst="rect">
            <a:avLst/>
          </a:prstGeom>
        </p:spPr>
      </p:pic>
    </p:spTree>
    <p:extLst>
      <p:ext uri="{BB962C8B-B14F-4D97-AF65-F5344CB8AC3E}">
        <p14:creationId xmlns:p14="http://schemas.microsoft.com/office/powerpoint/2010/main" val="25880539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2"/>
          <p:cNvGrpSpPr/>
          <p:nvPr/>
        </p:nvGrpSpPr>
        <p:grpSpPr>
          <a:xfrm>
            <a:off x="-1" y="0"/>
            <a:ext cx="18282567" cy="10287000"/>
            <a:chOff x="0" y="0"/>
            <a:chExt cx="18282566" cy="10287000"/>
          </a:xfrm>
        </p:grpSpPr>
        <p:pic>
          <p:nvPicPr>
            <p:cNvPr id="152" name="Picture 3" descr="Picture 3"/>
            <p:cNvPicPr>
              <a:picLocks noChangeAspect="1"/>
            </p:cNvPicPr>
            <p:nvPr/>
          </p:nvPicPr>
          <p:blipFill>
            <a:blip r:embed="rId2"/>
            <a:srcRect l="23920" r="59236"/>
            <a:stretch>
              <a:fillRect/>
            </a:stretch>
          </p:blipFill>
          <p:spPr>
            <a:xfrm>
              <a:off x="-1" y="0"/>
              <a:ext cx="2240281" cy="10287000"/>
            </a:xfrm>
            <a:prstGeom prst="rect">
              <a:avLst/>
            </a:prstGeom>
            <a:ln w="12700" cap="flat">
              <a:noFill/>
              <a:miter lim="400000"/>
            </a:ln>
            <a:effectLst/>
          </p:spPr>
        </p:pic>
        <p:pic>
          <p:nvPicPr>
            <p:cNvPr id="153" name="Picture 4" descr="Picture 4"/>
            <p:cNvPicPr>
              <a:picLocks noChangeAspect="1"/>
            </p:cNvPicPr>
            <p:nvPr/>
          </p:nvPicPr>
          <p:blipFill>
            <a:blip r:embed="rId2"/>
            <a:srcRect l="23920" r="59236"/>
            <a:stretch>
              <a:fillRect/>
            </a:stretch>
          </p:blipFill>
          <p:spPr>
            <a:xfrm>
              <a:off x="16042286" y="0"/>
              <a:ext cx="2240280" cy="10287000"/>
            </a:xfrm>
            <a:prstGeom prst="rect">
              <a:avLst/>
            </a:prstGeom>
            <a:ln w="12700" cap="flat">
              <a:noFill/>
              <a:miter lim="400000"/>
            </a:ln>
            <a:effectLst/>
          </p:spPr>
        </p:pic>
      </p:grpSp>
      <p:sp>
        <p:nvSpPr>
          <p:cNvPr id="157" name="TextBox 7"/>
          <p:cNvSpPr txBox="1"/>
          <p:nvPr/>
        </p:nvSpPr>
        <p:spPr>
          <a:xfrm>
            <a:off x="2608596" y="299900"/>
            <a:ext cx="8115301" cy="1007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rPr lang="pt-BR" dirty="0"/>
              <a:t>Procedure </a:t>
            </a:r>
            <a:r>
              <a:rPr lang="pt-BR" dirty="0" err="1"/>
              <a:t>entity</a:t>
            </a:r>
            <a:endParaRPr dirty="0">
              <a:solidFill>
                <a:srgbClr val="10159F"/>
              </a:solidFill>
            </a:endParaRPr>
          </a:p>
        </p:txBody>
      </p:sp>
      <p:pic>
        <p:nvPicPr>
          <p:cNvPr id="6" name="Imagem 5">
            <a:extLst>
              <a:ext uri="{FF2B5EF4-FFF2-40B4-BE49-F238E27FC236}">
                <a16:creationId xmlns:a16="http://schemas.microsoft.com/office/drawing/2014/main" id="{5BDFDC87-4786-E378-0348-C7D2D84D725C}"/>
              </a:ext>
            </a:extLst>
          </p:cNvPr>
          <p:cNvPicPr>
            <a:picLocks noChangeAspect="1"/>
          </p:cNvPicPr>
          <p:nvPr/>
        </p:nvPicPr>
        <p:blipFill>
          <a:blip r:embed="rId3"/>
          <a:stretch>
            <a:fillRect/>
          </a:stretch>
        </p:blipFill>
        <p:spPr>
          <a:xfrm>
            <a:off x="2608596" y="1559577"/>
            <a:ext cx="14637305" cy="7805648"/>
          </a:xfrm>
          <a:prstGeom prst="rect">
            <a:avLst/>
          </a:prstGeom>
        </p:spPr>
      </p:pic>
    </p:spTree>
    <p:extLst>
      <p:ext uri="{BB962C8B-B14F-4D97-AF65-F5344CB8AC3E}">
        <p14:creationId xmlns:p14="http://schemas.microsoft.com/office/powerpoint/2010/main" val="11064172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Picture 2" descr="Picture 2"/>
          <p:cNvPicPr>
            <a:picLocks noChangeAspect="1"/>
          </p:cNvPicPr>
          <p:nvPr/>
        </p:nvPicPr>
        <p:blipFill>
          <a:blip r:embed="rId2"/>
          <a:stretch>
            <a:fillRect/>
          </a:stretch>
        </p:blipFill>
        <p:spPr>
          <a:xfrm>
            <a:off x="12921601" y="4908158"/>
            <a:ext cx="959557" cy="959557"/>
          </a:xfrm>
          <a:prstGeom prst="rect">
            <a:avLst/>
          </a:prstGeom>
          <a:ln w="12700">
            <a:miter lim="400000"/>
          </a:ln>
        </p:spPr>
      </p:pic>
      <p:pic>
        <p:nvPicPr>
          <p:cNvPr id="192" name="Picture 3" descr="Picture 3"/>
          <p:cNvPicPr>
            <a:picLocks noChangeAspect="1"/>
          </p:cNvPicPr>
          <p:nvPr/>
        </p:nvPicPr>
        <p:blipFill>
          <a:blip r:embed="rId2"/>
          <a:stretch>
            <a:fillRect/>
          </a:stretch>
        </p:blipFill>
        <p:spPr>
          <a:xfrm>
            <a:off x="1028700" y="4908158"/>
            <a:ext cx="959555" cy="959557"/>
          </a:xfrm>
          <a:prstGeom prst="rect">
            <a:avLst/>
          </a:prstGeom>
          <a:ln w="12700">
            <a:miter lim="400000"/>
          </a:ln>
        </p:spPr>
      </p:pic>
      <p:pic>
        <p:nvPicPr>
          <p:cNvPr id="193" name="Picture 4" descr="Picture 4"/>
          <p:cNvPicPr>
            <a:picLocks noChangeAspect="1"/>
          </p:cNvPicPr>
          <p:nvPr/>
        </p:nvPicPr>
        <p:blipFill>
          <a:blip r:embed="rId2"/>
          <a:stretch>
            <a:fillRect/>
          </a:stretch>
        </p:blipFill>
        <p:spPr>
          <a:xfrm>
            <a:off x="7030000" y="4908158"/>
            <a:ext cx="959557" cy="959557"/>
          </a:xfrm>
          <a:prstGeom prst="rect">
            <a:avLst/>
          </a:prstGeom>
          <a:ln w="12700">
            <a:miter lim="400000"/>
          </a:ln>
        </p:spPr>
      </p:pic>
      <p:sp>
        <p:nvSpPr>
          <p:cNvPr id="194" name="TextBox 5"/>
          <p:cNvSpPr txBox="1"/>
          <p:nvPr/>
        </p:nvSpPr>
        <p:spPr>
          <a:xfrm>
            <a:off x="1028699" y="8037531"/>
            <a:ext cx="4130307" cy="988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2600"/>
              </a:lnSpc>
              <a:defRPr sz="2000"/>
            </a:lvl1pPr>
          </a:lstStyle>
          <a:p>
            <a:r>
              <a:t>Donec nulla erat, ullamcorper eu elementum id, placerat feugiat nisi.</a:t>
            </a:r>
          </a:p>
        </p:txBody>
      </p:sp>
      <p:sp>
        <p:nvSpPr>
          <p:cNvPr id="195" name="TextBox 6"/>
          <p:cNvSpPr txBox="1"/>
          <p:nvPr/>
        </p:nvSpPr>
        <p:spPr>
          <a:xfrm>
            <a:off x="1028699" y="6092354"/>
            <a:ext cx="4130307" cy="117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100"/>
              </a:lnSpc>
              <a:defRPr sz="2400">
                <a:solidFill>
                  <a:srgbClr val="10159F"/>
                </a:solidFill>
                <a:latin typeface="Montserrat Thin Medium"/>
                <a:ea typeface="Montserrat Thin Medium"/>
                <a:cs typeface="Montserrat Thin Medium"/>
                <a:sym typeface="Montserrat Thin Medium"/>
              </a:defRPr>
            </a:lvl1pPr>
          </a:lstStyle>
          <a:p>
            <a:r>
              <a:t>DUIS VULPUTATE ENIM AT SAPIEN FRINGILLA EUISMOD.</a:t>
            </a:r>
          </a:p>
        </p:txBody>
      </p:sp>
      <p:sp>
        <p:nvSpPr>
          <p:cNvPr id="196" name="TextBox 7"/>
          <p:cNvSpPr txBox="1"/>
          <p:nvPr/>
        </p:nvSpPr>
        <p:spPr>
          <a:xfrm>
            <a:off x="7078846" y="7647006"/>
            <a:ext cx="4130306" cy="1318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2600"/>
              </a:lnSpc>
              <a:defRPr sz="2000"/>
            </a:lvl1pPr>
          </a:lstStyle>
          <a:p>
            <a:r>
              <a:t>Nunc interdum mattis ante sit amet condimentum. Duis metus nulla, condimentum eu semper non, molestie a elit.</a:t>
            </a:r>
          </a:p>
        </p:txBody>
      </p:sp>
      <p:sp>
        <p:nvSpPr>
          <p:cNvPr id="197" name="TextBox 8"/>
          <p:cNvSpPr txBox="1"/>
          <p:nvPr/>
        </p:nvSpPr>
        <p:spPr>
          <a:xfrm>
            <a:off x="7078846" y="6092354"/>
            <a:ext cx="4130306" cy="785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100"/>
              </a:lnSpc>
              <a:defRPr sz="2400">
                <a:solidFill>
                  <a:srgbClr val="E5AB55"/>
                </a:solidFill>
                <a:latin typeface="Montserrat Thin Medium"/>
                <a:ea typeface="Montserrat Thin Medium"/>
                <a:cs typeface="Montserrat Thin Medium"/>
                <a:sym typeface="Montserrat Thin Medium"/>
              </a:defRPr>
            </a:lvl1pPr>
          </a:lstStyle>
          <a:p>
            <a:r>
              <a:t>QUISQUE MOLESTIE VENENATIS VIVERRA. </a:t>
            </a:r>
          </a:p>
        </p:txBody>
      </p:sp>
      <p:sp>
        <p:nvSpPr>
          <p:cNvPr id="198" name="TextBox 9"/>
          <p:cNvSpPr txBox="1"/>
          <p:nvPr/>
        </p:nvSpPr>
        <p:spPr>
          <a:xfrm>
            <a:off x="13128995" y="7647006"/>
            <a:ext cx="4130305" cy="1318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2600"/>
              </a:lnSpc>
              <a:defRPr sz="2000"/>
            </a:lvl1pPr>
          </a:lstStyle>
          <a:p>
            <a:r>
              <a:t>Nam faucibus consectetur nibh, et malesuada eros convallis ut. Vivamus fermentum erat ut placerat ultricies.</a:t>
            </a:r>
          </a:p>
        </p:txBody>
      </p:sp>
      <p:sp>
        <p:nvSpPr>
          <p:cNvPr id="199" name="TextBox 10"/>
          <p:cNvSpPr txBox="1"/>
          <p:nvPr/>
        </p:nvSpPr>
        <p:spPr>
          <a:xfrm>
            <a:off x="13128995" y="6092354"/>
            <a:ext cx="4130305" cy="117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100"/>
              </a:lnSpc>
              <a:defRPr sz="2400">
                <a:solidFill>
                  <a:srgbClr val="10159F"/>
                </a:solidFill>
                <a:latin typeface="Montserrat Thin Medium"/>
                <a:ea typeface="Montserrat Thin Medium"/>
                <a:cs typeface="Montserrat Thin Medium"/>
                <a:sym typeface="Montserrat Thin Medium"/>
              </a:defRPr>
            </a:lvl1pPr>
          </a:lstStyle>
          <a:p>
            <a:r>
              <a:t>SUSPENDISSE FAUCIBUS NISI AC DAPIBUS PULVINAR.</a:t>
            </a:r>
          </a:p>
        </p:txBody>
      </p:sp>
      <p:sp>
        <p:nvSpPr>
          <p:cNvPr id="200" name="TextBox 11"/>
          <p:cNvSpPr txBox="1"/>
          <p:nvPr/>
        </p:nvSpPr>
        <p:spPr>
          <a:xfrm>
            <a:off x="1028699" y="866774"/>
            <a:ext cx="13537370" cy="10554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t>Título </a:t>
            </a:r>
            <a:r>
              <a:rPr>
                <a:solidFill>
                  <a:srgbClr val="E5AB55"/>
                </a:solidFill>
              </a:rPr>
              <a:t>Title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Freeform 3"/>
          <p:cNvSpPr/>
          <p:nvPr/>
        </p:nvSpPr>
        <p:spPr>
          <a:xfrm>
            <a:off x="-8774427" y="-15170"/>
            <a:ext cx="17189983" cy="10317341"/>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lnTo>
                  <a:pt x="5400" y="0"/>
                </a:lnTo>
                <a:lnTo>
                  <a:pt x="0" y="10800"/>
                </a:lnTo>
                <a:lnTo>
                  <a:pt x="5400" y="21600"/>
                </a:lnTo>
                <a:lnTo>
                  <a:pt x="16200" y="21600"/>
                </a:lnTo>
                <a:lnTo>
                  <a:pt x="21600" y="10800"/>
                </a:lnTo>
                <a:lnTo>
                  <a:pt x="16200" y="0"/>
                </a:lnTo>
                <a:close/>
              </a:path>
            </a:pathLst>
          </a:custGeom>
          <a:solidFill>
            <a:srgbClr val="10159F"/>
          </a:solidFill>
          <a:ln w="12700">
            <a:miter lim="400000"/>
          </a:ln>
        </p:spPr>
        <p:txBody>
          <a:bodyPr lIns="45718" tIns="45718" rIns="45718" bIns="45718"/>
          <a:lstStyle/>
          <a:p>
            <a:endParaRPr/>
          </a:p>
        </p:txBody>
      </p:sp>
      <p:grpSp>
        <p:nvGrpSpPr>
          <p:cNvPr id="326" name="Group 4"/>
          <p:cNvGrpSpPr/>
          <p:nvPr/>
        </p:nvGrpSpPr>
        <p:grpSpPr>
          <a:xfrm>
            <a:off x="1028699" y="3587498"/>
            <a:ext cx="5016437" cy="3104215"/>
            <a:chOff x="0" y="0"/>
            <a:chExt cx="5016436" cy="3104214"/>
          </a:xfrm>
        </p:grpSpPr>
        <p:sp>
          <p:nvSpPr>
            <p:cNvPr id="324" name="TextBox 5"/>
            <p:cNvSpPr txBox="1"/>
            <p:nvPr/>
          </p:nvSpPr>
          <p:spPr>
            <a:xfrm>
              <a:off x="-1" y="0"/>
              <a:ext cx="5016437" cy="17622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nSpc>
                  <a:spcPts val="6900"/>
                </a:lnSpc>
                <a:defRPr sz="5800" spc="-116">
                  <a:solidFill>
                    <a:srgbClr val="FFFFFF"/>
                  </a:solidFill>
                  <a:latin typeface="Montserrat Thin Bold"/>
                  <a:ea typeface="Montserrat Thin Bold"/>
                  <a:cs typeface="Montserrat Thin Bold"/>
                  <a:sym typeface="Montserrat Thin Bold"/>
                </a:defRPr>
              </a:lvl1pPr>
            </a:lstStyle>
            <a:p>
              <a:r>
                <a:t>Resources page</a:t>
              </a:r>
            </a:p>
          </p:txBody>
        </p:sp>
        <p:sp>
          <p:nvSpPr>
            <p:cNvPr id="325" name="TextBox 6"/>
            <p:cNvSpPr txBox="1"/>
            <p:nvPr/>
          </p:nvSpPr>
          <p:spPr>
            <a:xfrm>
              <a:off x="-1" y="2204747"/>
              <a:ext cx="5016437" cy="8994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nSpc>
                  <a:spcPts val="3600"/>
                </a:lnSpc>
                <a:defRPr sz="2400" spc="-72">
                  <a:solidFill>
                    <a:srgbClr val="FFFFFF"/>
                  </a:solidFill>
                </a:defRPr>
              </a:lvl1pPr>
            </a:lstStyle>
            <a:p>
              <a:r>
                <a:t>Download the font here. Have a good time designing!</a:t>
              </a:r>
            </a:p>
          </p:txBody>
        </p:sp>
      </p:grpSp>
      <p:sp>
        <p:nvSpPr>
          <p:cNvPr id="327" name="TextBox 7"/>
          <p:cNvSpPr txBox="1"/>
          <p:nvPr/>
        </p:nvSpPr>
        <p:spPr>
          <a:xfrm>
            <a:off x="9144000" y="4441255"/>
            <a:ext cx="7880185" cy="4442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ts val="2500"/>
              </a:lnSpc>
              <a:defRPr sz="1900"/>
            </a:pPr>
            <a:r>
              <a:t>For install:</a:t>
            </a:r>
          </a:p>
          <a:p>
            <a:pPr>
              <a:lnSpc>
                <a:spcPts val="2500"/>
              </a:lnSpc>
            </a:pPr>
            <a:endParaRPr/>
          </a:p>
          <a:p>
            <a:pPr>
              <a:lnSpc>
                <a:spcPts val="2500"/>
              </a:lnSpc>
              <a:defRPr sz="1900"/>
            </a:pPr>
            <a:r>
              <a:t>1. Double click on the files</a:t>
            </a:r>
          </a:p>
          <a:p>
            <a:pPr>
              <a:lnSpc>
                <a:spcPts val="2500"/>
              </a:lnSpc>
            </a:pPr>
            <a:endParaRPr/>
          </a:p>
          <a:p>
            <a:pPr>
              <a:lnSpc>
                <a:spcPts val="2500"/>
              </a:lnSpc>
              <a:defRPr sz="1900"/>
            </a:pPr>
            <a:r>
              <a:t>2. A font preview window will open. In the upper left part you will find the button ‹‹Install››, click it.</a:t>
            </a:r>
          </a:p>
          <a:p>
            <a:pPr>
              <a:lnSpc>
                <a:spcPts val="2500"/>
              </a:lnSpc>
            </a:pPr>
            <a:endParaRPr/>
          </a:p>
          <a:p>
            <a:pPr>
              <a:lnSpc>
                <a:spcPts val="2500"/>
              </a:lnSpc>
              <a:defRPr sz="1900"/>
            </a:pPr>
            <a:r>
              <a:t>In MacOS operating systems, you will find the button in the lower right part.</a:t>
            </a:r>
          </a:p>
          <a:p>
            <a:pPr>
              <a:lnSpc>
                <a:spcPts val="2500"/>
              </a:lnSpc>
            </a:pPr>
            <a:endParaRPr/>
          </a:p>
          <a:p>
            <a:pPr>
              <a:lnSpc>
                <a:spcPts val="2500"/>
              </a:lnSpc>
              <a:defRPr sz="1900"/>
            </a:pPr>
            <a:r>
              <a:t>3. The font will be installed in the operating system.</a:t>
            </a:r>
          </a:p>
          <a:p>
            <a:pPr>
              <a:lnSpc>
                <a:spcPts val="2500"/>
              </a:lnSpc>
            </a:pPr>
            <a:endParaRPr/>
          </a:p>
          <a:p>
            <a:pPr>
              <a:lnSpc>
                <a:spcPts val="2500"/>
              </a:lnSpc>
              <a:defRPr sz="1900"/>
            </a:pPr>
            <a:r>
              <a:t>For its use, from the interface of the program, it resorts to the previously listed nomenclature.</a:t>
            </a:r>
          </a:p>
        </p:txBody>
      </p:sp>
      <p:sp>
        <p:nvSpPr>
          <p:cNvPr id="328" name="TextBox 8"/>
          <p:cNvSpPr txBox="1"/>
          <p:nvPr/>
        </p:nvSpPr>
        <p:spPr>
          <a:xfrm>
            <a:off x="9144000" y="3409682"/>
            <a:ext cx="8115300" cy="398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3200"/>
              </a:lnSpc>
              <a:defRPr sz="2300" u="sng" spc="239">
                <a:solidFill>
                  <a:srgbClr val="E5AB55"/>
                </a:solidFill>
              </a:defRPr>
            </a:lvl1pPr>
          </a:lstStyle>
          <a:p>
            <a:r>
              <a:t>DOWNLOAD HERE:</a:t>
            </a:r>
          </a:p>
        </p:txBody>
      </p:sp>
      <p:sp>
        <p:nvSpPr>
          <p:cNvPr id="329" name="TextBox 9"/>
          <p:cNvSpPr txBox="1"/>
          <p:nvPr/>
        </p:nvSpPr>
        <p:spPr>
          <a:xfrm>
            <a:off x="9144000" y="1108641"/>
            <a:ext cx="8426386" cy="22473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5800"/>
              </a:lnSpc>
              <a:defRPr sz="5800">
                <a:latin typeface="Montserrat Thin Bold"/>
                <a:ea typeface="Montserrat Thin Bold"/>
                <a:cs typeface="Montserrat Thin Bold"/>
                <a:sym typeface="Montserrat Thin Bold"/>
              </a:defRPr>
            </a:lvl1pPr>
          </a:lstStyle>
          <a:p>
            <a:r>
              <a:t>How to download and install the Monserrat font?</a:t>
            </a:r>
          </a:p>
        </p:txBody>
      </p:sp>
      <p:sp>
        <p:nvSpPr>
          <p:cNvPr id="330" name="TextBox 10"/>
          <p:cNvSpPr txBox="1"/>
          <p:nvPr/>
        </p:nvSpPr>
        <p:spPr>
          <a:xfrm>
            <a:off x="9144000" y="3887873"/>
            <a:ext cx="8616392" cy="274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ts val="2200"/>
              </a:lnSpc>
              <a:defRPr sz="1600" u="sng" spc="169">
                <a:solidFill>
                  <a:srgbClr val="E5AB55"/>
                </a:solidFill>
              </a:defRPr>
            </a:lvl1pPr>
          </a:lstStyle>
          <a:p>
            <a:r>
              <a:t>HTTPS://FONTS.GOOGLE.COM/DOWNLOAD?FAMILY=MONTSERRAT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2" descr="Picture 2"/>
          <p:cNvPicPr>
            <a:picLocks noChangeAspect="1"/>
          </p:cNvPicPr>
          <p:nvPr/>
        </p:nvPicPr>
        <p:blipFill>
          <a:blip r:embed="rId2">
            <a:alphaModFix amt="35000"/>
          </a:blip>
          <a:srcRect t="14182" r="32464" b="2306"/>
          <a:stretch>
            <a:fillRect/>
          </a:stretch>
        </p:blipFill>
        <p:spPr>
          <a:xfrm>
            <a:off x="9953669" y="-12692"/>
            <a:ext cx="8343928" cy="10312383"/>
          </a:xfrm>
          <a:prstGeom prst="rect">
            <a:avLst/>
          </a:prstGeom>
          <a:ln w="12700">
            <a:miter lim="400000"/>
          </a:ln>
        </p:spPr>
      </p:pic>
      <p:sp>
        <p:nvSpPr>
          <p:cNvPr id="101" name="TextBox 3"/>
          <p:cNvSpPr txBox="1"/>
          <p:nvPr/>
        </p:nvSpPr>
        <p:spPr>
          <a:xfrm>
            <a:off x="1028699" y="3088974"/>
            <a:ext cx="14486603" cy="3337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ts val="13600"/>
              </a:lnSpc>
              <a:defRPr sz="9000">
                <a:latin typeface="Montserrat Thin Bold"/>
                <a:ea typeface="Montserrat Thin Bold"/>
                <a:cs typeface="Montserrat Thin Bold"/>
                <a:sym typeface="Montserrat Thin Bold"/>
              </a:defRPr>
            </a:pPr>
            <a:r>
              <a:rPr lang="pt-BR" dirty="0" err="1"/>
              <a:t>Intersections</a:t>
            </a:r>
            <a:r>
              <a:rPr lang="pt-BR" dirty="0"/>
              <a:t> </a:t>
            </a:r>
            <a:r>
              <a:rPr lang="pt-BR" dirty="0" err="1"/>
              <a:t>Between</a:t>
            </a:r>
            <a:r>
              <a:rPr lang="pt-BR" dirty="0"/>
              <a:t> </a:t>
            </a:r>
            <a:r>
              <a:rPr lang="pt-BR" dirty="0" err="1"/>
              <a:t>Linked</a:t>
            </a:r>
            <a:r>
              <a:rPr lang="pt-BR" dirty="0"/>
              <a:t> </a:t>
            </a:r>
            <a:r>
              <a:rPr lang="pt-BR" dirty="0" err="1"/>
              <a:t>Art</a:t>
            </a:r>
            <a:r>
              <a:rPr lang="pt-BR" dirty="0"/>
              <a:t> </a:t>
            </a:r>
            <a:r>
              <a:rPr lang="pt-BR" dirty="0" err="1"/>
              <a:t>and</a:t>
            </a:r>
            <a:r>
              <a:rPr lang="pt-BR" dirty="0"/>
              <a:t> Spectrum</a:t>
            </a:r>
            <a:endParaRPr dirty="0">
              <a:solidFill>
                <a:srgbClr val="10159F"/>
              </a:solidFill>
            </a:endParaRPr>
          </a:p>
        </p:txBody>
      </p:sp>
      <p:sp>
        <p:nvSpPr>
          <p:cNvPr id="102" name="TextBox 4"/>
          <p:cNvSpPr txBox="1"/>
          <p:nvPr/>
        </p:nvSpPr>
        <p:spPr>
          <a:xfrm>
            <a:off x="1028699" y="6922036"/>
            <a:ext cx="12716798" cy="403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3400"/>
              </a:lnSpc>
              <a:defRPr sz="2400" spc="247"/>
            </a:lvl1pPr>
          </a:lstStyle>
          <a:p>
            <a:r>
              <a:rPr lang="pt-BR" b="1" dirty="0"/>
              <a:t>Henrique Godinho &amp; Vânia Mara Alves Lima (</a:t>
            </a:r>
            <a:r>
              <a:rPr lang="pt-BR" b="1" dirty="0" err="1"/>
              <a:t>Advisor</a:t>
            </a:r>
            <a:r>
              <a:rPr lang="pt-BR" b="1" dirty="0"/>
              <a:t>)</a:t>
            </a:r>
            <a:endParaRPr b="1" dirty="0"/>
          </a:p>
        </p:txBody>
      </p:sp>
      <p:sp>
        <p:nvSpPr>
          <p:cNvPr id="103" name="TextBox 5"/>
          <p:cNvSpPr txBox="1"/>
          <p:nvPr/>
        </p:nvSpPr>
        <p:spPr>
          <a:xfrm>
            <a:off x="1028699" y="7485317"/>
            <a:ext cx="14014656" cy="15604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nSpc>
                <a:spcPts val="3100"/>
              </a:lnSpc>
              <a:defRPr sz="2200"/>
            </a:lvl1pPr>
          </a:lstStyle>
          <a:p>
            <a:r>
              <a:rPr lang="pt-BR" b="1" dirty="0"/>
              <a:t>The Ema Klabin </a:t>
            </a:r>
            <a:r>
              <a:rPr lang="pt-BR" b="1" dirty="0" err="1"/>
              <a:t>House</a:t>
            </a:r>
            <a:r>
              <a:rPr lang="pt-BR" b="1" dirty="0"/>
              <a:t> </a:t>
            </a:r>
            <a:r>
              <a:rPr lang="pt-BR" b="1" dirty="0" err="1"/>
              <a:t>Musem</a:t>
            </a:r>
            <a:r>
              <a:rPr lang="pt-BR" b="1" dirty="0"/>
              <a:t> &amp; </a:t>
            </a:r>
            <a:r>
              <a:rPr lang="en-US" b="1" dirty="0"/>
              <a:t>Professional master's student in Information Management, specializing in the Organization, Mediation, and Circulation of Information within the Graduate Program in Information Science at the School of Communications and Arts at the University of São Paulo.</a:t>
            </a:r>
            <a:endParaRPr lang="pt-BR" b="1" dirty="0"/>
          </a:p>
          <a:p>
            <a:r>
              <a:rPr lang="pt-BR" b="1" dirty="0"/>
              <a:t> </a:t>
            </a:r>
            <a:endParaRPr b="1" dirty="0"/>
          </a:p>
        </p:txBody>
      </p:sp>
      <p:pic>
        <p:nvPicPr>
          <p:cNvPr id="104" name="Picture 6" descr="Picture 6"/>
          <p:cNvPicPr>
            <a:picLocks noChangeAspect="1"/>
          </p:cNvPicPr>
          <p:nvPr/>
        </p:nvPicPr>
        <p:blipFill>
          <a:blip r:embed="rId3"/>
          <a:stretch>
            <a:fillRect/>
          </a:stretch>
        </p:blipFill>
        <p:spPr>
          <a:xfrm>
            <a:off x="1028700" y="1028700"/>
            <a:ext cx="2893560" cy="62606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59F"/>
        </a:solidFill>
        <a:effectLst/>
      </p:bgPr>
    </p:bg>
    <p:spTree>
      <p:nvGrpSpPr>
        <p:cNvPr id="1" name=""/>
        <p:cNvGrpSpPr/>
        <p:nvPr/>
      </p:nvGrpSpPr>
      <p:grpSpPr>
        <a:xfrm>
          <a:off x="0" y="0"/>
          <a:ext cx="0" cy="0"/>
          <a:chOff x="0" y="0"/>
          <a:chExt cx="0" cy="0"/>
        </a:xfrm>
      </p:grpSpPr>
      <p:sp>
        <p:nvSpPr>
          <p:cNvPr id="118" name="TextBox 3"/>
          <p:cNvSpPr txBox="1"/>
          <p:nvPr/>
        </p:nvSpPr>
        <p:spPr>
          <a:xfrm>
            <a:off x="2574204" y="4269630"/>
            <a:ext cx="13139593" cy="1020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8700"/>
              </a:lnSpc>
              <a:defRPr sz="5800">
                <a:solidFill>
                  <a:srgbClr val="FFFFFF"/>
                </a:solidFill>
              </a:defRPr>
            </a:lvl1pPr>
          </a:lstStyle>
          <a:p>
            <a:r>
              <a:rPr lang="pt-BR" dirty="0" err="1"/>
              <a:t>Mdorim</a:t>
            </a:r>
            <a:endParaRPr dirty="0"/>
          </a:p>
        </p:txBody>
      </p:sp>
      <p:sp>
        <p:nvSpPr>
          <p:cNvPr id="119" name="TextBox 4"/>
          <p:cNvSpPr txBox="1"/>
          <p:nvPr/>
        </p:nvSpPr>
        <p:spPr>
          <a:xfrm>
            <a:off x="2574204" y="5564375"/>
            <a:ext cx="13139593" cy="3914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3100"/>
              </a:lnSpc>
              <a:defRPr sz="2400" spc="240">
                <a:solidFill>
                  <a:srgbClr val="FFFFFF"/>
                </a:solidFill>
                <a:latin typeface="Montserrat Thin Medium"/>
                <a:ea typeface="Montserrat Thin Medium"/>
                <a:cs typeface="Montserrat Thin Medium"/>
                <a:sym typeface="Montserrat Thin Medium"/>
              </a:defRPr>
            </a:lvl1pPr>
          </a:lstStyle>
          <a:p>
            <a:r>
              <a:rPr lang="pt-BR" i="1" dirty="0"/>
              <a:t>Modelo de Dados para Organização e Representação da Informação Museológica</a:t>
            </a:r>
            <a:endParaRPr i="1" dirty="0"/>
          </a:p>
        </p:txBody>
      </p:sp>
      <p:pic>
        <p:nvPicPr>
          <p:cNvPr id="120" name="Picture 5" descr="Picture 5"/>
          <p:cNvPicPr>
            <a:picLocks noChangeAspect="1"/>
          </p:cNvPicPr>
          <p:nvPr/>
        </p:nvPicPr>
        <p:blipFill>
          <a:blip r:embed="rId2"/>
          <a:stretch>
            <a:fillRect/>
          </a:stretch>
        </p:blipFill>
        <p:spPr>
          <a:xfrm>
            <a:off x="16306618" y="1028700"/>
            <a:ext cx="952683" cy="952681"/>
          </a:xfrm>
          <a:prstGeom prst="rect">
            <a:avLst/>
          </a:prstGeom>
          <a:ln w="12700">
            <a:miter lim="400000"/>
          </a:ln>
        </p:spPr>
      </p:pic>
      <p:sp>
        <p:nvSpPr>
          <p:cNvPr id="2" name="TextBox 4">
            <a:extLst>
              <a:ext uri="{FF2B5EF4-FFF2-40B4-BE49-F238E27FC236}">
                <a16:creationId xmlns:a16="http://schemas.microsoft.com/office/drawing/2014/main" id="{C23A4780-D602-7BEA-52E5-9C06964F0A1E}"/>
              </a:ext>
            </a:extLst>
          </p:cNvPr>
          <p:cNvSpPr txBox="1"/>
          <p:nvPr/>
        </p:nvSpPr>
        <p:spPr>
          <a:xfrm>
            <a:off x="2574204" y="6034318"/>
            <a:ext cx="13139593" cy="3914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lnSpc>
                <a:spcPts val="3100"/>
              </a:lnSpc>
              <a:defRPr sz="2400" spc="240">
                <a:solidFill>
                  <a:srgbClr val="FFFFFF"/>
                </a:solidFill>
                <a:latin typeface="Montserrat Thin Medium"/>
                <a:ea typeface="Montserrat Thin Medium"/>
                <a:cs typeface="Montserrat Thin Medium"/>
                <a:sym typeface="Montserrat Thin Medium"/>
              </a:defRPr>
            </a:lvl1pPr>
          </a:lstStyle>
          <a:p>
            <a:r>
              <a:rPr lang="en-US" dirty="0"/>
              <a:t>Data Model for Organization and Representation of Museum Information</a:t>
            </a:r>
            <a:endParaRPr lang="pt-B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A9FF73F-4CF0-1E1B-BB34-71A0028A6A09}"/>
              </a:ext>
            </a:extLst>
          </p:cNvPr>
          <p:cNvPicPr>
            <a:picLocks noChangeAspect="1"/>
          </p:cNvPicPr>
          <p:nvPr/>
        </p:nvPicPr>
        <p:blipFill>
          <a:blip r:embed="rId2"/>
          <a:stretch>
            <a:fillRect/>
          </a:stretch>
        </p:blipFill>
        <p:spPr>
          <a:xfrm>
            <a:off x="1433019" y="161523"/>
            <a:ext cx="14977169" cy="9757476"/>
          </a:xfrm>
          <a:prstGeom prst="rect">
            <a:avLst/>
          </a:prstGeom>
        </p:spPr>
      </p:pic>
      <p:sp>
        <p:nvSpPr>
          <p:cNvPr id="4" name="CaixaDeTexto 3">
            <a:extLst>
              <a:ext uri="{FF2B5EF4-FFF2-40B4-BE49-F238E27FC236}">
                <a16:creationId xmlns:a16="http://schemas.microsoft.com/office/drawing/2014/main" id="{01AAEE76-D813-7CDC-0B27-F8E5C1411107}"/>
              </a:ext>
            </a:extLst>
          </p:cNvPr>
          <p:cNvSpPr txBox="1"/>
          <p:nvPr/>
        </p:nvSpPr>
        <p:spPr>
          <a:xfrm>
            <a:off x="1433019" y="368001"/>
            <a:ext cx="7005484"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3200" b="1" i="0" u="none" strike="noStrike" cap="none" spc="0" normalizeH="0" baseline="0" dirty="0" err="1">
                <a:ln>
                  <a:noFill/>
                </a:ln>
                <a:solidFill>
                  <a:srgbClr val="000000"/>
                </a:solidFill>
                <a:effectLst/>
                <a:uFillTx/>
                <a:latin typeface="+mn-lt"/>
                <a:ea typeface="+mn-ea"/>
                <a:cs typeface="+mn-cs"/>
                <a:sym typeface="Montserrat Thin Regular"/>
              </a:rPr>
              <a:t>Mdorim</a:t>
            </a:r>
            <a:r>
              <a:rPr kumimoji="0" lang="pt-BR" sz="3200" b="1" i="0" u="none" strike="noStrike" cap="none" spc="0" normalizeH="0" baseline="0" dirty="0">
                <a:ln>
                  <a:noFill/>
                </a:ln>
                <a:solidFill>
                  <a:srgbClr val="000000"/>
                </a:solidFill>
                <a:effectLst/>
                <a:uFillTx/>
                <a:latin typeface="+mn-lt"/>
                <a:ea typeface="+mn-ea"/>
                <a:cs typeface="+mn-cs"/>
                <a:sym typeface="Montserrat Thin Regular"/>
              </a:rPr>
              <a:t> mind-</a:t>
            </a:r>
            <a:r>
              <a:rPr kumimoji="0" lang="pt-BR" sz="3200" b="1" i="0" u="none" strike="noStrike" cap="none" spc="0" normalizeH="0" baseline="0" dirty="0" err="1">
                <a:ln>
                  <a:noFill/>
                </a:ln>
                <a:solidFill>
                  <a:srgbClr val="000000"/>
                </a:solidFill>
                <a:effectLst/>
                <a:uFillTx/>
                <a:latin typeface="+mn-lt"/>
                <a:ea typeface="+mn-ea"/>
                <a:cs typeface="+mn-cs"/>
                <a:sym typeface="Montserrat Thin Regular"/>
              </a:rPr>
              <a:t>map</a:t>
            </a:r>
            <a:endParaRPr kumimoji="0" lang="pt-BR" sz="3200" b="1" i="0" u="none" strike="noStrike" cap="none" spc="0" normalizeH="0" baseline="0" dirty="0">
              <a:ln>
                <a:noFill/>
              </a:ln>
              <a:solidFill>
                <a:srgbClr val="000000"/>
              </a:solidFill>
              <a:effectLst/>
              <a:uFillTx/>
              <a:latin typeface="+mn-lt"/>
              <a:ea typeface="+mn-ea"/>
              <a:cs typeface="+mn-cs"/>
              <a:sym typeface="Montserrat Thin Regular"/>
            </a:endParaRPr>
          </a:p>
        </p:txBody>
      </p:sp>
      <p:sp>
        <p:nvSpPr>
          <p:cNvPr id="6" name="CaixaDeTexto 5">
            <a:extLst>
              <a:ext uri="{FF2B5EF4-FFF2-40B4-BE49-F238E27FC236}">
                <a16:creationId xmlns:a16="http://schemas.microsoft.com/office/drawing/2014/main" id="{43DE4C2B-2E25-4CCE-6078-ADA892866DE9}"/>
              </a:ext>
            </a:extLst>
          </p:cNvPr>
          <p:cNvSpPr txBox="1"/>
          <p:nvPr/>
        </p:nvSpPr>
        <p:spPr>
          <a:xfrm>
            <a:off x="14210038" y="9519292"/>
            <a:ext cx="3350524" cy="3997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pt-BR" sz="2000" b="1" i="0" u="none" strike="noStrike" cap="none" spc="0" normalizeH="0" baseline="0" dirty="0" err="1">
                <a:ln>
                  <a:noFill/>
                </a:ln>
                <a:solidFill>
                  <a:srgbClr val="000000"/>
                </a:solidFill>
                <a:effectLst/>
                <a:uFillTx/>
                <a:latin typeface="+mn-lt"/>
                <a:ea typeface="+mn-ea"/>
                <a:cs typeface="+mn-cs"/>
                <a:sym typeface="Montserrat Thin Regular"/>
              </a:rPr>
              <a:t>Developed</a:t>
            </a:r>
            <a:r>
              <a:rPr kumimoji="0" lang="pt-BR" sz="2000" b="1" i="0" u="none" strike="noStrike" cap="none" spc="0" normalizeH="0" baseline="0" dirty="0">
                <a:ln>
                  <a:noFill/>
                </a:ln>
                <a:solidFill>
                  <a:srgbClr val="000000"/>
                </a:solidFill>
                <a:effectLst/>
                <a:uFillTx/>
                <a:latin typeface="+mn-lt"/>
                <a:ea typeface="+mn-ea"/>
                <a:cs typeface="+mn-cs"/>
                <a:sym typeface="Montserrat Thin Regular"/>
              </a:rPr>
              <a:t> </a:t>
            </a:r>
            <a:r>
              <a:rPr kumimoji="0" lang="pt-BR" sz="2000" b="1" i="0" u="none" strike="noStrike" cap="none" spc="0" normalizeH="0" baseline="0" dirty="0" err="1">
                <a:ln>
                  <a:noFill/>
                </a:ln>
                <a:solidFill>
                  <a:srgbClr val="000000"/>
                </a:solidFill>
                <a:effectLst/>
                <a:uFillTx/>
                <a:latin typeface="+mn-lt"/>
                <a:ea typeface="+mn-ea"/>
                <a:cs typeface="+mn-cs"/>
                <a:sym typeface="Montserrat Thin Regular"/>
              </a:rPr>
              <a:t>by</a:t>
            </a:r>
            <a:r>
              <a:rPr kumimoji="0" lang="pt-BR" sz="2000" b="1" i="0" u="none" strike="noStrike" cap="none" spc="0" normalizeH="0" baseline="0" dirty="0">
                <a:ln>
                  <a:noFill/>
                </a:ln>
                <a:solidFill>
                  <a:srgbClr val="000000"/>
                </a:solidFill>
                <a:effectLst/>
                <a:uFillTx/>
                <a:latin typeface="+mn-lt"/>
                <a:ea typeface="+mn-ea"/>
                <a:cs typeface="+mn-cs"/>
                <a:sym typeface="Montserrat Thin Regular"/>
              </a:rPr>
              <a:t> </a:t>
            </a:r>
            <a:r>
              <a:rPr kumimoji="0" lang="pt-BR" sz="2000" b="1" i="0" u="none" strike="noStrike" cap="none" spc="0" normalizeH="0" baseline="0" dirty="0" err="1">
                <a:ln>
                  <a:noFill/>
                </a:ln>
                <a:solidFill>
                  <a:srgbClr val="000000"/>
                </a:solidFill>
                <a:effectLst/>
                <a:uFillTx/>
                <a:latin typeface="+mn-lt"/>
                <a:ea typeface="+mn-ea"/>
                <a:cs typeface="+mn-cs"/>
                <a:sym typeface="Montserrat Thin Regular"/>
              </a:rPr>
              <a:t>the</a:t>
            </a:r>
            <a:r>
              <a:rPr kumimoji="0" lang="pt-BR" sz="2000" b="1" i="0" u="none" strike="noStrike" cap="none" spc="0" normalizeH="0" baseline="0" dirty="0">
                <a:ln>
                  <a:noFill/>
                </a:ln>
                <a:solidFill>
                  <a:srgbClr val="000000"/>
                </a:solidFill>
                <a:effectLst/>
                <a:uFillTx/>
                <a:latin typeface="+mn-lt"/>
                <a:ea typeface="+mn-ea"/>
                <a:cs typeface="+mn-cs"/>
                <a:sym typeface="Montserrat Thin Regular"/>
              </a:rPr>
              <a:t> </a:t>
            </a:r>
            <a:r>
              <a:rPr kumimoji="0" lang="pt-BR" sz="2000" b="1" i="0" u="none" strike="noStrike" cap="none" spc="0" normalizeH="0" baseline="0" dirty="0" err="1">
                <a:ln>
                  <a:noFill/>
                </a:ln>
                <a:solidFill>
                  <a:srgbClr val="000000"/>
                </a:solidFill>
                <a:effectLst/>
                <a:uFillTx/>
                <a:latin typeface="+mn-lt"/>
                <a:ea typeface="+mn-ea"/>
                <a:cs typeface="+mn-cs"/>
                <a:sym typeface="Montserrat Thin Regular"/>
              </a:rPr>
              <a:t>authors</a:t>
            </a:r>
            <a:endParaRPr kumimoji="0" lang="pt-BR" sz="2000" b="1" i="0" u="none" strike="noStrike" cap="none" spc="0" normalizeH="0" baseline="0" dirty="0">
              <a:ln>
                <a:noFill/>
              </a:ln>
              <a:solidFill>
                <a:srgbClr val="000000"/>
              </a:solidFill>
              <a:effectLst/>
              <a:uFillTx/>
              <a:latin typeface="+mn-lt"/>
              <a:ea typeface="+mn-ea"/>
              <a:cs typeface="+mn-cs"/>
              <a:sym typeface="Montserrat Thin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82302CB-D03B-8B1D-4E04-09C9134A13A3}"/>
              </a:ext>
            </a:extLst>
          </p:cNvPr>
          <p:cNvPicPr>
            <a:picLocks noChangeAspect="1"/>
          </p:cNvPicPr>
          <p:nvPr/>
        </p:nvPicPr>
        <p:blipFill>
          <a:blip r:embed="rId2"/>
          <a:stretch>
            <a:fillRect/>
          </a:stretch>
        </p:blipFill>
        <p:spPr>
          <a:xfrm>
            <a:off x="1637071" y="29217"/>
            <a:ext cx="14999110" cy="1021851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2" descr="Picture 2"/>
          <p:cNvPicPr>
            <a:picLocks noChangeAspect="1"/>
          </p:cNvPicPr>
          <p:nvPr/>
        </p:nvPicPr>
        <p:blipFill>
          <a:blip r:embed="rId2"/>
          <a:srcRect l="15809"/>
          <a:stretch>
            <a:fillRect/>
          </a:stretch>
        </p:blipFill>
        <p:spPr>
          <a:xfrm>
            <a:off x="-12470" y="0"/>
            <a:ext cx="8660558" cy="10287000"/>
          </a:xfrm>
          <a:prstGeom prst="rect">
            <a:avLst/>
          </a:prstGeom>
          <a:ln w="12700">
            <a:miter lim="400000"/>
          </a:ln>
        </p:spPr>
      </p:pic>
      <p:sp>
        <p:nvSpPr>
          <p:cNvPr id="140" name="TextBox 19"/>
          <p:cNvSpPr txBox="1"/>
          <p:nvPr/>
        </p:nvSpPr>
        <p:spPr>
          <a:xfrm>
            <a:off x="9378173" y="460632"/>
            <a:ext cx="8426386" cy="743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r">
              <a:lnSpc>
                <a:spcPts val="5800"/>
              </a:lnSpc>
              <a:defRPr sz="5800">
                <a:latin typeface="Montserrat Thin Bold"/>
                <a:ea typeface="Montserrat Thin Bold"/>
                <a:cs typeface="Montserrat Thin Bold"/>
                <a:sym typeface="Montserrat Thin Bold"/>
              </a:defRPr>
            </a:pPr>
            <a:r>
              <a:rPr lang="pt-BR" dirty="0" err="1"/>
              <a:t>Intersections</a:t>
            </a:r>
            <a:endParaRPr dirty="0">
              <a:solidFill>
                <a:srgbClr val="10159F"/>
              </a:solidFill>
            </a:endParaRPr>
          </a:p>
        </p:txBody>
      </p:sp>
      <p:pic>
        <p:nvPicPr>
          <p:cNvPr id="3" name="Imagem 2" descr="Diagrama, Diagrama de Venn&#10;&#10;Descrição gerada automaticamente">
            <a:extLst>
              <a:ext uri="{FF2B5EF4-FFF2-40B4-BE49-F238E27FC236}">
                <a16:creationId xmlns:a16="http://schemas.microsoft.com/office/drawing/2014/main" id="{500F75D4-F9F4-4D0B-FD39-5F2912016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086" y="1650576"/>
            <a:ext cx="8660559" cy="8175792"/>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336330FA-CFD7-9D7E-65F3-6C0761FA23FF}"/>
              </a:ext>
            </a:extLst>
          </p:cNvPr>
          <p:cNvSpPr txBox="1"/>
          <p:nvPr/>
        </p:nvSpPr>
        <p:spPr>
          <a:xfrm>
            <a:off x="503289" y="607593"/>
            <a:ext cx="8434234" cy="20621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1" dirty="0">
                <a:solidFill>
                  <a:srgbClr val="000000"/>
                </a:solidFill>
                <a:effectLst/>
                <a:latin typeface="+mj-lt"/>
              </a:rPr>
              <a:t>Identification of an object, demonstrates the </a:t>
            </a:r>
            <a:r>
              <a:rPr lang="en-US" sz="3200" b="1" i="1" dirty="0" err="1">
                <a:solidFill>
                  <a:srgbClr val="000000"/>
                </a:solidFill>
                <a:effectLst/>
                <a:latin typeface="+mj-lt"/>
              </a:rPr>
              <a:t>identified_by</a:t>
            </a:r>
            <a:r>
              <a:rPr lang="en-US" sz="3200" b="1" dirty="0">
                <a:solidFill>
                  <a:srgbClr val="000000"/>
                </a:solidFill>
                <a:effectLst/>
                <a:latin typeface="+mj-lt"/>
              </a:rPr>
              <a:t> property with an array of Identifier and Name objects and their </a:t>
            </a:r>
            <a:r>
              <a:rPr lang="en-US" sz="3200" b="1" i="1" dirty="0" err="1">
                <a:solidFill>
                  <a:srgbClr val="000000"/>
                </a:solidFill>
                <a:effectLst/>
                <a:latin typeface="+mj-lt"/>
              </a:rPr>
              <a:t>classified_as</a:t>
            </a:r>
            <a:r>
              <a:rPr lang="en-US" sz="3200" b="1" dirty="0">
                <a:solidFill>
                  <a:srgbClr val="000000"/>
                </a:solidFill>
                <a:effectLst/>
                <a:latin typeface="+mj-lt"/>
              </a:rPr>
              <a:t> properties in Linked Art.</a:t>
            </a:r>
          </a:p>
        </p:txBody>
      </p:sp>
      <p:pic>
        <p:nvPicPr>
          <p:cNvPr id="8" name="Imagem 7" descr="Cadeira de madeira em frente a água&#10;&#10;Descrição gerada automaticamente com confiança baixa">
            <a:extLst>
              <a:ext uri="{FF2B5EF4-FFF2-40B4-BE49-F238E27FC236}">
                <a16:creationId xmlns:a16="http://schemas.microsoft.com/office/drawing/2014/main" id="{CCFCB46D-0266-27D6-6A9F-B6A43E5DA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88" y="3005425"/>
            <a:ext cx="8980609" cy="7281575"/>
          </a:xfrm>
          <a:prstGeom prst="rect">
            <a:avLst/>
          </a:prstGeom>
        </p:spPr>
      </p:pic>
      <p:pic>
        <p:nvPicPr>
          <p:cNvPr id="10" name="Imagem 9">
            <a:extLst>
              <a:ext uri="{FF2B5EF4-FFF2-40B4-BE49-F238E27FC236}">
                <a16:creationId xmlns:a16="http://schemas.microsoft.com/office/drawing/2014/main" id="{67062A16-7B32-C8B1-D848-3CC8EEAC63CF}"/>
              </a:ext>
            </a:extLst>
          </p:cNvPr>
          <p:cNvPicPr>
            <a:picLocks noChangeAspect="1"/>
          </p:cNvPicPr>
          <p:nvPr/>
        </p:nvPicPr>
        <p:blipFill>
          <a:blip r:embed="rId3"/>
          <a:stretch>
            <a:fillRect/>
          </a:stretch>
        </p:blipFill>
        <p:spPr>
          <a:xfrm>
            <a:off x="9473997" y="0"/>
            <a:ext cx="8830912" cy="10287000"/>
          </a:xfrm>
          <a:prstGeom prst="rect">
            <a:avLst/>
          </a:prstGeom>
        </p:spPr>
      </p:pic>
    </p:spTree>
    <p:extLst>
      <p:ext uri="{BB962C8B-B14F-4D97-AF65-F5344CB8AC3E}">
        <p14:creationId xmlns:p14="http://schemas.microsoft.com/office/powerpoint/2010/main" val="35404954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2" descr="Picture 2"/>
          <p:cNvPicPr>
            <a:picLocks noChangeAspect="1"/>
          </p:cNvPicPr>
          <p:nvPr/>
        </p:nvPicPr>
        <p:blipFill>
          <a:blip r:embed="rId2"/>
          <a:srcRect l="15809"/>
          <a:stretch>
            <a:fillRect/>
          </a:stretch>
        </p:blipFill>
        <p:spPr>
          <a:xfrm>
            <a:off x="9627442" y="0"/>
            <a:ext cx="8660558" cy="10287000"/>
          </a:xfrm>
          <a:prstGeom prst="rect">
            <a:avLst/>
          </a:prstGeom>
          <a:ln w="12700">
            <a:miter lim="400000"/>
          </a:ln>
        </p:spPr>
      </p:pic>
      <p:pic>
        <p:nvPicPr>
          <p:cNvPr id="3" name="Imagem 2">
            <a:extLst>
              <a:ext uri="{FF2B5EF4-FFF2-40B4-BE49-F238E27FC236}">
                <a16:creationId xmlns:a16="http://schemas.microsoft.com/office/drawing/2014/main" id="{D81277CE-20CE-CC14-24EB-256DA0ADED1E}"/>
              </a:ext>
            </a:extLst>
          </p:cNvPr>
          <p:cNvPicPr>
            <a:picLocks noChangeAspect="1"/>
          </p:cNvPicPr>
          <p:nvPr/>
        </p:nvPicPr>
        <p:blipFill>
          <a:blip r:embed="rId3"/>
          <a:stretch>
            <a:fillRect/>
          </a:stretch>
        </p:blipFill>
        <p:spPr>
          <a:xfrm>
            <a:off x="709766" y="4035814"/>
            <a:ext cx="7716650" cy="4960702"/>
          </a:xfrm>
          <a:prstGeom prst="rect">
            <a:avLst/>
          </a:prstGeom>
        </p:spPr>
      </p:pic>
      <p:sp>
        <p:nvSpPr>
          <p:cNvPr id="7" name="CaixaDeTexto 6">
            <a:extLst>
              <a:ext uri="{FF2B5EF4-FFF2-40B4-BE49-F238E27FC236}">
                <a16:creationId xmlns:a16="http://schemas.microsoft.com/office/drawing/2014/main" id="{D1008DCE-EC85-B00E-67CB-8BCF10C277B8}"/>
              </a:ext>
            </a:extLst>
          </p:cNvPr>
          <p:cNvSpPr txBox="1"/>
          <p:nvPr/>
        </p:nvSpPr>
        <p:spPr>
          <a:xfrm>
            <a:off x="709766" y="1669477"/>
            <a:ext cx="8434234"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1" dirty="0">
                <a:solidFill>
                  <a:srgbClr val="000000"/>
                </a:solidFill>
                <a:effectLst/>
                <a:latin typeface="+mj-lt"/>
              </a:rPr>
              <a:t>Identification of the same object in Spectrum</a:t>
            </a:r>
          </a:p>
        </p:txBody>
      </p:sp>
    </p:spTree>
    <p:extLst>
      <p:ext uri="{BB962C8B-B14F-4D97-AF65-F5344CB8AC3E}">
        <p14:creationId xmlns:p14="http://schemas.microsoft.com/office/powerpoint/2010/main" val="39330918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2"/>
          <p:cNvGrpSpPr/>
          <p:nvPr/>
        </p:nvGrpSpPr>
        <p:grpSpPr>
          <a:xfrm>
            <a:off x="-1" y="0"/>
            <a:ext cx="18282567" cy="10287000"/>
            <a:chOff x="0" y="0"/>
            <a:chExt cx="18282566" cy="10287000"/>
          </a:xfrm>
        </p:grpSpPr>
        <p:pic>
          <p:nvPicPr>
            <p:cNvPr id="152" name="Picture 3" descr="Picture 3"/>
            <p:cNvPicPr>
              <a:picLocks noChangeAspect="1"/>
            </p:cNvPicPr>
            <p:nvPr/>
          </p:nvPicPr>
          <p:blipFill>
            <a:blip r:embed="rId2"/>
            <a:srcRect l="23920" r="59236"/>
            <a:stretch>
              <a:fillRect/>
            </a:stretch>
          </p:blipFill>
          <p:spPr>
            <a:xfrm>
              <a:off x="-1" y="0"/>
              <a:ext cx="2240281" cy="10287000"/>
            </a:xfrm>
            <a:prstGeom prst="rect">
              <a:avLst/>
            </a:prstGeom>
            <a:ln w="12700" cap="flat">
              <a:noFill/>
              <a:miter lim="400000"/>
            </a:ln>
            <a:effectLst/>
          </p:spPr>
        </p:pic>
        <p:pic>
          <p:nvPicPr>
            <p:cNvPr id="153" name="Picture 4" descr="Picture 4"/>
            <p:cNvPicPr>
              <a:picLocks noChangeAspect="1"/>
            </p:cNvPicPr>
            <p:nvPr/>
          </p:nvPicPr>
          <p:blipFill>
            <a:blip r:embed="rId2"/>
            <a:srcRect l="23920" r="59236"/>
            <a:stretch>
              <a:fillRect/>
            </a:stretch>
          </p:blipFill>
          <p:spPr>
            <a:xfrm>
              <a:off x="16042286" y="0"/>
              <a:ext cx="2240280" cy="10287000"/>
            </a:xfrm>
            <a:prstGeom prst="rect">
              <a:avLst/>
            </a:prstGeom>
            <a:ln w="12700" cap="flat">
              <a:noFill/>
              <a:miter lim="400000"/>
            </a:ln>
            <a:effectLst/>
          </p:spPr>
        </p:pic>
      </p:grpSp>
      <p:sp>
        <p:nvSpPr>
          <p:cNvPr id="157" name="TextBox 7"/>
          <p:cNvSpPr txBox="1"/>
          <p:nvPr/>
        </p:nvSpPr>
        <p:spPr>
          <a:xfrm>
            <a:off x="2553395" y="408215"/>
            <a:ext cx="8115301" cy="1007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rPr lang="pt-BR" dirty="0"/>
              <a:t>Mapping </a:t>
            </a:r>
            <a:r>
              <a:rPr lang="pt-BR" dirty="0" err="1"/>
              <a:t>entity</a:t>
            </a:r>
            <a:endParaRPr dirty="0">
              <a:solidFill>
                <a:srgbClr val="10159F"/>
              </a:solidFill>
            </a:endParaRPr>
          </a:p>
        </p:txBody>
      </p:sp>
      <p:pic>
        <p:nvPicPr>
          <p:cNvPr id="3" name="Imagem 2">
            <a:extLst>
              <a:ext uri="{FF2B5EF4-FFF2-40B4-BE49-F238E27FC236}">
                <a16:creationId xmlns:a16="http://schemas.microsoft.com/office/drawing/2014/main" id="{FFBBBA0B-E3F0-64D8-E1E7-46461B30AA7B}"/>
              </a:ext>
            </a:extLst>
          </p:cNvPr>
          <p:cNvPicPr>
            <a:picLocks noChangeAspect="1"/>
          </p:cNvPicPr>
          <p:nvPr/>
        </p:nvPicPr>
        <p:blipFill>
          <a:blip r:embed="rId3"/>
          <a:stretch>
            <a:fillRect/>
          </a:stretch>
        </p:blipFill>
        <p:spPr>
          <a:xfrm>
            <a:off x="2553395" y="1801243"/>
            <a:ext cx="9931927" cy="8043787"/>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Montserrat Thin Regular"/>
        <a:ea typeface="Montserrat Thin Regular"/>
        <a:cs typeface="Montserrat Thin Regular"/>
      </a:majorFont>
      <a:minorFont>
        <a:latin typeface="Montserrat Thin Regular"/>
        <a:ea typeface="Montserrat Thin Regular"/>
        <a:cs typeface="Montserrat Thin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Montserrat Thin Regular"/>
        <a:ea typeface="Montserrat Thin Regular"/>
        <a:cs typeface="Montserrat Thin Regular"/>
      </a:majorFont>
      <a:minorFont>
        <a:latin typeface="Montserrat Thin Regular"/>
        <a:ea typeface="Montserrat Thin Regular"/>
        <a:cs typeface="Montserrat Thin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168</TotalTime>
  <Words>353</Words>
  <Application>Microsoft Office PowerPoint</Application>
  <PresentationFormat>Personalizar</PresentationFormat>
  <Paragraphs>42</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Montserrat Thin Bold</vt:lpstr>
      <vt:lpstr>Montserrat Thin Medium</vt:lpstr>
      <vt:lpstr>Montserrat Thin Regular</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Henrique Godinho</dc:creator>
  <cp:lastModifiedBy>Henrique Godinho</cp:lastModifiedBy>
  <cp:revision>4</cp:revision>
  <dcterms:modified xsi:type="dcterms:W3CDTF">2023-09-26T19:37:22Z</dcterms:modified>
</cp:coreProperties>
</file>