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35" r:id="rId5"/>
    <p:sldId id="336" r:id="rId6"/>
    <p:sldId id="340" r:id="rId7"/>
    <p:sldId id="351" r:id="rId8"/>
    <p:sldId id="354" r:id="rId9"/>
    <p:sldId id="355" r:id="rId10"/>
    <p:sldId id="357" r:id="rId11"/>
    <p:sldId id="348" r:id="rId12"/>
    <p:sldId id="361" r:id="rId13"/>
    <p:sldId id="365" r:id="rId14"/>
    <p:sldId id="364" r:id="rId15"/>
    <p:sldId id="366" r:id="rId16"/>
    <p:sldId id="363" r:id="rId17"/>
    <p:sldId id="349" r:id="rId18"/>
    <p:sldId id="353" r:id="rId19"/>
    <p:sldId id="362" r:id="rId20"/>
    <p:sldId id="350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94" autoAdjust="0"/>
  </p:normalViewPr>
  <p:slideViewPr>
    <p:cSldViewPr snapToGrid="0">
      <p:cViewPr varScale="1">
        <p:scale>
          <a:sx n="118" d="100"/>
          <a:sy n="118" d="100"/>
        </p:scale>
        <p:origin x="126" y="63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business@shan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574" y="2163029"/>
            <a:ext cx="6228426" cy="1265971"/>
          </a:xfrm>
        </p:spPr>
        <p:txBody>
          <a:bodyPr>
            <a:noAutofit/>
          </a:bodyPr>
          <a:lstStyle/>
          <a:p>
            <a:r>
              <a:rPr lang="en-US" sz="3200" dirty="0"/>
              <a:t>Apollo</a:t>
            </a:r>
            <a:br>
              <a:rPr lang="en-US" sz="3200" dirty="0"/>
            </a:br>
            <a:r>
              <a:rPr lang="en-US" sz="3200" dirty="0"/>
              <a:t>Business Consulting</a:t>
            </a:r>
            <a:br>
              <a:rPr lang="en-US" sz="3200" dirty="0"/>
            </a:br>
            <a:r>
              <a:rPr lang="en-US" sz="2000" b="0" dirty="0"/>
              <a:t>Network Design Proposal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74AEBB3-FA18-5089-1E0E-EFF401F6ADF3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81E7-9FB4-FF94-516F-B9410F87FFF5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0ACEB-5BD9-E9E9-20ED-F433BEA98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52D7-95DD-3875-FF4E-79545E8B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97A76-CF1C-7971-F298-B92C5C1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BCCE875-19E5-6D3C-5AAC-3A018834A08A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0358D-9E3D-A2BA-5970-527509CD5BA3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0B106-3BCF-2AE5-DB42-C1CA0933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42" y="1045918"/>
            <a:ext cx="746824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595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CB85D-B8D8-8498-09F2-97D6417C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5A4E-F5ED-D703-0920-8B521FA5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8E96E-DD8C-B38E-4D21-F6949788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F2B709B-1F19-E628-9EE7-40C8A2A19A49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2D73B-E1F9-1F11-8D7A-06C74E6A38B9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6C49D6A-CE92-1136-823A-BBE535B4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42108"/>
            <a:ext cx="874851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289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648A-9438-4AFE-993A-65D4376C8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DFFC-267C-4FD5-AA5E-8D73AC8D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93E10-70B5-9119-F0CB-847D674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BC2FB2C-CC59-C45E-D217-8C8A8B1E284B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62083-0C06-69B6-CE51-8CD6F7F3C3A3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20727A1-E17A-C069-48EC-6A92CF39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9" y="1778399"/>
            <a:ext cx="992972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292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E85A-2F7A-99C1-7B3F-5BA34AEF5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0BB-43AD-8A23-40FF-0BAAE19D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8CFDC-E1EA-C7C8-F9DF-EDC0C19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9C02DC6-3A20-6965-1045-8A1D0F6CB91C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32B9F-7787-A385-014D-5E864704EF85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16" name="Picture 1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52D7E81-8608-2041-8B26-73106773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7" y="1541261"/>
            <a:ext cx="698814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848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F6DB-1DA1-636C-47B8-40AE00F7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236B-4A86-0C43-C244-797E8B45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Cost-Analysis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87322-8DBC-D5D1-BA67-0AB39AB0C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Henry Oyewole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B6E2302-B109-C316-8C4C-6092E24B8440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DC4A0-23FF-0D06-E506-9A38C9562026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707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D8BC-92F5-9B9A-863C-FD59D666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46F-6319-09BB-6D87-99F7FA16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54945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Cost-Analysis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3C864-EF2E-FA2E-A4A6-351EDAC3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919" y="2008502"/>
            <a:ext cx="8324089" cy="329501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Rough estimates: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~$31,700 Core/Distribution Switches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~$15,700 Access Level Switches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~$8100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Misc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 Hardware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~$TBD Cabling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Total: ~$60,000 (exact </a:t>
            </a:r>
            <a:r>
              <a:rPr lang="en-US" b="1" i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tbd</a:t>
            </a:r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CFD91-1A1B-29D8-E8FC-03F50E9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506063-3389-0308-3655-7F920709BBBE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90ECC-E301-55BF-C961-50D1B3421A79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4964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00B5-5AFE-0845-5837-640DF9F9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CCD4-2E2C-F3E5-477D-FA7EC7D7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Sample Table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BE88A-0832-E2C1-A021-F654F85C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11D0766-1B9A-2D5D-E5C6-1DB18C635995}"/>
              </a:ext>
            </a:extLst>
          </p:cNvPr>
          <p:cNvSpPr txBox="1">
            <a:spLocks/>
          </p:cNvSpPr>
          <p:nvPr/>
        </p:nvSpPr>
        <p:spPr>
          <a:xfrm>
            <a:off x="10310941" y="126123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23E64-D15D-C828-7ABB-79F81C738554}"/>
              </a:ext>
            </a:extLst>
          </p:cNvPr>
          <p:cNvSpPr txBox="1"/>
          <p:nvPr/>
        </p:nvSpPr>
        <p:spPr>
          <a:xfrm>
            <a:off x="11180906" y="548874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64207-90B4-906E-F549-BEA7891E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74155"/>
            <a:ext cx="9410963" cy="37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436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B480-D57D-A443-FE36-B8EB959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AB3-BB1D-6161-FED0-8BBBBC6D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E19E1-5EF8-BF40-76E4-466AE2785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Antonio Giacchetti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295CCF-EB1D-334B-6198-34ABC354049A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28BB-FE99-5414-8BC2-FB93BD0F896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080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37" y="1603123"/>
            <a:ext cx="4945013" cy="842382"/>
          </a:xfrm>
        </p:spPr>
        <p:txBody>
          <a:bodyPr>
            <a:no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5338" y="4742267"/>
            <a:ext cx="4690662" cy="1154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Avenir Next LT Pro" panose="020B0504020202020204" pitchFamily="34" charset="0"/>
              </a:rPr>
              <a:t>Network Infrastructure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COMP 10019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Group 12</a:t>
            </a:r>
            <a:br>
              <a:rPr lang="en-US" sz="1400" dirty="0">
                <a:latin typeface="Avenir Next LT Pro" panose="020B0504020202020204" pitchFamily="34" charset="0"/>
              </a:rPr>
            </a:b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000" dirty="0">
                <a:latin typeface="Avenir Next LT Pro" panose="020B0504020202020204" pitchFamily="34" charset="0"/>
              </a:rPr>
              <a:t>* not implemented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DEF7FA-2A35-4E40-3865-4B9A4C6249C6}"/>
              </a:ext>
            </a:extLst>
          </p:cNvPr>
          <p:cNvSpPr txBox="1">
            <a:spLocks/>
          </p:cNvSpPr>
          <p:nvPr/>
        </p:nvSpPr>
        <p:spPr>
          <a:xfrm>
            <a:off x="1405338" y="3111852"/>
            <a:ext cx="2508000" cy="761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4800" cap="none" spc="-150" dirty="0">
                <a:latin typeface="Archivo Black" panose="020B0A03020202020B04" pitchFamily="34" charset="0"/>
              </a:rPr>
              <a:t>.</a:t>
            </a:r>
            <a:r>
              <a:rPr lang="en-US" sz="2800" spc="-150" dirty="0"/>
              <a:t> </a:t>
            </a:r>
            <a:endParaRPr lang="en-US" sz="1200" i="1" spc="-15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E573-6DDC-6705-8E02-7FBE42078439}"/>
              </a:ext>
            </a:extLst>
          </p:cNvPr>
          <p:cNvSpPr txBox="1"/>
          <p:nvPr/>
        </p:nvSpPr>
        <p:spPr>
          <a:xfrm>
            <a:off x="2629688" y="3658156"/>
            <a:ext cx="1283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i="1" cap="none" dirty="0">
                <a:latin typeface="Aileron" panose="00000500000000000000" pitchFamily="50" charset="0"/>
              </a:rPr>
              <a:t>NETWORKS</a:t>
            </a:r>
            <a:endParaRPr lang="en-CA" sz="700" b="1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6A17A-0DC1-993A-6A4A-6E6E6B6ED833}"/>
              </a:ext>
            </a:extLst>
          </p:cNvPr>
          <p:cNvSpPr txBox="1"/>
          <p:nvPr/>
        </p:nvSpPr>
        <p:spPr>
          <a:xfrm>
            <a:off x="4090152" y="3235934"/>
            <a:ext cx="2335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  <a:hlinkClick r:id="rId3"/>
              </a:rPr>
              <a:t>www.shana.com</a:t>
            </a:r>
            <a:r>
              <a:rPr lang="en-US" sz="1600" dirty="0">
                <a:latin typeface="Avenir Next LT Pro" panose="020B0504020202020204" pitchFamily="34" charset="0"/>
              </a:rPr>
              <a:t> *</a:t>
            </a:r>
            <a:br>
              <a:rPr lang="en-US" sz="1600" dirty="0">
                <a:latin typeface="Avenir Next LT Pro" panose="020B0504020202020204" pitchFamily="34" charset="0"/>
              </a:rPr>
            </a:br>
            <a:r>
              <a:rPr lang="en-US" sz="1600" dirty="0">
                <a:latin typeface="Avenir Next LT Pro" panose="020B0504020202020204" pitchFamily="34" charset="0"/>
                <a:hlinkClick r:id="rId4"/>
              </a:rPr>
              <a:t>business@shana.com</a:t>
            </a:r>
            <a:r>
              <a:rPr lang="en-US" sz="1600" dirty="0">
                <a:latin typeface="Avenir Next LT Pro" panose="020B0504020202020204" pitchFamily="34" charset="0"/>
              </a:rPr>
              <a:t> 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D827F4-1D4A-46A1-8D2A-22044DA3D6E1}"/>
              </a:ext>
            </a:extLst>
          </p:cNvPr>
          <p:cNvCxnSpPr/>
          <p:nvPr/>
        </p:nvCxnSpPr>
        <p:spPr>
          <a:xfrm>
            <a:off x="3821561" y="2989142"/>
            <a:ext cx="0" cy="1078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908093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361650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We’re here to touch base!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Proposed Hardware Choices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Proposed Cabling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Overview of Layout Design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Cost Estimate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All subject to change and open to your feedback!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AC6C8D9-CE6D-71B0-A586-647DDC43A1D3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8CA16-0732-1543-4503-F5E057CBCB41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Hardware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Scott Richards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98AE9D9-B716-A145-71A9-252215C218A2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78F5-DB74-D772-C304-ADBD8AD086C4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83A44-9EFD-C660-362E-85D8D795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A16-2783-30D0-77E5-22621F0A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229709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94527-6DB7-C5D1-66E9-4E4AAE9E5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813" cy="2449986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Cisco Business 350 series will be for the Access switches </a:t>
            </a:r>
          </a:p>
          <a:p>
            <a:pPr lvl="1"/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Cisco Catalyst 9300 for Distribution and core switches </a:t>
            </a:r>
          </a:p>
          <a:p>
            <a:pPr lvl="1"/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Optional VLAN could significantly reduce overhead </a:t>
            </a:r>
          </a:p>
          <a:p>
            <a:pPr lvl="2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g sans"/>
              </a:rPr>
              <a:t>M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ultiple departments on a single switch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g sans"/>
              </a:rPr>
              <a:t>Number of PoE+ / UPOE+ may vary </a:t>
            </a:r>
          </a:p>
          <a:p>
            <a:pPr lvl="2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g sans"/>
              </a:rPr>
              <a:t>Depends on individual department requirements</a:t>
            </a:r>
            <a:endParaRPr lang="en-US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gg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D904C-A40A-5823-3AF7-D3F7800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3BDCDC8-CAF0-1B38-50D3-599AEFAAD6D3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61F3C-D9EC-1888-5084-2913F68C247C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323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3463-522E-DD47-5C93-01524277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F8E-6A3E-3835-0DE6-1D80254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Cabling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8BFC-A43C-7E30-8C33-1B3D1D4D4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Neil Power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E371185-34EF-2B81-AECB-DD2BFFD15580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4B9E9-31AC-15D8-AE4B-613BB53212D9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9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10F2E-A9E5-A42D-A676-2AEA410A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5E2-B9BB-231E-F4C6-F812EE5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446015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Cabling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4A21EA-2BB4-9035-7195-0C19E6BDF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089" cy="156081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C6A99-09E1-5440-D440-13E064B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898521-CB7E-6D89-41A9-3E44655F8595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9D3AC-7CFA-7118-C4F8-0B2E85712C5D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5" name="Picture 4" descr="A table of electrical switches&#10;&#10;Description automatically generated with medium confidence">
            <a:extLst>
              <a:ext uri="{FF2B5EF4-FFF2-40B4-BE49-F238E27FC236}">
                <a16:creationId xmlns:a16="http://schemas.microsoft.com/office/drawing/2014/main" id="{3EEAC3C1-924D-7246-FD7A-418B9CBC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6" y="1763965"/>
            <a:ext cx="9199390" cy="31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936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24C4-21B4-9D8F-A390-8108FB44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43E5-CB6B-66C5-8A05-7DA9D39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2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7BB19-8885-987A-ECAC-DF598EBE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D88D25-7DC4-F41E-E2DC-7A6EE94E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39614"/>
            <a:ext cx="6212613" cy="431065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8EF7C43-7EF3-9E17-5BC5-EF1529A67283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D5E4F-4C40-E9A2-90FE-AA40D9407552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19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209DB-60D3-4DBF-F4F3-12F5EB68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D64-8B35-143D-A214-3E11F1AC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Layout &amp; Logic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381B-0772-FA57-6FF5-18C12DB33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Adam Lo Giudice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8E0E195-F2B8-A3FC-5472-08F412136846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4E1E7-22C3-AD5C-3727-265EA71152A8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380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380C-BDE4-0EE7-E0A9-571F6BCDD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6C49-0C24-8601-2B8E-4028A5FA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81991-D6FF-C1A7-08BB-1C0419D5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FE99EA1-2791-25E8-1EF9-35F5ADE9B57B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085C3-35DE-580D-3157-BCD5E4082C4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10" name="Picture 9" descr="A diagram of computer network&#10;&#10;Description automatically generated">
            <a:extLst>
              <a:ext uri="{FF2B5EF4-FFF2-40B4-BE49-F238E27FC236}">
                <a16:creationId xmlns:a16="http://schemas.microsoft.com/office/drawing/2014/main" id="{F23F2651-E157-5A90-F999-AF70CD7A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8" y="1148353"/>
            <a:ext cx="10542023" cy="45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41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227</TotalTime>
  <Words>245</Words>
  <Application>Microsoft Office PowerPoint</Application>
  <PresentationFormat>Widescreen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Aileron</vt:lpstr>
      <vt:lpstr>Archivo Black</vt:lpstr>
      <vt:lpstr>Arial</vt:lpstr>
      <vt:lpstr>Avenir Next LT Pro</vt:lpstr>
      <vt:lpstr>Avenir Next LT Pro Light</vt:lpstr>
      <vt:lpstr>Calibri</vt:lpstr>
      <vt:lpstr>gg sans</vt:lpstr>
      <vt:lpstr>Posterama</vt:lpstr>
      <vt:lpstr>Custom</vt:lpstr>
      <vt:lpstr>Apollo Business Consulting Network Design Proposal</vt:lpstr>
      <vt:lpstr>Agenda </vt:lpstr>
      <vt:lpstr>Hardware</vt:lpstr>
      <vt:lpstr>Hardware </vt:lpstr>
      <vt:lpstr>Cabling</vt:lpstr>
      <vt:lpstr>Cabling </vt:lpstr>
      <vt:lpstr>Floor 2</vt:lpstr>
      <vt:lpstr>Layout &amp; Logic</vt:lpstr>
      <vt:lpstr>Logical Map</vt:lpstr>
      <vt:lpstr>Logical Map</vt:lpstr>
      <vt:lpstr>Logical Map</vt:lpstr>
      <vt:lpstr>Logical Map</vt:lpstr>
      <vt:lpstr>Logical Map</vt:lpstr>
      <vt:lpstr>Cost-Analysis</vt:lpstr>
      <vt:lpstr>Cost-Analysis </vt:lpstr>
      <vt:lpstr>Sample Table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Giacchetti, Antonio [Student]</dc:creator>
  <cp:lastModifiedBy>Giacchetti, Antonio [Student]</cp:lastModifiedBy>
  <cp:revision>5</cp:revision>
  <dcterms:created xsi:type="dcterms:W3CDTF">2024-11-21T23:30:52Z</dcterms:created>
  <dcterms:modified xsi:type="dcterms:W3CDTF">2024-11-22T21:50:27Z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