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9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50"/>
  </p:notesMasterIdLst>
  <p:sldIdLst>
    <p:sldId id="256" r:id="rId2"/>
    <p:sldId id="257" r:id="rId3"/>
    <p:sldId id="258" r:id="rId4"/>
    <p:sldId id="259" r:id="rId5"/>
    <p:sldId id="261" r:id="rId6"/>
    <p:sldId id="260" r:id="rId7"/>
    <p:sldId id="264" r:id="rId8"/>
    <p:sldId id="268" r:id="rId9"/>
    <p:sldId id="269" r:id="rId10"/>
    <p:sldId id="270" r:id="rId11"/>
    <p:sldId id="273" r:id="rId12"/>
    <p:sldId id="274" r:id="rId13"/>
    <p:sldId id="271" r:id="rId14"/>
    <p:sldId id="272" r:id="rId15"/>
    <p:sldId id="275" r:id="rId16"/>
    <p:sldId id="277" r:id="rId17"/>
    <p:sldId id="288" r:id="rId18"/>
    <p:sldId id="276" r:id="rId19"/>
    <p:sldId id="278" r:id="rId20"/>
    <p:sldId id="395" r:id="rId21"/>
    <p:sldId id="399" r:id="rId22"/>
    <p:sldId id="396" r:id="rId23"/>
    <p:sldId id="397" r:id="rId24"/>
    <p:sldId id="398" r:id="rId25"/>
    <p:sldId id="279" r:id="rId26"/>
    <p:sldId id="280" r:id="rId27"/>
    <p:sldId id="281" r:id="rId28"/>
    <p:sldId id="282" r:id="rId29"/>
    <p:sldId id="287" r:id="rId30"/>
    <p:sldId id="283" r:id="rId31"/>
    <p:sldId id="286" r:id="rId32"/>
    <p:sldId id="284" r:id="rId33"/>
    <p:sldId id="285" r:id="rId34"/>
    <p:sldId id="289" r:id="rId35"/>
    <p:sldId id="290" r:id="rId36"/>
    <p:sldId id="291" r:id="rId37"/>
    <p:sldId id="292" r:id="rId38"/>
    <p:sldId id="293" r:id="rId39"/>
    <p:sldId id="301" r:id="rId40"/>
    <p:sldId id="300" r:id="rId41"/>
    <p:sldId id="302" r:id="rId42"/>
    <p:sldId id="303" r:id="rId43"/>
    <p:sldId id="304" r:id="rId44"/>
    <p:sldId id="305" r:id="rId45"/>
    <p:sldId id="306" r:id="rId46"/>
    <p:sldId id="29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8" r:id="rId68"/>
    <p:sldId id="329" r:id="rId69"/>
    <p:sldId id="330" r:id="rId70"/>
    <p:sldId id="331" r:id="rId71"/>
    <p:sldId id="332" r:id="rId72"/>
    <p:sldId id="333" r:id="rId73"/>
    <p:sldId id="334" r:id="rId74"/>
    <p:sldId id="335" r:id="rId75"/>
    <p:sldId id="336"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0" r:id="rId89"/>
    <p:sldId id="351" r:id="rId90"/>
    <p:sldId id="352" r:id="rId91"/>
    <p:sldId id="353" r:id="rId92"/>
    <p:sldId id="354" r:id="rId93"/>
    <p:sldId id="355" r:id="rId94"/>
    <p:sldId id="357" r:id="rId95"/>
    <p:sldId id="358" r:id="rId96"/>
    <p:sldId id="359" r:id="rId97"/>
    <p:sldId id="356" r:id="rId98"/>
    <p:sldId id="360" r:id="rId99"/>
    <p:sldId id="361" r:id="rId100"/>
    <p:sldId id="362" r:id="rId101"/>
    <p:sldId id="363" r:id="rId102"/>
    <p:sldId id="364" r:id="rId103"/>
    <p:sldId id="365" r:id="rId104"/>
    <p:sldId id="366" r:id="rId105"/>
    <p:sldId id="367" r:id="rId106"/>
    <p:sldId id="368" r:id="rId107"/>
    <p:sldId id="369" r:id="rId108"/>
    <p:sldId id="371" r:id="rId109"/>
    <p:sldId id="370" r:id="rId110"/>
    <p:sldId id="391" r:id="rId111"/>
    <p:sldId id="372" r:id="rId112"/>
    <p:sldId id="373" r:id="rId113"/>
    <p:sldId id="374" r:id="rId114"/>
    <p:sldId id="375" r:id="rId115"/>
    <p:sldId id="376" r:id="rId116"/>
    <p:sldId id="377" r:id="rId117"/>
    <p:sldId id="379" r:id="rId118"/>
    <p:sldId id="380" r:id="rId119"/>
    <p:sldId id="382" r:id="rId120"/>
    <p:sldId id="383" r:id="rId121"/>
    <p:sldId id="384" r:id="rId122"/>
    <p:sldId id="385" r:id="rId123"/>
    <p:sldId id="386" r:id="rId124"/>
    <p:sldId id="387" r:id="rId125"/>
    <p:sldId id="390" r:id="rId126"/>
    <p:sldId id="392" r:id="rId127"/>
    <p:sldId id="393" r:id="rId128"/>
    <p:sldId id="394" r:id="rId129"/>
    <p:sldId id="400" r:id="rId130"/>
    <p:sldId id="401" r:id="rId131"/>
    <p:sldId id="424" r:id="rId132"/>
    <p:sldId id="403" r:id="rId133"/>
    <p:sldId id="404" r:id="rId134"/>
    <p:sldId id="405" r:id="rId135"/>
    <p:sldId id="406" r:id="rId136"/>
    <p:sldId id="407" r:id="rId137"/>
    <p:sldId id="408" r:id="rId138"/>
    <p:sldId id="409" r:id="rId139"/>
    <p:sldId id="410" r:id="rId140"/>
    <p:sldId id="411" r:id="rId141"/>
    <p:sldId id="412" r:id="rId142"/>
    <p:sldId id="413" r:id="rId143"/>
    <p:sldId id="414" r:id="rId144"/>
    <p:sldId id="415" r:id="rId145"/>
    <p:sldId id="416" r:id="rId146"/>
    <p:sldId id="417" r:id="rId147"/>
    <p:sldId id="425" r:id="rId148"/>
    <p:sldId id="426" r:id="rId149"/>
    <p:sldId id="427" r:id="rId150"/>
    <p:sldId id="428" r:id="rId151"/>
    <p:sldId id="429" r:id="rId152"/>
    <p:sldId id="430" r:id="rId153"/>
    <p:sldId id="431" r:id="rId154"/>
    <p:sldId id="432" r:id="rId155"/>
    <p:sldId id="433" r:id="rId156"/>
    <p:sldId id="434" r:id="rId157"/>
    <p:sldId id="435" r:id="rId158"/>
    <p:sldId id="436" r:id="rId159"/>
    <p:sldId id="437" r:id="rId160"/>
    <p:sldId id="438" r:id="rId161"/>
    <p:sldId id="439" r:id="rId162"/>
    <p:sldId id="440" r:id="rId163"/>
    <p:sldId id="441" r:id="rId164"/>
    <p:sldId id="442" r:id="rId165"/>
    <p:sldId id="443" r:id="rId166"/>
    <p:sldId id="444" r:id="rId167"/>
    <p:sldId id="445" r:id="rId168"/>
    <p:sldId id="446" r:id="rId169"/>
    <p:sldId id="448" r:id="rId170"/>
    <p:sldId id="449" r:id="rId171"/>
    <p:sldId id="450" r:id="rId172"/>
    <p:sldId id="451" r:id="rId173"/>
    <p:sldId id="452" r:id="rId174"/>
    <p:sldId id="453" r:id="rId175"/>
    <p:sldId id="454" r:id="rId176"/>
    <p:sldId id="455" r:id="rId177"/>
    <p:sldId id="456" r:id="rId178"/>
    <p:sldId id="457" r:id="rId179"/>
    <p:sldId id="458" r:id="rId180"/>
    <p:sldId id="459" r:id="rId181"/>
    <p:sldId id="460" r:id="rId182"/>
    <p:sldId id="461" r:id="rId183"/>
    <p:sldId id="462" r:id="rId184"/>
    <p:sldId id="463" r:id="rId185"/>
    <p:sldId id="465" r:id="rId186"/>
    <p:sldId id="466" r:id="rId187"/>
    <p:sldId id="467" r:id="rId188"/>
    <p:sldId id="468" r:id="rId189"/>
    <p:sldId id="469" r:id="rId190"/>
    <p:sldId id="470" r:id="rId191"/>
    <p:sldId id="471" r:id="rId192"/>
    <p:sldId id="472" r:id="rId193"/>
    <p:sldId id="473" r:id="rId194"/>
    <p:sldId id="474" r:id="rId195"/>
    <p:sldId id="475" r:id="rId196"/>
    <p:sldId id="476" r:id="rId197"/>
    <p:sldId id="477" r:id="rId198"/>
    <p:sldId id="478" r:id="rId199"/>
    <p:sldId id="479" r:id="rId200"/>
    <p:sldId id="480" r:id="rId201"/>
    <p:sldId id="481" r:id="rId202"/>
    <p:sldId id="482" r:id="rId203"/>
    <p:sldId id="483" r:id="rId204"/>
    <p:sldId id="484" r:id="rId205"/>
    <p:sldId id="485" r:id="rId206"/>
    <p:sldId id="486" r:id="rId207"/>
    <p:sldId id="487" r:id="rId208"/>
    <p:sldId id="488" r:id="rId209"/>
    <p:sldId id="489" r:id="rId210"/>
    <p:sldId id="490" r:id="rId211"/>
    <p:sldId id="492" r:id="rId212"/>
    <p:sldId id="493" r:id="rId213"/>
    <p:sldId id="494" r:id="rId214"/>
    <p:sldId id="495" r:id="rId215"/>
    <p:sldId id="496" r:id="rId216"/>
    <p:sldId id="497" r:id="rId217"/>
    <p:sldId id="491" r:id="rId218"/>
    <p:sldId id="498" r:id="rId219"/>
    <p:sldId id="499" r:id="rId220"/>
    <p:sldId id="500" r:id="rId221"/>
    <p:sldId id="501" r:id="rId222"/>
    <p:sldId id="502" r:id="rId223"/>
    <p:sldId id="503" r:id="rId224"/>
    <p:sldId id="504" r:id="rId225"/>
    <p:sldId id="505" r:id="rId226"/>
    <p:sldId id="506" r:id="rId227"/>
    <p:sldId id="507" r:id="rId228"/>
    <p:sldId id="508" r:id="rId229"/>
    <p:sldId id="509" r:id="rId230"/>
    <p:sldId id="511" r:id="rId231"/>
    <p:sldId id="510" r:id="rId232"/>
    <p:sldId id="512" r:id="rId233"/>
    <p:sldId id="513" r:id="rId234"/>
    <p:sldId id="514" r:id="rId235"/>
    <p:sldId id="515" r:id="rId236"/>
    <p:sldId id="516" r:id="rId237"/>
    <p:sldId id="517" r:id="rId238"/>
    <p:sldId id="518" r:id="rId239"/>
    <p:sldId id="519" r:id="rId240"/>
    <p:sldId id="520" r:id="rId241"/>
    <p:sldId id="521" r:id="rId242"/>
    <p:sldId id="522" r:id="rId243"/>
    <p:sldId id="523" r:id="rId244"/>
    <p:sldId id="524" r:id="rId245"/>
    <p:sldId id="525" r:id="rId246"/>
    <p:sldId id="526" r:id="rId247"/>
    <p:sldId id="527" r:id="rId248"/>
    <p:sldId id="528" r:id="rId2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8" d="100"/>
          <a:sy n="58" d="100"/>
        </p:scale>
        <p:origin x="77" y="4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viewProps" Target="view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tableStyles" Target="tableStyle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s>
</file>

<file path=ppt/diagrams/_rels/data10.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_rels/data11.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62.png"/><Relationship Id="rId7" Type="http://schemas.openxmlformats.org/officeDocument/2006/relationships/image" Target="../media/image52.png"/><Relationship Id="rId12" Type="http://schemas.openxmlformats.org/officeDocument/2006/relationships/image" Target="../media/image59.sv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11" Type="http://schemas.openxmlformats.org/officeDocument/2006/relationships/image" Target="../media/image58.png"/><Relationship Id="rId5" Type="http://schemas.openxmlformats.org/officeDocument/2006/relationships/image" Target="../media/image64.png"/><Relationship Id="rId10" Type="http://schemas.openxmlformats.org/officeDocument/2006/relationships/image" Target="../media/image67.svg"/><Relationship Id="rId4" Type="http://schemas.openxmlformats.org/officeDocument/2006/relationships/image" Target="../media/image63.svg"/><Relationship Id="rId9" Type="http://schemas.openxmlformats.org/officeDocument/2006/relationships/image" Target="../media/image66.png"/></Relationships>
</file>

<file path=ppt/diagrams/_rels/data13.xml.rels><?xml version="1.0" encoding="UTF-8" standalone="yes"?>
<Relationships xmlns="http://schemas.openxmlformats.org/package/2006/relationships"><Relationship Id="rId8" Type="http://schemas.openxmlformats.org/officeDocument/2006/relationships/image" Target="../media/image75.sv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svg"/><Relationship Id="rId1" Type="http://schemas.openxmlformats.org/officeDocument/2006/relationships/image" Target="../media/image68.png"/><Relationship Id="rId6" Type="http://schemas.openxmlformats.org/officeDocument/2006/relationships/image" Target="../media/image73.svg"/><Relationship Id="rId5" Type="http://schemas.openxmlformats.org/officeDocument/2006/relationships/image" Target="../media/image72.png"/><Relationship Id="rId4" Type="http://schemas.openxmlformats.org/officeDocument/2006/relationships/image" Target="../media/image71.svg"/></Relationships>
</file>

<file path=ppt/diagrams/_rels/data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ata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ata6.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_rels/data7.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_rels/data9.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62.png"/><Relationship Id="rId7" Type="http://schemas.openxmlformats.org/officeDocument/2006/relationships/image" Target="../media/image52.png"/><Relationship Id="rId12" Type="http://schemas.openxmlformats.org/officeDocument/2006/relationships/image" Target="../media/image59.sv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11" Type="http://schemas.openxmlformats.org/officeDocument/2006/relationships/image" Target="../media/image58.png"/><Relationship Id="rId5" Type="http://schemas.openxmlformats.org/officeDocument/2006/relationships/image" Target="../media/image64.png"/><Relationship Id="rId10" Type="http://schemas.openxmlformats.org/officeDocument/2006/relationships/image" Target="../media/image67.svg"/><Relationship Id="rId4" Type="http://schemas.openxmlformats.org/officeDocument/2006/relationships/image" Target="../media/image63.svg"/><Relationship Id="rId9" Type="http://schemas.openxmlformats.org/officeDocument/2006/relationships/image" Target="../media/image66.png"/></Relationships>
</file>

<file path=ppt/diagrams/_rels/drawing13.xml.rels><?xml version="1.0" encoding="UTF-8" standalone="yes"?>
<Relationships xmlns="http://schemas.openxmlformats.org/package/2006/relationships"><Relationship Id="rId8" Type="http://schemas.openxmlformats.org/officeDocument/2006/relationships/image" Target="../media/image75.sv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svg"/><Relationship Id="rId1" Type="http://schemas.openxmlformats.org/officeDocument/2006/relationships/image" Target="../media/image68.png"/><Relationship Id="rId6" Type="http://schemas.openxmlformats.org/officeDocument/2006/relationships/image" Target="../media/image73.svg"/><Relationship Id="rId5" Type="http://schemas.openxmlformats.org/officeDocument/2006/relationships/image" Target="../media/image72.png"/><Relationship Id="rId4" Type="http://schemas.openxmlformats.org/officeDocument/2006/relationships/image" Target="../media/image7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rawing6.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_rels/drawing7.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_rels/drawing9.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18C5A3-B701-4AED-A2F9-3D77A59C236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CA4848C-6D40-4882-8E3F-A0944F06720D}">
      <dgm:prSet/>
      <dgm:spPr/>
      <dgm:t>
        <a:bodyPr/>
        <a:lstStyle/>
        <a:p>
          <a:r>
            <a:rPr lang="en-US"/>
            <a:t>CSS Outline Style</a:t>
          </a:r>
        </a:p>
      </dgm:t>
    </dgm:pt>
    <dgm:pt modelId="{4FE5A67A-EFA5-48B4-89BA-F3650D1B139D}" type="parTrans" cxnId="{E8EE0182-560D-4506-BDC6-64FA94247D0A}">
      <dgm:prSet/>
      <dgm:spPr/>
      <dgm:t>
        <a:bodyPr/>
        <a:lstStyle/>
        <a:p>
          <a:endParaRPr lang="en-US"/>
        </a:p>
      </dgm:t>
    </dgm:pt>
    <dgm:pt modelId="{B99ABC50-B7BE-4642-A5AC-E77C13C0EBD2}" type="sibTrans" cxnId="{E8EE0182-560D-4506-BDC6-64FA94247D0A}">
      <dgm:prSet/>
      <dgm:spPr/>
      <dgm:t>
        <a:bodyPr/>
        <a:lstStyle/>
        <a:p>
          <a:endParaRPr lang="en-US"/>
        </a:p>
      </dgm:t>
    </dgm:pt>
    <dgm:pt modelId="{FFD9988B-9878-4214-BBF4-1174B0F20CE9}">
      <dgm:prSet/>
      <dgm:spPr/>
      <dgm:t>
        <a:bodyPr/>
        <a:lstStyle/>
        <a:p>
          <a:r>
            <a:rPr lang="en-US"/>
            <a:t>The outline-style property specifies the style of the outline, and can have one of the following values:</a:t>
          </a:r>
        </a:p>
      </dgm:t>
    </dgm:pt>
    <dgm:pt modelId="{C2356AE8-E8C9-4A27-A930-364EB7EA506F}" type="parTrans" cxnId="{57D50031-80E0-4B85-B561-891367AFCEF1}">
      <dgm:prSet/>
      <dgm:spPr/>
      <dgm:t>
        <a:bodyPr/>
        <a:lstStyle/>
        <a:p>
          <a:endParaRPr lang="en-US"/>
        </a:p>
      </dgm:t>
    </dgm:pt>
    <dgm:pt modelId="{A87B7319-D410-4C21-B2DB-8434D419788E}" type="sibTrans" cxnId="{57D50031-80E0-4B85-B561-891367AFCEF1}">
      <dgm:prSet/>
      <dgm:spPr/>
      <dgm:t>
        <a:bodyPr/>
        <a:lstStyle/>
        <a:p>
          <a:endParaRPr lang="en-US"/>
        </a:p>
      </dgm:t>
    </dgm:pt>
    <dgm:pt modelId="{B8F09983-0C17-4E51-8BEA-EC523E53F968}">
      <dgm:prSet/>
      <dgm:spPr/>
      <dgm:t>
        <a:bodyPr/>
        <a:lstStyle/>
        <a:p>
          <a:r>
            <a:rPr lang="en-US"/>
            <a:t>dotted - Defines a dotted outline</a:t>
          </a:r>
        </a:p>
      </dgm:t>
    </dgm:pt>
    <dgm:pt modelId="{D78FC00D-20F6-4EE4-AA57-BA3DD46BCB55}" type="parTrans" cxnId="{A2488BE9-3C5A-46B6-922D-D0D2C20FB325}">
      <dgm:prSet/>
      <dgm:spPr/>
      <dgm:t>
        <a:bodyPr/>
        <a:lstStyle/>
        <a:p>
          <a:endParaRPr lang="en-US"/>
        </a:p>
      </dgm:t>
    </dgm:pt>
    <dgm:pt modelId="{EE5D9450-D7B1-40B8-8D2D-A49DD5CCE0FF}" type="sibTrans" cxnId="{A2488BE9-3C5A-46B6-922D-D0D2C20FB325}">
      <dgm:prSet/>
      <dgm:spPr/>
      <dgm:t>
        <a:bodyPr/>
        <a:lstStyle/>
        <a:p>
          <a:endParaRPr lang="en-US"/>
        </a:p>
      </dgm:t>
    </dgm:pt>
    <dgm:pt modelId="{534A95C1-980C-4EC7-A1B4-E27030CB3789}">
      <dgm:prSet/>
      <dgm:spPr/>
      <dgm:t>
        <a:bodyPr/>
        <a:lstStyle/>
        <a:p>
          <a:r>
            <a:rPr lang="en-US"/>
            <a:t>dashed - Defines a dashed outline</a:t>
          </a:r>
        </a:p>
      </dgm:t>
    </dgm:pt>
    <dgm:pt modelId="{D53EDFEE-AAD2-4D4D-8B53-D22A102C1667}" type="parTrans" cxnId="{0FDF848F-3890-4883-BBDA-9381FD5DA0C6}">
      <dgm:prSet/>
      <dgm:spPr/>
      <dgm:t>
        <a:bodyPr/>
        <a:lstStyle/>
        <a:p>
          <a:endParaRPr lang="en-US"/>
        </a:p>
      </dgm:t>
    </dgm:pt>
    <dgm:pt modelId="{1C2C82E5-E5E3-45F3-BCB8-B2F2D83E0D7E}" type="sibTrans" cxnId="{0FDF848F-3890-4883-BBDA-9381FD5DA0C6}">
      <dgm:prSet/>
      <dgm:spPr/>
      <dgm:t>
        <a:bodyPr/>
        <a:lstStyle/>
        <a:p>
          <a:endParaRPr lang="en-US"/>
        </a:p>
      </dgm:t>
    </dgm:pt>
    <dgm:pt modelId="{4CD35786-30F1-4721-98F5-763F887DA879}">
      <dgm:prSet/>
      <dgm:spPr/>
      <dgm:t>
        <a:bodyPr/>
        <a:lstStyle/>
        <a:p>
          <a:r>
            <a:rPr lang="en-US"/>
            <a:t>solid - Defines a solid outline</a:t>
          </a:r>
        </a:p>
      </dgm:t>
    </dgm:pt>
    <dgm:pt modelId="{8BB464C7-0A75-4C14-8CC5-8BD313B00336}" type="parTrans" cxnId="{E13166A0-DE01-4718-AB98-2C18CAF14CFC}">
      <dgm:prSet/>
      <dgm:spPr/>
      <dgm:t>
        <a:bodyPr/>
        <a:lstStyle/>
        <a:p>
          <a:endParaRPr lang="en-US"/>
        </a:p>
      </dgm:t>
    </dgm:pt>
    <dgm:pt modelId="{BD98C227-B1D5-4C6D-B646-8EC7E2E74E18}" type="sibTrans" cxnId="{E13166A0-DE01-4718-AB98-2C18CAF14CFC}">
      <dgm:prSet/>
      <dgm:spPr/>
      <dgm:t>
        <a:bodyPr/>
        <a:lstStyle/>
        <a:p>
          <a:endParaRPr lang="en-US"/>
        </a:p>
      </dgm:t>
    </dgm:pt>
    <dgm:pt modelId="{A3954AFC-2E1B-4FCE-A15B-E4366D4A3E3B}">
      <dgm:prSet/>
      <dgm:spPr/>
      <dgm:t>
        <a:bodyPr/>
        <a:lstStyle/>
        <a:p>
          <a:r>
            <a:rPr lang="en-US"/>
            <a:t>double - Defines a double outline</a:t>
          </a:r>
        </a:p>
      </dgm:t>
    </dgm:pt>
    <dgm:pt modelId="{581A4071-4483-46D8-A683-6318461AA464}" type="parTrans" cxnId="{90E848DC-A4D3-496A-9AE2-606C0D3DED5A}">
      <dgm:prSet/>
      <dgm:spPr/>
      <dgm:t>
        <a:bodyPr/>
        <a:lstStyle/>
        <a:p>
          <a:endParaRPr lang="en-US"/>
        </a:p>
      </dgm:t>
    </dgm:pt>
    <dgm:pt modelId="{7EDB676C-222A-4017-A6F7-F2629262B45C}" type="sibTrans" cxnId="{90E848DC-A4D3-496A-9AE2-606C0D3DED5A}">
      <dgm:prSet/>
      <dgm:spPr/>
      <dgm:t>
        <a:bodyPr/>
        <a:lstStyle/>
        <a:p>
          <a:endParaRPr lang="en-US"/>
        </a:p>
      </dgm:t>
    </dgm:pt>
    <dgm:pt modelId="{63205FAF-45A7-4452-9B02-0439EE65660E}">
      <dgm:prSet/>
      <dgm:spPr/>
      <dgm:t>
        <a:bodyPr/>
        <a:lstStyle/>
        <a:p>
          <a:r>
            <a:rPr lang="en-US"/>
            <a:t>groove - Defines a 3D grooved outline</a:t>
          </a:r>
        </a:p>
      </dgm:t>
    </dgm:pt>
    <dgm:pt modelId="{B3597D3E-3E98-47BA-96B9-0DEC4A7293AC}" type="parTrans" cxnId="{987220ED-CC62-4C44-86CE-B66FB31DDAD6}">
      <dgm:prSet/>
      <dgm:spPr/>
      <dgm:t>
        <a:bodyPr/>
        <a:lstStyle/>
        <a:p>
          <a:endParaRPr lang="en-US"/>
        </a:p>
      </dgm:t>
    </dgm:pt>
    <dgm:pt modelId="{A4BD775A-26A1-4724-9C5F-87FFA0A6DDE1}" type="sibTrans" cxnId="{987220ED-CC62-4C44-86CE-B66FB31DDAD6}">
      <dgm:prSet/>
      <dgm:spPr/>
      <dgm:t>
        <a:bodyPr/>
        <a:lstStyle/>
        <a:p>
          <a:endParaRPr lang="en-US"/>
        </a:p>
      </dgm:t>
    </dgm:pt>
    <dgm:pt modelId="{4FFC2F97-12F5-4777-A8D9-2EA1CA227325}">
      <dgm:prSet/>
      <dgm:spPr/>
      <dgm:t>
        <a:bodyPr/>
        <a:lstStyle/>
        <a:p>
          <a:r>
            <a:rPr lang="en-US"/>
            <a:t>ridge - Defines a 3D ridged outline</a:t>
          </a:r>
        </a:p>
      </dgm:t>
    </dgm:pt>
    <dgm:pt modelId="{38A4E0A7-447D-4E4F-BBA6-29312D5D877A}" type="parTrans" cxnId="{68FE9CC2-C6E9-40C4-A2D2-CEC1A8E2AFB9}">
      <dgm:prSet/>
      <dgm:spPr/>
      <dgm:t>
        <a:bodyPr/>
        <a:lstStyle/>
        <a:p>
          <a:endParaRPr lang="en-US"/>
        </a:p>
      </dgm:t>
    </dgm:pt>
    <dgm:pt modelId="{E8E64583-AB69-4CDD-AFDF-362D05105F9F}" type="sibTrans" cxnId="{68FE9CC2-C6E9-40C4-A2D2-CEC1A8E2AFB9}">
      <dgm:prSet/>
      <dgm:spPr/>
      <dgm:t>
        <a:bodyPr/>
        <a:lstStyle/>
        <a:p>
          <a:endParaRPr lang="en-US"/>
        </a:p>
      </dgm:t>
    </dgm:pt>
    <dgm:pt modelId="{5D248B2A-AC37-46A5-829C-5DEE8EAAB5FB}">
      <dgm:prSet/>
      <dgm:spPr/>
      <dgm:t>
        <a:bodyPr/>
        <a:lstStyle/>
        <a:p>
          <a:r>
            <a:rPr lang="en-US"/>
            <a:t>inset - Defines a 3D inset outline</a:t>
          </a:r>
        </a:p>
      </dgm:t>
    </dgm:pt>
    <dgm:pt modelId="{82FB1A11-DD81-46A0-866A-1FDAD91F7F29}" type="parTrans" cxnId="{CFD36E78-9251-4F18-BA46-CDDA4E78D1C3}">
      <dgm:prSet/>
      <dgm:spPr/>
      <dgm:t>
        <a:bodyPr/>
        <a:lstStyle/>
        <a:p>
          <a:endParaRPr lang="en-US"/>
        </a:p>
      </dgm:t>
    </dgm:pt>
    <dgm:pt modelId="{7B99D57A-F3D0-4DC7-BBF5-130F8BD9FD2F}" type="sibTrans" cxnId="{CFD36E78-9251-4F18-BA46-CDDA4E78D1C3}">
      <dgm:prSet/>
      <dgm:spPr/>
      <dgm:t>
        <a:bodyPr/>
        <a:lstStyle/>
        <a:p>
          <a:endParaRPr lang="en-US"/>
        </a:p>
      </dgm:t>
    </dgm:pt>
    <dgm:pt modelId="{4FCC2918-47A2-4B96-BA04-A6CC0456A5DF}">
      <dgm:prSet/>
      <dgm:spPr/>
      <dgm:t>
        <a:bodyPr/>
        <a:lstStyle/>
        <a:p>
          <a:r>
            <a:rPr lang="en-US"/>
            <a:t>outset - Defines a 3D outset outline</a:t>
          </a:r>
        </a:p>
      </dgm:t>
    </dgm:pt>
    <dgm:pt modelId="{3BC8A227-D97C-44F0-93F1-BC687C4145E0}" type="parTrans" cxnId="{AC4CD6BC-CA3E-4621-A661-2F2F6B93E9BF}">
      <dgm:prSet/>
      <dgm:spPr/>
      <dgm:t>
        <a:bodyPr/>
        <a:lstStyle/>
        <a:p>
          <a:endParaRPr lang="en-US"/>
        </a:p>
      </dgm:t>
    </dgm:pt>
    <dgm:pt modelId="{D6F10B69-B45C-451C-A5E0-F4824D0F9396}" type="sibTrans" cxnId="{AC4CD6BC-CA3E-4621-A661-2F2F6B93E9BF}">
      <dgm:prSet/>
      <dgm:spPr/>
      <dgm:t>
        <a:bodyPr/>
        <a:lstStyle/>
        <a:p>
          <a:endParaRPr lang="en-US"/>
        </a:p>
      </dgm:t>
    </dgm:pt>
    <dgm:pt modelId="{E418BE83-2FE2-46ED-B07A-060A75160D22}">
      <dgm:prSet/>
      <dgm:spPr/>
      <dgm:t>
        <a:bodyPr/>
        <a:lstStyle/>
        <a:p>
          <a:r>
            <a:rPr lang="en-US"/>
            <a:t>none - Defines no outline</a:t>
          </a:r>
        </a:p>
      </dgm:t>
    </dgm:pt>
    <dgm:pt modelId="{8C03183C-D079-487B-81D6-A09B58C0F64A}" type="parTrans" cxnId="{44DBD49D-8CC6-4094-9DEC-287D8716AA5D}">
      <dgm:prSet/>
      <dgm:spPr/>
      <dgm:t>
        <a:bodyPr/>
        <a:lstStyle/>
        <a:p>
          <a:endParaRPr lang="en-US"/>
        </a:p>
      </dgm:t>
    </dgm:pt>
    <dgm:pt modelId="{03F6CE46-88F8-4D7D-B5FC-2BD314735A73}" type="sibTrans" cxnId="{44DBD49D-8CC6-4094-9DEC-287D8716AA5D}">
      <dgm:prSet/>
      <dgm:spPr/>
      <dgm:t>
        <a:bodyPr/>
        <a:lstStyle/>
        <a:p>
          <a:endParaRPr lang="en-US"/>
        </a:p>
      </dgm:t>
    </dgm:pt>
    <dgm:pt modelId="{210BC9A7-65BC-4F8C-8F2A-554FFD096E3B}">
      <dgm:prSet/>
      <dgm:spPr/>
      <dgm:t>
        <a:bodyPr/>
        <a:lstStyle/>
        <a:p>
          <a:r>
            <a:rPr lang="en-US"/>
            <a:t>hidden - Defines a hidden outline</a:t>
          </a:r>
        </a:p>
      </dgm:t>
    </dgm:pt>
    <dgm:pt modelId="{0DFBA187-227F-4D4D-A2A4-0D32B58401FE}" type="parTrans" cxnId="{87B50FD1-6A26-4DB7-8A8C-515B136D6781}">
      <dgm:prSet/>
      <dgm:spPr/>
      <dgm:t>
        <a:bodyPr/>
        <a:lstStyle/>
        <a:p>
          <a:endParaRPr lang="en-US"/>
        </a:p>
      </dgm:t>
    </dgm:pt>
    <dgm:pt modelId="{C3CF12A9-546E-4501-9D03-BDC3058292F1}" type="sibTrans" cxnId="{87B50FD1-6A26-4DB7-8A8C-515B136D6781}">
      <dgm:prSet/>
      <dgm:spPr/>
      <dgm:t>
        <a:bodyPr/>
        <a:lstStyle/>
        <a:p>
          <a:endParaRPr lang="en-US"/>
        </a:p>
      </dgm:t>
    </dgm:pt>
    <dgm:pt modelId="{ED566BF1-FF11-498C-9F74-704B6CD855B1}" type="pres">
      <dgm:prSet presAssocID="{4D18C5A3-B701-4AED-A2F9-3D77A59C2360}" presName="linear" presStyleCnt="0">
        <dgm:presLayoutVars>
          <dgm:animLvl val="lvl"/>
          <dgm:resizeHandles val="exact"/>
        </dgm:presLayoutVars>
      </dgm:prSet>
      <dgm:spPr/>
    </dgm:pt>
    <dgm:pt modelId="{A06BE088-E78E-477E-B955-84EB7ABEA5E1}" type="pres">
      <dgm:prSet presAssocID="{1CA4848C-6D40-4882-8E3F-A0944F06720D}" presName="parentText" presStyleLbl="node1" presStyleIdx="0" presStyleCnt="12">
        <dgm:presLayoutVars>
          <dgm:chMax val="0"/>
          <dgm:bulletEnabled val="1"/>
        </dgm:presLayoutVars>
      </dgm:prSet>
      <dgm:spPr/>
    </dgm:pt>
    <dgm:pt modelId="{7DF028C6-5CC1-4A10-885D-A6358EF1E651}" type="pres">
      <dgm:prSet presAssocID="{B99ABC50-B7BE-4642-A5AC-E77C13C0EBD2}" presName="spacer" presStyleCnt="0"/>
      <dgm:spPr/>
    </dgm:pt>
    <dgm:pt modelId="{DD5F76A4-E28F-4207-86BF-9EECBA304992}" type="pres">
      <dgm:prSet presAssocID="{FFD9988B-9878-4214-BBF4-1174B0F20CE9}" presName="parentText" presStyleLbl="node1" presStyleIdx="1" presStyleCnt="12">
        <dgm:presLayoutVars>
          <dgm:chMax val="0"/>
          <dgm:bulletEnabled val="1"/>
        </dgm:presLayoutVars>
      </dgm:prSet>
      <dgm:spPr/>
    </dgm:pt>
    <dgm:pt modelId="{B71C39F4-705D-4D22-82E7-9140C4411DAF}" type="pres">
      <dgm:prSet presAssocID="{A87B7319-D410-4C21-B2DB-8434D419788E}" presName="spacer" presStyleCnt="0"/>
      <dgm:spPr/>
    </dgm:pt>
    <dgm:pt modelId="{C61F2C44-03BB-4311-800C-37FC5EA24447}" type="pres">
      <dgm:prSet presAssocID="{B8F09983-0C17-4E51-8BEA-EC523E53F968}" presName="parentText" presStyleLbl="node1" presStyleIdx="2" presStyleCnt="12">
        <dgm:presLayoutVars>
          <dgm:chMax val="0"/>
          <dgm:bulletEnabled val="1"/>
        </dgm:presLayoutVars>
      </dgm:prSet>
      <dgm:spPr/>
    </dgm:pt>
    <dgm:pt modelId="{A9D11572-2D70-4A24-A5E6-5B7550764F45}" type="pres">
      <dgm:prSet presAssocID="{EE5D9450-D7B1-40B8-8D2D-A49DD5CCE0FF}" presName="spacer" presStyleCnt="0"/>
      <dgm:spPr/>
    </dgm:pt>
    <dgm:pt modelId="{4039ACBB-2881-4C93-9462-A2FBEAC26B11}" type="pres">
      <dgm:prSet presAssocID="{534A95C1-980C-4EC7-A1B4-E27030CB3789}" presName="parentText" presStyleLbl="node1" presStyleIdx="3" presStyleCnt="12">
        <dgm:presLayoutVars>
          <dgm:chMax val="0"/>
          <dgm:bulletEnabled val="1"/>
        </dgm:presLayoutVars>
      </dgm:prSet>
      <dgm:spPr/>
    </dgm:pt>
    <dgm:pt modelId="{8E6D535F-0DD9-4112-8FA6-E68D508330A3}" type="pres">
      <dgm:prSet presAssocID="{1C2C82E5-E5E3-45F3-BCB8-B2F2D83E0D7E}" presName="spacer" presStyleCnt="0"/>
      <dgm:spPr/>
    </dgm:pt>
    <dgm:pt modelId="{210EB114-E8E4-464A-A28F-761C2CFAAB6B}" type="pres">
      <dgm:prSet presAssocID="{4CD35786-30F1-4721-98F5-763F887DA879}" presName="parentText" presStyleLbl="node1" presStyleIdx="4" presStyleCnt="12">
        <dgm:presLayoutVars>
          <dgm:chMax val="0"/>
          <dgm:bulletEnabled val="1"/>
        </dgm:presLayoutVars>
      </dgm:prSet>
      <dgm:spPr/>
    </dgm:pt>
    <dgm:pt modelId="{0EF715BE-9F6F-47A2-8531-23D1E3830B1E}" type="pres">
      <dgm:prSet presAssocID="{BD98C227-B1D5-4C6D-B646-8EC7E2E74E18}" presName="spacer" presStyleCnt="0"/>
      <dgm:spPr/>
    </dgm:pt>
    <dgm:pt modelId="{90EFC207-4733-4DCD-9BB2-C10CAD95951C}" type="pres">
      <dgm:prSet presAssocID="{A3954AFC-2E1B-4FCE-A15B-E4366D4A3E3B}" presName="parentText" presStyleLbl="node1" presStyleIdx="5" presStyleCnt="12">
        <dgm:presLayoutVars>
          <dgm:chMax val="0"/>
          <dgm:bulletEnabled val="1"/>
        </dgm:presLayoutVars>
      </dgm:prSet>
      <dgm:spPr/>
    </dgm:pt>
    <dgm:pt modelId="{8546841B-1513-41DE-ACF5-DEBCD4D0DE79}" type="pres">
      <dgm:prSet presAssocID="{7EDB676C-222A-4017-A6F7-F2629262B45C}" presName="spacer" presStyleCnt="0"/>
      <dgm:spPr/>
    </dgm:pt>
    <dgm:pt modelId="{D7019C41-A334-4585-B811-7736E37542F0}" type="pres">
      <dgm:prSet presAssocID="{63205FAF-45A7-4452-9B02-0439EE65660E}" presName="parentText" presStyleLbl="node1" presStyleIdx="6" presStyleCnt="12">
        <dgm:presLayoutVars>
          <dgm:chMax val="0"/>
          <dgm:bulletEnabled val="1"/>
        </dgm:presLayoutVars>
      </dgm:prSet>
      <dgm:spPr/>
    </dgm:pt>
    <dgm:pt modelId="{4496057D-27EB-42EC-9779-B51E1F5CD381}" type="pres">
      <dgm:prSet presAssocID="{A4BD775A-26A1-4724-9C5F-87FFA0A6DDE1}" presName="spacer" presStyleCnt="0"/>
      <dgm:spPr/>
    </dgm:pt>
    <dgm:pt modelId="{6C6F8446-4A27-48B8-9724-0BD57A41479B}" type="pres">
      <dgm:prSet presAssocID="{4FFC2F97-12F5-4777-A8D9-2EA1CA227325}" presName="parentText" presStyleLbl="node1" presStyleIdx="7" presStyleCnt="12">
        <dgm:presLayoutVars>
          <dgm:chMax val="0"/>
          <dgm:bulletEnabled val="1"/>
        </dgm:presLayoutVars>
      </dgm:prSet>
      <dgm:spPr/>
    </dgm:pt>
    <dgm:pt modelId="{2635929B-8A2B-491C-AA98-01E6D9C585C9}" type="pres">
      <dgm:prSet presAssocID="{E8E64583-AB69-4CDD-AFDF-362D05105F9F}" presName="spacer" presStyleCnt="0"/>
      <dgm:spPr/>
    </dgm:pt>
    <dgm:pt modelId="{FBD2C2F6-3907-4666-838C-B4A9E6379406}" type="pres">
      <dgm:prSet presAssocID="{5D248B2A-AC37-46A5-829C-5DEE8EAAB5FB}" presName="parentText" presStyleLbl="node1" presStyleIdx="8" presStyleCnt="12">
        <dgm:presLayoutVars>
          <dgm:chMax val="0"/>
          <dgm:bulletEnabled val="1"/>
        </dgm:presLayoutVars>
      </dgm:prSet>
      <dgm:spPr/>
    </dgm:pt>
    <dgm:pt modelId="{BCEC22F3-E822-49B7-98AC-5C9D2622288D}" type="pres">
      <dgm:prSet presAssocID="{7B99D57A-F3D0-4DC7-BBF5-130F8BD9FD2F}" presName="spacer" presStyleCnt="0"/>
      <dgm:spPr/>
    </dgm:pt>
    <dgm:pt modelId="{8081BEAA-733F-4217-A58B-0BC2612604B7}" type="pres">
      <dgm:prSet presAssocID="{4FCC2918-47A2-4B96-BA04-A6CC0456A5DF}" presName="parentText" presStyleLbl="node1" presStyleIdx="9" presStyleCnt="12">
        <dgm:presLayoutVars>
          <dgm:chMax val="0"/>
          <dgm:bulletEnabled val="1"/>
        </dgm:presLayoutVars>
      </dgm:prSet>
      <dgm:spPr/>
    </dgm:pt>
    <dgm:pt modelId="{10727894-76DD-4B1C-914D-48F14B9B514C}" type="pres">
      <dgm:prSet presAssocID="{D6F10B69-B45C-451C-A5E0-F4824D0F9396}" presName="spacer" presStyleCnt="0"/>
      <dgm:spPr/>
    </dgm:pt>
    <dgm:pt modelId="{9E31027D-9D85-4371-AF06-59255C5EAF7D}" type="pres">
      <dgm:prSet presAssocID="{E418BE83-2FE2-46ED-B07A-060A75160D22}" presName="parentText" presStyleLbl="node1" presStyleIdx="10" presStyleCnt="12">
        <dgm:presLayoutVars>
          <dgm:chMax val="0"/>
          <dgm:bulletEnabled val="1"/>
        </dgm:presLayoutVars>
      </dgm:prSet>
      <dgm:spPr/>
    </dgm:pt>
    <dgm:pt modelId="{D1450E45-D0C0-4A5A-9D83-A4DBA6401B8F}" type="pres">
      <dgm:prSet presAssocID="{03F6CE46-88F8-4D7D-B5FC-2BD314735A73}" presName="spacer" presStyleCnt="0"/>
      <dgm:spPr/>
    </dgm:pt>
    <dgm:pt modelId="{B347E410-F54A-41C0-9C7A-F91FD7E64753}" type="pres">
      <dgm:prSet presAssocID="{210BC9A7-65BC-4F8C-8F2A-554FFD096E3B}" presName="parentText" presStyleLbl="node1" presStyleIdx="11" presStyleCnt="12">
        <dgm:presLayoutVars>
          <dgm:chMax val="0"/>
          <dgm:bulletEnabled val="1"/>
        </dgm:presLayoutVars>
      </dgm:prSet>
      <dgm:spPr/>
    </dgm:pt>
  </dgm:ptLst>
  <dgm:cxnLst>
    <dgm:cxn modelId="{8A576E11-A78D-4CD8-9486-DB67546B65CC}" type="presOf" srcId="{B8F09983-0C17-4E51-8BEA-EC523E53F968}" destId="{C61F2C44-03BB-4311-800C-37FC5EA24447}" srcOrd="0" destOrd="0" presId="urn:microsoft.com/office/officeart/2005/8/layout/vList2"/>
    <dgm:cxn modelId="{6982AF17-7262-4ABD-AFBA-B80A2A5B9201}" type="presOf" srcId="{E418BE83-2FE2-46ED-B07A-060A75160D22}" destId="{9E31027D-9D85-4371-AF06-59255C5EAF7D}" srcOrd="0" destOrd="0" presId="urn:microsoft.com/office/officeart/2005/8/layout/vList2"/>
    <dgm:cxn modelId="{57D50031-80E0-4B85-B561-891367AFCEF1}" srcId="{4D18C5A3-B701-4AED-A2F9-3D77A59C2360}" destId="{FFD9988B-9878-4214-BBF4-1174B0F20CE9}" srcOrd="1" destOrd="0" parTransId="{C2356AE8-E8C9-4A27-A930-364EB7EA506F}" sibTransId="{A87B7319-D410-4C21-B2DB-8434D419788E}"/>
    <dgm:cxn modelId="{B6109633-88B3-4EF9-9F35-1A9E43583964}" type="presOf" srcId="{A3954AFC-2E1B-4FCE-A15B-E4366D4A3E3B}" destId="{90EFC207-4733-4DCD-9BB2-C10CAD95951C}" srcOrd="0" destOrd="0" presId="urn:microsoft.com/office/officeart/2005/8/layout/vList2"/>
    <dgm:cxn modelId="{31C62743-3486-4420-9D8D-3EF7A853F06F}" type="presOf" srcId="{210BC9A7-65BC-4F8C-8F2A-554FFD096E3B}" destId="{B347E410-F54A-41C0-9C7A-F91FD7E64753}" srcOrd="0" destOrd="0" presId="urn:microsoft.com/office/officeart/2005/8/layout/vList2"/>
    <dgm:cxn modelId="{93548F71-8839-4117-BDAB-C2AAD86779EF}" type="presOf" srcId="{5D248B2A-AC37-46A5-829C-5DEE8EAAB5FB}" destId="{FBD2C2F6-3907-4666-838C-B4A9E6379406}" srcOrd="0" destOrd="0" presId="urn:microsoft.com/office/officeart/2005/8/layout/vList2"/>
    <dgm:cxn modelId="{43C80E54-8533-4295-B2C7-34770AEF96A7}" type="presOf" srcId="{1CA4848C-6D40-4882-8E3F-A0944F06720D}" destId="{A06BE088-E78E-477E-B955-84EB7ABEA5E1}" srcOrd="0" destOrd="0" presId="urn:microsoft.com/office/officeart/2005/8/layout/vList2"/>
    <dgm:cxn modelId="{CFD36E78-9251-4F18-BA46-CDDA4E78D1C3}" srcId="{4D18C5A3-B701-4AED-A2F9-3D77A59C2360}" destId="{5D248B2A-AC37-46A5-829C-5DEE8EAAB5FB}" srcOrd="8" destOrd="0" parTransId="{82FB1A11-DD81-46A0-866A-1FDAD91F7F29}" sibTransId="{7B99D57A-F3D0-4DC7-BBF5-130F8BD9FD2F}"/>
    <dgm:cxn modelId="{E8EE0182-560D-4506-BDC6-64FA94247D0A}" srcId="{4D18C5A3-B701-4AED-A2F9-3D77A59C2360}" destId="{1CA4848C-6D40-4882-8E3F-A0944F06720D}" srcOrd="0" destOrd="0" parTransId="{4FE5A67A-EFA5-48B4-89BA-F3650D1B139D}" sibTransId="{B99ABC50-B7BE-4642-A5AC-E77C13C0EBD2}"/>
    <dgm:cxn modelId="{D4799F89-0517-4523-8421-2C0EA48A8853}" type="presOf" srcId="{63205FAF-45A7-4452-9B02-0439EE65660E}" destId="{D7019C41-A334-4585-B811-7736E37542F0}" srcOrd="0" destOrd="0" presId="urn:microsoft.com/office/officeart/2005/8/layout/vList2"/>
    <dgm:cxn modelId="{0FDF848F-3890-4883-BBDA-9381FD5DA0C6}" srcId="{4D18C5A3-B701-4AED-A2F9-3D77A59C2360}" destId="{534A95C1-980C-4EC7-A1B4-E27030CB3789}" srcOrd="3" destOrd="0" parTransId="{D53EDFEE-AAD2-4D4D-8B53-D22A102C1667}" sibTransId="{1C2C82E5-E5E3-45F3-BCB8-B2F2D83E0D7E}"/>
    <dgm:cxn modelId="{44DBD49D-8CC6-4094-9DEC-287D8716AA5D}" srcId="{4D18C5A3-B701-4AED-A2F9-3D77A59C2360}" destId="{E418BE83-2FE2-46ED-B07A-060A75160D22}" srcOrd="10" destOrd="0" parTransId="{8C03183C-D079-487B-81D6-A09B58C0F64A}" sibTransId="{03F6CE46-88F8-4D7D-B5FC-2BD314735A73}"/>
    <dgm:cxn modelId="{E13166A0-DE01-4718-AB98-2C18CAF14CFC}" srcId="{4D18C5A3-B701-4AED-A2F9-3D77A59C2360}" destId="{4CD35786-30F1-4721-98F5-763F887DA879}" srcOrd="4" destOrd="0" parTransId="{8BB464C7-0A75-4C14-8CC5-8BD313B00336}" sibTransId="{BD98C227-B1D5-4C6D-B646-8EC7E2E74E18}"/>
    <dgm:cxn modelId="{C17059A4-0F1B-497C-AE57-655FB5D52B1C}" type="presOf" srcId="{4FFC2F97-12F5-4777-A8D9-2EA1CA227325}" destId="{6C6F8446-4A27-48B8-9724-0BD57A41479B}" srcOrd="0" destOrd="0" presId="urn:microsoft.com/office/officeart/2005/8/layout/vList2"/>
    <dgm:cxn modelId="{625195AF-3A44-4115-88FC-E94CAB942561}" type="presOf" srcId="{4FCC2918-47A2-4B96-BA04-A6CC0456A5DF}" destId="{8081BEAA-733F-4217-A58B-0BC2612604B7}" srcOrd="0" destOrd="0" presId="urn:microsoft.com/office/officeart/2005/8/layout/vList2"/>
    <dgm:cxn modelId="{A52686B7-D538-49B5-B1F5-AFC657E6A718}" type="presOf" srcId="{534A95C1-980C-4EC7-A1B4-E27030CB3789}" destId="{4039ACBB-2881-4C93-9462-A2FBEAC26B11}" srcOrd="0" destOrd="0" presId="urn:microsoft.com/office/officeart/2005/8/layout/vList2"/>
    <dgm:cxn modelId="{AC4CD6BC-CA3E-4621-A661-2F2F6B93E9BF}" srcId="{4D18C5A3-B701-4AED-A2F9-3D77A59C2360}" destId="{4FCC2918-47A2-4B96-BA04-A6CC0456A5DF}" srcOrd="9" destOrd="0" parTransId="{3BC8A227-D97C-44F0-93F1-BC687C4145E0}" sibTransId="{D6F10B69-B45C-451C-A5E0-F4824D0F9396}"/>
    <dgm:cxn modelId="{68FE9CC2-C6E9-40C4-A2D2-CEC1A8E2AFB9}" srcId="{4D18C5A3-B701-4AED-A2F9-3D77A59C2360}" destId="{4FFC2F97-12F5-4777-A8D9-2EA1CA227325}" srcOrd="7" destOrd="0" parTransId="{38A4E0A7-447D-4E4F-BBA6-29312D5D877A}" sibTransId="{E8E64583-AB69-4CDD-AFDF-362D05105F9F}"/>
    <dgm:cxn modelId="{87B50FD1-6A26-4DB7-8A8C-515B136D6781}" srcId="{4D18C5A3-B701-4AED-A2F9-3D77A59C2360}" destId="{210BC9A7-65BC-4F8C-8F2A-554FFD096E3B}" srcOrd="11" destOrd="0" parTransId="{0DFBA187-227F-4D4D-A2A4-0D32B58401FE}" sibTransId="{C3CF12A9-546E-4501-9D03-BDC3058292F1}"/>
    <dgm:cxn modelId="{2F329DDB-2BB4-4081-A4D0-C31A2989DD91}" type="presOf" srcId="{FFD9988B-9878-4214-BBF4-1174B0F20CE9}" destId="{DD5F76A4-E28F-4207-86BF-9EECBA304992}" srcOrd="0" destOrd="0" presId="urn:microsoft.com/office/officeart/2005/8/layout/vList2"/>
    <dgm:cxn modelId="{90E848DC-A4D3-496A-9AE2-606C0D3DED5A}" srcId="{4D18C5A3-B701-4AED-A2F9-3D77A59C2360}" destId="{A3954AFC-2E1B-4FCE-A15B-E4366D4A3E3B}" srcOrd="5" destOrd="0" parTransId="{581A4071-4483-46D8-A683-6318461AA464}" sibTransId="{7EDB676C-222A-4017-A6F7-F2629262B45C}"/>
    <dgm:cxn modelId="{BB2BB1DF-C4F3-410D-8151-0737C961269E}" type="presOf" srcId="{4CD35786-30F1-4721-98F5-763F887DA879}" destId="{210EB114-E8E4-464A-A28F-761C2CFAAB6B}" srcOrd="0" destOrd="0" presId="urn:microsoft.com/office/officeart/2005/8/layout/vList2"/>
    <dgm:cxn modelId="{A2488BE9-3C5A-46B6-922D-D0D2C20FB325}" srcId="{4D18C5A3-B701-4AED-A2F9-3D77A59C2360}" destId="{B8F09983-0C17-4E51-8BEA-EC523E53F968}" srcOrd="2" destOrd="0" parTransId="{D78FC00D-20F6-4EE4-AA57-BA3DD46BCB55}" sibTransId="{EE5D9450-D7B1-40B8-8D2D-A49DD5CCE0FF}"/>
    <dgm:cxn modelId="{987220ED-CC62-4C44-86CE-B66FB31DDAD6}" srcId="{4D18C5A3-B701-4AED-A2F9-3D77A59C2360}" destId="{63205FAF-45A7-4452-9B02-0439EE65660E}" srcOrd="6" destOrd="0" parTransId="{B3597D3E-3E98-47BA-96B9-0DEC4A7293AC}" sibTransId="{A4BD775A-26A1-4724-9C5F-87FFA0A6DDE1}"/>
    <dgm:cxn modelId="{40AA9EF9-01D3-4747-AE0D-90D1DAACAFE8}" type="presOf" srcId="{4D18C5A3-B701-4AED-A2F9-3D77A59C2360}" destId="{ED566BF1-FF11-498C-9F74-704B6CD855B1}" srcOrd="0" destOrd="0" presId="urn:microsoft.com/office/officeart/2005/8/layout/vList2"/>
    <dgm:cxn modelId="{11EDDAC6-CF0E-449C-87EE-3409F7802C05}" type="presParOf" srcId="{ED566BF1-FF11-498C-9F74-704B6CD855B1}" destId="{A06BE088-E78E-477E-B955-84EB7ABEA5E1}" srcOrd="0" destOrd="0" presId="urn:microsoft.com/office/officeart/2005/8/layout/vList2"/>
    <dgm:cxn modelId="{B3292C02-8848-4369-BBE1-D2AB89DC2D5B}" type="presParOf" srcId="{ED566BF1-FF11-498C-9F74-704B6CD855B1}" destId="{7DF028C6-5CC1-4A10-885D-A6358EF1E651}" srcOrd="1" destOrd="0" presId="urn:microsoft.com/office/officeart/2005/8/layout/vList2"/>
    <dgm:cxn modelId="{A3C368D7-3C48-4DC4-AC8D-BB6724A74482}" type="presParOf" srcId="{ED566BF1-FF11-498C-9F74-704B6CD855B1}" destId="{DD5F76A4-E28F-4207-86BF-9EECBA304992}" srcOrd="2" destOrd="0" presId="urn:microsoft.com/office/officeart/2005/8/layout/vList2"/>
    <dgm:cxn modelId="{CEFC8ED5-7678-4647-85F7-00A90F282CF8}" type="presParOf" srcId="{ED566BF1-FF11-498C-9F74-704B6CD855B1}" destId="{B71C39F4-705D-4D22-82E7-9140C4411DAF}" srcOrd="3" destOrd="0" presId="urn:microsoft.com/office/officeart/2005/8/layout/vList2"/>
    <dgm:cxn modelId="{E8B91716-55B6-4115-A20F-7F6AF9CACB32}" type="presParOf" srcId="{ED566BF1-FF11-498C-9F74-704B6CD855B1}" destId="{C61F2C44-03BB-4311-800C-37FC5EA24447}" srcOrd="4" destOrd="0" presId="urn:microsoft.com/office/officeart/2005/8/layout/vList2"/>
    <dgm:cxn modelId="{AEF2E210-A3F6-44CA-86E7-541FA5136405}" type="presParOf" srcId="{ED566BF1-FF11-498C-9F74-704B6CD855B1}" destId="{A9D11572-2D70-4A24-A5E6-5B7550764F45}" srcOrd="5" destOrd="0" presId="urn:microsoft.com/office/officeart/2005/8/layout/vList2"/>
    <dgm:cxn modelId="{B0D41230-BC0B-4C62-8164-AA5DCCCE9B95}" type="presParOf" srcId="{ED566BF1-FF11-498C-9F74-704B6CD855B1}" destId="{4039ACBB-2881-4C93-9462-A2FBEAC26B11}" srcOrd="6" destOrd="0" presId="urn:microsoft.com/office/officeart/2005/8/layout/vList2"/>
    <dgm:cxn modelId="{6B52FDE5-47FC-4AC7-84C8-2D132D353F54}" type="presParOf" srcId="{ED566BF1-FF11-498C-9F74-704B6CD855B1}" destId="{8E6D535F-0DD9-4112-8FA6-E68D508330A3}" srcOrd="7" destOrd="0" presId="urn:microsoft.com/office/officeart/2005/8/layout/vList2"/>
    <dgm:cxn modelId="{73959FE9-ADD1-4E9F-A2C4-7976B11DAC8E}" type="presParOf" srcId="{ED566BF1-FF11-498C-9F74-704B6CD855B1}" destId="{210EB114-E8E4-464A-A28F-761C2CFAAB6B}" srcOrd="8" destOrd="0" presId="urn:microsoft.com/office/officeart/2005/8/layout/vList2"/>
    <dgm:cxn modelId="{AE6213FA-7443-4C66-ADE1-125172D2E5B9}" type="presParOf" srcId="{ED566BF1-FF11-498C-9F74-704B6CD855B1}" destId="{0EF715BE-9F6F-47A2-8531-23D1E3830B1E}" srcOrd="9" destOrd="0" presId="urn:microsoft.com/office/officeart/2005/8/layout/vList2"/>
    <dgm:cxn modelId="{06B52BBC-79AF-4FA5-8072-4508D054BB21}" type="presParOf" srcId="{ED566BF1-FF11-498C-9F74-704B6CD855B1}" destId="{90EFC207-4733-4DCD-9BB2-C10CAD95951C}" srcOrd="10" destOrd="0" presId="urn:microsoft.com/office/officeart/2005/8/layout/vList2"/>
    <dgm:cxn modelId="{0779C7D6-E7CB-466E-8C4C-476D921F6F7D}" type="presParOf" srcId="{ED566BF1-FF11-498C-9F74-704B6CD855B1}" destId="{8546841B-1513-41DE-ACF5-DEBCD4D0DE79}" srcOrd="11" destOrd="0" presId="urn:microsoft.com/office/officeart/2005/8/layout/vList2"/>
    <dgm:cxn modelId="{08EFDAF6-2256-46DA-9518-569FDF95837E}" type="presParOf" srcId="{ED566BF1-FF11-498C-9F74-704B6CD855B1}" destId="{D7019C41-A334-4585-B811-7736E37542F0}" srcOrd="12" destOrd="0" presId="urn:microsoft.com/office/officeart/2005/8/layout/vList2"/>
    <dgm:cxn modelId="{3EF396ED-E34A-4755-909A-8451DD3DAF81}" type="presParOf" srcId="{ED566BF1-FF11-498C-9F74-704B6CD855B1}" destId="{4496057D-27EB-42EC-9779-B51E1F5CD381}" srcOrd="13" destOrd="0" presId="urn:microsoft.com/office/officeart/2005/8/layout/vList2"/>
    <dgm:cxn modelId="{332D3B1A-CC4E-4336-A630-127FCB6A0F0A}" type="presParOf" srcId="{ED566BF1-FF11-498C-9F74-704B6CD855B1}" destId="{6C6F8446-4A27-48B8-9724-0BD57A41479B}" srcOrd="14" destOrd="0" presId="urn:microsoft.com/office/officeart/2005/8/layout/vList2"/>
    <dgm:cxn modelId="{629CBFA4-2209-4AA5-B525-4DB7EB997376}" type="presParOf" srcId="{ED566BF1-FF11-498C-9F74-704B6CD855B1}" destId="{2635929B-8A2B-491C-AA98-01E6D9C585C9}" srcOrd="15" destOrd="0" presId="urn:microsoft.com/office/officeart/2005/8/layout/vList2"/>
    <dgm:cxn modelId="{F97CD6CC-9A2F-4693-A8B7-E40FE6EE8D9D}" type="presParOf" srcId="{ED566BF1-FF11-498C-9F74-704B6CD855B1}" destId="{FBD2C2F6-3907-4666-838C-B4A9E6379406}" srcOrd="16" destOrd="0" presId="urn:microsoft.com/office/officeart/2005/8/layout/vList2"/>
    <dgm:cxn modelId="{F3418E2C-34C9-4646-AE17-E6BB38BD0C45}" type="presParOf" srcId="{ED566BF1-FF11-498C-9F74-704B6CD855B1}" destId="{BCEC22F3-E822-49B7-98AC-5C9D2622288D}" srcOrd="17" destOrd="0" presId="urn:microsoft.com/office/officeart/2005/8/layout/vList2"/>
    <dgm:cxn modelId="{2F9AE77E-1E6E-4EE0-AC23-34F5EB2F8341}" type="presParOf" srcId="{ED566BF1-FF11-498C-9F74-704B6CD855B1}" destId="{8081BEAA-733F-4217-A58B-0BC2612604B7}" srcOrd="18" destOrd="0" presId="urn:microsoft.com/office/officeart/2005/8/layout/vList2"/>
    <dgm:cxn modelId="{91E3E37B-D719-471F-B296-2DD0588585D4}" type="presParOf" srcId="{ED566BF1-FF11-498C-9F74-704B6CD855B1}" destId="{10727894-76DD-4B1C-914D-48F14B9B514C}" srcOrd="19" destOrd="0" presId="urn:microsoft.com/office/officeart/2005/8/layout/vList2"/>
    <dgm:cxn modelId="{30A0F115-8E2C-4BA1-A729-48E65389A3F3}" type="presParOf" srcId="{ED566BF1-FF11-498C-9F74-704B6CD855B1}" destId="{9E31027D-9D85-4371-AF06-59255C5EAF7D}" srcOrd="20" destOrd="0" presId="urn:microsoft.com/office/officeart/2005/8/layout/vList2"/>
    <dgm:cxn modelId="{DDF0304E-212F-4D01-991A-5CFF408AD53D}" type="presParOf" srcId="{ED566BF1-FF11-498C-9F74-704B6CD855B1}" destId="{D1450E45-D0C0-4A5A-9D83-A4DBA6401B8F}" srcOrd="21" destOrd="0" presId="urn:microsoft.com/office/officeart/2005/8/layout/vList2"/>
    <dgm:cxn modelId="{40382075-8418-451C-BDF1-ADF4FF6930EA}" type="presParOf" srcId="{ED566BF1-FF11-498C-9F74-704B6CD855B1}" destId="{B347E410-F54A-41C0-9C7A-F91FD7E64753}" srcOrd="2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9D68CBE-B42A-4E12-8412-EA71FD16C1F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B9DD9B2-CC3A-4128-B676-43F6F34221ED}">
      <dgm:prSet/>
      <dgm:spPr/>
      <dgm:t>
        <a:bodyPr/>
        <a:lstStyle/>
        <a:p>
          <a:pPr>
            <a:lnSpc>
              <a:spcPct val="100000"/>
            </a:lnSpc>
          </a:pPr>
          <a:r>
            <a:rPr lang="en-US" b="1"/>
            <a:t>Git Adding New Files</a:t>
          </a:r>
          <a:endParaRPr lang="en-US"/>
        </a:p>
      </dgm:t>
    </dgm:pt>
    <dgm:pt modelId="{D71B576E-0B50-4FAE-AF12-CD4F55FB0509}" type="parTrans" cxnId="{84219FD3-F4D7-479C-876C-4536201A0C06}">
      <dgm:prSet/>
      <dgm:spPr/>
      <dgm:t>
        <a:bodyPr/>
        <a:lstStyle/>
        <a:p>
          <a:endParaRPr lang="en-US"/>
        </a:p>
      </dgm:t>
    </dgm:pt>
    <dgm:pt modelId="{0B84B86C-F457-453D-9D5E-6CF2663DD850}" type="sibTrans" cxnId="{84219FD3-F4D7-479C-876C-4536201A0C06}">
      <dgm:prSet/>
      <dgm:spPr/>
      <dgm:t>
        <a:bodyPr/>
        <a:lstStyle/>
        <a:p>
          <a:endParaRPr lang="en-US"/>
        </a:p>
      </dgm:t>
    </dgm:pt>
    <dgm:pt modelId="{BB7916F0-1E78-4AA0-BEFF-DE9F81566239}">
      <dgm:prSet/>
      <dgm:spPr/>
      <dgm:t>
        <a:bodyPr/>
        <a:lstStyle/>
        <a:p>
          <a:pPr>
            <a:lnSpc>
              <a:spcPct val="100000"/>
            </a:lnSpc>
          </a:pPr>
          <a:r>
            <a:rPr lang="en-US"/>
            <a:t>You just created your first local Git repo. But it is empty.</a:t>
          </a:r>
        </a:p>
      </dgm:t>
    </dgm:pt>
    <dgm:pt modelId="{BA811FA1-A8C1-47D6-8731-C25E31EB0EA7}" type="parTrans" cxnId="{482389D9-8106-441D-A8EB-117295815C2C}">
      <dgm:prSet/>
      <dgm:spPr/>
      <dgm:t>
        <a:bodyPr/>
        <a:lstStyle/>
        <a:p>
          <a:endParaRPr lang="en-US"/>
        </a:p>
      </dgm:t>
    </dgm:pt>
    <dgm:pt modelId="{ABB529E3-D3EE-4FEA-9AB8-A136ED620376}" type="sibTrans" cxnId="{482389D9-8106-441D-A8EB-117295815C2C}">
      <dgm:prSet/>
      <dgm:spPr/>
      <dgm:t>
        <a:bodyPr/>
        <a:lstStyle/>
        <a:p>
          <a:endParaRPr lang="en-US"/>
        </a:p>
      </dgm:t>
    </dgm:pt>
    <dgm:pt modelId="{DAD0E39C-6EB1-4085-A5B9-E38379827D6A}">
      <dgm:prSet/>
      <dgm:spPr/>
      <dgm:t>
        <a:bodyPr/>
        <a:lstStyle/>
        <a:p>
          <a:pPr>
            <a:lnSpc>
              <a:spcPct val="100000"/>
            </a:lnSpc>
          </a:pPr>
          <a:r>
            <a:rPr lang="en-US"/>
            <a:t>So let's add some files, or create a new file using your favourite text editor. Then save or move it to the folder you just created.</a:t>
          </a:r>
        </a:p>
      </dgm:t>
    </dgm:pt>
    <dgm:pt modelId="{7E19AE00-A696-45C2-B951-21306E51C263}" type="parTrans" cxnId="{E9585B4D-39BC-47D6-8F92-861B9D4BE782}">
      <dgm:prSet/>
      <dgm:spPr/>
      <dgm:t>
        <a:bodyPr/>
        <a:lstStyle/>
        <a:p>
          <a:endParaRPr lang="en-US"/>
        </a:p>
      </dgm:t>
    </dgm:pt>
    <dgm:pt modelId="{BFF33341-AB47-43A5-90E8-E924FD12A70B}" type="sibTrans" cxnId="{E9585B4D-39BC-47D6-8F92-861B9D4BE782}">
      <dgm:prSet/>
      <dgm:spPr/>
      <dgm:t>
        <a:bodyPr/>
        <a:lstStyle/>
        <a:p>
          <a:endParaRPr lang="en-US"/>
        </a:p>
      </dgm:t>
    </dgm:pt>
    <dgm:pt modelId="{6527E239-DDD6-4AF4-BA22-DDC50E0827A4}">
      <dgm:prSet/>
      <dgm:spPr/>
      <dgm:t>
        <a:bodyPr/>
        <a:lstStyle/>
        <a:p>
          <a:pPr>
            <a:lnSpc>
              <a:spcPct val="100000"/>
            </a:lnSpc>
          </a:pPr>
          <a:r>
            <a:rPr lang="en-US"/>
            <a:t>git status</a:t>
          </a:r>
        </a:p>
      </dgm:t>
    </dgm:pt>
    <dgm:pt modelId="{2BE47BE9-4FF8-4D31-872B-A713E11A9C9B}" type="parTrans" cxnId="{AFBF2337-10EB-419D-BC72-621E81097F4B}">
      <dgm:prSet/>
      <dgm:spPr/>
      <dgm:t>
        <a:bodyPr/>
        <a:lstStyle/>
        <a:p>
          <a:endParaRPr lang="en-US"/>
        </a:p>
      </dgm:t>
    </dgm:pt>
    <dgm:pt modelId="{AF4D095F-4E46-4BB7-9960-85005CC26E7D}" type="sibTrans" cxnId="{AFBF2337-10EB-419D-BC72-621E81097F4B}">
      <dgm:prSet/>
      <dgm:spPr/>
      <dgm:t>
        <a:bodyPr/>
        <a:lstStyle/>
        <a:p>
          <a:endParaRPr lang="en-US"/>
        </a:p>
      </dgm:t>
    </dgm:pt>
    <dgm:pt modelId="{246153EA-ADEF-4693-850B-96D62E121ADB}" type="pres">
      <dgm:prSet presAssocID="{C9D68CBE-B42A-4E12-8412-EA71FD16C1FF}" presName="root" presStyleCnt="0">
        <dgm:presLayoutVars>
          <dgm:dir/>
          <dgm:resizeHandles val="exact"/>
        </dgm:presLayoutVars>
      </dgm:prSet>
      <dgm:spPr/>
    </dgm:pt>
    <dgm:pt modelId="{02B10296-1260-473A-BBC5-03C774EC755A}" type="pres">
      <dgm:prSet presAssocID="{1B9DD9B2-CC3A-4128-B676-43F6F34221ED}" presName="compNode" presStyleCnt="0"/>
      <dgm:spPr/>
    </dgm:pt>
    <dgm:pt modelId="{52771B75-4C39-4A84-9F29-632F35AE7963}" type="pres">
      <dgm:prSet presAssocID="{1B9DD9B2-CC3A-4128-B676-43F6F34221E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39945D4C-7AC0-4C3F-B32A-05616946AAD2}" type="pres">
      <dgm:prSet presAssocID="{1B9DD9B2-CC3A-4128-B676-43F6F34221ED}" presName="spaceRect" presStyleCnt="0"/>
      <dgm:spPr/>
    </dgm:pt>
    <dgm:pt modelId="{30BB93DA-230E-4F6A-91F5-71E4D5D973C8}" type="pres">
      <dgm:prSet presAssocID="{1B9DD9B2-CC3A-4128-B676-43F6F34221ED}" presName="textRect" presStyleLbl="revTx" presStyleIdx="0" presStyleCnt="4">
        <dgm:presLayoutVars>
          <dgm:chMax val="1"/>
          <dgm:chPref val="1"/>
        </dgm:presLayoutVars>
      </dgm:prSet>
      <dgm:spPr/>
    </dgm:pt>
    <dgm:pt modelId="{B811BF14-61A7-42FB-B524-1AAC9AD5E987}" type="pres">
      <dgm:prSet presAssocID="{0B84B86C-F457-453D-9D5E-6CF2663DD850}" presName="sibTrans" presStyleCnt="0"/>
      <dgm:spPr/>
    </dgm:pt>
    <dgm:pt modelId="{8CAD3F12-2AA0-48DB-9088-0071F24D07FA}" type="pres">
      <dgm:prSet presAssocID="{BB7916F0-1E78-4AA0-BEFF-DE9F81566239}" presName="compNode" presStyleCnt="0"/>
      <dgm:spPr/>
    </dgm:pt>
    <dgm:pt modelId="{EA9693AD-79FC-414F-B1E8-B5A18EAF7A6B}" type="pres">
      <dgm:prSet presAssocID="{BB7916F0-1E78-4AA0-BEFF-DE9F8156623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C94E0DD4-89A2-4625-8D82-54F0A1F8C352}" type="pres">
      <dgm:prSet presAssocID="{BB7916F0-1E78-4AA0-BEFF-DE9F81566239}" presName="spaceRect" presStyleCnt="0"/>
      <dgm:spPr/>
    </dgm:pt>
    <dgm:pt modelId="{44E562B7-60C7-4762-B41D-54853F371E20}" type="pres">
      <dgm:prSet presAssocID="{BB7916F0-1E78-4AA0-BEFF-DE9F81566239}" presName="textRect" presStyleLbl="revTx" presStyleIdx="1" presStyleCnt="4">
        <dgm:presLayoutVars>
          <dgm:chMax val="1"/>
          <dgm:chPref val="1"/>
        </dgm:presLayoutVars>
      </dgm:prSet>
      <dgm:spPr/>
    </dgm:pt>
    <dgm:pt modelId="{929CEE63-B608-4FB1-9980-1C5DA47FF296}" type="pres">
      <dgm:prSet presAssocID="{ABB529E3-D3EE-4FEA-9AB8-A136ED620376}" presName="sibTrans" presStyleCnt="0"/>
      <dgm:spPr/>
    </dgm:pt>
    <dgm:pt modelId="{5C65E640-7DA0-4077-A0A5-C8D6C5274CEE}" type="pres">
      <dgm:prSet presAssocID="{DAD0E39C-6EB1-4085-A5B9-E38379827D6A}" presName="compNode" presStyleCnt="0"/>
      <dgm:spPr/>
    </dgm:pt>
    <dgm:pt modelId="{18C478FA-61C9-44AE-8253-51C85AA9257B}" type="pres">
      <dgm:prSet presAssocID="{DAD0E39C-6EB1-4085-A5B9-E38379827D6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older"/>
        </a:ext>
      </dgm:extLst>
    </dgm:pt>
    <dgm:pt modelId="{63BB0A57-2920-46D4-A689-82041E665E87}" type="pres">
      <dgm:prSet presAssocID="{DAD0E39C-6EB1-4085-A5B9-E38379827D6A}" presName="spaceRect" presStyleCnt="0"/>
      <dgm:spPr/>
    </dgm:pt>
    <dgm:pt modelId="{51B316C4-2D4F-4861-A9D9-51F8869E8DCF}" type="pres">
      <dgm:prSet presAssocID="{DAD0E39C-6EB1-4085-A5B9-E38379827D6A}" presName="textRect" presStyleLbl="revTx" presStyleIdx="2" presStyleCnt="4">
        <dgm:presLayoutVars>
          <dgm:chMax val="1"/>
          <dgm:chPref val="1"/>
        </dgm:presLayoutVars>
      </dgm:prSet>
      <dgm:spPr/>
    </dgm:pt>
    <dgm:pt modelId="{A42F3F77-A1E5-4F18-B2AF-57415ED4F7F4}" type="pres">
      <dgm:prSet presAssocID="{BFF33341-AB47-43A5-90E8-E924FD12A70B}" presName="sibTrans" presStyleCnt="0"/>
      <dgm:spPr/>
    </dgm:pt>
    <dgm:pt modelId="{DBA7B2FC-9654-4AC8-A2DE-04A5F7C2C955}" type="pres">
      <dgm:prSet presAssocID="{6527E239-DDD6-4AF4-BA22-DDC50E0827A4}" presName="compNode" presStyleCnt="0"/>
      <dgm:spPr/>
    </dgm:pt>
    <dgm:pt modelId="{2E694381-ACEA-4912-A636-5E585A5A4F09}" type="pres">
      <dgm:prSet presAssocID="{6527E239-DDD6-4AF4-BA22-DDC50E0827A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18F5720E-B199-47FD-9EC2-C63A9031ECFF}" type="pres">
      <dgm:prSet presAssocID="{6527E239-DDD6-4AF4-BA22-DDC50E0827A4}" presName="spaceRect" presStyleCnt="0"/>
      <dgm:spPr/>
    </dgm:pt>
    <dgm:pt modelId="{38D3AE68-BFD3-4F04-AC1A-43AAF7CEE9C9}" type="pres">
      <dgm:prSet presAssocID="{6527E239-DDD6-4AF4-BA22-DDC50E0827A4}" presName="textRect" presStyleLbl="revTx" presStyleIdx="3" presStyleCnt="4">
        <dgm:presLayoutVars>
          <dgm:chMax val="1"/>
          <dgm:chPref val="1"/>
        </dgm:presLayoutVars>
      </dgm:prSet>
      <dgm:spPr/>
    </dgm:pt>
  </dgm:ptLst>
  <dgm:cxnLst>
    <dgm:cxn modelId="{FC695008-B053-4451-B23D-3DD709F9A21E}" type="presOf" srcId="{BB7916F0-1E78-4AA0-BEFF-DE9F81566239}" destId="{44E562B7-60C7-4762-B41D-54853F371E20}" srcOrd="0" destOrd="0" presId="urn:microsoft.com/office/officeart/2018/2/layout/IconLabelList"/>
    <dgm:cxn modelId="{7769F22E-E2A6-4952-AEC2-0F51D781D4C9}" type="presOf" srcId="{6527E239-DDD6-4AF4-BA22-DDC50E0827A4}" destId="{38D3AE68-BFD3-4F04-AC1A-43AAF7CEE9C9}" srcOrd="0" destOrd="0" presId="urn:microsoft.com/office/officeart/2018/2/layout/IconLabelList"/>
    <dgm:cxn modelId="{AFBF2337-10EB-419D-BC72-621E81097F4B}" srcId="{C9D68CBE-B42A-4E12-8412-EA71FD16C1FF}" destId="{6527E239-DDD6-4AF4-BA22-DDC50E0827A4}" srcOrd="3" destOrd="0" parTransId="{2BE47BE9-4FF8-4D31-872B-A713E11A9C9B}" sibTransId="{AF4D095F-4E46-4BB7-9960-85005CC26E7D}"/>
    <dgm:cxn modelId="{8DBFF539-30AE-45DD-B04A-6F6E64440CE2}" type="presOf" srcId="{1B9DD9B2-CC3A-4128-B676-43F6F34221ED}" destId="{30BB93DA-230E-4F6A-91F5-71E4D5D973C8}" srcOrd="0" destOrd="0" presId="urn:microsoft.com/office/officeart/2018/2/layout/IconLabelList"/>
    <dgm:cxn modelId="{BFF7BE47-28FB-4C4F-A048-95B9FF33F639}" type="presOf" srcId="{C9D68CBE-B42A-4E12-8412-EA71FD16C1FF}" destId="{246153EA-ADEF-4693-850B-96D62E121ADB}" srcOrd="0" destOrd="0" presId="urn:microsoft.com/office/officeart/2018/2/layout/IconLabelList"/>
    <dgm:cxn modelId="{E9585B4D-39BC-47D6-8F92-861B9D4BE782}" srcId="{C9D68CBE-B42A-4E12-8412-EA71FD16C1FF}" destId="{DAD0E39C-6EB1-4085-A5B9-E38379827D6A}" srcOrd="2" destOrd="0" parTransId="{7E19AE00-A696-45C2-B951-21306E51C263}" sibTransId="{BFF33341-AB47-43A5-90E8-E924FD12A70B}"/>
    <dgm:cxn modelId="{B51436C7-01AD-4381-8324-501BE574C2E2}" type="presOf" srcId="{DAD0E39C-6EB1-4085-A5B9-E38379827D6A}" destId="{51B316C4-2D4F-4861-A9D9-51F8869E8DCF}" srcOrd="0" destOrd="0" presId="urn:microsoft.com/office/officeart/2018/2/layout/IconLabelList"/>
    <dgm:cxn modelId="{84219FD3-F4D7-479C-876C-4536201A0C06}" srcId="{C9D68CBE-B42A-4E12-8412-EA71FD16C1FF}" destId="{1B9DD9B2-CC3A-4128-B676-43F6F34221ED}" srcOrd="0" destOrd="0" parTransId="{D71B576E-0B50-4FAE-AF12-CD4F55FB0509}" sibTransId="{0B84B86C-F457-453D-9D5E-6CF2663DD850}"/>
    <dgm:cxn modelId="{482389D9-8106-441D-A8EB-117295815C2C}" srcId="{C9D68CBE-B42A-4E12-8412-EA71FD16C1FF}" destId="{BB7916F0-1E78-4AA0-BEFF-DE9F81566239}" srcOrd="1" destOrd="0" parTransId="{BA811FA1-A8C1-47D6-8731-C25E31EB0EA7}" sibTransId="{ABB529E3-D3EE-4FEA-9AB8-A136ED620376}"/>
    <dgm:cxn modelId="{D78C5EF0-A4FF-4AF7-AFB4-868C6B5FB586}" type="presParOf" srcId="{246153EA-ADEF-4693-850B-96D62E121ADB}" destId="{02B10296-1260-473A-BBC5-03C774EC755A}" srcOrd="0" destOrd="0" presId="urn:microsoft.com/office/officeart/2018/2/layout/IconLabelList"/>
    <dgm:cxn modelId="{0C1A6811-54FA-46C3-BEFB-42905567E9D8}" type="presParOf" srcId="{02B10296-1260-473A-BBC5-03C774EC755A}" destId="{52771B75-4C39-4A84-9F29-632F35AE7963}" srcOrd="0" destOrd="0" presId="urn:microsoft.com/office/officeart/2018/2/layout/IconLabelList"/>
    <dgm:cxn modelId="{9F6AE4E4-9DB7-46DB-A1AE-3CC0D58C3783}" type="presParOf" srcId="{02B10296-1260-473A-BBC5-03C774EC755A}" destId="{39945D4C-7AC0-4C3F-B32A-05616946AAD2}" srcOrd="1" destOrd="0" presId="urn:microsoft.com/office/officeart/2018/2/layout/IconLabelList"/>
    <dgm:cxn modelId="{696ACDC9-0B99-4A53-AA34-7AF46655EA1B}" type="presParOf" srcId="{02B10296-1260-473A-BBC5-03C774EC755A}" destId="{30BB93DA-230E-4F6A-91F5-71E4D5D973C8}" srcOrd="2" destOrd="0" presId="urn:microsoft.com/office/officeart/2018/2/layout/IconLabelList"/>
    <dgm:cxn modelId="{CAE774C4-6564-4DDB-B50D-E3D977F7A670}" type="presParOf" srcId="{246153EA-ADEF-4693-850B-96D62E121ADB}" destId="{B811BF14-61A7-42FB-B524-1AAC9AD5E987}" srcOrd="1" destOrd="0" presId="urn:microsoft.com/office/officeart/2018/2/layout/IconLabelList"/>
    <dgm:cxn modelId="{694F1A7E-3566-4154-8C84-5DED22E0407D}" type="presParOf" srcId="{246153EA-ADEF-4693-850B-96D62E121ADB}" destId="{8CAD3F12-2AA0-48DB-9088-0071F24D07FA}" srcOrd="2" destOrd="0" presId="urn:microsoft.com/office/officeart/2018/2/layout/IconLabelList"/>
    <dgm:cxn modelId="{2135E61B-829F-489D-9706-75D64E9A16F4}" type="presParOf" srcId="{8CAD3F12-2AA0-48DB-9088-0071F24D07FA}" destId="{EA9693AD-79FC-414F-B1E8-B5A18EAF7A6B}" srcOrd="0" destOrd="0" presId="urn:microsoft.com/office/officeart/2018/2/layout/IconLabelList"/>
    <dgm:cxn modelId="{1BF18EFE-9E4A-4AA1-AC59-CF852B627CDC}" type="presParOf" srcId="{8CAD3F12-2AA0-48DB-9088-0071F24D07FA}" destId="{C94E0DD4-89A2-4625-8D82-54F0A1F8C352}" srcOrd="1" destOrd="0" presId="urn:microsoft.com/office/officeart/2018/2/layout/IconLabelList"/>
    <dgm:cxn modelId="{AA58E23D-26E2-4DFB-9109-C726C6571924}" type="presParOf" srcId="{8CAD3F12-2AA0-48DB-9088-0071F24D07FA}" destId="{44E562B7-60C7-4762-B41D-54853F371E20}" srcOrd="2" destOrd="0" presId="urn:microsoft.com/office/officeart/2018/2/layout/IconLabelList"/>
    <dgm:cxn modelId="{44DF5271-B09C-40E8-80BD-FE1ADB2AEA43}" type="presParOf" srcId="{246153EA-ADEF-4693-850B-96D62E121ADB}" destId="{929CEE63-B608-4FB1-9980-1C5DA47FF296}" srcOrd="3" destOrd="0" presId="urn:microsoft.com/office/officeart/2018/2/layout/IconLabelList"/>
    <dgm:cxn modelId="{1CB327F3-C869-420D-9502-97A93976593E}" type="presParOf" srcId="{246153EA-ADEF-4693-850B-96D62E121ADB}" destId="{5C65E640-7DA0-4077-A0A5-C8D6C5274CEE}" srcOrd="4" destOrd="0" presId="urn:microsoft.com/office/officeart/2018/2/layout/IconLabelList"/>
    <dgm:cxn modelId="{F4CC42A6-6357-493B-8EB9-37D88CA9BFCA}" type="presParOf" srcId="{5C65E640-7DA0-4077-A0A5-C8D6C5274CEE}" destId="{18C478FA-61C9-44AE-8253-51C85AA9257B}" srcOrd="0" destOrd="0" presId="urn:microsoft.com/office/officeart/2018/2/layout/IconLabelList"/>
    <dgm:cxn modelId="{1FDDB202-6B96-4DE4-A419-A2047A78DA4F}" type="presParOf" srcId="{5C65E640-7DA0-4077-A0A5-C8D6C5274CEE}" destId="{63BB0A57-2920-46D4-A689-82041E665E87}" srcOrd="1" destOrd="0" presId="urn:microsoft.com/office/officeart/2018/2/layout/IconLabelList"/>
    <dgm:cxn modelId="{EE025165-DA13-4927-B454-BCE344A71639}" type="presParOf" srcId="{5C65E640-7DA0-4077-A0A5-C8D6C5274CEE}" destId="{51B316C4-2D4F-4861-A9D9-51F8869E8DCF}" srcOrd="2" destOrd="0" presId="urn:microsoft.com/office/officeart/2018/2/layout/IconLabelList"/>
    <dgm:cxn modelId="{765B33E6-91FD-4E58-8195-7F2240665203}" type="presParOf" srcId="{246153EA-ADEF-4693-850B-96D62E121ADB}" destId="{A42F3F77-A1E5-4F18-B2AF-57415ED4F7F4}" srcOrd="5" destOrd="0" presId="urn:microsoft.com/office/officeart/2018/2/layout/IconLabelList"/>
    <dgm:cxn modelId="{C832BA20-1C33-4F02-8A85-06345C380970}" type="presParOf" srcId="{246153EA-ADEF-4693-850B-96D62E121ADB}" destId="{DBA7B2FC-9654-4AC8-A2DE-04A5F7C2C955}" srcOrd="6" destOrd="0" presId="urn:microsoft.com/office/officeart/2018/2/layout/IconLabelList"/>
    <dgm:cxn modelId="{5F265CF6-6883-4330-BD66-1E36F0D61357}" type="presParOf" srcId="{DBA7B2FC-9654-4AC8-A2DE-04A5F7C2C955}" destId="{2E694381-ACEA-4912-A636-5E585A5A4F09}" srcOrd="0" destOrd="0" presId="urn:microsoft.com/office/officeart/2018/2/layout/IconLabelList"/>
    <dgm:cxn modelId="{FA366E4E-DB6F-4917-A912-2DF33A6F6DEF}" type="presParOf" srcId="{DBA7B2FC-9654-4AC8-A2DE-04A5F7C2C955}" destId="{18F5720E-B199-47FD-9EC2-C63A9031ECFF}" srcOrd="1" destOrd="0" presId="urn:microsoft.com/office/officeart/2018/2/layout/IconLabelList"/>
    <dgm:cxn modelId="{F640BA7B-0982-44AA-A5AF-93507B1D05D8}" type="presParOf" srcId="{DBA7B2FC-9654-4AC8-A2DE-04A5F7C2C955}" destId="{38D3AE68-BFD3-4F04-AC1A-43AAF7CEE9C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7A65C7D-7953-4978-A9DB-EEAE82DDFC9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E9BC64C-6101-4058-8D48-D441E075266B}">
      <dgm:prSet/>
      <dgm:spPr/>
      <dgm:t>
        <a:bodyPr/>
        <a:lstStyle/>
        <a:p>
          <a:pPr>
            <a:lnSpc>
              <a:spcPct val="100000"/>
            </a:lnSpc>
          </a:pPr>
          <a:r>
            <a:rPr lang="en-US"/>
            <a:t>Git Staging Environment</a:t>
          </a:r>
          <a:endParaRPr lang="en-US" dirty="0"/>
        </a:p>
      </dgm:t>
    </dgm:pt>
    <dgm:pt modelId="{0319FDD7-3ED7-424D-8C5D-DDFCE54B66B0}" type="parTrans" cxnId="{20B99E20-0E97-4A14-9BCD-037D6A6F9396}">
      <dgm:prSet/>
      <dgm:spPr/>
      <dgm:t>
        <a:bodyPr/>
        <a:lstStyle/>
        <a:p>
          <a:endParaRPr lang="en-US"/>
        </a:p>
      </dgm:t>
    </dgm:pt>
    <dgm:pt modelId="{D27CC217-C4A7-4FE2-BCBE-0D099D59C057}" type="sibTrans" cxnId="{20B99E20-0E97-4A14-9BCD-037D6A6F9396}">
      <dgm:prSet/>
      <dgm:spPr/>
      <dgm:t>
        <a:bodyPr/>
        <a:lstStyle/>
        <a:p>
          <a:endParaRPr lang="en-US"/>
        </a:p>
      </dgm:t>
    </dgm:pt>
    <dgm:pt modelId="{54E2772E-438A-4994-B1C0-D941071AC2DA}">
      <dgm:prSet/>
      <dgm:spPr/>
      <dgm:t>
        <a:bodyPr/>
        <a:lstStyle/>
        <a:p>
          <a:pPr>
            <a:lnSpc>
              <a:spcPct val="100000"/>
            </a:lnSpc>
          </a:pPr>
          <a:r>
            <a:rPr lang="en-US"/>
            <a:t>One of the core functions of Git is the concepts of the Staging Environment, and the Commit.</a:t>
          </a:r>
        </a:p>
      </dgm:t>
    </dgm:pt>
    <dgm:pt modelId="{37D73564-00DA-436C-B186-7BD42E3CA4CB}" type="parTrans" cxnId="{EC82CD1A-9115-45CE-9512-4E7B3EDE9AC9}">
      <dgm:prSet/>
      <dgm:spPr/>
      <dgm:t>
        <a:bodyPr/>
        <a:lstStyle/>
        <a:p>
          <a:endParaRPr lang="en-US"/>
        </a:p>
      </dgm:t>
    </dgm:pt>
    <dgm:pt modelId="{601D5CE8-3A05-4845-B51A-7AA14C128DDA}" type="sibTrans" cxnId="{EC82CD1A-9115-45CE-9512-4E7B3EDE9AC9}">
      <dgm:prSet/>
      <dgm:spPr/>
      <dgm:t>
        <a:bodyPr/>
        <a:lstStyle/>
        <a:p>
          <a:endParaRPr lang="en-US"/>
        </a:p>
      </dgm:t>
    </dgm:pt>
    <dgm:pt modelId="{7B1A520D-05D5-4BB1-BCE1-9ED779749370}">
      <dgm:prSet/>
      <dgm:spPr/>
      <dgm:t>
        <a:bodyPr/>
        <a:lstStyle/>
        <a:p>
          <a:pPr>
            <a:lnSpc>
              <a:spcPct val="100000"/>
            </a:lnSpc>
          </a:pPr>
          <a:r>
            <a:rPr lang="en-US"/>
            <a:t>As you are working, you may be adding, editing and removing files. But whenever you hit a milestone or finish a part of the work, you should add the files to a Staging Environment.</a:t>
          </a:r>
        </a:p>
      </dgm:t>
    </dgm:pt>
    <dgm:pt modelId="{2002BA59-7EC5-4CC7-8EAC-D87CEDF8F1B3}" type="parTrans" cxnId="{E509011A-B484-47F8-8FEE-991AEED847E1}">
      <dgm:prSet/>
      <dgm:spPr/>
      <dgm:t>
        <a:bodyPr/>
        <a:lstStyle/>
        <a:p>
          <a:endParaRPr lang="en-US"/>
        </a:p>
      </dgm:t>
    </dgm:pt>
    <dgm:pt modelId="{2BBED035-4917-41D7-9465-0C8E6509907F}" type="sibTrans" cxnId="{E509011A-B484-47F8-8FEE-991AEED847E1}">
      <dgm:prSet/>
      <dgm:spPr/>
      <dgm:t>
        <a:bodyPr/>
        <a:lstStyle/>
        <a:p>
          <a:endParaRPr lang="en-US"/>
        </a:p>
      </dgm:t>
    </dgm:pt>
    <dgm:pt modelId="{B1F67367-F897-4EED-87C7-EE5DA30A9E43}">
      <dgm:prSet/>
      <dgm:spPr/>
      <dgm:t>
        <a:bodyPr/>
        <a:lstStyle/>
        <a:p>
          <a:pPr>
            <a:lnSpc>
              <a:spcPct val="100000"/>
            </a:lnSpc>
          </a:pPr>
          <a:r>
            <a:rPr lang="en-US"/>
            <a:t>Staged files are files that are ready to be committed to the repository you are working on. You will learn more about commit shortly.</a:t>
          </a:r>
        </a:p>
      </dgm:t>
    </dgm:pt>
    <dgm:pt modelId="{A942AAAE-6046-43F1-A1CB-BF24BFB5E3AF}" type="parTrans" cxnId="{AEE40629-5D41-435A-AF94-36061D629DDF}">
      <dgm:prSet/>
      <dgm:spPr/>
      <dgm:t>
        <a:bodyPr/>
        <a:lstStyle/>
        <a:p>
          <a:endParaRPr lang="en-US"/>
        </a:p>
      </dgm:t>
    </dgm:pt>
    <dgm:pt modelId="{A9A049BA-A746-42B9-B26D-E93771042B68}" type="sibTrans" cxnId="{AEE40629-5D41-435A-AF94-36061D629DDF}">
      <dgm:prSet/>
      <dgm:spPr/>
      <dgm:t>
        <a:bodyPr/>
        <a:lstStyle/>
        <a:p>
          <a:endParaRPr lang="en-US"/>
        </a:p>
      </dgm:t>
    </dgm:pt>
    <dgm:pt modelId="{7772D3FB-5C5D-43F8-9544-2C66104A49C7}">
      <dgm:prSet/>
      <dgm:spPr/>
      <dgm:t>
        <a:bodyPr/>
        <a:lstStyle/>
        <a:p>
          <a:pPr>
            <a:lnSpc>
              <a:spcPct val="100000"/>
            </a:lnSpc>
          </a:pPr>
          <a:r>
            <a:rPr lang="en-US"/>
            <a:t>git add index.html</a:t>
          </a:r>
        </a:p>
      </dgm:t>
    </dgm:pt>
    <dgm:pt modelId="{C1686BE3-F821-4A2C-B724-EF8E2C30A356}" type="parTrans" cxnId="{0F2B356E-B763-4430-B184-92B88C67FE3D}">
      <dgm:prSet/>
      <dgm:spPr/>
      <dgm:t>
        <a:bodyPr/>
        <a:lstStyle/>
        <a:p>
          <a:endParaRPr lang="en-US"/>
        </a:p>
      </dgm:t>
    </dgm:pt>
    <dgm:pt modelId="{B7D04F58-A672-4BB5-8160-F9DE34F9256D}" type="sibTrans" cxnId="{0F2B356E-B763-4430-B184-92B88C67FE3D}">
      <dgm:prSet/>
      <dgm:spPr/>
      <dgm:t>
        <a:bodyPr/>
        <a:lstStyle/>
        <a:p>
          <a:endParaRPr lang="en-US"/>
        </a:p>
      </dgm:t>
    </dgm:pt>
    <dgm:pt modelId="{A046C14F-4970-45AB-8DF2-CD1C36BF051D}">
      <dgm:prSet/>
      <dgm:spPr/>
      <dgm:t>
        <a:bodyPr/>
        <a:lstStyle/>
        <a:p>
          <a:pPr>
            <a:lnSpc>
              <a:spcPct val="100000"/>
            </a:lnSpc>
          </a:pPr>
          <a:r>
            <a:rPr lang="en-US"/>
            <a:t>git status</a:t>
          </a:r>
        </a:p>
      </dgm:t>
    </dgm:pt>
    <dgm:pt modelId="{95779E60-3F35-4602-B06A-3A2EB7506B94}" type="parTrans" cxnId="{806886A8-F5C8-4AFB-B896-9752D55C469D}">
      <dgm:prSet/>
      <dgm:spPr/>
      <dgm:t>
        <a:bodyPr/>
        <a:lstStyle/>
        <a:p>
          <a:endParaRPr lang="en-US"/>
        </a:p>
      </dgm:t>
    </dgm:pt>
    <dgm:pt modelId="{EB51ABE6-14E0-4F8E-84C7-EB4883F31DA7}" type="sibTrans" cxnId="{806886A8-F5C8-4AFB-B896-9752D55C469D}">
      <dgm:prSet/>
      <dgm:spPr/>
      <dgm:t>
        <a:bodyPr/>
        <a:lstStyle/>
        <a:p>
          <a:endParaRPr lang="en-US"/>
        </a:p>
      </dgm:t>
    </dgm:pt>
    <dgm:pt modelId="{50A69CF2-D31F-4662-A632-DEF0F98B237C}" type="pres">
      <dgm:prSet presAssocID="{D7A65C7D-7953-4978-A9DB-EEAE82DDFC9B}" presName="root" presStyleCnt="0">
        <dgm:presLayoutVars>
          <dgm:dir/>
          <dgm:resizeHandles val="exact"/>
        </dgm:presLayoutVars>
      </dgm:prSet>
      <dgm:spPr/>
    </dgm:pt>
    <dgm:pt modelId="{FA71F0EB-9146-46BD-91F5-B5B6BDECDE2B}" type="pres">
      <dgm:prSet presAssocID="{7E9BC64C-6101-4058-8D48-D441E075266B}" presName="compNode" presStyleCnt="0"/>
      <dgm:spPr/>
    </dgm:pt>
    <dgm:pt modelId="{40BD1EC6-D72E-428B-824F-356382F97018}" type="pres">
      <dgm:prSet presAssocID="{7E9BC64C-6101-4058-8D48-D441E075266B}" presName="bgRect" presStyleLbl="bgShp" presStyleIdx="0" presStyleCnt="6"/>
      <dgm:spPr/>
    </dgm:pt>
    <dgm:pt modelId="{C826A9CA-4DF9-4A10-8817-369F380D3D7F}" type="pres">
      <dgm:prSet presAssocID="{7E9BC64C-6101-4058-8D48-D441E075266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9CED6193-5CAC-4305-AB62-9D93BD778391}" type="pres">
      <dgm:prSet presAssocID="{7E9BC64C-6101-4058-8D48-D441E075266B}" presName="spaceRect" presStyleCnt="0"/>
      <dgm:spPr/>
    </dgm:pt>
    <dgm:pt modelId="{B6756115-F552-4243-BB72-EC09697ECDD1}" type="pres">
      <dgm:prSet presAssocID="{7E9BC64C-6101-4058-8D48-D441E075266B}" presName="parTx" presStyleLbl="revTx" presStyleIdx="0" presStyleCnt="6">
        <dgm:presLayoutVars>
          <dgm:chMax val="0"/>
          <dgm:chPref val="0"/>
        </dgm:presLayoutVars>
      </dgm:prSet>
      <dgm:spPr/>
    </dgm:pt>
    <dgm:pt modelId="{443F1D83-8E5D-4280-BF0D-3ACA82DC149D}" type="pres">
      <dgm:prSet presAssocID="{D27CC217-C4A7-4FE2-BCBE-0D099D59C057}" presName="sibTrans" presStyleCnt="0"/>
      <dgm:spPr/>
    </dgm:pt>
    <dgm:pt modelId="{7216E8C5-B005-480C-B1BD-677937750BC0}" type="pres">
      <dgm:prSet presAssocID="{54E2772E-438A-4994-B1C0-D941071AC2DA}" presName="compNode" presStyleCnt="0"/>
      <dgm:spPr/>
    </dgm:pt>
    <dgm:pt modelId="{E0C95ECB-3A64-4E50-B520-F02C1279F872}" type="pres">
      <dgm:prSet presAssocID="{54E2772E-438A-4994-B1C0-D941071AC2DA}" presName="bgRect" presStyleLbl="bgShp" presStyleIdx="1" presStyleCnt="6"/>
      <dgm:spPr/>
    </dgm:pt>
    <dgm:pt modelId="{B7CB7327-225D-47A1-B0AB-C2A9C6286CA3}" type="pres">
      <dgm:prSet presAssocID="{54E2772E-438A-4994-B1C0-D941071AC2D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6F9CC332-1FA5-4400-9FAD-AE00B2D5C8C8}" type="pres">
      <dgm:prSet presAssocID="{54E2772E-438A-4994-B1C0-D941071AC2DA}" presName="spaceRect" presStyleCnt="0"/>
      <dgm:spPr/>
    </dgm:pt>
    <dgm:pt modelId="{7E3E5FD7-B709-489C-B445-5AD15DD49972}" type="pres">
      <dgm:prSet presAssocID="{54E2772E-438A-4994-B1C0-D941071AC2DA}" presName="parTx" presStyleLbl="revTx" presStyleIdx="1" presStyleCnt="6">
        <dgm:presLayoutVars>
          <dgm:chMax val="0"/>
          <dgm:chPref val="0"/>
        </dgm:presLayoutVars>
      </dgm:prSet>
      <dgm:spPr/>
    </dgm:pt>
    <dgm:pt modelId="{06090CAF-8459-4239-BFE4-4A0A11BE655F}" type="pres">
      <dgm:prSet presAssocID="{601D5CE8-3A05-4845-B51A-7AA14C128DDA}" presName="sibTrans" presStyleCnt="0"/>
      <dgm:spPr/>
    </dgm:pt>
    <dgm:pt modelId="{A6E5045A-4389-4373-AF7B-9CE79ABE9AAE}" type="pres">
      <dgm:prSet presAssocID="{7B1A520D-05D5-4BB1-BCE1-9ED779749370}" presName="compNode" presStyleCnt="0"/>
      <dgm:spPr/>
    </dgm:pt>
    <dgm:pt modelId="{9DD05427-A7DE-49AF-A6CD-730BA7FCDA48}" type="pres">
      <dgm:prSet presAssocID="{7B1A520D-05D5-4BB1-BCE1-9ED779749370}" presName="bgRect" presStyleLbl="bgShp" presStyleIdx="2" presStyleCnt="6"/>
      <dgm:spPr/>
    </dgm:pt>
    <dgm:pt modelId="{E0B7866B-BF10-4809-858D-0BAD650F28C0}" type="pres">
      <dgm:prSet presAssocID="{7B1A520D-05D5-4BB1-BCE1-9ED77974937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encil"/>
        </a:ext>
      </dgm:extLst>
    </dgm:pt>
    <dgm:pt modelId="{B2B00FBC-67F4-494B-A534-1EBB1A7297AE}" type="pres">
      <dgm:prSet presAssocID="{7B1A520D-05D5-4BB1-BCE1-9ED779749370}" presName="spaceRect" presStyleCnt="0"/>
      <dgm:spPr/>
    </dgm:pt>
    <dgm:pt modelId="{A3C2DF07-8F55-46B4-A18E-7816A900E111}" type="pres">
      <dgm:prSet presAssocID="{7B1A520D-05D5-4BB1-BCE1-9ED779749370}" presName="parTx" presStyleLbl="revTx" presStyleIdx="2" presStyleCnt="6">
        <dgm:presLayoutVars>
          <dgm:chMax val="0"/>
          <dgm:chPref val="0"/>
        </dgm:presLayoutVars>
      </dgm:prSet>
      <dgm:spPr/>
    </dgm:pt>
    <dgm:pt modelId="{7CEEB137-3031-4B72-9773-7350C486E360}" type="pres">
      <dgm:prSet presAssocID="{2BBED035-4917-41D7-9465-0C8E6509907F}" presName="sibTrans" presStyleCnt="0"/>
      <dgm:spPr/>
    </dgm:pt>
    <dgm:pt modelId="{35643F70-F535-4363-8B7A-36C4856E56D4}" type="pres">
      <dgm:prSet presAssocID="{B1F67367-F897-4EED-87C7-EE5DA30A9E43}" presName="compNode" presStyleCnt="0"/>
      <dgm:spPr/>
    </dgm:pt>
    <dgm:pt modelId="{51903E35-73A8-4697-B05A-F2B6299D3F3D}" type="pres">
      <dgm:prSet presAssocID="{B1F67367-F897-4EED-87C7-EE5DA30A9E43}" presName="bgRect" presStyleLbl="bgShp" presStyleIdx="3" presStyleCnt="6"/>
      <dgm:spPr/>
    </dgm:pt>
    <dgm:pt modelId="{F8068756-79EF-44E2-8F16-CFD855E33634}" type="pres">
      <dgm:prSet presAssocID="{B1F67367-F897-4EED-87C7-EE5DA30A9E4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Open Folder"/>
        </a:ext>
      </dgm:extLst>
    </dgm:pt>
    <dgm:pt modelId="{B5CFB588-15B5-48CB-A472-EE0BDFFC6E05}" type="pres">
      <dgm:prSet presAssocID="{B1F67367-F897-4EED-87C7-EE5DA30A9E43}" presName="spaceRect" presStyleCnt="0"/>
      <dgm:spPr/>
    </dgm:pt>
    <dgm:pt modelId="{72DE582A-6430-4A69-85D8-4B56D540A1ED}" type="pres">
      <dgm:prSet presAssocID="{B1F67367-F897-4EED-87C7-EE5DA30A9E43}" presName="parTx" presStyleLbl="revTx" presStyleIdx="3" presStyleCnt="6">
        <dgm:presLayoutVars>
          <dgm:chMax val="0"/>
          <dgm:chPref val="0"/>
        </dgm:presLayoutVars>
      </dgm:prSet>
      <dgm:spPr/>
    </dgm:pt>
    <dgm:pt modelId="{78E75780-7D30-41F7-A89F-B11778EF7904}" type="pres">
      <dgm:prSet presAssocID="{A9A049BA-A746-42B9-B26D-E93771042B68}" presName="sibTrans" presStyleCnt="0"/>
      <dgm:spPr/>
    </dgm:pt>
    <dgm:pt modelId="{4C6CAAC7-66F1-42DC-968C-5CD5EE6C9F87}" type="pres">
      <dgm:prSet presAssocID="{7772D3FB-5C5D-43F8-9544-2C66104A49C7}" presName="compNode" presStyleCnt="0"/>
      <dgm:spPr/>
    </dgm:pt>
    <dgm:pt modelId="{B10B8A03-F82D-4E17-9F14-324FB2707E87}" type="pres">
      <dgm:prSet presAssocID="{7772D3FB-5C5D-43F8-9544-2C66104A49C7}" presName="bgRect" presStyleLbl="bgShp" presStyleIdx="4" presStyleCnt="6"/>
      <dgm:spPr/>
    </dgm:pt>
    <dgm:pt modelId="{94418DAE-2F3A-4EAD-84B4-55D50C941E92}" type="pres">
      <dgm:prSet presAssocID="{7772D3FB-5C5D-43F8-9544-2C66104A49C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arker"/>
        </a:ext>
      </dgm:extLst>
    </dgm:pt>
    <dgm:pt modelId="{4C1C8E21-A2A6-44F7-A145-422979BF81AD}" type="pres">
      <dgm:prSet presAssocID="{7772D3FB-5C5D-43F8-9544-2C66104A49C7}" presName="spaceRect" presStyleCnt="0"/>
      <dgm:spPr/>
    </dgm:pt>
    <dgm:pt modelId="{15026585-1BBE-4C4E-8C60-FF689B48CD96}" type="pres">
      <dgm:prSet presAssocID="{7772D3FB-5C5D-43F8-9544-2C66104A49C7}" presName="parTx" presStyleLbl="revTx" presStyleIdx="4" presStyleCnt="6">
        <dgm:presLayoutVars>
          <dgm:chMax val="0"/>
          <dgm:chPref val="0"/>
        </dgm:presLayoutVars>
      </dgm:prSet>
      <dgm:spPr/>
    </dgm:pt>
    <dgm:pt modelId="{594E43C5-809F-4E1A-A7EA-F499B69C9FF1}" type="pres">
      <dgm:prSet presAssocID="{B7D04F58-A672-4BB5-8160-F9DE34F9256D}" presName="sibTrans" presStyleCnt="0"/>
      <dgm:spPr/>
    </dgm:pt>
    <dgm:pt modelId="{46BD9986-7690-4F36-8AE1-1E24738D4A93}" type="pres">
      <dgm:prSet presAssocID="{A046C14F-4970-45AB-8DF2-CD1C36BF051D}" presName="compNode" presStyleCnt="0"/>
      <dgm:spPr/>
    </dgm:pt>
    <dgm:pt modelId="{6AA37E7C-5139-4347-AE94-6510D281B791}" type="pres">
      <dgm:prSet presAssocID="{A046C14F-4970-45AB-8DF2-CD1C36BF051D}" presName="bgRect" presStyleLbl="bgShp" presStyleIdx="5" presStyleCnt="6"/>
      <dgm:spPr/>
    </dgm:pt>
    <dgm:pt modelId="{E602D3F7-EF68-4366-B88C-B12A07073B91}" type="pres">
      <dgm:prSet presAssocID="{A046C14F-4970-45AB-8DF2-CD1C36BF051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heckmark"/>
        </a:ext>
      </dgm:extLst>
    </dgm:pt>
    <dgm:pt modelId="{3DC5255F-B7E2-4F79-8BBB-5A7C8D761A2B}" type="pres">
      <dgm:prSet presAssocID="{A046C14F-4970-45AB-8DF2-CD1C36BF051D}" presName="spaceRect" presStyleCnt="0"/>
      <dgm:spPr/>
    </dgm:pt>
    <dgm:pt modelId="{54B45F12-F7D0-464A-9515-FE4A869B0254}" type="pres">
      <dgm:prSet presAssocID="{A046C14F-4970-45AB-8DF2-CD1C36BF051D}" presName="parTx" presStyleLbl="revTx" presStyleIdx="5" presStyleCnt="6">
        <dgm:presLayoutVars>
          <dgm:chMax val="0"/>
          <dgm:chPref val="0"/>
        </dgm:presLayoutVars>
      </dgm:prSet>
      <dgm:spPr/>
    </dgm:pt>
  </dgm:ptLst>
  <dgm:cxnLst>
    <dgm:cxn modelId="{B36D6B02-747A-4052-97F7-D269201D9499}" type="presOf" srcId="{7B1A520D-05D5-4BB1-BCE1-9ED779749370}" destId="{A3C2DF07-8F55-46B4-A18E-7816A900E111}" srcOrd="0" destOrd="0" presId="urn:microsoft.com/office/officeart/2018/2/layout/IconVerticalSolidList"/>
    <dgm:cxn modelId="{1AC53E07-3DC4-463F-8C0C-D0495910FDB4}" type="presOf" srcId="{D7A65C7D-7953-4978-A9DB-EEAE82DDFC9B}" destId="{50A69CF2-D31F-4662-A632-DEF0F98B237C}" srcOrd="0" destOrd="0" presId="urn:microsoft.com/office/officeart/2018/2/layout/IconVerticalSolidList"/>
    <dgm:cxn modelId="{E509011A-B484-47F8-8FEE-991AEED847E1}" srcId="{D7A65C7D-7953-4978-A9DB-EEAE82DDFC9B}" destId="{7B1A520D-05D5-4BB1-BCE1-9ED779749370}" srcOrd="2" destOrd="0" parTransId="{2002BA59-7EC5-4CC7-8EAC-D87CEDF8F1B3}" sibTransId="{2BBED035-4917-41D7-9465-0C8E6509907F}"/>
    <dgm:cxn modelId="{EC82CD1A-9115-45CE-9512-4E7B3EDE9AC9}" srcId="{D7A65C7D-7953-4978-A9DB-EEAE82DDFC9B}" destId="{54E2772E-438A-4994-B1C0-D941071AC2DA}" srcOrd="1" destOrd="0" parTransId="{37D73564-00DA-436C-B186-7BD42E3CA4CB}" sibTransId="{601D5CE8-3A05-4845-B51A-7AA14C128DDA}"/>
    <dgm:cxn modelId="{20B99E20-0E97-4A14-9BCD-037D6A6F9396}" srcId="{D7A65C7D-7953-4978-A9DB-EEAE82DDFC9B}" destId="{7E9BC64C-6101-4058-8D48-D441E075266B}" srcOrd="0" destOrd="0" parTransId="{0319FDD7-3ED7-424D-8C5D-DDFCE54B66B0}" sibTransId="{D27CC217-C4A7-4FE2-BCBE-0D099D59C057}"/>
    <dgm:cxn modelId="{AEE40629-5D41-435A-AF94-36061D629DDF}" srcId="{D7A65C7D-7953-4978-A9DB-EEAE82DDFC9B}" destId="{B1F67367-F897-4EED-87C7-EE5DA30A9E43}" srcOrd="3" destOrd="0" parTransId="{A942AAAE-6046-43F1-A1CB-BF24BFB5E3AF}" sibTransId="{A9A049BA-A746-42B9-B26D-E93771042B68}"/>
    <dgm:cxn modelId="{6DC27233-A484-426D-B763-9E40B2802462}" type="presOf" srcId="{7772D3FB-5C5D-43F8-9544-2C66104A49C7}" destId="{15026585-1BBE-4C4E-8C60-FF689B48CD96}" srcOrd="0" destOrd="0" presId="urn:microsoft.com/office/officeart/2018/2/layout/IconVerticalSolidList"/>
    <dgm:cxn modelId="{291D8834-F593-49AB-AF19-EBAD23227E35}" type="presOf" srcId="{B1F67367-F897-4EED-87C7-EE5DA30A9E43}" destId="{72DE582A-6430-4A69-85D8-4B56D540A1ED}" srcOrd="0" destOrd="0" presId="urn:microsoft.com/office/officeart/2018/2/layout/IconVerticalSolidList"/>
    <dgm:cxn modelId="{0F2B356E-B763-4430-B184-92B88C67FE3D}" srcId="{D7A65C7D-7953-4978-A9DB-EEAE82DDFC9B}" destId="{7772D3FB-5C5D-43F8-9544-2C66104A49C7}" srcOrd="4" destOrd="0" parTransId="{C1686BE3-F821-4A2C-B724-EF8E2C30A356}" sibTransId="{B7D04F58-A672-4BB5-8160-F9DE34F9256D}"/>
    <dgm:cxn modelId="{5CF49671-052A-42EC-9D12-69BF5B48D18B}" type="presOf" srcId="{A046C14F-4970-45AB-8DF2-CD1C36BF051D}" destId="{54B45F12-F7D0-464A-9515-FE4A869B0254}" srcOrd="0" destOrd="0" presId="urn:microsoft.com/office/officeart/2018/2/layout/IconVerticalSolidList"/>
    <dgm:cxn modelId="{B0F98478-4E3A-420C-B86E-021048C854F9}" type="presOf" srcId="{54E2772E-438A-4994-B1C0-D941071AC2DA}" destId="{7E3E5FD7-B709-489C-B445-5AD15DD49972}" srcOrd="0" destOrd="0" presId="urn:microsoft.com/office/officeart/2018/2/layout/IconVerticalSolidList"/>
    <dgm:cxn modelId="{806886A8-F5C8-4AFB-B896-9752D55C469D}" srcId="{D7A65C7D-7953-4978-A9DB-EEAE82DDFC9B}" destId="{A046C14F-4970-45AB-8DF2-CD1C36BF051D}" srcOrd="5" destOrd="0" parTransId="{95779E60-3F35-4602-B06A-3A2EB7506B94}" sibTransId="{EB51ABE6-14E0-4F8E-84C7-EB4883F31DA7}"/>
    <dgm:cxn modelId="{97C58BD7-26EC-4F8E-A88C-96882FC58E2B}" type="presOf" srcId="{7E9BC64C-6101-4058-8D48-D441E075266B}" destId="{B6756115-F552-4243-BB72-EC09697ECDD1}" srcOrd="0" destOrd="0" presId="urn:microsoft.com/office/officeart/2018/2/layout/IconVerticalSolidList"/>
    <dgm:cxn modelId="{6D7FB4AD-AA49-44A3-AB7F-C8802B34BBA5}" type="presParOf" srcId="{50A69CF2-D31F-4662-A632-DEF0F98B237C}" destId="{FA71F0EB-9146-46BD-91F5-B5B6BDECDE2B}" srcOrd="0" destOrd="0" presId="urn:microsoft.com/office/officeart/2018/2/layout/IconVerticalSolidList"/>
    <dgm:cxn modelId="{1DC16DF9-AAD4-4B57-B26B-982596F01AFD}" type="presParOf" srcId="{FA71F0EB-9146-46BD-91F5-B5B6BDECDE2B}" destId="{40BD1EC6-D72E-428B-824F-356382F97018}" srcOrd="0" destOrd="0" presId="urn:microsoft.com/office/officeart/2018/2/layout/IconVerticalSolidList"/>
    <dgm:cxn modelId="{9554D819-6503-460C-A3B5-086E52A980E0}" type="presParOf" srcId="{FA71F0EB-9146-46BD-91F5-B5B6BDECDE2B}" destId="{C826A9CA-4DF9-4A10-8817-369F380D3D7F}" srcOrd="1" destOrd="0" presId="urn:microsoft.com/office/officeart/2018/2/layout/IconVerticalSolidList"/>
    <dgm:cxn modelId="{6B3A2530-91BA-43FE-A802-F0ACCA8922B8}" type="presParOf" srcId="{FA71F0EB-9146-46BD-91F5-B5B6BDECDE2B}" destId="{9CED6193-5CAC-4305-AB62-9D93BD778391}" srcOrd="2" destOrd="0" presId="urn:microsoft.com/office/officeart/2018/2/layout/IconVerticalSolidList"/>
    <dgm:cxn modelId="{8C2E0B1C-D352-4AF8-B542-AEE7B318CA28}" type="presParOf" srcId="{FA71F0EB-9146-46BD-91F5-B5B6BDECDE2B}" destId="{B6756115-F552-4243-BB72-EC09697ECDD1}" srcOrd="3" destOrd="0" presId="urn:microsoft.com/office/officeart/2018/2/layout/IconVerticalSolidList"/>
    <dgm:cxn modelId="{DD025CD2-28B7-4428-B9FD-2CA5DF410DE0}" type="presParOf" srcId="{50A69CF2-D31F-4662-A632-DEF0F98B237C}" destId="{443F1D83-8E5D-4280-BF0D-3ACA82DC149D}" srcOrd="1" destOrd="0" presId="urn:microsoft.com/office/officeart/2018/2/layout/IconVerticalSolidList"/>
    <dgm:cxn modelId="{78989099-FD61-421F-A389-44F680410E49}" type="presParOf" srcId="{50A69CF2-D31F-4662-A632-DEF0F98B237C}" destId="{7216E8C5-B005-480C-B1BD-677937750BC0}" srcOrd="2" destOrd="0" presId="urn:microsoft.com/office/officeart/2018/2/layout/IconVerticalSolidList"/>
    <dgm:cxn modelId="{C3FE4D49-7444-4324-AD78-00814C2D834C}" type="presParOf" srcId="{7216E8C5-B005-480C-B1BD-677937750BC0}" destId="{E0C95ECB-3A64-4E50-B520-F02C1279F872}" srcOrd="0" destOrd="0" presId="urn:microsoft.com/office/officeart/2018/2/layout/IconVerticalSolidList"/>
    <dgm:cxn modelId="{95634431-448E-40CF-8ECE-C9745CA15C96}" type="presParOf" srcId="{7216E8C5-B005-480C-B1BD-677937750BC0}" destId="{B7CB7327-225D-47A1-B0AB-C2A9C6286CA3}" srcOrd="1" destOrd="0" presId="urn:microsoft.com/office/officeart/2018/2/layout/IconVerticalSolidList"/>
    <dgm:cxn modelId="{4D3B57A0-C0BB-4BC8-9D7D-10BFC7FB81BF}" type="presParOf" srcId="{7216E8C5-B005-480C-B1BD-677937750BC0}" destId="{6F9CC332-1FA5-4400-9FAD-AE00B2D5C8C8}" srcOrd="2" destOrd="0" presId="urn:microsoft.com/office/officeart/2018/2/layout/IconVerticalSolidList"/>
    <dgm:cxn modelId="{E25E0DF6-54B0-4EC6-9EC9-150B3A4944E8}" type="presParOf" srcId="{7216E8C5-B005-480C-B1BD-677937750BC0}" destId="{7E3E5FD7-B709-489C-B445-5AD15DD49972}" srcOrd="3" destOrd="0" presId="urn:microsoft.com/office/officeart/2018/2/layout/IconVerticalSolidList"/>
    <dgm:cxn modelId="{F4DC50C2-DDC1-4A8F-906A-EA7217B93FB6}" type="presParOf" srcId="{50A69CF2-D31F-4662-A632-DEF0F98B237C}" destId="{06090CAF-8459-4239-BFE4-4A0A11BE655F}" srcOrd="3" destOrd="0" presId="urn:microsoft.com/office/officeart/2018/2/layout/IconVerticalSolidList"/>
    <dgm:cxn modelId="{E88FAD27-0B94-4A18-969B-31D40CCBB9EC}" type="presParOf" srcId="{50A69CF2-D31F-4662-A632-DEF0F98B237C}" destId="{A6E5045A-4389-4373-AF7B-9CE79ABE9AAE}" srcOrd="4" destOrd="0" presId="urn:microsoft.com/office/officeart/2018/2/layout/IconVerticalSolidList"/>
    <dgm:cxn modelId="{FDE7C9BB-A4A8-4FD9-B78D-2E6F6B5D3ADA}" type="presParOf" srcId="{A6E5045A-4389-4373-AF7B-9CE79ABE9AAE}" destId="{9DD05427-A7DE-49AF-A6CD-730BA7FCDA48}" srcOrd="0" destOrd="0" presId="urn:microsoft.com/office/officeart/2018/2/layout/IconVerticalSolidList"/>
    <dgm:cxn modelId="{20747BC4-BCB3-4D64-B2F5-59F15C11049C}" type="presParOf" srcId="{A6E5045A-4389-4373-AF7B-9CE79ABE9AAE}" destId="{E0B7866B-BF10-4809-858D-0BAD650F28C0}" srcOrd="1" destOrd="0" presId="urn:microsoft.com/office/officeart/2018/2/layout/IconVerticalSolidList"/>
    <dgm:cxn modelId="{4B0EE930-AF51-4277-B815-E2AFBF8AEB88}" type="presParOf" srcId="{A6E5045A-4389-4373-AF7B-9CE79ABE9AAE}" destId="{B2B00FBC-67F4-494B-A534-1EBB1A7297AE}" srcOrd="2" destOrd="0" presId="urn:microsoft.com/office/officeart/2018/2/layout/IconVerticalSolidList"/>
    <dgm:cxn modelId="{551CF7A3-BA88-4A79-BAC0-E2B859DA452C}" type="presParOf" srcId="{A6E5045A-4389-4373-AF7B-9CE79ABE9AAE}" destId="{A3C2DF07-8F55-46B4-A18E-7816A900E111}" srcOrd="3" destOrd="0" presId="urn:microsoft.com/office/officeart/2018/2/layout/IconVerticalSolidList"/>
    <dgm:cxn modelId="{1DCBC34E-BF28-4F20-82B9-D291A70DB1C1}" type="presParOf" srcId="{50A69CF2-D31F-4662-A632-DEF0F98B237C}" destId="{7CEEB137-3031-4B72-9773-7350C486E360}" srcOrd="5" destOrd="0" presId="urn:microsoft.com/office/officeart/2018/2/layout/IconVerticalSolidList"/>
    <dgm:cxn modelId="{4D51AB21-6918-4182-9094-A6C993A9B479}" type="presParOf" srcId="{50A69CF2-D31F-4662-A632-DEF0F98B237C}" destId="{35643F70-F535-4363-8B7A-36C4856E56D4}" srcOrd="6" destOrd="0" presId="urn:microsoft.com/office/officeart/2018/2/layout/IconVerticalSolidList"/>
    <dgm:cxn modelId="{7B8A35D4-8E6B-4C7F-9924-885E86D9FF4D}" type="presParOf" srcId="{35643F70-F535-4363-8B7A-36C4856E56D4}" destId="{51903E35-73A8-4697-B05A-F2B6299D3F3D}" srcOrd="0" destOrd="0" presId="urn:microsoft.com/office/officeart/2018/2/layout/IconVerticalSolidList"/>
    <dgm:cxn modelId="{0888A058-C166-4488-85CC-0392A3EDE310}" type="presParOf" srcId="{35643F70-F535-4363-8B7A-36C4856E56D4}" destId="{F8068756-79EF-44E2-8F16-CFD855E33634}" srcOrd="1" destOrd="0" presId="urn:microsoft.com/office/officeart/2018/2/layout/IconVerticalSolidList"/>
    <dgm:cxn modelId="{7FEF6A94-1268-4685-926E-BA31E0F0EC9C}" type="presParOf" srcId="{35643F70-F535-4363-8B7A-36C4856E56D4}" destId="{B5CFB588-15B5-48CB-A472-EE0BDFFC6E05}" srcOrd="2" destOrd="0" presId="urn:microsoft.com/office/officeart/2018/2/layout/IconVerticalSolidList"/>
    <dgm:cxn modelId="{6801BD8B-C9D9-480B-BD93-8B2785C99F15}" type="presParOf" srcId="{35643F70-F535-4363-8B7A-36C4856E56D4}" destId="{72DE582A-6430-4A69-85D8-4B56D540A1ED}" srcOrd="3" destOrd="0" presId="urn:microsoft.com/office/officeart/2018/2/layout/IconVerticalSolidList"/>
    <dgm:cxn modelId="{7DB42D49-4626-4A21-B2F8-ACAF8155C375}" type="presParOf" srcId="{50A69CF2-D31F-4662-A632-DEF0F98B237C}" destId="{78E75780-7D30-41F7-A89F-B11778EF7904}" srcOrd="7" destOrd="0" presId="urn:microsoft.com/office/officeart/2018/2/layout/IconVerticalSolidList"/>
    <dgm:cxn modelId="{362A37A3-D926-4A47-BEC0-BAEDB1429137}" type="presParOf" srcId="{50A69CF2-D31F-4662-A632-DEF0F98B237C}" destId="{4C6CAAC7-66F1-42DC-968C-5CD5EE6C9F87}" srcOrd="8" destOrd="0" presId="urn:microsoft.com/office/officeart/2018/2/layout/IconVerticalSolidList"/>
    <dgm:cxn modelId="{94D31317-1D8F-4504-A69D-C31EF1028EEB}" type="presParOf" srcId="{4C6CAAC7-66F1-42DC-968C-5CD5EE6C9F87}" destId="{B10B8A03-F82D-4E17-9F14-324FB2707E87}" srcOrd="0" destOrd="0" presId="urn:microsoft.com/office/officeart/2018/2/layout/IconVerticalSolidList"/>
    <dgm:cxn modelId="{28F30344-5AA1-4900-ACD4-59CD954B2A7F}" type="presParOf" srcId="{4C6CAAC7-66F1-42DC-968C-5CD5EE6C9F87}" destId="{94418DAE-2F3A-4EAD-84B4-55D50C941E92}" srcOrd="1" destOrd="0" presId="urn:microsoft.com/office/officeart/2018/2/layout/IconVerticalSolidList"/>
    <dgm:cxn modelId="{F6DFD269-4D61-4A1B-9488-5F88E850CF78}" type="presParOf" srcId="{4C6CAAC7-66F1-42DC-968C-5CD5EE6C9F87}" destId="{4C1C8E21-A2A6-44F7-A145-422979BF81AD}" srcOrd="2" destOrd="0" presId="urn:microsoft.com/office/officeart/2018/2/layout/IconVerticalSolidList"/>
    <dgm:cxn modelId="{41F248AF-8065-4291-8635-1D68D686D94B}" type="presParOf" srcId="{4C6CAAC7-66F1-42DC-968C-5CD5EE6C9F87}" destId="{15026585-1BBE-4C4E-8C60-FF689B48CD96}" srcOrd="3" destOrd="0" presId="urn:microsoft.com/office/officeart/2018/2/layout/IconVerticalSolidList"/>
    <dgm:cxn modelId="{2C43FA82-D487-48E9-B8D3-B26FFE9604C9}" type="presParOf" srcId="{50A69CF2-D31F-4662-A632-DEF0F98B237C}" destId="{594E43C5-809F-4E1A-A7EA-F499B69C9FF1}" srcOrd="9" destOrd="0" presId="urn:microsoft.com/office/officeart/2018/2/layout/IconVerticalSolidList"/>
    <dgm:cxn modelId="{CB34112E-1AD5-42EA-BE03-18B1A407475B}" type="presParOf" srcId="{50A69CF2-D31F-4662-A632-DEF0F98B237C}" destId="{46BD9986-7690-4F36-8AE1-1E24738D4A93}" srcOrd="10" destOrd="0" presId="urn:microsoft.com/office/officeart/2018/2/layout/IconVerticalSolidList"/>
    <dgm:cxn modelId="{90008603-17AD-4278-9094-EA58B8AAC3A4}" type="presParOf" srcId="{46BD9986-7690-4F36-8AE1-1E24738D4A93}" destId="{6AA37E7C-5139-4347-AE94-6510D281B791}" srcOrd="0" destOrd="0" presId="urn:microsoft.com/office/officeart/2018/2/layout/IconVerticalSolidList"/>
    <dgm:cxn modelId="{EA8AF880-04ED-481A-82C6-2838BBC0D93C}" type="presParOf" srcId="{46BD9986-7690-4F36-8AE1-1E24738D4A93}" destId="{E602D3F7-EF68-4366-B88C-B12A07073B91}" srcOrd="1" destOrd="0" presId="urn:microsoft.com/office/officeart/2018/2/layout/IconVerticalSolidList"/>
    <dgm:cxn modelId="{8BD35534-6FAA-4B72-B1CF-A31F4AB022F6}" type="presParOf" srcId="{46BD9986-7690-4F36-8AE1-1E24738D4A93}" destId="{3DC5255F-B7E2-4F79-8BBB-5A7C8D761A2B}" srcOrd="2" destOrd="0" presId="urn:microsoft.com/office/officeart/2018/2/layout/IconVerticalSolidList"/>
    <dgm:cxn modelId="{143F8AB4-B84E-4F0E-813B-AE3F5B9162AB}" type="presParOf" srcId="{46BD9986-7690-4F36-8AE1-1E24738D4A93}" destId="{54B45F12-F7D0-464A-9515-FE4A869B025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2858EEC-DE37-44FE-8671-23E87DF3D0A3}"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034D727A-7C9F-453E-9926-C04FABFD14E3}">
      <dgm:prSet/>
      <dgm:spPr/>
      <dgm:t>
        <a:bodyPr/>
        <a:lstStyle/>
        <a:p>
          <a:r>
            <a:rPr lang="en-US" b="1"/>
            <a:t>Create a Repository on GitHub</a:t>
          </a:r>
          <a:endParaRPr lang="en-US"/>
        </a:p>
      </dgm:t>
    </dgm:pt>
    <dgm:pt modelId="{F08A4B59-6A35-4909-A639-CBD2B9C1D2D9}" type="parTrans" cxnId="{E0BEBABC-C3E2-4A4A-B835-1584AA5DB7A8}">
      <dgm:prSet/>
      <dgm:spPr/>
      <dgm:t>
        <a:bodyPr/>
        <a:lstStyle/>
        <a:p>
          <a:endParaRPr lang="en-US"/>
        </a:p>
      </dgm:t>
    </dgm:pt>
    <dgm:pt modelId="{7F53D479-3508-4E85-A0BC-EA9F3C6130D0}" type="sibTrans" cxnId="{E0BEBABC-C3E2-4A4A-B835-1584AA5DB7A8}">
      <dgm:prSet/>
      <dgm:spPr/>
      <dgm:t>
        <a:bodyPr/>
        <a:lstStyle/>
        <a:p>
          <a:endParaRPr lang="en-US"/>
        </a:p>
      </dgm:t>
    </dgm:pt>
    <dgm:pt modelId="{CC372233-401D-4254-9B16-A50315CBD316}">
      <dgm:prSet/>
      <dgm:spPr/>
      <dgm:t>
        <a:bodyPr/>
        <a:lstStyle/>
        <a:p>
          <a:r>
            <a:rPr lang="en-US" b="1"/>
            <a:t>Edit Code in GitHub</a:t>
          </a:r>
          <a:endParaRPr lang="en-US"/>
        </a:p>
      </dgm:t>
    </dgm:pt>
    <dgm:pt modelId="{0E118541-94FC-4675-AA88-9880B1A32140}" type="parTrans" cxnId="{99523A77-1988-442D-BE5D-0E5C51250D71}">
      <dgm:prSet/>
      <dgm:spPr/>
      <dgm:t>
        <a:bodyPr/>
        <a:lstStyle/>
        <a:p>
          <a:endParaRPr lang="en-US"/>
        </a:p>
      </dgm:t>
    </dgm:pt>
    <dgm:pt modelId="{54944517-6136-45ED-A1A1-0ABC7FF2CECC}" type="sibTrans" cxnId="{99523A77-1988-442D-BE5D-0E5C51250D71}">
      <dgm:prSet/>
      <dgm:spPr/>
      <dgm:t>
        <a:bodyPr/>
        <a:lstStyle/>
        <a:p>
          <a:endParaRPr lang="en-US"/>
        </a:p>
      </dgm:t>
    </dgm:pt>
    <dgm:pt modelId="{93287E58-1A48-4ACC-A087-00E2DBBA9D5C}">
      <dgm:prSet/>
      <dgm:spPr/>
      <dgm:t>
        <a:bodyPr/>
        <a:lstStyle/>
        <a:p>
          <a:r>
            <a:rPr lang="en-US" b="1"/>
            <a:t>Fork a Repository</a:t>
          </a:r>
          <a:endParaRPr lang="en-US"/>
        </a:p>
      </dgm:t>
    </dgm:pt>
    <dgm:pt modelId="{15CDEC63-DA55-460E-B95F-0368D952BA0A}" type="parTrans" cxnId="{BC4AE8D6-0257-4C54-8FC9-F721A9F26640}">
      <dgm:prSet/>
      <dgm:spPr/>
      <dgm:t>
        <a:bodyPr/>
        <a:lstStyle/>
        <a:p>
          <a:endParaRPr lang="en-US"/>
        </a:p>
      </dgm:t>
    </dgm:pt>
    <dgm:pt modelId="{839DB4C4-24F0-497A-9C32-E5DF252708F7}" type="sibTrans" cxnId="{BC4AE8D6-0257-4C54-8FC9-F721A9F26640}">
      <dgm:prSet/>
      <dgm:spPr/>
      <dgm:t>
        <a:bodyPr/>
        <a:lstStyle/>
        <a:p>
          <a:endParaRPr lang="en-US"/>
        </a:p>
      </dgm:t>
    </dgm:pt>
    <dgm:pt modelId="{001D21A4-F3CF-4086-A2BF-D87C8906BC5E}">
      <dgm:prSet/>
      <dgm:spPr/>
      <dgm:t>
        <a:bodyPr/>
        <a:lstStyle/>
        <a:p>
          <a:r>
            <a:rPr lang="en-US" b="1"/>
            <a:t>Git Clone from GitHub</a:t>
          </a:r>
          <a:endParaRPr lang="en-US"/>
        </a:p>
      </dgm:t>
    </dgm:pt>
    <dgm:pt modelId="{07379BAE-BC62-44CC-A7F2-6734864CA43E}" type="parTrans" cxnId="{93706896-6F13-4BD6-A7C0-FD4B6080794A}">
      <dgm:prSet/>
      <dgm:spPr/>
      <dgm:t>
        <a:bodyPr/>
        <a:lstStyle/>
        <a:p>
          <a:endParaRPr lang="en-US"/>
        </a:p>
      </dgm:t>
    </dgm:pt>
    <dgm:pt modelId="{690A0D79-AA8B-4B43-A8B9-F2ACA2A618A9}" type="sibTrans" cxnId="{93706896-6F13-4BD6-A7C0-FD4B6080794A}">
      <dgm:prSet/>
      <dgm:spPr/>
      <dgm:t>
        <a:bodyPr/>
        <a:lstStyle/>
        <a:p>
          <a:endParaRPr lang="en-US"/>
        </a:p>
      </dgm:t>
    </dgm:pt>
    <dgm:pt modelId="{766B577B-68F2-41F1-98D7-25B6E4661CFC}" type="pres">
      <dgm:prSet presAssocID="{72858EEC-DE37-44FE-8671-23E87DF3D0A3}" presName="outerComposite" presStyleCnt="0">
        <dgm:presLayoutVars>
          <dgm:chMax val="5"/>
          <dgm:dir/>
          <dgm:resizeHandles val="exact"/>
        </dgm:presLayoutVars>
      </dgm:prSet>
      <dgm:spPr/>
    </dgm:pt>
    <dgm:pt modelId="{401D54EE-5587-49A7-8CEA-2C7CDE12FCD0}" type="pres">
      <dgm:prSet presAssocID="{72858EEC-DE37-44FE-8671-23E87DF3D0A3}" presName="dummyMaxCanvas" presStyleCnt="0">
        <dgm:presLayoutVars/>
      </dgm:prSet>
      <dgm:spPr/>
    </dgm:pt>
    <dgm:pt modelId="{968D296C-BAEA-48E7-ACC3-D726511017F7}" type="pres">
      <dgm:prSet presAssocID="{72858EEC-DE37-44FE-8671-23E87DF3D0A3}" presName="FourNodes_1" presStyleLbl="node1" presStyleIdx="0" presStyleCnt="4">
        <dgm:presLayoutVars>
          <dgm:bulletEnabled val="1"/>
        </dgm:presLayoutVars>
      </dgm:prSet>
      <dgm:spPr/>
    </dgm:pt>
    <dgm:pt modelId="{BA8DA29B-FCA1-42F1-82F4-28EC22B9CFB0}" type="pres">
      <dgm:prSet presAssocID="{72858EEC-DE37-44FE-8671-23E87DF3D0A3}" presName="FourNodes_2" presStyleLbl="node1" presStyleIdx="1" presStyleCnt="4">
        <dgm:presLayoutVars>
          <dgm:bulletEnabled val="1"/>
        </dgm:presLayoutVars>
      </dgm:prSet>
      <dgm:spPr/>
    </dgm:pt>
    <dgm:pt modelId="{85B3695B-EEF9-42C1-B83E-082ECB0B5667}" type="pres">
      <dgm:prSet presAssocID="{72858EEC-DE37-44FE-8671-23E87DF3D0A3}" presName="FourNodes_3" presStyleLbl="node1" presStyleIdx="2" presStyleCnt="4">
        <dgm:presLayoutVars>
          <dgm:bulletEnabled val="1"/>
        </dgm:presLayoutVars>
      </dgm:prSet>
      <dgm:spPr/>
    </dgm:pt>
    <dgm:pt modelId="{C03BFCD1-ABD0-4956-BBF6-7A3C39E13B6F}" type="pres">
      <dgm:prSet presAssocID="{72858EEC-DE37-44FE-8671-23E87DF3D0A3}" presName="FourNodes_4" presStyleLbl="node1" presStyleIdx="3" presStyleCnt="4">
        <dgm:presLayoutVars>
          <dgm:bulletEnabled val="1"/>
        </dgm:presLayoutVars>
      </dgm:prSet>
      <dgm:spPr/>
    </dgm:pt>
    <dgm:pt modelId="{85231080-E89C-405F-9BC6-D419046DCCFF}" type="pres">
      <dgm:prSet presAssocID="{72858EEC-DE37-44FE-8671-23E87DF3D0A3}" presName="FourConn_1-2" presStyleLbl="fgAccFollowNode1" presStyleIdx="0" presStyleCnt="3">
        <dgm:presLayoutVars>
          <dgm:bulletEnabled val="1"/>
        </dgm:presLayoutVars>
      </dgm:prSet>
      <dgm:spPr/>
    </dgm:pt>
    <dgm:pt modelId="{9DD0B554-4A89-4D73-8970-1288E4376430}" type="pres">
      <dgm:prSet presAssocID="{72858EEC-DE37-44FE-8671-23E87DF3D0A3}" presName="FourConn_2-3" presStyleLbl="fgAccFollowNode1" presStyleIdx="1" presStyleCnt="3">
        <dgm:presLayoutVars>
          <dgm:bulletEnabled val="1"/>
        </dgm:presLayoutVars>
      </dgm:prSet>
      <dgm:spPr/>
    </dgm:pt>
    <dgm:pt modelId="{634FB4C9-7885-4BB3-BAA5-3EB8AADEFFDD}" type="pres">
      <dgm:prSet presAssocID="{72858EEC-DE37-44FE-8671-23E87DF3D0A3}" presName="FourConn_3-4" presStyleLbl="fgAccFollowNode1" presStyleIdx="2" presStyleCnt="3">
        <dgm:presLayoutVars>
          <dgm:bulletEnabled val="1"/>
        </dgm:presLayoutVars>
      </dgm:prSet>
      <dgm:spPr/>
    </dgm:pt>
    <dgm:pt modelId="{9D212533-4AC4-4181-88FA-E60DFAAC3D41}" type="pres">
      <dgm:prSet presAssocID="{72858EEC-DE37-44FE-8671-23E87DF3D0A3}" presName="FourNodes_1_text" presStyleLbl="node1" presStyleIdx="3" presStyleCnt="4">
        <dgm:presLayoutVars>
          <dgm:bulletEnabled val="1"/>
        </dgm:presLayoutVars>
      </dgm:prSet>
      <dgm:spPr/>
    </dgm:pt>
    <dgm:pt modelId="{05DE87F6-F9B1-40B2-9909-8F5C1BADDE55}" type="pres">
      <dgm:prSet presAssocID="{72858EEC-DE37-44FE-8671-23E87DF3D0A3}" presName="FourNodes_2_text" presStyleLbl="node1" presStyleIdx="3" presStyleCnt="4">
        <dgm:presLayoutVars>
          <dgm:bulletEnabled val="1"/>
        </dgm:presLayoutVars>
      </dgm:prSet>
      <dgm:spPr/>
    </dgm:pt>
    <dgm:pt modelId="{B8993291-70AC-433A-A220-4432042F34D0}" type="pres">
      <dgm:prSet presAssocID="{72858EEC-DE37-44FE-8671-23E87DF3D0A3}" presName="FourNodes_3_text" presStyleLbl="node1" presStyleIdx="3" presStyleCnt="4">
        <dgm:presLayoutVars>
          <dgm:bulletEnabled val="1"/>
        </dgm:presLayoutVars>
      </dgm:prSet>
      <dgm:spPr/>
    </dgm:pt>
    <dgm:pt modelId="{B262ABE3-209F-454B-AA22-2403EA43B4D1}" type="pres">
      <dgm:prSet presAssocID="{72858EEC-DE37-44FE-8671-23E87DF3D0A3}" presName="FourNodes_4_text" presStyleLbl="node1" presStyleIdx="3" presStyleCnt="4">
        <dgm:presLayoutVars>
          <dgm:bulletEnabled val="1"/>
        </dgm:presLayoutVars>
      </dgm:prSet>
      <dgm:spPr/>
    </dgm:pt>
  </dgm:ptLst>
  <dgm:cxnLst>
    <dgm:cxn modelId="{519B880A-B6A7-40B0-AD9F-5BFAFD846E25}" type="presOf" srcId="{CC372233-401D-4254-9B16-A50315CBD316}" destId="{BA8DA29B-FCA1-42F1-82F4-28EC22B9CFB0}" srcOrd="0" destOrd="0" presId="urn:microsoft.com/office/officeart/2005/8/layout/vProcess5"/>
    <dgm:cxn modelId="{373E7A2E-BFA8-4A74-8E7B-BB31A8922589}" type="presOf" srcId="{54944517-6136-45ED-A1A1-0ABC7FF2CECC}" destId="{9DD0B554-4A89-4D73-8970-1288E4376430}" srcOrd="0" destOrd="0" presId="urn:microsoft.com/office/officeart/2005/8/layout/vProcess5"/>
    <dgm:cxn modelId="{D45B1944-EC99-4367-B79B-69543EC04F41}" type="presOf" srcId="{93287E58-1A48-4ACC-A087-00E2DBBA9D5C}" destId="{B8993291-70AC-433A-A220-4432042F34D0}" srcOrd="1" destOrd="0" presId="urn:microsoft.com/office/officeart/2005/8/layout/vProcess5"/>
    <dgm:cxn modelId="{93591B4B-F31D-41DB-BD6C-0681B3A01D77}" type="presOf" srcId="{93287E58-1A48-4ACC-A087-00E2DBBA9D5C}" destId="{85B3695B-EEF9-42C1-B83E-082ECB0B5667}" srcOrd="0" destOrd="0" presId="urn:microsoft.com/office/officeart/2005/8/layout/vProcess5"/>
    <dgm:cxn modelId="{35B36D56-1F97-4486-8600-5152150BC320}" type="presOf" srcId="{001D21A4-F3CF-4086-A2BF-D87C8906BC5E}" destId="{B262ABE3-209F-454B-AA22-2403EA43B4D1}" srcOrd="1" destOrd="0" presId="urn:microsoft.com/office/officeart/2005/8/layout/vProcess5"/>
    <dgm:cxn modelId="{99523A77-1988-442D-BE5D-0E5C51250D71}" srcId="{72858EEC-DE37-44FE-8671-23E87DF3D0A3}" destId="{CC372233-401D-4254-9B16-A50315CBD316}" srcOrd="1" destOrd="0" parTransId="{0E118541-94FC-4675-AA88-9880B1A32140}" sibTransId="{54944517-6136-45ED-A1A1-0ABC7FF2CECC}"/>
    <dgm:cxn modelId="{4E9D9B78-1333-4ED8-9B21-FD44470F30DC}" type="presOf" srcId="{CC372233-401D-4254-9B16-A50315CBD316}" destId="{05DE87F6-F9B1-40B2-9909-8F5C1BADDE55}" srcOrd="1" destOrd="0" presId="urn:microsoft.com/office/officeart/2005/8/layout/vProcess5"/>
    <dgm:cxn modelId="{E404527F-7FB2-4CF6-B6D1-B34F4B6E6E74}" type="presOf" srcId="{034D727A-7C9F-453E-9926-C04FABFD14E3}" destId="{9D212533-4AC4-4181-88FA-E60DFAAC3D41}" srcOrd="1" destOrd="0" presId="urn:microsoft.com/office/officeart/2005/8/layout/vProcess5"/>
    <dgm:cxn modelId="{93706896-6F13-4BD6-A7C0-FD4B6080794A}" srcId="{72858EEC-DE37-44FE-8671-23E87DF3D0A3}" destId="{001D21A4-F3CF-4086-A2BF-D87C8906BC5E}" srcOrd="3" destOrd="0" parTransId="{07379BAE-BC62-44CC-A7F2-6734864CA43E}" sibTransId="{690A0D79-AA8B-4B43-A8B9-F2ACA2A618A9}"/>
    <dgm:cxn modelId="{E0BEBABC-C3E2-4A4A-B835-1584AA5DB7A8}" srcId="{72858EEC-DE37-44FE-8671-23E87DF3D0A3}" destId="{034D727A-7C9F-453E-9926-C04FABFD14E3}" srcOrd="0" destOrd="0" parTransId="{F08A4B59-6A35-4909-A639-CBD2B9C1D2D9}" sibTransId="{7F53D479-3508-4E85-A0BC-EA9F3C6130D0}"/>
    <dgm:cxn modelId="{A6024DC4-5081-4F97-8C61-A32F5DBFF72C}" type="presOf" srcId="{034D727A-7C9F-453E-9926-C04FABFD14E3}" destId="{968D296C-BAEA-48E7-ACC3-D726511017F7}" srcOrd="0" destOrd="0" presId="urn:microsoft.com/office/officeart/2005/8/layout/vProcess5"/>
    <dgm:cxn modelId="{4A0FE3C7-A9C6-474B-BAA8-881996480D04}" type="presOf" srcId="{72858EEC-DE37-44FE-8671-23E87DF3D0A3}" destId="{766B577B-68F2-41F1-98D7-25B6E4661CFC}" srcOrd="0" destOrd="0" presId="urn:microsoft.com/office/officeart/2005/8/layout/vProcess5"/>
    <dgm:cxn modelId="{9B7187D4-1C8C-4867-A142-1AD755D680F8}" type="presOf" srcId="{7F53D479-3508-4E85-A0BC-EA9F3C6130D0}" destId="{85231080-E89C-405F-9BC6-D419046DCCFF}" srcOrd="0" destOrd="0" presId="urn:microsoft.com/office/officeart/2005/8/layout/vProcess5"/>
    <dgm:cxn modelId="{BC4AE8D6-0257-4C54-8FC9-F721A9F26640}" srcId="{72858EEC-DE37-44FE-8671-23E87DF3D0A3}" destId="{93287E58-1A48-4ACC-A087-00E2DBBA9D5C}" srcOrd="2" destOrd="0" parTransId="{15CDEC63-DA55-460E-B95F-0368D952BA0A}" sibTransId="{839DB4C4-24F0-497A-9C32-E5DF252708F7}"/>
    <dgm:cxn modelId="{2101FAD6-5597-4160-AA83-23DE61777449}" type="presOf" srcId="{001D21A4-F3CF-4086-A2BF-D87C8906BC5E}" destId="{C03BFCD1-ABD0-4956-BBF6-7A3C39E13B6F}" srcOrd="0" destOrd="0" presId="urn:microsoft.com/office/officeart/2005/8/layout/vProcess5"/>
    <dgm:cxn modelId="{3725B4EF-14F5-4EC5-92F1-DCDECBD9B16E}" type="presOf" srcId="{839DB4C4-24F0-497A-9C32-E5DF252708F7}" destId="{634FB4C9-7885-4BB3-BAA5-3EB8AADEFFDD}" srcOrd="0" destOrd="0" presId="urn:microsoft.com/office/officeart/2005/8/layout/vProcess5"/>
    <dgm:cxn modelId="{BD1B17DE-DE38-462C-9EDE-B7F8309816E5}" type="presParOf" srcId="{766B577B-68F2-41F1-98D7-25B6E4661CFC}" destId="{401D54EE-5587-49A7-8CEA-2C7CDE12FCD0}" srcOrd="0" destOrd="0" presId="urn:microsoft.com/office/officeart/2005/8/layout/vProcess5"/>
    <dgm:cxn modelId="{A6F3CF76-BBD5-444A-BD0F-FB776D201C03}" type="presParOf" srcId="{766B577B-68F2-41F1-98D7-25B6E4661CFC}" destId="{968D296C-BAEA-48E7-ACC3-D726511017F7}" srcOrd="1" destOrd="0" presId="urn:microsoft.com/office/officeart/2005/8/layout/vProcess5"/>
    <dgm:cxn modelId="{308DBAD5-A816-43C8-A67C-4C953009C16E}" type="presParOf" srcId="{766B577B-68F2-41F1-98D7-25B6E4661CFC}" destId="{BA8DA29B-FCA1-42F1-82F4-28EC22B9CFB0}" srcOrd="2" destOrd="0" presId="urn:microsoft.com/office/officeart/2005/8/layout/vProcess5"/>
    <dgm:cxn modelId="{D64267D3-7BFC-4793-9F99-28ACD7A62505}" type="presParOf" srcId="{766B577B-68F2-41F1-98D7-25B6E4661CFC}" destId="{85B3695B-EEF9-42C1-B83E-082ECB0B5667}" srcOrd="3" destOrd="0" presId="urn:microsoft.com/office/officeart/2005/8/layout/vProcess5"/>
    <dgm:cxn modelId="{DFBEBF2E-1E3D-4E3C-969C-BA9845C6AE75}" type="presParOf" srcId="{766B577B-68F2-41F1-98D7-25B6E4661CFC}" destId="{C03BFCD1-ABD0-4956-BBF6-7A3C39E13B6F}" srcOrd="4" destOrd="0" presId="urn:microsoft.com/office/officeart/2005/8/layout/vProcess5"/>
    <dgm:cxn modelId="{D597C223-9A80-4D98-91E6-7D614A7F5F65}" type="presParOf" srcId="{766B577B-68F2-41F1-98D7-25B6E4661CFC}" destId="{85231080-E89C-405F-9BC6-D419046DCCFF}" srcOrd="5" destOrd="0" presId="urn:microsoft.com/office/officeart/2005/8/layout/vProcess5"/>
    <dgm:cxn modelId="{E9BE3C0B-EA18-4E49-8D21-EF4FB295FC8F}" type="presParOf" srcId="{766B577B-68F2-41F1-98D7-25B6E4661CFC}" destId="{9DD0B554-4A89-4D73-8970-1288E4376430}" srcOrd="6" destOrd="0" presId="urn:microsoft.com/office/officeart/2005/8/layout/vProcess5"/>
    <dgm:cxn modelId="{80FCC65C-AEC1-4628-8634-21D0DED17805}" type="presParOf" srcId="{766B577B-68F2-41F1-98D7-25B6E4661CFC}" destId="{634FB4C9-7885-4BB3-BAA5-3EB8AADEFFDD}" srcOrd="7" destOrd="0" presId="urn:microsoft.com/office/officeart/2005/8/layout/vProcess5"/>
    <dgm:cxn modelId="{570C2639-C4C9-440F-929A-0A531DA6DA7A}" type="presParOf" srcId="{766B577B-68F2-41F1-98D7-25B6E4661CFC}" destId="{9D212533-4AC4-4181-88FA-E60DFAAC3D41}" srcOrd="8" destOrd="0" presId="urn:microsoft.com/office/officeart/2005/8/layout/vProcess5"/>
    <dgm:cxn modelId="{E91694C2-76D1-455C-A80F-CFD0DEFD7F60}" type="presParOf" srcId="{766B577B-68F2-41F1-98D7-25B6E4661CFC}" destId="{05DE87F6-F9B1-40B2-9909-8F5C1BADDE55}" srcOrd="9" destOrd="0" presId="urn:microsoft.com/office/officeart/2005/8/layout/vProcess5"/>
    <dgm:cxn modelId="{D9550919-0FC4-4A1F-AC85-3C5F97BA3AFD}" type="presParOf" srcId="{766B577B-68F2-41F1-98D7-25B6E4661CFC}" destId="{B8993291-70AC-433A-A220-4432042F34D0}" srcOrd="10" destOrd="0" presId="urn:microsoft.com/office/officeart/2005/8/layout/vProcess5"/>
    <dgm:cxn modelId="{2318EF4B-E0EB-40B7-BF7A-F153C68D7108}" type="presParOf" srcId="{766B577B-68F2-41F1-98D7-25B6E4661CFC}" destId="{B262ABE3-209F-454B-AA22-2403EA43B4D1}"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9CC9D3E-EB73-4ABC-9BA1-43A484FF7F4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0BB0C3E-AF9E-480B-AA0D-9FDABB374C49}">
      <dgm:prSet/>
      <dgm:spPr/>
      <dgm:t>
        <a:bodyPr/>
        <a:lstStyle/>
        <a:p>
          <a:r>
            <a:rPr lang="en-US" i="0" baseline="0"/>
            <a:t>Declare two variables: admin and name. </a:t>
          </a:r>
          <a:endParaRPr lang="en-US"/>
        </a:p>
      </dgm:t>
    </dgm:pt>
    <dgm:pt modelId="{0B3C38D9-847A-4A63-9A27-E148B8746951}" type="parTrans" cxnId="{D9E5467A-54FE-4390-82AC-1C3BC3A198B4}">
      <dgm:prSet/>
      <dgm:spPr/>
      <dgm:t>
        <a:bodyPr/>
        <a:lstStyle/>
        <a:p>
          <a:endParaRPr lang="en-US"/>
        </a:p>
      </dgm:t>
    </dgm:pt>
    <dgm:pt modelId="{03BAA3A8-470A-4F81-9B81-F3543B50DFE6}" type="sibTrans" cxnId="{D9E5467A-54FE-4390-82AC-1C3BC3A198B4}">
      <dgm:prSet/>
      <dgm:spPr/>
      <dgm:t>
        <a:bodyPr/>
        <a:lstStyle/>
        <a:p>
          <a:endParaRPr lang="en-US"/>
        </a:p>
      </dgm:t>
    </dgm:pt>
    <dgm:pt modelId="{166C6E09-5532-4429-B16E-6236F11584A0}">
      <dgm:prSet/>
      <dgm:spPr/>
      <dgm:t>
        <a:bodyPr/>
        <a:lstStyle/>
        <a:p>
          <a:r>
            <a:rPr lang="en-US" i="0" baseline="0"/>
            <a:t>Assign the value "John" to name. </a:t>
          </a:r>
          <a:endParaRPr lang="en-US"/>
        </a:p>
      </dgm:t>
    </dgm:pt>
    <dgm:pt modelId="{1752862D-49B3-4857-ABDE-E1343AC00F02}" type="parTrans" cxnId="{90B2CEA2-F8A0-4003-A198-F56BB72C5600}">
      <dgm:prSet/>
      <dgm:spPr/>
      <dgm:t>
        <a:bodyPr/>
        <a:lstStyle/>
        <a:p>
          <a:endParaRPr lang="en-US"/>
        </a:p>
      </dgm:t>
    </dgm:pt>
    <dgm:pt modelId="{26E9908B-713D-4DEA-ABD0-A44F2A6478D7}" type="sibTrans" cxnId="{90B2CEA2-F8A0-4003-A198-F56BB72C5600}">
      <dgm:prSet/>
      <dgm:spPr/>
      <dgm:t>
        <a:bodyPr/>
        <a:lstStyle/>
        <a:p>
          <a:endParaRPr lang="en-US"/>
        </a:p>
      </dgm:t>
    </dgm:pt>
    <dgm:pt modelId="{BA50027C-C5B8-4E02-8D68-9A6680E4F4F3}">
      <dgm:prSet/>
      <dgm:spPr/>
      <dgm:t>
        <a:bodyPr/>
        <a:lstStyle/>
        <a:p>
          <a:r>
            <a:rPr lang="en-US" i="0" baseline="0"/>
            <a:t>Copy the value from name to admin. </a:t>
          </a:r>
          <a:endParaRPr lang="en-US"/>
        </a:p>
      </dgm:t>
    </dgm:pt>
    <dgm:pt modelId="{01DA890E-B8D5-45BF-9DE7-81088650FD1C}" type="parTrans" cxnId="{F95EA55D-949D-436F-8E40-97EACAA9ED57}">
      <dgm:prSet/>
      <dgm:spPr/>
      <dgm:t>
        <a:bodyPr/>
        <a:lstStyle/>
        <a:p>
          <a:endParaRPr lang="en-US"/>
        </a:p>
      </dgm:t>
    </dgm:pt>
    <dgm:pt modelId="{43AEEF67-1E47-48C6-9981-24CA5E602135}" type="sibTrans" cxnId="{F95EA55D-949D-436F-8E40-97EACAA9ED57}">
      <dgm:prSet/>
      <dgm:spPr/>
      <dgm:t>
        <a:bodyPr/>
        <a:lstStyle/>
        <a:p>
          <a:endParaRPr lang="en-US"/>
        </a:p>
      </dgm:t>
    </dgm:pt>
    <dgm:pt modelId="{97936CA6-AA76-4978-A361-BA83F4EF80EC}">
      <dgm:prSet/>
      <dgm:spPr/>
      <dgm:t>
        <a:bodyPr/>
        <a:lstStyle/>
        <a:p>
          <a:r>
            <a:rPr lang="en-US" i="0" baseline="0"/>
            <a:t>Show the value of admin using alert (must output “John”). </a:t>
          </a:r>
          <a:endParaRPr lang="en-US"/>
        </a:p>
      </dgm:t>
    </dgm:pt>
    <dgm:pt modelId="{BCCEA38D-6537-43BA-9CA9-B1E06FBC9124}" type="parTrans" cxnId="{7D9C893E-EE81-4908-9866-8EBAD8F0DB7A}">
      <dgm:prSet/>
      <dgm:spPr/>
      <dgm:t>
        <a:bodyPr/>
        <a:lstStyle/>
        <a:p>
          <a:endParaRPr lang="en-US"/>
        </a:p>
      </dgm:t>
    </dgm:pt>
    <dgm:pt modelId="{B18F0228-F4FF-4823-9EAD-8643C7D4D80F}" type="sibTrans" cxnId="{7D9C893E-EE81-4908-9866-8EBAD8F0DB7A}">
      <dgm:prSet/>
      <dgm:spPr/>
      <dgm:t>
        <a:bodyPr/>
        <a:lstStyle/>
        <a:p>
          <a:endParaRPr lang="en-US"/>
        </a:p>
      </dgm:t>
    </dgm:pt>
    <dgm:pt modelId="{B36312B1-17CA-4E8E-A3E1-DDBE5DC97F33}" type="pres">
      <dgm:prSet presAssocID="{E9CC9D3E-EB73-4ABC-9BA1-43A484FF7F4B}" presName="root" presStyleCnt="0">
        <dgm:presLayoutVars>
          <dgm:dir/>
          <dgm:resizeHandles val="exact"/>
        </dgm:presLayoutVars>
      </dgm:prSet>
      <dgm:spPr/>
    </dgm:pt>
    <dgm:pt modelId="{4CDE4BAA-E8B3-400A-ACC1-0A061FB0BA83}" type="pres">
      <dgm:prSet presAssocID="{F0BB0C3E-AF9E-480B-AA0D-9FDABB374C49}" presName="compNode" presStyleCnt="0"/>
      <dgm:spPr/>
    </dgm:pt>
    <dgm:pt modelId="{B09A363D-5858-43C7-81CF-8CF7C9A06D6C}" type="pres">
      <dgm:prSet presAssocID="{F0BB0C3E-AF9E-480B-AA0D-9FDABB374C49}" presName="bgRect" presStyleLbl="bgShp" presStyleIdx="0" presStyleCnt="4"/>
      <dgm:spPr/>
    </dgm:pt>
    <dgm:pt modelId="{B3710989-5994-403E-9768-F354F84BA5F0}" type="pres">
      <dgm:prSet presAssocID="{F0BB0C3E-AF9E-480B-AA0D-9FDABB374C4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DE377BBA-EB35-463C-B230-E318F3F81631}" type="pres">
      <dgm:prSet presAssocID="{F0BB0C3E-AF9E-480B-AA0D-9FDABB374C49}" presName="spaceRect" presStyleCnt="0"/>
      <dgm:spPr/>
    </dgm:pt>
    <dgm:pt modelId="{A7D4953E-3FEB-4925-931C-175EB280797B}" type="pres">
      <dgm:prSet presAssocID="{F0BB0C3E-AF9E-480B-AA0D-9FDABB374C49}" presName="parTx" presStyleLbl="revTx" presStyleIdx="0" presStyleCnt="4">
        <dgm:presLayoutVars>
          <dgm:chMax val="0"/>
          <dgm:chPref val="0"/>
        </dgm:presLayoutVars>
      </dgm:prSet>
      <dgm:spPr/>
    </dgm:pt>
    <dgm:pt modelId="{C782AD7D-733B-4433-B502-DB8011C0854E}" type="pres">
      <dgm:prSet presAssocID="{03BAA3A8-470A-4F81-9B81-F3543B50DFE6}" presName="sibTrans" presStyleCnt="0"/>
      <dgm:spPr/>
    </dgm:pt>
    <dgm:pt modelId="{DD3364A5-E50D-482E-AE8A-144BB6893EDE}" type="pres">
      <dgm:prSet presAssocID="{166C6E09-5532-4429-B16E-6236F11584A0}" presName="compNode" presStyleCnt="0"/>
      <dgm:spPr/>
    </dgm:pt>
    <dgm:pt modelId="{DF635930-1DA0-4D3C-BEF6-AF9632DE60AC}" type="pres">
      <dgm:prSet presAssocID="{166C6E09-5532-4429-B16E-6236F11584A0}" presName="bgRect" presStyleLbl="bgShp" presStyleIdx="1" presStyleCnt="4"/>
      <dgm:spPr/>
    </dgm:pt>
    <dgm:pt modelId="{1ECF573D-EB04-459E-A737-AF62A07A9948}" type="pres">
      <dgm:prSet presAssocID="{166C6E09-5532-4429-B16E-6236F11584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Quotation Mark"/>
        </a:ext>
      </dgm:extLst>
    </dgm:pt>
    <dgm:pt modelId="{F3FE10FC-4736-46AD-B51A-E3A418BE1490}" type="pres">
      <dgm:prSet presAssocID="{166C6E09-5532-4429-B16E-6236F11584A0}" presName="spaceRect" presStyleCnt="0"/>
      <dgm:spPr/>
    </dgm:pt>
    <dgm:pt modelId="{9C44F8CE-5E73-4034-8FA6-3DE75A84E5D3}" type="pres">
      <dgm:prSet presAssocID="{166C6E09-5532-4429-B16E-6236F11584A0}" presName="parTx" presStyleLbl="revTx" presStyleIdx="1" presStyleCnt="4">
        <dgm:presLayoutVars>
          <dgm:chMax val="0"/>
          <dgm:chPref val="0"/>
        </dgm:presLayoutVars>
      </dgm:prSet>
      <dgm:spPr/>
    </dgm:pt>
    <dgm:pt modelId="{007F570E-CF42-424C-AF02-E81631EF9AFD}" type="pres">
      <dgm:prSet presAssocID="{26E9908B-713D-4DEA-ABD0-A44F2A6478D7}" presName="sibTrans" presStyleCnt="0"/>
      <dgm:spPr/>
    </dgm:pt>
    <dgm:pt modelId="{DC529B00-CD60-40D5-92D9-9437401FCC6B}" type="pres">
      <dgm:prSet presAssocID="{BA50027C-C5B8-4E02-8D68-9A6680E4F4F3}" presName="compNode" presStyleCnt="0"/>
      <dgm:spPr/>
    </dgm:pt>
    <dgm:pt modelId="{383D4060-46C6-4869-B73C-FFAC5DA811D2}" type="pres">
      <dgm:prSet presAssocID="{BA50027C-C5B8-4E02-8D68-9A6680E4F4F3}" presName="bgRect" presStyleLbl="bgShp" presStyleIdx="2" presStyleCnt="4"/>
      <dgm:spPr/>
    </dgm:pt>
    <dgm:pt modelId="{073A1940-E9E8-4927-85BE-4CCE0BA04766}" type="pres">
      <dgm:prSet presAssocID="{BA50027C-C5B8-4E02-8D68-9A6680E4F4F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perclip"/>
        </a:ext>
      </dgm:extLst>
    </dgm:pt>
    <dgm:pt modelId="{D8B32135-2BC2-4D58-BF05-819123B8BDEE}" type="pres">
      <dgm:prSet presAssocID="{BA50027C-C5B8-4E02-8D68-9A6680E4F4F3}" presName="spaceRect" presStyleCnt="0"/>
      <dgm:spPr/>
    </dgm:pt>
    <dgm:pt modelId="{12932EC0-9A96-486B-8080-C2587A8B985C}" type="pres">
      <dgm:prSet presAssocID="{BA50027C-C5B8-4E02-8D68-9A6680E4F4F3}" presName="parTx" presStyleLbl="revTx" presStyleIdx="2" presStyleCnt="4">
        <dgm:presLayoutVars>
          <dgm:chMax val="0"/>
          <dgm:chPref val="0"/>
        </dgm:presLayoutVars>
      </dgm:prSet>
      <dgm:spPr/>
    </dgm:pt>
    <dgm:pt modelId="{F5A08B17-F9D7-4460-9D84-293287F28F90}" type="pres">
      <dgm:prSet presAssocID="{43AEEF67-1E47-48C6-9981-24CA5E602135}" presName="sibTrans" presStyleCnt="0"/>
      <dgm:spPr/>
    </dgm:pt>
    <dgm:pt modelId="{201D6D38-CCB3-406F-8A77-6703D3F42E65}" type="pres">
      <dgm:prSet presAssocID="{97936CA6-AA76-4978-A361-BA83F4EF80EC}" presName="compNode" presStyleCnt="0"/>
      <dgm:spPr/>
    </dgm:pt>
    <dgm:pt modelId="{66F4E522-0BEC-414C-AFAE-8F4FF1D9E989}" type="pres">
      <dgm:prSet presAssocID="{97936CA6-AA76-4978-A361-BA83F4EF80EC}" presName="bgRect" presStyleLbl="bgShp" presStyleIdx="3" presStyleCnt="4"/>
      <dgm:spPr/>
    </dgm:pt>
    <dgm:pt modelId="{BDD07AA4-4385-4C09-A555-DABB8E156F11}" type="pres">
      <dgm:prSet presAssocID="{97936CA6-AA76-4978-A361-BA83F4EF80E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ffice Worker"/>
        </a:ext>
      </dgm:extLst>
    </dgm:pt>
    <dgm:pt modelId="{43FB6737-0E62-423B-9B56-F8A50D6E6A2E}" type="pres">
      <dgm:prSet presAssocID="{97936CA6-AA76-4978-A361-BA83F4EF80EC}" presName="spaceRect" presStyleCnt="0"/>
      <dgm:spPr/>
    </dgm:pt>
    <dgm:pt modelId="{C5F96218-561D-4EB6-A389-74890184CD56}" type="pres">
      <dgm:prSet presAssocID="{97936CA6-AA76-4978-A361-BA83F4EF80EC}" presName="parTx" presStyleLbl="revTx" presStyleIdx="3" presStyleCnt="4">
        <dgm:presLayoutVars>
          <dgm:chMax val="0"/>
          <dgm:chPref val="0"/>
        </dgm:presLayoutVars>
      </dgm:prSet>
      <dgm:spPr/>
    </dgm:pt>
  </dgm:ptLst>
  <dgm:cxnLst>
    <dgm:cxn modelId="{72009014-5266-4A28-8E4F-E04D0AE40051}" type="presOf" srcId="{F0BB0C3E-AF9E-480B-AA0D-9FDABB374C49}" destId="{A7D4953E-3FEB-4925-931C-175EB280797B}" srcOrd="0" destOrd="0" presId="urn:microsoft.com/office/officeart/2018/2/layout/IconVerticalSolidList"/>
    <dgm:cxn modelId="{1D43832F-83CD-4839-A2D5-7BB885B3446D}" type="presOf" srcId="{E9CC9D3E-EB73-4ABC-9BA1-43A484FF7F4B}" destId="{B36312B1-17CA-4E8E-A3E1-DDBE5DC97F33}" srcOrd="0" destOrd="0" presId="urn:microsoft.com/office/officeart/2018/2/layout/IconVerticalSolidList"/>
    <dgm:cxn modelId="{7B4E1631-AB15-4681-85CE-1E648ECCF20A}" type="presOf" srcId="{97936CA6-AA76-4978-A361-BA83F4EF80EC}" destId="{C5F96218-561D-4EB6-A389-74890184CD56}" srcOrd="0" destOrd="0" presId="urn:microsoft.com/office/officeart/2018/2/layout/IconVerticalSolidList"/>
    <dgm:cxn modelId="{7D9C893E-EE81-4908-9866-8EBAD8F0DB7A}" srcId="{E9CC9D3E-EB73-4ABC-9BA1-43A484FF7F4B}" destId="{97936CA6-AA76-4978-A361-BA83F4EF80EC}" srcOrd="3" destOrd="0" parTransId="{BCCEA38D-6537-43BA-9CA9-B1E06FBC9124}" sibTransId="{B18F0228-F4FF-4823-9EAD-8643C7D4D80F}"/>
    <dgm:cxn modelId="{9920745C-3C66-4EAC-8AC4-321E43E70A06}" type="presOf" srcId="{166C6E09-5532-4429-B16E-6236F11584A0}" destId="{9C44F8CE-5E73-4034-8FA6-3DE75A84E5D3}" srcOrd="0" destOrd="0" presId="urn:microsoft.com/office/officeart/2018/2/layout/IconVerticalSolidList"/>
    <dgm:cxn modelId="{F95EA55D-949D-436F-8E40-97EACAA9ED57}" srcId="{E9CC9D3E-EB73-4ABC-9BA1-43A484FF7F4B}" destId="{BA50027C-C5B8-4E02-8D68-9A6680E4F4F3}" srcOrd="2" destOrd="0" parTransId="{01DA890E-B8D5-45BF-9DE7-81088650FD1C}" sibTransId="{43AEEF67-1E47-48C6-9981-24CA5E602135}"/>
    <dgm:cxn modelId="{EC21824C-A89E-402C-BCA2-AD9A10DF4337}" type="presOf" srcId="{BA50027C-C5B8-4E02-8D68-9A6680E4F4F3}" destId="{12932EC0-9A96-486B-8080-C2587A8B985C}" srcOrd="0" destOrd="0" presId="urn:microsoft.com/office/officeart/2018/2/layout/IconVerticalSolidList"/>
    <dgm:cxn modelId="{D9E5467A-54FE-4390-82AC-1C3BC3A198B4}" srcId="{E9CC9D3E-EB73-4ABC-9BA1-43A484FF7F4B}" destId="{F0BB0C3E-AF9E-480B-AA0D-9FDABB374C49}" srcOrd="0" destOrd="0" parTransId="{0B3C38D9-847A-4A63-9A27-E148B8746951}" sibTransId="{03BAA3A8-470A-4F81-9B81-F3543B50DFE6}"/>
    <dgm:cxn modelId="{90B2CEA2-F8A0-4003-A198-F56BB72C5600}" srcId="{E9CC9D3E-EB73-4ABC-9BA1-43A484FF7F4B}" destId="{166C6E09-5532-4429-B16E-6236F11584A0}" srcOrd="1" destOrd="0" parTransId="{1752862D-49B3-4857-ABDE-E1343AC00F02}" sibTransId="{26E9908B-713D-4DEA-ABD0-A44F2A6478D7}"/>
    <dgm:cxn modelId="{E2F21395-60A2-46A1-868D-18A214F0DC01}" type="presParOf" srcId="{B36312B1-17CA-4E8E-A3E1-DDBE5DC97F33}" destId="{4CDE4BAA-E8B3-400A-ACC1-0A061FB0BA83}" srcOrd="0" destOrd="0" presId="urn:microsoft.com/office/officeart/2018/2/layout/IconVerticalSolidList"/>
    <dgm:cxn modelId="{7949AAD8-1070-449C-A03C-C102D40A79C6}" type="presParOf" srcId="{4CDE4BAA-E8B3-400A-ACC1-0A061FB0BA83}" destId="{B09A363D-5858-43C7-81CF-8CF7C9A06D6C}" srcOrd="0" destOrd="0" presId="urn:microsoft.com/office/officeart/2018/2/layout/IconVerticalSolidList"/>
    <dgm:cxn modelId="{23A5DF7C-D31C-4B88-A439-5CFFE3D65FA0}" type="presParOf" srcId="{4CDE4BAA-E8B3-400A-ACC1-0A061FB0BA83}" destId="{B3710989-5994-403E-9768-F354F84BA5F0}" srcOrd="1" destOrd="0" presId="urn:microsoft.com/office/officeart/2018/2/layout/IconVerticalSolidList"/>
    <dgm:cxn modelId="{2CCF6D67-3CC8-4010-919D-D630559A0492}" type="presParOf" srcId="{4CDE4BAA-E8B3-400A-ACC1-0A061FB0BA83}" destId="{DE377BBA-EB35-463C-B230-E318F3F81631}" srcOrd="2" destOrd="0" presId="urn:microsoft.com/office/officeart/2018/2/layout/IconVerticalSolidList"/>
    <dgm:cxn modelId="{8FBB64B4-8271-4F7E-8CE5-07FAB27DC750}" type="presParOf" srcId="{4CDE4BAA-E8B3-400A-ACC1-0A061FB0BA83}" destId="{A7D4953E-3FEB-4925-931C-175EB280797B}" srcOrd="3" destOrd="0" presId="urn:microsoft.com/office/officeart/2018/2/layout/IconVerticalSolidList"/>
    <dgm:cxn modelId="{E0D5D7E4-A76C-4855-893A-9206E8F660FB}" type="presParOf" srcId="{B36312B1-17CA-4E8E-A3E1-DDBE5DC97F33}" destId="{C782AD7D-733B-4433-B502-DB8011C0854E}" srcOrd="1" destOrd="0" presId="urn:microsoft.com/office/officeart/2018/2/layout/IconVerticalSolidList"/>
    <dgm:cxn modelId="{76DABE62-CB0A-463A-B7F6-7FF06CBF7102}" type="presParOf" srcId="{B36312B1-17CA-4E8E-A3E1-DDBE5DC97F33}" destId="{DD3364A5-E50D-482E-AE8A-144BB6893EDE}" srcOrd="2" destOrd="0" presId="urn:microsoft.com/office/officeart/2018/2/layout/IconVerticalSolidList"/>
    <dgm:cxn modelId="{E25C92A3-E0B6-4F41-8226-48B15E10A06E}" type="presParOf" srcId="{DD3364A5-E50D-482E-AE8A-144BB6893EDE}" destId="{DF635930-1DA0-4D3C-BEF6-AF9632DE60AC}" srcOrd="0" destOrd="0" presId="urn:microsoft.com/office/officeart/2018/2/layout/IconVerticalSolidList"/>
    <dgm:cxn modelId="{6435607F-2585-4661-838F-6325FCDB1243}" type="presParOf" srcId="{DD3364A5-E50D-482E-AE8A-144BB6893EDE}" destId="{1ECF573D-EB04-459E-A737-AF62A07A9948}" srcOrd="1" destOrd="0" presId="urn:microsoft.com/office/officeart/2018/2/layout/IconVerticalSolidList"/>
    <dgm:cxn modelId="{61347223-2CF7-443D-BB38-68D20C51B24D}" type="presParOf" srcId="{DD3364A5-E50D-482E-AE8A-144BB6893EDE}" destId="{F3FE10FC-4736-46AD-B51A-E3A418BE1490}" srcOrd="2" destOrd="0" presId="urn:microsoft.com/office/officeart/2018/2/layout/IconVerticalSolidList"/>
    <dgm:cxn modelId="{6773A43B-7ADF-4EB4-B02F-CF142FB3C21C}" type="presParOf" srcId="{DD3364A5-E50D-482E-AE8A-144BB6893EDE}" destId="{9C44F8CE-5E73-4034-8FA6-3DE75A84E5D3}" srcOrd="3" destOrd="0" presId="urn:microsoft.com/office/officeart/2018/2/layout/IconVerticalSolidList"/>
    <dgm:cxn modelId="{54109CBF-A678-4497-8B89-FACE37A26FDB}" type="presParOf" srcId="{B36312B1-17CA-4E8E-A3E1-DDBE5DC97F33}" destId="{007F570E-CF42-424C-AF02-E81631EF9AFD}" srcOrd="3" destOrd="0" presId="urn:microsoft.com/office/officeart/2018/2/layout/IconVerticalSolidList"/>
    <dgm:cxn modelId="{588E64FA-618E-47A9-9AF2-56377AC721BA}" type="presParOf" srcId="{B36312B1-17CA-4E8E-A3E1-DDBE5DC97F33}" destId="{DC529B00-CD60-40D5-92D9-9437401FCC6B}" srcOrd="4" destOrd="0" presId="urn:microsoft.com/office/officeart/2018/2/layout/IconVerticalSolidList"/>
    <dgm:cxn modelId="{803235B7-2F7C-4517-8496-E9E52DFFB763}" type="presParOf" srcId="{DC529B00-CD60-40D5-92D9-9437401FCC6B}" destId="{383D4060-46C6-4869-B73C-FFAC5DA811D2}" srcOrd="0" destOrd="0" presId="urn:microsoft.com/office/officeart/2018/2/layout/IconVerticalSolidList"/>
    <dgm:cxn modelId="{C029D678-9B61-4095-A938-E89DC89567ED}" type="presParOf" srcId="{DC529B00-CD60-40D5-92D9-9437401FCC6B}" destId="{073A1940-E9E8-4927-85BE-4CCE0BA04766}" srcOrd="1" destOrd="0" presId="urn:microsoft.com/office/officeart/2018/2/layout/IconVerticalSolidList"/>
    <dgm:cxn modelId="{78B9432A-6E2C-4D82-B2D1-47269AB32795}" type="presParOf" srcId="{DC529B00-CD60-40D5-92D9-9437401FCC6B}" destId="{D8B32135-2BC2-4D58-BF05-819123B8BDEE}" srcOrd="2" destOrd="0" presId="urn:microsoft.com/office/officeart/2018/2/layout/IconVerticalSolidList"/>
    <dgm:cxn modelId="{C77D513C-55A0-4BFC-96A1-E70432CA0097}" type="presParOf" srcId="{DC529B00-CD60-40D5-92D9-9437401FCC6B}" destId="{12932EC0-9A96-486B-8080-C2587A8B985C}" srcOrd="3" destOrd="0" presId="urn:microsoft.com/office/officeart/2018/2/layout/IconVerticalSolidList"/>
    <dgm:cxn modelId="{AF0372A3-81C6-4967-BA09-3A6C006680AE}" type="presParOf" srcId="{B36312B1-17CA-4E8E-A3E1-DDBE5DC97F33}" destId="{F5A08B17-F9D7-4460-9D84-293287F28F90}" srcOrd="5" destOrd="0" presId="urn:microsoft.com/office/officeart/2018/2/layout/IconVerticalSolidList"/>
    <dgm:cxn modelId="{5B95F16C-E08A-44BA-8B6B-FAD2868D6AA4}" type="presParOf" srcId="{B36312B1-17CA-4E8E-A3E1-DDBE5DC97F33}" destId="{201D6D38-CCB3-406F-8A77-6703D3F42E65}" srcOrd="6" destOrd="0" presId="urn:microsoft.com/office/officeart/2018/2/layout/IconVerticalSolidList"/>
    <dgm:cxn modelId="{E5056A84-329C-4194-8FC6-24951FCB1D59}" type="presParOf" srcId="{201D6D38-CCB3-406F-8A77-6703D3F42E65}" destId="{66F4E522-0BEC-414C-AFAE-8F4FF1D9E989}" srcOrd="0" destOrd="0" presId="urn:microsoft.com/office/officeart/2018/2/layout/IconVerticalSolidList"/>
    <dgm:cxn modelId="{A3C9EF2D-FCA0-44AE-9B40-F65BB3677748}" type="presParOf" srcId="{201D6D38-CCB3-406F-8A77-6703D3F42E65}" destId="{BDD07AA4-4385-4C09-A555-DABB8E156F11}" srcOrd="1" destOrd="0" presId="urn:microsoft.com/office/officeart/2018/2/layout/IconVerticalSolidList"/>
    <dgm:cxn modelId="{DE78490B-BB7E-4836-9E9B-F454E6046660}" type="presParOf" srcId="{201D6D38-CCB3-406F-8A77-6703D3F42E65}" destId="{43FB6737-0E62-423B-9B56-F8A50D6E6A2E}" srcOrd="2" destOrd="0" presId="urn:microsoft.com/office/officeart/2018/2/layout/IconVerticalSolidList"/>
    <dgm:cxn modelId="{68F96595-7E73-4B00-85A6-7C97D688728D}" type="presParOf" srcId="{201D6D38-CCB3-406F-8A77-6703D3F42E65}" destId="{C5F96218-561D-4EB6-A389-74890184CD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2FA0EE-12AD-4091-BE3E-36E660E5B328}"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CBA507E8-AE6B-4239-B1C4-DF42DA2383F6}">
      <dgm:prSet/>
      <dgm:spPr/>
      <dgm:t>
        <a:bodyPr/>
        <a:lstStyle/>
        <a:p>
          <a:r>
            <a:rPr lang="en-US"/>
            <a:t>The position Property</a:t>
          </a:r>
        </a:p>
      </dgm:t>
    </dgm:pt>
    <dgm:pt modelId="{DBA5DA00-7FD4-4F39-9D22-D1B191868666}" type="parTrans" cxnId="{0D6B37A2-97BC-44F3-B3C0-DCA83829662C}">
      <dgm:prSet/>
      <dgm:spPr/>
      <dgm:t>
        <a:bodyPr/>
        <a:lstStyle/>
        <a:p>
          <a:endParaRPr lang="en-US"/>
        </a:p>
      </dgm:t>
    </dgm:pt>
    <dgm:pt modelId="{4547DF01-3C8F-43DB-BBBC-137A0762721D}" type="sibTrans" cxnId="{0D6B37A2-97BC-44F3-B3C0-DCA83829662C}">
      <dgm:prSet/>
      <dgm:spPr/>
      <dgm:t>
        <a:bodyPr/>
        <a:lstStyle/>
        <a:p>
          <a:endParaRPr lang="en-US"/>
        </a:p>
      </dgm:t>
    </dgm:pt>
    <dgm:pt modelId="{238E169B-354F-49A9-AB9B-661FE2605BCE}">
      <dgm:prSet/>
      <dgm:spPr/>
      <dgm:t>
        <a:bodyPr/>
        <a:lstStyle/>
        <a:p>
          <a:r>
            <a:rPr lang="en-US"/>
            <a:t>The position property specifies the type of positioning method used for an element.</a:t>
          </a:r>
        </a:p>
      </dgm:t>
    </dgm:pt>
    <dgm:pt modelId="{A43B2E0E-A687-48C8-914E-C6FEE1E31697}" type="parTrans" cxnId="{BCE21BFB-11F2-4D9D-95BC-9523BD2C5E38}">
      <dgm:prSet/>
      <dgm:spPr/>
      <dgm:t>
        <a:bodyPr/>
        <a:lstStyle/>
        <a:p>
          <a:endParaRPr lang="en-US"/>
        </a:p>
      </dgm:t>
    </dgm:pt>
    <dgm:pt modelId="{B03281A6-0B89-442B-BD6E-41DEA00BB7DF}" type="sibTrans" cxnId="{BCE21BFB-11F2-4D9D-95BC-9523BD2C5E38}">
      <dgm:prSet/>
      <dgm:spPr/>
      <dgm:t>
        <a:bodyPr/>
        <a:lstStyle/>
        <a:p>
          <a:endParaRPr lang="en-US"/>
        </a:p>
      </dgm:t>
    </dgm:pt>
    <dgm:pt modelId="{852E8862-B08C-41DC-9CA7-7C26EC110F0E}">
      <dgm:prSet/>
      <dgm:spPr/>
      <dgm:t>
        <a:bodyPr/>
        <a:lstStyle/>
        <a:p>
          <a:r>
            <a:rPr lang="en-US"/>
            <a:t>There are five different position values:</a:t>
          </a:r>
        </a:p>
      </dgm:t>
    </dgm:pt>
    <dgm:pt modelId="{132CB29E-0022-4051-9BE7-03E42A673162}" type="parTrans" cxnId="{DDC4A49C-5874-44F3-B9EA-A31024149811}">
      <dgm:prSet/>
      <dgm:spPr/>
      <dgm:t>
        <a:bodyPr/>
        <a:lstStyle/>
        <a:p>
          <a:endParaRPr lang="en-US"/>
        </a:p>
      </dgm:t>
    </dgm:pt>
    <dgm:pt modelId="{52A64EFE-9C89-440B-B5AC-8FC6127ADD6D}" type="sibTrans" cxnId="{DDC4A49C-5874-44F3-B9EA-A31024149811}">
      <dgm:prSet/>
      <dgm:spPr/>
      <dgm:t>
        <a:bodyPr/>
        <a:lstStyle/>
        <a:p>
          <a:endParaRPr lang="en-US"/>
        </a:p>
      </dgm:t>
    </dgm:pt>
    <dgm:pt modelId="{B2A0FE26-86E8-4063-A8FA-DC6E3868EF2F}">
      <dgm:prSet/>
      <dgm:spPr/>
      <dgm:t>
        <a:bodyPr/>
        <a:lstStyle/>
        <a:p>
          <a:r>
            <a:rPr lang="en-US"/>
            <a:t>static</a:t>
          </a:r>
        </a:p>
      </dgm:t>
    </dgm:pt>
    <dgm:pt modelId="{C43085AD-63F3-4D41-BDEC-AD71934C6622}" type="parTrans" cxnId="{112BF10D-3BDF-4743-9323-D40142BF6F09}">
      <dgm:prSet/>
      <dgm:spPr/>
      <dgm:t>
        <a:bodyPr/>
        <a:lstStyle/>
        <a:p>
          <a:endParaRPr lang="en-US"/>
        </a:p>
      </dgm:t>
    </dgm:pt>
    <dgm:pt modelId="{0134BF72-471B-4022-8F1D-65396B54228F}" type="sibTrans" cxnId="{112BF10D-3BDF-4743-9323-D40142BF6F09}">
      <dgm:prSet/>
      <dgm:spPr/>
      <dgm:t>
        <a:bodyPr/>
        <a:lstStyle/>
        <a:p>
          <a:endParaRPr lang="en-US"/>
        </a:p>
      </dgm:t>
    </dgm:pt>
    <dgm:pt modelId="{30AD0147-9E32-47D2-AB67-32A48464C622}">
      <dgm:prSet/>
      <dgm:spPr/>
      <dgm:t>
        <a:bodyPr/>
        <a:lstStyle/>
        <a:p>
          <a:r>
            <a:rPr lang="en-US"/>
            <a:t>relative</a:t>
          </a:r>
        </a:p>
      </dgm:t>
    </dgm:pt>
    <dgm:pt modelId="{AF164AA1-4094-4A5C-8022-9EADD38E42CC}" type="parTrans" cxnId="{606F1AC6-820C-4A9E-91B9-65804DF2A785}">
      <dgm:prSet/>
      <dgm:spPr/>
      <dgm:t>
        <a:bodyPr/>
        <a:lstStyle/>
        <a:p>
          <a:endParaRPr lang="en-US"/>
        </a:p>
      </dgm:t>
    </dgm:pt>
    <dgm:pt modelId="{C26E4D02-DE86-425B-B3F8-738B96151FE4}" type="sibTrans" cxnId="{606F1AC6-820C-4A9E-91B9-65804DF2A785}">
      <dgm:prSet/>
      <dgm:spPr/>
      <dgm:t>
        <a:bodyPr/>
        <a:lstStyle/>
        <a:p>
          <a:endParaRPr lang="en-US"/>
        </a:p>
      </dgm:t>
    </dgm:pt>
    <dgm:pt modelId="{C07DCB64-CEC8-4C4A-9381-EEBBD91BE6FD}">
      <dgm:prSet/>
      <dgm:spPr/>
      <dgm:t>
        <a:bodyPr/>
        <a:lstStyle/>
        <a:p>
          <a:r>
            <a:rPr lang="en-US"/>
            <a:t>fixed</a:t>
          </a:r>
        </a:p>
      </dgm:t>
    </dgm:pt>
    <dgm:pt modelId="{9F3D5B6F-7A67-4B8C-A128-903DEA96696E}" type="parTrans" cxnId="{87A1D2BC-85FE-4DCD-A597-12892791A850}">
      <dgm:prSet/>
      <dgm:spPr/>
      <dgm:t>
        <a:bodyPr/>
        <a:lstStyle/>
        <a:p>
          <a:endParaRPr lang="en-US"/>
        </a:p>
      </dgm:t>
    </dgm:pt>
    <dgm:pt modelId="{2C2908FA-3870-4E7C-BD70-17C97F3D34B3}" type="sibTrans" cxnId="{87A1D2BC-85FE-4DCD-A597-12892791A850}">
      <dgm:prSet/>
      <dgm:spPr/>
      <dgm:t>
        <a:bodyPr/>
        <a:lstStyle/>
        <a:p>
          <a:endParaRPr lang="en-US"/>
        </a:p>
      </dgm:t>
    </dgm:pt>
    <dgm:pt modelId="{02819FA2-ABFA-42C7-B67C-72979458E3A2}">
      <dgm:prSet/>
      <dgm:spPr/>
      <dgm:t>
        <a:bodyPr/>
        <a:lstStyle/>
        <a:p>
          <a:r>
            <a:rPr lang="en-US"/>
            <a:t>absolute</a:t>
          </a:r>
        </a:p>
      </dgm:t>
    </dgm:pt>
    <dgm:pt modelId="{5E838324-7B9C-4AD0-8B8A-B5E36DE316CA}" type="parTrans" cxnId="{79E7CAA2-3B4C-4605-9E10-CA20B27EA388}">
      <dgm:prSet/>
      <dgm:spPr/>
      <dgm:t>
        <a:bodyPr/>
        <a:lstStyle/>
        <a:p>
          <a:endParaRPr lang="en-US"/>
        </a:p>
      </dgm:t>
    </dgm:pt>
    <dgm:pt modelId="{7C8D289D-22E7-4816-B08A-14D12D30D3AE}" type="sibTrans" cxnId="{79E7CAA2-3B4C-4605-9E10-CA20B27EA388}">
      <dgm:prSet/>
      <dgm:spPr/>
      <dgm:t>
        <a:bodyPr/>
        <a:lstStyle/>
        <a:p>
          <a:endParaRPr lang="en-US"/>
        </a:p>
      </dgm:t>
    </dgm:pt>
    <dgm:pt modelId="{F5AE2A64-D40E-4181-BB16-9ABDFBAF3A10}">
      <dgm:prSet/>
      <dgm:spPr/>
      <dgm:t>
        <a:bodyPr/>
        <a:lstStyle/>
        <a:p>
          <a:r>
            <a:rPr lang="en-US"/>
            <a:t>sticky</a:t>
          </a:r>
        </a:p>
      </dgm:t>
    </dgm:pt>
    <dgm:pt modelId="{D896128C-44CC-4FE3-B0A8-233FEB8BECD1}" type="parTrans" cxnId="{3BB2DEA0-E39F-4709-AAF1-CB278F3C3A0D}">
      <dgm:prSet/>
      <dgm:spPr/>
      <dgm:t>
        <a:bodyPr/>
        <a:lstStyle/>
        <a:p>
          <a:endParaRPr lang="en-US"/>
        </a:p>
      </dgm:t>
    </dgm:pt>
    <dgm:pt modelId="{BC300846-978D-4467-A1F9-7B2201F4B39B}" type="sibTrans" cxnId="{3BB2DEA0-E39F-4709-AAF1-CB278F3C3A0D}">
      <dgm:prSet/>
      <dgm:spPr/>
      <dgm:t>
        <a:bodyPr/>
        <a:lstStyle/>
        <a:p>
          <a:endParaRPr lang="en-US"/>
        </a:p>
      </dgm:t>
    </dgm:pt>
    <dgm:pt modelId="{DEE38E36-6228-4B48-BA3B-2B9E3D4F3ADA}" type="pres">
      <dgm:prSet presAssocID="{082FA0EE-12AD-4091-BE3E-36E660E5B328}" presName="diagram" presStyleCnt="0">
        <dgm:presLayoutVars>
          <dgm:dir/>
          <dgm:resizeHandles val="exact"/>
        </dgm:presLayoutVars>
      </dgm:prSet>
      <dgm:spPr/>
    </dgm:pt>
    <dgm:pt modelId="{EE46ECE3-7035-4DB0-911A-38742EDB4129}" type="pres">
      <dgm:prSet presAssocID="{CBA507E8-AE6B-4239-B1C4-DF42DA2383F6}" presName="node" presStyleLbl="node1" presStyleIdx="0" presStyleCnt="3">
        <dgm:presLayoutVars>
          <dgm:bulletEnabled val="1"/>
        </dgm:presLayoutVars>
      </dgm:prSet>
      <dgm:spPr/>
    </dgm:pt>
    <dgm:pt modelId="{C5EAB754-9669-4FBA-A8AC-4E304F0FE9A6}" type="pres">
      <dgm:prSet presAssocID="{4547DF01-3C8F-43DB-BBBC-137A0762721D}" presName="sibTrans" presStyleCnt="0"/>
      <dgm:spPr/>
    </dgm:pt>
    <dgm:pt modelId="{74C964CC-A5C8-44FA-90F1-5D4E53A64283}" type="pres">
      <dgm:prSet presAssocID="{238E169B-354F-49A9-AB9B-661FE2605BCE}" presName="node" presStyleLbl="node1" presStyleIdx="1" presStyleCnt="3">
        <dgm:presLayoutVars>
          <dgm:bulletEnabled val="1"/>
        </dgm:presLayoutVars>
      </dgm:prSet>
      <dgm:spPr/>
    </dgm:pt>
    <dgm:pt modelId="{7E540A10-202F-474D-B42C-08D381B37231}" type="pres">
      <dgm:prSet presAssocID="{B03281A6-0B89-442B-BD6E-41DEA00BB7DF}" presName="sibTrans" presStyleCnt="0"/>
      <dgm:spPr/>
    </dgm:pt>
    <dgm:pt modelId="{FC974299-37AF-461E-AD8B-514EFA483A0D}" type="pres">
      <dgm:prSet presAssocID="{852E8862-B08C-41DC-9CA7-7C26EC110F0E}" presName="node" presStyleLbl="node1" presStyleIdx="2" presStyleCnt="3">
        <dgm:presLayoutVars>
          <dgm:bulletEnabled val="1"/>
        </dgm:presLayoutVars>
      </dgm:prSet>
      <dgm:spPr/>
    </dgm:pt>
  </dgm:ptLst>
  <dgm:cxnLst>
    <dgm:cxn modelId="{112BF10D-3BDF-4743-9323-D40142BF6F09}" srcId="{852E8862-B08C-41DC-9CA7-7C26EC110F0E}" destId="{B2A0FE26-86E8-4063-A8FA-DC6E3868EF2F}" srcOrd="0" destOrd="0" parTransId="{C43085AD-63F3-4D41-BDEC-AD71934C6622}" sibTransId="{0134BF72-471B-4022-8F1D-65396B54228F}"/>
    <dgm:cxn modelId="{DD4BBB2E-55CC-44F2-8CAD-7C3B95B7A811}" type="presOf" srcId="{F5AE2A64-D40E-4181-BB16-9ABDFBAF3A10}" destId="{FC974299-37AF-461E-AD8B-514EFA483A0D}" srcOrd="0" destOrd="5" presId="urn:microsoft.com/office/officeart/2005/8/layout/default"/>
    <dgm:cxn modelId="{0D706E30-3388-4F27-BD05-102EA9AB98A4}" type="presOf" srcId="{C07DCB64-CEC8-4C4A-9381-EEBBD91BE6FD}" destId="{FC974299-37AF-461E-AD8B-514EFA483A0D}" srcOrd="0" destOrd="3" presId="urn:microsoft.com/office/officeart/2005/8/layout/default"/>
    <dgm:cxn modelId="{C342F152-7E1B-464C-9670-1F225F8C798A}" type="presOf" srcId="{238E169B-354F-49A9-AB9B-661FE2605BCE}" destId="{74C964CC-A5C8-44FA-90F1-5D4E53A64283}" srcOrd="0" destOrd="0" presId="urn:microsoft.com/office/officeart/2005/8/layout/default"/>
    <dgm:cxn modelId="{9F60B879-958A-43A6-9CBD-B627B8BEC244}" type="presOf" srcId="{082FA0EE-12AD-4091-BE3E-36E660E5B328}" destId="{DEE38E36-6228-4B48-BA3B-2B9E3D4F3ADA}" srcOrd="0" destOrd="0" presId="urn:microsoft.com/office/officeart/2005/8/layout/default"/>
    <dgm:cxn modelId="{DDC4A49C-5874-44F3-B9EA-A31024149811}" srcId="{082FA0EE-12AD-4091-BE3E-36E660E5B328}" destId="{852E8862-B08C-41DC-9CA7-7C26EC110F0E}" srcOrd="2" destOrd="0" parTransId="{132CB29E-0022-4051-9BE7-03E42A673162}" sibTransId="{52A64EFE-9C89-440B-B5AC-8FC6127ADD6D}"/>
    <dgm:cxn modelId="{3BB2DEA0-E39F-4709-AAF1-CB278F3C3A0D}" srcId="{852E8862-B08C-41DC-9CA7-7C26EC110F0E}" destId="{F5AE2A64-D40E-4181-BB16-9ABDFBAF3A10}" srcOrd="4" destOrd="0" parTransId="{D896128C-44CC-4FE3-B0A8-233FEB8BECD1}" sibTransId="{BC300846-978D-4467-A1F9-7B2201F4B39B}"/>
    <dgm:cxn modelId="{0D6B37A2-97BC-44F3-B3C0-DCA83829662C}" srcId="{082FA0EE-12AD-4091-BE3E-36E660E5B328}" destId="{CBA507E8-AE6B-4239-B1C4-DF42DA2383F6}" srcOrd="0" destOrd="0" parTransId="{DBA5DA00-7FD4-4F39-9D22-D1B191868666}" sibTransId="{4547DF01-3C8F-43DB-BBBC-137A0762721D}"/>
    <dgm:cxn modelId="{79E7CAA2-3B4C-4605-9E10-CA20B27EA388}" srcId="{852E8862-B08C-41DC-9CA7-7C26EC110F0E}" destId="{02819FA2-ABFA-42C7-B67C-72979458E3A2}" srcOrd="3" destOrd="0" parTransId="{5E838324-7B9C-4AD0-8B8A-B5E36DE316CA}" sibTransId="{7C8D289D-22E7-4816-B08A-14D12D30D3AE}"/>
    <dgm:cxn modelId="{87A1D2BC-85FE-4DCD-A597-12892791A850}" srcId="{852E8862-B08C-41DC-9CA7-7C26EC110F0E}" destId="{C07DCB64-CEC8-4C4A-9381-EEBBD91BE6FD}" srcOrd="2" destOrd="0" parTransId="{9F3D5B6F-7A67-4B8C-A128-903DEA96696E}" sibTransId="{2C2908FA-3870-4E7C-BD70-17C97F3D34B3}"/>
    <dgm:cxn modelId="{606F1AC6-820C-4A9E-91B9-65804DF2A785}" srcId="{852E8862-B08C-41DC-9CA7-7C26EC110F0E}" destId="{30AD0147-9E32-47D2-AB67-32A48464C622}" srcOrd="1" destOrd="0" parTransId="{AF164AA1-4094-4A5C-8022-9EADD38E42CC}" sibTransId="{C26E4D02-DE86-425B-B3F8-738B96151FE4}"/>
    <dgm:cxn modelId="{0CF0B2C8-5052-4EE8-97D5-C16660314313}" type="presOf" srcId="{30AD0147-9E32-47D2-AB67-32A48464C622}" destId="{FC974299-37AF-461E-AD8B-514EFA483A0D}" srcOrd="0" destOrd="2" presId="urn:microsoft.com/office/officeart/2005/8/layout/default"/>
    <dgm:cxn modelId="{06A3F6D1-556C-4A79-8AFD-1C96737DA3A8}" type="presOf" srcId="{B2A0FE26-86E8-4063-A8FA-DC6E3868EF2F}" destId="{FC974299-37AF-461E-AD8B-514EFA483A0D}" srcOrd="0" destOrd="1" presId="urn:microsoft.com/office/officeart/2005/8/layout/default"/>
    <dgm:cxn modelId="{C4F430D8-9FEC-4AC1-9D60-1F0820388A8B}" type="presOf" srcId="{02819FA2-ABFA-42C7-B67C-72979458E3A2}" destId="{FC974299-37AF-461E-AD8B-514EFA483A0D}" srcOrd="0" destOrd="4" presId="urn:microsoft.com/office/officeart/2005/8/layout/default"/>
    <dgm:cxn modelId="{6BC143EE-9197-494D-A46D-C2F794712BB6}" type="presOf" srcId="{CBA507E8-AE6B-4239-B1C4-DF42DA2383F6}" destId="{EE46ECE3-7035-4DB0-911A-38742EDB4129}" srcOrd="0" destOrd="0" presId="urn:microsoft.com/office/officeart/2005/8/layout/default"/>
    <dgm:cxn modelId="{52C6E6EE-9491-4787-B646-62BCEEAED4C4}" type="presOf" srcId="{852E8862-B08C-41DC-9CA7-7C26EC110F0E}" destId="{FC974299-37AF-461E-AD8B-514EFA483A0D}" srcOrd="0" destOrd="0" presId="urn:microsoft.com/office/officeart/2005/8/layout/default"/>
    <dgm:cxn modelId="{BCE21BFB-11F2-4D9D-95BC-9523BD2C5E38}" srcId="{082FA0EE-12AD-4091-BE3E-36E660E5B328}" destId="{238E169B-354F-49A9-AB9B-661FE2605BCE}" srcOrd="1" destOrd="0" parTransId="{A43B2E0E-A687-48C8-914E-C6FEE1E31697}" sibTransId="{B03281A6-0B89-442B-BD6E-41DEA00BB7DF}"/>
    <dgm:cxn modelId="{3A76D7CE-92E5-4720-9F34-6D628CA225FB}" type="presParOf" srcId="{DEE38E36-6228-4B48-BA3B-2B9E3D4F3ADA}" destId="{EE46ECE3-7035-4DB0-911A-38742EDB4129}" srcOrd="0" destOrd="0" presId="urn:microsoft.com/office/officeart/2005/8/layout/default"/>
    <dgm:cxn modelId="{06115EBC-E58C-48E8-89B6-3A7BE7F646DF}" type="presParOf" srcId="{DEE38E36-6228-4B48-BA3B-2B9E3D4F3ADA}" destId="{C5EAB754-9669-4FBA-A8AC-4E304F0FE9A6}" srcOrd="1" destOrd="0" presId="urn:microsoft.com/office/officeart/2005/8/layout/default"/>
    <dgm:cxn modelId="{D2BFBCB0-3343-45EB-B40F-649C3EFF01E2}" type="presParOf" srcId="{DEE38E36-6228-4B48-BA3B-2B9E3D4F3ADA}" destId="{74C964CC-A5C8-44FA-90F1-5D4E53A64283}" srcOrd="2" destOrd="0" presId="urn:microsoft.com/office/officeart/2005/8/layout/default"/>
    <dgm:cxn modelId="{F835A896-CF17-417D-9728-6F56B3FDC1DC}" type="presParOf" srcId="{DEE38E36-6228-4B48-BA3B-2B9E3D4F3ADA}" destId="{7E540A10-202F-474D-B42C-08D381B37231}" srcOrd="3" destOrd="0" presId="urn:microsoft.com/office/officeart/2005/8/layout/default"/>
    <dgm:cxn modelId="{5767067D-C1F8-4D40-9624-4331194B3B35}" type="presParOf" srcId="{DEE38E36-6228-4B48-BA3B-2B9E3D4F3ADA}" destId="{FC974299-37AF-461E-AD8B-514EFA483A0D}"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E7AB29-AD19-43F5-B00B-B9D1A4AA1C5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3954AC4-BA6B-447A-BD56-986FB7A37369}">
      <dgm:prSet/>
      <dgm:spPr/>
      <dgm:t>
        <a:bodyPr/>
        <a:lstStyle/>
        <a:p>
          <a:pPr>
            <a:lnSpc>
              <a:spcPct val="100000"/>
            </a:lnSpc>
          </a:pPr>
          <a:r>
            <a:rPr lang="en-US"/>
            <a:t>HTML elements are positioned static by default.</a:t>
          </a:r>
        </a:p>
      </dgm:t>
    </dgm:pt>
    <dgm:pt modelId="{B80FD77D-059F-44F1-91F3-F8AF898008F0}" type="parTrans" cxnId="{D1C3E833-3426-4D18-82AE-1A8CDBD3E16A}">
      <dgm:prSet/>
      <dgm:spPr/>
      <dgm:t>
        <a:bodyPr/>
        <a:lstStyle/>
        <a:p>
          <a:endParaRPr lang="en-US"/>
        </a:p>
      </dgm:t>
    </dgm:pt>
    <dgm:pt modelId="{2E989900-FB0A-4019-B054-1D979D31A263}" type="sibTrans" cxnId="{D1C3E833-3426-4D18-82AE-1A8CDBD3E16A}">
      <dgm:prSet/>
      <dgm:spPr/>
      <dgm:t>
        <a:bodyPr/>
        <a:lstStyle/>
        <a:p>
          <a:endParaRPr lang="en-US"/>
        </a:p>
      </dgm:t>
    </dgm:pt>
    <dgm:pt modelId="{D44B072F-5865-419D-9398-A06D8AE5884D}">
      <dgm:prSet/>
      <dgm:spPr/>
      <dgm:t>
        <a:bodyPr/>
        <a:lstStyle/>
        <a:p>
          <a:pPr>
            <a:lnSpc>
              <a:spcPct val="100000"/>
            </a:lnSpc>
          </a:pPr>
          <a:r>
            <a:rPr lang="en-US"/>
            <a:t>Static positioned elements are not affected by the top, bottom, left, and right properties.</a:t>
          </a:r>
        </a:p>
      </dgm:t>
    </dgm:pt>
    <dgm:pt modelId="{4B6795BC-EC6A-4E6F-AF43-F197D0FECECF}" type="parTrans" cxnId="{99028C6A-354A-426C-A196-63AA48060868}">
      <dgm:prSet/>
      <dgm:spPr/>
      <dgm:t>
        <a:bodyPr/>
        <a:lstStyle/>
        <a:p>
          <a:endParaRPr lang="en-US"/>
        </a:p>
      </dgm:t>
    </dgm:pt>
    <dgm:pt modelId="{619390BD-BFC5-4038-83DA-6FF85A78BEDB}" type="sibTrans" cxnId="{99028C6A-354A-426C-A196-63AA48060868}">
      <dgm:prSet/>
      <dgm:spPr/>
      <dgm:t>
        <a:bodyPr/>
        <a:lstStyle/>
        <a:p>
          <a:endParaRPr lang="en-US"/>
        </a:p>
      </dgm:t>
    </dgm:pt>
    <dgm:pt modelId="{960327F4-8610-4D3F-82D4-94141582851D}">
      <dgm:prSet/>
      <dgm:spPr/>
      <dgm:t>
        <a:bodyPr/>
        <a:lstStyle/>
        <a:p>
          <a:pPr>
            <a:lnSpc>
              <a:spcPct val="100000"/>
            </a:lnSpc>
          </a:pPr>
          <a:r>
            <a:rPr lang="en-US"/>
            <a:t>An element with position: static; is not positioned in any special way; it is always positioned according to the normal flow of the page:</a:t>
          </a:r>
        </a:p>
      </dgm:t>
    </dgm:pt>
    <dgm:pt modelId="{97DED8C9-7C10-4F68-BBFA-9A5B50F8B18E}" type="parTrans" cxnId="{48794B20-062A-4DD9-9186-798A594D1E64}">
      <dgm:prSet/>
      <dgm:spPr/>
      <dgm:t>
        <a:bodyPr/>
        <a:lstStyle/>
        <a:p>
          <a:endParaRPr lang="en-US"/>
        </a:p>
      </dgm:t>
    </dgm:pt>
    <dgm:pt modelId="{851FCFF6-EE39-433E-A6BD-9EC462D74217}" type="sibTrans" cxnId="{48794B20-062A-4DD9-9186-798A594D1E64}">
      <dgm:prSet/>
      <dgm:spPr/>
      <dgm:t>
        <a:bodyPr/>
        <a:lstStyle/>
        <a:p>
          <a:endParaRPr lang="en-US"/>
        </a:p>
      </dgm:t>
    </dgm:pt>
    <dgm:pt modelId="{8F5377B9-16A9-4B69-845C-6115F3E719FF}" type="pres">
      <dgm:prSet presAssocID="{42E7AB29-AD19-43F5-B00B-B9D1A4AA1C56}" presName="root" presStyleCnt="0">
        <dgm:presLayoutVars>
          <dgm:dir/>
          <dgm:resizeHandles val="exact"/>
        </dgm:presLayoutVars>
      </dgm:prSet>
      <dgm:spPr/>
    </dgm:pt>
    <dgm:pt modelId="{6DF13D80-D845-4A35-88E0-85A82451919D}" type="pres">
      <dgm:prSet presAssocID="{43954AC4-BA6B-447A-BD56-986FB7A37369}" presName="compNode" presStyleCnt="0"/>
      <dgm:spPr/>
    </dgm:pt>
    <dgm:pt modelId="{987ABD73-E642-4D16-9ACC-ECE40274E433}" type="pres">
      <dgm:prSet presAssocID="{43954AC4-BA6B-447A-BD56-986FB7A37369}" presName="bgRect" presStyleLbl="bgShp" presStyleIdx="0" presStyleCnt="3"/>
      <dgm:spPr/>
    </dgm:pt>
    <dgm:pt modelId="{9BB30871-FD62-44F2-B380-D83C08E6EB7F}" type="pres">
      <dgm:prSet presAssocID="{43954AC4-BA6B-447A-BD56-986FB7A3736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B68BAFAE-6737-45FA-BDCD-BD3F3E189B50}" type="pres">
      <dgm:prSet presAssocID="{43954AC4-BA6B-447A-BD56-986FB7A37369}" presName="spaceRect" presStyleCnt="0"/>
      <dgm:spPr/>
    </dgm:pt>
    <dgm:pt modelId="{E9664618-3B34-4AF9-9AA0-7ACB83FA14F9}" type="pres">
      <dgm:prSet presAssocID="{43954AC4-BA6B-447A-BD56-986FB7A37369}" presName="parTx" presStyleLbl="revTx" presStyleIdx="0" presStyleCnt="3">
        <dgm:presLayoutVars>
          <dgm:chMax val="0"/>
          <dgm:chPref val="0"/>
        </dgm:presLayoutVars>
      </dgm:prSet>
      <dgm:spPr/>
    </dgm:pt>
    <dgm:pt modelId="{F6840421-AD6A-4D84-A7FF-A4E6C865F2AE}" type="pres">
      <dgm:prSet presAssocID="{2E989900-FB0A-4019-B054-1D979D31A263}" presName="sibTrans" presStyleCnt="0"/>
      <dgm:spPr/>
    </dgm:pt>
    <dgm:pt modelId="{3BA0EDA9-DFE5-4638-AC19-F681FCF30ABB}" type="pres">
      <dgm:prSet presAssocID="{D44B072F-5865-419D-9398-A06D8AE5884D}" presName="compNode" presStyleCnt="0"/>
      <dgm:spPr/>
    </dgm:pt>
    <dgm:pt modelId="{C58D58D4-7927-4FAA-84CE-D6CD5514166A}" type="pres">
      <dgm:prSet presAssocID="{D44B072F-5865-419D-9398-A06D8AE5884D}" presName="bgRect" presStyleLbl="bgShp" presStyleIdx="1" presStyleCnt="3"/>
      <dgm:spPr/>
    </dgm:pt>
    <dgm:pt modelId="{B36D38AD-B863-4B6B-B6E2-36DB627740E3}" type="pres">
      <dgm:prSet presAssocID="{D44B072F-5865-419D-9398-A06D8AE588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enn Diagram"/>
        </a:ext>
      </dgm:extLst>
    </dgm:pt>
    <dgm:pt modelId="{DD5CAB32-953A-4863-AF51-366A160AD4EC}" type="pres">
      <dgm:prSet presAssocID="{D44B072F-5865-419D-9398-A06D8AE5884D}" presName="spaceRect" presStyleCnt="0"/>
      <dgm:spPr/>
    </dgm:pt>
    <dgm:pt modelId="{E8F48864-4CD4-42F5-B56F-B4E9727E074F}" type="pres">
      <dgm:prSet presAssocID="{D44B072F-5865-419D-9398-A06D8AE5884D}" presName="parTx" presStyleLbl="revTx" presStyleIdx="1" presStyleCnt="3">
        <dgm:presLayoutVars>
          <dgm:chMax val="0"/>
          <dgm:chPref val="0"/>
        </dgm:presLayoutVars>
      </dgm:prSet>
      <dgm:spPr/>
    </dgm:pt>
    <dgm:pt modelId="{B3AFDAC0-ED44-4991-9199-919405500CB9}" type="pres">
      <dgm:prSet presAssocID="{619390BD-BFC5-4038-83DA-6FF85A78BEDB}" presName="sibTrans" presStyleCnt="0"/>
      <dgm:spPr/>
    </dgm:pt>
    <dgm:pt modelId="{6A4FBA27-0700-4827-B340-75B56201DA59}" type="pres">
      <dgm:prSet presAssocID="{960327F4-8610-4D3F-82D4-94141582851D}" presName="compNode" presStyleCnt="0"/>
      <dgm:spPr/>
    </dgm:pt>
    <dgm:pt modelId="{C1C9903D-3B05-4F14-ACDD-079241EBE92C}" type="pres">
      <dgm:prSet presAssocID="{960327F4-8610-4D3F-82D4-94141582851D}" presName="bgRect" presStyleLbl="bgShp" presStyleIdx="2" presStyleCnt="3"/>
      <dgm:spPr/>
    </dgm:pt>
    <dgm:pt modelId="{D5423F41-B5DD-4651-8311-64499E7AF006}" type="pres">
      <dgm:prSet presAssocID="{960327F4-8610-4D3F-82D4-94141582851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ransfer"/>
        </a:ext>
      </dgm:extLst>
    </dgm:pt>
    <dgm:pt modelId="{7183DE26-5C0F-4000-925D-11B8687BE112}" type="pres">
      <dgm:prSet presAssocID="{960327F4-8610-4D3F-82D4-94141582851D}" presName="spaceRect" presStyleCnt="0"/>
      <dgm:spPr/>
    </dgm:pt>
    <dgm:pt modelId="{4BB8C288-3311-47CD-823A-BE02E3D6BFAC}" type="pres">
      <dgm:prSet presAssocID="{960327F4-8610-4D3F-82D4-94141582851D}" presName="parTx" presStyleLbl="revTx" presStyleIdx="2" presStyleCnt="3">
        <dgm:presLayoutVars>
          <dgm:chMax val="0"/>
          <dgm:chPref val="0"/>
        </dgm:presLayoutVars>
      </dgm:prSet>
      <dgm:spPr/>
    </dgm:pt>
  </dgm:ptLst>
  <dgm:cxnLst>
    <dgm:cxn modelId="{E50EC501-CD09-47C9-BAE7-0799CA64BA5A}" type="presOf" srcId="{D44B072F-5865-419D-9398-A06D8AE5884D}" destId="{E8F48864-4CD4-42F5-B56F-B4E9727E074F}" srcOrd="0" destOrd="0" presId="urn:microsoft.com/office/officeart/2018/2/layout/IconVerticalSolidList"/>
    <dgm:cxn modelId="{48794B20-062A-4DD9-9186-798A594D1E64}" srcId="{42E7AB29-AD19-43F5-B00B-B9D1A4AA1C56}" destId="{960327F4-8610-4D3F-82D4-94141582851D}" srcOrd="2" destOrd="0" parTransId="{97DED8C9-7C10-4F68-BBFA-9A5B50F8B18E}" sibTransId="{851FCFF6-EE39-433E-A6BD-9EC462D74217}"/>
    <dgm:cxn modelId="{D1C3E833-3426-4D18-82AE-1A8CDBD3E16A}" srcId="{42E7AB29-AD19-43F5-B00B-B9D1A4AA1C56}" destId="{43954AC4-BA6B-447A-BD56-986FB7A37369}" srcOrd="0" destOrd="0" parTransId="{B80FD77D-059F-44F1-91F3-F8AF898008F0}" sibTransId="{2E989900-FB0A-4019-B054-1D979D31A263}"/>
    <dgm:cxn modelId="{49C54347-CC72-4009-B1EC-057D6A128D9B}" type="presOf" srcId="{43954AC4-BA6B-447A-BD56-986FB7A37369}" destId="{E9664618-3B34-4AF9-9AA0-7ACB83FA14F9}" srcOrd="0" destOrd="0" presId="urn:microsoft.com/office/officeart/2018/2/layout/IconVerticalSolidList"/>
    <dgm:cxn modelId="{99028C6A-354A-426C-A196-63AA48060868}" srcId="{42E7AB29-AD19-43F5-B00B-B9D1A4AA1C56}" destId="{D44B072F-5865-419D-9398-A06D8AE5884D}" srcOrd="1" destOrd="0" parTransId="{4B6795BC-EC6A-4E6F-AF43-F197D0FECECF}" sibTransId="{619390BD-BFC5-4038-83DA-6FF85A78BEDB}"/>
    <dgm:cxn modelId="{EEDE077F-0488-438F-902D-1C7B67C1A843}" type="presOf" srcId="{42E7AB29-AD19-43F5-B00B-B9D1A4AA1C56}" destId="{8F5377B9-16A9-4B69-845C-6115F3E719FF}" srcOrd="0" destOrd="0" presId="urn:microsoft.com/office/officeart/2018/2/layout/IconVerticalSolidList"/>
    <dgm:cxn modelId="{EF1E0C90-04F0-43B5-B74B-5FCB723B8F3A}" type="presOf" srcId="{960327F4-8610-4D3F-82D4-94141582851D}" destId="{4BB8C288-3311-47CD-823A-BE02E3D6BFAC}" srcOrd="0" destOrd="0" presId="urn:microsoft.com/office/officeart/2018/2/layout/IconVerticalSolidList"/>
    <dgm:cxn modelId="{B054C2E1-5322-4017-9B69-F138CD4CF6BB}" type="presParOf" srcId="{8F5377B9-16A9-4B69-845C-6115F3E719FF}" destId="{6DF13D80-D845-4A35-88E0-85A82451919D}" srcOrd="0" destOrd="0" presId="urn:microsoft.com/office/officeart/2018/2/layout/IconVerticalSolidList"/>
    <dgm:cxn modelId="{AC0CF295-FE52-4E02-972C-1C1CA4378C32}" type="presParOf" srcId="{6DF13D80-D845-4A35-88E0-85A82451919D}" destId="{987ABD73-E642-4D16-9ACC-ECE40274E433}" srcOrd="0" destOrd="0" presId="urn:microsoft.com/office/officeart/2018/2/layout/IconVerticalSolidList"/>
    <dgm:cxn modelId="{FEC32EF7-7312-47BD-8105-C622E117F0DF}" type="presParOf" srcId="{6DF13D80-D845-4A35-88E0-85A82451919D}" destId="{9BB30871-FD62-44F2-B380-D83C08E6EB7F}" srcOrd="1" destOrd="0" presId="urn:microsoft.com/office/officeart/2018/2/layout/IconVerticalSolidList"/>
    <dgm:cxn modelId="{A7F3AB80-F766-4B1F-8109-2C62EB8A0511}" type="presParOf" srcId="{6DF13D80-D845-4A35-88E0-85A82451919D}" destId="{B68BAFAE-6737-45FA-BDCD-BD3F3E189B50}" srcOrd="2" destOrd="0" presId="urn:microsoft.com/office/officeart/2018/2/layout/IconVerticalSolidList"/>
    <dgm:cxn modelId="{A85A7774-369C-431E-8488-F62E6C47396B}" type="presParOf" srcId="{6DF13D80-D845-4A35-88E0-85A82451919D}" destId="{E9664618-3B34-4AF9-9AA0-7ACB83FA14F9}" srcOrd="3" destOrd="0" presId="urn:microsoft.com/office/officeart/2018/2/layout/IconVerticalSolidList"/>
    <dgm:cxn modelId="{8EF42265-315A-492A-A651-4199894443EC}" type="presParOf" srcId="{8F5377B9-16A9-4B69-845C-6115F3E719FF}" destId="{F6840421-AD6A-4D84-A7FF-A4E6C865F2AE}" srcOrd="1" destOrd="0" presId="urn:microsoft.com/office/officeart/2018/2/layout/IconVerticalSolidList"/>
    <dgm:cxn modelId="{6C246195-BA51-4FFA-8E71-58E7B15A51B4}" type="presParOf" srcId="{8F5377B9-16A9-4B69-845C-6115F3E719FF}" destId="{3BA0EDA9-DFE5-4638-AC19-F681FCF30ABB}" srcOrd="2" destOrd="0" presId="urn:microsoft.com/office/officeart/2018/2/layout/IconVerticalSolidList"/>
    <dgm:cxn modelId="{35B1C5FF-8EC5-4A69-B10A-994C73611160}" type="presParOf" srcId="{3BA0EDA9-DFE5-4638-AC19-F681FCF30ABB}" destId="{C58D58D4-7927-4FAA-84CE-D6CD5514166A}" srcOrd="0" destOrd="0" presId="urn:microsoft.com/office/officeart/2018/2/layout/IconVerticalSolidList"/>
    <dgm:cxn modelId="{698DCF65-60D8-4121-8B43-47CEDCC4613A}" type="presParOf" srcId="{3BA0EDA9-DFE5-4638-AC19-F681FCF30ABB}" destId="{B36D38AD-B863-4B6B-B6E2-36DB627740E3}" srcOrd="1" destOrd="0" presId="urn:microsoft.com/office/officeart/2018/2/layout/IconVerticalSolidList"/>
    <dgm:cxn modelId="{334DE6B3-8361-4AE4-A182-78533F53F570}" type="presParOf" srcId="{3BA0EDA9-DFE5-4638-AC19-F681FCF30ABB}" destId="{DD5CAB32-953A-4863-AF51-366A160AD4EC}" srcOrd="2" destOrd="0" presId="urn:microsoft.com/office/officeart/2018/2/layout/IconVerticalSolidList"/>
    <dgm:cxn modelId="{A46CD484-BEBC-4C1E-A1BC-F6EA9AAA9502}" type="presParOf" srcId="{3BA0EDA9-DFE5-4638-AC19-F681FCF30ABB}" destId="{E8F48864-4CD4-42F5-B56F-B4E9727E074F}" srcOrd="3" destOrd="0" presId="urn:microsoft.com/office/officeart/2018/2/layout/IconVerticalSolidList"/>
    <dgm:cxn modelId="{466502FD-827E-4524-82BC-C6F71B2B4CB5}" type="presParOf" srcId="{8F5377B9-16A9-4B69-845C-6115F3E719FF}" destId="{B3AFDAC0-ED44-4991-9199-919405500CB9}" srcOrd="3" destOrd="0" presId="urn:microsoft.com/office/officeart/2018/2/layout/IconVerticalSolidList"/>
    <dgm:cxn modelId="{02DC356D-32E8-4787-A5B6-32E2610EB1C5}" type="presParOf" srcId="{8F5377B9-16A9-4B69-845C-6115F3E719FF}" destId="{6A4FBA27-0700-4827-B340-75B56201DA59}" srcOrd="4" destOrd="0" presId="urn:microsoft.com/office/officeart/2018/2/layout/IconVerticalSolidList"/>
    <dgm:cxn modelId="{F61D3207-977C-4868-8ED5-D82DE564ECB0}" type="presParOf" srcId="{6A4FBA27-0700-4827-B340-75B56201DA59}" destId="{C1C9903D-3B05-4F14-ACDD-079241EBE92C}" srcOrd="0" destOrd="0" presId="urn:microsoft.com/office/officeart/2018/2/layout/IconVerticalSolidList"/>
    <dgm:cxn modelId="{8FE15F0F-2C10-472E-B8DB-894DC483CCF5}" type="presParOf" srcId="{6A4FBA27-0700-4827-B340-75B56201DA59}" destId="{D5423F41-B5DD-4651-8311-64499E7AF006}" srcOrd="1" destOrd="0" presId="urn:microsoft.com/office/officeart/2018/2/layout/IconVerticalSolidList"/>
    <dgm:cxn modelId="{B57A4607-40FE-4996-9A4C-3BB87E66FD75}" type="presParOf" srcId="{6A4FBA27-0700-4827-B340-75B56201DA59}" destId="{7183DE26-5C0F-4000-925D-11B8687BE112}" srcOrd="2" destOrd="0" presId="urn:microsoft.com/office/officeart/2018/2/layout/IconVerticalSolidList"/>
    <dgm:cxn modelId="{D7D2839F-189F-413E-9E79-9CC6F936BBCE}" type="presParOf" srcId="{6A4FBA27-0700-4827-B340-75B56201DA59}" destId="{4BB8C288-3311-47CD-823A-BE02E3D6BFA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E7AB29-AD19-43F5-B00B-B9D1A4AA1C5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3954AC4-BA6B-447A-BD56-986FB7A37369}">
      <dgm:prSet/>
      <dgm:spPr/>
      <dgm:t>
        <a:bodyPr/>
        <a:lstStyle/>
        <a:p>
          <a:pPr>
            <a:lnSpc>
              <a:spcPct val="100000"/>
            </a:lnSpc>
          </a:pPr>
          <a:r>
            <a:rPr lang="en-US"/>
            <a:t>An element with position: relative; is positioned relative to its normal position.</a:t>
          </a:r>
          <a:endParaRPr lang="en-US" dirty="0"/>
        </a:p>
      </dgm:t>
    </dgm:pt>
    <dgm:pt modelId="{B80FD77D-059F-44F1-91F3-F8AF898008F0}" type="parTrans" cxnId="{D1C3E833-3426-4D18-82AE-1A8CDBD3E16A}">
      <dgm:prSet/>
      <dgm:spPr/>
      <dgm:t>
        <a:bodyPr/>
        <a:lstStyle/>
        <a:p>
          <a:endParaRPr lang="en-US"/>
        </a:p>
      </dgm:t>
    </dgm:pt>
    <dgm:pt modelId="{2E989900-FB0A-4019-B054-1D979D31A263}" type="sibTrans" cxnId="{D1C3E833-3426-4D18-82AE-1A8CDBD3E16A}">
      <dgm:prSet/>
      <dgm:spPr/>
      <dgm:t>
        <a:bodyPr/>
        <a:lstStyle/>
        <a:p>
          <a:endParaRPr lang="en-US"/>
        </a:p>
      </dgm:t>
    </dgm:pt>
    <dgm:pt modelId="{D44B072F-5865-419D-9398-A06D8AE5884D}">
      <dgm:prSet/>
      <dgm:spPr/>
      <dgm:t>
        <a:bodyPr/>
        <a:lstStyle/>
        <a:p>
          <a:pPr>
            <a:lnSpc>
              <a:spcPct val="100000"/>
            </a:lnSpc>
          </a:pPr>
          <a:r>
            <a:rPr lang="en-US"/>
            <a:t>Setting the top, right, bottom, and left properties of a relatively-positioned element will cause it to be adjusted away from its normal position. Other content will not be adjusted to fit into any gap left by the element.</a:t>
          </a:r>
          <a:endParaRPr lang="en-US" dirty="0"/>
        </a:p>
      </dgm:t>
    </dgm:pt>
    <dgm:pt modelId="{4B6795BC-EC6A-4E6F-AF43-F197D0FECECF}" type="parTrans" cxnId="{99028C6A-354A-426C-A196-63AA48060868}">
      <dgm:prSet/>
      <dgm:spPr/>
      <dgm:t>
        <a:bodyPr/>
        <a:lstStyle/>
        <a:p>
          <a:endParaRPr lang="en-US"/>
        </a:p>
      </dgm:t>
    </dgm:pt>
    <dgm:pt modelId="{619390BD-BFC5-4038-83DA-6FF85A78BEDB}" type="sibTrans" cxnId="{99028C6A-354A-426C-A196-63AA48060868}">
      <dgm:prSet/>
      <dgm:spPr/>
      <dgm:t>
        <a:bodyPr/>
        <a:lstStyle/>
        <a:p>
          <a:endParaRPr lang="en-US"/>
        </a:p>
      </dgm:t>
    </dgm:pt>
    <dgm:pt modelId="{8F5377B9-16A9-4B69-845C-6115F3E719FF}" type="pres">
      <dgm:prSet presAssocID="{42E7AB29-AD19-43F5-B00B-B9D1A4AA1C56}" presName="root" presStyleCnt="0">
        <dgm:presLayoutVars>
          <dgm:dir/>
          <dgm:resizeHandles val="exact"/>
        </dgm:presLayoutVars>
      </dgm:prSet>
      <dgm:spPr/>
    </dgm:pt>
    <dgm:pt modelId="{6DF13D80-D845-4A35-88E0-85A82451919D}" type="pres">
      <dgm:prSet presAssocID="{43954AC4-BA6B-447A-BD56-986FB7A37369}" presName="compNode" presStyleCnt="0"/>
      <dgm:spPr/>
    </dgm:pt>
    <dgm:pt modelId="{987ABD73-E642-4D16-9ACC-ECE40274E433}" type="pres">
      <dgm:prSet presAssocID="{43954AC4-BA6B-447A-BD56-986FB7A37369}" presName="bgRect" presStyleLbl="bgShp" presStyleIdx="0" presStyleCnt="2"/>
      <dgm:spPr/>
    </dgm:pt>
    <dgm:pt modelId="{9BB30871-FD62-44F2-B380-D83C08E6EB7F}" type="pres">
      <dgm:prSet presAssocID="{43954AC4-BA6B-447A-BD56-986FB7A3736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B68BAFAE-6737-45FA-BDCD-BD3F3E189B50}" type="pres">
      <dgm:prSet presAssocID="{43954AC4-BA6B-447A-BD56-986FB7A37369}" presName="spaceRect" presStyleCnt="0"/>
      <dgm:spPr/>
    </dgm:pt>
    <dgm:pt modelId="{E9664618-3B34-4AF9-9AA0-7ACB83FA14F9}" type="pres">
      <dgm:prSet presAssocID="{43954AC4-BA6B-447A-BD56-986FB7A37369}" presName="parTx" presStyleLbl="revTx" presStyleIdx="0" presStyleCnt="2">
        <dgm:presLayoutVars>
          <dgm:chMax val="0"/>
          <dgm:chPref val="0"/>
        </dgm:presLayoutVars>
      </dgm:prSet>
      <dgm:spPr/>
    </dgm:pt>
    <dgm:pt modelId="{F6840421-AD6A-4D84-A7FF-A4E6C865F2AE}" type="pres">
      <dgm:prSet presAssocID="{2E989900-FB0A-4019-B054-1D979D31A263}" presName="sibTrans" presStyleCnt="0"/>
      <dgm:spPr/>
    </dgm:pt>
    <dgm:pt modelId="{3BA0EDA9-DFE5-4638-AC19-F681FCF30ABB}" type="pres">
      <dgm:prSet presAssocID="{D44B072F-5865-419D-9398-A06D8AE5884D}" presName="compNode" presStyleCnt="0"/>
      <dgm:spPr/>
    </dgm:pt>
    <dgm:pt modelId="{C58D58D4-7927-4FAA-84CE-D6CD5514166A}" type="pres">
      <dgm:prSet presAssocID="{D44B072F-5865-419D-9398-A06D8AE5884D}" presName="bgRect" presStyleLbl="bgShp" presStyleIdx="1" presStyleCnt="2"/>
      <dgm:spPr/>
    </dgm:pt>
    <dgm:pt modelId="{B36D38AD-B863-4B6B-B6E2-36DB627740E3}" type="pres">
      <dgm:prSet presAssocID="{D44B072F-5865-419D-9398-A06D8AE5884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enn Diagram"/>
        </a:ext>
      </dgm:extLst>
    </dgm:pt>
    <dgm:pt modelId="{DD5CAB32-953A-4863-AF51-366A160AD4EC}" type="pres">
      <dgm:prSet presAssocID="{D44B072F-5865-419D-9398-A06D8AE5884D}" presName="spaceRect" presStyleCnt="0"/>
      <dgm:spPr/>
    </dgm:pt>
    <dgm:pt modelId="{E8F48864-4CD4-42F5-B56F-B4E9727E074F}" type="pres">
      <dgm:prSet presAssocID="{D44B072F-5865-419D-9398-A06D8AE5884D}" presName="parTx" presStyleLbl="revTx" presStyleIdx="1" presStyleCnt="2">
        <dgm:presLayoutVars>
          <dgm:chMax val="0"/>
          <dgm:chPref val="0"/>
        </dgm:presLayoutVars>
      </dgm:prSet>
      <dgm:spPr/>
    </dgm:pt>
  </dgm:ptLst>
  <dgm:cxnLst>
    <dgm:cxn modelId="{E50EC501-CD09-47C9-BAE7-0799CA64BA5A}" type="presOf" srcId="{D44B072F-5865-419D-9398-A06D8AE5884D}" destId="{E8F48864-4CD4-42F5-B56F-B4E9727E074F}" srcOrd="0" destOrd="0" presId="urn:microsoft.com/office/officeart/2018/2/layout/IconVerticalSolidList"/>
    <dgm:cxn modelId="{D1C3E833-3426-4D18-82AE-1A8CDBD3E16A}" srcId="{42E7AB29-AD19-43F5-B00B-B9D1A4AA1C56}" destId="{43954AC4-BA6B-447A-BD56-986FB7A37369}" srcOrd="0" destOrd="0" parTransId="{B80FD77D-059F-44F1-91F3-F8AF898008F0}" sibTransId="{2E989900-FB0A-4019-B054-1D979D31A263}"/>
    <dgm:cxn modelId="{49C54347-CC72-4009-B1EC-057D6A128D9B}" type="presOf" srcId="{43954AC4-BA6B-447A-BD56-986FB7A37369}" destId="{E9664618-3B34-4AF9-9AA0-7ACB83FA14F9}" srcOrd="0" destOrd="0" presId="urn:microsoft.com/office/officeart/2018/2/layout/IconVerticalSolidList"/>
    <dgm:cxn modelId="{99028C6A-354A-426C-A196-63AA48060868}" srcId="{42E7AB29-AD19-43F5-B00B-B9D1A4AA1C56}" destId="{D44B072F-5865-419D-9398-A06D8AE5884D}" srcOrd="1" destOrd="0" parTransId="{4B6795BC-EC6A-4E6F-AF43-F197D0FECECF}" sibTransId="{619390BD-BFC5-4038-83DA-6FF85A78BEDB}"/>
    <dgm:cxn modelId="{EEDE077F-0488-438F-902D-1C7B67C1A843}" type="presOf" srcId="{42E7AB29-AD19-43F5-B00B-B9D1A4AA1C56}" destId="{8F5377B9-16A9-4B69-845C-6115F3E719FF}" srcOrd="0" destOrd="0" presId="urn:microsoft.com/office/officeart/2018/2/layout/IconVerticalSolidList"/>
    <dgm:cxn modelId="{B054C2E1-5322-4017-9B69-F138CD4CF6BB}" type="presParOf" srcId="{8F5377B9-16A9-4B69-845C-6115F3E719FF}" destId="{6DF13D80-D845-4A35-88E0-85A82451919D}" srcOrd="0" destOrd="0" presId="urn:microsoft.com/office/officeart/2018/2/layout/IconVerticalSolidList"/>
    <dgm:cxn modelId="{AC0CF295-FE52-4E02-972C-1C1CA4378C32}" type="presParOf" srcId="{6DF13D80-D845-4A35-88E0-85A82451919D}" destId="{987ABD73-E642-4D16-9ACC-ECE40274E433}" srcOrd="0" destOrd="0" presId="urn:microsoft.com/office/officeart/2018/2/layout/IconVerticalSolidList"/>
    <dgm:cxn modelId="{FEC32EF7-7312-47BD-8105-C622E117F0DF}" type="presParOf" srcId="{6DF13D80-D845-4A35-88E0-85A82451919D}" destId="{9BB30871-FD62-44F2-B380-D83C08E6EB7F}" srcOrd="1" destOrd="0" presId="urn:microsoft.com/office/officeart/2018/2/layout/IconVerticalSolidList"/>
    <dgm:cxn modelId="{A7F3AB80-F766-4B1F-8109-2C62EB8A0511}" type="presParOf" srcId="{6DF13D80-D845-4A35-88E0-85A82451919D}" destId="{B68BAFAE-6737-45FA-BDCD-BD3F3E189B50}" srcOrd="2" destOrd="0" presId="urn:microsoft.com/office/officeart/2018/2/layout/IconVerticalSolidList"/>
    <dgm:cxn modelId="{A85A7774-369C-431E-8488-F62E6C47396B}" type="presParOf" srcId="{6DF13D80-D845-4A35-88E0-85A82451919D}" destId="{E9664618-3B34-4AF9-9AA0-7ACB83FA14F9}" srcOrd="3" destOrd="0" presId="urn:microsoft.com/office/officeart/2018/2/layout/IconVerticalSolidList"/>
    <dgm:cxn modelId="{8EF42265-315A-492A-A651-4199894443EC}" type="presParOf" srcId="{8F5377B9-16A9-4B69-845C-6115F3E719FF}" destId="{F6840421-AD6A-4D84-A7FF-A4E6C865F2AE}" srcOrd="1" destOrd="0" presId="urn:microsoft.com/office/officeart/2018/2/layout/IconVerticalSolidList"/>
    <dgm:cxn modelId="{6C246195-BA51-4FFA-8E71-58E7B15A51B4}" type="presParOf" srcId="{8F5377B9-16A9-4B69-845C-6115F3E719FF}" destId="{3BA0EDA9-DFE5-4638-AC19-F681FCF30ABB}" srcOrd="2" destOrd="0" presId="urn:microsoft.com/office/officeart/2018/2/layout/IconVerticalSolidList"/>
    <dgm:cxn modelId="{35B1C5FF-8EC5-4A69-B10A-994C73611160}" type="presParOf" srcId="{3BA0EDA9-DFE5-4638-AC19-F681FCF30ABB}" destId="{C58D58D4-7927-4FAA-84CE-D6CD5514166A}" srcOrd="0" destOrd="0" presId="urn:microsoft.com/office/officeart/2018/2/layout/IconVerticalSolidList"/>
    <dgm:cxn modelId="{698DCF65-60D8-4121-8B43-47CEDCC4613A}" type="presParOf" srcId="{3BA0EDA9-DFE5-4638-AC19-F681FCF30ABB}" destId="{B36D38AD-B863-4B6B-B6E2-36DB627740E3}" srcOrd="1" destOrd="0" presId="urn:microsoft.com/office/officeart/2018/2/layout/IconVerticalSolidList"/>
    <dgm:cxn modelId="{334DE6B3-8361-4AE4-A182-78533F53F570}" type="presParOf" srcId="{3BA0EDA9-DFE5-4638-AC19-F681FCF30ABB}" destId="{DD5CAB32-953A-4863-AF51-366A160AD4EC}" srcOrd="2" destOrd="0" presId="urn:microsoft.com/office/officeart/2018/2/layout/IconVerticalSolidList"/>
    <dgm:cxn modelId="{A46CD484-BEBC-4C1E-A1BC-F6EA9AAA9502}" type="presParOf" srcId="{3BA0EDA9-DFE5-4638-AC19-F681FCF30ABB}" destId="{E8F48864-4CD4-42F5-B56F-B4E9727E074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2E7AB29-AD19-43F5-B00B-B9D1A4AA1C5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3954AC4-BA6B-447A-BD56-986FB7A37369}">
      <dgm:prSet/>
      <dgm:spPr/>
      <dgm:t>
        <a:bodyPr/>
        <a:lstStyle/>
        <a:p>
          <a:pPr>
            <a:lnSpc>
              <a:spcPct val="100000"/>
            </a:lnSpc>
          </a:pPr>
          <a:r>
            <a:rPr lang="en-US" dirty="0"/>
            <a:t>An element with position: fixed; is positioned relative to the viewport, which means it always stays in the same place even if the page is scrolled. The top, right, bottom, and left properties are used to position the element.</a:t>
          </a:r>
        </a:p>
      </dgm:t>
    </dgm:pt>
    <dgm:pt modelId="{B80FD77D-059F-44F1-91F3-F8AF898008F0}" type="parTrans" cxnId="{D1C3E833-3426-4D18-82AE-1A8CDBD3E16A}">
      <dgm:prSet/>
      <dgm:spPr/>
      <dgm:t>
        <a:bodyPr/>
        <a:lstStyle/>
        <a:p>
          <a:endParaRPr lang="en-US"/>
        </a:p>
      </dgm:t>
    </dgm:pt>
    <dgm:pt modelId="{2E989900-FB0A-4019-B054-1D979D31A263}" type="sibTrans" cxnId="{D1C3E833-3426-4D18-82AE-1A8CDBD3E16A}">
      <dgm:prSet/>
      <dgm:spPr/>
      <dgm:t>
        <a:bodyPr/>
        <a:lstStyle/>
        <a:p>
          <a:endParaRPr lang="en-US"/>
        </a:p>
      </dgm:t>
    </dgm:pt>
    <dgm:pt modelId="{D44B072F-5865-419D-9398-A06D8AE5884D}">
      <dgm:prSet/>
      <dgm:spPr/>
      <dgm:t>
        <a:bodyPr/>
        <a:lstStyle/>
        <a:p>
          <a:pPr>
            <a:lnSpc>
              <a:spcPct val="100000"/>
            </a:lnSpc>
          </a:pPr>
          <a:r>
            <a:rPr lang="en-US" dirty="0"/>
            <a:t>Notice the fixed element in the lower-right corner of the page. Here is the CSS that is used:</a:t>
          </a:r>
        </a:p>
      </dgm:t>
    </dgm:pt>
    <dgm:pt modelId="{4B6795BC-EC6A-4E6F-AF43-F197D0FECECF}" type="parTrans" cxnId="{99028C6A-354A-426C-A196-63AA48060868}">
      <dgm:prSet/>
      <dgm:spPr/>
      <dgm:t>
        <a:bodyPr/>
        <a:lstStyle/>
        <a:p>
          <a:endParaRPr lang="en-US"/>
        </a:p>
      </dgm:t>
    </dgm:pt>
    <dgm:pt modelId="{619390BD-BFC5-4038-83DA-6FF85A78BEDB}" type="sibTrans" cxnId="{99028C6A-354A-426C-A196-63AA48060868}">
      <dgm:prSet/>
      <dgm:spPr/>
      <dgm:t>
        <a:bodyPr/>
        <a:lstStyle/>
        <a:p>
          <a:endParaRPr lang="en-US"/>
        </a:p>
      </dgm:t>
    </dgm:pt>
    <dgm:pt modelId="{7DEFF080-20A6-49C1-9525-767F27AEA0AD}">
      <dgm:prSet/>
      <dgm:spPr/>
      <dgm:t>
        <a:bodyPr/>
        <a:lstStyle/>
        <a:p>
          <a:pPr>
            <a:lnSpc>
              <a:spcPct val="100000"/>
            </a:lnSpc>
          </a:pPr>
          <a:r>
            <a:rPr lang="en-US"/>
            <a:t>A fixed element does not leave a gap in the page where it would normally have been located</a:t>
          </a:r>
          <a:endParaRPr lang="en-US" dirty="0"/>
        </a:p>
      </dgm:t>
    </dgm:pt>
    <dgm:pt modelId="{485AF9BD-67C1-40EA-AFC3-F3CC9BA9D973}" type="parTrans" cxnId="{6D84FAB4-7C49-4778-B5EB-1FB9F281F07E}">
      <dgm:prSet/>
      <dgm:spPr/>
      <dgm:t>
        <a:bodyPr/>
        <a:lstStyle/>
        <a:p>
          <a:endParaRPr lang="en-US"/>
        </a:p>
      </dgm:t>
    </dgm:pt>
    <dgm:pt modelId="{E4468F28-13F7-475D-A290-7A2779F6FDD1}" type="sibTrans" cxnId="{6D84FAB4-7C49-4778-B5EB-1FB9F281F07E}">
      <dgm:prSet/>
      <dgm:spPr/>
      <dgm:t>
        <a:bodyPr/>
        <a:lstStyle/>
        <a:p>
          <a:endParaRPr lang="en-US"/>
        </a:p>
      </dgm:t>
    </dgm:pt>
    <dgm:pt modelId="{8F5377B9-16A9-4B69-845C-6115F3E719FF}" type="pres">
      <dgm:prSet presAssocID="{42E7AB29-AD19-43F5-B00B-B9D1A4AA1C56}" presName="root" presStyleCnt="0">
        <dgm:presLayoutVars>
          <dgm:dir/>
          <dgm:resizeHandles val="exact"/>
        </dgm:presLayoutVars>
      </dgm:prSet>
      <dgm:spPr/>
    </dgm:pt>
    <dgm:pt modelId="{6DF13D80-D845-4A35-88E0-85A82451919D}" type="pres">
      <dgm:prSet presAssocID="{43954AC4-BA6B-447A-BD56-986FB7A37369}" presName="compNode" presStyleCnt="0"/>
      <dgm:spPr/>
    </dgm:pt>
    <dgm:pt modelId="{987ABD73-E642-4D16-9ACC-ECE40274E433}" type="pres">
      <dgm:prSet presAssocID="{43954AC4-BA6B-447A-BD56-986FB7A37369}" presName="bgRect" presStyleLbl="bgShp" presStyleIdx="0" presStyleCnt="3"/>
      <dgm:spPr/>
    </dgm:pt>
    <dgm:pt modelId="{9BB30871-FD62-44F2-B380-D83C08E6EB7F}" type="pres">
      <dgm:prSet presAssocID="{43954AC4-BA6B-447A-BD56-986FB7A3736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B68BAFAE-6737-45FA-BDCD-BD3F3E189B50}" type="pres">
      <dgm:prSet presAssocID="{43954AC4-BA6B-447A-BD56-986FB7A37369}" presName="spaceRect" presStyleCnt="0"/>
      <dgm:spPr/>
    </dgm:pt>
    <dgm:pt modelId="{E9664618-3B34-4AF9-9AA0-7ACB83FA14F9}" type="pres">
      <dgm:prSet presAssocID="{43954AC4-BA6B-447A-BD56-986FB7A37369}" presName="parTx" presStyleLbl="revTx" presStyleIdx="0" presStyleCnt="3">
        <dgm:presLayoutVars>
          <dgm:chMax val="0"/>
          <dgm:chPref val="0"/>
        </dgm:presLayoutVars>
      </dgm:prSet>
      <dgm:spPr/>
    </dgm:pt>
    <dgm:pt modelId="{F6840421-AD6A-4D84-A7FF-A4E6C865F2AE}" type="pres">
      <dgm:prSet presAssocID="{2E989900-FB0A-4019-B054-1D979D31A263}" presName="sibTrans" presStyleCnt="0"/>
      <dgm:spPr/>
    </dgm:pt>
    <dgm:pt modelId="{BB3F6731-5FB1-4290-B1A6-6FA5C50F7EDB}" type="pres">
      <dgm:prSet presAssocID="{7DEFF080-20A6-49C1-9525-767F27AEA0AD}" presName="compNode" presStyleCnt="0"/>
      <dgm:spPr/>
    </dgm:pt>
    <dgm:pt modelId="{60DC009D-47D2-4027-82B6-AC2723D65D94}" type="pres">
      <dgm:prSet presAssocID="{7DEFF080-20A6-49C1-9525-767F27AEA0AD}" presName="bgRect" presStyleLbl="bgShp" presStyleIdx="1" presStyleCnt="3"/>
      <dgm:spPr/>
    </dgm:pt>
    <dgm:pt modelId="{1B4C2273-CBAE-4C08-89D7-1240100D9F96}" type="pres">
      <dgm:prSet presAssocID="{7DEFF080-20A6-49C1-9525-767F27AEA0AD}" presName="iconRect" presStyleLbl="node1" presStyleIdx="1" presStyleCnt="3"/>
      <dgm:spPr/>
    </dgm:pt>
    <dgm:pt modelId="{F2F6D092-F34F-476B-BC72-E61C803CBC8E}" type="pres">
      <dgm:prSet presAssocID="{7DEFF080-20A6-49C1-9525-767F27AEA0AD}" presName="spaceRect" presStyleCnt="0"/>
      <dgm:spPr/>
    </dgm:pt>
    <dgm:pt modelId="{4D89FB22-3DD7-42CF-BBC8-E22BAC421280}" type="pres">
      <dgm:prSet presAssocID="{7DEFF080-20A6-49C1-9525-767F27AEA0AD}" presName="parTx" presStyleLbl="revTx" presStyleIdx="1" presStyleCnt="3">
        <dgm:presLayoutVars>
          <dgm:chMax val="0"/>
          <dgm:chPref val="0"/>
        </dgm:presLayoutVars>
      </dgm:prSet>
      <dgm:spPr/>
    </dgm:pt>
    <dgm:pt modelId="{152F924A-B241-4B28-9E88-1F1DCF862D89}" type="pres">
      <dgm:prSet presAssocID="{E4468F28-13F7-475D-A290-7A2779F6FDD1}" presName="sibTrans" presStyleCnt="0"/>
      <dgm:spPr/>
    </dgm:pt>
    <dgm:pt modelId="{3BA0EDA9-DFE5-4638-AC19-F681FCF30ABB}" type="pres">
      <dgm:prSet presAssocID="{D44B072F-5865-419D-9398-A06D8AE5884D}" presName="compNode" presStyleCnt="0"/>
      <dgm:spPr/>
    </dgm:pt>
    <dgm:pt modelId="{C58D58D4-7927-4FAA-84CE-D6CD5514166A}" type="pres">
      <dgm:prSet presAssocID="{D44B072F-5865-419D-9398-A06D8AE5884D}" presName="bgRect" presStyleLbl="bgShp" presStyleIdx="2" presStyleCnt="3"/>
      <dgm:spPr/>
    </dgm:pt>
    <dgm:pt modelId="{B36D38AD-B863-4B6B-B6E2-36DB627740E3}" type="pres">
      <dgm:prSet presAssocID="{D44B072F-5865-419D-9398-A06D8AE5884D}"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enn Diagram"/>
        </a:ext>
      </dgm:extLst>
    </dgm:pt>
    <dgm:pt modelId="{DD5CAB32-953A-4863-AF51-366A160AD4EC}" type="pres">
      <dgm:prSet presAssocID="{D44B072F-5865-419D-9398-A06D8AE5884D}" presName="spaceRect" presStyleCnt="0"/>
      <dgm:spPr/>
    </dgm:pt>
    <dgm:pt modelId="{E8F48864-4CD4-42F5-B56F-B4E9727E074F}" type="pres">
      <dgm:prSet presAssocID="{D44B072F-5865-419D-9398-A06D8AE5884D}" presName="parTx" presStyleLbl="revTx" presStyleIdx="2" presStyleCnt="3">
        <dgm:presLayoutVars>
          <dgm:chMax val="0"/>
          <dgm:chPref val="0"/>
        </dgm:presLayoutVars>
      </dgm:prSet>
      <dgm:spPr/>
    </dgm:pt>
  </dgm:ptLst>
  <dgm:cxnLst>
    <dgm:cxn modelId="{E50EC501-CD09-47C9-BAE7-0799CA64BA5A}" type="presOf" srcId="{D44B072F-5865-419D-9398-A06D8AE5884D}" destId="{E8F48864-4CD4-42F5-B56F-B4E9727E074F}" srcOrd="0" destOrd="0" presId="urn:microsoft.com/office/officeart/2018/2/layout/IconVerticalSolidList"/>
    <dgm:cxn modelId="{D1C3E833-3426-4D18-82AE-1A8CDBD3E16A}" srcId="{42E7AB29-AD19-43F5-B00B-B9D1A4AA1C56}" destId="{43954AC4-BA6B-447A-BD56-986FB7A37369}" srcOrd="0" destOrd="0" parTransId="{B80FD77D-059F-44F1-91F3-F8AF898008F0}" sibTransId="{2E989900-FB0A-4019-B054-1D979D31A263}"/>
    <dgm:cxn modelId="{49C54347-CC72-4009-B1EC-057D6A128D9B}" type="presOf" srcId="{43954AC4-BA6B-447A-BD56-986FB7A37369}" destId="{E9664618-3B34-4AF9-9AA0-7ACB83FA14F9}" srcOrd="0" destOrd="0" presId="urn:microsoft.com/office/officeart/2018/2/layout/IconVerticalSolidList"/>
    <dgm:cxn modelId="{99028C6A-354A-426C-A196-63AA48060868}" srcId="{42E7AB29-AD19-43F5-B00B-B9D1A4AA1C56}" destId="{D44B072F-5865-419D-9398-A06D8AE5884D}" srcOrd="2" destOrd="0" parTransId="{4B6795BC-EC6A-4E6F-AF43-F197D0FECECF}" sibTransId="{619390BD-BFC5-4038-83DA-6FF85A78BEDB}"/>
    <dgm:cxn modelId="{EEDE077F-0488-438F-902D-1C7B67C1A843}" type="presOf" srcId="{42E7AB29-AD19-43F5-B00B-B9D1A4AA1C56}" destId="{8F5377B9-16A9-4B69-845C-6115F3E719FF}" srcOrd="0" destOrd="0" presId="urn:microsoft.com/office/officeart/2018/2/layout/IconVerticalSolidList"/>
    <dgm:cxn modelId="{6D84FAB4-7C49-4778-B5EB-1FB9F281F07E}" srcId="{42E7AB29-AD19-43F5-B00B-B9D1A4AA1C56}" destId="{7DEFF080-20A6-49C1-9525-767F27AEA0AD}" srcOrd="1" destOrd="0" parTransId="{485AF9BD-67C1-40EA-AFC3-F3CC9BA9D973}" sibTransId="{E4468F28-13F7-475D-A290-7A2779F6FDD1}"/>
    <dgm:cxn modelId="{18B258B6-099A-4807-9E0A-2B36D68EC56C}" type="presOf" srcId="{7DEFF080-20A6-49C1-9525-767F27AEA0AD}" destId="{4D89FB22-3DD7-42CF-BBC8-E22BAC421280}" srcOrd="0" destOrd="0" presId="urn:microsoft.com/office/officeart/2018/2/layout/IconVerticalSolidList"/>
    <dgm:cxn modelId="{B054C2E1-5322-4017-9B69-F138CD4CF6BB}" type="presParOf" srcId="{8F5377B9-16A9-4B69-845C-6115F3E719FF}" destId="{6DF13D80-D845-4A35-88E0-85A82451919D}" srcOrd="0" destOrd="0" presId="urn:microsoft.com/office/officeart/2018/2/layout/IconVerticalSolidList"/>
    <dgm:cxn modelId="{AC0CF295-FE52-4E02-972C-1C1CA4378C32}" type="presParOf" srcId="{6DF13D80-D845-4A35-88E0-85A82451919D}" destId="{987ABD73-E642-4D16-9ACC-ECE40274E433}" srcOrd="0" destOrd="0" presId="urn:microsoft.com/office/officeart/2018/2/layout/IconVerticalSolidList"/>
    <dgm:cxn modelId="{FEC32EF7-7312-47BD-8105-C622E117F0DF}" type="presParOf" srcId="{6DF13D80-D845-4A35-88E0-85A82451919D}" destId="{9BB30871-FD62-44F2-B380-D83C08E6EB7F}" srcOrd="1" destOrd="0" presId="urn:microsoft.com/office/officeart/2018/2/layout/IconVerticalSolidList"/>
    <dgm:cxn modelId="{A7F3AB80-F766-4B1F-8109-2C62EB8A0511}" type="presParOf" srcId="{6DF13D80-D845-4A35-88E0-85A82451919D}" destId="{B68BAFAE-6737-45FA-BDCD-BD3F3E189B50}" srcOrd="2" destOrd="0" presId="urn:microsoft.com/office/officeart/2018/2/layout/IconVerticalSolidList"/>
    <dgm:cxn modelId="{A85A7774-369C-431E-8488-F62E6C47396B}" type="presParOf" srcId="{6DF13D80-D845-4A35-88E0-85A82451919D}" destId="{E9664618-3B34-4AF9-9AA0-7ACB83FA14F9}" srcOrd="3" destOrd="0" presId="urn:microsoft.com/office/officeart/2018/2/layout/IconVerticalSolidList"/>
    <dgm:cxn modelId="{8EF42265-315A-492A-A651-4199894443EC}" type="presParOf" srcId="{8F5377B9-16A9-4B69-845C-6115F3E719FF}" destId="{F6840421-AD6A-4D84-A7FF-A4E6C865F2AE}" srcOrd="1" destOrd="0" presId="urn:microsoft.com/office/officeart/2018/2/layout/IconVerticalSolidList"/>
    <dgm:cxn modelId="{CC7B5455-540A-49C4-8DBE-069BCC44C2A9}" type="presParOf" srcId="{8F5377B9-16A9-4B69-845C-6115F3E719FF}" destId="{BB3F6731-5FB1-4290-B1A6-6FA5C50F7EDB}" srcOrd="2" destOrd="0" presId="urn:microsoft.com/office/officeart/2018/2/layout/IconVerticalSolidList"/>
    <dgm:cxn modelId="{83DF44B1-DD34-45E8-B0F5-AFBECA581407}" type="presParOf" srcId="{BB3F6731-5FB1-4290-B1A6-6FA5C50F7EDB}" destId="{60DC009D-47D2-4027-82B6-AC2723D65D94}" srcOrd="0" destOrd="0" presId="urn:microsoft.com/office/officeart/2018/2/layout/IconVerticalSolidList"/>
    <dgm:cxn modelId="{2311446D-7E66-4624-8BD1-568C03302F13}" type="presParOf" srcId="{BB3F6731-5FB1-4290-B1A6-6FA5C50F7EDB}" destId="{1B4C2273-CBAE-4C08-89D7-1240100D9F96}" srcOrd="1" destOrd="0" presId="urn:microsoft.com/office/officeart/2018/2/layout/IconVerticalSolidList"/>
    <dgm:cxn modelId="{53B2BD1E-74D0-43F1-B7F3-408110891C60}" type="presParOf" srcId="{BB3F6731-5FB1-4290-B1A6-6FA5C50F7EDB}" destId="{F2F6D092-F34F-476B-BC72-E61C803CBC8E}" srcOrd="2" destOrd="0" presId="urn:microsoft.com/office/officeart/2018/2/layout/IconVerticalSolidList"/>
    <dgm:cxn modelId="{82813B29-35AB-415F-960F-C779F5719485}" type="presParOf" srcId="{BB3F6731-5FB1-4290-B1A6-6FA5C50F7EDB}" destId="{4D89FB22-3DD7-42CF-BBC8-E22BAC421280}" srcOrd="3" destOrd="0" presId="urn:microsoft.com/office/officeart/2018/2/layout/IconVerticalSolidList"/>
    <dgm:cxn modelId="{53A06721-FB93-42AC-BB91-1C55E4DE9226}" type="presParOf" srcId="{8F5377B9-16A9-4B69-845C-6115F3E719FF}" destId="{152F924A-B241-4B28-9E88-1F1DCF862D89}" srcOrd="3" destOrd="0" presId="urn:microsoft.com/office/officeart/2018/2/layout/IconVerticalSolidList"/>
    <dgm:cxn modelId="{6C246195-BA51-4FFA-8E71-58E7B15A51B4}" type="presParOf" srcId="{8F5377B9-16A9-4B69-845C-6115F3E719FF}" destId="{3BA0EDA9-DFE5-4638-AC19-F681FCF30ABB}" srcOrd="4" destOrd="0" presId="urn:microsoft.com/office/officeart/2018/2/layout/IconVerticalSolidList"/>
    <dgm:cxn modelId="{35B1C5FF-8EC5-4A69-B10A-994C73611160}" type="presParOf" srcId="{3BA0EDA9-DFE5-4638-AC19-F681FCF30ABB}" destId="{C58D58D4-7927-4FAA-84CE-D6CD5514166A}" srcOrd="0" destOrd="0" presId="urn:microsoft.com/office/officeart/2018/2/layout/IconVerticalSolidList"/>
    <dgm:cxn modelId="{698DCF65-60D8-4121-8B43-47CEDCC4613A}" type="presParOf" srcId="{3BA0EDA9-DFE5-4638-AC19-F681FCF30ABB}" destId="{B36D38AD-B863-4B6B-B6E2-36DB627740E3}" srcOrd="1" destOrd="0" presId="urn:microsoft.com/office/officeart/2018/2/layout/IconVerticalSolidList"/>
    <dgm:cxn modelId="{334DE6B3-8361-4AE4-A182-78533F53F570}" type="presParOf" srcId="{3BA0EDA9-DFE5-4638-AC19-F681FCF30ABB}" destId="{DD5CAB32-953A-4863-AF51-366A160AD4EC}" srcOrd="2" destOrd="0" presId="urn:microsoft.com/office/officeart/2018/2/layout/IconVerticalSolidList"/>
    <dgm:cxn modelId="{A46CD484-BEBC-4C1E-A1BC-F6EA9AAA9502}" type="presParOf" srcId="{3BA0EDA9-DFE5-4638-AC19-F681FCF30ABB}" destId="{E8F48864-4CD4-42F5-B56F-B4E9727E074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E7AB29-AD19-43F5-B00B-B9D1A4AA1C5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3954AC4-BA6B-447A-BD56-986FB7A37369}">
      <dgm:prSet/>
      <dgm:spPr/>
      <dgm:t>
        <a:bodyPr/>
        <a:lstStyle/>
        <a:p>
          <a:pPr>
            <a:lnSpc>
              <a:spcPct val="100000"/>
            </a:lnSpc>
          </a:pPr>
          <a:r>
            <a:rPr lang="en-US"/>
            <a:t>An element with position: absolute; is positioned relative to the nearest positioned ancestor (instead of positioned relative to the viewport, like fixed).</a:t>
          </a:r>
          <a:endParaRPr lang="en-US" dirty="0"/>
        </a:p>
      </dgm:t>
    </dgm:pt>
    <dgm:pt modelId="{B80FD77D-059F-44F1-91F3-F8AF898008F0}" type="parTrans" cxnId="{D1C3E833-3426-4D18-82AE-1A8CDBD3E16A}">
      <dgm:prSet/>
      <dgm:spPr/>
      <dgm:t>
        <a:bodyPr/>
        <a:lstStyle/>
        <a:p>
          <a:endParaRPr lang="en-US"/>
        </a:p>
      </dgm:t>
    </dgm:pt>
    <dgm:pt modelId="{2E989900-FB0A-4019-B054-1D979D31A263}" type="sibTrans" cxnId="{D1C3E833-3426-4D18-82AE-1A8CDBD3E16A}">
      <dgm:prSet/>
      <dgm:spPr/>
      <dgm:t>
        <a:bodyPr/>
        <a:lstStyle/>
        <a:p>
          <a:endParaRPr lang="en-US"/>
        </a:p>
      </dgm:t>
    </dgm:pt>
    <dgm:pt modelId="{4D6AC84F-112F-43A9-8661-7E6510B77C12}">
      <dgm:prSet/>
      <dgm:spPr/>
      <dgm:t>
        <a:bodyPr/>
        <a:lstStyle/>
        <a:p>
          <a:pPr>
            <a:lnSpc>
              <a:spcPct val="100000"/>
            </a:lnSpc>
          </a:pPr>
          <a:r>
            <a:rPr lang="en-US"/>
            <a:t>However; if an absolute positioned element has no positioned ancestors, it uses the document body, and moves along with page scrolling.</a:t>
          </a:r>
          <a:endParaRPr lang="en-US" dirty="0"/>
        </a:p>
      </dgm:t>
    </dgm:pt>
    <dgm:pt modelId="{C97311F9-6EE7-45A3-A75B-3923B1F92E8E}" type="parTrans" cxnId="{86BB9B04-B515-48FC-99D3-DCEDB2BB3884}">
      <dgm:prSet/>
      <dgm:spPr/>
      <dgm:t>
        <a:bodyPr/>
        <a:lstStyle/>
        <a:p>
          <a:endParaRPr lang="en-US"/>
        </a:p>
      </dgm:t>
    </dgm:pt>
    <dgm:pt modelId="{EE8C14A3-5472-4CC7-84E3-0F535D31DF99}" type="sibTrans" cxnId="{86BB9B04-B515-48FC-99D3-DCEDB2BB3884}">
      <dgm:prSet/>
      <dgm:spPr/>
      <dgm:t>
        <a:bodyPr/>
        <a:lstStyle/>
        <a:p>
          <a:endParaRPr lang="en-US"/>
        </a:p>
      </dgm:t>
    </dgm:pt>
    <dgm:pt modelId="{11523804-5D8B-4AE7-91A5-5E7CDD1A91D3}">
      <dgm:prSet/>
      <dgm:spPr/>
      <dgm:t>
        <a:bodyPr/>
        <a:lstStyle/>
        <a:p>
          <a:pPr>
            <a:lnSpc>
              <a:spcPct val="100000"/>
            </a:lnSpc>
          </a:pPr>
          <a:r>
            <a:rPr lang="en-US"/>
            <a:t>Note: Absolute positioned elements are removed from the normal flow, and can overlap elements.</a:t>
          </a:r>
          <a:endParaRPr lang="en-US" dirty="0"/>
        </a:p>
      </dgm:t>
    </dgm:pt>
    <dgm:pt modelId="{D3948F5E-1E5D-4F6C-8F58-08A70E5E80E9}" type="parTrans" cxnId="{91231721-DDE6-4B1A-97C4-F1481BBBF2F8}">
      <dgm:prSet/>
      <dgm:spPr/>
      <dgm:t>
        <a:bodyPr/>
        <a:lstStyle/>
        <a:p>
          <a:endParaRPr lang="en-US"/>
        </a:p>
      </dgm:t>
    </dgm:pt>
    <dgm:pt modelId="{6283C0A7-4758-41C5-8F9C-55408599F629}" type="sibTrans" cxnId="{91231721-DDE6-4B1A-97C4-F1481BBBF2F8}">
      <dgm:prSet/>
      <dgm:spPr/>
      <dgm:t>
        <a:bodyPr/>
        <a:lstStyle/>
        <a:p>
          <a:endParaRPr lang="en-US"/>
        </a:p>
      </dgm:t>
    </dgm:pt>
    <dgm:pt modelId="{8F5377B9-16A9-4B69-845C-6115F3E719FF}" type="pres">
      <dgm:prSet presAssocID="{42E7AB29-AD19-43F5-B00B-B9D1A4AA1C56}" presName="root" presStyleCnt="0">
        <dgm:presLayoutVars>
          <dgm:dir/>
          <dgm:resizeHandles val="exact"/>
        </dgm:presLayoutVars>
      </dgm:prSet>
      <dgm:spPr/>
    </dgm:pt>
    <dgm:pt modelId="{6DF13D80-D845-4A35-88E0-85A82451919D}" type="pres">
      <dgm:prSet presAssocID="{43954AC4-BA6B-447A-BD56-986FB7A37369}" presName="compNode" presStyleCnt="0"/>
      <dgm:spPr/>
    </dgm:pt>
    <dgm:pt modelId="{987ABD73-E642-4D16-9ACC-ECE40274E433}" type="pres">
      <dgm:prSet presAssocID="{43954AC4-BA6B-447A-BD56-986FB7A37369}" presName="bgRect" presStyleLbl="bgShp" presStyleIdx="0" presStyleCnt="3"/>
      <dgm:spPr/>
    </dgm:pt>
    <dgm:pt modelId="{9BB30871-FD62-44F2-B380-D83C08E6EB7F}" type="pres">
      <dgm:prSet presAssocID="{43954AC4-BA6B-447A-BD56-986FB7A3736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B68BAFAE-6737-45FA-BDCD-BD3F3E189B50}" type="pres">
      <dgm:prSet presAssocID="{43954AC4-BA6B-447A-BD56-986FB7A37369}" presName="spaceRect" presStyleCnt="0"/>
      <dgm:spPr/>
    </dgm:pt>
    <dgm:pt modelId="{E9664618-3B34-4AF9-9AA0-7ACB83FA14F9}" type="pres">
      <dgm:prSet presAssocID="{43954AC4-BA6B-447A-BD56-986FB7A37369}" presName="parTx" presStyleLbl="revTx" presStyleIdx="0" presStyleCnt="3">
        <dgm:presLayoutVars>
          <dgm:chMax val="0"/>
          <dgm:chPref val="0"/>
        </dgm:presLayoutVars>
      </dgm:prSet>
      <dgm:spPr/>
    </dgm:pt>
    <dgm:pt modelId="{F6840421-AD6A-4D84-A7FF-A4E6C865F2AE}" type="pres">
      <dgm:prSet presAssocID="{2E989900-FB0A-4019-B054-1D979D31A263}" presName="sibTrans" presStyleCnt="0"/>
      <dgm:spPr/>
    </dgm:pt>
    <dgm:pt modelId="{D47222E6-B714-4370-ABE6-727B5690A555}" type="pres">
      <dgm:prSet presAssocID="{4D6AC84F-112F-43A9-8661-7E6510B77C12}" presName="compNode" presStyleCnt="0"/>
      <dgm:spPr/>
    </dgm:pt>
    <dgm:pt modelId="{C2745607-96EE-40DE-9747-9F50E6DABF96}" type="pres">
      <dgm:prSet presAssocID="{4D6AC84F-112F-43A9-8661-7E6510B77C12}" presName="bgRect" presStyleLbl="bgShp" presStyleIdx="1" presStyleCnt="3"/>
      <dgm:spPr/>
    </dgm:pt>
    <dgm:pt modelId="{6F9DE81E-C235-4A70-A509-649F69D5E721}" type="pres">
      <dgm:prSet presAssocID="{4D6AC84F-112F-43A9-8661-7E6510B77C12}" presName="iconRect" presStyleLbl="node1" presStyleIdx="1" presStyleCnt="3"/>
      <dgm:spPr/>
    </dgm:pt>
    <dgm:pt modelId="{BCA2204A-3997-41E1-9BA5-203B122A247F}" type="pres">
      <dgm:prSet presAssocID="{4D6AC84F-112F-43A9-8661-7E6510B77C12}" presName="spaceRect" presStyleCnt="0"/>
      <dgm:spPr/>
    </dgm:pt>
    <dgm:pt modelId="{A6F5AC48-AEBD-4989-8B1A-6BC86292C221}" type="pres">
      <dgm:prSet presAssocID="{4D6AC84F-112F-43A9-8661-7E6510B77C12}" presName="parTx" presStyleLbl="revTx" presStyleIdx="1" presStyleCnt="3">
        <dgm:presLayoutVars>
          <dgm:chMax val="0"/>
          <dgm:chPref val="0"/>
        </dgm:presLayoutVars>
      </dgm:prSet>
      <dgm:spPr/>
    </dgm:pt>
    <dgm:pt modelId="{B6D97866-3C0F-499A-B9B6-37EB55861DA3}" type="pres">
      <dgm:prSet presAssocID="{EE8C14A3-5472-4CC7-84E3-0F535D31DF99}" presName="sibTrans" presStyleCnt="0"/>
      <dgm:spPr/>
    </dgm:pt>
    <dgm:pt modelId="{FC7CABE0-4226-4D52-B338-0C1C7C8C4FE6}" type="pres">
      <dgm:prSet presAssocID="{11523804-5D8B-4AE7-91A5-5E7CDD1A91D3}" presName="compNode" presStyleCnt="0"/>
      <dgm:spPr/>
    </dgm:pt>
    <dgm:pt modelId="{4A61E0F0-6A1B-4F10-98D4-751B12A06841}" type="pres">
      <dgm:prSet presAssocID="{11523804-5D8B-4AE7-91A5-5E7CDD1A91D3}" presName="bgRect" presStyleLbl="bgShp" presStyleIdx="2" presStyleCnt="3"/>
      <dgm:spPr/>
    </dgm:pt>
    <dgm:pt modelId="{FD6F866B-09F2-46A1-B773-9674E480AFC4}" type="pres">
      <dgm:prSet presAssocID="{11523804-5D8B-4AE7-91A5-5E7CDD1A91D3}" presName="iconRect" presStyleLbl="node1" presStyleIdx="2" presStyleCnt="3"/>
      <dgm:spPr/>
    </dgm:pt>
    <dgm:pt modelId="{BB7B2ED4-F4E8-4546-A9C3-3CD1F0AAACCB}" type="pres">
      <dgm:prSet presAssocID="{11523804-5D8B-4AE7-91A5-5E7CDD1A91D3}" presName="spaceRect" presStyleCnt="0"/>
      <dgm:spPr/>
    </dgm:pt>
    <dgm:pt modelId="{7686479F-8321-4CB7-94CE-72BDD59340E8}" type="pres">
      <dgm:prSet presAssocID="{11523804-5D8B-4AE7-91A5-5E7CDD1A91D3}" presName="parTx" presStyleLbl="revTx" presStyleIdx="2" presStyleCnt="3">
        <dgm:presLayoutVars>
          <dgm:chMax val="0"/>
          <dgm:chPref val="0"/>
        </dgm:presLayoutVars>
      </dgm:prSet>
      <dgm:spPr/>
    </dgm:pt>
  </dgm:ptLst>
  <dgm:cxnLst>
    <dgm:cxn modelId="{86BB9B04-B515-48FC-99D3-DCEDB2BB3884}" srcId="{42E7AB29-AD19-43F5-B00B-B9D1A4AA1C56}" destId="{4D6AC84F-112F-43A9-8661-7E6510B77C12}" srcOrd="1" destOrd="0" parTransId="{C97311F9-6EE7-45A3-A75B-3923B1F92E8E}" sibTransId="{EE8C14A3-5472-4CC7-84E3-0F535D31DF99}"/>
    <dgm:cxn modelId="{91231721-DDE6-4B1A-97C4-F1481BBBF2F8}" srcId="{42E7AB29-AD19-43F5-B00B-B9D1A4AA1C56}" destId="{11523804-5D8B-4AE7-91A5-5E7CDD1A91D3}" srcOrd="2" destOrd="0" parTransId="{D3948F5E-1E5D-4F6C-8F58-08A70E5E80E9}" sibTransId="{6283C0A7-4758-41C5-8F9C-55408599F629}"/>
    <dgm:cxn modelId="{D1C3E833-3426-4D18-82AE-1A8CDBD3E16A}" srcId="{42E7AB29-AD19-43F5-B00B-B9D1A4AA1C56}" destId="{43954AC4-BA6B-447A-BD56-986FB7A37369}" srcOrd="0" destOrd="0" parTransId="{B80FD77D-059F-44F1-91F3-F8AF898008F0}" sibTransId="{2E989900-FB0A-4019-B054-1D979D31A263}"/>
    <dgm:cxn modelId="{49C54347-CC72-4009-B1EC-057D6A128D9B}" type="presOf" srcId="{43954AC4-BA6B-447A-BD56-986FB7A37369}" destId="{E9664618-3B34-4AF9-9AA0-7ACB83FA14F9}" srcOrd="0" destOrd="0" presId="urn:microsoft.com/office/officeart/2018/2/layout/IconVerticalSolidList"/>
    <dgm:cxn modelId="{4D34354A-472C-4E8A-9A0B-D24F27D56FA5}" type="presOf" srcId="{4D6AC84F-112F-43A9-8661-7E6510B77C12}" destId="{A6F5AC48-AEBD-4989-8B1A-6BC86292C221}" srcOrd="0" destOrd="0" presId="urn:microsoft.com/office/officeart/2018/2/layout/IconVerticalSolidList"/>
    <dgm:cxn modelId="{7F15547C-77C1-42E6-A761-EADF45664767}" type="presOf" srcId="{11523804-5D8B-4AE7-91A5-5E7CDD1A91D3}" destId="{7686479F-8321-4CB7-94CE-72BDD59340E8}" srcOrd="0" destOrd="0" presId="urn:microsoft.com/office/officeart/2018/2/layout/IconVerticalSolidList"/>
    <dgm:cxn modelId="{EEDE077F-0488-438F-902D-1C7B67C1A843}" type="presOf" srcId="{42E7AB29-AD19-43F5-B00B-B9D1A4AA1C56}" destId="{8F5377B9-16A9-4B69-845C-6115F3E719FF}" srcOrd="0" destOrd="0" presId="urn:microsoft.com/office/officeart/2018/2/layout/IconVerticalSolidList"/>
    <dgm:cxn modelId="{B054C2E1-5322-4017-9B69-F138CD4CF6BB}" type="presParOf" srcId="{8F5377B9-16A9-4B69-845C-6115F3E719FF}" destId="{6DF13D80-D845-4A35-88E0-85A82451919D}" srcOrd="0" destOrd="0" presId="urn:microsoft.com/office/officeart/2018/2/layout/IconVerticalSolidList"/>
    <dgm:cxn modelId="{AC0CF295-FE52-4E02-972C-1C1CA4378C32}" type="presParOf" srcId="{6DF13D80-D845-4A35-88E0-85A82451919D}" destId="{987ABD73-E642-4D16-9ACC-ECE40274E433}" srcOrd="0" destOrd="0" presId="urn:microsoft.com/office/officeart/2018/2/layout/IconVerticalSolidList"/>
    <dgm:cxn modelId="{FEC32EF7-7312-47BD-8105-C622E117F0DF}" type="presParOf" srcId="{6DF13D80-D845-4A35-88E0-85A82451919D}" destId="{9BB30871-FD62-44F2-B380-D83C08E6EB7F}" srcOrd="1" destOrd="0" presId="urn:microsoft.com/office/officeart/2018/2/layout/IconVerticalSolidList"/>
    <dgm:cxn modelId="{A7F3AB80-F766-4B1F-8109-2C62EB8A0511}" type="presParOf" srcId="{6DF13D80-D845-4A35-88E0-85A82451919D}" destId="{B68BAFAE-6737-45FA-BDCD-BD3F3E189B50}" srcOrd="2" destOrd="0" presId="urn:microsoft.com/office/officeart/2018/2/layout/IconVerticalSolidList"/>
    <dgm:cxn modelId="{A85A7774-369C-431E-8488-F62E6C47396B}" type="presParOf" srcId="{6DF13D80-D845-4A35-88E0-85A82451919D}" destId="{E9664618-3B34-4AF9-9AA0-7ACB83FA14F9}" srcOrd="3" destOrd="0" presId="urn:microsoft.com/office/officeart/2018/2/layout/IconVerticalSolidList"/>
    <dgm:cxn modelId="{8EF42265-315A-492A-A651-4199894443EC}" type="presParOf" srcId="{8F5377B9-16A9-4B69-845C-6115F3E719FF}" destId="{F6840421-AD6A-4D84-A7FF-A4E6C865F2AE}" srcOrd="1" destOrd="0" presId="urn:microsoft.com/office/officeart/2018/2/layout/IconVerticalSolidList"/>
    <dgm:cxn modelId="{882A9B2E-9244-4400-96CC-A3ED03D740AA}" type="presParOf" srcId="{8F5377B9-16A9-4B69-845C-6115F3E719FF}" destId="{D47222E6-B714-4370-ABE6-727B5690A555}" srcOrd="2" destOrd="0" presId="urn:microsoft.com/office/officeart/2018/2/layout/IconVerticalSolidList"/>
    <dgm:cxn modelId="{C8AD8664-285D-4F18-A656-D087B9C75D3D}" type="presParOf" srcId="{D47222E6-B714-4370-ABE6-727B5690A555}" destId="{C2745607-96EE-40DE-9747-9F50E6DABF96}" srcOrd="0" destOrd="0" presId="urn:microsoft.com/office/officeart/2018/2/layout/IconVerticalSolidList"/>
    <dgm:cxn modelId="{F262BA2D-8A01-4E24-9255-6B53720634C2}" type="presParOf" srcId="{D47222E6-B714-4370-ABE6-727B5690A555}" destId="{6F9DE81E-C235-4A70-A509-649F69D5E721}" srcOrd="1" destOrd="0" presId="urn:microsoft.com/office/officeart/2018/2/layout/IconVerticalSolidList"/>
    <dgm:cxn modelId="{77EAE0A8-8E74-4099-B140-C69F7156E2DC}" type="presParOf" srcId="{D47222E6-B714-4370-ABE6-727B5690A555}" destId="{BCA2204A-3997-41E1-9BA5-203B122A247F}" srcOrd="2" destOrd="0" presId="urn:microsoft.com/office/officeart/2018/2/layout/IconVerticalSolidList"/>
    <dgm:cxn modelId="{C1B4C5ED-319B-4481-86D4-9E4B6151EEEE}" type="presParOf" srcId="{D47222E6-B714-4370-ABE6-727B5690A555}" destId="{A6F5AC48-AEBD-4989-8B1A-6BC86292C221}" srcOrd="3" destOrd="0" presId="urn:microsoft.com/office/officeart/2018/2/layout/IconVerticalSolidList"/>
    <dgm:cxn modelId="{1D363B84-80D3-4FF7-A8B6-77097262752C}" type="presParOf" srcId="{8F5377B9-16A9-4B69-845C-6115F3E719FF}" destId="{B6D97866-3C0F-499A-B9B6-37EB55861DA3}" srcOrd="3" destOrd="0" presId="urn:microsoft.com/office/officeart/2018/2/layout/IconVerticalSolidList"/>
    <dgm:cxn modelId="{49E379BD-A65B-4099-A901-FE829EF17A29}" type="presParOf" srcId="{8F5377B9-16A9-4B69-845C-6115F3E719FF}" destId="{FC7CABE0-4226-4D52-B338-0C1C7C8C4FE6}" srcOrd="4" destOrd="0" presId="urn:microsoft.com/office/officeart/2018/2/layout/IconVerticalSolidList"/>
    <dgm:cxn modelId="{7E622859-DD20-462F-BB42-5B5D6EF973AB}" type="presParOf" srcId="{FC7CABE0-4226-4D52-B338-0C1C7C8C4FE6}" destId="{4A61E0F0-6A1B-4F10-98D4-751B12A06841}" srcOrd="0" destOrd="0" presId="urn:microsoft.com/office/officeart/2018/2/layout/IconVerticalSolidList"/>
    <dgm:cxn modelId="{82239C98-D4C2-4792-A13A-AE981BF8E28B}" type="presParOf" srcId="{FC7CABE0-4226-4D52-B338-0C1C7C8C4FE6}" destId="{FD6F866B-09F2-46A1-B773-9674E480AFC4}" srcOrd="1" destOrd="0" presId="urn:microsoft.com/office/officeart/2018/2/layout/IconVerticalSolidList"/>
    <dgm:cxn modelId="{252AFDBC-1109-4510-9427-DDE7215E2079}" type="presParOf" srcId="{FC7CABE0-4226-4D52-B338-0C1C7C8C4FE6}" destId="{BB7B2ED4-F4E8-4546-A9C3-3CD1F0AAACCB}" srcOrd="2" destOrd="0" presId="urn:microsoft.com/office/officeart/2018/2/layout/IconVerticalSolidList"/>
    <dgm:cxn modelId="{EC296041-8446-439C-AFF0-886121C79DDE}" type="presParOf" srcId="{FC7CABE0-4226-4D52-B338-0C1C7C8C4FE6}" destId="{7686479F-8321-4CB7-94CE-72BDD59340E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2E7AB29-AD19-43F5-B00B-B9D1A4AA1C5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3954AC4-BA6B-447A-BD56-986FB7A37369}">
      <dgm:prSet/>
      <dgm:spPr/>
      <dgm:t>
        <a:bodyPr/>
        <a:lstStyle/>
        <a:p>
          <a:pPr>
            <a:lnSpc>
              <a:spcPct val="100000"/>
            </a:lnSpc>
          </a:pPr>
          <a:r>
            <a:rPr lang="en-US" dirty="0"/>
            <a:t>An element with position: sticky; is positioned based on the user's scroll position.</a:t>
          </a:r>
        </a:p>
      </dgm:t>
    </dgm:pt>
    <dgm:pt modelId="{B80FD77D-059F-44F1-91F3-F8AF898008F0}" type="parTrans" cxnId="{D1C3E833-3426-4D18-82AE-1A8CDBD3E16A}">
      <dgm:prSet/>
      <dgm:spPr/>
      <dgm:t>
        <a:bodyPr/>
        <a:lstStyle/>
        <a:p>
          <a:endParaRPr lang="en-US"/>
        </a:p>
      </dgm:t>
    </dgm:pt>
    <dgm:pt modelId="{2E989900-FB0A-4019-B054-1D979D31A263}" type="sibTrans" cxnId="{D1C3E833-3426-4D18-82AE-1A8CDBD3E16A}">
      <dgm:prSet/>
      <dgm:spPr/>
      <dgm:t>
        <a:bodyPr/>
        <a:lstStyle/>
        <a:p>
          <a:endParaRPr lang="en-US"/>
        </a:p>
      </dgm:t>
    </dgm:pt>
    <dgm:pt modelId="{5AE354DA-F6C6-474C-8DBC-B5BF65911DFE}">
      <dgm:prSet/>
      <dgm:spPr/>
      <dgm:t>
        <a:bodyPr/>
        <a:lstStyle/>
        <a:p>
          <a:pPr>
            <a:lnSpc>
              <a:spcPct val="100000"/>
            </a:lnSpc>
          </a:pPr>
          <a:r>
            <a:rPr lang="en-US"/>
            <a:t>A sticky element toggles between relative and fixed, depending on the scroll position. It is positioned relative until a given offset position is met in the viewport - then it "sticks" in place (like position:fixed)</a:t>
          </a:r>
          <a:endParaRPr lang="en-US" dirty="0"/>
        </a:p>
      </dgm:t>
    </dgm:pt>
    <dgm:pt modelId="{F3302F31-8345-4660-ADFB-4AB637BEB9B8}" type="parTrans" cxnId="{F55ECE6C-BA03-4E29-88F5-334152F7DFD6}">
      <dgm:prSet/>
      <dgm:spPr/>
      <dgm:t>
        <a:bodyPr/>
        <a:lstStyle/>
        <a:p>
          <a:endParaRPr lang="en-US"/>
        </a:p>
      </dgm:t>
    </dgm:pt>
    <dgm:pt modelId="{CE528F08-B2A8-4BDC-BC4C-FC44A1F1FA89}" type="sibTrans" cxnId="{F55ECE6C-BA03-4E29-88F5-334152F7DFD6}">
      <dgm:prSet/>
      <dgm:spPr/>
      <dgm:t>
        <a:bodyPr/>
        <a:lstStyle/>
        <a:p>
          <a:endParaRPr lang="en-US"/>
        </a:p>
      </dgm:t>
    </dgm:pt>
    <dgm:pt modelId="{8F5377B9-16A9-4B69-845C-6115F3E719FF}" type="pres">
      <dgm:prSet presAssocID="{42E7AB29-AD19-43F5-B00B-B9D1A4AA1C56}" presName="root" presStyleCnt="0">
        <dgm:presLayoutVars>
          <dgm:dir/>
          <dgm:resizeHandles val="exact"/>
        </dgm:presLayoutVars>
      </dgm:prSet>
      <dgm:spPr/>
    </dgm:pt>
    <dgm:pt modelId="{6DF13D80-D845-4A35-88E0-85A82451919D}" type="pres">
      <dgm:prSet presAssocID="{43954AC4-BA6B-447A-BD56-986FB7A37369}" presName="compNode" presStyleCnt="0"/>
      <dgm:spPr/>
    </dgm:pt>
    <dgm:pt modelId="{987ABD73-E642-4D16-9ACC-ECE40274E433}" type="pres">
      <dgm:prSet presAssocID="{43954AC4-BA6B-447A-BD56-986FB7A37369}" presName="bgRect" presStyleLbl="bgShp" presStyleIdx="0" presStyleCnt="2"/>
      <dgm:spPr/>
    </dgm:pt>
    <dgm:pt modelId="{9BB30871-FD62-44F2-B380-D83C08E6EB7F}" type="pres">
      <dgm:prSet presAssocID="{43954AC4-BA6B-447A-BD56-986FB7A3736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B68BAFAE-6737-45FA-BDCD-BD3F3E189B50}" type="pres">
      <dgm:prSet presAssocID="{43954AC4-BA6B-447A-BD56-986FB7A37369}" presName="spaceRect" presStyleCnt="0"/>
      <dgm:spPr/>
    </dgm:pt>
    <dgm:pt modelId="{E9664618-3B34-4AF9-9AA0-7ACB83FA14F9}" type="pres">
      <dgm:prSet presAssocID="{43954AC4-BA6B-447A-BD56-986FB7A37369}" presName="parTx" presStyleLbl="revTx" presStyleIdx="0" presStyleCnt="2">
        <dgm:presLayoutVars>
          <dgm:chMax val="0"/>
          <dgm:chPref val="0"/>
        </dgm:presLayoutVars>
      </dgm:prSet>
      <dgm:spPr/>
    </dgm:pt>
    <dgm:pt modelId="{F6840421-AD6A-4D84-A7FF-A4E6C865F2AE}" type="pres">
      <dgm:prSet presAssocID="{2E989900-FB0A-4019-B054-1D979D31A263}" presName="sibTrans" presStyleCnt="0"/>
      <dgm:spPr/>
    </dgm:pt>
    <dgm:pt modelId="{2BFCF82F-7286-46AA-8105-BC221F7ACD70}" type="pres">
      <dgm:prSet presAssocID="{5AE354DA-F6C6-474C-8DBC-B5BF65911DFE}" presName="compNode" presStyleCnt="0"/>
      <dgm:spPr/>
    </dgm:pt>
    <dgm:pt modelId="{63F6CB64-5561-4512-A9BD-73C3F6D96F0A}" type="pres">
      <dgm:prSet presAssocID="{5AE354DA-F6C6-474C-8DBC-B5BF65911DFE}" presName="bgRect" presStyleLbl="bgShp" presStyleIdx="1" presStyleCnt="2"/>
      <dgm:spPr/>
    </dgm:pt>
    <dgm:pt modelId="{CEAAEFE9-359B-4DE2-B6C6-0085E5B7502B}" type="pres">
      <dgm:prSet presAssocID="{5AE354DA-F6C6-474C-8DBC-B5BF65911DFE}" presName="iconRect" presStyleLbl="node1" presStyleIdx="1" presStyleCnt="2"/>
      <dgm:spPr/>
    </dgm:pt>
    <dgm:pt modelId="{D1BDF81C-C9FF-4306-AEDE-62D74B8EE016}" type="pres">
      <dgm:prSet presAssocID="{5AE354DA-F6C6-474C-8DBC-B5BF65911DFE}" presName="spaceRect" presStyleCnt="0"/>
      <dgm:spPr/>
    </dgm:pt>
    <dgm:pt modelId="{7D467924-27EA-479E-B527-A296538D61B7}" type="pres">
      <dgm:prSet presAssocID="{5AE354DA-F6C6-474C-8DBC-B5BF65911DFE}" presName="parTx" presStyleLbl="revTx" presStyleIdx="1" presStyleCnt="2">
        <dgm:presLayoutVars>
          <dgm:chMax val="0"/>
          <dgm:chPref val="0"/>
        </dgm:presLayoutVars>
      </dgm:prSet>
      <dgm:spPr/>
    </dgm:pt>
  </dgm:ptLst>
  <dgm:cxnLst>
    <dgm:cxn modelId="{D1C3E833-3426-4D18-82AE-1A8CDBD3E16A}" srcId="{42E7AB29-AD19-43F5-B00B-B9D1A4AA1C56}" destId="{43954AC4-BA6B-447A-BD56-986FB7A37369}" srcOrd="0" destOrd="0" parTransId="{B80FD77D-059F-44F1-91F3-F8AF898008F0}" sibTransId="{2E989900-FB0A-4019-B054-1D979D31A263}"/>
    <dgm:cxn modelId="{49C54347-CC72-4009-B1EC-057D6A128D9B}" type="presOf" srcId="{43954AC4-BA6B-447A-BD56-986FB7A37369}" destId="{E9664618-3B34-4AF9-9AA0-7ACB83FA14F9}" srcOrd="0" destOrd="0" presId="urn:microsoft.com/office/officeart/2018/2/layout/IconVerticalSolidList"/>
    <dgm:cxn modelId="{F55ECE6C-BA03-4E29-88F5-334152F7DFD6}" srcId="{42E7AB29-AD19-43F5-B00B-B9D1A4AA1C56}" destId="{5AE354DA-F6C6-474C-8DBC-B5BF65911DFE}" srcOrd="1" destOrd="0" parTransId="{F3302F31-8345-4660-ADFB-4AB637BEB9B8}" sibTransId="{CE528F08-B2A8-4BDC-BC4C-FC44A1F1FA89}"/>
    <dgm:cxn modelId="{EEDE077F-0488-438F-902D-1C7B67C1A843}" type="presOf" srcId="{42E7AB29-AD19-43F5-B00B-B9D1A4AA1C56}" destId="{8F5377B9-16A9-4B69-845C-6115F3E719FF}" srcOrd="0" destOrd="0" presId="urn:microsoft.com/office/officeart/2018/2/layout/IconVerticalSolidList"/>
    <dgm:cxn modelId="{7BC3B8CF-D83D-44EB-B72C-157C69414F34}" type="presOf" srcId="{5AE354DA-F6C6-474C-8DBC-B5BF65911DFE}" destId="{7D467924-27EA-479E-B527-A296538D61B7}" srcOrd="0" destOrd="0" presId="urn:microsoft.com/office/officeart/2018/2/layout/IconVerticalSolidList"/>
    <dgm:cxn modelId="{B054C2E1-5322-4017-9B69-F138CD4CF6BB}" type="presParOf" srcId="{8F5377B9-16A9-4B69-845C-6115F3E719FF}" destId="{6DF13D80-D845-4A35-88E0-85A82451919D}" srcOrd="0" destOrd="0" presId="urn:microsoft.com/office/officeart/2018/2/layout/IconVerticalSolidList"/>
    <dgm:cxn modelId="{AC0CF295-FE52-4E02-972C-1C1CA4378C32}" type="presParOf" srcId="{6DF13D80-D845-4A35-88E0-85A82451919D}" destId="{987ABD73-E642-4D16-9ACC-ECE40274E433}" srcOrd="0" destOrd="0" presId="urn:microsoft.com/office/officeart/2018/2/layout/IconVerticalSolidList"/>
    <dgm:cxn modelId="{FEC32EF7-7312-47BD-8105-C622E117F0DF}" type="presParOf" srcId="{6DF13D80-D845-4A35-88E0-85A82451919D}" destId="{9BB30871-FD62-44F2-B380-D83C08E6EB7F}" srcOrd="1" destOrd="0" presId="urn:microsoft.com/office/officeart/2018/2/layout/IconVerticalSolidList"/>
    <dgm:cxn modelId="{A7F3AB80-F766-4B1F-8109-2C62EB8A0511}" type="presParOf" srcId="{6DF13D80-D845-4A35-88E0-85A82451919D}" destId="{B68BAFAE-6737-45FA-BDCD-BD3F3E189B50}" srcOrd="2" destOrd="0" presId="urn:microsoft.com/office/officeart/2018/2/layout/IconVerticalSolidList"/>
    <dgm:cxn modelId="{A85A7774-369C-431E-8488-F62E6C47396B}" type="presParOf" srcId="{6DF13D80-D845-4A35-88E0-85A82451919D}" destId="{E9664618-3B34-4AF9-9AA0-7ACB83FA14F9}" srcOrd="3" destOrd="0" presId="urn:microsoft.com/office/officeart/2018/2/layout/IconVerticalSolidList"/>
    <dgm:cxn modelId="{8EF42265-315A-492A-A651-4199894443EC}" type="presParOf" srcId="{8F5377B9-16A9-4B69-845C-6115F3E719FF}" destId="{F6840421-AD6A-4D84-A7FF-A4E6C865F2AE}" srcOrd="1" destOrd="0" presId="urn:microsoft.com/office/officeart/2018/2/layout/IconVerticalSolidList"/>
    <dgm:cxn modelId="{2C822982-92FF-4E05-9379-EA9E95D2FE41}" type="presParOf" srcId="{8F5377B9-16A9-4B69-845C-6115F3E719FF}" destId="{2BFCF82F-7286-46AA-8105-BC221F7ACD70}" srcOrd="2" destOrd="0" presId="urn:microsoft.com/office/officeart/2018/2/layout/IconVerticalSolidList"/>
    <dgm:cxn modelId="{928BA044-E8FD-4A24-BFDC-58297CDA6DCF}" type="presParOf" srcId="{2BFCF82F-7286-46AA-8105-BC221F7ACD70}" destId="{63F6CB64-5561-4512-A9BD-73C3F6D96F0A}" srcOrd="0" destOrd="0" presId="urn:microsoft.com/office/officeart/2018/2/layout/IconVerticalSolidList"/>
    <dgm:cxn modelId="{B7468E44-33D8-4077-8DE7-8083A180FDA3}" type="presParOf" srcId="{2BFCF82F-7286-46AA-8105-BC221F7ACD70}" destId="{CEAAEFE9-359B-4DE2-B6C6-0085E5B7502B}" srcOrd="1" destOrd="0" presId="urn:microsoft.com/office/officeart/2018/2/layout/IconVerticalSolidList"/>
    <dgm:cxn modelId="{3B10812B-1CBF-428A-B1A7-E449D4BC0EA2}" type="presParOf" srcId="{2BFCF82F-7286-46AA-8105-BC221F7ACD70}" destId="{D1BDF81C-C9FF-4306-AEDE-62D74B8EE016}" srcOrd="2" destOrd="0" presId="urn:microsoft.com/office/officeart/2018/2/layout/IconVerticalSolidList"/>
    <dgm:cxn modelId="{933BC2A0-344E-4E2B-A1C6-AFA700784617}" type="presParOf" srcId="{2BFCF82F-7286-46AA-8105-BC221F7ACD70}" destId="{7D467924-27EA-479E-B527-A296538D61B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7BB2F27-5B50-43E3-987B-4C85D731C67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1BD4380-8A43-4F3A-86A9-852A31B0E024}">
      <dgm:prSet/>
      <dgm:spPr/>
      <dgm:t>
        <a:bodyPr/>
        <a:lstStyle/>
        <a:p>
          <a:r>
            <a:rPr lang="en-US"/>
            <a:t>Navigation Bar = List of Links</a:t>
          </a:r>
        </a:p>
      </dgm:t>
    </dgm:pt>
    <dgm:pt modelId="{7CD619C5-ABDC-41E0-AB86-03432479A6F1}" type="parTrans" cxnId="{E901B7A9-3724-4FE0-B9A9-863A6F477150}">
      <dgm:prSet/>
      <dgm:spPr/>
      <dgm:t>
        <a:bodyPr/>
        <a:lstStyle/>
        <a:p>
          <a:endParaRPr lang="en-US"/>
        </a:p>
      </dgm:t>
    </dgm:pt>
    <dgm:pt modelId="{C427D0B1-0063-48EC-9F69-62002537FD79}" type="sibTrans" cxnId="{E901B7A9-3724-4FE0-B9A9-863A6F477150}">
      <dgm:prSet/>
      <dgm:spPr/>
      <dgm:t>
        <a:bodyPr/>
        <a:lstStyle/>
        <a:p>
          <a:endParaRPr lang="en-US"/>
        </a:p>
      </dgm:t>
    </dgm:pt>
    <dgm:pt modelId="{E53CB8F3-87A1-485D-8A6E-BD23CF9468D5}">
      <dgm:prSet/>
      <dgm:spPr/>
      <dgm:t>
        <a:bodyPr/>
        <a:lstStyle/>
        <a:p>
          <a:r>
            <a:rPr lang="en-US"/>
            <a:t>A navigation bar needs standard HTML as a base.</a:t>
          </a:r>
        </a:p>
      </dgm:t>
    </dgm:pt>
    <dgm:pt modelId="{A86A742D-C397-4607-8D81-315AC91C114D}" type="parTrans" cxnId="{D36E40D1-5B74-4B98-88FB-6BAC25707178}">
      <dgm:prSet/>
      <dgm:spPr/>
      <dgm:t>
        <a:bodyPr/>
        <a:lstStyle/>
        <a:p>
          <a:endParaRPr lang="en-US"/>
        </a:p>
      </dgm:t>
    </dgm:pt>
    <dgm:pt modelId="{BEDB43D0-0470-4604-AEA9-ED61EA6E91D2}" type="sibTrans" cxnId="{D36E40D1-5B74-4B98-88FB-6BAC25707178}">
      <dgm:prSet/>
      <dgm:spPr/>
      <dgm:t>
        <a:bodyPr/>
        <a:lstStyle/>
        <a:p>
          <a:endParaRPr lang="en-US"/>
        </a:p>
      </dgm:t>
    </dgm:pt>
    <dgm:pt modelId="{E73EEC35-A3E3-4B94-B535-CCB8A3FA719F}">
      <dgm:prSet/>
      <dgm:spPr/>
      <dgm:t>
        <a:bodyPr/>
        <a:lstStyle/>
        <a:p>
          <a:r>
            <a:rPr lang="en-US"/>
            <a:t>In our examples we will build the navigation bar from a standard HTML list.</a:t>
          </a:r>
        </a:p>
      </dgm:t>
    </dgm:pt>
    <dgm:pt modelId="{7B499DB5-2C2B-4EFE-9D15-ECBCF3C8C57F}" type="parTrans" cxnId="{E31A5405-636A-4834-B303-6F17476B2BD8}">
      <dgm:prSet/>
      <dgm:spPr/>
      <dgm:t>
        <a:bodyPr/>
        <a:lstStyle/>
        <a:p>
          <a:endParaRPr lang="en-US"/>
        </a:p>
      </dgm:t>
    </dgm:pt>
    <dgm:pt modelId="{D406EDC1-77A1-4A61-8C35-996467F5999C}" type="sibTrans" cxnId="{E31A5405-636A-4834-B303-6F17476B2BD8}">
      <dgm:prSet/>
      <dgm:spPr/>
      <dgm:t>
        <a:bodyPr/>
        <a:lstStyle/>
        <a:p>
          <a:endParaRPr lang="en-US"/>
        </a:p>
      </dgm:t>
    </dgm:pt>
    <dgm:pt modelId="{13AFB33C-E158-44A4-8E42-D033D61D490D}">
      <dgm:prSet/>
      <dgm:spPr/>
      <dgm:t>
        <a:bodyPr/>
        <a:lstStyle/>
        <a:p>
          <a:r>
            <a:rPr lang="en-US"/>
            <a:t>A navigation bar is basically a list of links, so using the &lt;ul&gt; and &lt;li&gt; elements makes perfect sense:</a:t>
          </a:r>
        </a:p>
      </dgm:t>
    </dgm:pt>
    <dgm:pt modelId="{E5F8E650-E280-4898-9425-D4646CC8E25E}" type="parTrans" cxnId="{E9036E12-A518-44CE-83D3-7085183CD635}">
      <dgm:prSet/>
      <dgm:spPr/>
      <dgm:t>
        <a:bodyPr/>
        <a:lstStyle/>
        <a:p>
          <a:endParaRPr lang="en-US"/>
        </a:p>
      </dgm:t>
    </dgm:pt>
    <dgm:pt modelId="{857F9C95-8D57-4472-8663-FFC27C05A4D0}" type="sibTrans" cxnId="{E9036E12-A518-44CE-83D3-7085183CD635}">
      <dgm:prSet/>
      <dgm:spPr/>
      <dgm:t>
        <a:bodyPr/>
        <a:lstStyle/>
        <a:p>
          <a:endParaRPr lang="en-US"/>
        </a:p>
      </dgm:t>
    </dgm:pt>
    <dgm:pt modelId="{29E942C2-81E9-44B4-9DA1-4D028F197223}" type="pres">
      <dgm:prSet presAssocID="{D7BB2F27-5B50-43E3-987B-4C85D731C671}" presName="linear" presStyleCnt="0">
        <dgm:presLayoutVars>
          <dgm:animLvl val="lvl"/>
          <dgm:resizeHandles val="exact"/>
        </dgm:presLayoutVars>
      </dgm:prSet>
      <dgm:spPr/>
    </dgm:pt>
    <dgm:pt modelId="{5651D483-DACA-471C-9A6C-92E64AB2EA9A}" type="pres">
      <dgm:prSet presAssocID="{01BD4380-8A43-4F3A-86A9-852A31B0E024}" presName="parentText" presStyleLbl="node1" presStyleIdx="0" presStyleCnt="4">
        <dgm:presLayoutVars>
          <dgm:chMax val="0"/>
          <dgm:bulletEnabled val="1"/>
        </dgm:presLayoutVars>
      </dgm:prSet>
      <dgm:spPr/>
    </dgm:pt>
    <dgm:pt modelId="{111BEC3F-94E4-4D2B-A63F-2E01B3D72FC2}" type="pres">
      <dgm:prSet presAssocID="{C427D0B1-0063-48EC-9F69-62002537FD79}" presName="spacer" presStyleCnt="0"/>
      <dgm:spPr/>
    </dgm:pt>
    <dgm:pt modelId="{9D81DD6E-4025-432D-8384-7273D2A8CECA}" type="pres">
      <dgm:prSet presAssocID="{E53CB8F3-87A1-485D-8A6E-BD23CF9468D5}" presName="parentText" presStyleLbl="node1" presStyleIdx="1" presStyleCnt="4">
        <dgm:presLayoutVars>
          <dgm:chMax val="0"/>
          <dgm:bulletEnabled val="1"/>
        </dgm:presLayoutVars>
      </dgm:prSet>
      <dgm:spPr/>
    </dgm:pt>
    <dgm:pt modelId="{0580532F-30A4-4E2B-AF69-9695F441B968}" type="pres">
      <dgm:prSet presAssocID="{BEDB43D0-0470-4604-AEA9-ED61EA6E91D2}" presName="spacer" presStyleCnt="0"/>
      <dgm:spPr/>
    </dgm:pt>
    <dgm:pt modelId="{18B88590-12FA-4A4F-97A1-40A5BC055B40}" type="pres">
      <dgm:prSet presAssocID="{E73EEC35-A3E3-4B94-B535-CCB8A3FA719F}" presName="parentText" presStyleLbl="node1" presStyleIdx="2" presStyleCnt="4">
        <dgm:presLayoutVars>
          <dgm:chMax val="0"/>
          <dgm:bulletEnabled val="1"/>
        </dgm:presLayoutVars>
      </dgm:prSet>
      <dgm:spPr/>
    </dgm:pt>
    <dgm:pt modelId="{2186B816-54D9-4483-B284-7918D1D7721B}" type="pres">
      <dgm:prSet presAssocID="{D406EDC1-77A1-4A61-8C35-996467F5999C}" presName="spacer" presStyleCnt="0"/>
      <dgm:spPr/>
    </dgm:pt>
    <dgm:pt modelId="{70AD1343-1FB9-4CF7-B396-1C58358A4CAA}" type="pres">
      <dgm:prSet presAssocID="{13AFB33C-E158-44A4-8E42-D033D61D490D}" presName="parentText" presStyleLbl="node1" presStyleIdx="3" presStyleCnt="4">
        <dgm:presLayoutVars>
          <dgm:chMax val="0"/>
          <dgm:bulletEnabled val="1"/>
        </dgm:presLayoutVars>
      </dgm:prSet>
      <dgm:spPr/>
    </dgm:pt>
  </dgm:ptLst>
  <dgm:cxnLst>
    <dgm:cxn modelId="{E31A5405-636A-4834-B303-6F17476B2BD8}" srcId="{D7BB2F27-5B50-43E3-987B-4C85D731C671}" destId="{E73EEC35-A3E3-4B94-B535-CCB8A3FA719F}" srcOrd="2" destOrd="0" parTransId="{7B499DB5-2C2B-4EFE-9D15-ECBCF3C8C57F}" sibTransId="{D406EDC1-77A1-4A61-8C35-996467F5999C}"/>
    <dgm:cxn modelId="{E9036E12-A518-44CE-83D3-7085183CD635}" srcId="{D7BB2F27-5B50-43E3-987B-4C85D731C671}" destId="{13AFB33C-E158-44A4-8E42-D033D61D490D}" srcOrd="3" destOrd="0" parTransId="{E5F8E650-E280-4898-9425-D4646CC8E25E}" sibTransId="{857F9C95-8D57-4472-8663-FFC27C05A4D0}"/>
    <dgm:cxn modelId="{6E591813-8637-4F7D-94BA-4A3CE8E6E2AE}" type="presOf" srcId="{E53CB8F3-87A1-485D-8A6E-BD23CF9468D5}" destId="{9D81DD6E-4025-432D-8384-7273D2A8CECA}" srcOrd="0" destOrd="0" presId="urn:microsoft.com/office/officeart/2005/8/layout/vList2"/>
    <dgm:cxn modelId="{FD4BF01D-C99D-4D02-A6F5-5AE687E05FF0}" type="presOf" srcId="{D7BB2F27-5B50-43E3-987B-4C85D731C671}" destId="{29E942C2-81E9-44B4-9DA1-4D028F197223}" srcOrd="0" destOrd="0" presId="urn:microsoft.com/office/officeart/2005/8/layout/vList2"/>
    <dgm:cxn modelId="{420A104C-E0F8-41AB-AD04-A47E64F02B60}" type="presOf" srcId="{13AFB33C-E158-44A4-8E42-D033D61D490D}" destId="{70AD1343-1FB9-4CF7-B396-1C58358A4CAA}" srcOrd="0" destOrd="0" presId="urn:microsoft.com/office/officeart/2005/8/layout/vList2"/>
    <dgm:cxn modelId="{BD96C682-DB56-4232-97C8-22338DC51D2B}" type="presOf" srcId="{E73EEC35-A3E3-4B94-B535-CCB8A3FA719F}" destId="{18B88590-12FA-4A4F-97A1-40A5BC055B40}" srcOrd="0" destOrd="0" presId="urn:microsoft.com/office/officeart/2005/8/layout/vList2"/>
    <dgm:cxn modelId="{E901B7A9-3724-4FE0-B9A9-863A6F477150}" srcId="{D7BB2F27-5B50-43E3-987B-4C85D731C671}" destId="{01BD4380-8A43-4F3A-86A9-852A31B0E024}" srcOrd="0" destOrd="0" parTransId="{7CD619C5-ABDC-41E0-AB86-03432479A6F1}" sibTransId="{C427D0B1-0063-48EC-9F69-62002537FD79}"/>
    <dgm:cxn modelId="{7A8E13BC-1AAB-4A4A-9A23-A439D733F4C5}" type="presOf" srcId="{01BD4380-8A43-4F3A-86A9-852A31B0E024}" destId="{5651D483-DACA-471C-9A6C-92E64AB2EA9A}" srcOrd="0" destOrd="0" presId="urn:microsoft.com/office/officeart/2005/8/layout/vList2"/>
    <dgm:cxn modelId="{D36E40D1-5B74-4B98-88FB-6BAC25707178}" srcId="{D7BB2F27-5B50-43E3-987B-4C85D731C671}" destId="{E53CB8F3-87A1-485D-8A6E-BD23CF9468D5}" srcOrd="1" destOrd="0" parTransId="{A86A742D-C397-4607-8D81-315AC91C114D}" sibTransId="{BEDB43D0-0470-4604-AEA9-ED61EA6E91D2}"/>
    <dgm:cxn modelId="{DCBCA38C-9377-4796-A6C9-6CC0EBAFDB63}" type="presParOf" srcId="{29E942C2-81E9-44B4-9DA1-4D028F197223}" destId="{5651D483-DACA-471C-9A6C-92E64AB2EA9A}" srcOrd="0" destOrd="0" presId="urn:microsoft.com/office/officeart/2005/8/layout/vList2"/>
    <dgm:cxn modelId="{735801DE-2AB2-415C-A3C5-1376764DD453}" type="presParOf" srcId="{29E942C2-81E9-44B4-9DA1-4D028F197223}" destId="{111BEC3F-94E4-4D2B-A63F-2E01B3D72FC2}" srcOrd="1" destOrd="0" presId="urn:microsoft.com/office/officeart/2005/8/layout/vList2"/>
    <dgm:cxn modelId="{859EDAB1-748B-4ADA-9ADA-38CB73B272B1}" type="presParOf" srcId="{29E942C2-81E9-44B4-9DA1-4D028F197223}" destId="{9D81DD6E-4025-432D-8384-7273D2A8CECA}" srcOrd="2" destOrd="0" presId="urn:microsoft.com/office/officeart/2005/8/layout/vList2"/>
    <dgm:cxn modelId="{C58694E3-40F5-43E6-8E59-BEB775E91D62}" type="presParOf" srcId="{29E942C2-81E9-44B4-9DA1-4D028F197223}" destId="{0580532F-30A4-4E2B-AF69-9695F441B968}" srcOrd="3" destOrd="0" presId="urn:microsoft.com/office/officeart/2005/8/layout/vList2"/>
    <dgm:cxn modelId="{0A9872D6-93AF-484E-AC50-9690E0027963}" type="presParOf" srcId="{29E942C2-81E9-44B4-9DA1-4D028F197223}" destId="{18B88590-12FA-4A4F-97A1-40A5BC055B40}" srcOrd="4" destOrd="0" presId="urn:microsoft.com/office/officeart/2005/8/layout/vList2"/>
    <dgm:cxn modelId="{037A6A7E-B8E0-4BB8-9895-F25E5B3BC42C}" type="presParOf" srcId="{29E942C2-81E9-44B4-9DA1-4D028F197223}" destId="{2186B816-54D9-4483-B284-7918D1D7721B}" srcOrd="5" destOrd="0" presId="urn:microsoft.com/office/officeart/2005/8/layout/vList2"/>
    <dgm:cxn modelId="{D19A423F-8E09-4B99-9C66-0F566BFC19EB}" type="presParOf" srcId="{29E942C2-81E9-44B4-9DA1-4D028F197223}" destId="{70AD1343-1FB9-4CF7-B396-1C58358A4CA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AB5BB67-7D76-466E-8ABD-F2344B7B7CC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DD64E64-24DD-48A8-A86E-0A3D96A3BA82}">
      <dgm:prSet/>
      <dgm:spPr/>
      <dgm:t>
        <a:bodyPr/>
        <a:lstStyle/>
        <a:p>
          <a:pPr>
            <a:lnSpc>
              <a:spcPct val="100000"/>
            </a:lnSpc>
          </a:pPr>
          <a:r>
            <a:rPr lang="en-US"/>
            <a:t>There are two ways to create a horizontal navigation bar. Using inline or floating list items.</a:t>
          </a:r>
        </a:p>
      </dgm:t>
    </dgm:pt>
    <dgm:pt modelId="{2E8AB175-6069-41AD-872A-AC8D5FC01B9C}" type="parTrans" cxnId="{B63FAD59-3A83-4A9F-B0E0-88C9A1392EA1}">
      <dgm:prSet/>
      <dgm:spPr/>
      <dgm:t>
        <a:bodyPr/>
        <a:lstStyle/>
        <a:p>
          <a:endParaRPr lang="en-US"/>
        </a:p>
      </dgm:t>
    </dgm:pt>
    <dgm:pt modelId="{9FB91FEF-1008-4BC2-8EC7-18E1D7256804}" type="sibTrans" cxnId="{B63FAD59-3A83-4A9F-B0E0-88C9A1392EA1}">
      <dgm:prSet/>
      <dgm:spPr/>
      <dgm:t>
        <a:bodyPr/>
        <a:lstStyle/>
        <a:p>
          <a:endParaRPr lang="en-US"/>
        </a:p>
      </dgm:t>
    </dgm:pt>
    <dgm:pt modelId="{D1A60807-9538-4238-8901-EFE9A5EFF030}">
      <dgm:prSet/>
      <dgm:spPr/>
      <dgm:t>
        <a:bodyPr/>
        <a:lstStyle/>
        <a:p>
          <a:pPr>
            <a:lnSpc>
              <a:spcPct val="100000"/>
            </a:lnSpc>
          </a:pPr>
          <a:r>
            <a:rPr lang="en-US" b="1"/>
            <a:t>Inline List Items</a:t>
          </a:r>
          <a:endParaRPr lang="en-US"/>
        </a:p>
      </dgm:t>
    </dgm:pt>
    <dgm:pt modelId="{2670C58C-4C8E-490F-8290-DDA60A308E9A}" type="parTrans" cxnId="{B2AFE8C7-A58A-4B66-BF73-7728ED1F0C25}">
      <dgm:prSet/>
      <dgm:spPr/>
      <dgm:t>
        <a:bodyPr/>
        <a:lstStyle/>
        <a:p>
          <a:endParaRPr lang="en-US"/>
        </a:p>
      </dgm:t>
    </dgm:pt>
    <dgm:pt modelId="{67957C1A-A9AD-4053-A1DA-3C98218D1A17}" type="sibTrans" cxnId="{B2AFE8C7-A58A-4B66-BF73-7728ED1F0C25}">
      <dgm:prSet/>
      <dgm:spPr/>
      <dgm:t>
        <a:bodyPr/>
        <a:lstStyle/>
        <a:p>
          <a:endParaRPr lang="en-US"/>
        </a:p>
      </dgm:t>
    </dgm:pt>
    <dgm:pt modelId="{61346556-8673-4D90-9768-EF344823D753}">
      <dgm:prSet/>
      <dgm:spPr/>
      <dgm:t>
        <a:bodyPr/>
        <a:lstStyle/>
        <a:p>
          <a:pPr>
            <a:lnSpc>
              <a:spcPct val="100000"/>
            </a:lnSpc>
          </a:pPr>
          <a:r>
            <a:rPr lang="en-US" dirty="0"/>
            <a:t>One way to build a horizontal navigation bar is to specify the &lt;li&gt; elements as inline, in addition to the "standard" code</a:t>
          </a:r>
        </a:p>
      </dgm:t>
    </dgm:pt>
    <dgm:pt modelId="{74168F25-AD0A-41D6-935F-4FFA3CAF7373}" type="parTrans" cxnId="{8EDDAA87-663F-4AC8-9874-1759D21F4445}">
      <dgm:prSet/>
      <dgm:spPr/>
      <dgm:t>
        <a:bodyPr/>
        <a:lstStyle/>
        <a:p>
          <a:endParaRPr lang="en-US"/>
        </a:p>
      </dgm:t>
    </dgm:pt>
    <dgm:pt modelId="{FBD3DBC9-8C30-47E6-A953-013C6040EC71}" type="sibTrans" cxnId="{8EDDAA87-663F-4AC8-9874-1759D21F4445}">
      <dgm:prSet/>
      <dgm:spPr/>
      <dgm:t>
        <a:bodyPr/>
        <a:lstStyle/>
        <a:p>
          <a:endParaRPr lang="en-US"/>
        </a:p>
      </dgm:t>
    </dgm:pt>
    <dgm:pt modelId="{FF0FD689-CB63-4D45-BD28-1171760B89B5}">
      <dgm:prSet/>
      <dgm:spPr/>
      <dgm:t>
        <a:bodyPr/>
        <a:lstStyle/>
        <a:p>
          <a:pPr>
            <a:lnSpc>
              <a:spcPct val="100000"/>
            </a:lnSpc>
          </a:pPr>
          <a:r>
            <a:rPr lang="en-US" dirty="0"/>
            <a:t>Another way of creating a horizontal navigation bar is to float the &lt;li&gt; elements, and specify a layout for the navigation links:</a:t>
          </a:r>
        </a:p>
      </dgm:t>
    </dgm:pt>
    <dgm:pt modelId="{5557FD0D-0B26-4D4E-A80E-C8BF1D5B59C6}" type="parTrans" cxnId="{A600658C-8B2E-4B04-9ADB-1F087276057B}">
      <dgm:prSet/>
      <dgm:spPr/>
      <dgm:t>
        <a:bodyPr/>
        <a:lstStyle/>
        <a:p>
          <a:endParaRPr lang="en-US"/>
        </a:p>
      </dgm:t>
    </dgm:pt>
    <dgm:pt modelId="{3F1250A4-D146-48DC-85BF-990119BE48DB}" type="sibTrans" cxnId="{A600658C-8B2E-4B04-9ADB-1F087276057B}">
      <dgm:prSet/>
      <dgm:spPr/>
      <dgm:t>
        <a:bodyPr/>
        <a:lstStyle/>
        <a:p>
          <a:endParaRPr lang="en-US"/>
        </a:p>
      </dgm:t>
    </dgm:pt>
    <dgm:pt modelId="{287CA104-48E4-4969-90AD-95C87A01BF60}">
      <dgm:prSet/>
      <dgm:spPr/>
      <dgm:t>
        <a:bodyPr/>
        <a:lstStyle/>
        <a:p>
          <a:pPr>
            <a:lnSpc>
              <a:spcPct val="100000"/>
            </a:lnSpc>
          </a:pPr>
          <a:r>
            <a:rPr lang="en-US" b="1"/>
            <a:t>Floating List Items</a:t>
          </a:r>
          <a:endParaRPr lang="en-US" dirty="0"/>
        </a:p>
      </dgm:t>
    </dgm:pt>
    <dgm:pt modelId="{62597140-7F85-4872-80B9-121BC9A69C17}" type="parTrans" cxnId="{AC465969-8217-4DE8-AD1F-6DF80AA53547}">
      <dgm:prSet/>
      <dgm:spPr/>
      <dgm:t>
        <a:bodyPr/>
        <a:lstStyle/>
        <a:p>
          <a:endParaRPr lang="en-US"/>
        </a:p>
      </dgm:t>
    </dgm:pt>
    <dgm:pt modelId="{FB35867B-96E9-4143-8253-1FB0AA2919A1}" type="sibTrans" cxnId="{AC465969-8217-4DE8-AD1F-6DF80AA53547}">
      <dgm:prSet/>
      <dgm:spPr/>
      <dgm:t>
        <a:bodyPr/>
        <a:lstStyle/>
        <a:p>
          <a:endParaRPr lang="en-US"/>
        </a:p>
      </dgm:t>
    </dgm:pt>
    <dgm:pt modelId="{5BE13603-789C-4A6C-8A4F-38729D3E085B}" type="pres">
      <dgm:prSet presAssocID="{9AB5BB67-7D76-466E-8ABD-F2344B7B7CCB}" presName="root" presStyleCnt="0">
        <dgm:presLayoutVars>
          <dgm:dir/>
          <dgm:resizeHandles val="exact"/>
        </dgm:presLayoutVars>
      </dgm:prSet>
      <dgm:spPr/>
    </dgm:pt>
    <dgm:pt modelId="{98AAF10D-BEE2-4B2E-9B5C-1369D8E84366}" type="pres">
      <dgm:prSet presAssocID="{DDD64E64-24DD-48A8-A86E-0A3D96A3BA82}" presName="compNode" presStyleCnt="0"/>
      <dgm:spPr/>
    </dgm:pt>
    <dgm:pt modelId="{371D7875-53E6-402F-9063-572BEEC6C3F5}" type="pres">
      <dgm:prSet presAssocID="{DDD64E64-24DD-48A8-A86E-0A3D96A3BA82}" presName="bgRect" presStyleLbl="bgShp" presStyleIdx="0" presStyleCnt="5"/>
      <dgm:spPr/>
    </dgm:pt>
    <dgm:pt modelId="{A19051C3-2DB9-4180-9868-9362D2F5332A}" type="pres">
      <dgm:prSet presAssocID="{DDD64E64-24DD-48A8-A86E-0A3D96A3BA8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 Compass"/>
        </a:ext>
      </dgm:extLst>
    </dgm:pt>
    <dgm:pt modelId="{7DFCF13A-1B13-4945-8F94-875BA331D394}" type="pres">
      <dgm:prSet presAssocID="{DDD64E64-24DD-48A8-A86E-0A3D96A3BA82}" presName="spaceRect" presStyleCnt="0"/>
      <dgm:spPr/>
    </dgm:pt>
    <dgm:pt modelId="{D6BDF0BC-4587-481F-BBD0-3D1725EB6139}" type="pres">
      <dgm:prSet presAssocID="{DDD64E64-24DD-48A8-A86E-0A3D96A3BA82}" presName="parTx" presStyleLbl="revTx" presStyleIdx="0" presStyleCnt="5">
        <dgm:presLayoutVars>
          <dgm:chMax val="0"/>
          <dgm:chPref val="0"/>
        </dgm:presLayoutVars>
      </dgm:prSet>
      <dgm:spPr/>
    </dgm:pt>
    <dgm:pt modelId="{8AF1303F-9AB0-4F7A-82ED-D14CE1A705E7}" type="pres">
      <dgm:prSet presAssocID="{9FB91FEF-1008-4BC2-8EC7-18E1D7256804}" presName="sibTrans" presStyleCnt="0"/>
      <dgm:spPr/>
    </dgm:pt>
    <dgm:pt modelId="{82FFBB0D-657F-4FAE-9BB8-D1A91B163304}" type="pres">
      <dgm:prSet presAssocID="{D1A60807-9538-4238-8901-EFE9A5EFF030}" presName="compNode" presStyleCnt="0"/>
      <dgm:spPr/>
    </dgm:pt>
    <dgm:pt modelId="{FC79FB21-1868-4E72-BC8E-6C21610E11AF}" type="pres">
      <dgm:prSet presAssocID="{D1A60807-9538-4238-8901-EFE9A5EFF030}" presName="bgRect" presStyleLbl="bgShp" presStyleIdx="1" presStyleCnt="5"/>
      <dgm:spPr/>
    </dgm:pt>
    <dgm:pt modelId="{C9FF3637-9570-4510-A41E-95A6D099049F}" type="pres">
      <dgm:prSet presAssocID="{D1A60807-9538-4238-8901-EFE9A5EFF03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60F39786-F56B-4754-B15A-21E81FF1C1BC}" type="pres">
      <dgm:prSet presAssocID="{D1A60807-9538-4238-8901-EFE9A5EFF030}" presName="spaceRect" presStyleCnt="0"/>
      <dgm:spPr/>
    </dgm:pt>
    <dgm:pt modelId="{D710573E-C88E-47EE-A8E2-E5F065B25252}" type="pres">
      <dgm:prSet presAssocID="{D1A60807-9538-4238-8901-EFE9A5EFF030}" presName="parTx" presStyleLbl="revTx" presStyleIdx="1" presStyleCnt="5">
        <dgm:presLayoutVars>
          <dgm:chMax val="0"/>
          <dgm:chPref val="0"/>
        </dgm:presLayoutVars>
      </dgm:prSet>
      <dgm:spPr/>
    </dgm:pt>
    <dgm:pt modelId="{20E23D73-D173-4D6C-BFB4-4DE92DA5EEB7}" type="pres">
      <dgm:prSet presAssocID="{67957C1A-A9AD-4053-A1DA-3C98218D1A17}" presName="sibTrans" presStyleCnt="0"/>
      <dgm:spPr/>
    </dgm:pt>
    <dgm:pt modelId="{4551BD5C-B137-4748-AF92-1381AE1546B4}" type="pres">
      <dgm:prSet presAssocID="{61346556-8673-4D90-9768-EF344823D753}" presName="compNode" presStyleCnt="0"/>
      <dgm:spPr/>
    </dgm:pt>
    <dgm:pt modelId="{B50A3ACF-6E13-47B4-8615-49AA15BC9CB2}" type="pres">
      <dgm:prSet presAssocID="{61346556-8673-4D90-9768-EF344823D753}" presName="bgRect" presStyleLbl="bgShp" presStyleIdx="2" presStyleCnt="5"/>
      <dgm:spPr/>
    </dgm:pt>
    <dgm:pt modelId="{DC9EA104-CE29-4163-971C-373DD84F3907}" type="pres">
      <dgm:prSet presAssocID="{61346556-8673-4D90-9768-EF344823D75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36CAD7E0-7039-4DB0-AD29-560E55B8F519}" type="pres">
      <dgm:prSet presAssocID="{61346556-8673-4D90-9768-EF344823D753}" presName="spaceRect" presStyleCnt="0"/>
      <dgm:spPr/>
    </dgm:pt>
    <dgm:pt modelId="{78E227E0-A8C0-4EE3-A435-7D4D15FD463A}" type="pres">
      <dgm:prSet presAssocID="{61346556-8673-4D90-9768-EF344823D753}" presName="parTx" presStyleLbl="revTx" presStyleIdx="2" presStyleCnt="5">
        <dgm:presLayoutVars>
          <dgm:chMax val="0"/>
          <dgm:chPref val="0"/>
        </dgm:presLayoutVars>
      </dgm:prSet>
      <dgm:spPr/>
    </dgm:pt>
    <dgm:pt modelId="{951DF6D2-6AC9-488E-9508-7613A16404FE}" type="pres">
      <dgm:prSet presAssocID="{FBD3DBC9-8C30-47E6-A953-013C6040EC71}" presName="sibTrans" presStyleCnt="0"/>
      <dgm:spPr/>
    </dgm:pt>
    <dgm:pt modelId="{84A33624-ABF6-4D04-9C8D-300DB9CF8D8E}" type="pres">
      <dgm:prSet presAssocID="{287CA104-48E4-4969-90AD-95C87A01BF60}" presName="compNode" presStyleCnt="0"/>
      <dgm:spPr/>
    </dgm:pt>
    <dgm:pt modelId="{4692F414-EF89-47ED-A8E9-D6C37D8DE0D4}" type="pres">
      <dgm:prSet presAssocID="{287CA104-48E4-4969-90AD-95C87A01BF60}" presName="bgRect" presStyleLbl="bgShp" presStyleIdx="3" presStyleCnt="5"/>
      <dgm:spPr/>
    </dgm:pt>
    <dgm:pt modelId="{013E21E7-EC4F-4E58-946D-47CCE0BE43EA}" type="pres">
      <dgm:prSet presAssocID="{287CA104-48E4-4969-90AD-95C87A01BF60}" presName="iconRect" presStyleLbl="node1" presStyleIdx="3" presStyleCnt="5"/>
      <dgm:spPr/>
    </dgm:pt>
    <dgm:pt modelId="{B13C530E-8917-40D0-89FA-AC4113C5B3A4}" type="pres">
      <dgm:prSet presAssocID="{287CA104-48E4-4969-90AD-95C87A01BF60}" presName="spaceRect" presStyleCnt="0"/>
      <dgm:spPr/>
    </dgm:pt>
    <dgm:pt modelId="{55DADBC0-9FA4-4508-9297-126E246BD824}" type="pres">
      <dgm:prSet presAssocID="{287CA104-48E4-4969-90AD-95C87A01BF60}" presName="parTx" presStyleLbl="revTx" presStyleIdx="3" presStyleCnt="5">
        <dgm:presLayoutVars>
          <dgm:chMax val="0"/>
          <dgm:chPref val="0"/>
        </dgm:presLayoutVars>
      </dgm:prSet>
      <dgm:spPr/>
    </dgm:pt>
    <dgm:pt modelId="{680F0653-3065-4112-9146-A1263D7B7296}" type="pres">
      <dgm:prSet presAssocID="{FB35867B-96E9-4143-8253-1FB0AA2919A1}" presName="sibTrans" presStyleCnt="0"/>
      <dgm:spPr/>
    </dgm:pt>
    <dgm:pt modelId="{70C74AED-94A2-43F2-9954-67A995DC9C8D}" type="pres">
      <dgm:prSet presAssocID="{FF0FD689-CB63-4D45-BD28-1171760B89B5}" presName="compNode" presStyleCnt="0"/>
      <dgm:spPr/>
    </dgm:pt>
    <dgm:pt modelId="{C1CDC82E-2718-4B79-B878-8DE76C66563E}" type="pres">
      <dgm:prSet presAssocID="{FF0FD689-CB63-4D45-BD28-1171760B89B5}" presName="bgRect" presStyleLbl="bgShp" presStyleIdx="4" presStyleCnt="5"/>
      <dgm:spPr/>
    </dgm:pt>
    <dgm:pt modelId="{1EDDC376-4ED8-433F-806F-CE32EB957F3B}" type="pres">
      <dgm:prSet presAssocID="{FF0FD689-CB63-4D45-BD28-1171760B89B5}" presName="iconRect" presStyleLbl="node1" presStyleIdx="4"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vron Arrows"/>
        </a:ext>
      </dgm:extLst>
    </dgm:pt>
    <dgm:pt modelId="{7FC7C5FA-3162-40EB-B66A-C0225EBAB69E}" type="pres">
      <dgm:prSet presAssocID="{FF0FD689-CB63-4D45-BD28-1171760B89B5}" presName="spaceRect" presStyleCnt="0"/>
      <dgm:spPr/>
    </dgm:pt>
    <dgm:pt modelId="{947A9971-6C41-42E9-A7F5-41A2527D03A8}" type="pres">
      <dgm:prSet presAssocID="{FF0FD689-CB63-4D45-BD28-1171760B89B5}" presName="parTx" presStyleLbl="revTx" presStyleIdx="4" presStyleCnt="5">
        <dgm:presLayoutVars>
          <dgm:chMax val="0"/>
          <dgm:chPref val="0"/>
        </dgm:presLayoutVars>
      </dgm:prSet>
      <dgm:spPr/>
    </dgm:pt>
  </dgm:ptLst>
  <dgm:cxnLst>
    <dgm:cxn modelId="{90EE4534-0876-442C-B5D4-179C68221E44}" type="presOf" srcId="{61346556-8673-4D90-9768-EF344823D753}" destId="{78E227E0-A8C0-4EE3-A435-7D4D15FD463A}" srcOrd="0" destOrd="0" presId="urn:microsoft.com/office/officeart/2018/2/layout/IconVerticalSolidList"/>
    <dgm:cxn modelId="{AC465969-8217-4DE8-AD1F-6DF80AA53547}" srcId="{9AB5BB67-7D76-466E-8ABD-F2344B7B7CCB}" destId="{287CA104-48E4-4969-90AD-95C87A01BF60}" srcOrd="3" destOrd="0" parTransId="{62597140-7F85-4872-80B9-121BC9A69C17}" sibTransId="{FB35867B-96E9-4143-8253-1FB0AA2919A1}"/>
    <dgm:cxn modelId="{9EDD1A4D-8320-42D7-B59D-76900662A742}" type="presOf" srcId="{DDD64E64-24DD-48A8-A86E-0A3D96A3BA82}" destId="{D6BDF0BC-4587-481F-BBD0-3D1725EB6139}" srcOrd="0" destOrd="0" presId="urn:microsoft.com/office/officeart/2018/2/layout/IconVerticalSolidList"/>
    <dgm:cxn modelId="{B63FAD59-3A83-4A9F-B0E0-88C9A1392EA1}" srcId="{9AB5BB67-7D76-466E-8ABD-F2344B7B7CCB}" destId="{DDD64E64-24DD-48A8-A86E-0A3D96A3BA82}" srcOrd="0" destOrd="0" parTransId="{2E8AB175-6069-41AD-872A-AC8D5FC01B9C}" sibTransId="{9FB91FEF-1008-4BC2-8EC7-18E1D7256804}"/>
    <dgm:cxn modelId="{8EDDAA87-663F-4AC8-9874-1759D21F4445}" srcId="{9AB5BB67-7D76-466E-8ABD-F2344B7B7CCB}" destId="{61346556-8673-4D90-9768-EF344823D753}" srcOrd="2" destOrd="0" parTransId="{74168F25-AD0A-41D6-935F-4FFA3CAF7373}" sibTransId="{FBD3DBC9-8C30-47E6-A953-013C6040EC71}"/>
    <dgm:cxn modelId="{A600658C-8B2E-4B04-9ADB-1F087276057B}" srcId="{9AB5BB67-7D76-466E-8ABD-F2344B7B7CCB}" destId="{FF0FD689-CB63-4D45-BD28-1171760B89B5}" srcOrd="4" destOrd="0" parTransId="{5557FD0D-0B26-4D4E-A80E-C8BF1D5B59C6}" sibTransId="{3F1250A4-D146-48DC-85BF-990119BE48DB}"/>
    <dgm:cxn modelId="{134ED89A-974E-4C75-A3DE-48DB18562AD2}" type="presOf" srcId="{9AB5BB67-7D76-466E-8ABD-F2344B7B7CCB}" destId="{5BE13603-789C-4A6C-8A4F-38729D3E085B}" srcOrd="0" destOrd="0" presId="urn:microsoft.com/office/officeart/2018/2/layout/IconVerticalSolidList"/>
    <dgm:cxn modelId="{B2AFE8C7-A58A-4B66-BF73-7728ED1F0C25}" srcId="{9AB5BB67-7D76-466E-8ABD-F2344B7B7CCB}" destId="{D1A60807-9538-4238-8901-EFE9A5EFF030}" srcOrd="1" destOrd="0" parTransId="{2670C58C-4C8E-490F-8290-DDA60A308E9A}" sibTransId="{67957C1A-A9AD-4053-A1DA-3C98218D1A17}"/>
    <dgm:cxn modelId="{981FD6CA-4F56-44CB-8EFF-75DCF27FF172}" type="presOf" srcId="{D1A60807-9538-4238-8901-EFE9A5EFF030}" destId="{D710573E-C88E-47EE-A8E2-E5F065B25252}" srcOrd="0" destOrd="0" presId="urn:microsoft.com/office/officeart/2018/2/layout/IconVerticalSolidList"/>
    <dgm:cxn modelId="{9F9C0BD8-6067-48FA-B69C-3C785BCB8435}" type="presOf" srcId="{287CA104-48E4-4969-90AD-95C87A01BF60}" destId="{55DADBC0-9FA4-4508-9297-126E246BD824}" srcOrd="0" destOrd="0" presId="urn:microsoft.com/office/officeart/2018/2/layout/IconVerticalSolidList"/>
    <dgm:cxn modelId="{778C87DA-272A-43EF-A9B3-F4A1C57C709F}" type="presOf" srcId="{FF0FD689-CB63-4D45-BD28-1171760B89B5}" destId="{947A9971-6C41-42E9-A7F5-41A2527D03A8}" srcOrd="0" destOrd="0" presId="urn:microsoft.com/office/officeart/2018/2/layout/IconVerticalSolidList"/>
    <dgm:cxn modelId="{6D587980-259D-4F82-9189-C3CB4819CE9F}" type="presParOf" srcId="{5BE13603-789C-4A6C-8A4F-38729D3E085B}" destId="{98AAF10D-BEE2-4B2E-9B5C-1369D8E84366}" srcOrd="0" destOrd="0" presId="urn:microsoft.com/office/officeart/2018/2/layout/IconVerticalSolidList"/>
    <dgm:cxn modelId="{F5ACD95D-4F8E-4D1C-AD64-E365CD8F26F4}" type="presParOf" srcId="{98AAF10D-BEE2-4B2E-9B5C-1369D8E84366}" destId="{371D7875-53E6-402F-9063-572BEEC6C3F5}" srcOrd="0" destOrd="0" presId="urn:microsoft.com/office/officeart/2018/2/layout/IconVerticalSolidList"/>
    <dgm:cxn modelId="{C7D2B647-19EB-4501-846E-8D91EB7C2013}" type="presParOf" srcId="{98AAF10D-BEE2-4B2E-9B5C-1369D8E84366}" destId="{A19051C3-2DB9-4180-9868-9362D2F5332A}" srcOrd="1" destOrd="0" presId="urn:microsoft.com/office/officeart/2018/2/layout/IconVerticalSolidList"/>
    <dgm:cxn modelId="{9768AE39-0A60-4E88-AC42-82F686D5091B}" type="presParOf" srcId="{98AAF10D-BEE2-4B2E-9B5C-1369D8E84366}" destId="{7DFCF13A-1B13-4945-8F94-875BA331D394}" srcOrd="2" destOrd="0" presId="urn:microsoft.com/office/officeart/2018/2/layout/IconVerticalSolidList"/>
    <dgm:cxn modelId="{0F20C05E-C25A-4C4D-B011-49CD5413E269}" type="presParOf" srcId="{98AAF10D-BEE2-4B2E-9B5C-1369D8E84366}" destId="{D6BDF0BC-4587-481F-BBD0-3D1725EB6139}" srcOrd="3" destOrd="0" presId="urn:microsoft.com/office/officeart/2018/2/layout/IconVerticalSolidList"/>
    <dgm:cxn modelId="{62BF63CE-B62F-45E4-B5A6-7AB8776A7653}" type="presParOf" srcId="{5BE13603-789C-4A6C-8A4F-38729D3E085B}" destId="{8AF1303F-9AB0-4F7A-82ED-D14CE1A705E7}" srcOrd="1" destOrd="0" presId="urn:microsoft.com/office/officeart/2018/2/layout/IconVerticalSolidList"/>
    <dgm:cxn modelId="{EDE88F4A-CE6D-4A0B-AF19-9EF8EEB27A0F}" type="presParOf" srcId="{5BE13603-789C-4A6C-8A4F-38729D3E085B}" destId="{82FFBB0D-657F-4FAE-9BB8-D1A91B163304}" srcOrd="2" destOrd="0" presId="urn:microsoft.com/office/officeart/2018/2/layout/IconVerticalSolidList"/>
    <dgm:cxn modelId="{54389278-ADFC-48AD-82B6-503BDD2804E7}" type="presParOf" srcId="{82FFBB0D-657F-4FAE-9BB8-D1A91B163304}" destId="{FC79FB21-1868-4E72-BC8E-6C21610E11AF}" srcOrd="0" destOrd="0" presId="urn:microsoft.com/office/officeart/2018/2/layout/IconVerticalSolidList"/>
    <dgm:cxn modelId="{5462FDCC-4810-468B-B748-5DC7A692DBBE}" type="presParOf" srcId="{82FFBB0D-657F-4FAE-9BB8-D1A91B163304}" destId="{C9FF3637-9570-4510-A41E-95A6D099049F}" srcOrd="1" destOrd="0" presId="urn:microsoft.com/office/officeart/2018/2/layout/IconVerticalSolidList"/>
    <dgm:cxn modelId="{F7A69426-2CEE-4263-B177-082900AA8BE9}" type="presParOf" srcId="{82FFBB0D-657F-4FAE-9BB8-D1A91B163304}" destId="{60F39786-F56B-4754-B15A-21E81FF1C1BC}" srcOrd="2" destOrd="0" presId="urn:microsoft.com/office/officeart/2018/2/layout/IconVerticalSolidList"/>
    <dgm:cxn modelId="{4C8585CD-326D-4D1A-B033-F8E784B2A083}" type="presParOf" srcId="{82FFBB0D-657F-4FAE-9BB8-D1A91B163304}" destId="{D710573E-C88E-47EE-A8E2-E5F065B25252}" srcOrd="3" destOrd="0" presId="urn:microsoft.com/office/officeart/2018/2/layout/IconVerticalSolidList"/>
    <dgm:cxn modelId="{F032B393-AE05-44FC-A1EF-EEB291249912}" type="presParOf" srcId="{5BE13603-789C-4A6C-8A4F-38729D3E085B}" destId="{20E23D73-D173-4D6C-BFB4-4DE92DA5EEB7}" srcOrd="3" destOrd="0" presId="urn:microsoft.com/office/officeart/2018/2/layout/IconVerticalSolidList"/>
    <dgm:cxn modelId="{369B0DDE-444F-4505-BD36-341FD4000D35}" type="presParOf" srcId="{5BE13603-789C-4A6C-8A4F-38729D3E085B}" destId="{4551BD5C-B137-4748-AF92-1381AE1546B4}" srcOrd="4" destOrd="0" presId="urn:microsoft.com/office/officeart/2018/2/layout/IconVerticalSolidList"/>
    <dgm:cxn modelId="{37186562-93EE-47E5-9EEE-3B1F2BC983C4}" type="presParOf" srcId="{4551BD5C-B137-4748-AF92-1381AE1546B4}" destId="{B50A3ACF-6E13-47B4-8615-49AA15BC9CB2}" srcOrd="0" destOrd="0" presId="urn:microsoft.com/office/officeart/2018/2/layout/IconVerticalSolidList"/>
    <dgm:cxn modelId="{6346831F-24EE-48ED-B530-B53CA8DB461F}" type="presParOf" srcId="{4551BD5C-B137-4748-AF92-1381AE1546B4}" destId="{DC9EA104-CE29-4163-971C-373DD84F3907}" srcOrd="1" destOrd="0" presId="urn:microsoft.com/office/officeart/2018/2/layout/IconVerticalSolidList"/>
    <dgm:cxn modelId="{D4B4CD5B-0579-4B02-9215-619BA0F79E0F}" type="presParOf" srcId="{4551BD5C-B137-4748-AF92-1381AE1546B4}" destId="{36CAD7E0-7039-4DB0-AD29-560E55B8F519}" srcOrd="2" destOrd="0" presId="urn:microsoft.com/office/officeart/2018/2/layout/IconVerticalSolidList"/>
    <dgm:cxn modelId="{0F7FEC40-78D4-4E25-9510-34C4DB41D090}" type="presParOf" srcId="{4551BD5C-B137-4748-AF92-1381AE1546B4}" destId="{78E227E0-A8C0-4EE3-A435-7D4D15FD463A}" srcOrd="3" destOrd="0" presId="urn:microsoft.com/office/officeart/2018/2/layout/IconVerticalSolidList"/>
    <dgm:cxn modelId="{39F319E1-B281-4840-98BD-EFAB32EA473F}" type="presParOf" srcId="{5BE13603-789C-4A6C-8A4F-38729D3E085B}" destId="{951DF6D2-6AC9-488E-9508-7613A16404FE}" srcOrd="5" destOrd="0" presId="urn:microsoft.com/office/officeart/2018/2/layout/IconVerticalSolidList"/>
    <dgm:cxn modelId="{117E7A94-1697-4434-AB41-B429E99A6CC8}" type="presParOf" srcId="{5BE13603-789C-4A6C-8A4F-38729D3E085B}" destId="{84A33624-ABF6-4D04-9C8D-300DB9CF8D8E}" srcOrd="6" destOrd="0" presId="urn:microsoft.com/office/officeart/2018/2/layout/IconVerticalSolidList"/>
    <dgm:cxn modelId="{B2C217CA-0752-4343-B793-874F9566FC45}" type="presParOf" srcId="{84A33624-ABF6-4D04-9C8D-300DB9CF8D8E}" destId="{4692F414-EF89-47ED-A8E9-D6C37D8DE0D4}" srcOrd="0" destOrd="0" presId="urn:microsoft.com/office/officeart/2018/2/layout/IconVerticalSolidList"/>
    <dgm:cxn modelId="{F0D146EB-5377-4392-900E-685516402EE8}" type="presParOf" srcId="{84A33624-ABF6-4D04-9C8D-300DB9CF8D8E}" destId="{013E21E7-EC4F-4E58-946D-47CCE0BE43EA}" srcOrd="1" destOrd="0" presId="urn:microsoft.com/office/officeart/2018/2/layout/IconVerticalSolidList"/>
    <dgm:cxn modelId="{8DDD63C1-0B75-4F34-9FF3-EAD685C4016F}" type="presParOf" srcId="{84A33624-ABF6-4D04-9C8D-300DB9CF8D8E}" destId="{B13C530E-8917-40D0-89FA-AC4113C5B3A4}" srcOrd="2" destOrd="0" presId="urn:microsoft.com/office/officeart/2018/2/layout/IconVerticalSolidList"/>
    <dgm:cxn modelId="{D11CB45C-0E65-4BF1-99D7-D612434468EF}" type="presParOf" srcId="{84A33624-ABF6-4D04-9C8D-300DB9CF8D8E}" destId="{55DADBC0-9FA4-4508-9297-126E246BD824}" srcOrd="3" destOrd="0" presId="urn:microsoft.com/office/officeart/2018/2/layout/IconVerticalSolidList"/>
    <dgm:cxn modelId="{A59F924C-6BE7-45EE-B293-A82CE519A12D}" type="presParOf" srcId="{5BE13603-789C-4A6C-8A4F-38729D3E085B}" destId="{680F0653-3065-4112-9146-A1263D7B7296}" srcOrd="7" destOrd="0" presId="urn:microsoft.com/office/officeart/2018/2/layout/IconVerticalSolidList"/>
    <dgm:cxn modelId="{3A3AAAB3-B0A9-4CFA-BED4-12CE3C41F4DE}" type="presParOf" srcId="{5BE13603-789C-4A6C-8A4F-38729D3E085B}" destId="{70C74AED-94A2-43F2-9954-67A995DC9C8D}" srcOrd="8" destOrd="0" presId="urn:microsoft.com/office/officeart/2018/2/layout/IconVerticalSolidList"/>
    <dgm:cxn modelId="{4DA6D1CC-50BD-43A2-BB3D-1CC95A2892F6}" type="presParOf" srcId="{70C74AED-94A2-43F2-9954-67A995DC9C8D}" destId="{C1CDC82E-2718-4B79-B878-8DE76C66563E}" srcOrd="0" destOrd="0" presId="urn:microsoft.com/office/officeart/2018/2/layout/IconVerticalSolidList"/>
    <dgm:cxn modelId="{E4C71EF9-FA01-4C42-80B2-A76A4DC659B4}" type="presParOf" srcId="{70C74AED-94A2-43F2-9954-67A995DC9C8D}" destId="{1EDDC376-4ED8-433F-806F-CE32EB957F3B}" srcOrd="1" destOrd="0" presId="urn:microsoft.com/office/officeart/2018/2/layout/IconVerticalSolidList"/>
    <dgm:cxn modelId="{7DD25E8F-802E-4762-B86D-B12EF86D21CA}" type="presParOf" srcId="{70C74AED-94A2-43F2-9954-67A995DC9C8D}" destId="{7FC7C5FA-3162-40EB-B66A-C0225EBAB69E}" srcOrd="2" destOrd="0" presId="urn:microsoft.com/office/officeart/2018/2/layout/IconVerticalSolidList"/>
    <dgm:cxn modelId="{1C367170-5D24-4952-AC0C-F4CF2B34F94B}" type="presParOf" srcId="{70C74AED-94A2-43F2-9954-67A995DC9C8D}" destId="{947A9971-6C41-42E9-A7F5-41A2527D03A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6BE088-E78E-477E-B955-84EB7ABEA5E1}">
      <dsp:nvSpPr>
        <dsp:cNvPr id="0" name=""/>
        <dsp:cNvSpPr/>
      </dsp:nvSpPr>
      <dsp:spPr>
        <a:xfrm>
          <a:off x="0" y="491058"/>
          <a:ext cx="6096000" cy="2457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CSS Outline Style</a:t>
          </a:r>
        </a:p>
      </dsp:txBody>
      <dsp:txXfrm>
        <a:off x="11994" y="503052"/>
        <a:ext cx="6072012" cy="221712"/>
      </dsp:txXfrm>
    </dsp:sp>
    <dsp:sp modelId="{DD5F76A4-E28F-4207-86BF-9EECBA304992}">
      <dsp:nvSpPr>
        <dsp:cNvPr id="0" name=""/>
        <dsp:cNvSpPr/>
      </dsp:nvSpPr>
      <dsp:spPr>
        <a:xfrm>
          <a:off x="0" y="765558"/>
          <a:ext cx="6096000" cy="2457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The outline-style property specifies the style of the outline, and can have one of the following values:</a:t>
          </a:r>
        </a:p>
      </dsp:txBody>
      <dsp:txXfrm>
        <a:off x="11994" y="777552"/>
        <a:ext cx="6072012" cy="221712"/>
      </dsp:txXfrm>
    </dsp:sp>
    <dsp:sp modelId="{C61F2C44-03BB-4311-800C-37FC5EA24447}">
      <dsp:nvSpPr>
        <dsp:cNvPr id="0" name=""/>
        <dsp:cNvSpPr/>
      </dsp:nvSpPr>
      <dsp:spPr>
        <a:xfrm>
          <a:off x="0" y="1040058"/>
          <a:ext cx="6096000" cy="2457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dotted - Defines a dotted outline</a:t>
          </a:r>
        </a:p>
      </dsp:txBody>
      <dsp:txXfrm>
        <a:off x="11994" y="1052052"/>
        <a:ext cx="6072012" cy="221712"/>
      </dsp:txXfrm>
    </dsp:sp>
    <dsp:sp modelId="{4039ACBB-2881-4C93-9462-A2FBEAC26B11}">
      <dsp:nvSpPr>
        <dsp:cNvPr id="0" name=""/>
        <dsp:cNvSpPr/>
      </dsp:nvSpPr>
      <dsp:spPr>
        <a:xfrm>
          <a:off x="0" y="1314558"/>
          <a:ext cx="6096000" cy="2457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dashed - Defines a dashed outline</a:t>
          </a:r>
        </a:p>
      </dsp:txBody>
      <dsp:txXfrm>
        <a:off x="11994" y="1326552"/>
        <a:ext cx="6072012" cy="221712"/>
      </dsp:txXfrm>
    </dsp:sp>
    <dsp:sp modelId="{210EB114-E8E4-464A-A28F-761C2CFAAB6B}">
      <dsp:nvSpPr>
        <dsp:cNvPr id="0" name=""/>
        <dsp:cNvSpPr/>
      </dsp:nvSpPr>
      <dsp:spPr>
        <a:xfrm>
          <a:off x="0" y="1589058"/>
          <a:ext cx="6096000" cy="2457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solid - Defines a solid outline</a:t>
          </a:r>
        </a:p>
      </dsp:txBody>
      <dsp:txXfrm>
        <a:off x="11994" y="1601052"/>
        <a:ext cx="6072012" cy="221712"/>
      </dsp:txXfrm>
    </dsp:sp>
    <dsp:sp modelId="{90EFC207-4733-4DCD-9BB2-C10CAD95951C}">
      <dsp:nvSpPr>
        <dsp:cNvPr id="0" name=""/>
        <dsp:cNvSpPr/>
      </dsp:nvSpPr>
      <dsp:spPr>
        <a:xfrm>
          <a:off x="0" y="1863558"/>
          <a:ext cx="6096000" cy="2457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double - Defines a double outline</a:t>
          </a:r>
        </a:p>
      </dsp:txBody>
      <dsp:txXfrm>
        <a:off x="11994" y="1875552"/>
        <a:ext cx="6072012" cy="221712"/>
      </dsp:txXfrm>
    </dsp:sp>
    <dsp:sp modelId="{D7019C41-A334-4585-B811-7736E37542F0}">
      <dsp:nvSpPr>
        <dsp:cNvPr id="0" name=""/>
        <dsp:cNvSpPr/>
      </dsp:nvSpPr>
      <dsp:spPr>
        <a:xfrm>
          <a:off x="0" y="2138058"/>
          <a:ext cx="6096000" cy="2457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groove - Defines a 3D grooved outline</a:t>
          </a:r>
        </a:p>
      </dsp:txBody>
      <dsp:txXfrm>
        <a:off x="11994" y="2150052"/>
        <a:ext cx="6072012" cy="221712"/>
      </dsp:txXfrm>
    </dsp:sp>
    <dsp:sp modelId="{6C6F8446-4A27-48B8-9724-0BD57A41479B}">
      <dsp:nvSpPr>
        <dsp:cNvPr id="0" name=""/>
        <dsp:cNvSpPr/>
      </dsp:nvSpPr>
      <dsp:spPr>
        <a:xfrm>
          <a:off x="0" y="2412558"/>
          <a:ext cx="6096000" cy="2457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ridge - Defines a 3D ridged outline</a:t>
          </a:r>
        </a:p>
      </dsp:txBody>
      <dsp:txXfrm>
        <a:off x="11994" y="2424552"/>
        <a:ext cx="6072012" cy="221712"/>
      </dsp:txXfrm>
    </dsp:sp>
    <dsp:sp modelId="{FBD2C2F6-3907-4666-838C-B4A9E6379406}">
      <dsp:nvSpPr>
        <dsp:cNvPr id="0" name=""/>
        <dsp:cNvSpPr/>
      </dsp:nvSpPr>
      <dsp:spPr>
        <a:xfrm>
          <a:off x="0" y="2687058"/>
          <a:ext cx="6096000" cy="2457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inset - Defines a 3D inset outline</a:t>
          </a:r>
        </a:p>
      </dsp:txBody>
      <dsp:txXfrm>
        <a:off x="11994" y="2699052"/>
        <a:ext cx="6072012" cy="221712"/>
      </dsp:txXfrm>
    </dsp:sp>
    <dsp:sp modelId="{8081BEAA-733F-4217-A58B-0BC2612604B7}">
      <dsp:nvSpPr>
        <dsp:cNvPr id="0" name=""/>
        <dsp:cNvSpPr/>
      </dsp:nvSpPr>
      <dsp:spPr>
        <a:xfrm>
          <a:off x="0" y="2961558"/>
          <a:ext cx="6096000" cy="2457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outset - Defines a 3D outset outline</a:t>
          </a:r>
        </a:p>
      </dsp:txBody>
      <dsp:txXfrm>
        <a:off x="11994" y="2973552"/>
        <a:ext cx="6072012" cy="221712"/>
      </dsp:txXfrm>
    </dsp:sp>
    <dsp:sp modelId="{9E31027D-9D85-4371-AF06-59255C5EAF7D}">
      <dsp:nvSpPr>
        <dsp:cNvPr id="0" name=""/>
        <dsp:cNvSpPr/>
      </dsp:nvSpPr>
      <dsp:spPr>
        <a:xfrm>
          <a:off x="0" y="3236058"/>
          <a:ext cx="6096000" cy="2457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none - Defines no outline</a:t>
          </a:r>
        </a:p>
      </dsp:txBody>
      <dsp:txXfrm>
        <a:off x="11994" y="3248052"/>
        <a:ext cx="6072012" cy="221712"/>
      </dsp:txXfrm>
    </dsp:sp>
    <dsp:sp modelId="{B347E410-F54A-41C0-9C7A-F91FD7E64753}">
      <dsp:nvSpPr>
        <dsp:cNvPr id="0" name=""/>
        <dsp:cNvSpPr/>
      </dsp:nvSpPr>
      <dsp:spPr>
        <a:xfrm>
          <a:off x="0" y="3510558"/>
          <a:ext cx="6096000" cy="2457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hidden - Defines a hidden outline</a:t>
          </a:r>
        </a:p>
      </dsp:txBody>
      <dsp:txXfrm>
        <a:off x="11994" y="3522552"/>
        <a:ext cx="6072012" cy="2217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771B75-4C39-4A84-9F29-632F35AE7963}">
      <dsp:nvSpPr>
        <dsp:cNvPr id="0" name=""/>
        <dsp:cNvSpPr/>
      </dsp:nvSpPr>
      <dsp:spPr>
        <a:xfrm>
          <a:off x="427805" y="308628"/>
          <a:ext cx="699257" cy="6992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BB93DA-230E-4F6A-91F5-71E4D5D973C8}">
      <dsp:nvSpPr>
        <dsp:cNvPr id="0" name=""/>
        <dsp:cNvSpPr/>
      </dsp:nvSpPr>
      <dsp:spPr>
        <a:xfrm>
          <a:off x="481" y="1261589"/>
          <a:ext cx="1553906" cy="73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Git Adding New Files</a:t>
          </a:r>
          <a:endParaRPr lang="en-US" sz="1100" kern="1200"/>
        </a:p>
      </dsp:txBody>
      <dsp:txXfrm>
        <a:off x="481" y="1261589"/>
        <a:ext cx="1553906" cy="738105"/>
      </dsp:txXfrm>
    </dsp:sp>
    <dsp:sp modelId="{EA9693AD-79FC-414F-B1E8-B5A18EAF7A6B}">
      <dsp:nvSpPr>
        <dsp:cNvPr id="0" name=""/>
        <dsp:cNvSpPr/>
      </dsp:nvSpPr>
      <dsp:spPr>
        <a:xfrm>
          <a:off x="2253645" y="308628"/>
          <a:ext cx="699257" cy="6992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E562B7-60C7-4762-B41D-54853F371E20}">
      <dsp:nvSpPr>
        <dsp:cNvPr id="0" name=""/>
        <dsp:cNvSpPr/>
      </dsp:nvSpPr>
      <dsp:spPr>
        <a:xfrm>
          <a:off x="1826320" y="1261589"/>
          <a:ext cx="1553906" cy="73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You just created your first local Git repo. But it is empty.</a:t>
          </a:r>
        </a:p>
      </dsp:txBody>
      <dsp:txXfrm>
        <a:off x="1826320" y="1261589"/>
        <a:ext cx="1553906" cy="738105"/>
      </dsp:txXfrm>
    </dsp:sp>
    <dsp:sp modelId="{18C478FA-61C9-44AE-8253-51C85AA9257B}">
      <dsp:nvSpPr>
        <dsp:cNvPr id="0" name=""/>
        <dsp:cNvSpPr/>
      </dsp:nvSpPr>
      <dsp:spPr>
        <a:xfrm>
          <a:off x="4079485" y="308628"/>
          <a:ext cx="699257" cy="6992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B316C4-2D4F-4861-A9D9-51F8869E8DCF}">
      <dsp:nvSpPr>
        <dsp:cNvPr id="0" name=""/>
        <dsp:cNvSpPr/>
      </dsp:nvSpPr>
      <dsp:spPr>
        <a:xfrm>
          <a:off x="3652160" y="1261589"/>
          <a:ext cx="1553906" cy="73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So let's add some files, or create a new file using your favourite text editor. Then save or move it to the folder you just created.</a:t>
          </a:r>
        </a:p>
      </dsp:txBody>
      <dsp:txXfrm>
        <a:off x="3652160" y="1261589"/>
        <a:ext cx="1553906" cy="738105"/>
      </dsp:txXfrm>
    </dsp:sp>
    <dsp:sp modelId="{2E694381-ACEA-4912-A636-5E585A5A4F09}">
      <dsp:nvSpPr>
        <dsp:cNvPr id="0" name=""/>
        <dsp:cNvSpPr/>
      </dsp:nvSpPr>
      <dsp:spPr>
        <a:xfrm>
          <a:off x="5905324" y="308628"/>
          <a:ext cx="699257" cy="6992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D3AE68-BFD3-4F04-AC1A-43AAF7CEE9C9}">
      <dsp:nvSpPr>
        <dsp:cNvPr id="0" name=""/>
        <dsp:cNvSpPr/>
      </dsp:nvSpPr>
      <dsp:spPr>
        <a:xfrm>
          <a:off x="5478000" y="1261589"/>
          <a:ext cx="1553906" cy="73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git status</a:t>
          </a:r>
        </a:p>
      </dsp:txBody>
      <dsp:txXfrm>
        <a:off x="5478000" y="1261589"/>
        <a:ext cx="1553906" cy="73810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D1EC6-D72E-428B-824F-356382F97018}">
      <dsp:nvSpPr>
        <dsp:cNvPr id="0" name=""/>
        <dsp:cNvSpPr/>
      </dsp:nvSpPr>
      <dsp:spPr>
        <a:xfrm>
          <a:off x="0" y="4526"/>
          <a:ext cx="7320116" cy="702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26A9CA-4DF9-4A10-8817-369F380D3D7F}">
      <dsp:nvSpPr>
        <dsp:cNvPr id="0" name=""/>
        <dsp:cNvSpPr/>
      </dsp:nvSpPr>
      <dsp:spPr>
        <a:xfrm>
          <a:off x="212441" y="162540"/>
          <a:ext cx="386635" cy="3862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756115-F552-4243-BB72-EC09697ECDD1}">
      <dsp:nvSpPr>
        <dsp:cNvPr id="0" name=""/>
        <dsp:cNvSpPr/>
      </dsp:nvSpPr>
      <dsp:spPr>
        <a:xfrm>
          <a:off x="811519" y="4526"/>
          <a:ext cx="6471934" cy="768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93" tIns="81293" rIns="81293" bIns="81293" numCol="1" spcCol="1270" anchor="ctr" anchorCtr="0">
          <a:noAutofit/>
        </a:bodyPr>
        <a:lstStyle/>
        <a:p>
          <a:pPr marL="0" lvl="0" indent="0" algn="l" defTabSz="622300">
            <a:lnSpc>
              <a:spcPct val="100000"/>
            </a:lnSpc>
            <a:spcBef>
              <a:spcPct val="0"/>
            </a:spcBef>
            <a:spcAft>
              <a:spcPct val="35000"/>
            </a:spcAft>
            <a:buNone/>
          </a:pPr>
          <a:r>
            <a:rPr lang="en-US" sz="1400" kern="1200"/>
            <a:t>Git Staging Environment</a:t>
          </a:r>
          <a:endParaRPr lang="en-US" sz="1400" kern="1200" dirty="0"/>
        </a:p>
      </dsp:txBody>
      <dsp:txXfrm>
        <a:off x="811519" y="4526"/>
        <a:ext cx="6471934" cy="768126"/>
      </dsp:txXfrm>
    </dsp:sp>
    <dsp:sp modelId="{E0C95ECB-3A64-4E50-B520-F02C1279F872}">
      <dsp:nvSpPr>
        <dsp:cNvPr id="0" name=""/>
        <dsp:cNvSpPr/>
      </dsp:nvSpPr>
      <dsp:spPr>
        <a:xfrm>
          <a:off x="0" y="964684"/>
          <a:ext cx="7320116" cy="702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CB7327-225D-47A1-B0AB-C2A9C6286CA3}">
      <dsp:nvSpPr>
        <dsp:cNvPr id="0" name=""/>
        <dsp:cNvSpPr/>
      </dsp:nvSpPr>
      <dsp:spPr>
        <a:xfrm>
          <a:off x="212441" y="1122699"/>
          <a:ext cx="386635" cy="3862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3E5FD7-B709-489C-B445-5AD15DD49972}">
      <dsp:nvSpPr>
        <dsp:cNvPr id="0" name=""/>
        <dsp:cNvSpPr/>
      </dsp:nvSpPr>
      <dsp:spPr>
        <a:xfrm>
          <a:off x="811519" y="964684"/>
          <a:ext cx="6471934" cy="768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93" tIns="81293" rIns="81293" bIns="81293" numCol="1" spcCol="1270" anchor="ctr" anchorCtr="0">
          <a:noAutofit/>
        </a:bodyPr>
        <a:lstStyle/>
        <a:p>
          <a:pPr marL="0" lvl="0" indent="0" algn="l" defTabSz="622300">
            <a:lnSpc>
              <a:spcPct val="100000"/>
            </a:lnSpc>
            <a:spcBef>
              <a:spcPct val="0"/>
            </a:spcBef>
            <a:spcAft>
              <a:spcPct val="35000"/>
            </a:spcAft>
            <a:buNone/>
          </a:pPr>
          <a:r>
            <a:rPr lang="en-US" sz="1400" kern="1200"/>
            <a:t>One of the core functions of Git is the concepts of the Staging Environment, and the Commit.</a:t>
          </a:r>
        </a:p>
      </dsp:txBody>
      <dsp:txXfrm>
        <a:off x="811519" y="964684"/>
        <a:ext cx="6471934" cy="768126"/>
      </dsp:txXfrm>
    </dsp:sp>
    <dsp:sp modelId="{9DD05427-A7DE-49AF-A6CD-730BA7FCDA48}">
      <dsp:nvSpPr>
        <dsp:cNvPr id="0" name=""/>
        <dsp:cNvSpPr/>
      </dsp:nvSpPr>
      <dsp:spPr>
        <a:xfrm>
          <a:off x="0" y="1924842"/>
          <a:ext cx="7320116" cy="702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B7866B-BF10-4809-858D-0BAD650F28C0}">
      <dsp:nvSpPr>
        <dsp:cNvPr id="0" name=""/>
        <dsp:cNvSpPr/>
      </dsp:nvSpPr>
      <dsp:spPr>
        <a:xfrm>
          <a:off x="212441" y="2082857"/>
          <a:ext cx="386635" cy="3862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C2DF07-8F55-46B4-A18E-7816A900E111}">
      <dsp:nvSpPr>
        <dsp:cNvPr id="0" name=""/>
        <dsp:cNvSpPr/>
      </dsp:nvSpPr>
      <dsp:spPr>
        <a:xfrm>
          <a:off x="811519" y="1924842"/>
          <a:ext cx="6471934" cy="768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93" tIns="81293" rIns="81293" bIns="81293" numCol="1" spcCol="1270" anchor="ctr" anchorCtr="0">
          <a:noAutofit/>
        </a:bodyPr>
        <a:lstStyle/>
        <a:p>
          <a:pPr marL="0" lvl="0" indent="0" algn="l" defTabSz="622300">
            <a:lnSpc>
              <a:spcPct val="100000"/>
            </a:lnSpc>
            <a:spcBef>
              <a:spcPct val="0"/>
            </a:spcBef>
            <a:spcAft>
              <a:spcPct val="35000"/>
            </a:spcAft>
            <a:buNone/>
          </a:pPr>
          <a:r>
            <a:rPr lang="en-US" sz="1400" kern="1200"/>
            <a:t>As you are working, you may be adding, editing and removing files. But whenever you hit a milestone or finish a part of the work, you should add the files to a Staging Environment.</a:t>
          </a:r>
        </a:p>
      </dsp:txBody>
      <dsp:txXfrm>
        <a:off x="811519" y="1924842"/>
        <a:ext cx="6471934" cy="768126"/>
      </dsp:txXfrm>
    </dsp:sp>
    <dsp:sp modelId="{51903E35-73A8-4697-B05A-F2B6299D3F3D}">
      <dsp:nvSpPr>
        <dsp:cNvPr id="0" name=""/>
        <dsp:cNvSpPr/>
      </dsp:nvSpPr>
      <dsp:spPr>
        <a:xfrm>
          <a:off x="0" y="2885001"/>
          <a:ext cx="7320116" cy="702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068756-79EF-44E2-8F16-CFD855E33634}">
      <dsp:nvSpPr>
        <dsp:cNvPr id="0" name=""/>
        <dsp:cNvSpPr/>
      </dsp:nvSpPr>
      <dsp:spPr>
        <a:xfrm>
          <a:off x="212441" y="3043015"/>
          <a:ext cx="386635" cy="3862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DE582A-6430-4A69-85D8-4B56D540A1ED}">
      <dsp:nvSpPr>
        <dsp:cNvPr id="0" name=""/>
        <dsp:cNvSpPr/>
      </dsp:nvSpPr>
      <dsp:spPr>
        <a:xfrm>
          <a:off x="811519" y="2885001"/>
          <a:ext cx="6471934" cy="768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93" tIns="81293" rIns="81293" bIns="81293" numCol="1" spcCol="1270" anchor="ctr" anchorCtr="0">
          <a:noAutofit/>
        </a:bodyPr>
        <a:lstStyle/>
        <a:p>
          <a:pPr marL="0" lvl="0" indent="0" algn="l" defTabSz="622300">
            <a:lnSpc>
              <a:spcPct val="100000"/>
            </a:lnSpc>
            <a:spcBef>
              <a:spcPct val="0"/>
            </a:spcBef>
            <a:spcAft>
              <a:spcPct val="35000"/>
            </a:spcAft>
            <a:buNone/>
          </a:pPr>
          <a:r>
            <a:rPr lang="en-US" sz="1400" kern="1200"/>
            <a:t>Staged files are files that are ready to be committed to the repository you are working on. You will learn more about commit shortly.</a:t>
          </a:r>
        </a:p>
      </dsp:txBody>
      <dsp:txXfrm>
        <a:off x="811519" y="2885001"/>
        <a:ext cx="6471934" cy="768126"/>
      </dsp:txXfrm>
    </dsp:sp>
    <dsp:sp modelId="{B10B8A03-F82D-4E17-9F14-324FB2707E87}">
      <dsp:nvSpPr>
        <dsp:cNvPr id="0" name=""/>
        <dsp:cNvSpPr/>
      </dsp:nvSpPr>
      <dsp:spPr>
        <a:xfrm>
          <a:off x="0" y="3845159"/>
          <a:ext cx="7320116" cy="702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418DAE-2F3A-4EAD-84B4-55D50C941E92}">
      <dsp:nvSpPr>
        <dsp:cNvPr id="0" name=""/>
        <dsp:cNvSpPr/>
      </dsp:nvSpPr>
      <dsp:spPr>
        <a:xfrm>
          <a:off x="212441" y="4003174"/>
          <a:ext cx="386635" cy="38625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026585-1BBE-4C4E-8C60-FF689B48CD96}">
      <dsp:nvSpPr>
        <dsp:cNvPr id="0" name=""/>
        <dsp:cNvSpPr/>
      </dsp:nvSpPr>
      <dsp:spPr>
        <a:xfrm>
          <a:off x="811519" y="3845159"/>
          <a:ext cx="6471934" cy="768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93" tIns="81293" rIns="81293" bIns="81293" numCol="1" spcCol="1270" anchor="ctr" anchorCtr="0">
          <a:noAutofit/>
        </a:bodyPr>
        <a:lstStyle/>
        <a:p>
          <a:pPr marL="0" lvl="0" indent="0" algn="l" defTabSz="622300">
            <a:lnSpc>
              <a:spcPct val="100000"/>
            </a:lnSpc>
            <a:spcBef>
              <a:spcPct val="0"/>
            </a:spcBef>
            <a:spcAft>
              <a:spcPct val="35000"/>
            </a:spcAft>
            <a:buNone/>
          </a:pPr>
          <a:r>
            <a:rPr lang="en-US" sz="1400" kern="1200"/>
            <a:t>git add index.html</a:t>
          </a:r>
        </a:p>
      </dsp:txBody>
      <dsp:txXfrm>
        <a:off x="811519" y="3845159"/>
        <a:ext cx="6471934" cy="768126"/>
      </dsp:txXfrm>
    </dsp:sp>
    <dsp:sp modelId="{6AA37E7C-5139-4347-AE94-6510D281B791}">
      <dsp:nvSpPr>
        <dsp:cNvPr id="0" name=""/>
        <dsp:cNvSpPr/>
      </dsp:nvSpPr>
      <dsp:spPr>
        <a:xfrm>
          <a:off x="0" y="4805318"/>
          <a:ext cx="7320116" cy="702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02D3F7-EF68-4366-B88C-B12A07073B91}">
      <dsp:nvSpPr>
        <dsp:cNvPr id="0" name=""/>
        <dsp:cNvSpPr/>
      </dsp:nvSpPr>
      <dsp:spPr>
        <a:xfrm>
          <a:off x="212441" y="4963332"/>
          <a:ext cx="386635" cy="38625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B45F12-F7D0-464A-9515-FE4A869B0254}">
      <dsp:nvSpPr>
        <dsp:cNvPr id="0" name=""/>
        <dsp:cNvSpPr/>
      </dsp:nvSpPr>
      <dsp:spPr>
        <a:xfrm>
          <a:off x="811519" y="4805318"/>
          <a:ext cx="6471934" cy="768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93" tIns="81293" rIns="81293" bIns="81293" numCol="1" spcCol="1270" anchor="ctr" anchorCtr="0">
          <a:noAutofit/>
        </a:bodyPr>
        <a:lstStyle/>
        <a:p>
          <a:pPr marL="0" lvl="0" indent="0" algn="l" defTabSz="622300">
            <a:lnSpc>
              <a:spcPct val="100000"/>
            </a:lnSpc>
            <a:spcBef>
              <a:spcPct val="0"/>
            </a:spcBef>
            <a:spcAft>
              <a:spcPct val="35000"/>
            </a:spcAft>
            <a:buNone/>
          </a:pPr>
          <a:r>
            <a:rPr lang="en-US" sz="1400" kern="1200"/>
            <a:t>git status</a:t>
          </a:r>
        </a:p>
      </dsp:txBody>
      <dsp:txXfrm>
        <a:off x="811519" y="4805318"/>
        <a:ext cx="6471934" cy="7681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D296C-BAEA-48E7-ACC3-D726511017F7}">
      <dsp:nvSpPr>
        <dsp:cNvPr id="0" name=""/>
        <dsp:cNvSpPr/>
      </dsp:nvSpPr>
      <dsp:spPr>
        <a:xfrm>
          <a:off x="0" y="0"/>
          <a:ext cx="8742263" cy="81166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a:t>Create a Repository on GitHub</a:t>
          </a:r>
          <a:endParaRPr lang="en-US" sz="3500" kern="1200"/>
        </a:p>
      </dsp:txBody>
      <dsp:txXfrm>
        <a:off x="23773" y="23773"/>
        <a:ext cx="7797822" cy="764123"/>
      </dsp:txXfrm>
    </dsp:sp>
    <dsp:sp modelId="{BA8DA29B-FCA1-42F1-82F4-28EC22B9CFB0}">
      <dsp:nvSpPr>
        <dsp:cNvPr id="0" name=""/>
        <dsp:cNvSpPr/>
      </dsp:nvSpPr>
      <dsp:spPr>
        <a:xfrm>
          <a:off x="732164" y="959245"/>
          <a:ext cx="8742263" cy="81166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a:t>Edit Code in GitHub</a:t>
          </a:r>
          <a:endParaRPr lang="en-US" sz="3500" kern="1200"/>
        </a:p>
      </dsp:txBody>
      <dsp:txXfrm>
        <a:off x="755937" y="983018"/>
        <a:ext cx="7434967" cy="764123"/>
      </dsp:txXfrm>
    </dsp:sp>
    <dsp:sp modelId="{85B3695B-EEF9-42C1-B83E-082ECB0B5667}">
      <dsp:nvSpPr>
        <dsp:cNvPr id="0" name=""/>
        <dsp:cNvSpPr/>
      </dsp:nvSpPr>
      <dsp:spPr>
        <a:xfrm>
          <a:off x="1453401" y="1918490"/>
          <a:ext cx="8742263" cy="811669"/>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a:t>Fork a Repository</a:t>
          </a:r>
          <a:endParaRPr lang="en-US" sz="3500" kern="1200"/>
        </a:p>
      </dsp:txBody>
      <dsp:txXfrm>
        <a:off x="1477174" y="1942263"/>
        <a:ext cx="7445895" cy="764123"/>
      </dsp:txXfrm>
    </dsp:sp>
    <dsp:sp modelId="{C03BFCD1-ABD0-4956-BBF6-7A3C39E13B6F}">
      <dsp:nvSpPr>
        <dsp:cNvPr id="0" name=""/>
        <dsp:cNvSpPr/>
      </dsp:nvSpPr>
      <dsp:spPr>
        <a:xfrm>
          <a:off x="2185565" y="2877735"/>
          <a:ext cx="8742263" cy="811669"/>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a:t>Git Clone from GitHub</a:t>
          </a:r>
          <a:endParaRPr lang="en-US" sz="3500" kern="1200"/>
        </a:p>
      </dsp:txBody>
      <dsp:txXfrm>
        <a:off x="2209338" y="2901508"/>
        <a:ext cx="7434967" cy="764123"/>
      </dsp:txXfrm>
    </dsp:sp>
    <dsp:sp modelId="{85231080-E89C-405F-9BC6-D419046DCCFF}">
      <dsp:nvSpPr>
        <dsp:cNvPr id="0" name=""/>
        <dsp:cNvSpPr/>
      </dsp:nvSpPr>
      <dsp:spPr>
        <a:xfrm>
          <a:off x="8214678" y="621664"/>
          <a:ext cx="527584" cy="527584"/>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33384" y="621664"/>
        <a:ext cx="290172" cy="397007"/>
      </dsp:txXfrm>
    </dsp:sp>
    <dsp:sp modelId="{9DD0B554-4A89-4D73-8970-1288E4376430}">
      <dsp:nvSpPr>
        <dsp:cNvPr id="0" name=""/>
        <dsp:cNvSpPr/>
      </dsp:nvSpPr>
      <dsp:spPr>
        <a:xfrm>
          <a:off x="8946842" y="1580910"/>
          <a:ext cx="527584" cy="527584"/>
        </a:xfrm>
        <a:prstGeom prst="downArrow">
          <a:avLst>
            <a:gd name="adj1" fmla="val 55000"/>
            <a:gd name="adj2" fmla="val 45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065548" y="1580910"/>
        <a:ext cx="290172" cy="397007"/>
      </dsp:txXfrm>
    </dsp:sp>
    <dsp:sp modelId="{634FB4C9-7885-4BB3-BAA5-3EB8AADEFFDD}">
      <dsp:nvSpPr>
        <dsp:cNvPr id="0" name=""/>
        <dsp:cNvSpPr/>
      </dsp:nvSpPr>
      <dsp:spPr>
        <a:xfrm>
          <a:off x="9668079" y="2540155"/>
          <a:ext cx="527584" cy="527584"/>
        </a:xfrm>
        <a:prstGeom prst="downArrow">
          <a:avLst>
            <a:gd name="adj1" fmla="val 55000"/>
            <a:gd name="adj2" fmla="val 45000"/>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786785" y="2540155"/>
        <a:ext cx="290172" cy="39700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A363D-5858-43C7-81CF-8CF7C9A06D6C}">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710989-5994-403E-9768-F354F84BA5F0}">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D4953E-3FEB-4925-931C-175EB280797B}">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i="0" kern="1200" baseline="0"/>
            <a:t>Declare two variables: admin and name. </a:t>
          </a:r>
          <a:endParaRPr lang="en-US" sz="2200" kern="1200"/>
        </a:p>
      </dsp:txBody>
      <dsp:txXfrm>
        <a:off x="1428292" y="2439"/>
        <a:ext cx="4873308" cy="1236616"/>
      </dsp:txXfrm>
    </dsp:sp>
    <dsp:sp modelId="{DF635930-1DA0-4D3C-BEF6-AF9632DE60AC}">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CF573D-EB04-459E-A737-AF62A07A9948}">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44F8CE-5E73-4034-8FA6-3DE75A84E5D3}">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i="0" kern="1200" baseline="0"/>
            <a:t>Assign the value "John" to name. </a:t>
          </a:r>
          <a:endParaRPr lang="en-US" sz="2200" kern="1200"/>
        </a:p>
      </dsp:txBody>
      <dsp:txXfrm>
        <a:off x="1428292" y="1548210"/>
        <a:ext cx="4873308" cy="1236616"/>
      </dsp:txXfrm>
    </dsp:sp>
    <dsp:sp modelId="{383D4060-46C6-4869-B73C-FFAC5DA811D2}">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3A1940-E9E8-4927-85BE-4CCE0BA04766}">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932EC0-9A96-486B-8080-C2587A8B985C}">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i="0" kern="1200" baseline="0"/>
            <a:t>Copy the value from name to admin. </a:t>
          </a:r>
          <a:endParaRPr lang="en-US" sz="2200" kern="1200"/>
        </a:p>
      </dsp:txBody>
      <dsp:txXfrm>
        <a:off x="1428292" y="3093981"/>
        <a:ext cx="4873308" cy="1236616"/>
      </dsp:txXfrm>
    </dsp:sp>
    <dsp:sp modelId="{66F4E522-0BEC-414C-AFAE-8F4FF1D9E989}">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D07AA4-4385-4C09-A555-DABB8E156F11}">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F96218-561D-4EB6-A389-74890184CD56}">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i="0" kern="1200" baseline="0"/>
            <a:t>Show the value of admin using alert (must output “John”). </a:t>
          </a:r>
          <a:endParaRPr lang="en-US" sz="2200" kern="1200"/>
        </a:p>
      </dsp:txBody>
      <dsp:txXfrm>
        <a:off x="1428292" y="4639752"/>
        <a:ext cx="4873308" cy="12366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6ECE3-7035-4DB0-911A-38742EDB4129}">
      <dsp:nvSpPr>
        <dsp:cNvPr id="0" name=""/>
        <dsp:cNvSpPr/>
      </dsp:nvSpPr>
      <dsp:spPr>
        <a:xfrm>
          <a:off x="0" y="970474"/>
          <a:ext cx="3084870" cy="185092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The position Property</a:t>
          </a:r>
        </a:p>
      </dsp:txBody>
      <dsp:txXfrm>
        <a:off x="0" y="970474"/>
        <a:ext cx="3084870" cy="1850922"/>
      </dsp:txXfrm>
    </dsp:sp>
    <dsp:sp modelId="{74C964CC-A5C8-44FA-90F1-5D4E53A64283}">
      <dsp:nvSpPr>
        <dsp:cNvPr id="0" name=""/>
        <dsp:cNvSpPr/>
      </dsp:nvSpPr>
      <dsp:spPr>
        <a:xfrm>
          <a:off x="3393358" y="970474"/>
          <a:ext cx="3084870" cy="185092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The position property specifies the type of positioning method used for an element.</a:t>
          </a:r>
        </a:p>
      </dsp:txBody>
      <dsp:txXfrm>
        <a:off x="3393358" y="970474"/>
        <a:ext cx="3084870" cy="1850922"/>
      </dsp:txXfrm>
    </dsp:sp>
    <dsp:sp modelId="{FC974299-37AF-461E-AD8B-514EFA483A0D}">
      <dsp:nvSpPr>
        <dsp:cNvPr id="0" name=""/>
        <dsp:cNvSpPr/>
      </dsp:nvSpPr>
      <dsp:spPr>
        <a:xfrm>
          <a:off x="6786716" y="970474"/>
          <a:ext cx="3084870" cy="185092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There are five different position values:</a:t>
          </a:r>
        </a:p>
        <a:p>
          <a:pPr marL="114300" lvl="1" indent="-114300" algn="l" defTabSz="622300">
            <a:lnSpc>
              <a:spcPct val="90000"/>
            </a:lnSpc>
            <a:spcBef>
              <a:spcPct val="0"/>
            </a:spcBef>
            <a:spcAft>
              <a:spcPct val="15000"/>
            </a:spcAft>
            <a:buChar char="•"/>
          </a:pPr>
          <a:r>
            <a:rPr lang="en-US" sz="1400" kern="1200"/>
            <a:t>static</a:t>
          </a:r>
        </a:p>
        <a:p>
          <a:pPr marL="114300" lvl="1" indent="-114300" algn="l" defTabSz="622300">
            <a:lnSpc>
              <a:spcPct val="90000"/>
            </a:lnSpc>
            <a:spcBef>
              <a:spcPct val="0"/>
            </a:spcBef>
            <a:spcAft>
              <a:spcPct val="15000"/>
            </a:spcAft>
            <a:buChar char="•"/>
          </a:pPr>
          <a:r>
            <a:rPr lang="en-US" sz="1400" kern="1200"/>
            <a:t>relative</a:t>
          </a:r>
        </a:p>
        <a:p>
          <a:pPr marL="114300" lvl="1" indent="-114300" algn="l" defTabSz="622300">
            <a:lnSpc>
              <a:spcPct val="90000"/>
            </a:lnSpc>
            <a:spcBef>
              <a:spcPct val="0"/>
            </a:spcBef>
            <a:spcAft>
              <a:spcPct val="15000"/>
            </a:spcAft>
            <a:buChar char="•"/>
          </a:pPr>
          <a:r>
            <a:rPr lang="en-US" sz="1400" kern="1200"/>
            <a:t>fixed</a:t>
          </a:r>
        </a:p>
        <a:p>
          <a:pPr marL="114300" lvl="1" indent="-114300" algn="l" defTabSz="622300">
            <a:lnSpc>
              <a:spcPct val="90000"/>
            </a:lnSpc>
            <a:spcBef>
              <a:spcPct val="0"/>
            </a:spcBef>
            <a:spcAft>
              <a:spcPct val="15000"/>
            </a:spcAft>
            <a:buChar char="•"/>
          </a:pPr>
          <a:r>
            <a:rPr lang="en-US" sz="1400" kern="1200"/>
            <a:t>absolute</a:t>
          </a:r>
        </a:p>
        <a:p>
          <a:pPr marL="114300" lvl="1" indent="-114300" algn="l" defTabSz="622300">
            <a:lnSpc>
              <a:spcPct val="90000"/>
            </a:lnSpc>
            <a:spcBef>
              <a:spcPct val="0"/>
            </a:spcBef>
            <a:spcAft>
              <a:spcPct val="15000"/>
            </a:spcAft>
            <a:buChar char="•"/>
          </a:pPr>
          <a:r>
            <a:rPr lang="en-US" sz="1400" kern="1200"/>
            <a:t>sticky</a:t>
          </a:r>
        </a:p>
      </dsp:txBody>
      <dsp:txXfrm>
        <a:off x="6786716" y="970474"/>
        <a:ext cx="3084870" cy="18509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7ABD73-E642-4D16-9ACC-ECE40274E433}">
      <dsp:nvSpPr>
        <dsp:cNvPr id="0" name=""/>
        <dsp:cNvSpPr/>
      </dsp:nvSpPr>
      <dsp:spPr>
        <a:xfrm>
          <a:off x="0" y="214"/>
          <a:ext cx="11197319" cy="5011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B30871-FD62-44F2-B380-D83C08E6EB7F}">
      <dsp:nvSpPr>
        <dsp:cNvPr id="0" name=""/>
        <dsp:cNvSpPr/>
      </dsp:nvSpPr>
      <dsp:spPr>
        <a:xfrm>
          <a:off x="151586" y="112964"/>
          <a:ext cx="275612" cy="2756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664618-3B34-4AF9-9AA0-7ACB83FA14F9}">
      <dsp:nvSpPr>
        <dsp:cNvPr id="0" name=""/>
        <dsp:cNvSpPr/>
      </dsp:nvSpPr>
      <dsp:spPr>
        <a:xfrm>
          <a:off x="578786" y="214"/>
          <a:ext cx="10618532" cy="501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035" tIns="53035" rIns="53035" bIns="53035" numCol="1" spcCol="1270" anchor="ctr" anchorCtr="0">
          <a:noAutofit/>
        </a:bodyPr>
        <a:lstStyle/>
        <a:p>
          <a:pPr marL="0" lvl="0" indent="0" algn="l" defTabSz="622300">
            <a:lnSpc>
              <a:spcPct val="100000"/>
            </a:lnSpc>
            <a:spcBef>
              <a:spcPct val="0"/>
            </a:spcBef>
            <a:spcAft>
              <a:spcPct val="35000"/>
            </a:spcAft>
            <a:buNone/>
          </a:pPr>
          <a:r>
            <a:rPr lang="en-US" sz="1400" kern="1200"/>
            <a:t>HTML elements are positioned static by default.</a:t>
          </a:r>
        </a:p>
      </dsp:txBody>
      <dsp:txXfrm>
        <a:off x="578786" y="214"/>
        <a:ext cx="10618532" cy="501113"/>
      </dsp:txXfrm>
    </dsp:sp>
    <dsp:sp modelId="{C58D58D4-7927-4FAA-84CE-D6CD5514166A}">
      <dsp:nvSpPr>
        <dsp:cNvPr id="0" name=""/>
        <dsp:cNvSpPr/>
      </dsp:nvSpPr>
      <dsp:spPr>
        <a:xfrm>
          <a:off x="0" y="626606"/>
          <a:ext cx="11197319" cy="5011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6D38AD-B863-4B6B-B6E2-36DB627740E3}">
      <dsp:nvSpPr>
        <dsp:cNvPr id="0" name=""/>
        <dsp:cNvSpPr/>
      </dsp:nvSpPr>
      <dsp:spPr>
        <a:xfrm>
          <a:off x="151586" y="739356"/>
          <a:ext cx="275612" cy="2756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F48864-4CD4-42F5-B56F-B4E9727E074F}">
      <dsp:nvSpPr>
        <dsp:cNvPr id="0" name=""/>
        <dsp:cNvSpPr/>
      </dsp:nvSpPr>
      <dsp:spPr>
        <a:xfrm>
          <a:off x="578786" y="626606"/>
          <a:ext cx="10618532" cy="501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035" tIns="53035" rIns="53035" bIns="53035" numCol="1" spcCol="1270" anchor="ctr" anchorCtr="0">
          <a:noAutofit/>
        </a:bodyPr>
        <a:lstStyle/>
        <a:p>
          <a:pPr marL="0" lvl="0" indent="0" algn="l" defTabSz="622300">
            <a:lnSpc>
              <a:spcPct val="100000"/>
            </a:lnSpc>
            <a:spcBef>
              <a:spcPct val="0"/>
            </a:spcBef>
            <a:spcAft>
              <a:spcPct val="35000"/>
            </a:spcAft>
            <a:buNone/>
          </a:pPr>
          <a:r>
            <a:rPr lang="en-US" sz="1400" kern="1200"/>
            <a:t>Static positioned elements are not affected by the top, bottom, left, and right properties.</a:t>
          </a:r>
        </a:p>
      </dsp:txBody>
      <dsp:txXfrm>
        <a:off x="578786" y="626606"/>
        <a:ext cx="10618532" cy="501113"/>
      </dsp:txXfrm>
    </dsp:sp>
    <dsp:sp modelId="{C1C9903D-3B05-4F14-ACDD-079241EBE92C}">
      <dsp:nvSpPr>
        <dsp:cNvPr id="0" name=""/>
        <dsp:cNvSpPr/>
      </dsp:nvSpPr>
      <dsp:spPr>
        <a:xfrm>
          <a:off x="0" y="1252998"/>
          <a:ext cx="11197319" cy="5011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423F41-B5DD-4651-8311-64499E7AF006}">
      <dsp:nvSpPr>
        <dsp:cNvPr id="0" name=""/>
        <dsp:cNvSpPr/>
      </dsp:nvSpPr>
      <dsp:spPr>
        <a:xfrm>
          <a:off x="151586" y="1365748"/>
          <a:ext cx="275612" cy="2756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B8C288-3311-47CD-823A-BE02E3D6BFAC}">
      <dsp:nvSpPr>
        <dsp:cNvPr id="0" name=""/>
        <dsp:cNvSpPr/>
      </dsp:nvSpPr>
      <dsp:spPr>
        <a:xfrm>
          <a:off x="578786" y="1252998"/>
          <a:ext cx="10618532" cy="501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035" tIns="53035" rIns="53035" bIns="53035" numCol="1" spcCol="1270" anchor="ctr" anchorCtr="0">
          <a:noAutofit/>
        </a:bodyPr>
        <a:lstStyle/>
        <a:p>
          <a:pPr marL="0" lvl="0" indent="0" algn="l" defTabSz="622300">
            <a:lnSpc>
              <a:spcPct val="100000"/>
            </a:lnSpc>
            <a:spcBef>
              <a:spcPct val="0"/>
            </a:spcBef>
            <a:spcAft>
              <a:spcPct val="35000"/>
            </a:spcAft>
            <a:buNone/>
          </a:pPr>
          <a:r>
            <a:rPr lang="en-US" sz="1400" kern="1200"/>
            <a:t>An element with position: static; is not positioned in any special way; it is always positioned according to the normal flow of the page:</a:t>
          </a:r>
        </a:p>
      </dsp:txBody>
      <dsp:txXfrm>
        <a:off x="578786" y="1252998"/>
        <a:ext cx="10618532" cy="5011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7ABD73-E642-4D16-9ACC-ECE40274E433}">
      <dsp:nvSpPr>
        <dsp:cNvPr id="0" name=""/>
        <dsp:cNvSpPr/>
      </dsp:nvSpPr>
      <dsp:spPr>
        <a:xfrm>
          <a:off x="0" y="252184"/>
          <a:ext cx="11197319" cy="5591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B30871-FD62-44F2-B380-D83C08E6EB7F}">
      <dsp:nvSpPr>
        <dsp:cNvPr id="0" name=""/>
        <dsp:cNvSpPr/>
      </dsp:nvSpPr>
      <dsp:spPr>
        <a:xfrm>
          <a:off x="169155" y="378002"/>
          <a:ext cx="307555" cy="3075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664618-3B34-4AF9-9AA0-7ACB83FA14F9}">
      <dsp:nvSpPr>
        <dsp:cNvPr id="0" name=""/>
        <dsp:cNvSpPr/>
      </dsp:nvSpPr>
      <dsp:spPr>
        <a:xfrm>
          <a:off x="645866" y="252184"/>
          <a:ext cx="10551452" cy="559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181" tIns="59181" rIns="59181" bIns="59181" numCol="1" spcCol="1270" anchor="ctr" anchorCtr="0">
          <a:noAutofit/>
        </a:bodyPr>
        <a:lstStyle/>
        <a:p>
          <a:pPr marL="0" lvl="0" indent="0" algn="l" defTabSz="622300">
            <a:lnSpc>
              <a:spcPct val="100000"/>
            </a:lnSpc>
            <a:spcBef>
              <a:spcPct val="0"/>
            </a:spcBef>
            <a:spcAft>
              <a:spcPct val="35000"/>
            </a:spcAft>
            <a:buNone/>
          </a:pPr>
          <a:r>
            <a:rPr lang="en-US" sz="1400" kern="1200"/>
            <a:t>An element with position: relative; is positioned relative to its normal position.</a:t>
          </a:r>
          <a:endParaRPr lang="en-US" sz="1400" kern="1200" dirty="0"/>
        </a:p>
      </dsp:txBody>
      <dsp:txXfrm>
        <a:off x="645866" y="252184"/>
        <a:ext cx="10551452" cy="559191"/>
      </dsp:txXfrm>
    </dsp:sp>
    <dsp:sp modelId="{C58D58D4-7927-4FAA-84CE-D6CD5514166A}">
      <dsp:nvSpPr>
        <dsp:cNvPr id="0" name=""/>
        <dsp:cNvSpPr/>
      </dsp:nvSpPr>
      <dsp:spPr>
        <a:xfrm>
          <a:off x="0" y="942950"/>
          <a:ext cx="11197319" cy="5591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6D38AD-B863-4B6B-B6E2-36DB627740E3}">
      <dsp:nvSpPr>
        <dsp:cNvPr id="0" name=""/>
        <dsp:cNvSpPr/>
      </dsp:nvSpPr>
      <dsp:spPr>
        <a:xfrm>
          <a:off x="169155" y="1068768"/>
          <a:ext cx="307555" cy="3075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F48864-4CD4-42F5-B56F-B4E9727E074F}">
      <dsp:nvSpPr>
        <dsp:cNvPr id="0" name=""/>
        <dsp:cNvSpPr/>
      </dsp:nvSpPr>
      <dsp:spPr>
        <a:xfrm>
          <a:off x="645866" y="942950"/>
          <a:ext cx="10551452" cy="559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181" tIns="59181" rIns="59181" bIns="59181" numCol="1" spcCol="1270" anchor="ctr" anchorCtr="0">
          <a:noAutofit/>
        </a:bodyPr>
        <a:lstStyle/>
        <a:p>
          <a:pPr marL="0" lvl="0" indent="0" algn="l" defTabSz="622300">
            <a:lnSpc>
              <a:spcPct val="100000"/>
            </a:lnSpc>
            <a:spcBef>
              <a:spcPct val="0"/>
            </a:spcBef>
            <a:spcAft>
              <a:spcPct val="35000"/>
            </a:spcAft>
            <a:buNone/>
          </a:pPr>
          <a:r>
            <a:rPr lang="en-US" sz="1400" kern="1200"/>
            <a:t>Setting the top, right, bottom, and left properties of a relatively-positioned element will cause it to be adjusted away from its normal position. Other content will not be adjusted to fit into any gap left by the element.</a:t>
          </a:r>
          <a:endParaRPr lang="en-US" sz="1400" kern="1200" dirty="0"/>
        </a:p>
      </dsp:txBody>
      <dsp:txXfrm>
        <a:off x="645866" y="942950"/>
        <a:ext cx="10551452" cy="5591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7ABD73-E642-4D16-9ACC-ECE40274E433}">
      <dsp:nvSpPr>
        <dsp:cNvPr id="0" name=""/>
        <dsp:cNvSpPr/>
      </dsp:nvSpPr>
      <dsp:spPr>
        <a:xfrm>
          <a:off x="0" y="1471"/>
          <a:ext cx="11197319" cy="5041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B30871-FD62-44F2-B380-D83C08E6EB7F}">
      <dsp:nvSpPr>
        <dsp:cNvPr id="0" name=""/>
        <dsp:cNvSpPr/>
      </dsp:nvSpPr>
      <dsp:spPr>
        <a:xfrm>
          <a:off x="152503" y="114903"/>
          <a:ext cx="277549" cy="277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664618-3B34-4AF9-9AA0-7ACB83FA14F9}">
      <dsp:nvSpPr>
        <dsp:cNvPr id="0" name=""/>
        <dsp:cNvSpPr/>
      </dsp:nvSpPr>
      <dsp:spPr>
        <a:xfrm>
          <a:off x="582556" y="1471"/>
          <a:ext cx="10584160" cy="50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407" tIns="53407" rIns="53407" bIns="53407" numCol="1" spcCol="1270" anchor="ctr" anchorCtr="0">
          <a:noAutofit/>
        </a:bodyPr>
        <a:lstStyle/>
        <a:p>
          <a:pPr marL="0" lvl="0" indent="0" algn="l" defTabSz="622300">
            <a:lnSpc>
              <a:spcPct val="100000"/>
            </a:lnSpc>
            <a:spcBef>
              <a:spcPct val="0"/>
            </a:spcBef>
            <a:spcAft>
              <a:spcPct val="35000"/>
            </a:spcAft>
            <a:buNone/>
          </a:pPr>
          <a:r>
            <a:rPr lang="en-US" sz="1400" kern="1200" dirty="0"/>
            <a:t>An element with position: fixed; is positioned relative to the viewport, which means it always stays in the same place even if the page is scrolled. The top, right, bottom, and left properties are used to position the element.</a:t>
          </a:r>
        </a:p>
      </dsp:txBody>
      <dsp:txXfrm>
        <a:off x="582556" y="1471"/>
        <a:ext cx="10584160" cy="504635"/>
      </dsp:txXfrm>
    </dsp:sp>
    <dsp:sp modelId="{60DC009D-47D2-4027-82B6-AC2723D65D94}">
      <dsp:nvSpPr>
        <dsp:cNvPr id="0" name=""/>
        <dsp:cNvSpPr/>
      </dsp:nvSpPr>
      <dsp:spPr>
        <a:xfrm>
          <a:off x="0" y="624845"/>
          <a:ext cx="11197319" cy="5041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4C2273-CBAE-4C08-89D7-1240100D9F96}">
      <dsp:nvSpPr>
        <dsp:cNvPr id="0" name=""/>
        <dsp:cNvSpPr/>
      </dsp:nvSpPr>
      <dsp:spPr>
        <a:xfrm>
          <a:off x="152503" y="738277"/>
          <a:ext cx="277549" cy="27727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89FB22-3DD7-42CF-BBC8-E22BAC421280}">
      <dsp:nvSpPr>
        <dsp:cNvPr id="0" name=""/>
        <dsp:cNvSpPr/>
      </dsp:nvSpPr>
      <dsp:spPr>
        <a:xfrm>
          <a:off x="582556" y="624845"/>
          <a:ext cx="10584160" cy="50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407" tIns="53407" rIns="53407" bIns="53407" numCol="1" spcCol="1270" anchor="ctr" anchorCtr="0">
          <a:noAutofit/>
        </a:bodyPr>
        <a:lstStyle/>
        <a:p>
          <a:pPr marL="0" lvl="0" indent="0" algn="l" defTabSz="622300">
            <a:lnSpc>
              <a:spcPct val="100000"/>
            </a:lnSpc>
            <a:spcBef>
              <a:spcPct val="0"/>
            </a:spcBef>
            <a:spcAft>
              <a:spcPct val="35000"/>
            </a:spcAft>
            <a:buNone/>
          </a:pPr>
          <a:r>
            <a:rPr lang="en-US" sz="1400" kern="1200"/>
            <a:t>A fixed element does not leave a gap in the page where it would normally have been located</a:t>
          </a:r>
          <a:endParaRPr lang="en-US" sz="1400" kern="1200" dirty="0"/>
        </a:p>
      </dsp:txBody>
      <dsp:txXfrm>
        <a:off x="582556" y="624845"/>
        <a:ext cx="10584160" cy="504635"/>
      </dsp:txXfrm>
    </dsp:sp>
    <dsp:sp modelId="{C58D58D4-7927-4FAA-84CE-D6CD5514166A}">
      <dsp:nvSpPr>
        <dsp:cNvPr id="0" name=""/>
        <dsp:cNvSpPr/>
      </dsp:nvSpPr>
      <dsp:spPr>
        <a:xfrm>
          <a:off x="0" y="1248218"/>
          <a:ext cx="11197319" cy="5041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6D38AD-B863-4B6B-B6E2-36DB627740E3}">
      <dsp:nvSpPr>
        <dsp:cNvPr id="0" name=""/>
        <dsp:cNvSpPr/>
      </dsp:nvSpPr>
      <dsp:spPr>
        <a:xfrm>
          <a:off x="152503" y="1361650"/>
          <a:ext cx="277549" cy="277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F48864-4CD4-42F5-B56F-B4E9727E074F}">
      <dsp:nvSpPr>
        <dsp:cNvPr id="0" name=""/>
        <dsp:cNvSpPr/>
      </dsp:nvSpPr>
      <dsp:spPr>
        <a:xfrm>
          <a:off x="582556" y="1248218"/>
          <a:ext cx="10584160" cy="50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407" tIns="53407" rIns="53407" bIns="53407" numCol="1" spcCol="1270" anchor="ctr" anchorCtr="0">
          <a:noAutofit/>
        </a:bodyPr>
        <a:lstStyle/>
        <a:p>
          <a:pPr marL="0" lvl="0" indent="0" algn="l" defTabSz="622300">
            <a:lnSpc>
              <a:spcPct val="100000"/>
            </a:lnSpc>
            <a:spcBef>
              <a:spcPct val="0"/>
            </a:spcBef>
            <a:spcAft>
              <a:spcPct val="35000"/>
            </a:spcAft>
            <a:buNone/>
          </a:pPr>
          <a:r>
            <a:rPr lang="en-US" sz="1400" kern="1200" dirty="0"/>
            <a:t>Notice the fixed element in the lower-right corner of the page. Here is the CSS that is used:</a:t>
          </a:r>
        </a:p>
      </dsp:txBody>
      <dsp:txXfrm>
        <a:off x="582556" y="1248218"/>
        <a:ext cx="10584160" cy="5046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7ABD73-E642-4D16-9ACC-ECE40274E433}">
      <dsp:nvSpPr>
        <dsp:cNvPr id="0" name=""/>
        <dsp:cNvSpPr/>
      </dsp:nvSpPr>
      <dsp:spPr>
        <a:xfrm>
          <a:off x="0" y="1471"/>
          <a:ext cx="11197319" cy="5041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B30871-FD62-44F2-B380-D83C08E6EB7F}">
      <dsp:nvSpPr>
        <dsp:cNvPr id="0" name=""/>
        <dsp:cNvSpPr/>
      </dsp:nvSpPr>
      <dsp:spPr>
        <a:xfrm>
          <a:off x="152503" y="114903"/>
          <a:ext cx="277549" cy="277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664618-3B34-4AF9-9AA0-7ACB83FA14F9}">
      <dsp:nvSpPr>
        <dsp:cNvPr id="0" name=""/>
        <dsp:cNvSpPr/>
      </dsp:nvSpPr>
      <dsp:spPr>
        <a:xfrm>
          <a:off x="582556" y="1471"/>
          <a:ext cx="10584160" cy="50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407" tIns="53407" rIns="53407" bIns="53407" numCol="1" spcCol="1270" anchor="ctr" anchorCtr="0">
          <a:noAutofit/>
        </a:bodyPr>
        <a:lstStyle/>
        <a:p>
          <a:pPr marL="0" lvl="0" indent="0" algn="l" defTabSz="622300">
            <a:lnSpc>
              <a:spcPct val="100000"/>
            </a:lnSpc>
            <a:spcBef>
              <a:spcPct val="0"/>
            </a:spcBef>
            <a:spcAft>
              <a:spcPct val="35000"/>
            </a:spcAft>
            <a:buNone/>
          </a:pPr>
          <a:r>
            <a:rPr lang="en-US" sz="1400" kern="1200"/>
            <a:t>An element with position: absolute; is positioned relative to the nearest positioned ancestor (instead of positioned relative to the viewport, like fixed).</a:t>
          </a:r>
          <a:endParaRPr lang="en-US" sz="1400" kern="1200" dirty="0"/>
        </a:p>
      </dsp:txBody>
      <dsp:txXfrm>
        <a:off x="582556" y="1471"/>
        <a:ext cx="10584160" cy="504635"/>
      </dsp:txXfrm>
    </dsp:sp>
    <dsp:sp modelId="{C2745607-96EE-40DE-9747-9F50E6DABF96}">
      <dsp:nvSpPr>
        <dsp:cNvPr id="0" name=""/>
        <dsp:cNvSpPr/>
      </dsp:nvSpPr>
      <dsp:spPr>
        <a:xfrm>
          <a:off x="0" y="624845"/>
          <a:ext cx="11197319" cy="5041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9DE81E-C235-4A70-A509-649F69D5E721}">
      <dsp:nvSpPr>
        <dsp:cNvPr id="0" name=""/>
        <dsp:cNvSpPr/>
      </dsp:nvSpPr>
      <dsp:spPr>
        <a:xfrm>
          <a:off x="152503" y="738277"/>
          <a:ext cx="277549" cy="27727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F5AC48-AEBD-4989-8B1A-6BC86292C221}">
      <dsp:nvSpPr>
        <dsp:cNvPr id="0" name=""/>
        <dsp:cNvSpPr/>
      </dsp:nvSpPr>
      <dsp:spPr>
        <a:xfrm>
          <a:off x="582556" y="624845"/>
          <a:ext cx="10584160" cy="50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407" tIns="53407" rIns="53407" bIns="53407" numCol="1" spcCol="1270" anchor="ctr" anchorCtr="0">
          <a:noAutofit/>
        </a:bodyPr>
        <a:lstStyle/>
        <a:p>
          <a:pPr marL="0" lvl="0" indent="0" algn="l" defTabSz="622300">
            <a:lnSpc>
              <a:spcPct val="100000"/>
            </a:lnSpc>
            <a:spcBef>
              <a:spcPct val="0"/>
            </a:spcBef>
            <a:spcAft>
              <a:spcPct val="35000"/>
            </a:spcAft>
            <a:buNone/>
          </a:pPr>
          <a:r>
            <a:rPr lang="en-US" sz="1400" kern="1200"/>
            <a:t>However; if an absolute positioned element has no positioned ancestors, it uses the document body, and moves along with page scrolling.</a:t>
          </a:r>
          <a:endParaRPr lang="en-US" sz="1400" kern="1200" dirty="0"/>
        </a:p>
      </dsp:txBody>
      <dsp:txXfrm>
        <a:off x="582556" y="624845"/>
        <a:ext cx="10584160" cy="504635"/>
      </dsp:txXfrm>
    </dsp:sp>
    <dsp:sp modelId="{4A61E0F0-6A1B-4F10-98D4-751B12A06841}">
      <dsp:nvSpPr>
        <dsp:cNvPr id="0" name=""/>
        <dsp:cNvSpPr/>
      </dsp:nvSpPr>
      <dsp:spPr>
        <a:xfrm>
          <a:off x="0" y="1248218"/>
          <a:ext cx="11197319" cy="5041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6F866B-09F2-46A1-B773-9674E480AFC4}">
      <dsp:nvSpPr>
        <dsp:cNvPr id="0" name=""/>
        <dsp:cNvSpPr/>
      </dsp:nvSpPr>
      <dsp:spPr>
        <a:xfrm>
          <a:off x="152503" y="1361650"/>
          <a:ext cx="277549" cy="27727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86479F-8321-4CB7-94CE-72BDD59340E8}">
      <dsp:nvSpPr>
        <dsp:cNvPr id="0" name=""/>
        <dsp:cNvSpPr/>
      </dsp:nvSpPr>
      <dsp:spPr>
        <a:xfrm>
          <a:off x="582556" y="1248218"/>
          <a:ext cx="10584160" cy="50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407" tIns="53407" rIns="53407" bIns="53407" numCol="1" spcCol="1270" anchor="ctr" anchorCtr="0">
          <a:noAutofit/>
        </a:bodyPr>
        <a:lstStyle/>
        <a:p>
          <a:pPr marL="0" lvl="0" indent="0" algn="l" defTabSz="622300">
            <a:lnSpc>
              <a:spcPct val="100000"/>
            </a:lnSpc>
            <a:spcBef>
              <a:spcPct val="0"/>
            </a:spcBef>
            <a:spcAft>
              <a:spcPct val="35000"/>
            </a:spcAft>
            <a:buNone/>
          </a:pPr>
          <a:r>
            <a:rPr lang="en-US" sz="1400" kern="1200"/>
            <a:t>Note: Absolute positioned elements are removed from the normal flow, and can overlap elements.</a:t>
          </a:r>
          <a:endParaRPr lang="en-US" sz="1400" kern="1200" dirty="0"/>
        </a:p>
      </dsp:txBody>
      <dsp:txXfrm>
        <a:off x="582556" y="1248218"/>
        <a:ext cx="10584160" cy="5046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7ABD73-E642-4D16-9ACC-ECE40274E433}">
      <dsp:nvSpPr>
        <dsp:cNvPr id="0" name=""/>
        <dsp:cNvSpPr/>
      </dsp:nvSpPr>
      <dsp:spPr>
        <a:xfrm>
          <a:off x="0" y="252184"/>
          <a:ext cx="11197319" cy="5591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B30871-FD62-44F2-B380-D83C08E6EB7F}">
      <dsp:nvSpPr>
        <dsp:cNvPr id="0" name=""/>
        <dsp:cNvSpPr/>
      </dsp:nvSpPr>
      <dsp:spPr>
        <a:xfrm>
          <a:off x="169155" y="378002"/>
          <a:ext cx="307555" cy="3075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664618-3B34-4AF9-9AA0-7ACB83FA14F9}">
      <dsp:nvSpPr>
        <dsp:cNvPr id="0" name=""/>
        <dsp:cNvSpPr/>
      </dsp:nvSpPr>
      <dsp:spPr>
        <a:xfrm>
          <a:off x="645866" y="252184"/>
          <a:ext cx="10551452" cy="559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181" tIns="59181" rIns="59181" bIns="59181" numCol="1" spcCol="1270" anchor="ctr" anchorCtr="0">
          <a:noAutofit/>
        </a:bodyPr>
        <a:lstStyle/>
        <a:p>
          <a:pPr marL="0" lvl="0" indent="0" algn="l" defTabSz="622300">
            <a:lnSpc>
              <a:spcPct val="100000"/>
            </a:lnSpc>
            <a:spcBef>
              <a:spcPct val="0"/>
            </a:spcBef>
            <a:spcAft>
              <a:spcPct val="35000"/>
            </a:spcAft>
            <a:buNone/>
          </a:pPr>
          <a:r>
            <a:rPr lang="en-US" sz="1400" kern="1200" dirty="0"/>
            <a:t>An element with position: sticky; is positioned based on the user's scroll position.</a:t>
          </a:r>
        </a:p>
      </dsp:txBody>
      <dsp:txXfrm>
        <a:off x="645866" y="252184"/>
        <a:ext cx="10551452" cy="559191"/>
      </dsp:txXfrm>
    </dsp:sp>
    <dsp:sp modelId="{63F6CB64-5561-4512-A9BD-73C3F6D96F0A}">
      <dsp:nvSpPr>
        <dsp:cNvPr id="0" name=""/>
        <dsp:cNvSpPr/>
      </dsp:nvSpPr>
      <dsp:spPr>
        <a:xfrm>
          <a:off x="0" y="942950"/>
          <a:ext cx="11197319" cy="5591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AAEFE9-359B-4DE2-B6C6-0085E5B7502B}">
      <dsp:nvSpPr>
        <dsp:cNvPr id="0" name=""/>
        <dsp:cNvSpPr/>
      </dsp:nvSpPr>
      <dsp:spPr>
        <a:xfrm>
          <a:off x="169155" y="1068768"/>
          <a:ext cx="307555" cy="30755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467924-27EA-479E-B527-A296538D61B7}">
      <dsp:nvSpPr>
        <dsp:cNvPr id="0" name=""/>
        <dsp:cNvSpPr/>
      </dsp:nvSpPr>
      <dsp:spPr>
        <a:xfrm>
          <a:off x="645866" y="942950"/>
          <a:ext cx="10551452" cy="559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181" tIns="59181" rIns="59181" bIns="59181" numCol="1" spcCol="1270" anchor="ctr" anchorCtr="0">
          <a:noAutofit/>
        </a:bodyPr>
        <a:lstStyle/>
        <a:p>
          <a:pPr marL="0" lvl="0" indent="0" algn="l" defTabSz="622300">
            <a:lnSpc>
              <a:spcPct val="100000"/>
            </a:lnSpc>
            <a:spcBef>
              <a:spcPct val="0"/>
            </a:spcBef>
            <a:spcAft>
              <a:spcPct val="35000"/>
            </a:spcAft>
            <a:buNone/>
          </a:pPr>
          <a:r>
            <a:rPr lang="en-US" sz="1400" kern="1200"/>
            <a:t>A sticky element toggles between relative and fixed, depending on the scroll position. It is positioned relative until a given offset position is met in the viewport - then it "sticks" in place (like position:fixed)</a:t>
          </a:r>
          <a:endParaRPr lang="en-US" sz="1400" kern="1200" dirty="0"/>
        </a:p>
      </dsp:txBody>
      <dsp:txXfrm>
        <a:off x="645866" y="942950"/>
        <a:ext cx="10551452" cy="55919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51D483-DACA-471C-9A6C-92E64AB2EA9A}">
      <dsp:nvSpPr>
        <dsp:cNvPr id="0" name=""/>
        <dsp:cNvSpPr/>
      </dsp:nvSpPr>
      <dsp:spPr>
        <a:xfrm>
          <a:off x="0" y="53382"/>
          <a:ext cx="10589342" cy="442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Navigation Bar = List of Links</a:t>
          </a:r>
        </a:p>
      </dsp:txBody>
      <dsp:txXfrm>
        <a:off x="21589" y="74971"/>
        <a:ext cx="10546164" cy="399082"/>
      </dsp:txXfrm>
    </dsp:sp>
    <dsp:sp modelId="{9D81DD6E-4025-432D-8384-7273D2A8CECA}">
      <dsp:nvSpPr>
        <dsp:cNvPr id="0" name=""/>
        <dsp:cNvSpPr/>
      </dsp:nvSpPr>
      <dsp:spPr>
        <a:xfrm>
          <a:off x="0" y="547482"/>
          <a:ext cx="10589342" cy="442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 navigation bar needs standard HTML as a base.</a:t>
          </a:r>
        </a:p>
      </dsp:txBody>
      <dsp:txXfrm>
        <a:off x="21589" y="569071"/>
        <a:ext cx="10546164" cy="399082"/>
      </dsp:txXfrm>
    </dsp:sp>
    <dsp:sp modelId="{18B88590-12FA-4A4F-97A1-40A5BC055B40}">
      <dsp:nvSpPr>
        <dsp:cNvPr id="0" name=""/>
        <dsp:cNvSpPr/>
      </dsp:nvSpPr>
      <dsp:spPr>
        <a:xfrm>
          <a:off x="0" y="1041582"/>
          <a:ext cx="10589342" cy="442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 our examples we will build the navigation bar from a standard HTML list.</a:t>
          </a:r>
        </a:p>
      </dsp:txBody>
      <dsp:txXfrm>
        <a:off x="21589" y="1063171"/>
        <a:ext cx="10546164" cy="399082"/>
      </dsp:txXfrm>
    </dsp:sp>
    <dsp:sp modelId="{70AD1343-1FB9-4CF7-B396-1C58358A4CAA}">
      <dsp:nvSpPr>
        <dsp:cNvPr id="0" name=""/>
        <dsp:cNvSpPr/>
      </dsp:nvSpPr>
      <dsp:spPr>
        <a:xfrm>
          <a:off x="0" y="1535682"/>
          <a:ext cx="10589342" cy="442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 navigation bar is basically a list of links, so using the &lt;ul&gt; and &lt;li&gt; elements makes perfect sense:</a:t>
          </a:r>
        </a:p>
      </dsp:txBody>
      <dsp:txXfrm>
        <a:off x="21589" y="1557271"/>
        <a:ext cx="10546164" cy="3990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1D7875-53E6-402F-9063-572BEEC6C3F5}">
      <dsp:nvSpPr>
        <dsp:cNvPr id="0" name=""/>
        <dsp:cNvSpPr/>
      </dsp:nvSpPr>
      <dsp:spPr>
        <a:xfrm>
          <a:off x="0" y="4286"/>
          <a:ext cx="5878512" cy="9129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9051C3-2DB9-4180-9868-9362D2F5332A}">
      <dsp:nvSpPr>
        <dsp:cNvPr id="0" name=""/>
        <dsp:cNvSpPr/>
      </dsp:nvSpPr>
      <dsp:spPr>
        <a:xfrm>
          <a:off x="276173" y="209704"/>
          <a:ext cx="502134" cy="5021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BDF0BC-4587-481F-BBD0-3D1725EB6139}">
      <dsp:nvSpPr>
        <dsp:cNvPr id="0" name=""/>
        <dsp:cNvSpPr/>
      </dsp:nvSpPr>
      <dsp:spPr>
        <a:xfrm>
          <a:off x="1054481" y="4286"/>
          <a:ext cx="4824030" cy="912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23" tIns="96623" rIns="96623" bIns="96623" numCol="1" spcCol="1270" anchor="ctr" anchorCtr="0">
          <a:noAutofit/>
        </a:bodyPr>
        <a:lstStyle/>
        <a:p>
          <a:pPr marL="0" lvl="0" indent="0" algn="l" defTabSz="666750">
            <a:lnSpc>
              <a:spcPct val="100000"/>
            </a:lnSpc>
            <a:spcBef>
              <a:spcPct val="0"/>
            </a:spcBef>
            <a:spcAft>
              <a:spcPct val="35000"/>
            </a:spcAft>
            <a:buNone/>
          </a:pPr>
          <a:r>
            <a:rPr lang="en-US" sz="1500" kern="1200"/>
            <a:t>There are two ways to create a horizontal navigation bar. Using inline or floating list items.</a:t>
          </a:r>
        </a:p>
      </dsp:txBody>
      <dsp:txXfrm>
        <a:off x="1054481" y="4286"/>
        <a:ext cx="4824030" cy="912971"/>
      </dsp:txXfrm>
    </dsp:sp>
    <dsp:sp modelId="{FC79FB21-1868-4E72-BC8E-6C21610E11AF}">
      <dsp:nvSpPr>
        <dsp:cNvPr id="0" name=""/>
        <dsp:cNvSpPr/>
      </dsp:nvSpPr>
      <dsp:spPr>
        <a:xfrm>
          <a:off x="0" y="1145500"/>
          <a:ext cx="5878512" cy="9129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FF3637-9570-4510-A41E-95A6D099049F}">
      <dsp:nvSpPr>
        <dsp:cNvPr id="0" name=""/>
        <dsp:cNvSpPr/>
      </dsp:nvSpPr>
      <dsp:spPr>
        <a:xfrm>
          <a:off x="276173" y="1350918"/>
          <a:ext cx="502134" cy="5021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10573E-C88E-47EE-A8E2-E5F065B25252}">
      <dsp:nvSpPr>
        <dsp:cNvPr id="0" name=""/>
        <dsp:cNvSpPr/>
      </dsp:nvSpPr>
      <dsp:spPr>
        <a:xfrm>
          <a:off x="1054481" y="1145500"/>
          <a:ext cx="4824030" cy="912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23" tIns="96623" rIns="96623" bIns="96623" numCol="1" spcCol="1270" anchor="ctr" anchorCtr="0">
          <a:noAutofit/>
        </a:bodyPr>
        <a:lstStyle/>
        <a:p>
          <a:pPr marL="0" lvl="0" indent="0" algn="l" defTabSz="666750">
            <a:lnSpc>
              <a:spcPct val="100000"/>
            </a:lnSpc>
            <a:spcBef>
              <a:spcPct val="0"/>
            </a:spcBef>
            <a:spcAft>
              <a:spcPct val="35000"/>
            </a:spcAft>
            <a:buNone/>
          </a:pPr>
          <a:r>
            <a:rPr lang="en-US" sz="1500" b="1" kern="1200"/>
            <a:t>Inline List Items</a:t>
          </a:r>
          <a:endParaRPr lang="en-US" sz="1500" kern="1200"/>
        </a:p>
      </dsp:txBody>
      <dsp:txXfrm>
        <a:off x="1054481" y="1145500"/>
        <a:ext cx="4824030" cy="912971"/>
      </dsp:txXfrm>
    </dsp:sp>
    <dsp:sp modelId="{B50A3ACF-6E13-47B4-8615-49AA15BC9CB2}">
      <dsp:nvSpPr>
        <dsp:cNvPr id="0" name=""/>
        <dsp:cNvSpPr/>
      </dsp:nvSpPr>
      <dsp:spPr>
        <a:xfrm>
          <a:off x="0" y="2286714"/>
          <a:ext cx="5878512" cy="9129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9EA104-CE29-4163-971C-373DD84F3907}">
      <dsp:nvSpPr>
        <dsp:cNvPr id="0" name=""/>
        <dsp:cNvSpPr/>
      </dsp:nvSpPr>
      <dsp:spPr>
        <a:xfrm>
          <a:off x="276173" y="2492132"/>
          <a:ext cx="502134" cy="5021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E227E0-A8C0-4EE3-A435-7D4D15FD463A}">
      <dsp:nvSpPr>
        <dsp:cNvPr id="0" name=""/>
        <dsp:cNvSpPr/>
      </dsp:nvSpPr>
      <dsp:spPr>
        <a:xfrm>
          <a:off x="1054481" y="2286714"/>
          <a:ext cx="4824030" cy="912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23" tIns="96623" rIns="96623" bIns="96623" numCol="1" spcCol="1270" anchor="ctr" anchorCtr="0">
          <a:noAutofit/>
        </a:bodyPr>
        <a:lstStyle/>
        <a:p>
          <a:pPr marL="0" lvl="0" indent="0" algn="l" defTabSz="666750">
            <a:lnSpc>
              <a:spcPct val="100000"/>
            </a:lnSpc>
            <a:spcBef>
              <a:spcPct val="0"/>
            </a:spcBef>
            <a:spcAft>
              <a:spcPct val="35000"/>
            </a:spcAft>
            <a:buNone/>
          </a:pPr>
          <a:r>
            <a:rPr lang="en-US" sz="1500" kern="1200" dirty="0"/>
            <a:t>One way to build a horizontal navigation bar is to specify the &lt;li&gt; elements as inline, in addition to the "standard" code</a:t>
          </a:r>
        </a:p>
      </dsp:txBody>
      <dsp:txXfrm>
        <a:off x="1054481" y="2286714"/>
        <a:ext cx="4824030" cy="912971"/>
      </dsp:txXfrm>
    </dsp:sp>
    <dsp:sp modelId="{4692F414-EF89-47ED-A8E9-D6C37D8DE0D4}">
      <dsp:nvSpPr>
        <dsp:cNvPr id="0" name=""/>
        <dsp:cNvSpPr/>
      </dsp:nvSpPr>
      <dsp:spPr>
        <a:xfrm>
          <a:off x="0" y="3427928"/>
          <a:ext cx="5878512" cy="9129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3E21E7-EC4F-4E58-946D-47CCE0BE43EA}">
      <dsp:nvSpPr>
        <dsp:cNvPr id="0" name=""/>
        <dsp:cNvSpPr/>
      </dsp:nvSpPr>
      <dsp:spPr>
        <a:xfrm>
          <a:off x="276173" y="3633346"/>
          <a:ext cx="502134" cy="502134"/>
        </a:xfrm>
        <a:prstGeom prst="rect">
          <a:avLst/>
        </a:prstGeom>
        <a:solidFill>
          <a:schemeClr val="accent5">
            <a:hueOff val="0"/>
            <a:satOff val="0"/>
            <a:lumOff val="0"/>
            <a:alphaOff val="0"/>
          </a:schemeClr>
        </a:solid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DADBC0-9FA4-4508-9297-126E246BD824}">
      <dsp:nvSpPr>
        <dsp:cNvPr id="0" name=""/>
        <dsp:cNvSpPr/>
      </dsp:nvSpPr>
      <dsp:spPr>
        <a:xfrm>
          <a:off x="1054481" y="3427928"/>
          <a:ext cx="4824030" cy="912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23" tIns="96623" rIns="96623" bIns="96623" numCol="1" spcCol="1270" anchor="ctr" anchorCtr="0">
          <a:noAutofit/>
        </a:bodyPr>
        <a:lstStyle/>
        <a:p>
          <a:pPr marL="0" lvl="0" indent="0" algn="l" defTabSz="666750">
            <a:lnSpc>
              <a:spcPct val="100000"/>
            </a:lnSpc>
            <a:spcBef>
              <a:spcPct val="0"/>
            </a:spcBef>
            <a:spcAft>
              <a:spcPct val="35000"/>
            </a:spcAft>
            <a:buNone/>
          </a:pPr>
          <a:r>
            <a:rPr lang="en-US" sz="1500" b="1" kern="1200"/>
            <a:t>Floating List Items</a:t>
          </a:r>
          <a:endParaRPr lang="en-US" sz="1500" kern="1200" dirty="0"/>
        </a:p>
      </dsp:txBody>
      <dsp:txXfrm>
        <a:off x="1054481" y="3427928"/>
        <a:ext cx="4824030" cy="912971"/>
      </dsp:txXfrm>
    </dsp:sp>
    <dsp:sp modelId="{C1CDC82E-2718-4B79-B878-8DE76C66563E}">
      <dsp:nvSpPr>
        <dsp:cNvPr id="0" name=""/>
        <dsp:cNvSpPr/>
      </dsp:nvSpPr>
      <dsp:spPr>
        <a:xfrm>
          <a:off x="0" y="4569142"/>
          <a:ext cx="5878512" cy="9129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DDC376-4ED8-433F-806F-CE32EB957F3B}">
      <dsp:nvSpPr>
        <dsp:cNvPr id="0" name=""/>
        <dsp:cNvSpPr/>
      </dsp:nvSpPr>
      <dsp:spPr>
        <a:xfrm>
          <a:off x="276173" y="4774561"/>
          <a:ext cx="502134" cy="5021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7A9971-6C41-42E9-A7F5-41A2527D03A8}">
      <dsp:nvSpPr>
        <dsp:cNvPr id="0" name=""/>
        <dsp:cNvSpPr/>
      </dsp:nvSpPr>
      <dsp:spPr>
        <a:xfrm>
          <a:off x="1054481" y="4569142"/>
          <a:ext cx="4824030" cy="912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23" tIns="96623" rIns="96623" bIns="96623" numCol="1" spcCol="1270" anchor="ctr" anchorCtr="0">
          <a:noAutofit/>
        </a:bodyPr>
        <a:lstStyle/>
        <a:p>
          <a:pPr marL="0" lvl="0" indent="0" algn="l" defTabSz="666750">
            <a:lnSpc>
              <a:spcPct val="100000"/>
            </a:lnSpc>
            <a:spcBef>
              <a:spcPct val="0"/>
            </a:spcBef>
            <a:spcAft>
              <a:spcPct val="35000"/>
            </a:spcAft>
            <a:buNone/>
          </a:pPr>
          <a:r>
            <a:rPr lang="en-US" sz="1500" kern="1200" dirty="0"/>
            <a:t>Another way of creating a horizontal navigation bar is to float the &lt;li&gt; elements, and specify a layout for the navigation links:</a:t>
          </a:r>
        </a:p>
      </dsp:txBody>
      <dsp:txXfrm>
        <a:off x="1054481" y="4569142"/>
        <a:ext cx="4824030" cy="91297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E35810-8248-4FA8-B8A3-B46AFC587570}" type="datetimeFigureOut">
              <a:rPr lang="en-US" smtClean="0"/>
              <a:t>8/28/2024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4C52C8-EA46-4593-99A1-D036E299B31C}" type="slidenum">
              <a:rPr lang="en-US" smtClean="0"/>
              <a:t>‹#›</a:t>
            </a:fld>
            <a:endParaRPr lang="en-US"/>
          </a:p>
        </p:txBody>
      </p:sp>
    </p:spTree>
    <p:extLst>
      <p:ext uri="{BB962C8B-B14F-4D97-AF65-F5344CB8AC3E}">
        <p14:creationId xmlns:p14="http://schemas.microsoft.com/office/powerpoint/2010/main" val="3430018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a:t>
            </a:fld>
            <a:endParaRPr lang="en-US"/>
          </a:p>
        </p:txBody>
      </p:sp>
    </p:spTree>
    <p:extLst>
      <p:ext uri="{BB962C8B-B14F-4D97-AF65-F5344CB8AC3E}">
        <p14:creationId xmlns:p14="http://schemas.microsoft.com/office/powerpoint/2010/main" val="1035392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37</a:t>
            </a:fld>
            <a:endParaRPr lang="en-US"/>
          </a:p>
        </p:txBody>
      </p:sp>
    </p:spTree>
    <p:extLst>
      <p:ext uri="{BB962C8B-B14F-4D97-AF65-F5344CB8AC3E}">
        <p14:creationId xmlns:p14="http://schemas.microsoft.com/office/powerpoint/2010/main" val="198742448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136</a:t>
            </a:fld>
            <a:endParaRPr lang="en-US"/>
          </a:p>
        </p:txBody>
      </p:sp>
    </p:spTree>
    <p:extLst>
      <p:ext uri="{BB962C8B-B14F-4D97-AF65-F5344CB8AC3E}">
        <p14:creationId xmlns:p14="http://schemas.microsoft.com/office/powerpoint/2010/main" val="47690568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137</a:t>
            </a:fld>
            <a:endParaRPr lang="en-US"/>
          </a:p>
        </p:txBody>
      </p:sp>
    </p:spTree>
    <p:extLst>
      <p:ext uri="{BB962C8B-B14F-4D97-AF65-F5344CB8AC3E}">
        <p14:creationId xmlns:p14="http://schemas.microsoft.com/office/powerpoint/2010/main" val="418900845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138</a:t>
            </a:fld>
            <a:endParaRPr lang="en-US"/>
          </a:p>
        </p:txBody>
      </p:sp>
    </p:spTree>
    <p:extLst>
      <p:ext uri="{BB962C8B-B14F-4D97-AF65-F5344CB8AC3E}">
        <p14:creationId xmlns:p14="http://schemas.microsoft.com/office/powerpoint/2010/main" val="35198931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139</a:t>
            </a:fld>
            <a:endParaRPr lang="en-US"/>
          </a:p>
        </p:txBody>
      </p:sp>
    </p:spTree>
    <p:extLst>
      <p:ext uri="{BB962C8B-B14F-4D97-AF65-F5344CB8AC3E}">
        <p14:creationId xmlns:p14="http://schemas.microsoft.com/office/powerpoint/2010/main" val="281800111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140</a:t>
            </a:fld>
            <a:endParaRPr lang="en-US"/>
          </a:p>
        </p:txBody>
      </p:sp>
    </p:spTree>
    <p:extLst>
      <p:ext uri="{BB962C8B-B14F-4D97-AF65-F5344CB8AC3E}">
        <p14:creationId xmlns:p14="http://schemas.microsoft.com/office/powerpoint/2010/main" val="223729655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141</a:t>
            </a:fld>
            <a:endParaRPr lang="en-US"/>
          </a:p>
        </p:txBody>
      </p:sp>
    </p:spTree>
    <p:extLst>
      <p:ext uri="{BB962C8B-B14F-4D97-AF65-F5344CB8AC3E}">
        <p14:creationId xmlns:p14="http://schemas.microsoft.com/office/powerpoint/2010/main" val="391469762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142</a:t>
            </a:fld>
            <a:endParaRPr lang="en-US"/>
          </a:p>
        </p:txBody>
      </p:sp>
    </p:spTree>
    <p:extLst>
      <p:ext uri="{BB962C8B-B14F-4D97-AF65-F5344CB8AC3E}">
        <p14:creationId xmlns:p14="http://schemas.microsoft.com/office/powerpoint/2010/main" val="241951867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143</a:t>
            </a:fld>
            <a:endParaRPr lang="en-US"/>
          </a:p>
        </p:txBody>
      </p:sp>
    </p:spTree>
    <p:extLst>
      <p:ext uri="{BB962C8B-B14F-4D97-AF65-F5344CB8AC3E}">
        <p14:creationId xmlns:p14="http://schemas.microsoft.com/office/powerpoint/2010/main" val="19984982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144</a:t>
            </a:fld>
            <a:endParaRPr lang="en-US"/>
          </a:p>
        </p:txBody>
      </p:sp>
    </p:spTree>
    <p:extLst>
      <p:ext uri="{BB962C8B-B14F-4D97-AF65-F5344CB8AC3E}">
        <p14:creationId xmlns:p14="http://schemas.microsoft.com/office/powerpoint/2010/main" val="111021986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146</a:t>
            </a:fld>
            <a:endParaRPr lang="en-US"/>
          </a:p>
        </p:txBody>
      </p:sp>
    </p:spTree>
    <p:extLst>
      <p:ext uri="{BB962C8B-B14F-4D97-AF65-F5344CB8AC3E}">
        <p14:creationId xmlns:p14="http://schemas.microsoft.com/office/powerpoint/2010/main" val="4166761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38</a:t>
            </a:fld>
            <a:endParaRPr lang="en-US"/>
          </a:p>
        </p:txBody>
      </p:sp>
    </p:spTree>
    <p:extLst>
      <p:ext uri="{BB962C8B-B14F-4D97-AF65-F5344CB8AC3E}">
        <p14:creationId xmlns:p14="http://schemas.microsoft.com/office/powerpoint/2010/main" val="1576924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147</a:t>
            </a:fld>
            <a:endParaRPr lang="en-US"/>
          </a:p>
        </p:txBody>
      </p:sp>
    </p:spTree>
    <p:extLst>
      <p:ext uri="{BB962C8B-B14F-4D97-AF65-F5344CB8AC3E}">
        <p14:creationId xmlns:p14="http://schemas.microsoft.com/office/powerpoint/2010/main" val="42527495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148</a:t>
            </a:fld>
            <a:endParaRPr lang="en-US"/>
          </a:p>
        </p:txBody>
      </p:sp>
    </p:spTree>
    <p:extLst>
      <p:ext uri="{BB962C8B-B14F-4D97-AF65-F5344CB8AC3E}">
        <p14:creationId xmlns:p14="http://schemas.microsoft.com/office/powerpoint/2010/main" val="38287220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149</a:t>
            </a:fld>
            <a:endParaRPr lang="en-US"/>
          </a:p>
        </p:txBody>
      </p:sp>
    </p:spTree>
    <p:extLst>
      <p:ext uri="{BB962C8B-B14F-4D97-AF65-F5344CB8AC3E}">
        <p14:creationId xmlns:p14="http://schemas.microsoft.com/office/powerpoint/2010/main" val="222816212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150</a:t>
            </a:fld>
            <a:endParaRPr lang="en-US"/>
          </a:p>
        </p:txBody>
      </p:sp>
    </p:spTree>
    <p:extLst>
      <p:ext uri="{BB962C8B-B14F-4D97-AF65-F5344CB8AC3E}">
        <p14:creationId xmlns:p14="http://schemas.microsoft.com/office/powerpoint/2010/main" val="268550349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151</a:t>
            </a:fld>
            <a:endParaRPr lang="en-US"/>
          </a:p>
        </p:txBody>
      </p:sp>
    </p:spTree>
    <p:extLst>
      <p:ext uri="{BB962C8B-B14F-4D97-AF65-F5344CB8AC3E}">
        <p14:creationId xmlns:p14="http://schemas.microsoft.com/office/powerpoint/2010/main" val="413290735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152</a:t>
            </a:fld>
            <a:endParaRPr lang="en-US"/>
          </a:p>
        </p:txBody>
      </p:sp>
    </p:spTree>
    <p:extLst>
      <p:ext uri="{BB962C8B-B14F-4D97-AF65-F5344CB8AC3E}">
        <p14:creationId xmlns:p14="http://schemas.microsoft.com/office/powerpoint/2010/main" val="302624873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153</a:t>
            </a:fld>
            <a:endParaRPr lang="en-US"/>
          </a:p>
        </p:txBody>
      </p:sp>
    </p:spTree>
    <p:extLst>
      <p:ext uri="{BB962C8B-B14F-4D97-AF65-F5344CB8AC3E}">
        <p14:creationId xmlns:p14="http://schemas.microsoft.com/office/powerpoint/2010/main" val="146091209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154</a:t>
            </a:fld>
            <a:endParaRPr lang="en-US"/>
          </a:p>
        </p:txBody>
      </p:sp>
    </p:spTree>
    <p:extLst>
      <p:ext uri="{BB962C8B-B14F-4D97-AF65-F5344CB8AC3E}">
        <p14:creationId xmlns:p14="http://schemas.microsoft.com/office/powerpoint/2010/main" val="398305037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155</a:t>
            </a:fld>
            <a:endParaRPr lang="en-US"/>
          </a:p>
        </p:txBody>
      </p:sp>
    </p:spTree>
    <p:extLst>
      <p:ext uri="{BB962C8B-B14F-4D97-AF65-F5344CB8AC3E}">
        <p14:creationId xmlns:p14="http://schemas.microsoft.com/office/powerpoint/2010/main" val="182367896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156</a:t>
            </a:fld>
            <a:endParaRPr lang="en-US"/>
          </a:p>
        </p:txBody>
      </p:sp>
    </p:spTree>
    <p:extLst>
      <p:ext uri="{BB962C8B-B14F-4D97-AF65-F5344CB8AC3E}">
        <p14:creationId xmlns:p14="http://schemas.microsoft.com/office/powerpoint/2010/main" val="1710859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39</a:t>
            </a:fld>
            <a:endParaRPr lang="en-US"/>
          </a:p>
        </p:txBody>
      </p:sp>
    </p:spTree>
    <p:extLst>
      <p:ext uri="{BB962C8B-B14F-4D97-AF65-F5344CB8AC3E}">
        <p14:creationId xmlns:p14="http://schemas.microsoft.com/office/powerpoint/2010/main" val="263121804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157</a:t>
            </a:fld>
            <a:endParaRPr lang="en-US"/>
          </a:p>
        </p:txBody>
      </p:sp>
    </p:spTree>
    <p:extLst>
      <p:ext uri="{BB962C8B-B14F-4D97-AF65-F5344CB8AC3E}">
        <p14:creationId xmlns:p14="http://schemas.microsoft.com/office/powerpoint/2010/main" val="330220498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158</a:t>
            </a:fld>
            <a:endParaRPr lang="en-US"/>
          </a:p>
        </p:txBody>
      </p:sp>
    </p:spTree>
    <p:extLst>
      <p:ext uri="{BB962C8B-B14F-4D97-AF65-F5344CB8AC3E}">
        <p14:creationId xmlns:p14="http://schemas.microsoft.com/office/powerpoint/2010/main" val="168597426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159</a:t>
            </a:fld>
            <a:endParaRPr lang="en-US"/>
          </a:p>
        </p:txBody>
      </p:sp>
    </p:spTree>
    <p:extLst>
      <p:ext uri="{BB962C8B-B14F-4D97-AF65-F5344CB8AC3E}">
        <p14:creationId xmlns:p14="http://schemas.microsoft.com/office/powerpoint/2010/main" val="352614109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160</a:t>
            </a:fld>
            <a:endParaRPr lang="en-US"/>
          </a:p>
        </p:txBody>
      </p:sp>
    </p:spTree>
    <p:extLst>
      <p:ext uri="{BB962C8B-B14F-4D97-AF65-F5344CB8AC3E}">
        <p14:creationId xmlns:p14="http://schemas.microsoft.com/office/powerpoint/2010/main" val="317784789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161</a:t>
            </a:fld>
            <a:endParaRPr lang="en-US"/>
          </a:p>
        </p:txBody>
      </p:sp>
    </p:spTree>
    <p:extLst>
      <p:ext uri="{BB962C8B-B14F-4D97-AF65-F5344CB8AC3E}">
        <p14:creationId xmlns:p14="http://schemas.microsoft.com/office/powerpoint/2010/main" val="267186560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162</a:t>
            </a:fld>
            <a:endParaRPr lang="en-US"/>
          </a:p>
        </p:txBody>
      </p:sp>
    </p:spTree>
    <p:extLst>
      <p:ext uri="{BB962C8B-B14F-4D97-AF65-F5344CB8AC3E}">
        <p14:creationId xmlns:p14="http://schemas.microsoft.com/office/powerpoint/2010/main" val="238720784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163</a:t>
            </a:fld>
            <a:endParaRPr lang="en-US"/>
          </a:p>
        </p:txBody>
      </p:sp>
    </p:spTree>
    <p:extLst>
      <p:ext uri="{BB962C8B-B14F-4D97-AF65-F5344CB8AC3E}">
        <p14:creationId xmlns:p14="http://schemas.microsoft.com/office/powerpoint/2010/main" val="251994884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164</a:t>
            </a:fld>
            <a:endParaRPr lang="en-US"/>
          </a:p>
        </p:txBody>
      </p:sp>
    </p:spTree>
    <p:extLst>
      <p:ext uri="{BB962C8B-B14F-4D97-AF65-F5344CB8AC3E}">
        <p14:creationId xmlns:p14="http://schemas.microsoft.com/office/powerpoint/2010/main" val="164904090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165</a:t>
            </a:fld>
            <a:endParaRPr lang="en-US"/>
          </a:p>
        </p:txBody>
      </p:sp>
    </p:spTree>
    <p:extLst>
      <p:ext uri="{BB962C8B-B14F-4D97-AF65-F5344CB8AC3E}">
        <p14:creationId xmlns:p14="http://schemas.microsoft.com/office/powerpoint/2010/main" val="240018683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166</a:t>
            </a:fld>
            <a:endParaRPr lang="en-US"/>
          </a:p>
        </p:txBody>
      </p:sp>
    </p:spTree>
    <p:extLst>
      <p:ext uri="{BB962C8B-B14F-4D97-AF65-F5344CB8AC3E}">
        <p14:creationId xmlns:p14="http://schemas.microsoft.com/office/powerpoint/2010/main" val="629641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40</a:t>
            </a:fld>
            <a:endParaRPr lang="en-US"/>
          </a:p>
        </p:txBody>
      </p:sp>
    </p:spTree>
    <p:extLst>
      <p:ext uri="{BB962C8B-B14F-4D97-AF65-F5344CB8AC3E}">
        <p14:creationId xmlns:p14="http://schemas.microsoft.com/office/powerpoint/2010/main" val="4149400004"/>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167</a:t>
            </a:fld>
            <a:endParaRPr lang="en-US"/>
          </a:p>
        </p:txBody>
      </p:sp>
    </p:spTree>
    <p:extLst>
      <p:ext uri="{BB962C8B-B14F-4D97-AF65-F5344CB8AC3E}">
        <p14:creationId xmlns:p14="http://schemas.microsoft.com/office/powerpoint/2010/main" val="409926009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168</a:t>
            </a:fld>
            <a:endParaRPr lang="en-US"/>
          </a:p>
        </p:txBody>
      </p:sp>
    </p:spTree>
    <p:extLst>
      <p:ext uri="{BB962C8B-B14F-4D97-AF65-F5344CB8AC3E}">
        <p14:creationId xmlns:p14="http://schemas.microsoft.com/office/powerpoint/2010/main" val="221127948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169</a:t>
            </a:fld>
            <a:endParaRPr lang="en-US"/>
          </a:p>
        </p:txBody>
      </p:sp>
    </p:spTree>
    <p:extLst>
      <p:ext uri="{BB962C8B-B14F-4D97-AF65-F5344CB8AC3E}">
        <p14:creationId xmlns:p14="http://schemas.microsoft.com/office/powerpoint/2010/main" val="3023173080"/>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170</a:t>
            </a:fld>
            <a:endParaRPr lang="en-US"/>
          </a:p>
        </p:txBody>
      </p:sp>
    </p:spTree>
    <p:extLst>
      <p:ext uri="{BB962C8B-B14F-4D97-AF65-F5344CB8AC3E}">
        <p14:creationId xmlns:p14="http://schemas.microsoft.com/office/powerpoint/2010/main" val="353587060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171</a:t>
            </a:fld>
            <a:endParaRPr lang="en-US"/>
          </a:p>
        </p:txBody>
      </p:sp>
    </p:spTree>
    <p:extLst>
      <p:ext uri="{BB962C8B-B14F-4D97-AF65-F5344CB8AC3E}">
        <p14:creationId xmlns:p14="http://schemas.microsoft.com/office/powerpoint/2010/main" val="75800842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172</a:t>
            </a:fld>
            <a:endParaRPr lang="en-US"/>
          </a:p>
        </p:txBody>
      </p:sp>
    </p:spTree>
    <p:extLst>
      <p:ext uri="{BB962C8B-B14F-4D97-AF65-F5344CB8AC3E}">
        <p14:creationId xmlns:p14="http://schemas.microsoft.com/office/powerpoint/2010/main" val="716898130"/>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173</a:t>
            </a:fld>
            <a:endParaRPr lang="en-US"/>
          </a:p>
        </p:txBody>
      </p:sp>
    </p:spTree>
    <p:extLst>
      <p:ext uri="{BB962C8B-B14F-4D97-AF65-F5344CB8AC3E}">
        <p14:creationId xmlns:p14="http://schemas.microsoft.com/office/powerpoint/2010/main" val="1752328706"/>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174</a:t>
            </a:fld>
            <a:endParaRPr lang="en-US"/>
          </a:p>
        </p:txBody>
      </p:sp>
    </p:spTree>
    <p:extLst>
      <p:ext uri="{BB962C8B-B14F-4D97-AF65-F5344CB8AC3E}">
        <p14:creationId xmlns:p14="http://schemas.microsoft.com/office/powerpoint/2010/main" val="159590918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175</a:t>
            </a:fld>
            <a:endParaRPr lang="en-US"/>
          </a:p>
        </p:txBody>
      </p:sp>
    </p:spTree>
    <p:extLst>
      <p:ext uri="{BB962C8B-B14F-4D97-AF65-F5344CB8AC3E}">
        <p14:creationId xmlns:p14="http://schemas.microsoft.com/office/powerpoint/2010/main" val="363003510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176</a:t>
            </a:fld>
            <a:endParaRPr lang="en-US"/>
          </a:p>
        </p:txBody>
      </p:sp>
    </p:spTree>
    <p:extLst>
      <p:ext uri="{BB962C8B-B14F-4D97-AF65-F5344CB8AC3E}">
        <p14:creationId xmlns:p14="http://schemas.microsoft.com/office/powerpoint/2010/main" val="2985185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41</a:t>
            </a:fld>
            <a:endParaRPr lang="en-US"/>
          </a:p>
        </p:txBody>
      </p:sp>
    </p:spTree>
    <p:extLst>
      <p:ext uri="{BB962C8B-B14F-4D97-AF65-F5344CB8AC3E}">
        <p14:creationId xmlns:p14="http://schemas.microsoft.com/office/powerpoint/2010/main" val="1945293357"/>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177</a:t>
            </a:fld>
            <a:endParaRPr lang="en-US"/>
          </a:p>
        </p:txBody>
      </p:sp>
    </p:spTree>
    <p:extLst>
      <p:ext uri="{BB962C8B-B14F-4D97-AF65-F5344CB8AC3E}">
        <p14:creationId xmlns:p14="http://schemas.microsoft.com/office/powerpoint/2010/main" val="22063816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178</a:t>
            </a:fld>
            <a:endParaRPr lang="en-US"/>
          </a:p>
        </p:txBody>
      </p:sp>
    </p:spTree>
    <p:extLst>
      <p:ext uri="{BB962C8B-B14F-4D97-AF65-F5344CB8AC3E}">
        <p14:creationId xmlns:p14="http://schemas.microsoft.com/office/powerpoint/2010/main" val="3009078909"/>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179</a:t>
            </a:fld>
            <a:endParaRPr lang="en-US"/>
          </a:p>
        </p:txBody>
      </p:sp>
    </p:spTree>
    <p:extLst>
      <p:ext uri="{BB962C8B-B14F-4D97-AF65-F5344CB8AC3E}">
        <p14:creationId xmlns:p14="http://schemas.microsoft.com/office/powerpoint/2010/main" val="3323609699"/>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180</a:t>
            </a:fld>
            <a:endParaRPr lang="en-US"/>
          </a:p>
        </p:txBody>
      </p:sp>
    </p:spTree>
    <p:extLst>
      <p:ext uri="{BB962C8B-B14F-4D97-AF65-F5344CB8AC3E}">
        <p14:creationId xmlns:p14="http://schemas.microsoft.com/office/powerpoint/2010/main" val="335397891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181</a:t>
            </a:fld>
            <a:endParaRPr lang="en-US"/>
          </a:p>
        </p:txBody>
      </p:sp>
    </p:spTree>
    <p:extLst>
      <p:ext uri="{BB962C8B-B14F-4D97-AF65-F5344CB8AC3E}">
        <p14:creationId xmlns:p14="http://schemas.microsoft.com/office/powerpoint/2010/main" val="21208186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182</a:t>
            </a:fld>
            <a:endParaRPr lang="en-US"/>
          </a:p>
        </p:txBody>
      </p:sp>
    </p:spTree>
    <p:extLst>
      <p:ext uri="{BB962C8B-B14F-4D97-AF65-F5344CB8AC3E}">
        <p14:creationId xmlns:p14="http://schemas.microsoft.com/office/powerpoint/2010/main" val="37172142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185</a:t>
            </a:fld>
            <a:endParaRPr lang="en-US"/>
          </a:p>
        </p:txBody>
      </p:sp>
    </p:spTree>
    <p:extLst>
      <p:ext uri="{BB962C8B-B14F-4D97-AF65-F5344CB8AC3E}">
        <p14:creationId xmlns:p14="http://schemas.microsoft.com/office/powerpoint/2010/main" val="107567126"/>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186</a:t>
            </a:fld>
            <a:endParaRPr lang="en-US"/>
          </a:p>
        </p:txBody>
      </p:sp>
    </p:spTree>
    <p:extLst>
      <p:ext uri="{BB962C8B-B14F-4D97-AF65-F5344CB8AC3E}">
        <p14:creationId xmlns:p14="http://schemas.microsoft.com/office/powerpoint/2010/main" val="1421960177"/>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187</a:t>
            </a:fld>
            <a:endParaRPr lang="en-US"/>
          </a:p>
        </p:txBody>
      </p:sp>
    </p:spTree>
    <p:extLst>
      <p:ext uri="{BB962C8B-B14F-4D97-AF65-F5344CB8AC3E}">
        <p14:creationId xmlns:p14="http://schemas.microsoft.com/office/powerpoint/2010/main" val="3052208433"/>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188</a:t>
            </a:fld>
            <a:endParaRPr lang="en-US"/>
          </a:p>
        </p:txBody>
      </p:sp>
    </p:spTree>
    <p:extLst>
      <p:ext uri="{BB962C8B-B14F-4D97-AF65-F5344CB8AC3E}">
        <p14:creationId xmlns:p14="http://schemas.microsoft.com/office/powerpoint/2010/main" val="745147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42</a:t>
            </a:fld>
            <a:endParaRPr lang="en-US"/>
          </a:p>
        </p:txBody>
      </p:sp>
    </p:spTree>
    <p:extLst>
      <p:ext uri="{BB962C8B-B14F-4D97-AF65-F5344CB8AC3E}">
        <p14:creationId xmlns:p14="http://schemas.microsoft.com/office/powerpoint/2010/main" val="3429752293"/>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189</a:t>
            </a:fld>
            <a:endParaRPr lang="en-US"/>
          </a:p>
        </p:txBody>
      </p:sp>
    </p:spTree>
    <p:extLst>
      <p:ext uri="{BB962C8B-B14F-4D97-AF65-F5344CB8AC3E}">
        <p14:creationId xmlns:p14="http://schemas.microsoft.com/office/powerpoint/2010/main" val="110931083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190</a:t>
            </a:fld>
            <a:endParaRPr lang="en-US"/>
          </a:p>
        </p:txBody>
      </p:sp>
    </p:spTree>
    <p:extLst>
      <p:ext uri="{BB962C8B-B14F-4D97-AF65-F5344CB8AC3E}">
        <p14:creationId xmlns:p14="http://schemas.microsoft.com/office/powerpoint/2010/main" val="991152125"/>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191</a:t>
            </a:fld>
            <a:endParaRPr lang="en-US"/>
          </a:p>
        </p:txBody>
      </p:sp>
    </p:spTree>
    <p:extLst>
      <p:ext uri="{BB962C8B-B14F-4D97-AF65-F5344CB8AC3E}">
        <p14:creationId xmlns:p14="http://schemas.microsoft.com/office/powerpoint/2010/main" val="164714148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192</a:t>
            </a:fld>
            <a:endParaRPr lang="en-US"/>
          </a:p>
        </p:txBody>
      </p:sp>
    </p:spTree>
    <p:extLst>
      <p:ext uri="{BB962C8B-B14F-4D97-AF65-F5344CB8AC3E}">
        <p14:creationId xmlns:p14="http://schemas.microsoft.com/office/powerpoint/2010/main" val="18995818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193</a:t>
            </a:fld>
            <a:endParaRPr lang="en-US"/>
          </a:p>
        </p:txBody>
      </p:sp>
    </p:spTree>
    <p:extLst>
      <p:ext uri="{BB962C8B-B14F-4D97-AF65-F5344CB8AC3E}">
        <p14:creationId xmlns:p14="http://schemas.microsoft.com/office/powerpoint/2010/main" val="3513283648"/>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194</a:t>
            </a:fld>
            <a:endParaRPr lang="en-US"/>
          </a:p>
        </p:txBody>
      </p:sp>
    </p:spTree>
    <p:extLst>
      <p:ext uri="{BB962C8B-B14F-4D97-AF65-F5344CB8AC3E}">
        <p14:creationId xmlns:p14="http://schemas.microsoft.com/office/powerpoint/2010/main" val="1686521902"/>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195</a:t>
            </a:fld>
            <a:endParaRPr lang="en-US"/>
          </a:p>
        </p:txBody>
      </p:sp>
    </p:spTree>
    <p:extLst>
      <p:ext uri="{BB962C8B-B14F-4D97-AF65-F5344CB8AC3E}">
        <p14:creationId xmlns:p14="http://schemas.microsoft.com/office/powerpoint/2010/main" val="587974173"/>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196</a:t>
            </a:fld>
            <a:endParaRPr lang="en-US"/>
          </a:p>
        </p:txBody>
      </p:sp>
    </p:spTree>
    <p:extLst>
      <p:ext uri="{BB962C8B-B14F-4D97-AF65-F5344CB8AC3E}">
        <p14:creationId xmlns:p14="http://schemas.microsoft.com/office/powerpoint/2010/main" val="1743031100"/>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197</a:t>
            </a:fld>
            <a:endParaRPr lang="en-US"/>
          </a:p>
        </p:txBody>
      </p:sp>
    </p:spTree>
    <p:extLst>
      <p:ext uri="{BB962C8B-B14F-4D97-AF65-F5344CB8AC3E}">
        <p14:creationId xmlns:p14="http://schemas.microsoft.com/office/powerpoint/2010/main" val="3151744116"/>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198</a:t>
            </a:fld>
            <a:endParaRPr lang="en-US"/>
          </a:p>
        </p:txBody>
      </p:sp>
    </p:spTree>
    <p:extLst>
      <p:ext uri="{BB962C8B-B14F-4D97-AF65-F5344CB8AC3E}">
        <p14:creationId xmlns:p14="http://schemas.microsoft.com/office/powerpoint/2010/main" val="2243768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43</a:t>
            </a:fld>
            <a:endParaRPr lang="en-US"/>
          </a:p>
        </p:txBody>
      </p:sp>
    </p:spTree>
    <p:extLst>
      <p:ext uri="{BB962C8B-B14F-4D97-AF65-F5344CB8AC3E}">
        <p14:creationId xmlns:p14="http://schemas.microsoft.com/office/powerpoint/2010/main" val="690438047"/>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199</a:t>
            </a:fld>
            <a:endParaRPr lang="en-US"/>
          </a:p>
        </p:txBody>
      </p:sp>
    </p:spTree>
    <p:extLst>
      <p:ext uri="{BB962C8B-B14F-4D97-AF65-F5344CB8AC3E}">
        <p14:creationId xmlns:p14="http://schemas.microsoft.com/office/powerpoint/2010/main" val="953076719"/>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200</a:t>
            </a:fld>
            <a:endParaRPr lang="en-US"/>
          </a:p>
        </p:txBody>
      </p:sp>
    </p:spTree>
    <p:extLst>
      <p:ext uri="{BB962C8B-B14F-4D97-AF65-F5344CB8AC3E}">
        <p14:creationId xmlns:p14="http://schemas.microsoft.com/office/powerpoint/2010/main" val="924534593"/>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201</a:t>
            </a:fld>
            <a:endParaRPr lang="en-US"/>
          </a:p>
        </p:txBody>
      </p:sp>
    </p:spTree>
    <p:extLst>
      <p:ext uri="{BB962C8B-B14F-4D97-AF65-F5344CB8AC3E}">
        <p14:creationId xmlns:p14="http://schemas.microsoft.com/office/powerpoint/2010/main" val="1065643656"/>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202</a:t>
            </a:fld>
            <a:endParaRPr lang="en-US"/>
          </a:p>
        </p:txBody>
      </p:sp>
    </p:spTree>
    <p:extLst>
      <p:ext uri="{BB962C8B-B14F-4D97-AF65-F5344CB8AC3E}">
        <p14:creationId xmlns:p14="http://schemas.microsoft.com/office/powerpoint/2010/main" val="3913565310"/>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203</a:t>
            </a:fld>
            <a:endParaRPr lang="en-US"/>
          </a:p>
        </p:txBody>
      </p:sp>
    </p:spTree>
    <p:extLst>
      <p:ext uri="{BB962C8B-B14F-4D97-AF65-F5344CB8AC3E}">
        <p14:creationId xmlns:p14="http://schemas.microsoft.com/office/powerpoint/2010/main" val="199017123"/>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204</a:t>
            </a:fld>
            <a:endParaRPr lang="en-US"/>
          </a:p>
        </p:txBody>
      </p:sp>
    </p:spTree>
    <p:extLst>
      <p:ext uri="{BB962C8B-B14F-4D97-AF65-F5344CB8AC3E}">
        <p14:creationId xmlns:p14="http://schemas.microsoft.com/office/powerpoint/2010/main" val="1074499076"/>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205</a:t>
            </a:fld>
            <a:endParaRPr lang="en-US"/>
          </a:p>
        </p:txBody>
      </p:sp>
    </p:spTree>
    <p:extLst>
      <p:ext uri="{BB962C8B-B14F-4D97-AF65-F5344CB8AC3E}">
        <p14:creationId xmlns:p14="http://schemas.microsoft.com/office/powerpoint/2010/main" val="236748325"/>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206</a:t>
            </a:fld>
            <a:endParaRPr lang="en-US"/>
          </a:p>
        </p:txBody>
      </p:sp>
    </p:spTree>
    <p:extLst>
      <p:ext uri="{BB962C8B-B14F-4D97-AF65-F5344CB8AC3E}">
        <p14:creationId xmlns:p14="http://schemas.microsoft.com/office/powerpoint/2010/main" val="4268318125"/>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207</a:t>
            </a:fld>
            <a:endParaRPr lang="en-US"/>
          </a:p>
        </p:txBody>
      </p:sp>
    </p:spTree>
    <p:extLst>
      <p:ext uri="{BB962C8B-B14F-4D97-AF65-F5344CB8AC3E}">
        <p14:creationId xmlns:p14="http://schemas.microsoft.com/office/powerpoint/2010/main" val="3688472114"/>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208</a:t>
            </a:fld>
            <a:endParaRPr lang="en-US"/>
          </a:p>
        </p:txBody>
      </p:sp>
    </p:spTree>
    <p:extLst>
      <p:ext uri="{BB962C8B-B14F-4D97-AF65-F5344CB8AC3E}">
        <p14:creationId xmlns:p14="http://schemas.microsoft.com/office/powerpoint/2010/main" val="4279173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44</a:t>
            </a:fld>
            <a:endParaRPr lang="en-US"/>
          </a:p>
        </p:txBody>
      </p:sp>
    </p:spTree>
    <p:extLst>
      <p:ext uri="{BB962C8B-B14F-4D97-AF65-F5344CB8AC3E}">
        <p14:creationId xmlns:p14="http://schemas.microsoft.com/office/powerpoint/2010/main" val="763393433"/>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209</a:t>
            </a:fld>
            <a:endParaRPr lang="en-US"/>
          </a:p>
        </p:txBody>
      </p:sp>
    </p:spTree>
    <p:extLst>
      <p:ext uri="{BB962C8B-B14F-4D97-AF65-F5344CB8AC3E}">
        <p14:creationId xmlns:p14="http://schemas.microsoft.com/office/powerpoint/2010/main" val="3308556146"/>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210</a:t>
            </a:fld>
            <a:endParaRPr lang="en-US"/>
          </a:p>
        </p:txBody>
      </p:sp>
    </p:spTree>
    <p:extLst>
      <p:ext uri="{BB962C8B-B14F-4D97-AF65-F5344CB8AC3E}">
        <p14:creationId xmlns:p14="http://schemas.microsoft.com/office/powerpoint/2010/main" val="2386031330"/>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212</a:t>
            </a:fld>
            <a:endParaRPr lang="en-US"/>
          </a:p>
        </p:txBody>
      </p:sp>
    </p:spTree>
    <p:extLst>
      <p:ext uri="{BB962C8B-B14F-4D97-AF65-F5344CB8AC3E}">
        <p14:creationId xmlns:p14="http://schemas.microsoft.com/office/powerpoint/2010/main" val="352567591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213</a:t>
            </a:fld>
            <a:endParaRPr lang="en-US"/>
          </a:p>
        </p:txBody>
      </p:sp>
    </p:spTree>
    <p:extLst>
      <p:ext uri="{BB962C8B-B14F-4D97-AF65-F5344CB8AC3E}">
        <p14:creationId xmlns:p14="http://schemas.microsoft.com/office/powerpoint/2010/main" val="3036758383"/>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214</a:t>
            </a:fld>
            <a:endParaRPr lang="en-US"/>
          </a:p>
        </p:txBody>
      </p:sp>
    </p:spTree>
    <p:extLst>
      <p:ext uri="{BB962C8B-B14F-4D97-AF65-F5344CB8AC3E}">
        <p14:creationId xmlns:p14="http://schemas.microsoft.com/office/powerpoint/2010/main" val="622314955"/>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215</a:t>
            </a:fld>
            <a:endParaRPr lang="en-US"/>
          </a:p>
        </p:txBody>
      </p:sp>
    </p:spTree>
    <p:extLst>
      <p:ext uri="{BB962C8B-B14F-4D97-AF65-F5344CB8AC3E}">
        <p14:creationId xmlns:p14="http://schemas.microsoft.com/office/powerpoint/2010/main" val="2431705857"/>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216</a:t>
            </a:fld>
            <a:endParaRPr lang="en-US"/>
          </a:p>
        </p:txBody>
      </p:sp>
    </p:spTree>
    <p:extLst>
      <p:ext uri="{BB962C8B-B14F-4D97-AF65-F5344CB8AC3E}">
        <p14:creationId xmlns:p14="http://schemas.microsoft.com/office/powerpoint/2010/main" val="1201928727"/>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217</a:t>
            </a:fld>
            <a:endParaRPr lang="en-US"/>
          </a:p>
        </p:txBody>
      </p:sp>
    </p:spTree>
    <p:extLst>
      <p:ext uri="{BB962C8B-B14F-4D97-AF65-F5344CB8AC3E}">
        <p14:creationId xmlns:p14="http://schemas.microsoft.com/office/powerpoint/2010/main" val="1848433543"/>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218</a:t>
            </a:fld>
            <a:endParaRPr lang="en-US"/>
          </a:p>
        </p:txBody>
      </p:sp>
    </p:spTree>
    <p:extLst>
      <p:ext uri="{BB962C8B-B14F-4D97-AF65-F5344CB8AC3E}">
        <p14:creationId xmlns:p14="http://schemas.microsoft.com/office/powerpoint/2010/main" val="3063698381"/>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219</a:t>
            </a:fld>
            <a:endParaRPr lang="en-US"/>
          </a:p>
        </p:txBody>
      </p:sp>
    </p:spTree>
    <p:extLst>
      <p:ext uri="{BB962C8B-B14F-4D97-AF65-F5344CB8AC3E}">
        <p14:creationId xmlns:p14="http://schemas.microsoft.com/office/powerpoint/2010/main" val="723797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45</a:t>
            </a:fld>
            <a:endParaRPr lang="en-US"/>
          </a:p>
        </p:txBody>
      </p:sp>
    </p:spTree>
    <p:extLst>
      <p:ext uri="{BB962C8B-B14F-4D97-AF65-F5344CB8AC3E}">
        <p14:creationId xmlns:p14="http://schemas.microsoft.com/office/powerpoint/2010/main" val="3260228512"/>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220</a:t>
            </a:fld>
            <a:endParaRPr lang="en-US"/>
          </a:p>
        </p:txBody>
      </p:sp>
    </p:spTree>
    <p:extLst>
      <p:ext uri="{BB962C8B-B14F-4D97-AF65-F5344CB8AC3E}">
        <p14:creationId xmlns:p14="http://schemas.microsoft.com/office/powerpoint/2010/main" val="1777094120"/>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221</a:t>
            </a:fld>
            <a:endParaRPr lang="en-US"/>
          </a:p>
        </p:txBody>
      </p:sp>
    </p:spTree>
    <p:extLst>
      <p:ext uri="{BB962C8B-B14F-4D97-AF65-F5344CB8AC3E}">
        <p14:creationId xmlns:p14="http://schemas.microsoft.com/office/powerpoint/2010/main" val="4218363976"/>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222</a:t>
            </a:fld>
            <a:endParaRPr lang="en-US"/>
          </a:p>
        </p:txBody>
      </p:sp>
    </p:spTree>
    <p:extLst>
      <p:ext uri="{BB962C8B-B14F-4D97-AF65-F5344CB8AC3E}">
        <p14:creationId xmlns:p14="http://schemas.microsoft.com/office/powerpoint/2010/main" val="3733699465"/>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223</a:t>
            </a:fld>
            <a:endParaRPr lang="en-US"/>
          </a:p>
        </p:txBody>
      </p:sp>
    </p:spTree>
    <p:extLst>
      <p:ext uri="{BB962C8B-B14F-4D97-AF65-F5344CB8AC3E}">
        <p14:creationId xmlns:p14="http://schemas.microsoft.com/office/powerpoint/2010/main" val="4114861409"/>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224</a:t>
            </a:fld>
            <a:endParaRPr lang="en-US"/>
          </a:p>
        </p:txBody>
      </p:sp>
    </p:spTree>
    <p:extLst>
      <p:ext uri="{BB962C8B-B14F-4D97-AF65-F5344CB8AC3E}">
        <p14:creationId xmlns:p14="http://schemas.microsoft.com/office/powerpoint/2010/main" val="1733772040"/>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225</a:t>
            </a:fld>
            <a:endParaRPr lang="en-US"/>
          </a:p>
        </p:txBody>
      </p:sp>
    </p:spTree>
    <p:extLst>
      <p:ext uri="{BB962C8B-B14F-4D97-AF65-F5344CB8AC3E}">
        <p14:creationId xmlns:p14="http://schemas.microsoft.com/office/powerpoint/2010/main" val="2781130728"/>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226</a:t>
            </a:fld>
            <a:endParaRPr lang="en-US"/>
          </a:p>
        </p:txBody>
      </p:sp>
    </p:spTree>
    <p:extLst>
      <p:ext uri="{BB962C8B-B14F-4D97-AF65-F5344CB8AC3E}">
        <p14:creationId xmlns:p14="http://schemas.microsoft.com/office/powerpoint/2010/main" val="4290956838"/>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227</a:t>
            </a:fld>
            <a:endParaRPr lang="en-US"/>
          </a:p>
        </p:txBody>
      </p:sp>
    </p:spTree>
    <p:extLst>
      <p:ext uri="{BB962C8B-B14F-4D97-AF65-F5344CB8AC3E}">
        <p14:creationId xmlns:p14="http://schemas.microsoft.com/office/powerpoint/2010/main" val="1148998028"/>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228</a:t>
            </a:fld>
            <a:endParaRPr lang="en-US"/>
          </a:p>
        </p:txBody>
      </p:sp>
    </p:spTree>
    <p:extLst>
      <p:ext uri="{BB962C8B-B14F-4D97-AF65-F5344CB8AC3E}">
        <p14:creationId xmlns:p14="http://schemas.microsoft.com/office/powerpoint/2010/main" val="1286994162"/>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229</a:t>
            </a:fld>
            <a:endParaRPr lang="en-US"/>
          </a:p>
        </p:txBody>
      </p:sp>
    </p:spTree>
    <p:extLst>
      <p:ext uri="{BB962C8B-B14F-4D97-AF65-F5344CB8AC3E}">
        <p14:creationId xmlns:p14="http://schemas.microsoft.com/office/powerpoint/2010/main" val="2175440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46</a:t>
            </a:fld>
            <a:endParaRPr lang="en-US"/>
          </a:p>
        </p:txBody>
      </p:sp>
    </p:spTree>
    <p:extLst>
      <p:ext uri="{BB962C8B-B14F-4D97-AF65-F5344CB8AC3E}">
        <p14:creationId xmlns:p14="http://schemas.microsoft.com/office/powerpoint/2010/main" val="3423200676"/>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230</a:t>
            </a:fld>
            <a:endParaRPr lang="en-US"/>
          </a:p>
        </p:txBody>
      </p:sp>
    </p:spTree>
    <p:extLst>
      <p:ext uri="{BB962C8B-B14F-4D97-AF65-F5344CB8AC3E}">
        <p14:creationId xmlns:p14="http://schemas.microsoft.com/office/powerpoint/2010/main" val="3470616084"/>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231</a:t>
            </a:fld>
            <a:endParaRPr lang="en-US"/>
          </a:p>
        </p:txBody>
      </p:sp>
    </p:spTree>
    <p:extLst>
      <p:ext uri="{BB962C8B-B14F-4D97-AF65-F5344CB8AC3E}">
        <p14:creationId xmlns:p14="http://schemas.microsoft.com/office/powerpoint/2010/main" val="1628018626"/>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232</a:t>
            </a:fld>
            <a:endParaRPr lang="en-US"/>
          </a:p>
        </p:txBody>
      </p:sp>
    </p:spTree>
    <p:extLst>
      <p:ext uri="{BB962C8B-B14F-4D97-AF65-F5344CB8AC3E}">
        <p14:creationId xmlns:p14="http://schemas.microsoft.com/office/powerpoint/2010/main" val="3592744939"/>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233</a:t>
            </a:fld>
            <a:endParaRPr lang="en-US"/>
          </a:p>
        </p:txBody>
      </p:sp>
    </p:spTree>
    <p:extLst>
      <p:ext uri="{BB962C8B-B14F-4D97-AF65-F5344CB8AC3E}">
        <p14:creationId xmlns:p14="http://schemas.microsoft.com/office/powerpoint/2010/main" val="1753248271"/>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234</a:t>
            </a:fld>
            <a:endParaRPr lang="en-US"/>
          </a:p>
        </p:txBody>
      </p:sp>
    </p:spTree>
    <p:extLst>
      <p:ext uri="{BB962C8B-B14F-4D97-AF65-F5344CB8AC3E}">
        <p14:creationId xmlns:p14="http://schemas.microsoft.com/office/powerpoint/2010/main" val="1673906572"/>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235</a:t>
            </a:fld>
            <a:endParaRPr lang="en-US"/>
          </a:p>
        </p:txBody>
      </p:sp>
    </p:spTree>
    <p:extLst>
      <p:ext uri="{BB962C8B-B14F-4D97-AF65-F5344CB8AC3E}">
        <p14:creationId xmlns:p14="http://schemas.microsoft.com/office/powerpoint/2010/main" val="3473161093"/>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236</a:t>
            </a:fld>
            <a:endParaRPr lang="en-US"/>
          </a:p>
        </p:txBody>
      </p:sp>
    </p:spTree>
    <p:extLst>
      <p:ext uri="{BB962C8B-B14F-4D97-AF65-F5344CB8AC3E}">
        <p14:creationId xmlns:p14="http://schemas.microsoft.com/office/powerpoint/2010/main" val="1397191617"/>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237</a:t>
            </a:fld>
            <a:endParaRPr lang="en-US"/>
          </a:p>
        </p:txBody>
      </p:sp>
    </p:spTree>
    <p:extLst>
      <p:ext uri="{BB962C8B-B14F-4D97-AF65-F5344CB8AC3E}">
        <p14:creationId xmlns:p14="http://schemas.microsoft.com/office/powerpoint/2010/main" val="24307760"/>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238</a:t>
            </a:fld>
            <a:endParaRPr lang="en-US"/>
          </a:p>
        </p:txBody>
      </p:sp>
    </p:spTree>
    <p:extLst>
      <p:ext uri="{BB962C8B-B14F-4D97-AF65-F5344CB8AC3E}">
        <p14:creationId xmlns:p14="http://schemas.microsoft.com/office/powerpoint/2010/main" val="29067808"/>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239</a:t>
            </a:fld>
            <a:endParaRPr lang="en-US"/>
          </a:p>
        </p:txBody>
      </p:sp>
    </p:spTree>
    <p:extLst>
      <p:ext uri="{BB962C8B-B14F-4D97-AF65-F5344CB8AC3E}">
        <p14:creationId xmlns:p14="http://schemas.microsoft.com/office/powerpoint/2010/main" val="29524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17</a:t>
            </a:fld>
            <a:endParaRPr lang="en-US"/>
          </a:p>
        </p:txBody>
      </p:sp>
    </p:spTree>
    <p:extLst>
      <p:ext uri="{BB962C8B-B14F-4D97-AF65-F5344CB8AC3E}">
        <p14:creationId xmlns:p14="http://schemas.microsoft.com/office/powerpoint/2010/main" val="19505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47</a:t>
            </a:fld>
            <a:endParaRPr lang="en-US"/>
          </a:p>
        </p:txBody>
      </p:sp>
    </p:spTree>
    <p:extLst>
      <p:ext uri="{BB962C8B-B14F-4D97-AF65-F5344CB8AC3E}">
        <p14:creationId xmlns:p14="http://schemas.microsoft.com/office/powerpoint/2010/main" val="2617831748"/>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240</a:t>
            </a:fld>
            <a:endParaRPr lang="en-US"/>
          </a:p>
        </p:txBody>
      </p:sp>
    </p:spTree>
    <p:extLst>
      <p:ext uri="{BB962C8B-B14F-4D97-AF65-F5344CB8AC3E}">
        <p14:creationId xmlns:p14="http://schemas.microsoft.com/office/powerpoint/2010/main" val="1205827970"/>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241</a:t>
            </a:fld>
            <a:endParaRPr lang="en-US"/>
          </a:p>
        </p:txBody>
      </p:sp>
    </p:spTree>
    <p:extLst>
      <p:ext uri="{BB962C8B-B14F-4D97-AF65-F5344CB8AC3E}">
        <p14:creationId xmlns:p14="http://schemas.microsoft.com/office/powerpoint/2010/main" val="3266906639"/>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242</a:t>
            </a:fld>
            <a:endParaRPr lang="en-US"/>
          </a:p>
        </p:txBody>
      </p:sp>
    </p:spTree>
    <p:extLst>
      <p:ext uri="{BB962C8B-B14F-4D97-AF65-F5344CB8AC3E}">
        <p14:creationId xmlns:p14="http://schemas.microsoft.com/office/powerpoint/2010/main" val="3704108414"/>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243</a:t>
            </a:fld>
            <a:endParaRPr lang="en-US"/>
          </a:p>
        </p:txBody>
      </p:sp>
    </p:spTree>
    <p:extLst>
      <p:ext uri="{BB962C8B-B14F-4D97-AF65-F5344CB8AC3E}">
        <p14:creationId xmlns:p14="http://schemas.microsoft.com/office/powerpoint/2010/main" val="2559872960"/>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244</a:t>
            </a:fld>
            <a:endParaRPr lang="en-US"/>
          </a:p>
        </p:txBody>
      </p:sp>
    </p:spTree>
    <p:extLst>
      <p:ext uri="{BB962C8B-B14F-4D97-AF65-F5344CB8AC3E}">
        <p14:creationId xmlns:p14="http://schemas.microsoft.com/office/powerpoint/2010/main" val="4224407335"/>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245</a:t>
            </a:fld>
            <a:endParaRPr lang="en-US"/>
          </a:p>
        </p:txBody>
      </p:sp>
    </p:spTree>
    <p:extLst>
      <p:ext uri="{BB962C8B-B14F-4D97-AF65-F5344CB8AC3E}">
        <p14:creationId xmlns:p14="http://schemas.microsoft.com/office/powerpoint/2010/main" val="992456147"/>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246</a:t>
            </a:fld>
            <a:endParaRPr lang="en-US"/>
          </a:p>
        </p:txBody>
      </p:sp>
    </p:spTree>
    <p:extLst>
      <p:ext uri="{BB962C8B-B14F-4D97-AF65-F5344CB8AC3E}">
        <p14:creationId xmlns:p14="http://schemas.microsoft.com/office/powerpoint/2010/main" val="3369556388"/>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247</a:t>
            </a:fld>
            <a:endParaRPr lang="en-US"/>
          </a:p>
        </p:txBody>
      </p:sp>
    </p:spTree>
    <p:extLst>
      <p:ext uri="{BB962C8B-B14F-4D97-AF65-F5344CB8AC3E}">
        <p14:creationId xmlns:p14="http://schemas.microsoft.com/office/powerpoint/2010/main" val="3675808628"/>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248</a:t>
            </a:fld>
            <a:endParaRPr lang="en-US"/>
          </a:p>
        </p:txBody>
      </p:sp>
    </p:spTree>
    <p:extLst>
      <p:ext uri="{BB962C8B-B14F-4D97-AF65-F5344CB8AC3E}">
        <p14:creationId xmlns:p14="http://schemas.microsoft.com/office/powerpoint/2010/main" val="2159303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48</a:t>
            </a:fld>
            <a:endParaRPr lang="en-US"/>
          </a:p>
        </p:txBody>
      </p:sp>
    </p:spTree>
    <p:extLst>
      <p:ext uri="{BB962C8B-B14F-4D97-AF65-F5344CB8AC3E}">
        <p14:creationId xmlns:p14="http://schemas.microsoft.com/office/powerpoint/2010/main" val="2730169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49</a:t>
            </a:fld>
            <a:endParaRPr lang="en-US"/>
          </a:p>
        </p:txBody>
      </p:sp>
    </p:spTree>
    <p:extLst>
      <p:ext uri="{BB962C8B-B14F-4D97-AF65-F5344CB8AC3E}">
        <p14:creationId xmlns:p14="http://schemas.microsoft.com/office/powerpoint/2010/main" val="2250648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50</a:t>
            </a:fld>
            <a:endParaRPr lang="en-US"/>
          </a:p>
        </p:txBody>
      </p:sp>
    </p:spTree>
    <p:extLst>
      <p:ext uri="{BB962C8B-B14F-4D97-AF65-F5344CB8AC3E}">
        <p14:creationId xmlns:p14="http://schemas.microsoft.com/office/powerpoint/2010/main" val="906811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51</a:t>
            </a:fld>
            <a:endParaRPr lang="en-US"/>
          </a:p>
        </p:txBody>
      </p:sp>
    </p:spTree>
    <p:extLst>
      <p:ext uri="{BB962C8B-B14F-4D97-AF65-F5344CB8AC3E}">
        <p14:creationId xmlns:p14="http://schemas.microsoft.com/office/powerpoint/2010/main" val="25391195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52</a:t>
            </a:fld>
            <a:endParaRPr lang="en-US"/>
          </a:p>
        </p:txBody>
      </p:sp>
    </p:spTree>
    <p:extLst>
      <p:ext uri="{BB962C8B-B14F-4D97-AF65-F5344CB8AC3E}">
        <p14:creationId xmlns:p14="http://schemas.microsoft.com/office/powerpoint/2010/main" val="29155025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53</a:t>
            </a:fld>
            <a:endParaRPr lang="en-US"/>
          </a:p>
        </p:txBody>
      </p:sp>
    </p:spTree>
    <p:extLst>
      <p:ext uri="{BB962C8B-B14F-4D97-AF65-F5344CB8AC3E}">
        <p14:creationId xmlns:p14="http://schemas.microsoft.com/office/powerpoint/2010/main" val="3508312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54</a:t>
            </a:fld>
            <a:endParaRPr lang="en-US"/>
          </a:p>
        </p:txBody>
      </p:sp>
    </p:spTree>
    <p:extLst>
      <p:ext uri="{BB962C8B-B14F-4D97-AF65-F5344CB8AC3E}">
        <p14:creationId xmlns:p14="http://schemas.microsoft.com/office/powerpoint/2010/main" val="1647437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55</a:t>
            </a:fld>
            <a:endParaRPr lang="en-US"/>
          </a:p>
        </p:txBody>
      </p:sp>
    </p:spTree>
    <p:extLst>
      <p:ext uri="{BB962C8B-B14F-4D97-AF65-F5344CB8AC3E}">
        <p14:creationId xmlns:p14="http://schemas.microsoft.com/office/powerpoint/2010/main" val="3809925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56</a:t>
            </a:fld>
            <a:endParaRPr lang="en-US"/>
          </a:p>
        </p:txBody>
      </p:sp>
    </p:spTree>
    <p:extLst>
      <p:ext uri="{BB962C8B-B14F-4D97-AF65-F5344CB8AC3E}">
        <p14:creationId xmlns:p14="http://schemas.microsoft.com/office/powerpoint/2010/main" val="4150964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27</a:t>
            </a:fld>
            <a:endParaRPr lang="en-US"/>
          </a:p>
        </p:txBody>
      </p:sp>
    </p:spTree>
    <p:extLst>
      <p:ext uri="{BB962C8B-B14F-4D97-AF65-F5344CB8AC3E}">
        <p14:creationId xmlns:p14="http://schemas.microsoft.com/office/powerpoint/2010/main" val="15818764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57</a:t>
            </a:fld>
            <a:endParaRPr lang="en-US"/>
          </a:p>
        </p:txBody>
      </p:sp>
    </p:spTree>
    <p:extLst>
      <p:ext uri="{BB962C8B-B14F-4D97-AF65-F5344CB8AC3E}">
        <p14:creationId xmlns:p14="http://schemas.microsoft.com/office/powerpoint/2010/main" val="666645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58</a:t>
            </a:fld>
            <a:endParaRPr lang="en-US"/>
          </a:p>
        </p:txBody>
      </p:sp>
    </p:spTree>
    <p:extLst>
      <p:ext uri="{BB962C8B-B14F-4D97-AF65-F5344CB8AC3E}">
        <p14:creationId xmlns:p14="http://schemas.microsoft.com/office/powerpoint/2010/main" val="1393041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59</a:t>
            </a:fld>
            <a:endParaRPr lang="en-US"/>
          </a:p>
        </p:txBody>
      </p:sp>
    </p:spTree>
    <p:extLst>
      <p:ext uri="{BB962C8B-B14F-4D97-AF65-F5344CB8AC3E}">
        <p14:creationId xmlns:p14="http://schemas.microsoft.com/office/powerpoint/2010/main" val="39406569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60</a:t>
            </a:fld>
            <a:endParaRPr lang="en-US"/>
          </a:p>
        </p:txBody>
      </p:sp>
    </p:spTree>
    <p:extLst>
      <p:ext uri="{BB962C8B-B14F-4D97-AF65-F5344CB8AC3E}">
        <p14:creationId xmlns:p14="http://schemas.microsoft.com/office/powerpoint/2010/main" val="3548707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61</a:t>
            </a:fld>
            <a:endParaRPr lang="en-US"/>
          </a:p>
        </p:txBody>
      </p:sp>
    </p:spTree>
    <p:extLst>
      <p:ext uri="{BB962C8B-B14F-4D97-AF65-F5344CB8AC3E}">
        <p14:creationId xmlns:p14="http://schemas.microsoft.com/office/powerpoint/2010/main" val="623928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62</a:t>
            </a:fld>
            <a:endParaRPr lang="en-US"/>
          </a:p>
        </p:txBody>
      </p:sp>
    </p:spTree>
    <p:extLst>
      <p:ext uri="{BB962C8B-B14F-4D97-AF65-F5344CB8AC3E}">
        <p14:creationId xmlns:p14="http://schemas.microsoft.com/office/powerpoint/2010/main" val="23996407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63</a:t>
            </a:fld>
            <a:endParaRPr lang="en-US"/>
          </a:p>
        </p:txBody>
      </p:sp>
    </p:spTree>
    <p:extLst>
      <p:ext uri="{BB962C8B-B14F-4D97-AF65-F5344CB8AC3E}">
        <p14:creationId xmlns:p14="http://schemas.microsoft.com/office/powerpoint/2010/main" val="31009913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64</a:t>
            </a:fld>
            <a:endParaRPr lang="en-US"/>
          </a:p>
        </p:txBody>
      </p:sp>
    </p:spTree>
    <p:extLst>
      <p:ext uri="{BB962C8B-B14F-4D97-AF65-F5344CB8AC3E}">
        <p14:creationId xmlns:p14="http://schemas.microsoft.com/office/powerpoint/2010/main" val="1157912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65</a:t>
            </a:fld>
            <a:endParaRPr lang="en-US"/>
          </a:p>
        </p:txBody>
      </p:sp>
    </p:spTree>
    <p:extLst>
      <p:ext uri="{BB962C8B-B14F-4D97-AF65-F5344CB8AC3E}">
        <p14:creationId xmlns:p14="http://schemas.microsoft.com/office/powerpoint/2010/main" val="28743399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66</a:t>
            </a:fld>
            <a:endParaRPr lang="en-US"/>
          </a:p>
        </p:txBody>
      </p:sp>
    </p:spTree>
    <p:extLst>
      <p:ext uri="{BB962C8B-B14F-4D97-AF65-F5344CB8AC3E}">
        <p14:creationId xmlns:p14="http://schemas.microsoft.com/office/powerpoint/2010/main" val="4018553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28</a:t>
            </a:fld>
            <a:endParaRPr lang="en-US"/>
          </a:p>
        </p:txBody>
      </p:sp>
    </p:spTree>
    <p:extLst>
      <p:ext uri="{BB962C8B-B14F-4D97-AF65-F5344CB8AC3E}">
        <p14:creationId xmlns:p14="http://schemas.microsoft.com/office/powerpoint/2010/main" val="27095967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67</a:t>
            </a:fld>
            <a:endParaRPr lang="en-US"/>
          </a:p>
        </p:txBody>
      </p:sp>
    </p:spTree>
    <p:extLst>
      <p:ext uri="{BB962C8B-B14F-4D97-AF65-F5344CB8AC3E}">
        <p14:creationId xmlns:p14="http://schemas.microsoft.com/office/powerpoint/2010/main" val="12837429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68</a:t>
            </a:fld>
            <a:endParaRPr lang="en-US"/>
          </a:p>
        </p:txBody>
      </p:sp>
    </p:spTree>
    <p:extLst>
      <p:ext uri="{BB962C8B-B14F-4D97-AF65-F5344CB8AC3E}">
        <p14:creationId xmlns:p14="http://schemas.microsoft.com/office/powerpoint/2010/main" val="10621670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69</a:t>
            </a:fld>
            <a:endParaRPr lang="en-US"/>
          </a:p>
        </p:txBody>
      </p:sp>
    </p:spTree>
    <p:extLst>
      <p:ext uri="{BB962C8B-B14F-4D97-AF65-F5344CB8AC3E}">
        <p14:creationId xmlns:p14="http://schemas.microsoft.com/office/powerpoint/2010/main" val="19219902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70</a:t>
            </a:fld>
            <a:endParaRPr lang="en-US"/>
          </a:p>
        </p:txBody>
      </p:sp>
    </p:spTree>
    <p:extLst>
      <p:ext uri="{BB962C8B-B14F-4D97-AF65-F5344CB8AC3E}">
        <p14:creationId xmlns:p14="http://schemas.microsoft.com/office/powerpoint/2010/main" val="31016319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74</a:t>
            </a:fld>
            <a:endParaRPr lang="en-US"/>
          </a:p>
        </p:txBody>
      </p:sp>
    </p:spTree>
    <p:extLst>
      <p:ext uri="{BB962C8B-B14F-4D97-AF65-F5344CB8AC3E}">
        <p14:creationId xmlns:p14="http://schemas.microsoft.com/office/powerpoint/2010/main" val="32095164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75</a:t>
            </a:fld>
            <a:endParaRPr lang="en-US"/>
          </a:p>
        </p:txBody>
      </p:sp>
    </p:spTree>
    <p:extLst>
      <p:ext uri="{BB962C8B-B14F-4D97-AF65-F5344CB8AC3E}">
        <p14:creationId xmlns:p14="http://schemas.microsoft.com/office/powerpoint/2010/main" val="31280538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76</a:t>
            </a:fld>
            <a:endParaRPr lang="en-US"/>
          </a:p>
        </p:txBody>
      </p:sp>
    </p:spTree>
    <p:extLst>
      <p:ext uri="{BB962C8B-B14F-4D97-AF65-F5344CB8AC3E}">
        <p14:creationId xmlns:p14="http://schemas.microsoft.com/office/powerpoint/2010/main" val="40473674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77</a:t>
            </a:fld>
            <a:endParaRPr lang="en-US"/>
          </a:p>
        </p:txBody>
      </p:sp>
    </p:spTree>
    <p:extLst>
      <p:ext uri="{BB962C8B-B14F-4D97-AF65-F5344CB8AC3E}">
        <p14:creationId xmlns:p14="http://schemas.microsoft.com/office/powerpoint/2010/main" val="12344199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78</a:t>
            </a:fld>
            <a:endParaRPr lang="en-US"/>
          </a:p>
        </p:txBody>
      </p:sp>
    </p:spTree>
    <p:extLst>
      <p:ext uri="{BB962C8B-B14F-4D97-AF65-F5344CB8AC3E}">
        <p14:creationId xmlns:p14="http://schemas.microsoft.com/office/powerpoint/2010/main" val="15791075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79</a:t>
            </a:fld>
            <a:endParaRPr lang="en-US"/>
          </a:p>
        </p:txBody>
      </p:sp>
    </p:spTree>
    <p:extLst>
      <p:ext uri="{BB962C8B-B14F-4D97-AF65-F5344CB8AC3E}">
        <p14:creationId xmlns:p14="http://schemas.microsoft.com/office/powerpoint/2010/main" val="3202029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29</a:t>
            </a:fld>
            <a:endParaRPr lang="en-US"/>
          </a:p>
        </p:txBody>
      </p:sp>
    </p:spTree>
    <p:extLst>
      <p:ext uri="{BB962C8B-B14F-4D97-AF65-F5344CB8AC3E}">
        <p14:creationId xmlns:p14="http://schemas.microsoft.com/office/powerpoint/2010/main" val="9560563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80</a:t>
            </a:fld>
            <a:endParaRPr lang="en-US"/>
          </a:p>
        </p:txBody>
      </p:sp>
    </p:spTree>
    <p:extLst>
      <p:ext uri="{BB962C8B-B14F-4D97-AF65-F5344CB8AC3E}">
        <p14:creationId xmlns:p14="http://schemas.microsoft.com/office/powerpoint/2010/main" val="17182869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81</a:t>
            </a:fld>
            <a:endParaRPr lang="en-US"/>
          </a:p>
        </p:txBody>
      </p:sp>
    </p:spTree>
    <p:extLst>
      <p:ext uri="{BB962C8B-B14F-4D97-AF65-F5344CB8AC3E}">
        <p14:creationId xmlns:p14="http://schemas.microsoft.com/office/powerpoint/2010/main" val="777034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82</a:t>
            </a:fld>
            <a:endParaRPr lang="en-US"/>
          </a:p>
        </p:txBody>
      </p:sp>
    </p:spTree>
    <p:extLst>
      <p:ext uri="{BB962C8B-B14F-4D97-AF65-F5344CB8AC3E}">
        <p14:creationId xmlns:p14="http://schemas.microsoft.com/office/powerpoint/2010/main" val="26990022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83</a:t>
            </a:fld>
            <a:endParaRPr lang="en-US"/>
          </a:p>
        </p:txBody>
      </p:sp>
    </p:spTree>
    <p:extLst>
      <p:ext uri="{BB962C8B-B14F-4D97-AF65-F5344CB8AC3E}">
        <p14:creationId xmlns:p14="http://schemas.microsoft.com/office/powerpoint/2010/main" val="16156083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84</a:t>
            </a:fld>
            <a:endParaRPr lang="en-US"/>
          </a:p>
        </p:txBody>
      </p:sp>
    </p:spTree>
    <p:extLst>
      <p:ext uri="{BB962C8B-B14F-4D97-AF65-F5344CB8AC3E}">
        <p14:creationId xmlns:p14="http://schemas.microsoft.com/office/powerpoint/2010/main" val="25203737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85</a:t>
            </a:fld>
            <a:endParaRPr lang="en-US"/>
          </a:p>
        </p:txBody>
      </p:sp>
    </p:spTree>
    <p:extLst>
      <p:ext uri="{BB962C8B-B14F-4D97-AF65-F5344CB8AC3E}">
        <p14:creationId xmlns:p14="http://schemas.microsoft.com/office/powerpoint/2010/main" val="10479904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86</a:t>
            </a:fld>
            <a:endParaRPr lang="en-US"/>
          </a:p>
        </p:txBody>
      </p:sp>
    </p:spTree>
    <p:extLst>
      <p:ext uri="{BB962C8B-B14F-4D97-AF65-F5344CB8AC3E}">
        <p14:creationId xmlns:p14="http://schemas.microsoft.com/office/powerpoint/2010/main" val="14931617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87</a:t>
            </a:fld>
            <a:endParaRPr lang="en-US"/>
          </a:p>
        </p:txBody>
      </p:sp>
    </p:spTree>
    <p:extLst>
      <p:ext uri="{BB962C8B-B14F-4D97-AF65-F5344CB8AC3E}">
        <p14:creationId xmlns:p14="http://schemas.microsoft.com/office/powerpoint/2010/main" val="3065418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88</a:t>
            </a:fld>
            <a:endParaRPr lang="en-US"/>
          </a:p>
        </p:txBody>
      </p:sp>
    </p:spTree>
    <p:extLst>
      <p:ext uri="{BB962C8B-B14F-4D97-AF65-F5344CB8AC3E}">
        <p14:creationId xmlns:p14="http://schemas.microsoft.com/office/powerpoint/2010/main" val="16071702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89</a:t>
            </a:fld>
            <a:endParaRPr lang="en-US"/>
          </a:p>
        </p:txBody>
      </p:sp>
    </p:spTree>
    <p:extLst>
      <p:ext uri="{BB962C8B-B14F-4D97-AF65-F5344CB8AC3E}">
        <p14:creationId xmlns:p14="http://schemas.microsoft.com/office/powerpoint/2010/main" val="2477790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30</a:t>
            </a:fld>
            <a:endParaRPr lang="en-US"/>
          </a:p>
        </p:txBody>
      </p:sp>
    </p:spTree>
    <p:extLst>
      <p:ext uri="{BB962C8B-B14F-4D97-AF65-F5344CB8AC3E}">
        <p14:creationId xmlns:p14="http://schemas.microsoft.com/office/powerpoint/2010/main" val="22336232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90</a:t>
            </a:fld>
            <a:endParaRPr lang="en-US"/>
          </a:p>
        </p:txBody>
      </p:sp>
    </p:spTree>
    <p:extLst>
      <p:ext uri="{BB962C8B-B14F-4D97-AF65-F5344CB8AC3E}">
        <p14:creationId xmlns:p14="http://schemas.microsoft.com/office/powerpoint/2010/main" val="9494825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91</a:t>
            </a:fld>
            <a:endParaRPr lang="en-US"/>
          </a:p>
        </p:txBody>
      </p:sp>
    </p:spTree>
    <p:extLst>
      <p:ext uri="{BB962C8B-B14F-4D97-AF65-F5344CB8AC3E}">
        <p14:creationId xmlns:p14="http://schemas.microsoft.com/office/powerpoint/2010/main" val="21136122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92</a:t>
            </a:fld>
            <a:endParaRPr lang="en-US"/>
          </a:p>
        </p:txBody>
      </p:sp>
    </p:spTree>
    <p:extLst>
      <p:ext uri="{BB962C8B-B14F-4D97-AF65-F5344CB8AC3E}">
        <p14:creationId xmlns:p14="http://schemas.microsoft.com/office/powerpoint/2010/main" val="19003577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93</a:t>
            </a:fld>
            <a:endParaRPr lang="en-US"/>
          </a:p>
        </p:txBody>
      </p:sp>
    </p:spTree>
    <p:extLst>
      <p:ext uri="{BB962C8B-B14F-4D97-AF65-F5344CB8AC3E}">
        <p14:creationId xmlns:p14="http://schemas.microsoft.com/office/powerpoint/2010/main" val="8655731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94</a:t>
            </a:fld>
            <a:endParaRPr lang="en-US"/>
          </a:p>
        </p:txBody>
      </p:sp>
    </p:spTree>
    <p:extLst>
      <p:ext uri="{BB962C8B-B14F-4D97-AF65-F5344CB8AC3E}">
        <p14:creationId xmlns:p14="http://schemas.microsoft.com/office/powerpoint/2010/main" val="8796421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95</a:t>
            </a:fld>
            <a:endParaRPr lang="en-US"/>
          </a:p>
        </p:txBody>
      </p:sp>
    </p:spTree>
    <p:extLst>
      <p:ext uri="{BB962C8B-B14F-4D97-AF65-F5344CB8AC3E}">
        <p14:creationId xmlns:p14="http://schemas.microsoft.com/office/powerpoint/2010/main" val="25950962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96</a:t>
            </a:fld>
            <a:endParaRPr lang="en-US"/>
          </a:p>
        </p:txBody>
      </p:sp>
    </p:spTree>
    <p:extLst>
      <p:ext uri="{BB962C8B-B14F-4D97-AF65-F5344CB8AC3E}">
        <p14:creationId xmlns:p14="http://schemas.microsoft.com/office/powerpoint/2010/main" val="29561279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97</a:t>
            </a:fld>
            <a:endParaRPr lang="en-US"/>
          </a:p>
        </p:txBody>
      </p:sp>
    </p:spTree>
    <p:extLst>
      <p:ext uri="{BB962C8B-B14F-4D97-AF65-F5344CB8AC3E}">
        <p14:creationId xmlns:p14="http://schemas.microsoft.com/office/powerpoint/2010/main" val="20106610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98</a:t>
            </a:fld>
            <a:endParaRPr lang="en-US"/>
          </a:p>
        </p:txBody>
      </p:sp>
    </p:spTree>
    <p:extLst>
      <p:ext uri="{BB962C8B-B14F-4D97-AF65-F5344CB8AC3E}">
        <p14:creationId xmlns:p14="http://schemas.microsoft.com/office/powerpoint/2010/main" val="35345368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99</a:t>
            </a:fld>
            <a:endParaRPr lang="en-US"/>
          </a:p>
        </p:txBody>
      </p:sp>
    </p:spTree>
    <p:extLst>
      <p:ext uri="{BB962C8B-B14F-4D97-AF65-F5344CB8AC3E}">
        <p14:creationId xmlns:p14="http://schemas.microsoft.com/office/powerpoint/2010/main" val="3002634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31</a:t>
            </a:fld>
            <a:endParaRPr lang="en-US"/>
          </a:p>
        </p:txBody>
      </p:sp>
    </p:spTree>
    <p:extLst>
      <p:ext uri="{BB962C8B-B14F-4D97-AF65-F5344CB8AC3E}">
        <p14:creationId xmlns:p14="http://schemas.microsoft.com/office/powerpoint/2010/main" val="10765369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100</a:t>
            </a:fld>
            <a:endParaRPr lang="en-US"/>
          </a:p>
        </p:txBody>
      </p:sp>
    </p:spTree>
    <p:extLst>
      <p:ext uri="{BB962C8B-B14F-4D97-AF65-F5344CB8AC3E}">
        <p14:creationId xmlns:p14="http://schemas.microsoft.com/office/powerpoint/2010/main" val="10466861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101</a:t>
            </a:fld>
            <a:endParaRPr lang="en-US"/>
          </a:p>
        </p:txBody>
      </p:sp>
    </p:spTree>
    <p:extLst>
      <p:ext uri="{BB962C8B-B14F-4D97-AF65-F5344CB8AC3E}">
        <p14:creationId xmlns:p14="http://schemas.microsoft.com/office/powerpoint/2010/main" val="63092144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102</a:t>
            </a:fld>
            <a:endParaRPr lang="en-US"/>
          </a:p>
        </p:txBody>
      </p:sp>
    </p:spTree>
    <p:extLst>
      <p:ext uri="{BB962C8B-B14F-4D97-AF65-F5344CB8AC3E}">
        <p14:creationId xmlns:p14="http://schemas.microsoft.com/office/powerpoint/2010/main" val="357281122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103</a:t>
            </a:fld>
            <a:endParaRPr lang="en-US"/>
          </a:p>
        </p:txBody>
      </p:sp>
    </p:spTree>
    <p:extLst>
      <p:ext uri="{BB962C8B-B14F-4D97-AF65-F5344CB8AC3E}">
        <p14:creationId xmlns:p14="http://schemas.microsoft.com/office/powerpoint/2010/main" val="209846430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104</a:t>
            </a:fld>
            <a:endParaRPr lang="en-US"/>
          </a:p>
        </p:txBody>
      </p:sp>
    </p:spTree>
    <p:extLst>
      <p:ext uri="{BB962C8B-B14F-4D97-AF65-F5344CB8AC3E}">
        <p14:creationId xmlns:p14="http://schemas.microsoft.com/office/powerpoint/2010/main" val="322172657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105</a:t>
            </a:fld>
            <a:endParaRPr lang="en-US"/>
          </a:p>
        </p:txBody>
      </p:sp>
    </p:spTree>
    <p:extLst>
      <p:ext uri="{BB962C8B-B14F-4D97-AF65-F5344CB8AC3E}">
        <p14:creationId xmlns:p14="http://schemas.microsoft.com/office/powerpoint/2010/main" val="269423714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106</a:t>
            </a:fld>
            <a:endParaRPr lang="en-US"/>
          </a:p>
        </p:txBody>
      </p:sp>
    </p:spTree>
    <p:extLst>
      <p:ext uri="{BB962C8B-B14F-4D97-AF65-F5344CB8AC3E}">
        <p14:creationId xmlns:p14="http://schemas.microsoft.com/office/powerpoint/2010/main" val="77878707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107</a:t>
            </a:fld>
            <a:endParaRPr lang="en-US"/>
          </a:p>
        </p:txBody>
      </p:sp>
    </p:spTree>
    <p:extLst>
      <p:ext uri="{BB962C8B-B14F-4D97-AF65-F5344CB8AC3E}">
        <p14:creationId xmlns:p14="http://schemas.microsoft.com/office/powerpoint/2010/main" val="234785222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108</a:t>
            </a:fld>
            <a:endParaRPr lang="en-US"/>
          </a:p>
        </p:txBody>
      </p:sp>
    </p:spTree>
    <p:extLst>
      <p:ext uri="{BB962C8B-B14F-4D97-AF65-F5344CB8AC3E}">
        <p14:creationId xmlns:p14="http://schemas.microsoft.com/office/powerpoint/2010/main" val="247506368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109</a:t>
            </a:fld>
            <a:endParaRPr lang="en-US"/>
          </a:p>
        </p:txBody>
      </p:sp>
    </p:spTree>
    <p:extLst>
      <p:ext uri="{BB962C8B-B14F-4D97-AF65-F5344CB8AC3E}">
        <p14:creationId xmlns:p14="http://schemas.microsoft.com/office/powerpoint/2010/main" val="3441089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32</a:t>
            </a:fld>
            <a:endParaRPr lang="en-US"/>
          </a:p>
        </p:txBody>
      </p:sp>
    </p:spTree>
    <p:extLst>
      <p:ext uri="{BB962C8B-B14F-4D97-AF65-F5344CB8AC3E}">
        <p14:creationId xmlns:p14="http://schemas.microsoft.com/office/powerpoint/2010/main" val="8879512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111</a:t>
            </a:fld>
            <a:endParaRPr lang="en-US"/>
          </a:p>
        </p:txBody>
      </p:sp>
    </p:spTree>
    <p:extLst>
      <p:ext uri="{BB962C8B-B14F-4D97-AF65-F5344CB8AC3E}">
        <p14:creationId xmlns:p14="http://schemas.microsoft.com/office/powerpoint/2010/main" val="35010435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112</a:t>
            </a:fld>
            <a:endParaRPr lang="en-US"/>
          </a:p>
        </p:txBody>
      </p:sp>
    </p:spTree>
    <p:extLst>
      <p:ext uri="{BB962C8B-B14F-4D97-AF65-F5344CB8AC3E}">
        <p14:creationId xmlns:p14="http://schemas.microsoft.com/office/powerpoint/2010/main" val="255829187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113</a:t>
            </a:fld>
            <a:endParaRPr lang="en-US"/>
          </a:p>
        </p:txBody>
      </p:sp>
    </p:spTree>
    <p:extLst>
      <p:ext uri="{BB962C8B-B14F-4D97-AF65-F5344CB8AC3E}">
        <p14:creationId xmlns:p14="http://schemas.microsoft.com/office/powerpoint/2010/main" val="364361375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114</a:t>
            </a:fld>
            <a:endParaRPr lang="en-US"/>
          </a:p>
        </p:txBody>
      </p:sp>
    </p:spTree>
    <p:extLst>
      <p:ext uri="{BB962C8B-B14F-4D97-AF65-F5344CB8AC3E}">
        <p14:creationId xmlns:p14="http://schemas.microsoft.com/office/powerpoint/2010/main" val="62675183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115</a:t>
            </a:fld>
            <a:endParaRPr lang="en-US"/>
          </a:p>
        </p:txBody>
      </p:sp>
    </p:spTree>
    <p:extLst>
      <p:ext uri="{BB962C8B-B14F-4D97-AF65-F5344CB8AC3E}">
        <p14:creationId xmlns:p14="http://schemas.microsoft.com/office/powerpoint/2010/main" val="428561220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116</a:t>
            </a:fld>
            <a:endParaRPr lang="en-US"/>
          </a:p>
        </p:txBody>
      </p:sp>
    </p:spTree>
    <p:extLst>
      <p:ext uri="{BB962C8B-B14F-4D97-AF65-F5344CB8AC3E}">
        <p14:creationId xmlns:p14="http://schemas.microsoft.com/office/powerpoint/2010/main" val="156387234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119</a:t>
            </a:fld>
            <a:endParaRPr lang="en-US"/>
          </a:p>
        </p:txBody>
      </p:sp>
    </p:spTree>
    <p:extLst>
      <p:ext uri="{BB962C8B-B14F-4D97-AF65-F5344CB8AC3E}">
        <p14:creationId xmlns:p14="http://schemas.microsoft.com/office/powerpoint/2010/main" val="195786810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120</a:t>
            </a:fld>
            <a:endParaRPr lang="en-US"/>
          </a:p>
        </p:txBody>
      </p:sp>
    </p:spTree>
    <p:extLst>
      <p:ext uri="{BB962C8B-B14F-4D97-AF65-F5344CB8AC3E}">
        <p14:creationId xmlns:p14="http://schemas.microsoft.com/office/powerpoint/2010/main" val="421024153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121</a:t>
            </a:fld>
            <a:endParaRPr lang="en-US"/>
          </a:p>
        </p:txBody>
      </p:sp>
    </p:spTree>
    <p:extLst>
      <p:ext uri="{BB962C8B-B14F-4D97-AF65-F5344CB8AC3E}">
        <p14:creationId xmlns:p14="http://schemas.microsoft.com/office/powerpoint/2010/main" val="18503959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122</a:t>
            </a:fld>
            <a:endParaRPr lang="en-US"/>
          </a:p>
        </p:txBody>
      </p:sp>
    </p:spTree>
    <p:extLst>
      <p:ext uri="{BB962C8B-B14F-4D97-AF65-F5344CB8AC3E}">
        <p14:creationId xmlns:p14="http://schemas.microsoft.com/office/powerpoint/2010/main" val="3219134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33</a:t>
            </a:fld>
            <a:endParaRPr lang="en-US"/>
          </a:p>
        </p:txBody>
      </p:sp>
    </p:spTree>
    <p:extLst>
      <p:ext uri="{BB962C8B-B14F-4D97-AF65-F5344CB8AC3E}">
        <p14:creationId xmlns:p14="http://schemas.microsoft.com/office/powerpoint/2010/main" val="188982253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123</a:t>
            </a:fld>
            <a:endParaRPr lang="en-US"/>
          </a:p>
        </p:txBody>
      </p:sp>
    </p:spTree>
    <p:extLst>
      <p:ext uri="{BB962C8B-B14F-4D97-AF65-F5344CB8AC3E}">
        <p14:creationId xmlns:p14="http://schemas.microsoft.com/office/powerpoint/2010/main" val="379767915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124</a:t>
            </a:fld>
            <a:endParaRPr lang="en-US"/>
          </a:p>
        </p:txBody>
      </p:sp>
    </p:spTree>
    <p:extLst>
      <p:ext uri="{BB962C8B-B14F-4D97-AF65-F5344CB8AC3E}">
        <p14:creationId xmlns:p14="http://schemas.microsoft.com/office/powerpoint/2010/main" val="186254612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125</a:t>
            </a:fld>
            <a:endParaRPr lang="en-US"/>
          </a:p>
        </p:txBody>
      </p:sp>
    </p:spTree>
    <p:extLst>
      <p:ext uri="{BB962C8B-B14F-4D97-AF65-F5344CB8AC3E}">
        <p14:creationId xmlns:p14="http://schemas.microsoft.com/office/powerpoint/2010/main" val="12463088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126</a:t>
            </a:fld>
            <a:endParaRPr lang="en-US"/>
          </a:p>
        </p:txBody>
      </p:sp>
    </p:spTree>
    <p:extLst>
      <p:ext uri="{BB962C8B-B14F-4D97-AF65-F5344CB8AC3E}">
        <p14:creationId xmlns:p14="http://schemas.microsoft.com/office/powerpoint/2010/main" val="67803234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127</a:t>
            </a:fld>
            <a:endParaRPr lang="en-US"/>
          </a:p>
        </p:txBody>
      </p:sp>
    </p:spTree>
    <p:extLst>
      <p:ext uri="{BB962C8B-B14F-4D97-AF65-F5344CB8AC3E}">
        <p14:creationId xmlns:p14="http://schemas.microsoft.com/office/powerpoint/2010/main" val="210223282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128</a:t>
            </a:fld>
            <a:endParaRPr lang="en-US"/>
          </a:p>
        </p:txBody>
      </p:sp>
    </p:spTree>
    <p:extLst>
      <p:ext uri="{BB962C8B-B14F-4D97-AF65-F5344CB8AC3E}">
        <p14:creationId xmlns:p14="http://schemas.microsoft.com/office/powerpoint/2010/main" val="103422366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132</a:t>
            </a:fld>
            <a:endParaRPr lang="en-US"/>
          </a:p>
        </p:txBody>
      </p:sp>
    </p:spTree>
    <p:extLst>
      <p:ext uri="{BB962C8B-B14F-4D97-AF65-F5344CB8AC3E}">
        <p14:creationId xmlns:p14="http://schemas.microsoft.com/office/powerpoint/2010/main" val="320675058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133</a:t>
            </a:fld>
            <a:endParaRPr lang="en-US"/>
          </a:p>
        </p:txBody>
      </p:sp>
    </p:spTree>
    <p:extLst>
      <p:ext uri="{BB962C8B-B14F-4D97-AF65-F5344CB8AC3E}">
        <p14:creationId xmlns:p14="http://schemas.microsoft.com/office/powerpoint/2010/main" val="29431899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134</a:t>
            </a:fld>
            <a:endParaRPr lang="en-US"/>
          </a:p>
        </p:txBody>
      </p:sp>
    </p:spTree>
    <p:extLst>
      <p:ext uri="{BB962C8B-B14F-4D97-AF65-F5344CB8AC3E}">
        <p14:creationId xmlns:p14="http://schemas.microsoft.com/office/powerpoint/2010/main" val="251830003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4C52C8-EA46-4593-99A1-D036E299B31C}" type="slidenum">
              <a:rPr lang="en-US" smtClean="0"/>
              <a:t>135</a:t>
            </a:fld>
            <a:endParaRPr lang="en-US"/>
          </a:p>
        </p:txBody>
      </p:sp>
    </p:spTree>
    <p:extLst>
      <p:ext uri="{BB962C8B-B14F-4D97-AF65-F5344CB8AC3E}">
        <p14:creationId xmlns:p14="http://schemas.microsoft.com/office/powerpoint/2010/main" val="2906336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A3D3-C91B-7D14-AB95-0797FBDE56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9ABF3F-1A3F-97BE-683D-3A66A61B30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58DCBB-6273-9AD8-A911-C53EBD28C55C}"/>
              </a:ext>
            </a:extLst>
          </p:cNvPr>
          <p:cNvSpPr>
            <a:spLocks noGrp="1"/>
          </p:cNvSpPr>
          <p:nvPr>
            <p:ph type="dt" sz="half" idx="10"/>
          </p:nvPr>
        </p:nvSpPr>
        <p:spPr/>
        <p:txBody>
          <a:bodyPr/>
          <a:lstStyle/>
          <a:p>
            <a:fld id="{1BA7DBAE-73A3-4CAE-AA77-19FD5DF93767}" type="datetimeFigureOut">
              <a:rPr lang="en-US" smtClean="0"/>
              <a:t>8/28/2024</a:t>
            </a:fld>
            <a:endParaRPr lang="en-US"/>
          </a:p>
        </p:txBody>
      </p:sp>
      <p:sp>
        <p:nvSpPr>
          <p:cNvPr id="5" name="Footer Placeholder 4">
            <a:extLst>
              <a:ext uri="{FF2B5EF4-FFF2-40B4-BE49-F238E27FC236}">
                <a16:creationId xmlns:a16="http://schemas.microsoft.com/office/drawing/2014/main" id="{24DA591F-1FCD-84E6-F4F4-2ED194C30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E7C2A-737E-3FCD-AA4A-E0549A7D42DC}"/>
              </a:ext>
            </a:extLst>
          </p:cNvPr>
          <p:cNvSpPr>
            <a:spLocks noGrp="1"/>
          </p:cNvSpPr>
          <p:nvPr>
            <p:ph type="sldNum" sz="quarter" idx="12"/>
          </p:nvPr>
        </p:nvSpPr>
        <p:spPr/>
        <p:txBody>
          <a:bodyPr/>
          <a:lstStyle/>
          <a:p>
            <a:fld id="{03A1CEBE-45C8-4DC8-859A-CDEAF58BFD4B}" type="slidenum">
              <a:rPr lang="en-US" smtClean="0"/>
              <a:t>‹#›</a:t>
            </a:fld>
            <a:endParaRPr lang="en-US"/>
          </a:p>
        </p:txBody>
      </p:sp>
    </p:spTree>
    <p:extLst>
      <p:ext uri="{BB962C8B-B14F-4D97-AF65-F5344CB8AC3E}">
        <p14:creationId xmlns:p14="http://schemas.microsoft.com/office/powerpoint/2010/main" val="2463918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FC84-62EB-6E8E-CC7E-009A14B8E7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5EAE64-8C39-894F-1279-90613E8B00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3E2DD2-3FD0-A626-61E4-9484C22B48FE}"/>
              </a:ext>
            </a:extLst>
          </p:cNvPr>
          <p:cNvSpPr>
            <a:spLocks noGrp="1"/>
          </p:cNvSpPr>
          <p:nvPr>
            <p:ph type="dt" sz="half" idx="10"/>
          </p:nvPr>
        </p:nvSpPr>
        <p:spPr/>
        <p:txBody>
          <a:bodyPr/>
          <a:lstStyle/>
          <a:p>
            <a:fld id="{1BA7DBAE-73A3-4CAE-AA77-19FD5DF93767}" type="datetimeFigureOut">
              <a:rPr lang="en-US" smtClean="0"/>
              <a:t>8/28/2024</a:t>
            </a:fld>
            <a:endParaRPr lang="en-US"/>
          </a:p>
        </p:txBody>
      </p:sp>
      <p:sp>
        <p:nvSpPr>
          <p:cNvPr id="5" name="Footer Placeholder 4">
            <a:extLst>
              <a:ext uri="{FF2B5EF4-FFF2-40B4-BE49-F238E27FC236}">
                <a16:creationId xmlns:a16="http://schemas.microsoft.com/office/drawing/2014/main" id="{72C05A42-C6BD-4AB8-2993-2D3D158B8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60DC7-89F0-F9DD-D665-8658E94B1FA6}"/>
              </a:ext>
            </a:extLst>
          </p:cNvPr>
          <p:cNvSpPr>
            <a:spLocks noGrp="1"/>
          </p:cNvSpPr>
          <p:nvPr>
            <p:ph type="sldNum" sz="quarter" idx="12"/>
          </p:nvPr>
        </p:nvSpPr>
        <p:spPr/>
        <p:txBody>
          <a:bodyPr/>
          <a:lstStyle/>
          <a:p>
            <a:fld id="{03A1CEBE-45C8-4DC8-859A-CDEAF58BFD4B}" type="slidenum">
              <a:rPr lang="en-US" smtClean="0"/>
              <a:t>‹#›</a:t>
            </a:fld>
            <a:endParaRPr lang="en-US"/>
          </a:p>
        </p:txBody>
      </p:sp>
    </p:spTree>
    <p:extLst>
      <p:ext uri="{BB962C8B-B14F-4D97-AF65-F5344CB8AC3E}">
        <p14:creationId xmlns:p14="http://schemas.microsoft.com/office/powerpoint/2010/main" val="3369728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EC059E-E71E-AF33-D4B9-5036C50733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B5222D-D8F4-ED42-C526-C1652F6F8B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CA45B-97C6-8E9C-9769-2F078F96BF85}"/>
              </a:ext>
            </a:extLst>
          </p:cNvPr>
          <p:cNvSpPr>
            <a:spLocks noGrp="1"/>
          </p:cNvSpPr>
          <p:nvPr>
            <p:ph type="dt" sz="half" idx="10"/>
          </p:nvPr>
        </p:nvSpPr>
        <p:spPr/>
        <p:txBody>
          <a:bodyPr/>
          <a:lstStyle/>
          <a:p>
            <a:fld id="{1BA7DBAE-73A3-4CAE-AA77-19FD5DF93767}" type="datetimeFigureOut">
              <a:rPr lang="en-US" smtClean="0"/>
              <a:t>8/28/2024</a:t>
            </a:fld>
            <a:endParaRPr lang="en-US"/>
          </a:p>
        </p:txBody>
      </p:sp>
      <p:sp>
        <p:nvSpPr>
          <p:cNvPr id="5" name="Footer Placeholder 4">
            <a:extLst>
              <a:ext uri="{FF2B5EF4-FFF2-40B4-BE49-F238E27FC236}">
                <a16:creationId xmlns:a16="http://schemas.microsoft.com/office/drawing/2014/main" id="{62CFCD2B-D8DE-FB29-7B3E-CC13AB84B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80DF1-22B4-B535-3AF4-2CBC8C4578E6}"/>
              </a:ext>
            </a:extLst>
          </p:cNvPr>
          <p:cNvSpPr>
            <a:spLocks noGrp="1"/>
          </p:cNvSpPr>
          <p:nvPr>
            <p:ph type="sldNum" sz="quarter" idx="12"/>
          </p:nvPr>
        </p:nvSpPr>
        <p:spPr/>
        <p:txBody>
          <a:bodyPr/>
          <a:lstStyle/>
          <a:p>
            <a:fld id="{03A1CEBE-45C8-4DC8-859A-CDEAF58BFD4B}" type="slidenum">
              <a:rPr lang="en-US" smtClean="0"/>
              <a:t>‹#›</a:t>
            </a:fld>
            <a:endParaRPr lang="en-US"/>
          </a:p>
        </p:txBody>
      </p:sp>
    </p:spTree>
    <p:extLst>
      <p:ext uri="{BB962C8B-B14F-4D97-AF65-F5344CB8AC3E}">
        <p14:creationId xmlns:p14="http://schemas.microsoft.com/office/powerpoint/2010/main" val="2318154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0961-285B-01C6-7981-AF9C541CB1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67F7B6-E5D6-6A5D-C842-75605FB138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98B14C-E461-B730-2F2D-C21548DF5D90}"/>
              </a:ext>
            </a:extLst>
          </p:cNvPr>
          <p:cNvSpPr>
            <a:spLocks noGrp="1"/>
          </p:cNvSpPr>
          <p:nvPr>
            <p:ph type="dt" sz="half" idx="10"/>
          </p:nvPr>
        </p:nvSpPr>
        <p:spPr/>
        <p:txBody>
          <a:bodyPr/>
          <a:lstStyle/>
          <a:p>
            <a:fld id="{1BA7DBAE-73A3-4CAE-AA77-19FD5DF93767}" type="datetimeFigureOut">
              <a:rPr lang="en-US" smtClean="0"/>
              <a:t>8/28/2024</a:t>
            </a:fld>
            <a:endParaRPr lang="en-US"/>
          </a:p>
        </p:txBody>
      </p:sp>
      <p:sp>
        <p:nvSpPr>
          <p:cNvPr id="5" name="Footer Placeholder 4">
            <a:extLst>
              <a:ext uri="{FF2B5EF4-FFF2-40B4-BE49-F238E27FC236}">
                <a16:creationId xmlns:a16="http://schemas.microsoft.com/office/drawing/2014/main" id="{5D61D65C-1C3D-6D9A-8D53-7B911BFC5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AD6950-D5CB-C4A9-7610-3649A34597F9}"/>
              </a:ext>
            </a:extLst>
          </p:cNvPr>
          <p:cNvSpPr>
            <a:spLocks noGrp="1"/>
          </p:cNvSpPr>
          <p:nvPr>
            <p:ph type="sldNum" sz="quarter" idx="12"/>
          </p:nvPr>
        </p:nvSpPr>
        <p:spPr/>
        <p:txBody>
          <a:bodyPr/>
          <a:lstStyle/>
          <a:p>
            <a:fld id="{03A1CEBE-45C8-4DC8-859A-CDEAF58BFD4B}" type="slidenum">
              <a:rPr lang="en-US" smtClean="0"/>
              <a:t>‹#›</a:t>
            </a:fld>
            <a:endParaRPr lang="en-US"/>
          </a:p>
        </p:txBody>
      </p:sp>
    </p:spTree>
    <p:extLst>
      <p:ext uri="{BB962C8B-B14F-4D97-AF65-F5344CB8AC3E}">
        <p14:creationId xmlns:p14="http://schemas.microsoft.com/office/powerpoint/2010/main" val="2479001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8A1D0-5EF4-DA7D-E232-0924F0D509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FAAB71-45A8-A16F-5074-33BD48597D3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F367B-543F-4BF5-2272-C5B2CA456448}"/>
              </a:ext>
            </a:extLst>
          </p:cNvPr>
          <p:cNvSpPr>
            <a:spLocks noGrp="1"/>
          </p:cNvSpPr>
          <p:nvPr>
            <p:ph type="dt" sz="half" idx="10"/>
          </p:nvPr>
        </p:nvSpPr>
        <p:spPr/>
        <p:txBody>
          <a:bodyPr/>
          <a:lstStyle/>
          <a:p>
            <a:fld id="{1BA7DBAE-73A3-4CAE-AA77-19FD5DF93767}" type="datetimeFigureOut">
              <a:rPr lang="en-US" smtClean="0"/>
              <a:t>8/28/2024</a:t>
            </a:fld>
            <a:endParaRPr lang="en-US"/>
          </a:p>
        </p:txBody>
      </p:sp>
      <p:sp>
        <p:nvSpPr>
          <p:cNvPr id="5" name="Footer Placeholder 4">
            <a:extLst>
              <a:ext uri="{FF2B5EF4-FFF2-40B4-BE49-F238E27FC236}">
                <a16:creationId xmlns:a16="http://schemas.microsoft.com/office/drawing/2014/main" id="{A1A5D5F3-6261-C9D5-F71E-D49E88847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EB867-9B88-06E9-805B-B40841A58C0F}"/>
              </a:ext>
            </a:extLst>
          </p:cNvPr>
          <p:cNvSpPr>
            <a:spLocks noGrp="1"/>
          </p:cNvSpPr>
          <p:nvPr>
            <p:ph type="sldNum" sz="quarter" idx="12"/>
          </p:nvPr>
        </p:nvSpPr>
        <p:spPr/>
        <p:txBody>
          <a:bodyPr/>
          <a:lstStyle/>
          <a:p>
            <a:fld id="{03A1CEBE-45C8-4DC8-859A-CDEAF58BFD4B}" type="slidenum">
              <a:rPr lang="en-US" smtClean="0"/>
              <a:t>‹#›</a:t>
            </a:fld>
            <a:endParaRPr lang="en-US"/>
          </a:p>
        </p:txBody>
      </p:sp>
    </p:spTree>
    <p:extLst>
      <p:ext uri="{BB962C8B-B14F-4D97-AF65-F5344CB8AC3E}">
        <p14:creationId xmlns:p14="http://schemas.microsoft.com/office/powerpoint/2010/main" val="1591702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6DFBD-AF14-E5AF-BF60-FDBFEE3211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1B55C7-B697-AD14-B546-7A0CC6BE1B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3CA025-2720-8CA6-A060-4F99D89711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31ED59-1332-887B-6053-686ACB6F9DE3}"/>
              </a:ext>
            </a:extLst>
          </p:cNvPr>
          <p:cNvSpPr>
            <a:spLocks noGrp="1"/>
          </p:cNvSpPr>
          <p:nvPr>
            <p:ph type="dt" sz="half" idx="10"/>
          </p:nvPr>
        </p:nvSpPr>
        <p:spPr/>
        <p:txBody>
          <a:bodyPr/>
          <a:lstStyle/>
          <a:p>
            <a:fld id="{1BA7DBAE-73A3-4CAE-AA77-19FD5DF93767}" type="datetimeFigureOut">
              <a:rPr lang="en-US" smtClean="0"/>
              <a:t>8/28/2024</a:t>
            </a:fld>
            <a:endParaRPr lang="en-US"/>
          </a:p>
        </p:txBody>
      </p:sp>
      <p:sp>
        <p:nvSpPr>
          <p:cNvPr id="6" name="Footer Placeholder 5">
            <a:extLst>
              <a:ext uri="{FF2B5EF4-FFF2-40B4-BE49-F238E27FC236}">
                <a16:creationId xmlns:a16="http://schemas.microsoft.com/office/drawing/2014/main" id="{97FB9BCD-3BA8-6952-DE99-BA2B5CE444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E0047E-D669-1B0E-93DC-7CB9F6454C08}"/>
              </a:ext>
            </a:extLst>
          </p:cNvPr>
          <p:cNvSpPr>
            <a:spLocks noGrp="1"/>
          </p:cNvSpPr>
          <p:nvPr>
            <p:ph type="sldNum" sz="quarter" idx="12"/>
          </p:nvPr>
        </p:nvSpPr>
        <p:spPr/>
        <p:txBody>
          <a:bodyPr/>
          <a:lstStyle/>
          <a:p>
            <a:fld id="{03A1CEBE-45C8-4DC8-859A-CDEAF58BFD4B}" type="slidenum">
              <a:rPr lang="en-US" smtClean="0"/>
              <a:t>‹#›</a:t>
            </a:fld>
            <a:endParaRPr lang="en-US"/>
          </a:p>
        </p:txBody>
      </p:sp>
    </p:spTree>
    <p:extLst>
      <p:ext uri="{BB962C8B-B14F-4D97-AF65-F5344CB8AC3E}">
        <p14:creationId xmlns:p14="http://schemas.microsoft.com/office/powerpoint/2010/main" val="2659225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543E-336D-4DF2-86E6-175798D6DF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6EDE03-14F7-436C-CB2A-8C50CBE21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D4BBB4-187C-E4DA-08AD-4ECA0A4089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90CEF1-27DA-81E5-6C47-3A1770D69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3E183-C570-4647-120D-60D131EDF8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73A4FB-5971-1350-1F30-8BAF13FBB2D8}"/>
              </a:ext>
            </a:extLst>
          </p:cNvPr>
          <p:cNvSpPr>
            <a:spLocks noGrp="1"/>
          </p:cNvSpPr>
          <p:nvPr>
            <p:ph type="dt" sz="half" idx="10"/>
          </p:nvPr>
        </p:nvSpPr>
        <p:spPr/>
        <p:txBody>
          <a:bodyPr/>
          <a:lstStyle/>
          <a:p>
            <a:fld id="{1BA7DBAE-73A3-4CAE-AA77-19FD5DF93767}" type="datetimeFigureOut">
              <a:rPr lang="en-US" smtClean="0"/>
              <a:t>8/28/2024</a:t>
            </a:fld>
            <a:endParaRPr lang="en-US"/>
          </a:p>
        </p:txBody>
      </p:sp>
      <p:sp>
        <p:nvSpPr>
          <p:cNvPr id="8" name="Footer Placeholder 7">
            <a:extLst>
              <a:ext uri="{FF2B5EF4-FFF2-40B4-BE49-F238E27FC236}">
                <a16:creationId xmlns:a16="http://schemas.microsoft.com/office/drawing/2014/main" id="{CF03FC35-A29C-5B07-178B-6D22EE59C7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6EBCE8-A62F-0E13-05B7-04E6E0A4EA9D}"/>
              </a:ext>
            </a:extLst>
          </p:cNvPr>
          <p:cNvSpPr>
            <a:spLocks noGrp="1"/>
          </p:cNvSpPr>
          <p:nvPr>
            <p:ph type="sldNum" sz="quarter" idx="12"/>
          </p:nvPr>
        </p:nvSpPr>
        <p:spPr/>
        <p:txBody>
          <a:bodyPr/>
          <a:lstStyle/>
          <a:p>
            <a:fld id="{03A1CEBE-45C8-4DC8-859A-CDEAF58BFD4B}" type="slidenum">
              <a:rPr lang="en-US" smtClean="0"/>
              <a:t>‹#›</a:t>
            </a:fld>
            <a:endParaRPr lang="en-US"/>
          </a:p>
        </p:txBody>
      </p:sp>
    </p:spTree>
    <p:extLst>
      <p:ext uri="{BB962C8B-B14F-4D97-AF65-F5344CB8AC3E}">
        <p14:creationId xmlns:p14="http://schemas.microsoft.com/office/powerpoint/2010/main" val="304773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3147-A768-9478-1ED0-6409D95CE9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BEAD8B-FDE7-A9C7-B615-C0D476B97837}"/>
              </a:ext>
            </a:extLst>
          </p:cNvPr>
          <p:cNvSpPr>
            <a:spLocks noGrp="1"/>
          </p:cNvSpPr>
          <p:nvPr>
            <p:ph type="dt" sz="half" idx="10"/>
          </p:nvPr>
        </p:nvSpPr>
        <p:spPr/>
        <p:txBody>
          <a:bodyPr/>
          <a:lstStyle/>
          <a:p>
            <a:fld id="{1BA7DBAE-73A3-4CAE-AA77-19FD5DF93767}" type="datetimeFigureOut">
              <a:rPr lang="en-US" smtClean="0"/>
              <a:t>8/28/2024</a:t>
            </a:fld>
            <a:endParaRPr lang="en-US"/>
          </a:p>
        </p:txBody>
      </p:sp>
      <p:sp>
        <p:nvSpPr>
          <p:cNvPr id="4" name="Footer Placeholder 3">
            <a:extLst>
              <a:ext uri="{FF2B5EF4-FFF2-40B4-BE49-F238E27FC236}">
                <a16:creationId xmlns:a16="http://schemas.microsoft.com/office/drawing/2014/main" id="{E3A4FD24-1CF0-DD1E-3EFB-3085758B0B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261413-F018-30F6-191A-1E782630AB74}"/>
              </a:ext>
            </a:extLst>
          </p:cNvPr>
          <p:cNvSpPr>
            <a:spLocks noGrp="1"/>
          </p:cNvSpPr>
          <p:nvPr>
            <p:ph type="sldNum" sz="quarter" idx="12"/>
          </p:nvPr>
        </p:nvSpPr>
        <p:spPr/>
        <p:txBody>
          <a:bodyPr/>
          <a:lstStyle/>
          <a:p>
            <a:fld id="{03A1CEBE-45C8-4DC8-859A-CDEAF58BFD4B}" type="slidenum">
              <a:rPr lang="en-US" smtClean="0"/>
              <a:t>‹#›</a:t>
            </a:fld>
            <a:endParaRPr lang="en-US"/>
          </a:p>
        </p:txBody>
      </p:sp>
    </p:spTree>
    <p:extLst>
      <p:ext uri="{BB962C8B-B14F-4D97-AF65-F5344CB8AC3E}">
        <p14:creationId xmlns:p14="http://schemas.microsoft.com/office/powerpoint/2010/main" val="918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DD6F03-FDB6-EA7E-5F98-A74CEBFA18AC}"/>
              </a:ext>
            </a:extLst>
          </p:cNvPr>
          <p:cNvSpPr>
            <a:spLocks noGrp="1"/>
          </p:cNvSpPr>
          <p:nvPr>
            <p:ph type="dt" sz="half" idx="10"/>
          </p:nvPr>
        </p:nvSpPr>
        <p:spPr/>
        <p:txBody>
          <a:bodyPr/>
          <a:lstStyle/>
          <a:p>
            <a:fld id="{1BA7DBAE-73A3-4CAE-AA77-19FD5DF93767}" type="datetimeFigureOut">
              <a:rPr lang="en-US" smtClean="0"/>
              <a:t>8/28/2024</a:t>
            </a:fld>
            <a:endParaRPr lang="en-US"/>
          </a:p>
        </p:txBody>
      </p:sp>
      <p:sp>
        <p:nvSpPr>
          <p:cNvPr id="3" name="Footer Placeholder 2">
            <a:extLst>
              <a:ext uri="{FF2B5EF4-FFF2-40B4-BE49-F238E27FC236}">
                <a16:creationId xmlns:a16="http://schemas.microsoft.com/office/drawing/2014/main" id="{6DD03E54-F4F7-E5F1-3E58-372724D75C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826E68-50F9-20EF-FD51-15CD04FFF2C1}"/>
              </a:ext>
            </a:extLst>
          </p:cNvPr>
          <p:cNvSpPr>
            <a:spLocks noGrp="1"/>
          </p:cNvSpPr>
          <p:nvPr>
            <p:ph type="sldNum" sz="quarter" idx="12"/>
          </p:nvPr>
        </p:nvSpPr>
        <p:spPr/>
        <p:txBody>
          <a:bodyPr/>
          <a:lstStyle/>
          <a:p>
            <a:fld id="{03A1CEBE-45C8-4DC8-859A-CDEAF58BFD4B}" type="slidenum">
              <a:rPr lang="en-US" smtClean="0"/>
              <a:t>‹#›</a:t>
            </a:fld>
            <a:endParaRPr lang="en-US"/>
          </a:p>
        </p:txBody>
      </p:sp>
    </p:spTree>
    <p:extLst>
      <p:ext uri="{BB962C8B-B14F-4D97-AF65-F5344CB8AC3E}">
        <p14:creationId xmlns:p14="http://schemas.microsoft.com/office/powerpoint/2010/main" val="451675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2FD1-6EE5-421D-3834-543E1A41A9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9941AD-3385-4867-2DEF-DA621D884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2230C7-4403-CC60-0AC3-21651FEFA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6646C9-752A-5795-E2ED-16BE2FF7F560}"/>
              </a:ext>
            </a:extLst>
          </p:cNvPr>
          <p:cNvSpPr>
            <a:spLocks noGrp="1"/>
          </p:cNvSpPr>
          <p:nvPr>
            <p:ph type="dt" sz="half" idx="10"/>
          </p:nvPr>
        </p:nvSpPr>
        <p:spPr/>
        <p:txBody>
          <a:bodyPr/>
          <a:lstStyle/>
          <a:p>
            <a:fld id="{1BA7DBAE-73A3-4CAE-AA77-19FD5DF93767}" type="datetimeFigureOut">
              <a:rPr lang="en-US" smtClean="0"/>
              <a:t>8/28/2024</a:t>
            </a:fld>
            <a:endParaRPr lang="en-US"/>
          </a:p>
        </p:txBody>
      </p:sp>
      <p:sp>
        <p:nvSpPr>
          <p:cNvPr id="6" name="Footer Placeholder 5">
            <a:extLst>
              <a:ext uri="{FF2B5EF4-FFF2-40B4-BE49-F238E27FC236}">
                <a16:creationId xmlns:a16="http://schemas.microsoft.com/office/drawing/2014/main" id="{313F7C66-6866-2BC7-9914-C89B02897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EF8442-1265-A3BE-9BE8-6061C524CE56}"/>
              </a:ext>
            </a:extLst>
          </p:cNvPr>
          <p:cNvSpPr>
            <a:spLocks noGrp="1"/>
          </p:cNvSpPr>
          <p:nvPr>
            <p:ph type="sldNum" sz="quarter" idx="12"/>
          </p:nvPr>
        </p:nvSpPr>
        <p:spPr/>
        <p:txBody>
          <a:bodyPr/>
          <a:lstStyle/>
          <a:p>
            <a:fld id="{03A1CEBE-45C8-4DC8-859A-CDEAF58BFD4B}" type="slidenum">
              <a:rPr lang="en-US" smtClean="0"/>
              <a:t>‹#›</a:t>
            </a:fld>
            <a:endParaRPr lang="en-US"/>
          </a:p>
        </p:txBody>
      </p:sp>
    </p:spTree>
    <p:extLst>
      <p:ext uri="{BB962C8B-B14F-4D97-AF65-F5344CB8AC3E}">
        <p14:creationId xmlns:p14="http://schemas.microsoft.com/office/powerpoint/2010/main" val="602568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E297-CCCC-2C2E-76A2-411C5AF38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C8091F-C7A5-0706-AFD4-A2AB08FE9D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D4945D-E178-0A94-B203-181B6CEAD6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6BB66D-4583-A3C7-0E31-CDF2EA3D5120}"/>
              </a:ext>
            </a:extLst>
          </p:cNvPr>
          <p:cNvSpPr>
            <a:spLocks noGrp="1"/>
          </p:cNvSpPr>
          <p:nvPr>
            <p:ph type="dt" sz="half" idx="10"/>
          </p:nvPr>
        </p:nvSpPr>
        <p:spPr/>
        <p:txBody>
          <a:bodyPr/>
          <a:lstStyle/>
          <a:p>
            <a:fld id="{1BA7DBAE-73A3-4CAE-AA77-19FD5DF93767}" type="datetimeFigureOut">
              <a:rPr lang="en-US" smtClean="0"/>
              <a:t>8/28/2024</a:t>
            </a:fld>
            <a:endParaRPr lang="en-US"/>
          </a:p>
        </p:txBody>
      </p:sp>
      <p:sp>
        <p:nvSpPr>
          <p:cNvPr id="6" name="Footer Placeholder 5">
            <a:extLst>
              <a:ext uri="{FF2B5EF4-FFF2-40B4-BE49-F238E27FC236}">
                <a16:creationId xmlns:a16="http://schemas.microsoft.com/office/drawing/2014/main" id="{9CF0D7EB-5DBF-862D-AE30-5ED2F27D62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4E4138-5B46-3F34-DC81-D8DDBA5A1143}"/>
              </a:ext>
            </a:extLst>
          </p:cNvPr>
          <p:cNvSpPr>
            <a:spLocks noGrp="1"/>
          </p:cNvSpPr>
          <p:nvPr>
            <p:ph type="sldNum" sz="quarter" idx="12"/>
          </p:nvPr>
        </p:nvSpPr>
        <p:spPr/>
        <p:txBody>
          <a:bodyPr/>
          <a:lstStyle/>
          <a:p>
            <a:fld id="{03A1CEBE-45C8-4DC8-859A-CDEAF58BFD4B}" type="slidenum">
              <a:rPr lang="en-US" smtClean="0"/>
              <a:t>‹#›</a:t>
            </a:fld>
            <a:endParaRPr lang="en-US"/>
          </a:p>
        </p:txBody>
      </p:sp>
    </p:spTree>
    <p:extLst>
      <p:ext uri="{BB962C8B-B14F-4D97-AF65-F5344CB8AC3E}">
        <p14:creationId xmlns:p14="http://schemas.microsoft.com/office/powerpoint/2010/main" val="2607694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482650-9E50-1671-468A-88929392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C8741A-7112-441B-EEF2-90A2D93E6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4B6A4-FC07-C55E-64FE-3E102A5BAF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BA7DBAE-73A3-4CAE-AA77-19FD5DF93767}" type="datetimeFigureOut">
              <a:rPr lang="en-US" smtClean="0"/>
              <a:t>8/28/2024</a:t>
            </a:fld>
            <a:endParaRPr lang="en-US"/>
          </a:p>
        </p:txBody>
      </p:sp>
      <p:sp>
        <p:nvSpPr>
          <p:cNvPr id="5" name="Footer Placeholder 4">
            <a:extLst>
              <a:ext uri="{FF2B5EF4-FFF2-40B4-BE49-F238E27FC236}">
                <a16:creationId xmlns:a16="http://schemas.microsoft.com/office/drawing/2014/main" id="{62E678D2-2D91-0260-0648-A9C1C5900E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D66ED4F-E40B-BB12-FAF8-C4C2C9F788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3A1CEBE-45C8-4DC8-859A-CDEAF58BFD4B}" type="slidenum">
              <a:rPr lang="en-US" smtClean="0"/>
              <a:t>‹#›</a:t>
            </a:fld>
            <a:endParaRPr lang="en-US"/>
          </a:p>
        </p:txBody>
      </p:sp>
    </p:spTree>
    <p:extLst>
      <p:ext uri="{BB962C8B-B14F-4D97-AF65-F5344CB8AC3E}">
        <p14:creationId xmlns:p14="http://schemas.microsoft.com/office/powerpoint/2010/main" val="365724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9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9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95.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0585-FAF1-E68D-50B3-CD2C1A86E8F8}"/>
              </a:ext>
            </a:extLst>
          </p:cNvPr>
          <p:cNvSpPr>
            <a:spLocks noGrp="1"/>
          </p:cNvSpPr>
          <p:nvPr>
            <p:ph type="ctrTitle"/>
          </p:nvPr>
        </p:nvSpPr>
        <p:spPr>
          <a:xfrm>
            <a:off x="1415845" y="2135085"/>
            <a:ext cx="9144000" cy="2387600"/>
          </a:xfrm>
        </p:spPr>
        <p:txBody>
          <a:bodyPr>
            <a:normAutofit fontScale="90000"/>
          </a:bodyPr>
          <a:lstStyle/>
          <a:p>
            <a:r>
              <a:rPr lang="en-US" b="1" dirty="0"/>
              <a:t>INTRODUCTION TO WEB DEVELOPMENT </a:t>
            </a:r>
            <a:br>
              <a:rPr lang="en-US" b="1" dirty="0"/>
            </a:br>
            <a:br>
              <a:rPr lang="en-US" b="1" dirty="0"/>
            </a:br>
            <a:r>
              <a:rPr lang="en-US" b="1" dirty="0"/>
              <a:t>(HTML)</a:t>
            </a:r>
          </a:p>
        </p:txBody>
      </p:sp>
    </p:spTree>
    <p:extLst>
      <p:ext uri="{BB962C8B-B14F-4D97-AF65-F5344CB8AC3E}">
        <p14:creationId xmlns:p14="http://schemas.microsoft.com/office/powerpoint/2010/main" val="4083645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p:txBody>
          <a:bodyPr/>
          <a:lstStyle/>
          <a:p>
            <a:r>
              <a:rPr lang="en-US" sz="4400" dirty="0"/>
              <a:t>Headings and Paragraphs</a:t>
            </a:r>
          </a:p>
        </p:txBody>
      </p:sp>
      <p:sp>
        <p:nvSpPr>
          <p:cNvPr id="3" name="Content Placeholder 2">
            <a:extLst>
              <a:ext uri="{FF2B5EF4-FFF2-40B4-BE49-F238E27FC236}">
                <a16:creationId xmlns:a16="http://schemas.microsoft.com/office/drawing/2014/main" id="{74764FCE-5180-E8BF-BAA8-D65A24E0AF6F}"/>
              </a:ext>
            </a:extLst>
          </p:cNvPr>
          <p:cNvSpPr>
            <a:spLocks noGrp="1"/>
          </p:cNvSpPr>
          <p:nvPr>
            <p:ph idx="1"/>
          </p:nvPr>
        </p:nvSpPr>
        <p:spPr>
          <a:xfrm>
            <a:off x="956187" y="1459373"/>
            <a:ext cx="10515600" cy="1834433"/>
          </a:xfrm>
        </p:spPr>
        <p:txBody>
          <a:bodyPr>
            <a:normAutofit/>
          </a:bodyPr>
          <a:lstStyle/>
          <a:p>
            <a:endParaRPr lang="en-US" sz="1600" dirty="0"/>
          </a:p>
          <a:p>
            <a:r>
              <a:rPr lang="en-US" sz="1600" dirty="0"/>
              <a:t>Headings range from &lt;h1&gt; to &lt;h6&gt;, with &lt;h1&gt; being the highest level and &lt;h6&gt; the lowest.</a:t>
            </a:r>
          </a:p>
          <a:p>
            <a:r>
              <a:rPr lang="en-US" sz="1600" dirty="0"/>
              <a:t>Headings are used to define important sections and provide a hierarchical structure to the document.</a:t>
            </a:r>
          </a:p>
          <a:p>
            <a:r>
              <a:rPr lang="en-US" sz="1600" dirty="0"/>
              <a:t>Paragraphs are defined with the &lt;p&gt; tag and are used to group sentences and sections of text.</a:t>
            </a:r>
          </a:p>
          <a:p>
            <a:endParaRPr lang="en-US" sz="1600" dirty="0"/>
          </a:p>
          <a:p>
            <a:endParaRPr lang="en-US" sz="1600" dirty="0"/>
          </a:p>
        </p:txBody>
      </p:sp>
      <p:sp>
        <p:nvSpPr>
          <p:cNvPr id="5" name="TextBox 4">
            <a:extLst>
              <a:ext uri="{FF2B5EF4-FFF2-40B4-BE49-F238E27FC236}">
                <a16:creationId xmlns:a16="http://schemas.microsoft.com/office/drawing/2014/main" id="{AD0EC83A-4C04-C78E-B648-F9AB1C1A4903}"/>
              </a:ext>
            </a:extLst>
          </p:cNvPr>
          <p:cNvSpPr txBox="1"/>
          <p:nvPr/>
        </p:nvSpPr>
        <p:spPr>
          <a:xfrm>
            <a:off x="1563330" y="2954595"/>
            <a:ext cx="6096000" cy="3341749"/>
          </a:xfrm>
          <a:prstGeom prst="rect">
            <a:avLst/>
          </a:prstGeom>
          <a:noFill/>
        </p:spPr>
        <p:txBody>
          <a:bodyPr wrap="square">
            <a:spAutoFit/>
          </a:bodyPr>
          <a:lstStyle/>
          <a:p>
            <a:pPr>
              <a:lnSpc>
                <a:spcPct val="200000"/>
              </a:lnSpc>
            </a:pPr>
            <a:r>
              <a:rPr lang="en-US" dirty="0">
                <a:solidFill>
                  <a:srgbClr val="7030A0"/>
                </a:solidFill>
              </a:rPr>
              <a:t>&lt;h1&gt;Main Heading&lt;/h1&gt;</a:t>
            </a:r>
          </a:p>
          <a:p>
            <a:pPr>
              <a:lnSpc>
                <a:spcPct val="200000"/>
              </a:lnSpc>
            </a:pPr>
            <a:r>
              <a:rPr lang="en-US" dirty="0">
                <a:solidFill>
                  <a:srgbClr val="7030A0"/>
                </a:solidFill>
              </a:rPr>
              <a:t>&lt;h2&gt;Subheading&lt;/h2&gt;</a:t>
            </a:r>
          </a:p>
          <a:p>
            <a:pPr>
              <a:lnSpc>
                <a:spcPct val="200000"/>
              </a:lnSpc>
            </a:pPr>
            <a:r>
              <a:rPr lang="en-US" dirty="0">
                <a:solidFill>
                  <a:srgbClr val="7030A0"/>
                </a:solidFill>
              </a:rPr>
              <a:t>&lt;p&gt;This is a paragraph of text. Paragraphs make the text more readable by breaking it into sections.&lt;/p&gt;</a:t>
            </a:r>
          </a:p>
          <a:p>
            <a:pPr>
              <a:lnSpc>
                <a:spcPct val="200000"/>
              </a:lnSpc>
            </a:pPr>
            <a:r>
              <a:rPr lang="en-US" dirty="0">
                <a:solidFill>
                  <a:srgbClr val="7030A0"/>
                </a:solidFill>
              </a:rPr>
              <a:t>&lt;h3&gt;Another Subheading&lt;/h3&gt;</a:t>
            </a:r>
          </a:p>
          <a:p>
            <a:pPr>
              <a:lnSpc>
                <a:spcPct val="200000"/>
              </a:lnSpc>
            </a:pPr>
            <a:r>
              <a:rPr lang="en-US" dirty="0">
                <a:solidFill>
                  <a:srgbClr val="7030A0"/>
                </a:solidFill>
              </a:rPr>
              <a:t>&lt;p&gt;Another paragraph with additional information.&lt;/p&gt;</a:t>
            </a:r>
          </a:p>
        </p:txBody>
      </p:sp>
      <p:sp>
        <p:nvSpPr>
          <p:cNvPr id="6" name="TextBox 5">
            <a:extLst>
              <a:ext uri="{FF2B5EF4-FFF2-40B4-BE49-F238E27FC236}">
                <a16:creationId xmlns:a16="http://schemas.microsoft.com/office/drawing/2014/main" id="{782D5FEE-63B7-93BF-7868-268F64D685CD}"/>
              </a:ext>
            </a:extLst>
          </p:cNvPr>
          <p:cNvSpPr txBox="1"/>
          <p:nvPr/>
        </p:nvSpPr>
        <p:spPr>
          <a:xfrm>
            <a:off x="8138654" y="5638556"/>
            <a:ext cx="4100051" cy="923330"/>
          </a:xfrm>
          <a:prstGeom prst="rect">
            <a:avLst/>
          </a:prstGeom>
          <a:noFill/>
        </p:spPr>
        <p:txBody>
          <a:bodyPr wrap="square" rtlCol="0">
            <a:spAutoFit/>
          </a:bodyPr>
          <a:lstStyle/>
          <a:p>
            <a:r>
              <a:rPr lang="en-US" sz="1200" dirty="0"/>
              <a:t>Practice:</a:t>
            </a:r>
          </a:p>
          <a:p>
            <a:endParaRPr lang="en-US" sz="1200" dirty="0"/>
          </a:p>
          <a:p>
            <a:r>
              <a:rPr lang="en-US" sz="1200" dirty="0"/>
              <a:t>    Create a document with different levels of headings.</a:t>
            </a:r>
          </a:p>
          <a:p>
            <a:r>
              <a:rPr lang="en-US" sz="1200" dirty="0"/>
              <a:t>    Add multiple paragraphs of text below each heading</a:t>
            </a:r>
            <a:r>
              <a:rPr lang="en-US" dirty="0"/>
              <a:t>.</a:t>
            </a:r>
          </a:p>
        </p:txBody>
      </p:sp>
    </p:spTree>
    <p:extLst>
      <p:ext uri="{BB962C8B-B14F-4D97-AF65-F5344CB8AC3E}">
        <p14:creationId xmlns:p14="http://schemas.microsoft.com/office/powerpoint/2010/main" val="389249744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kern="1200">
                <a:solidFill>
                  <a:srgbClr val="FFFFFF"/>
                </a:solidFill>
                <a:latin typeface="+mj-lt"/>
                <a:ea typeface="+mj-ea"/>
                <a:cs typeface="+mj-cs"/>
              </a:rPr>
              <a:t>Bootstrap Image</a:t>
            </a:r>
            <a:br>
              <a:rPr lang="en-US" sz="3700" b="1" kern="1200">
                <a:solidFill>
                  <a:srgbClr val="FFFFFF"/>
                </a:solidFill>
                <a:latin typeface="+mj-lt"/>
                <a:ea typeface="+mj-ea"/>
                <a:cs typeface="+mj-cs"/>
              </a:rPr>
            </a:br>
            <a:endParaRPr lang="en-US" sz="3700" b="1" kern="1200">
              <a:solidFill>
                <a:srgbClr val="FFFFFF"/>
              </a:solidFill>
              <a:latin typeface="+mj-lt"/>
              <a:ea typeface="+mj-ea"/>
              <a:cs typeface="+mj-cs"/>
            </a:endParaRPr>
          </a:p>
        </p:txBody>
      </p:sp>
      <p:sp>
        <p:nvSpPr>
          <p:cNvPr id="5" name="TextBox 4">
            <a:extLst>
              <a:ext uri="{FF2B5EF4-FFF2-40B4-BE49-F238E27FC236}">
                <a16:creationId xmlns:a16="http://schemas.microsoft.com/office/drawing/2014/main" id="{58C41FE6-8A7A-CE07-3E68-C35F08631721}"/>
              </a:ext>
            </a:extLst>
          </p:cNvPr>
          <p:cNvSpPr txBox="1"/>
          <p:nvPr/>
        </p:nvSpPr>
        <p:spPr>
          <a:xfrm>
            <a:off x="250534" y="1775182"/>
            <a:ext cx="10754351" cy="2471702"/>
          </a:xfrm>
          <a:prstGeom prst="rect">
            <a:avLst/>
          </a:prstGeom>
          <a:noFill/>
        </p:spPr>
        <p:txBody>
          <a:bodyPr wrap="square">
            <a:spAutoFit/>
          </a:bodyPr>
          <a:lstStyle/>
          <a:p>
            <a:pPr>
              <a:lnSpc>
                <a:spcPct val="200000"/>
              </a:lnSpc>
            </a:pPr>
            <a:r>
              <a:rPr lang="en-US" sz="2000" b="1" dirty="0"/>
              <a:t>Thumbnail</a:t>
            </a:r>
          </a:p>
          <a:p>
            <a:pPr>
              <a:lnSpc>
                <a:spcPct val="200000"/>
              </a:lnSpc>
            </a:pPr>
            <a:r>
              <a:rPr lang="en-US" sz="2000" dirty="0"/>
              <a:t>The .</a:t>
            </a:r>
            <a:r>
              <a:rPr lang="en-US" sz="2000" dirty="0" err="1"/>
              <a:t>img</a:t>
            </a:r>
            <a:r>
              <a:rPr lang="en-US" sz="2000" dirty="0"/>
              <a:t>-thumbnail class shapes the image to a thumbnail (bordered):</a:t>
            </a:r>
          </a:p>
          <a:p>
            <a:pPr>
              <a:lnSpc>
                <a:spcPct val="200000"/>
              </a:lnSpc>
            </a:pPr>
            <a:r>
              <a:rPr lang="en-US" sz="2000" b="1" dirty="0"/>
              <a:t> </a:t>
            </a:r>
            <a:r>
              <a:rPr lang="en-US" sz="2000" b="1" dirty="0">
                <a:solidFill>
                  <a:srgbClr val="002060"/>
                </a:solidFill>
              </a:rPr>
              <a:t>&lt;</a:t>
            </a:r>
            <a:r>
              <a:rPr lang="en-US" sz="2000" b="1" dirty="0" err="1">
                <a:solidFill>
                  <a:srgbClr val="002060"/>
                </a:solidFill>
              </a:rPr>
              <a:t>img</a:t>
            </a:r>
            <a:r>
              <a:rPr lang="en-US" sz="2000" b="1" dirty="0">
                <a:solidFill>
                  <a:srgbClr val="002060"/>
                </a:solidFill>
              </a:rPr>
              <a:t> </a:t>
            </a:r>
            <a:r>
              <a:rPr lang="en-US" sz="2000" b="1" dirty="0" err="1">
                <a:solidFill>
                  <a:srgbClr val="002060"/>
                </a:solidFill>
              </a:rPr>
              <a:t>src</a:t>
            </a:r>
            <a:r>
              <a:rPr lang="en-US" sz="2000" b="1" dirty="0">
                <a:solidFill>
                  <a:srgbClr val="002060"/>
                </a:solidFill>
              </a:rPr>
              <a:t>="cinqueterre.jpg" class="</a:t>
            </a:r>
            <a:r>
              <a:rPr lang="en-US" sz="2000" b="1" dirty="0" err="1">
                <a:solidFill>
                  <a:srgbClr val="002060"/>
                </a:solidFill>
              </a:rPr>
              <a:t>img</a:t>
            </a:r>
            <a:r>
              <a:rPr lang="en-US" sz="2000" b="1" dirty="0">
                <a:solidFill>
                  <a:srgbClr val="002060"/>
                </a:solidFill>
              </a:rPr>
              <a:t>-thumbnail" alt="Cinque Terre"&gt; </a:t>
            </a:r>
          </a:p>
          <a:p>
            <a:pPr>
              <a:lnSpc>
                <a:spcPct val="200000"/>
              </a:lnSpc>
            </a:pPr>
            <a:endParaRPr lang="en-US" sz="2000" b="1" dirty="0"/>
          </a:p>
        </p:txBody>
      </p:sp>
    </p:spTree>
    <p:extLst>
      <p:ext uri="{BB962C8B-B14F-4D97-AF65-F5344CB8AC3E}">
        <p14:creationId xmlns:p14="http://schemas.microsoft.com/office/powerpoint/2010/main" val="359666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kern="1200">
                <a:solidFill>
                  <a:srgbClr val="FFFFFF"/>
                </a:solidFill>
                <a:latin typeface="+mj-lt"/>
                <a:ea typeface="+mj-ea"/>
                <a:cs typeface="+mj-cs"/>
              </a:rPr>
              <a:t>Bootstrap Image</a:t>
            </a:r>
            <a:br>
              <a:rPr lang="en-US" sz="3700" b="1" kern="1200">
                <a:solidFill>
                  <a:srgbClr val="FFFFFF"/>
                </a:solidFill>
                <a:latin typeface="+mj-lt"/>
                <a:ea typeface="+mj-ea"/>
                <a:cs typeface="+mj-cs"/>
              </a:rPr>
            </a:br>
            <a:endParaRPr lang="en-US" sz="3700" b="1" kern="1200">
              <a:solidFill>
                <a:srgbClr val="FFFFFF"/>
              </a:solidFill>
              <a:latin typeface="+mj-lt"/>
              <a:ea typeface="+mj-ea"/>
              <a:cs typeface="+mj-cs"/>
            </a:endParaRPr>
          </a:p>
        </p:txBody>
      </p:sp>
      <p:sp>
        <p:nvSpPr>
          <p:cNvPr id="8" name="TextBox 7">
            <a:extLst>
              <a:ext uri="{FF2B5EF4-FFF2-40B4-BE49-F238E27FC236}">
                <a16:creationId xmlns:a16="http://schemas.microsoft.com/office/drawing/2014/main" id="{F155D714-61E8-CED1-CF87-876F7AD2C36A}"/>
              </a:ext>
            </a:extLst>
          </p:cNvPr>
          <p:cNvSpPr txBox="1"/>
          <p:nvPr/>
        </p:nvSpPr>
        <p:spPr>
          <a:xfrm>
            <a:off x="282619" y="1655276"/>
            <a:ext cx="10754350" cy="3702809"/>
          </a:xfrm>
          <a:prstGeom prst="rect">
            <a:avLst/>
          </a:prstGeom>
          <a:noFill/>
        </p:spPr>
        <p:txBody>
          <a:bodyPr wrap="square">
            <a:spAutoFit/>
          </a:bodyPr>
          <a:lstStyle/>
          <a:p>
            <a:pPr>
              <a:lnSpc>
                <a:spcPct val="200000"/>
              </a:lnSpc>
            </a:pPr>
            <a:r>
              <a:rPr lang="en-US" sz="2000" b="1" dirty="0"/>
              <a:t>Aligning Images</a:t>
            </a:r>
          </a:p>
          <a:p>
            <a:pPr>
              <a:lnSpc>
                <a:spcPct val="200000"/>
              </a:lnSpc>
            </a:pPr>
            <a:r>
              <a:rPr lang="en-US" sz="2000" dirty="0"/>
              <a:t>Float an image to the left with the .float-start class or to the right with .float-end:</a:t>
            </a:r>
          </a:p>
          <a:p>
            <a:pPr>
              <a:lnSpc>
                <a:spcPct val="200000"/>
              </a:lnSpc>
            </a:pPr>
            <a:r>
              <a:rPr lang="en-US" sz="2000" dirty="0"/>
              <a:t> </a:t>
            </a:r>
            <a:r>
              <a:rPr lang="en-US" sz="2000" dirty="0">
                <a:solidFill>
                  <a:srgbClr val="002060"/>
                </a:solidFill>
              </a:rPr>
              <a:t>&lt;div class="container mt-3"&gt;</a:t>
            </a:r>
          </a:p>
          <a:p>
            <a:pPr>
              <a:lnSpc>
                <a:spcPct val="200000"/>
              </a:lnSpc>
            </a:pPr>
            <a:r>
              <a:rPr lang="en-US" sz="2000" dirty="0">
                <a:solidFill>
                  <a:srgbClr val="002060"/>
                </a:solidFill>
              </a:rPr>
              <a:t>&lt;</a:t>
            </a:r>
            <a:r>
              <a:rPr lang="en-US" sz="2000" dirty="0" err="1">
                <a:solidFill>
                  <a:srgbClr val="002060"/>
                </a:solidFill>
              </a:rPr>
              <a:t>img</a:t>
            </a:r>
            <a:r>
              <a:rPr lang="en-US" sz="2000" dirty="0">
                <a:solidFill>
                  <a:srgbClr val="002060"/>
                </a:solidFill>
              </a:rPr>
              <a:t> </a:t>
            </a:r>
            <a:r>
              <a:rPr lang="en-US" sz="2000" dirty="0" err="1">
                <a:solidFill>
                  <a:srgbClr val="002060"/>
                </a:solidFill>
              </a:rPr>
              <a:t>src</a:t>
            </a:r>
            <a:r>
              <a:rPr lang="en-US" sz="2000" dirty="0">
                <a:solidFill>
                  <a:srgbClr val="002060"/>
                </a:solidFill>
              </a:rPr>
              <a:t>="paris.jpg" class="float-start" alt="Paris" width="304" height="236"&gt; </a:t>
            </a:r>
          </a:p>
          <a:p>
            <a:pPr>
              <a:lnSpc>
                <a:spcPct val="200000"/>
              </a:lnSpc>
            </a:pPr>
            <a:r>
              <a:rPr lang="en-US" sz="2000" dirty="0">
                <a:solidFill>
                  <a:srgbClr val="002060"/>
                </a:solidFill>
              </a:rPr>
              <a:t>  &lt;</a:t>
            </a:r>
            <a:r>
              <a:rPr lang="en-US" sz="2000" dirty="0" err="1">
                <a:solidFill>
                  <a:srgbClr val="002060"/>
                </a:solidFill>
              </a:rPr>
              <a:t>img</a:t>
            </a:r>
            <a:r>
              <a:rPr lang="en-US" sz="2000" dirty="0">
                <a:solidFill>
                  <a:srgbClr val="002060"/>
                </a:solidFill>
              </a:rPr>
              <a:t> </a:t>
            </a:r>
            <a:r>
              <a:rPr lang="en-US" sz="2000" dirty="0" err="1">
                <a:solidFill>
                  <a:srgbClr val="002060"/>
                </a:solidFill>
              </a:rPr>
              <a:t>src</a:t>
            </a:r>
            <a:r>
              <a:rPr lang="en-US" sz="2000" dirty="0">
                <a:solidFill>
                  <a:srgbClr val="002060"/>
                </a:solidFill>
              </a:rPr>
              <a:t>="paris.jpg" class="float-end" alt="Paris" width="304" height="236"&gt; </a:t>
            </a:r>
          </a:p>
          <a:p>
            <a:pPr>
              <a:lnSpc>
                <a:spcPct val="200000"/>
              </a:lnSpc>
            </a:pPr>
            <a:r>
              <a:rPr lang="en-US" sz="2000" dirty="0">
                <a:solidFill>
                  <a:srgbClr val="002060"/>
                </a:solidFill>
              </a:rPr>
              <a:t>&lt;/div&gt;</a:t>
            </a:r>
          </a:p>
        </p:txBody>
      </p:sp>
    </p:spTree>
    <p:extLst>
      <p:ext uri="{BB962C8B-B14F-4D97-AF65-F5344CB8AC3E}">
        <p14:creationId xmlns:p14="http://schemas.microsoft.com/office/powerpoint/2010/main" val="308393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kern="1200">
                <a:solidFill>
                  <a:srgbClr val="FFFFFF"/>
                </a:solidFill>
                <a:latin typeface="+mj-lt"/>
                <a:ea typeface="+mj-ea"/>
                <a:cs typeface="+mj-cs"/>
              </a:rPr>
              <a:t>Bootstrap Image</a:t>
            </a:r>
            <a:br>
              <a:rPr lang="en-US" sz="3700" b="1" kern="1200">
                <a:solidFill>
                  <a:srgbClr val="FFFFFF"/>
                </a:solidFill>
                <a:latin typeface="+mj-lt"/>
                <a:ea typeface="+mj-ea"/>
                <a:cs typeface="+mj-cs"/>
              </a:rPr>
            </a:br>
            <a:endParaRPr lang="en-US" sz="3700" b="1" kern="1200">
              <a:solidFill>
                <a:srgbClr val="FFFFFF"/>
              </a:solidFill>
              <a:latin typeface="+mj-lt"/>
              <a:ea typeface="+mj-ea"/>
              <a:cs typeface="+mj-cs"/>
            </a:endParaRPr>
          </a:p>
        </p:txBody>
      </p:sp>
      <p:sp>
        <p:nvSpPr>
          <p:cNvPr id="8" name="TextBox 7">
            <a:extLst>
              <a:ext uri="{FF2B5EF4-FFF2-40B4-BE49-F238E27FC236}">
                <a16:creationId xmlns:a16="http://schemas.microsoft.com/office/drawing/2014/main" id="{F155D714-61E8-CED1-CF87-876F7AD2C36A}"/>
              </a:ext>
            </a:extLst>
          </p:cNvPr>
          <p:cNvSpPr txBox="1"/>
          <p:nvPr/>
        </p:nvSpPr>
        <p:spPr>
          <a:xfrm>
            <a:off x="459082" y="1655276"/>
            <a:ext cx="10754350" cy="1856149"/>
          </a:xfrm>
          <a:prstGeom prst="rect">
            <a:avLst/>
          </a:prstGeom>
          <a:noFill/>
        </p:spPr>
        <p:txBody>
          <a:bodyPr wrap="square">
            <a:spAutoFit/>
          </a:bodyPr>
          <a:lstStyle/>
          <a:p>
            <a:pPr>
              <a:lnSpc>
                <a:spcPct val="200000"/>
              </a:lnSpc>
            </a:pPr>
            <a:r>
              <a:rPr lang="en-US" sz="2000" b="1" dirty="0"/>
              <a:t>Center Images</a:t>
            </a:r>
          </a:p>
          <a:p>
            <a:pPr>
              <a:lnSpc>
                <a:spcPct val="200000"/>
              </a:lnSpc>
            </a:pPr>
            <a:r>
              <a:rPr lang="en-US" sz="2000" dirty="0"/>
              <a:t>Center an image by adding the utility classes .mx-auto (</a:t>
            </a:r>
            <a:r>
              <a:rPr lang="en-US" sz="2000" dirty="0" err="1"/>
              <a:t>margin:auto</a:t>
            </a:r>
            <a:r>
              <a:rPr lang="en-US" sz="2000" dirty="0"/>
              <a:t>) and .d-block </a:t>
            </a:r>
          </a:p>
          <a:p>
            <a:pPr>
              <a:lnSpc>
                <a:spcPct val="200000"/>
              </a:lnSpc>
            </a:pPr>
            <a:r>
              <a:rPr lang="en-US" sz="2000" dirty="0"/>
              <a:t> </a:t>
            </a:r>
            <a:r>
              <a:rPr lang="en-US" sz="2000" dirty="0">
                <a:solidFill>
                  <a:srgbClr val="002060"/>
                </a:solidFill>
              </a:rPr>
              <a:t>&lt;</a:t>
            </a:r>
            <a:r>
              <a:rPr lang="en-US" sz="2000" dirty="0" err="1">
                <a:solidFill>
                  <a:srgbClr val="002060"/>
                </a:solidFill>
              </a:rPr>
              <a:t>img</a:t>
            </a:r>
            <a:r>
              <a:rPr lang="en-US" sz="2000" dirty="0">
                <a:solidFill>
                  <a:srgbClr val="002060"/>
                </a:solidFill>
              </a:rPr>
              <a:t> </a:t>
            </a:r>
            <a:r>
              <a:rPr lang="en-US" sz="2000" dirty="0" err="1">
                <a:solidFill>
                  <a:srgbClr val="002060"/>
                </a:solidFill>
              </a:rPr>
              <a:t>src</a:t>
            </a:r>
            <a:r>
              <a:rPr lang="en-US" sz="2000" dirty="0">
                <a:solidFill>
                  <a:srgbClr val="002060"/>
                </a:solidFill>
              </a:rPr>
              <a:t>="paris.jpg" class="mx-auto d-block" style="width:50%"&gt; </a:t>
            </a:r>
          </a:p>
        </p:txBody>
      </p:sp>
    </p:spTree>
    <p:extLst>
      <p:ext uri="{BB962C8B-B14F-4D97-AF65-F5344CB8AC3E}">
        <p14:creationId xmlns:p14="http://schemas.microsoft.com/office/powerpoint/2010/main" val="23098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kern="1200">
                <a:solidFill>
                  <a:srgbClr val="FFFFFF"/>
                </a:solidFill>
                <a:latin typeface="+mj-lt"/>
                <a:ea typeface="+mj-ea"/>
                <a:cs typeface="+mj-cs"/>
              </a:rPr>
              <a:t>Bootstrap Image</a:t>
            </a:r>
            <a:br>
              <a:rPr lang="en-US" sz="3700" b="1" kern="1200">
                <a:solidFill>
                  <a:srgbClr val="FFFFFF"/>
                </a:solidFill>
                <a:latin typeface="+mj-lt"/>
                <a:ea typeface="+mj-ea"/>
                <a:cs typeface="+mj-cs"/>
              </a:rPr>
            </a:br>
            <a:endParaRPr lang="en-US" sz="3700" b="1" kern="1200">
              <a:solidFill>
                <a:srgbClr val="FFFFFF"/>
              </a:solidFill>
              <a:latin typeface="+mj-lt"/>
              <a:ea typeface="+mj-ea"/>
              <a:cs typeface="+mj-cs"/>
            </a:endParaRPr>
          </a:p>
        </p:txBody>
      </p:sp>
      <p:sp>
        <p:nvSpPr>
          <p:cNvPr id="4" name="TextBox 3">
            <a:extLst>
              <a:ext uri="{FF2B5EF4-FFF2-40B4-BE49-F238E27FC236}">
                <a16:creationId xmlns:a16="http://schemas.microsoft.com/office/drawing/2014/main" id="{8B2BD6D6-EB7A-6863-FC00-DBBAA1198348}"/>
              </a:ext>
            </a:extLst>
          </p:cNvPr>
          <p:cNvSpPr txBox="1"/>
          <p:nvPr/>
        </p:nvSpPr>
        <p:spPr>
          <a:xfrm>
            <a:off x="433137" y="2254513"/>
            <a:ext cx="11582400" cy="3785652"/>
          </a:xfrm>
          <a:prstGeom prst="rect">
            <a:avLst/>
          </a:prstGeom>
          <a:noFill/>
        </p:spPr>
        <p:txBody>
          <a:bodyPr wrap="square">
            <a:spAutoFit/>
          </a:bodyPr>
          <a:lstStyle/>
          <a:p>
            <a:r>
              <a:rPr lang="en-US" sz="2400" dirty="0"/>
              <a:t>Responsive Images</a:t>
            </a:r>
          </a:p>
          <a:p>
            <a:endParaRPr lang="en-US" sz="2400" dirty="0"/>
          </a:p>
          <a:p>
            <a:r>
              <a:rPr lang="en-US" sz="2400" dirty="0"/>
              <a:t>Images come in all sizes. So do screens. Responsive images automatically adjust to fit the size of the screen.</a:t>
            </a:r>
          </a:p>
          <a:p>
            <a:endParaRPr lang="en-US" sz="2400" dirty="0"/>
          </a:p>
          <a:p>
            <a:r>
              <a:rPr lang="en-US" sz="2400" dirty="0"/>
              <a:t>Create responsive images by adding an .</a:t>
            </a:r>
            <a:r>
              <a:rPr lang="en-US" sz="2400" dirty="0" err="1"/>
              <a:t>img</a:t>
            </a:r>
            <a:r>
              <a:rPr lang="en-US" sz="2400" dirty="0"/>
              <a:t>-fluid class to the &lt;</a:t>
            </a:r>
            <a:r>
              <a:rPr lang="en-US" sz="2400" dirty="0" err="1"/>
              <a:t>img</a:t>
            </a:r>
            <a:r>
              <a:rPr lang="en-US" sz="2400" dirty="0"/>
              <a:t>&gt; tag. The image will then scale nicely to the parent element.</a:t>
            </a:r>
          </a:p>
          <a:p>
            <a:endParaRPr lang="en-US" sz="2400" dirty="0"/>
          </a:p>
          <a:p>
            <a:r>
              <a:rPr lang="en-US" sz="2400" dirty="0">
                <a:solidFill>
                  <a:srgbClr val="0070C0"/>
                </a:solidFill>
              </a:rPr>
              <a:t>The .</a:t>
            </a:r>
            <a:r>
              <a:rPr lang="en-US" sz="2400" dirty="0" err="1">
                <a:solidFill>
                  <a:srgbClr val="0070C0"/>
                </a:solidFill>
              </a:rPr>
              <a:t>img</a:t>
            </a:r>
            <a:r>
              <a:rPr lang="en-US" sz="2400" dirty="0">
                <a:solidFill>
                  <a:srgbClr val="0070C0"/>
                </a:solidFill>
              </a:rPr>
              <a:t>-fluid class applies max-width: 100%; and height: auto; to the image:</a:t>
            </a:r>
          </a:p>
          <a:p>
            <a:r>
              <a:rPr lang="en-US" sz="2400" dirty="0">
                <a:solidFill>
                  <a:srgbClr val="0070C0"/>
                </a:solidFill>
              </a:rPr>
              <a:t> &lt;</a:t>
            </a:r>
            <a:r>
              <a:rPr lang="en-US" sz="2400" dirty="0" err="1">
                <a:solidFill>
                  <a:srgbClr val="0070C0"/>
                </a:solidFill>
              </a:rPr>
              <a:t>img</a:t>
            </a:r>
            <a:r>
              <a:rPr lang="en-US" sz="2400" dirty="0">
                <a:solidFill>
                  <a:srgbClr val="0070C0"/>
                </a:solidFill>
              </a:rPr>
              <a:t> class="</a:t>
            </a:r>
            <a:r>
              <a:rPr lang="en-US" sz="2400" dirty="0" err="1">
                <a:solidFill>
                  <a:srgbClr val="0070C0"/>
                </a:solidFill>
              </a:rPr>
              <a:t>img</a:t>
            </a:r>
            <a:r>
              <a:rPr lang="en-US" sz="2400" dirty="0">
                <a:solidFill>
                  <a:srgbClr val="0070C0"/>
                </a:solidFill>
              </a:rPr>
              <a:t>-fluid" </a:t>
            </a:r>
            <a:r>
              <a:rPr lang="en-US" sz="2400" dirty="0" err="1">
                <a:solidFill>
                  <a:srgbClr val="0070C0"/>
                </a:solidFill>
              </a:rPr>
              <a:t>src</a:t>
            </a:r>
            <a:r>
              <a:rPr lang="en-US" sz="2400" dirty="0">
                <a:solidFill>
                  <a:srgbClr val="0070C0"/>
                </a:solidFill>
              </a:rPr>
              <a:t>="ny.jpg" alt="New York" width="1100" height="500"&gt; </a:t>
            </a:r>
          </a:p>
        </p:txBody>
      </p:sp>
    </p:spTree>
    <p:extLst>
      <p:ext uri="{BB962C8B-B14F-4D97-AF65-F5344CB8AC3E}">
        <p14:creationId xmlns:p14="http://schemas.microsoft.com/office/powerpoint/2010/main" val="249075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kern="1200">
                <a:solidFill>
                  <a:srgbClr val="FFFFFF"/>
                </a:solidFill>
                <a:latin typeface="+mj-lt"/>
                <a:ea typeface="+mj-ea"/>
                <a:cs typeface="+mj-cs"/>
              </a:rPr>
              <a:t>Bootstrap Button</a:t>
            </a:r>
            <a:br>
              <a:rPr lang="en-US" sz="3700" b="1" kern="1200">
                <a:solidFill>
                  <a:srgbClr val="FFFFFF"/>
                </a:solidFill>
                <a:latin typeface="+mj-lt"/>
                <a:ea typeface="+mj-ea"/>
                <a:cs typeface="+mj-cs"/>
              </a:rPr>
            </a:br>
            <a:endParaRPr lang="en-US" sz="3700" b="1" kern="1200" dirty="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6B586FB0-CA87-CC0D-2725-5C95CAC68CA1}"/>
              </a:ext>
            </a:extLst>
          </p:cNvPr>
          <p:cNvPicPr>
            <a:picLocks noChangeAspect="1"/>
          </p:cNvPicPr>
          <p:nvPr/>
        </p:nvPicPr>
        <p:blipFill>
          <a:blip r:embed="rId3"/>
          <a:stretch>
            <a:fillRect/>
          </a:stretch>
        </p:blipFill>
        <p:spPr>
          <a:xfrm>
            <a:off x="227425" y="1655276"/>
            <a:ext cx="7674005" cy="670618"/>
          </a:xfrm>
          <a:prstGeom prst="rect">
            <a:avLst/>
          </a:prstGeom>
        </p:spPr>
      </p:pic>
      <p:sp>
        <p:nvSpPr>
          <p:cNvPr id="7" name="TextBox 6">
            <a:extLst>
              <a:ext uri="{FF2B5EF4-FFF2-40B4-BE49-F238E27FC236}">
                <a16:creationId xmlns:a16="http://schemas.microsoft.com/office/drawing/2014/main" id="{3FB82F2B-CA23-C458-5A10-06008A28904B}"/>
              </a:ext>
            </a:extLst>
          </p:cNvPr>
          <p:cNvSpPr txBox="1"/>
          <p:nvPr/>
        </p:nvSpPr>
        <p:spPr>
          <a:xfrm>
            <a:off x="806244" y="2488262"/>
            <a:ext cx="8790040" cy="4207370"/>
          </a:xfrm>
          <a:prstGeom prst="rect">
            <a:avLst/>
          </a:prstGeom>
          <a:noFill/>
        </p:spPr>
        <p:txBody>
          <a:bodyPr wrap="square">
            <a:spAutoFit/>
          </a:bodyPr>
          <a:lstStyle/>
          <a:p>
            <a:pPr>
              <a:lnSpc>
                <a:spcPct val="150000"/>
              </a:lnSpc>
            </a:pPr>
            <a:r>
              <a:rPr lang="en-US" dirty="0">
                <a:solidFill>
                  <a:srgbClr val="002060"/>
                </a:solidFill>
              </a:rPr>
              <a:t> &lt;button type="button" class="</a:t>
            </a:r>
            <a:r>
              <a:rPr lang="en-US" dirty="0" err="1">
                <a:solidFill>
                  <a:srgbClr val="002060"/>
                </a:solidFill>
              </a:rPr>
              <a:t>btn</a:t>
            </a:r>
            <a:r>
              <a:rPr lang="en-US" dirty="0">
                <a:solidFill>
                  <a:srgbClr val="002060"/>
                </a:solidFill>
              </a:rPr>
              <a:t>"&gt;Basic&lt;/button&gt;</a:t>
            </a:r>
          </a:p>
          <a:p>
            <a:pPr>
              <a:lnSpc>
                <a:spcPct val="150000"/>
              </a:lnSpc>
            </a:pPr>
            <a:r>
              <a:rPr lang="en-US" dirty="0">
                <a:solidFill>
                  <a:srgbClr val="002060"/>
                </a:solidFill>
              </a:rPr>
              <a:t>&lt;button type="button" class="</a:t>
            </a:r>
            <a:r>
              <a:rPr lang="en-US" dirty="0" err="1">
                <a:solidFill>
                  <a:srgbClr val="002060"/>
                </a:solidFill>
              </a:rPr>
              <a:t>btn</a:t>
            </a:r>
            <a:r>
              <a:rPr lang="en-US" dirty="0">
                <a:solidFill>
                  <a:srgbClr val="002060"/>
                </a:solidFill>
              </a:rPr>
              <a:t> </a:t>
            </a:r>
            <a:r>
              <a:rPr lang="en-US" dirty="0" err="1">
                <a:solidFill>
                  <a:srgbClr val="002060"/>
                </a:solidFill>
              </a:rPr>
              <a:t>btn</a:t>
            </a:r>
            <a:r>
              <a:rPr lang="en-US" dirty="0">
                <a:solidFill>
                  <a:srgbClr val="002060"/>
                </a:solidFill>
              </a:rPr>
              <a:t>-primary"&gt;Primary&lt;/button&gt;</a:t>
            </a:r>
          </a:p>
          <a:p>
            <a:pPr>
              <a:lnSpc>
                <a:spcPct val="150000"/>
              </a:lnSpc>
            </a:pPr>
            <a:r>
              <a:rPr lang="en-US" dirty="0">
                <a:solidFill>
                  <a:srgbClr val="002060"/>
                </a:solidFill>
              </a:rPr>
              <a:t>&lt;button type="button" class="</a:t>
            </a:r>
            <a:r>
              <a:rPr lang="en-US" dirty="0" err="1">
                <a:solidFill>
                  <a:srgbClr val="002060"/>
                </a:solidFill>
              </a:rPr>
              <a:t>btn</a:t>
            </a:r>
            <a:r>
              <a:rPr lang="en-US" dirty="0">
                <a:solidFill>
                  <a:srgbClr val="002060"/>
                </a:solidFill>
              </a:rPr>
              <a:t> </a:t>
            </a:r>
            <a:r>
              <a:rPr lang="en-US" dirty="0" err="1">
                <a:solidFill>
                  <a:srgbClr val="002060"/>
                </a:solidFill>
              </a:rPr>
              <a:t>btn</a:t>
            </a:r>
            <a:r>
              <a:rPr lang="en-US" dirty="0">
                <a:solidFill>
                  <a:srgbClr val="002060"/>
                </a:solidFill>
              </a:rPr>
              <a:t>-secondary"&gt;Secondary&lt;/button&gt;</a:t>
            </a:r>
          </a:p>
          <a:p>
            <a:pPr>
              <a:lnSpc>
                <a:spcPct val="150000"/>
              </a:lnSpc>
            </a:pPr>
            <a:r>
              <a:rPr lang="en-US" dirty="0">
                <a:solidFill>
                  <a:srgbClr val="002060"/>
                </a:solidFill>
              </a:rPr>
              <a:t>&lt;button type="button" class="</a:t>
            </a:r>
            <a:r>
              <a:rPr lang="en-US" dirty="0" err="1">
                <a:solidFill>
                  <a:srgbClr val="002060"/>
                </a:solidFill>
              </a:rPr>
              <a:t>btn</a:t>
            </a:r>
            <a:r>
              <a:rPr lang="en-US" dirty="0">
                <a:solidFill>
                  <a:srgbClr val="002060"/>
                </a:solidFill>
              </a:rPr>
              <a:t> </a:t>
            </a:r>
            <a:r>
              <a:rPr lang="en-US" dirty="0" err="1">
                <a:solidFill>
                  <a:srgbClr val="002060"/>
                </a:solidFill>
              </a:rPr>
              <a:t>btn</a:t>
            </a:r>
            <a:r>
              <a:rPr lang="en-US" dirty="0">
                <a:solidFill>
                  <a:srgbClr val="002060"/>
                </a:solidFill>
              </a:rPr>
              <a:t>-success"&gt;Success&lt;/button&gt;</a:t>
            </a:r>
          </a:p>
          <a:p>
            <a:pPr>
              <a:lnSpc>
                <a:spcPct val="150000"/>
              </a:lnSpc>
            </a:pPr>
            <a:r>
              <a:rPr lang="en-US" dirty="0">
                <a:solidFill>
                  <a:srgbClr val="002060"/>
                </a:solidFill>
              </a:rPr>
              <a:t>&lt;button type="button" class="</a:t>
            </a:r>
            <a:r>
              <a:rPr lang="en-US" dirty="0" err="1">
                <a:solidFill>
                  <a:srgbClr val="002060"/>
                </a:solidFill>
              </a:rPr>
              <a:t>btn</a:t>
            </a:r>
            <a:r>
              <a:rPr lang="en-US" dirty="0">
                <a:solidFill>
                  <a:srgbClr val="002060"/>
                </a:solidFill>
              </a:rPr>
              <a:t> </a:t>
            </a:r>
            <a:r>
              <a:rPr lang="en-US" dirty="0" err="1">
                <a:solidFill>
                  <a:srgbClr val="002060"/>
                </a:solidFill>
              </a:rPr>
              <a:t>btn</a:t>
            </a:r>
            <a:r>
              <a:rPr lang="en-US" dirty="0">
                <a:solidFill>
                  <a:srgbClr val="002060"/>
                </a:solidFill>
              </a:rPr>
              <a:t>-info"&gt;Info&lt;/button&gt;</a:t>
            </a:r>
          </a:p>
          <a:p>
            <a:pPr>
              <a:lnSpc>
                <a:spcPct val="150000"/>
              </a:lnSpc>
            </a:pPr>
            <a:r>
              <a:rPr lang="en-US" dirty="0">
                <a:solidFill>
                  <a:srgbClr val="002060"/>
                </a:solidFill>
              </a:rPr>
              <a:t>&lt;button type="button" class="</a:t>
            </a:r>
            <a:r>
              <a:rPr lang="en-US" dirty="0" err="1">
                <a:solidFill>
                  <a:srgbClr val="002060"/>
                </a:solidFill>
              </a:rPr>
              <a:t>btn</a:t>
            </a:r>
            <a:r>
              <a:rPr lang="en-US" dirty="0">
                <a:solidFill>
                  <a:srgbClr val="002060"/>
                </a:solidFill>
              </a:rPr>
              <a:t> </a:t>
            </a:r>
            <a:r>
              <a:rPr lang="en-US" dirty="0" err="1">
                <a:solidFill>
                  <a:srgbClr val="002060"/>
                </a:solidFill>
              </a:rPr>
              <a:t>btn</a:t>
            </a:r>
            <a:r>
              <a:rPr lang="en-US" dirty="0">
                <a:solidFill>
                  <a:srgbClr val="002060"/>
                </a:solidFill>
              </a:rPr>
              <a:t>-warning"&gt;Warning&lt;/button&gt;</a:t>
            </a:r>
          </a:p>
          <a:p>
            <a:pPr>
              <a:lnSpc>
                <a:spcPct val="150000"/>
              </a:lnSpc>
            </a:pPr>
            <a:r>
              <a:rPr lang="en-US" dirty="0">
                <a:solidFill>
                  <a:srgbClr val="002060"/>
                </a:solidFill>
              </a:rPr>
              <a:t>&lt;button type="button" class="</a:t>
            </a:r>
            <a:r>
              <a:rPr lang="en-US" dirty="0" err="1">
                <a:solidFill>
                  <a:srgbClr val="002060"/>
                </a:solidFill>
              </a:rPr>
              <a:t>btn</a:t>
            </a:r>
            <a:r>
              <a:rPr lang="en-US" dirty="0">
                <a:solidFill>
                  <a:srgbClr val="002060"/>
                </a:solidFill>
              </a:rPr>
              <a:t> </a:t>
            </a:r>
            <a:r>
              <a:rPr lang="en-US" dirty="0" err="1">
                <a:solidFill>
                  <a:srgbClr val="002060"/>
                </a:solidFill>
              </a:rPr>
              <a:t>btn</a:t>
            </a:r>
            <a:r>
              <a:rPr lang="en-US" dirty="0">
                <a:solidFill>
                  <a:srgbClr val="002060"/>
                </a:solidFill>
              </a:rPr>
              <a:t>-danger"&gt;Danger&lt;/button&gt;</a:t>
            </a:r>
          </a:p>
          <a:p>
            <a:pPr>
              <a:lnSpc>
                <a:spcPct val="150000"/>
              </a:lnSpc>
            </a:pPr>
            <a:r>
              <a:rPr lang="en-US" dirty="0">
                <a:solidFill>
                  <a:srgbClr val="002060"/>
                </a:solidFill>
              </a:rPr>
              <a:t>&lt;button type="button" class="</a:t>
            </a:r>
            <a:r>
              <a:rPr lang="en-US" dirty="0" err="1">
                <a:solidFill>
                  <a:srgbClr val="002060"/>
                </a:solidFill>
              </a:rPr>
              <a:t>btn</a:t>
            </a:r>
            <a:r>
              <a:rPr lang="en-US" dirty="0">
                <a:solidFill>
                  <a:srgbClr val="002060"/>
                </a:solidFill>
              </a:rPr>
              <a:t> </a:t>
            </a:r>
            <a:r>
              <a:rPr lang="en-US" dirty="0" err="1">
                <a:solidFill>
                  <a:srgbClr val="002060"/>
                </a:solidFill>
              </a:rPr>
              <a:t>btn</a:t>
            </a:r>
            <a:r>
              <a:rPr lang="en-US" dirty="0">
                <a:solidFill>
                  <a:srgbClr val="002060"/>
                </a:solidFill>
              </a:rPr>
              <a:t>-dark"&gt;Dark&lt;/button&gt;</a:t>
            </a:r>
          </a:p>
          <a:p>
            <a:pPr>
              <a:lnSpc>
                <a:spcPct val="150000"/>
              </a:lnSpc>
            </a:pPr>
            <a:r>
              <a:rPr lang="en-US" dirty="0">
                <a:solidFill>
                  <a:srgbClr val="002060"/>
                </a:solidFill>
              </a:rPr>
              <a:t>&lt;button type="button" class="</a:t>
            </a:r>
            <a:r>
              <a:rPr lang="en-US" dirty="0" err="1">
                <a:solidFill>
                  <a:srgbClr val="002060"/>
                </a:solidFill>
              </a:rPr>
              <a:t>btn</a:t>
            </a:r>
            <a:r>
              <a:rPr lang="en-US" dirty="0">
                <a:solidFill>
                  <a:srgbClr val="002060"/>
                </a:solidFill>
              </a:rPr>
              <a:t> </a:t>
            </a:r>
            <a:r>
              <a:rPr lang="en-US" dirty="0" err="1">
                <a:solidFill>
                  <a:srgbClr val="002060"/>
                </a:solidFill>
              </a:rPr>
              <a:t>btn</a:t>
            </a:r>
            <a:r>
              <a:rPr lang="en-US" dirty="0">
                <a:solidFill>
                  <a:srgbClr val="002060"/>
                </a:solidFill>
              </a:rPr>
              <a:t>-light"&gt;Light&lt;/button&gt;</a:t>
            </a:r>
          </a:p>
          <a:p>
            <a:pPr>
              <a:lnSpc>
                <a:spcPct val="150000"/>
              </a:lnSpc>
            </a:pPr>
            <a:r>
              <a:rPr lang="en-US" dirty="0">
                <a:solidFill>
                  <a:srgbClr val="002060"/>
                </a:solidFill>
              </a:rPr>
              <a:t>&lt;button type="button" class="</a:t>
            </a:r>
            <a:r>
              <a:rPr lang="en-US" dirty="0" err="1">
                <a:solidFill>
                  <a:srgbClr val="002060"/>
                </a:solidFill>
              </a:rPr>
              <a:t>btn</a:t>
            </a:r>
            <a:r>
              <a:rPr lang="en-US" dirty="0">
                <a:solidFill>
                  <a:srgbClr val="002060"/>
                </a:solidFill>
              </a:rPr>
              <a:t> </a:t>
            </a:r>
            <a:r>
              <a:rPr lang="en-US" dirty="0" err="1">
                <a:solidFill>
                  <a:srgbClr val="002060"/>
                </a:solidFill>
              </a:rPr>
              <a:t>btn</a:t>
            </a:r>
            <a:r>
              <a:rPr lang="en-US" dirty="0">
                <a:solidFill>
                  <a:srgbClr val="002060"/>
                </a:solidFill>
              </a:rPr>
              <a:t>-link"&gt;Link&lt;/button&gt; </a:t>
            </a:r>
          </a:p>
        </p:txBody>
      </p:sp>
    </p:spTree>
    <p:extLst>
      <p:ext uri="{BB962C8B-B14F-4D97-AF65-F5344CB8AC3E}">
        <p14:creationId xmlns:p14="http://schemas.microsoft.com/office/powerpoint/2010/main" val="111875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kern="1200" dirty="0">
                <a:solidFill>
                  <a:srgbClr val="FFFFFF"/>
                </a:solidFill>
                <a:latin typeface="+mj-lt"/>
                <a:ea typeface="+mj-ea"/>
                <a:cs typeface="+mj-cs"/>
              </a:rPr>
              <a:t>Bootstrap Button-Outline</a:t>
            </a:r>
            <a:br>
              <a:rPr lang="en-US" sz="3700" b="1" kern="1200" dirty="0">
                <a:solidFill>
                  <a:srgbClr val="FFFFFF"/>
                </a:solidFill>
                <a:latin typeface="+mj-lt"/>
                <a:ea typeface="+mj-ea"/>
                <a:cs typeface="+mj-cs"/>
              </a:rPr>
            </a:br>
            <a:endParaRPr lang="en-US" sz="3700" b="1" kern="12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3FB82F2B-CA23-C458-5A10-06008A28904B}"/>
              </a:ext>
            </a:extLst>
          </p:cNvPr>
          <p:cNvSpPr txBox="1"/>
          <p:nvPr/>
        </p:nvSpPr>
        <p:spPr>
          <a:xfrm>
            <a:off x="796411" y="3570901"/>
            <a:ext cx="9075175" cy="3139321"/>
          </a:xfrm>
          <a:prstGeom prst="rect">
            <a:avLst/>
          </a:prstGeom>
          <a:noFill/>
        </p:spPr>
        <p:txBody>
          <a:bodyPr wrap="square">
            <a:spAutoFit/>
          </a:bodyPr>
          <a:lstStyle/>
          <a:p>
            <a:r>
              <a:rPr lang="en-US" dirty="0">
                <a:solidFill>
                  <a:srgbClr val="002060"/>
                </a:solidFill>
              </a:rPr>
              <a:t>&lt;div class="container mt-3"&gt;</a:t>
            </a:r>
          </a:p>
          <a:p>
            <a:r>
              <a:rPr lang="en-US" dirty="0">
                <a:solidFill>
                  <a:srgbClr val="002060"/>
                </a:solidFill>
              </a:rPr>
              <a:t>  &lt;h2&gt;Button Outline&lt;/h2&gt;</a:t>
            </a:r>
          </a:p>
          <a:p>
            <a:r>
              <a:rPr lang="en-US" dirty="0">
                <a:solidFill>
                  <a:srgbClr val="002060"/>
                </a:solidFill>
              </a:rPr>
              <a:t>  &lt;button type="button" class="</a:t>
            </a:r>
            <a:r>
              <a:rPr lang="en-US" dirty="0" err="1">
                <a:solidFill>
                  <a:srgbClr val="002060"/>
                </a:solidFill>
              </a:rPr>
              <a:t>btn</a:t>
            </a:r>
            <a:r>
              <a:rPr lang="en-US" dirty="0">
                <a:solidFill>
                  <a:srgbClr val="002060"/>
                </a:solidFill>
              </a:rPr>
              <a:t> </a:t>
            </a:r>
            <a:r>
              <a:rPr lang="en-US" dirty="0" err="1">
                <a:solidFill>
                  <a:srgbClr val="002060"/>
                </a:solidFill>
              </a:rPr>
              <a:t>btn</a:t>
            </a:r>
            <a:r>
              <a:rPr lang="en-US" dirty="0">
                <a:solidFill>
                  <a:srgbClr val="002060"/>
                </a:solidFill>
              </a:rPr>
              <a:t>-outline-primary"&gt;Primary&lt;/button&gt;</a:t>
            </a:r>
          </a:p>
          <a:p>
            <a:r>
              <a:rPr lang="en-US" dirty="0">
                <a:solidFill>
                  <a:srgbClr val="002060"/>
                </a:solidFill>
              </a:rPr>
              <a:t>  &lt;button type="button" class="</a:t>
            </a:r>
            <a:r>
              <a:rPr lang="en-US" dirty="0" err="1">
                <a:solidFill>
                  <a:srgbClr val="002060"/>
                </a:solidFill>
              </a:rPr>
              <a:t>btn</a:t>
            </a:r>
            <a:r>
              <a:rPr lang="en-US" dirty="0">
                <a:solidFill>
                  <a:srgbClr val="002060"/>
                </a:solidFill>
              </a:rPr>
              <a:t> </a:t>
            </a:r>
            <a:r>
              <a:rPr lang="en-US" dirty="0" err="1">
                <a:solidFill>
                  <a:srgbClr val="002060"/>
                </a:solidFill>
              </a:rPr>
              <a:t>btn</a:t>
            </a:r>
            <a:r>
              <a:rPr lang="en-US" dirty="0">
                <a:solidFill>
                  <a:srgbClr val="002060"/>
                </a:solidFill>
              </a:rPr>
              <a:t>-outline-secondary"&gt;Secondary&lt;/button&gt;</a:t>
            </a:r>
          </a:p>
          <a:p>
            <a:r>
              <a:rPr lang="en-US" dirty="0">
                <a:solidFill>
                  <a:srgbClr val="002060"/>
                </a:solidFill>
              </a:rPr>
              <a:t>  &lt;button type="button" class="</a:t>
            </a:r>
            <a:r>
              <a:rPr lang="en-US" dirty="0" err="1">
                <a:solidFill>
                  <a:srgbClr val="002060"/>
                </a:solidFill>
              </a:rPr>
              <a:t>btn</a:t>
            </a:r>
            <a:r>
              <a:rPr lang="en-US" dirty="0">
                <a:solidFill>
                  <a:srgbClr val="002060"/>
                </a:solidFill>
              </a:rPr>
              <a:t> </a:t>
            </a:r>
            <a:r>
              <a:rPr lang="en-US" dirty="0" err="1">
                <a:solidFill>
                  <a:srgbClr val="002060"/>
                </a:solidFill>
              </a:rPr>
              <a:t>btn</a:t>
            </a:r>
            <a:r>
              <a:rPr lang="en-US" dirty="0">
                <a:solidFill>
                  <a:srgbClr val="002060"/>
                </a:solidFill>
              </a:rPr>
              <a:t>-outline-success"&gt;Success&lt;/button&gt;</a:t>
            </a:r>
          </a:p>
          <a:p>
            <a:r>
              <a:rPr lang="en-US" dirty="0">
                <a:solidFill>
                  <a:srgbClr val="002060"/>
                </a:solidFill>
              </a:rPr>
              <a:t>  &lt;button type="button" class="</a:t>
            </a:r>
            <a:r>
              <a:rPr lang="en-US" dirty="0" err="1">
                <a:solidFill>
                  <a:srgbClr val="002060"/>
                </a:solidFill>
              </a:rPr>
              <a:t>btn</a:t>
            </a:r>
            <a:r>
              <a:rPr lang="en-US" dirty="0">
                <a:solidFill>
                  <a:srgbClr val="002060"/>
                </a:solidFill>
              </a:rPr>
              <a:t> </a:t>
            </a:r>
            <a:r>
              <a:rPr lang="en-US" dirty="0" err="1">
                <a:solidFill>
                  <a:srgbClr val="002060"/>
                </a:solidFill>
              </a:rPr>
              <a:t>btn</a:t>
            </a:r>
            <a:r>
              <a:rPr lang="en-US" dirty="0">
                <a:solidFill>
                  <a:srgbClr val="002060"/>
                </a:solidFill>
              </a:rPr>
              <a:t>-outline-info"&gt;Info&lt;/button&gt;</a:t>
            </a:r>
          </a:p>
          <a:p>
            <a:r>
              <a:rPr lang="en-US" dirty="0">
                <a:solidFill>
                  <a:srgbClr val="002060"/>
                </a:solidFill>
              </a:rPr>
              <a:t>  &lt;button type="button" class="</a:t>
            </a:r>
            <a:r>
              <a:rPr lang="en-US" dirty="0" err="1">
                <a:solidFill>
                  <a:srgbClr val="002060"/>
                </a:solidFill>
              </a:rPr>
              <a:t>btn</a:t>
            </a:r>
            <a:r>
              <a:rPr lang="en-US" dirty="0">
                <a:solidFill>
                  <a:srgbClr val="002060"/>
                </a:solidFill>
              </a:rPr>
              <a:t> </a:t>
            </a:r>
            <a:r>
              <a:rPr lang="en-US" dirty="0" err="1">
                <a:solidFill>
                  <a:srgbClr val="002060"/>
                </a:solidFill>
              </a:rPr>
              <a:t>btn</a:t>
            </a:r>
            <a:r>
              <a:rPr lang="en-US" dirty="0">
                <a:solidFill>
                  <a:srgbClr val="002060"/>
                </a:solidFill>
              </a:rPr>
              <a:t>-outline-warning"&gt;Warning&lt;/button&gt;</a:t>
            </a:r>
          </a:p>
          <a:p>
            <a:r>
              <a:rPr lang="en-US" dirty="0">
                <a:solidFill>
                  <a:srgbClr val="002060"/>
                </a:solidFill>
              </a:rPr>
              <a:t>  &lt;button type="button" class="</a:t>
            </a:r>
            <a:r>
              <a:rPr lang="en-US" dirty="0" err="1">
                <a:solidFill>
                  <a:srgbClr val="002060"/>
                </a:solidFill>
              </a:rPr>
              <a:t>btn</a:t>
            </a:r>
            <a:r>
              <a:rPr lang="en-US" dirty="0">
                <a:solidFill>
                  <a:srgbClr val="002060"/>
                </a:solidFill>
              </a:rPr>
              <a:t> </a:t>
            </a:r>
            <a:r>
              <a:rPr lang="en-US" dirty="0" err="1">
                <a:solidFill>
                  <a:srgbClr val="002060"/>
                </a:solidFill>
              </a:rPr>
              <a:t>btn</a:t>
            </a:r>
            <a:r>
              <a:rPr lang="en-US" dirty="0">
                <a:solidFill>
                  <a:srgbClr val="002060"/>
                </a:solidFill>
              </a:rPr>
              <a:t>-outline-danger"&gt;Danger&lt;/button&gt;</a:t>
            </a:r>
          </a:p>
          <a:p>
            <a:r>
              <a:rPr lang="en-US" dirty="0">
                <a:solidFill>
                  <a:srgbClr val="002060"/>
                </a:solidFill>
              </a:rPr>
              <a:t>  &lt;button type="button" class="</a:t>
            </a:r>
            <a:r>
              <a:rPr lang="en-US" dirty="0" err="1">
                <a:solidFill>
                  <a:srgbClr val="002060"/>
                </a:solidFill>
              </a:rPr>
              <a:t>btn</a:t>
            </a:r>
            <a:r>
              <a:rPr lang="en-US" dirty="0">
                <a:solidFill>
                  <a:srgbClr val="002060"/>
                </a:solidFill>
              </a:rPr>
              <a:t> </a:t>
            </a:r>
            <a:r>
              <a:rPr lang="en-US" dirty="0" err="1">
                <a:solidFill>
                  <a:srgbClr val="002060"/>
                </a:solidFill>
              </a:rPr>
              <a:t>btn</a:t>
            </a:r>
            <a:r>
              <a:rPr lang="en-US" dirty="0">
                <a:solidFill>
                  <a:srgbClr val="002060"/>
                </a:solidFill>
              </a:rPr>
              <a:t>-outline-dark"&gt;Dark&lt;/button&gt;</a:t>
            </a:r>
          </a:p>
          <a:p>
            <a:r>
              <a:rPr lang="en-US" dirty="0">
                <a:solidFill>
                  <a:srgbClr val="002060"/>
                </a:solidFill>
              </a:rPr>
              <a:t>  &lt;button type="button" class="</a:t>
            </a:r>
            <a:r>
              <a:rPr lang="en-US" dirty="0" err="1">
                <a:solidFill>
                  <a:srgbClr val="002060"/>
                </a:solidFill>
              </a:rPr>
              <a:t>btn</a:t>
            </a:r>
            <a:r>
              <a:rPr lang="en-US" dirty="0">
                <a:solidFill>
                  <a:srgbClr val="002060"/>
                </a:solidFill>
              </a:rPr>
              <a:t> </a:t>
            </a:r>
            <a:r>
              <a:rPr lang="en-US" dirty="0" err="1">
                <a:solidFill>
                  <a:srgbClr val="002060"/>
                </a:solidFill>
              </a:rPr>
              <a:t>btn</a:t>
            </a:r>
            <a:r>
              <a:rPr lang="en-US" dirty="0">
                <a:solidFill>
                  <a:srgbClr val="002060"/>
                </a:solidFill>
              </a:rPr>
              <a:t>-outline-light text-dark"&gt;Light&lt;/button&gt;</a:t>
            </a:r>
          </a:p>
          <a:p>
            <a:r>
              <a:rPr lang="en-US" dirty="0">
                <a:solidFill>
                  <a:srgbClr val="002060"/>
                </a:solidFill>
              </a:rPr>
              <a:t>&lt;/div&gt;</a:t>
            </a:r>
          </a:p>
        </p:txBody>
      </p:sp>
      <p:sp>
        <p:nvSpPr>
          <p:cNvPr id="4" name="TextBox 3">
            <a:extLst>
              <a:ext uri="{FF2B5EF4-FFF2-40B4-BE49-F238E27FC236}">
                <a16:creationId xmlns:a16="http://schemas.microsoft.com/office/drawing/2014/main" id="{FF52919D-ADB4-B9EF-505D-08AE9AFFE980}"/>
              </a:ext>
            </a:extLst>
          </p:cNvPr>
          <p:cNvSpPr txBox="1"/>
          <p:nvPr/>
        </p:nvSpPr>
        <p:spPr>
          <a:xfrm>
            <a:off x="408675" y="2009160"/>
            <a:ext cx="7645795" cy="923330"/>
          </a:xfrm>
          <a:prstGeom prst="rect">
            <a:avLst/>
          </a:prstGeom>
          <a:noFill/>
        </p:spPr>
        <p:txBody>
          <a:bodyPr wrap="square">
            <a:spAutoFit/>
          </a:bodyPr>
          <a:lstStyle/>
          <a:p>
            <a:r>
              <a:rPr lang="en-US" dirty="0"/>
              <a:t>Bootstrap 5 also provides eight outline/bordered buttons.</a:t>
            </a:r>
          </a:p>
          <a:p>
            <a:endParaRPr lang="en-US" dirty="0"/>
          </a:p>
          <a:p>
            <a:r>
              <a:rPr lang="en-US" dirty="0"/>
              <a:t>Move the mouse over them to see an additional "hover" effect:</a:t>
            </a:r>
          </a:p>
        </p:txBody>
      </p:sp>
    </p:spTree>
    <p:extLst>
      <p:ext uri="{BB962C8B-B14F-4D97-AF65-F5344CB8AC3E}">
        <p14:creationId xmlns:p14="http://schemas.microsoft.com/office/powerpoint/2010/main" val="175938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kern="1200" dirty="0">
                <a:solidFill>
                  <a:srgbClr val="FFFFFF"/>
                </a:solidFill>
                <a:latin typeface="+mj-lt"/>
                <a:ea typeface="+mj-ea"/>
                <a:cs typeface="+mj-cs"/>
              </a:rPr>
              <a:t>Bootstrap Button-Size</a:t>
            </a:r>
            <a:br>
              <a:rPr lang="en-US" sz="3700" b="1" kern="1200" dirty="0">
                <a:solidFill>
                  <a:srgbClr val="FFFFFF"/>
                </a:solidFill>
                <a:latin typeface="+mj-lt"/>
                <a:ea typeface="+mj-ea"/>
                <a:cs typeface="+mj-cs"/>
              </a:rPr>
            </a:br>
            <a:endParaRPr lang="en-US" sz="3700" b="1" kern="12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3FB82F2B-CA23-C458-5A10-06008A28904B}"/>
              </a:ext>
            </a:extLst>
          </p:cNvPr>
          <p:cNvSpPr txBox="1"/>
          <p:nvPr/>
        </p:nvSpPr>
        <p:spPr>
          <a:xfrm>
            <a:off x="530939" y="2967335"/>
            <a:ext cx="9075175" cy="923330"/>
          </a:xfrm>
          <a:prstGeom prst="rect">
            <a:avLst/>
          </a:prstGeom>
          <a:noFill/>
        </p:spPr>
        <p:txBody>
          <a:bodyPr wrap="square">
            <a:spAutoFit/>
          </a:bodyPr>
          <a:lstStyle/>
          <a:p>
            <a:r>
              <a:rPr lang="en-US" dirty="0">
                <a:solidFill>
                  <a:srgbClr val="002060"/>
                </a:solidFill>
              </a:rPr>
              <a:t>&lt;button type="button" class="</a:t>
            </a:r>
            <a:r>
              <a:rPr lang="en-US" dirty="0" err="1">
                <a:solidFill>
                  <a:srgbClr val="002060"/>
                </a:solidFill>
              </a:rPr>
              <a:t>btn</a:t>
            </a:r>
            <a:r>
              <a:rPr lang="en-US" dirty="0">
                <a:solidFill>
                  <a:srgbClr val="002060"/>
                </a:solidFill>
              </a:rPr>
              <a:t> </a:t>
            </a:r>
            <a:r>
              <a:rPr lang="en-US" dirty="0" err="1">
                <a:solidFill>
                  <a:srgbClr val="002060"/>
                </a:solidFill>
              </a:rPr>
              <a:t>btn</a:t>
            </a:r>
            <a:r>
              <a:rPr lang="en-US" dirty="0">
                <a:solidFill>
                  <a:srgbClr val="002060"/>
                </a:solidFill>
              </a:rPr>
              <a:t>-primary </a:t>
            </a:r>
            <a:r>
              <a:rPr lang="en-US" dirty="0" err="1">
                <a:solidFill>
                  <a:srgbClr val="002060"/>
                </a:solidFill>
              </a:rPr>
              <a:t>btn</a:t>
            </a:r>
            <a:r>
              <a:rPr lang="en-US" dirty="0">
                <a:solidFill>
                  <a:srgbClr val="002060"/>
                </a:solidFill>
              </a:rPr>
              <a:t>-lg"&gt;Large&lt;/button&gt;</a:t>
            </a:r>
          </a:p>
          <a:p>
            <a:r>
              <a:rPr lang="en-US" dirty="0">
                <a:solidFill>
                  <a:srgbClr val="002060"/>
                </a:solidFill>
              </a:rPr>
              <a:t>&lt;button type="button" class="</a:t>
            </a:r>
            <a:r>
              <a:rPr lang="en-US" dirty="0" err="1">
                <a:solidFill>
                  <a:srgbClr val="002060"/>
                </a:solidFill>
              </a:rPr>
              <a:t>btn</a:t>
            </a:r>
            <a:r>
              <a:rPr lang="en-US" dirty="0">
                <a:solidFill>
                  <a:srgbClr val="002060"/>
                </a:solidFill>
              </a:rPr>
              <a:t> </a:t>
            </a:r>
            <a:r>
              <a:rPr lang="en-US" dirty="0" err="1">
                <a:solidFill>
                  <a:srgbClr val="002060"/>
                </a:solidFill>
              </a:rPr>
              <a:t>btn</a:t>
            </a:r>
            <a:r>
              <a:rPr lang="en-US" dirty="0">
                <a:solidFill>
                  <a:srgbClr val="002060"/>
                </a:solidFill>
              </a:rPr>
              <a:t>-primary"&gt;Default&lt;/button&gt;</a:t>
            </a:r>
          </a:p>
          <a:p>
            <a:r>
              <a:rPr lang="en-US" dirty="0">
                <a:solidFill>
                  <a:srgbClr val="002060"/>
                </a:solidFill>
              </a:rPr>
              <a:t>&lt;button type="button" class="</a:t>
            </a:r>
            <a:r>
              <a:rPr lang="en-US" dirty="0" err="1">
                <a:solidFill>
                  <a:srgbClr val="002060"/>
                </a:solidFill>
              </a:rPr>
              <a:t>btn</a:t>
            </a:r>
            <a:r>
              <a:rPr lang="en-US" dirty="0">
                <a:solidFill>
                  <a:srgbClr val="002060"/>
                </a:solidFill>
              </a:rPr>
              <a:t> </a:t>
            </a:r>
            <a:r>
              <a:rPr lang="en-US" dirty="0" err="1">
                <a:solidFill>
                  <a:srgbClr val="002060"/>
                </a:solidFill>
              </a:rPr>
              <a:t>btn</a:t>
            </a:r>
            <a:r>
              <a:rPr lang="en-US" dirty="0">
                <a:solidFill>
                  <a:srgbClr val="002060"/>
                </a:solidFill>
              </a:rPr>
              <a:t>-primary </a:t>
            </a:r>
            <a:r>
              <a:rPr lang="en-US" dirty="0" err="1">
                <a:solidFill>
                  <a:srgbClr val="002060"/>
                </a:solidFill>
              </a:rPr>
              <a:t>btn-sm</a:t>
            </a:r>
            <a:r>
              <a:rPr lang="en-US" dirty="0">
                <a:solidFill>
                  <a:srgbClr val="002060"/>
                </a:solidFill>
              </a:rPr>
              <a:t>"&gt;Small&lt;/button&gt;</a:t>
            </a:r>
          </a:p>
        </p:txBody>
      </p:sp>
      <p:pic>
        <p:nvPicPr>
          <p:cNvPr id="5" name="Picture 4">
            <a:extLst>
              <a:ext uri="{FF2B5EF4-FFF2-40B4-BE49-F238E27FC236}">
                <a16:creationId xmlns:a16="http://schemas.microsoft.com/office/drawing/2014/main" id="{7B12F450-060C-0ADE-1938-2C7B4391D862}"/>
              </a:ext>
            </a:extLst>
          </p:cNvPr>
          <p:cNvPicPr>
            <a:picLocks noChangeAspect="1"/>
          </p:cNvPicPr>
          <p:nvPr/>
        </p:nvPicPr>
        <p:blipFill>
          <a:blip r:embed="rId3"/>
          <a:stretch>
            <a:fillRect/>
          </a:stretch>
        </p:blipFill>
        <p:spPr>
          <a:xfrm>
            <a:off x="1074434" y="1910431"/>
            <a:ext cx="2491956" cy="662997"/>
          </a:xfrm>
          <a:prstGeom prst="rect">
            <a:avLst/>
          </a:prstGeom>
        </p:spPr>
      </p:pic>
    </p:spTree>
    <p:extLst>
      <p:ext uri="{BB962C8B-B14F-4D97-AF65-F5344CB8AC3E}">
        <p14:creationId xmlns:p14="http://schemas.microsoft.com/office/powerpoint/2010/main" val="138082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kern="1200" dirty="0">
                <a:solidFill>
                  <a:srgbClr val="FFFFFF"/>
                </a:solidFill>
                <a:latin typeface="+mj-lt"/>
                <a:ea typeface="+mj-ea"/>
                <a:cs typeface="+mj-cs"/>
              </a:rPr>
              <a:t>Bootstrap Button</a:t>
            </a:r>
            <a:br>
              <a:rPr lang="en-US" sz="3700" b="1" kern="1200" dirty="0">
                <a:solidFill>
                  <a:srgbClr val="FFFFFF"/>
                </a:solidFill>
                <a:latin typeface="+mj-lt"/>
                <a:ea typeface="+mj-ea"/>
                <a:cs typeface="+mj-cs"/>
              </a:rPr>
            </a:br>
            <a:endParaRPr lang="en-US" sz="3700" b="1" kern="12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3FB82F2B-CA23-C458-5A10-06008A28904B}"/>
              </a:ext>
            </a:extLst>
          </p:cNvPr>
          <p:cNvSpPr txBox="1"/>
          <p:nvPr/>
        </p:nvSpPr>
        <p:spPr>
          <a:xfrm>
            <a:off x="530939" y="2967335"/>
            <a:ext cx="9075175" cy="923330"/>
          </a:xfrm>
          <a:prstGeom prst="rect">
            <a:avLst/>
          </a:prstGeom>
          <a:noFill/>
        </p:spPr>
        <p:txBody>
          <a:bodyPr wrap="square">
            <a:spAutoFit/>
          </a:bodyPr>
          <a:lstStyle/>
          <a:p>
            <a:r>
              <a:rPr lang="en-US" dirty="0">
                <a:solidFill>
                  <a:srgbClr val="002060"/>
                </a:solidFill>
              </a:rPr>
              <a:t>&lt;button type="button" class="</a:t>
            </a:r>
            <a:r>
              <a:rPr lang="en-US" dirty="0" err="1">
                <a:solidFill>
                  <a:srgbClr val="002060"/>
                </a:solidFill>
              </a:rPr>
              <a:t>btn</a:t>
            </a:r>
            <a:r>
              <a:rPr lang="en-US" dirty="0">
                <a:solidFill>
                  <a:srgbClr val="002060"/>
                </a:solidFill>
              </a:rPr>
              <a:t> </a:t>
            </a:r>
            <a:r>
              <a:rPr lang="en-US" dirty="0" err="1">
                <a:solidFill>
                  <a:srgbClr val="002060"/>
                </a:solidFill>
              </a:rPr>
              <a:t>btn</a:t>
            </a:r>
            <a:r>
              <a:rPr lang="en-US" dirty="0">
                <a:solidFill>
                  <a:srgbClr val="002060"/>
                </a:solidFill>
              </a:rPr>
              <a:t>-primary </a:t>
            </a:r>
            <a:r>
              <a:rPr lang="en-US" dirty="0" err="1">
                <a:solidFill>
                  <a:srgbClr val="002060"/>
                </a:solidFill>
              </a:rPr>
              <a:t>btn</a:t>
            </a:r>
            <a:r>
              <a:rPr lang="en-US" dirty="0">
                <a:solidFill>
                  <a:srgbClr val="002060"/>
                </a:solidFill>
              </a:rPr>
              <a:t>-lg"&gt;Large&lt;/button&gt;</a:t>
            </a:r>
          </a:p>
          <a:p>
            <a:r>
              <a:rPr lang="en-US" dirty="0">
                <a:solidFill>
                  <a:srgbClr val="002060"/>
                </a:solidFill>
              </a:rPr>
              <a:t>&lt;button type="button" class="</a:t>
            </a:r>
            <a:r>
              <a:rPr lang="en-US" dirty="0" err="1">
                <a:solidFill>
                  <a:srgbClr val="002060"/>
                </a:solidFill>
              </a:rPr>
              <a:t>btn</a:t>
            </a:r>
            <a:r>
              <a:rPr lang="en-US" dirty="0">
                <a:solidFill>
                  <a:srgbClr val="002060"/>
                </a:solidFill>
              </a:rPr>
              <a:t> </a:t>
            </a:r>
            <a:r>
              <a:rPr lang="en-US" dirty="0" err="1">
                <a:solidFill>
                  <a:srgbClr val="002060"/>
                </a:solidFill>
              </a:rPr>
              <a:t>btn</a:t>
            </a:r>
            <a:r>
              <a:rPr lang="en-US" dirty="0">
                <a:solidFill>
                  <a:srgbClr val="002060"/>
                </a:solidFill>
              </a:rPr>
              <a:t>-primary"&gt;Default&lt;/button&gt;</a:t>
            </a:r>
          </a:p>
          <a:p>
            <a:r>
              <a:rPr lang="en-US" dirty="0">
                <a:solidFill>
                  <a:srgbClr val="002060"/>
                </a:solidFill>
              </a:rPr>
              <a:t>&lt;button type="button" class="</a:t>
            </a:r>
            <a:r>
              <a:rPr lang="en-US" dirty="0" err="1">
                <a:solidFill>
                  <a:srgbClr val="002060"/>
                </a:solidFill>
              </a:rPr>
              <a:t>btn</a:t>
            </a:r>
            <a:r>
              <a:rPr lang="en-US" dirty="0">
                <a:solidFill>
                  <a:srgbClr val="002060"/>
                </a:solidFill>
              </a:rPr>
              <a:t> </a:t>
            </a:r>
            <a:r>
              <a:rPr lang="en-US" dirty="0" err="1">
                <a:solidFill>
                  <a:srgbClr val="002060"/>
                </a:solidFill>
              </a:rPr>
              <a:t>btn</a:t>
            </a:r>
            <a:r>
              <a:rPr lang="en-US" dirty="0">
                <a:solidFill>
                  <a:srgbClr val="002060"/>
                </a:solidFill>
              </a:rPr>
              <a:t>-primary </a:t>
            </a:r>
            <a:r>
              <a:rPr lang="en-US" dirty="0" err="1">
                <a:solidFill>
                  <a:srgbClr val="002060"/>
                </a:solidFill>
              </a:rPr>
              <a:t>btn-sm</a:t>
            </a:r>
            <a:r>
              <a:rPr lang="en-US" dirty="0">
                <a:solidFill>
                  <a:srgbClr val="002060"/>
                </a:solidFill>
              </a:rPr>
              <a:t>"&gt;Small&lt;/button&gt;</a:t>
            </a:r>
          </a:p>
        </p:txBody>
      </p:sp>
      <p:pic>
        <p:nvPicPr>
          <p:cNvPr id="5" name="Picture 4">
            <a:extLst>
              <a:ext uri="{FF2B5EF4-FFF2-40B4-BE49-F238E27FC236}">
                <a16:creationId xmlns:a16="http://schemas.microsoft.com/office/drawing/2014/main" id="{7B12F450-060C-0ADE-1938-2C7B4391D862}"/>
              </a:ext>
            </a:extLst>
          </p:cNvPr>
          <p:cNvPicPr>
            <a:picLocks noChangeAspect="1"/>
          </p:cNvPicPr>
          <p:nvPr/>
        </p:nvPicPr>
        <p:blipFill>
          <a:blip r:embed="rId3"/>
          <a:stretch>
            <a:fillRect/>
          </a:stretch>
        </p:blipFill>
        <p:spPr>
          <a:xfrm>
            <a:off x="1074434" y="1910431"/>
            <a:ext cx="2491956" cy="662997"/>
          </a:xfrm>
          <a:prstGeom prst="rect">
            <a:avLst/>
          </a:prstGeom>
        </p:spPr>
      </p:pic>
    </p:spTree>
    <p:extLst>
      <p:ext uri="{BB962C8B-B14F-4D97-AF65-F5344CB8AC3E}">
        <p14:creationId xmlns:p14="http://schemas.microsoft.com/office/powerpoint/2010/main" val="79028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dirty="0">
                <a:solidFill>
                  <a:srgbClr val="FFFFFF"/>
                </a:solidFill>
              </a:rPr>
              <a:t>Active/Disabled Buttons</a:t>
            </a:r>
            <a:br>
              <a:rPr lang="en-US" sz="3700" b="1" kern="1200" dirty="0">
                <a:solidFill>
                  <a:srgbClr val="FFFFFF"/>
                </a:solidFill>
                <a:latin typeface="+mj-lt"/>
                <a:ea typeface="+mj-ea"/>
                <a:cs typeface="+mj-cs"/>
              </a:rPr>
            </a:br>
            <a:endParaRPr lang="en-US" sz="3700" b="1" kern="12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3FB82F2B-CA23-C458-5A10-06008A28904B}"/>
              </a:ext>
            </a:extLst>
          </p:cNvPr>
          <p:cNvSpPr txBox="1"/>
          <p:nvPr/>
        </p:nvSpPr>
        <p:spPr>
          <a:xfrm>
            <a:off x="699713" y="4638819"/>
            <a:ext cx="9358687" cy="923330"/>
          </a:xfrm>
          <a:prstGeom prst="rect">
            <a:avLst/>
          </a:prstGeom>
          <a:noFill/>
        </p:spPr>
        <p:txBody>
          <a:bodyPr wrap="square">
            <a:spAutoFit/>
          </a:bodyPr>
          <a:lstStyle/>
          <a:p>
            <a:r>
              <a:rPr lang="en-US" dirty="0">
                <a:solidFill>
                  <a:srgbClr val="0000CD"/>
                </a:solidFill>
                <a:effectLst/>
              </a:rPr>
              <a:t>&lt;</a:t>
            </a:r>
            <a:r>
              <a:rPr lang="en-US" dirty="0">
                <a:solidFill>
                  <a:srgbClr val="A52A2A"/>
                </a:solidFill>
                <a:effectLst/>
              </a:rPr>
              <a:t>button</a:t>
            </a:r>
            <a:r>
              <a:rPr lang="en-US" dirty="0">
                <a:solidFill>
                  <a:srgbClr val="FF0000"/>
                </a:solidFill>
                <a:effectLst/>
              </a:rPr>
              <a:t> type</a:t>
            </a:r>
            <a:r>
              <a:rPr lang="en-US" dirty="0">
                <a:solidFill>
                  <a:srgbClr val="0000CD"/>
                </a:solidFill>
                <a:effectLst/>
              </a:rPr>
              <a:t>="button"</a:t>
            </a:r>
            <a:r>
              <a:rPr lang="en-US" dirty="0">
                <a:solidFill>
                  <a:srgbClr val="FF0000"/>
                </a:solidFill>
                <a:effectLst/>
              </a:rPr>
              <a:t> class</a:t>
            </a:r>
            <a:r>
              <a:rPr lang="en-US" dirty="0">
                <a:solidFill>
                  <a:srgbClr val="0000CD"/>
                </a:solidFill>
                <a:effectLst/>
              </a:rPr>
              <a:t>="</a:t>
            </a:r>
            <a:r>
              <a:rPr lang="en-US" dirty="0" err="1">
                <a:solidFill>
                  <a:srgbClr val="0000CD"/>
                </a:solidFill>
                <a:effectLst/>
              </a:rPr>
              <a:t>btn</a:t>
            </a:r>
            <a:r>
              <a:rPr lang="en-US" dirty="0">
                <a:solidFill>
                  <a:srgbClr val="0000CD"/>
                </a:solidFill>
                <a:effectLst/>
              </a:rPr>
              <a:t> </a:t>
            </a:r>
            <a:r>
              <a:rPr lang="en-US" dirty="0" err="1">
                <a:solidFill>
                  <a:srgbClr val="0000CD"/>
                </a:solidFill>
                <a:effectLst/>
              </a:rPr>
              <a:t>btn</a:t>
            </a:r>
            <a:r>
              <a:rPr lang="en-US" dirty="0">
                <a:solidFill>
                  <a:srgbClr val="0000CD"/>
                </a:solidFill>
                <a:effectLst/>
              </a:rPr>
              <a:t>-primary active"&gt;</a:t>
            </a:r>
            <a:r>
              <a:rPr lang="en-US" dirty="0"/>
              <a:t>Active Primary</a:t>
            </a:r>
            <a:r>
              <a:rPr lang="en-US" dirty="0">
                <a:solidFill>
                  <a:srgbClr val="0000CD"/>
                </a:solidFill>
                <a:effectLst/>
              </a:rPr>
              <a:t>&lt;</a:t>
            </a:r>
            <a:r>
              <a:rPr lang="en-US" dirty="0">
                <a:solidFill>
                  <a:srgbClr val="A52A2A"/>
                </a:solidFill>
                <a:effectLst/>
              </a:rPr>
              <a:t>/button</a:t>
            </a:r>
            <a:r>
              <a:rPr lang="en-US" dirty="0">
                <a:solidFill>
                  <a:srgbClr val="0000CD"/>
                </a:solidFill>
                <a:effectLst/>
              </a:rPr>
              <a:t>&gt;</a:t>
            </a:r>
            <a:br>
              <a:rPr lang="en-US" dirty="0"/>
            </a:br>
            <a:r>
              <a:rPr lang="en-US" dirty="0">
                <a:solidFill>
                  <a:srgbClr val="0000CD"/>
                </a:solidFill>
                <a:effectLst/>
              </a:rPr>
              <a:t>&lt;</a:t>
            </a:r>
            <a:r>
              <a:rPr lang="en-US" dirty="0">
                <a:solidFill>
                  <a:srgbClr val="A52A2A"/>
                </a:solidFill>
                <a:effectLst/>
              </a:rPr>
              <a:t>button</a:t>
            </a:r>
            <a:r>
              <a:rPr lang="en-US" dirty="0">
                <a:solidFill>
                  <a:srgbClr val="FF0000"/>
                </a:solidFill>
                <a:effectLst/>
              </a:rPr>
              <a:t> type</a:t>
            </a:r>
            <a:r>
              <a:rPr lang="en-US" dirty="0">
                <a:solidFill>
                  <a:srgbClr val="0000CD"/>
                </a:solidFill>
                <a:effectLst/>
              </a:rPr>
              <a:t>="button"</a:t>
            </a:r>
            <a:r>
              <a:rPr lang="en-US" dirty="0">
                <a:solidFill>
                  <a:srgbClr val="FF0000"/>
                </a:solidFill>
                <a:effectLst/>
              </a:rPr>
              <a:t> class</a:t>
            </a:r>
            <a:r>
              <a:rPr lang="en-US" dirty="0">
                <a:solidFill>
                  <a:srgbClr val="0000CD"/>
                </a:solidFill>
                <a:effectLst/>
              </a:rPr>
              <a:t>="</a:t>
            </a:r>
            <a:r>
              <a:rPr lang="en-US" dirty="0" err="1">
                <a:solidFill>
                  <a:srgbClr val="0000CD"/>
                </a:solidFill>
                <a:effectLst/>
              </a:rPr>
              <a:t>btn</a:t>
            </a:r>
            <a:r>
              <a:rPr lang="en-US" dirty="0">
                <a:solidFill>
                  <a:srgbClr val="0000CD"/>
                </a:solidFill>
                <a:effectLst/>
              </a:rPr>
              <a:t> </a:t>
            </a:r>
            <a:r>
              <a:rPr lang="en-US" dirty="0" err="1">
                <a:solidFill>
                  <a:srgbClr val="0000CD"/>
                </a:solidFill>
                <a:effectLst/>
              </a:rPr>
              <a:t>btn</a:t>
            </a:r>
            <a:r>
              <a:rPr lang="en-US" dirty="0">
                <a:solidFill>
                  <a:srgbClr val="0000CD"/>
                </a:solidFill>
                <a:effectLst/>
              </a:rPr>
              <a:t>-primary"</a:t>
            </a:r>
            <a:r>
              <a:rPr lang="en-US" dirty="0">
                <a:solidFill>
                  <a:srgbClr val="FF0000"/>
                </a:solidFill>
                <a:effectLst/>
              </a:rPr>
              <a:t> disabled</a:t>
            </a:r>
            <a:r>
              <a:rPr lang="en-US" dirty="0">
                <a:solidFill>
                  <a:srgbClr val="0000CD"/>
                </a:solidFill>
                <a:effectLst/>
              </a:rPr>
              <a:t>&gt;</a:t>
            </a:r>
            <a:r>
              <a:rPr lang="en-US" dirty="0"/>
              <a:t>Disabled Primary</a:t>
            </a:r>
            <a:r>
              <a:rPr lang="en-US" dirty="0">
                <a:solidFill>
                  <a:srgbClr val="0000CD"/>
                </a:solidFill>
                <a:effectLst/>
              </a:rPr>
              <a:t>&lt;</a:t>
            </a:r>
            <a:r>
              <a:rPr lang="en-US" dirty="0">
                <a:solidFill>
                  <a:srgbClr val="A52A2A"/>
                </a:solidFill>
                <a:effectLst/>
              </a:rPr>
              <a:t>/button</a:t>
            </a:r>
            <a:r>
              <a:rPr lang="en-US" dirty="0">
                <a:solidFill>
                  <a:srgbClr val="0000CD"/>
                </a:solidFill>
                <a:effectLst/>
              </a:rPr>
              <a:t>&gt;</a:t>
            </a:r>
            <a:br>
              <a:rPr lang="en-US" dirty="0"/>
            </a:br>
            <a:r>
              <a:rPr lang="en-US" dirty="0">
                <a:solidFill>
                  <a:srgbClr val="0000CD"/>
                </a:solidFill>
                <a:effectLst/>
              </a:rPr>
              <a:t>&lt;</a:t>
            </a:r>
            <a:r>
              <a:rPr lang="en-US" dirty="0">
                <a:solidFill>
                  <a:srgbClr val="A52A2A"/>
                </a:solidFill>
                <a:effectLst/>
              </a:rPr>
              <a:t>a</a:t>
            </a:r>
            <a:r>
              <a:rPr lang="en-US" dirty="0">
                <a:solidFill>
                  <a:srgbClr val="FF0000"/>
                </a:solidFill>
                <a:effectLst/>
              </a:rPr>
              <a:t> </a:t>
            </a:r>
            <a:r>
              <a:rPr lang="en-US" dirty="0" err="1">
                <a:solidFill>
                  <a:srgbClr val="FF0000"/>
                </a:solidFill>
                <a:effectLst/>
              </a:rPr>
              <a:t>href</a:t>
            </a:r>
            <a:r>
              <a:rPr lang="en-US" dirty="0">
                <a:solidFill>
                  <a:srgbClr val="0000CD"/>
                </a:solidFill>
                <a:effectLst/>
              </a:rPr>
              <a:t>="#"</a:t>
            </a:r>
            <a:r>
              <a:rPr lang="en-US" dirty="0">
                <a:solidFill>
                  <a:srgbClr val="FF0000"/>
                </a:solidFill>
                <a:effectLst/>
              </a:rPr>
              <a:t> class</a:t>
            </a:r>
            <a:r>
              <a:rPr lang="en-US" dirty="0">
                <a:solidFill>
                  <a:srgbClr val="0000CD"/>
                </a:solidFill>
                <a:effectLst/>
              </a:rPr>
              <a:t>="</a:t>
            </a:r>
            <a:r>
              <a:rPr lang="en-US" dirty="0" err="1">
                <a:solidFill>
                  <a:srgbClr val="0000CD"/>
                </a:solidFill>
                <a:effectLst/>
              </a:rPr>
              <a:t>btn</a:t>
            </a:r>
            <a:r>
              <a:rPr lang="en-US" dirty="0">
                <a:solidFill>
                  <a:srgbClr val="0000CD"/>
                </a:solidFill>
                <a:effectLst/>
              </a:rPr>
              <a:t> </a:t>
            </a:r>
            <a:r>
              <a:rPr lang="en-US" dirty="0" err="1">
                <a:solidFill>
                  <a:srgbClr val="0000CD"/>
                </a:solidFill>
                <a:effectLst/>
              </a:rPr>
              <a:t>btn</a:t>
            </a:r>
            <a:r>
              <a:rPr lang="en-US" dirty="0">
                <a:solidFill>
                  <a:srgbClr val="0000CD"/>
                </a:solidFill>
                <a:effectLst/>
              </a:rPr>
              <a:t>-primary disabled"&gt;</a:t>
            </a:r>
            <a:r>
              <a:rPr lang="en-US" dirty="0"/>
              <a:t>Disabled Link</a:t>
            </a:r>
            <a:r>
              <a:rPr lang="en-US" dirty="0">
                <a:solidFill>
                  <a:srgbClr val="0000CD"/>
                </a:solidFill>
                <a:effectLst/>
              </a:rPr>
              <a:t>&lt;</a:t>
            </a:r>
            <a:r>
              <a:rPr lang="en-US" dirty="0">
                <a:solidFill>
                  <a:srgbClr val="A52A2A"/>
                </a:solidFill>
                <a:effectLst/>
              </a:rPr>
              <a:t>/a</a:t>
            </a:r>
            <a:r>
              <a:rPr lang="en-US" dirty="0">
                <a:solidFill>
                  <a:srgbClr val="0000CD"/>
                </a:solidFill>
                <a:effectLst/>
              </a:rPr>
              <a:t>&gt;</a:t>
            </a:r>
            <a:r>
              <a:rPr lang="en-US" dirty="0"/>
              <a:t> </a:t>
            </a:r>
          </a:p>
        </p:txBody>
      </p:sp>
      <p:sp>
        <p:nvSpPr>
          <p:cNvPr id="4" name="TextBox 3">
            <a:extLst>
              <a:ext uri="{FF2B5EF4-FFF2-40B4-BE49-F238E27FC236}">
                <a16:creationId xmlns:a16="http://schemas.microsoft.com/office/drawing/2014/main" id="{6DCA2BE2-495F-76F3-C513-24E51C89DB73}"/>
              </a:ext>
            </a:extLst>
          </p:cNvPr>
          <p:cNvSpPr txBox="1"/>
          <p:nvPr/>
        </p:nvSpPr>
        <p:spPr>
          <a:xfrm>
            <a:off x="108155" y="1907058"/>
            <a:ext cx="11739716" cy="1714380"/>
          </a:xfrm>
          <a:prstGeom prst="rect">
            <a:avLst/>
          </a:prstGeom>
          <a:noFill/>
        </p:spPr>
        <p:txBody>
          <a:bodyPr wrap="square">
            <a:spAutoFit/>
          </a:bodyPr>
          <a:lstStyle/>
          <a:p>
            <a:pPr>
              <a:lnSpc>
                <a:spcPct val="150000"/>
              </a:lnSpc>
            </a:pPr>
            <a:r>
              <a:rPr lang="en-US" dirty="0"/>
              <a:t>A button can be set to an active (appear pressed) or a disabled (unclickable) state:</a:t>
            </a:r>
          </a:p>
          <a:p>
            <a:pPr>
              <a:lnSpc>
                <a:spcPct val="150000"/>
              </a:lnSpc>
            </a:pPr>
            <a:r>
              <a:rPr lang="en-US" dirty="0"/>
              <a:t>The class .active makes a button appear pressed, and the disabled attribute makes a button unclickable. Note that &lt;a&gt; elements do not support the disabled attribute and must therefore use the .disabled class to make it visually appear disabled.</a:t>
            </a:r>
          </a:p>
        </p:txBody>
      </p:sp>
    </p:spTree>
    <p:extLst>
      <p:ext uri="{BB962C8B-B14F-4D97-AF65-F5344CB8AC3E}">
        <p14:creationId xmlns:p14="http://schemas.microsoft.com/office/powerpoint/2010/main" val="326624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dirty="0">
                <a:solidFill>
                  <a:srgbClr val="FFFFFF"/>
                </a:solidFill>
              </a:rPr>
              <a:t>Spinner Buttons</a:t>
            </a:r>
            <a:endParaRPr lang="en-US" sz="3700" b="1" kern="12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3FB82F2B-CA23-C458-5A10-06008A28904B}"/>
              </a:ext>
            </a:extLst>
          </p:cNvPr>
          <p:cNvSpPr txBox="1"/>
          <p:nvPr/>
        </p:nvSpPr>
        <p:spPr>
          <a:xfrm>
            <a:off x="699712" y="2330397"/>
            <a:ext cx="10489397" cy="3970318"/>
          </a:xfrm>
          <a:prstGeom prst="rect">
            <a:avLst/>
          </a:prstGeom>
          <a:noFill/>
        </p:spPr>
        <p:txBody>
          <a:bodyPr wrap="square">
            <a:spAutoFit/>
          </a:bodyPr>
          <a:lstStyle/>
          <a:p>
            <a:r>
              <a:rPr lang="en-US" sz="1400" dirty="0">
                <a:solidFill>
                  <a:srgbClr val="0000CD"/>
                </a:solidFill>
                <a:effectLst/>
              </a:rPr>
              <a:t>&lt;button class="</a:t>
            </a:r>
            <a:r>
              <a:rPr lang="en-US" sz="1400" dirty="0" err="1">
                <a:solidFill>
                  <a:srgbClr val="0000CD"/>
                </a:solidFill>
                <a:effectLst/>
              </a:rPr>
              <a:t>btn</a:t>
            </a:r>
            <a:r>
              <a:rPr lang="en-US" sz="1400" dirty="0">
                <a:solidFill>
                  <a:srgbClr val="0000CD"/>
                </a:solidFill>
                <a:effectLst/>
              </a:rPr>
              <a:t> </a:t>
            </a:r>
            <a:r>
              <a:rPr lang="en-US" sz="1400" dirty="0" err="1">
                <a:solidFill>
                  <a:srgbClr val="0000CD"/>
                </a:solidFill>
                <a:effectLst/>
              </a:rPr>
              <a:t>btn</a:t>
            </a:r>
            <a:r>
              <a:rPr lang="en-US" sz="1400" dirty="0">
                <a:solidFill>
                  <a:srgbClr val="0000CD"/>
                </a:solidFill>
                <a:effectLst/>
              </a:rPr>
              <a:t>-primary"&gt;</a:t>
            </a:r>
          </a:p>
          <a:p>
            <a:r>
              <a:rPr lang="en-US" sz="1400" dirty="0">
                <a:solidFill>
                  <a:srgbClr val="0000CD"/>
                </a:solidFill>
                <a:effectLst/>
              </a:rPr>
              <a:t>  &lt;span class="spinner-border spinner-border-</a:t>
            </a:r>
            <a:r>
              <a:rPr lang="en-US" sz="1400" dirty="0" err="1">
                <a:solidFill>
                  <a:srgbClr val="0000CD"/>
                </a:solidFill>
                <a:effectLst/>
              </a:rPr>
              <a:t>sm</a:t>
            </a:r>
            <a:r>
              <a:rPr lang="en-US" sz="1400" dirty="0">
                <a:solidFill>
                  <a:srgbClr val="0000CD"/>
                </a:solidFill>
                <a:effectLst/>
              </a:rPr>
              <a:t>"&gt;&lt;/span&gt;</a:t>
            </a:r>
          </a:p>
          <a:p>
            <a:r>
              <a:rPr lang="en-US" sz="1400" dirty="0">
                <a:solidFill>
                  <a:srgbClr val="0000CD"/>
                </a:solidFill>
                <a:effectLst/>
              </a:rPr>
              <a:t>&lt;/button&gt;</a:t>
            </a:r>
          </a:p>
          <a:p>
            <a:endParaRPr lang="en-US" sz="1400" dirty="0">
              <a:solidFill>
                <a:srgbClr val="0000CD"/>
              </a:solidFill>
              <a:effectLst/>
            </a:endParaRPr>
          </a:p>
          <a:p>
            <a:r>
              <a:rPr lang="en-US" sz="1400" dirty="0">
                <a:solidFill>
                  <a:srgbClr val="0000CD"/>
                </a:solidFill>
                <a:effectLst/>
              </a:rPr>
              <a:t>&lt;button class="</a:t>
            </a:r>
            <a:r>
              <a:rPr lang="en-US" sz="1400" dirty="0" err="1">
                <a:solidFill>
                  <a:srgbClr val="0000CD"/>
                </a:solidFill>
                <a:effectLst/>
              </a:rPr>
              <a:t>btn</a:t>
            </a:r>
            <a:r>
              <a:rPr lang="en-US" sz="1400" dirty="0">
                <a:solidFill>
                  <a:srgbClr val="0000CD"/>
                </a:solidFill>
                <a:effectLst/>
              </a:rPr>
              <a:t> </a:t>
            </a:r>
            <a:r>
              <a:rPr lang="en-US" sz="1400" dirty="0" err="1">
                <a:solidFill>
                  <a:srgbClr val="0000CD"/>
                </a:solidFill>
                <a:effectLst/>
              </a:rPr>
              <a:t>btn</a:t>
            </a:r>
            <a:r>
              <a:rPr lang="en-US" sz="1400" dirty="0">
                <a:solidFill>
                  <a:srgbClr val="0000CD"/>
                </a:solidFill>
                <a:effectLst/>
              </a:rPr>
              <a:t>-primary"&gt;</a:t>
            </a:r>
          </a:p>
          <a:p>
            <a:r>
              <a:rPr lang="en-US" sz="1400" dirty="0">
                <a:solidFill>
                  <a:srgbClr val="0000CD"/>
                </a:solidFill>
                <a:effectLst/>
              </a:rPr>
              <a:t>  &lt;span class="spinner-border spinner-border-</a:t>
            </a:r>
            <a:r>
              <a:rPr lang="en-US" sz="1400" dirty="0" err="1">
                <a:solidFill>
                  <a:srgbClr val="0000CD"/>
                </a:solidFill>
                <a:effectLst/>
              </a:rPr>
              <a:t>sm</a:t>
            </a:r>
            <a:r>
              <a:rPr lang="en-US" sz="1400" dirty="0">
                <a:solidFill>
                  <a:srgbClr val="0000CD"/>
                </a:solidFill>
                <a:effectLst/>
              </a:rPr>
              <a:t>"&gt;&lt;/span&gt;</a:t>
            </a:r>
          </a:p>
          <a:p>
            <a:r>
              <a:rPr lang="en-US" sz="1400" dirty="0">
                <a:solidFill>
                  <a:srgbClr val="0000CD"/>
                </a:solidFill>
                <a:effectLst/>
              </a:rPr>
              <a:t>  Loading..</a:t>
            </a:r>
          </a:p>
          <a:p>
            <a:r>
              <a:rPr lang="en-US" sz="1400" dirty="0">
                <a:solidFill>
                  <a:srgbClr val="0000CD"/>
                </a:solidFill>
                <a:effectLst/>
              </a:rPr>
              <a:t>&lt;/button&gt;</a:t>
            </a:r>
          </a:p>
          <a:p>
            <a:endParaRPr lang="en-US" sz="1400" dirty="0">
              <a:solidFill>
                <a:srgbClr val="0000CD"/>
              </a:solidFill>
              <a:effectLst/>
            </a:endParaRPr>
          </a:p>
          <a:p>
            <a:r>
              <a:rPr lang="en-US" sz="1400" dirty="0">
                <a:solidFill>
                  <a:srgbClr val="0000CD"/>
                </a:solidFill>
                <a:effectLst/>
              </a:rPr>
              <a:t>&lt;button class="</a:t>
            </a:r>
            <a:r>
              <a:rPr lang="en-US" sz="1400" dirty="0" err="1">
                <a:solidFill>
                  <a:srgbClr val="0000CD"/>
                </a:solidFill>
                <a:effectLst/>
              </a:rPr>
              <a:t>btn</a:t>
            </a:r>
            <a:r>
              <a:rPr lang="en-US" sz="1400" dirty="0">
                <a:solidFill>
                  <a:srgbClr val="0000CD"/>
                </a:solidFill>
                <a:effectLst/>
              </a:rPr>
              <a:t> </a:t>
            </a:r>
            <a:r>
              <a:rPr lang="en-US" sz="1400" dirty="0" err="1">
                <a:solidFill>
                  <a:srgbClr val="0000CD"/>
                </a:solidFill>
                <a:effectLst/>
              </a:rPr>
              <a:t>btn</a:t>
            </a:r>
            <a:r>
              <a:rPr lang="en-US" sz="1400" dirty="0">
                <a:solidFill>
                  <a:srgbClr val="0000CD"/>
                </a:solidFill>
                <a:effectLst/>
              </a:rPr>
              <a:t>-primary" disabled&gt;</a:t>
            </a:r>
          </a:p>
          <a:p>
            <a:r>
              <a:rPr lang="en-US" sz="1400" dirty="0">
                <a:solidFill>
                  <a:srgbClr val="0000CD"/>
                </a:solidFill>
                <a:effectLst/>
              </a:rPr>
              <a:t>  &lt;span class="spinner-border spinner-border-</a:t>
            </a:r>
            <a:r>
              <a:rPr lang="en-US" sz="1400" dirty="0" err="1">
                <a:solidFill>
                  <a:srgbClr val="0000CD"/>
                </a:solidFill>
                <a:effectLst/>
              </a:rPr>
              <a:t>sm</a:t>
            </a:r>
            <a:r>
              <a:rPr lang="en-US" sz="1400" dirty="0">
                <a:solidFill>
                  <a:srgbClr val="0000CD"/>
                </a:solidFill>
                <a:effectLst/>
              </a:rPr>
              <a:t>"&gt;&lt;/span&gt;</a:t>
            </a:r>
          </a:p>
          <a:p>
            <a:r>
              <a:rPr lang="en-US" sz="1400" dirty="0">
                <a:solidFill>
                  <a:srgbClr val="0000CD"/>
                </a:solidFill>
                <a:effectLst/>
              </a:rPr>
              <a:t>  Loading..</a:t>
            </a:r>
          </a:p>
          <a:p>
            <a:r>
              <a:rPr lang="en-US" sz="1400" dirty="0">
                <a:solidFill>
                  <a:srgbClr val="0000CD"/>
                </a:solidFill>
                <a:effectLst/>
              </a:rPr>
              <a:t>&lt;/button&gt;</a:t>
            </a:r>
          </a:p>
          <a:p>
            <a:endParaRPr lang="en-US" sz="1400" dirty="0">
              <a:solidFill>
                <a:srgbClr val="0000CD"/>
              </a:solidFill>
              <a:effectLst/>
            </a:endParaRPr>
          </a:p>
          <a:p>
            <a:r>
              <a:rPr lang="en-US" sz="1400" dirty="0">
                <a:solidFill>
                  <a:srgbClr val="0000CD"/>
                </a:solidFill>
                <a:effectLst/>
              </a:rPr>
              <a:t>&lt;button class="</a:t>
            </a:r>
            <a:r>
              <a:rPr lang="en-US" sz="1400" dirty="0" err="1">
                <a:solidFill>
                  <a:srgbClr val="0000CD"/>
                </a:solidFill>
                <a:effectLst/>
              </a:rPr>
              <a:t>btn</a:t>
            </a:r>
            <a:r>
              <a:rPr lang="en-US" sz="1400" dirty="0">
                <a:solidFill>
                  <a:srgbClr val="0000CD"/>
                </a:solidFill>
                <a:effectLst/>
              </a:rPr>
              <a:t> </a:t>
            </a:r>
            <a:r>
              <a:rPr lang="en-US" sz="1400" dirty="0" err="1">
                <a:solidFill>
                  <a:srgbClr val="0000CD"/>
                </a:solidFill>
                <a:effectLst/>
              </a:rPr>
              <a:t>btn</a:t>
            </a:r>
            <a:r>
              <a:rPr lang="en-US" sz="1400" dirty="0">
                <a:solidFill>
                  <a:srgbClr val="0000CD"/>
                </a:solidFill>
                <a:effectLst/>
              </a:rPr>
              <a:t>-primary" disabled&gt;</a:t>
            </a:r>
          </a:p>
          <a:p>
            <a:r>
              <a:rPr lang="en-US" sz="1400" dirty="0">
                <a:solidFill>
                  <a:srgbClr val="0000CD"/>
                </a:solidFill>
                <a:effectLst/>
              </a:rPr>
              <a:t>  &lt;span class="spinner-grow spinner-grow-</a:t>
            </a:r>
            <a:r>
              <a:rPr lang="en-US" sz="1400" dirty="0" err="1">
                <a:solidFill>
                  <a:srgbClr val="0000CD"/>
                </a:solidFill>
                <a:effectLst/>
              </a:rPr>
              <a:t>sm</a:t>
            </a:r>
            <a:r>
              <a:rPr lang="en-US" sz="1400" dirty="0">
                <a:solidFill>
                  <a:srgbClr val="0000CD"/>
                </a:solidFill>
                <a:effectLst/>
              </a:rPr>
              <a:t>"&gt;&lt;/span&gt;</a:t>
            </a:r>
          </a:p>
          <a:p>
            <a:r>
              <a:rPr lang="en-US" sz="1400" dirty="0">
                <a:solidFill>
                  <a:srgbClr val="0000CD"/>
                </a:solidFill>
                <a:effectLst/>
              </a:rPr>
              <a:t>  Loading..</a:t>
            </a:r>
          </a:p>
          <a:p>
            <a:r>
              <a:rPr lang="en-US" sz="1400" dirty="0">
                <a:solidFill>
                  <a:srgbClr val="0000CD"/>
                </a:solidFill>
                <a:effectLst/>
              </a:rPr>
              <a:t>&lt;/button&gt;</a:t>
            </a:r>
            <a:endParaRPr lang="en-US" sz="1400" dirty="0"/>
          </a:p>
        </p:txBody>
      </p:sp>
      <p:pic>
        <p:nvPicPr>
          <p:cNvPr id="8" name="Picture 7">
            <a:extLst>
              <a:ext uri="{FF2B5EF4-FFF2-40B4-BE49-F238E27FC236}">
                <a16:creationId xmlns:a16="http://schemas.microsoft.com/office/drawing/2014/main" id="{B29EDD96-BEEF-38F0-51A8-BA2F93BAE732}"/>
              </a:ext>
            </a:extLst>
          </p:cNvPr>
          <p:cNvPicPr>
            <a:picLocks noChangeAspect="1"/>
          </p:cNvPicPr>
          <p:nvPr/>
        </p:nvPicPr>
        <p:blipFill>
          <a:blip r:embed="rId3"/>
          <a:stretch>
            <a:fillRect/>
          </a:stretch>
        </p:blipFill>
        <p:spPr>
          <a:xfrm>
            <a:off x="1043167" y="1644540"/>
            <a:ext cx="4099915" cy="617273"/>
          </a:xfrm>
          <a:prstGeom prst="rect">
            <a:avLst/>
          </a:prstGeom>
        </p:spPr>
      </p:pic>
    </p:spTree>
    <p:extLst>
      <p:ext uri="{BB962C8B-B14F-4D97-AF65-F5344CB8AC3E}">
        <p14:creationId xmlns:p14="http://schemas.microsoft.com/office/powerpoint/2010/main" val="426618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p:txBody>
          <a:bodyPr/>
          <a:lstStyle/>
          <a:p>
            <a:r>
              <a:rPr lang="en-US" dirty="0"/>
              <a:t>Text Formatting Tags</a:t>
            </a:r>
            <a:endParaRPr lang="en-US" sz="4400" dirty="0"/>
          </a:p>
        </p:txBody>
      </p:sp>
      <p:sp>
        <p:nvSpPr>
          <p:cNvPr id="3" name="Content Placeholder 2">
            <a:extLst>
              <a:ext uri="{FF2B5EF4-FFF2-40B4-BE49-F238E27FC236}">
                <a16:creationId xmlns:a16="http://schemas.microsoft.com/office/drawing/2014/main" id="{74764FCE-5180-E8BF-BAA8-D65A24E0AF6F}"/>
              </a:ext>
            </a:extLst>
          </p:cNvPr>
          <p:cNvSpPr>
            <a:spLocks noGrp="1"/>
          </p:cNvSpPr>
          <p:nvPr>
            <p:ph idx="1"/>
          </p:nvPr>
        </p:nvSpPr>
        <p:spPr>
          <a:xfrm>
            <a:off x="956187" y="1459373"/>
            <a:ext cx="10980174" cy="4734950"/>
          </a:xfrm>
        </p:spPr>
        <p:txBody>
          <a:bodyPr>
            <a:noAutofit/>
          </a:bodyPr>
          <a:lstStyle/>
          <a:p>
            <a:r>
              <a:rPr lang="en-US" sz="2000" dirty="0"/>
              <a:t>&lt;b&gt; and &lt;strong&gt; tags are used for bold text.</a:t>
            </a:r>
          </a:p>
          <a:p>
            <a:r>
              <a:rPr lang="en-US" sz="2000" dirty="0"/>
              <a:t>The &lt;strong&gt; tag also indicates that the text is of strong importance.</a:t>
            </a:r>
          </a:p>
          <a:p>
            <a:endParaRPr lang="en-US" sz="2000" dirty="0"/>
          </a:p>
          <a:p>
            <a:r>
              <a:rPr lang="en-US" sz="2000" dirty="0"/>
              <a:t>&lt;</a:t>
            </a:r>
            <a:r>
              <a:rPr lang="en-US" sz="2000" dirty="0" err="1"/>
              <a:t>i</a:t>
            </a:r>
            <a:r>
              <a:rPr lang="en-US" sz="2000" dirty="0"/>
              <a:t>&gt; and &lt;</a:t>
            </a:r>
            <a:r>
              <a:rPr lang="en-US" sz="2000" dirty="0" err="1"/>
              <a:t>em</a:t>
            </a:r>
            <a:r>
              <a:rPr lang="en-US" sz="2000" dirty="0"/>
              <a:t>&gt; tags are used for italic text.</a:t>
            </a:r>
          </a:p>
          <a:p>
            <a:r>
              <a:rPr lang="en-US" sz="2000" dirty="0"/>
              <a:t>The &lt;</a:t>
            </a:r>
            <a:r>
              <a:rPr lang="en-US" sz="2000" dirty="0" err="1"/>
              <a:t>em</a:t>
            </a:r>
            <a:r>
              <a:rPr lang="en-US" sz="2000" dirty="0"/>
              <a:t>&gt; tag also indicates that the text is emphasized.</a:t>
            </a:r>
          </a:p>
          <a:p>
            <a:endParaRPr lang="en-US" sz="2000" dirty="0"/>
          </a:p>
          <a:p>
            <a:r>
              <a:rPr lang="en-US" sz="2000" dirty="0"/>
              <a:t>&lt;u&gt; tag is used for underlined text.</a:t>
            </a:r>
          </a:p>
          <a:p>
            <a:endParaRPr lang="en-US" sz="2000" dirty="0"/>
          </a:p>
          <a:p>
            <a:r>
              <a:rPr lang="en-US" sz="2000" dirty="0"/>
              <a:t>&lt;</a:t>
            </a:r>
            <a:r>
              <a:rPr lang="en-US" sz="2000" dirty="0" err="1"/>
              <a:t>br</a:t>
            </a:r>
            <a:r>
              <a:rPr lang="en-US" sz="2000" dirty="0"/>
              <a:t>&gt; tag is used for line breaks.</a:t>
            </a:r>
          </a:p>
          <a:p>
            <a:r>
              <a:rPr lang="en-US" sz="2000" dirty="0"/>
              <a:t>&lt;</a:t>
            </a:r>
            <a:r>
              <a:rPr lang="en-US" sz="2000" dirty="0" err="1"/>
              <a:t>hr</a:t>
            </a:r>
            <a:r>
              <a:rPr lang="en-US" sz="2000" dirty="0"/>
              <a:t>&gt; tag is used to create horizontal rules (lines) that visually separate sections of content.</a:t>
            </a:r>
          </a:p>
        </p:txBody>
      </p:sp>
    </p:spTree>
    <p:extLst>
      <p:ext uri="{BB962C8B-B14F-4D97-AF65-F5344CB8AC3E}">
        <p14:creationId xmlns:p14="http://schemas.microsoft.com/office/powerpoint/2010/main" val="289395638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D0C508-A2D1-478E-DE28-9B1AB90D61DC}"/>
              </a:ext>
            </a:extLst>
          </p:cNvPr>
          <p:cNvSpPr txBox="1"/>
          <p:nvPr/>
        </p:nvSpPr>
        <p:spPr>
          <a:xfrm>
            <a:off x="1887794" y="2922328"/>
            <a:ext cx="7688825" cy="1015663"/>
          </a:xfrm>
          <a:prstGeom prst="rect">
            <a:avLst/>
          </a:prstGeom>
          <a:noFill/>
        </p:spPr>
        <p:txBody>
          <a:bodyPr wrap="square">
            <a:spAutoFit/>
          </a:bodyPr>
          <a:lstStyle/>
          <a:p>
            <a:r>
              <a:rPr lang="en-US" sz="6000" dirty="0"/>
              <a:t>segate.g@gmail.com</a:t>
            </a:r>
          </a:p>
        </p:txBody>
      </p:sp>
    </p:spTree>
    <p:extLst>
      <p:ext uri="{BB962C8B-B14F-4D97-AF65-F5344CB8AC3E}">
        <p14:creationId xmlns:p14="http://schemas.microsoft.com/office/powerpoint/2010/main" val="266838079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dirty="0">
                <a:solidFill>
                  <a:srgbClr val="FFFFFF"/>
                </a:solidFill>
              </a:rPr>
              <a:t>Spinner Buttons</a:t>
            </a:r>
            <a:endParaRPr lang="en-US" sz="3700" b="1" kern="12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3FB82F2B-CA23-C458-5A10-06008A28904B}"/>
              </a:ext>
            </a:extLst>
          </p:cNvPr>
          <p:cNvSpPr txBox="1"/>
          <p:nvPr/>
        </p:nvSpPr>
        <p:spPr>
          <a:xfrm>
            <a:off x="334297" y="3353197"/>
            <a:ext cx="10489397" cy="2462213"/>
          </a:xfrm>
          <a:prstGeom prst="rect">
            <a:avLst/>
          </a:prstGeom>
          <a:noFill/>
        </p:spPr>
        <p:txBody>
          <a:bodyPr wrap="square">
            <a:spAutoFit/>
          </a:bodyPr>
          <a:lstStyle/>
          <a:p>
            <a:r>
              <a:rPr lang="en-US" sz="1400" b="1" dirty="0">
                <a:effectLst/>
              </a:rPr>
              <a:t>Colored Spinners</a:t>
            </a:r>
          </a:p>
          <a:p>
            <a:endParaRPr lang="en-US" sz="1400" b="1" dirty="0">
              <a:effectLst/>
            </a:endParaRPr>
          </a:p>
          <a:p>
            <a:r>
              <a:rPr lang="en-US" sz="1400" dirty="0">
                <a:solidFill>
                  <a:srgbClr val="0000CD"/>
                </a:solidFill>
                <a:effectLst/>
              </a:rPr>
              <a:t>&lt;div class="spinner-border text-muted"&gt;&lt;/div&gt;</a:t>
            </a:r>
          </a:p>
          <a:p>
            <a:r>
              <a:rPr lang="en-US" sz="1400" dirty="0">
                <a:solidFill>
                  <a:srgbClr val="0000CD"/>
                </a:solidFill>
                <a:effectLst/>
              </a:rPr>
              <a:t>&lt;div class="spinner-border text-primary"&gt;&lt;/div&gt;</a:t>
            </a:r>
          </a:p>
          <a:p>
            <a:r>
              <a:rPr lang="en-US" sz="1400" dirty="0">
                <a:solidFill>
                  <a:srgbClr val="0000CD"/>
                </a:solidFill>
                <a:effectLst/>
              </a:rPr>
              <a:t>&lt;div class="spinner-border text-success"&gt;&lt;/div&gt;</a:t>
            </a:r>
          </a:p>
          <a:p>
            <a:r>
              <a:rPr lang="en-US" sz="1400" dirty="0">
                <a:solidFill>
                  <a:srgbClr val="0000CD"/>
                </a:solidFill>
                <a:effectLst/>
              </a:rPr>
              <a:t>&lt;div class="spinner-border text-info"&gt;&lt;/div&gt;</a:t>
            </a:r>
          </a:p>
          <a:p>
            <a:r>
              <a:rPr lang="en-US" sz="1400" dirty="0">
                <a:solidFill>
                  <a:srgbClr val="0000CD"/>
                </a:solidFill>
                <a:effectLst/>
              </a:rPr>
              <a:t>&lt;div class="spinner-border text-warning"&gt;&lt;/div&gt;</a:t>
            </a:r>
          </a:p>
          <a:p>
            <a:r>
              <a:rPr lang="en-US" sz="1400" dirty="0">
                <a:solidFill>
                  <a:srgbClr val="0000CD"/>
                </a:solidFill>
                <a:effectLst/>
              </a:rPr>
              <a:t>&lt;div class="spinner-border text-danger"&gt;&lt;/div&gt;</a:t>
            </a:r>
          </a:p>
          <a:p>
            <a:r>
              <a:rPr lang="en-US" sz="1400" dirty="0">
                <a:solidFill>
                  <a:srgbClr val="0000CD"/>
                </a:solidFill>
                <a:effectLst/>
              </a:rPr>
              <a:t>&lt;div class="spinner-border text-secondary"&gt;&lt;/div&gt;</a:t>
            </a:r>
          </a:p>
          <a:p>
            <a:r>
              <a:rPr lang="en-US" sz="1400" dirty="0">
                <a:solidFill>
                  <a:srgbClr val="0000CD"/>
                </a:solidFill>
                <a:effectLst/>
              </a:rPr>
              <a:t>&lt;div class="spinner-border text-dark"&gt;&lt;/div&gt;</a:t>
            </a:r>
          </a:p>
          <a:p>
            <a:r>
              <a:rPr lang="en-US" sz="1400" dirty="0">
                <a:solidFill>
                  <a:srgbClr val="0000CD"/>
                </a:solidFill>
                <a:effectLst/>
              </a:rPr>
              <a:t>&lt;div class="spinner-border text-light"&gt;&lt;/div&gt;</a:t>
            </a:r>
          </a:p>
        </p:txBody>
      </p:sp>
      <p:sp>
        <p:nvSpPr>
          <p:cNvPr id="4" name="TextBox 3">
            <a:extLst>
              <a:ext uri="{FF2B5EF4-FFF2-40B4-BE49-F238E27FC236}">
                <a16:creationId xmlns:a16="http://schemas.microsoft.com/office/drawing/2014/main" id="{1E9C4B32-9D03-8989-E1F6-6D18F6439C82}"/>
              </a:ext>
            </a:extLst>
          </p:cNvPr>
          <p:cNvSpPr txBox="1"/>
          <p:nvPr/>
        </p:nvSpPr>
        <p:spPr>
          <a:xfrm>
            <a:off x="334297" y="1787538"/>
            <a:ext cx="6853084" cy="1200329"/>
          </a:xfrm>
          <a:prstGeom prst="rect">
            <a:avLst/>
          </a:prstGeom>
          <a:noFill/>
        </p:spPr>
        <p:txBody>
          <a:bodyPr wrap="square">
            <a:spAutoFit/>
          </a:bodyPr>
          <a:lstStyle/>
          <a:p>
            <a:r>
              <a:rPr lang="en-US" dirty="0"/>
              <a:t>Spinners</a:t>
            </a:r>
          </a:p>
          <a:p>
            <a:r>
              <a:rPr lang="en-US" dirty="0"/>
              <a:t>To create a spinner/loader, use the .spinner-border class:</a:t>
            </a:r>
          </a:p>
          <a:p>
            <a:endParaRPr lang="en-US" dirty="0"/>
          </a:p>
          <a:p>
            <a:r>
              <a:rPr lang="en-US" dirty="0">
                <a:solidFill>
                  <a:srgbClr val="002060"/>
                </a:solidFill>
              </a:rPr>
              <a:t>&lt;div class="spinner-border"&gt;&lt;/div&gt;</a:t>
            </a:r>
          </a:p>
        </p:txBody>
      </p:sp>
      <p:sp>
        <p:nvSpPr>
          <p:cNvPr id="6" name="TextBox 5">
            <a:extLst>
              <a:ext uri="{FF2B5EF4-FFF2-40B4-BE49-F238E27FC236}">
                <a16:creationId xmlns:a16="http://schemas.microsoft.com/office/drawing/2014/main" id="{AA0027A6-F666-D452-7537-9246EA625F06}"/>
              </a:ext>
            </a:extLst>
          </p:cNvPr>
          <p:cNvSpPr txBox="1"/>
          <p:nvPr/>
        </p:nvSpPr>
        <p:spPr>
          <a:xfrm>
            <a:off x="5578995" y="2926276"/>
            <a:ext cx="6096000" cy="3139321"/>
          </a:xfrm>
          <a:prstGeom prst="rect">
            <a:avLst/>
          </a:prstGeom>
          <a:noFill/>
        </p:spPr>
        <p:txBody>
          <a:bodyPr wrap="square">
            <a:spAutoFit/>
          </a:bodyPr>
          <a:lstStyle/>
          <a:p>
            <a:r>
              <a:rPr lang="en-US" b="1" dirty="0"/>
              <a:t>Growing Spinners</a:t>
            </a:r>
          </a:p>
          <a:p>
            <a:endParaRPr lang="en-US" b="1" dirty="0"/>
          </a:p>
          <a:p>
            <a:r>
              <a:rPr lang="en-US" dirty="0">
                <a:solidFill>
                  <a:srgbClr val="0070C0"/>
                </a:solidFill>
              </a:rPr>
              <a:t>&lt;div class="spinner-grow text-muted"&gt;&lt;/div&gt;</a:t>
            </a:r>
          </a:p>
          <a:p>
            <a:r>
              <a:rPr lang="en-US" dirty="0">
                <a:solidFill>
                  <a:srgbClr val="0070C0"/>
                </a:solidFill>
              </a:rPr>
              <a:t>&lt;div class="spinner-grow text-primary"&gt;&lt;/div&gt;</a:t>
            </a:r>
          </a:p>
          <a:p>
            <a:r>
              <a:rPr lang="en-US" dirty="0">
                <a:solidFill>
                  <a:srgbClr val="0070C0"/>
                </a:solidFill>
              </a:rPr>
              <a:t>&lt;div class="spinner-grow text-success"&gt;&lt;/div&gt;</a:t>
            </a:r>
          </a:p>
          <a:p>
            <a:r>
              <a:rPr lang="en-US" dirty="0">
                <a:solidFill>
                  <a:srgbClr val="0070C0"/>
                </a:solidFill>
              </a:rPr>
              <a:t>&lt;div class="spinner-grow text-info"&gt;&lt;/div&gt;</a:t>
            </a:r>
          </a:p>
          <a:p>
            <a:r>
              <a:rPr lang="en-US" dirty="0">
                <a:solidFill>
                  <a:srgbClr val="0070C0"/>
                </a:solidFill>
              </a:rPr>
              <a:t>&lt;div class="spinner-grow text-warning"&gt;&lt;/div&gt;</a:t>
            </a:r>
          </a:p>
          <a:p>
            <a:r>
              <a:rPr lang="en-US" dirty="0">
                <a:solidFill>
                  <a:srgbClr val="0070C0"/>
                </a:solidFill>
              </a:rPr>
              <a:t>&lt;div class="spinner-grow text-danger"&gt;&lt;/div&gt;</a:t>
            </a:r>
          </a:p>
          <a:p>
            <a:r>
              <a:rPr lang="en-US" dirty="0">
                <a:solidFill>
                  <a:srgbClr val="0070C0"/>
                </a:solidFill>
              </a:rPr>
              <a:t>&lt;div class="spinner-grow text-secondary"&gt;&lt;/div&gt;</a:t>
            </a:r>
          </a:p>
          <a:p>
            <a:r>
              <a:rPr lang="en-US" dirty="0">
                <a:solidFill>
                  <a:srgbClr val="0070C0"/>
                </a:solidFill>
              </a:rPr>
              <a:t>&lt;div class="spinner-grow text-dark"&gt;&lt;/div&gt;</a:t>
            </a:r>
          </a:p>
          <a:p>
            <a:r>
              <a:rPr lang="en-US" dirty="0">
                <a:solidFill>
                  <a:srgbClr val="0070C0"/>
                </a:solidFill>
              </a:rPr>
              <a:t>&lt;div class="spinner-grow text-light"&gt;&lt;/div&gt;</a:t>
            </a:r>
          </a:p>
        </p:txBody>
      </p:sp>
    </p:spTree>
    <p:extLst>
      <p:ext uri="{BB962C8B-B14F-4D97-AF65-F5344CB8AC3E}">
        <p14:creationId xmlns:p14="http://schemas.microsoft.com/office/powerpoint/2010/main" val="338527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dirty="0">
                <a:solidFill>
                  <a:srgbClr val="FFFFFF"/>
                </a:solidFill>
              </a:rPr>
              <a:t>Dropdown</a:t>
            </a:r>
            <a:endParaRPr lang="en-US" sz="3700" b="1" kern="12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3FB82F2B-CA23-C458-5A10-06008A28904B}"/>
              </a:ext>
            </a:extLst>
          </p:cNvPr>
          <p:cNvSpPr txBox="1"/>
          <p:nvPr/>
        </p:nvSpPr>
        <p:spPr>
          <a:xfrm>
            <a:off x="176980" y="1822348"/>
            <a:ext cx="6174659" cy="4616648"/>
          </a:xfrm>
          <a:prstGeom prst="rect">
            <a:avLst/>
          </a:prstGeom>
          <a:noFill/>
        </p:spPr>
        <p:txBody>
          <a:bodyPr wrap="square">
            <a:spAutoFit/>
          </a:bodyPr>
          <a:lstStyle/>
          <a:p>
            <a:endParaRPr lang="en-US" sz="1400" b="1" dirty="0">
              <a:effectLst/>
            </a:endParaRPr>
          </a:p>
          <a:p>
            <a:r>
              <a:rPr lang="en-US" sz="1400" dirty="0">
                <a:solidFill>
                  <a:srgbClr val="0000CD"/>
                </a:solidFill>
                <a:effectLst/>
              </a:rPr>
              <a:t>&lt;div class="</a:t>
            </a:r>
            <a:r>
              <a:rPr lang="en-US" sz="1400" dirty="0" err="1">
                <a:solidFill>
                  <a:srgbClr val="0000CD"/>
                </a:solidFill>
                <a:effectLst/>
              </a:rPr>
              <a:t>spinn</a:t>
            </a:r>
            <a:r>
              <a:rPr lang="en-US" sz="1400" dirty="0">
                <a:solidFill>
                  <a:srgbClr val="0000CD"/>
                </a:solidFill>
                <a:effectLst/>
              </a:rPr>
              <a:t>&lt;div class="dropdown"&gt;</a:t>
            </a:r>
          </a:p>
          <a:p>
            <a:r>
              <a:rPr lang="en-US" sz="1400" dirty="0">
                <a:solidFill>
                  <a:srgbClr val="0000CD"/>
                </a:solidFill>
                <a:effectLst/>
              </a:rPr>
              <a:t>  &lt;button type="button" class="</a:t>
            </a:r>
            <a:r>
              <a:rPr lang="en-US" sz="1400" dirty="0" err="1">
                <a:solidFill>
                  <a:srgbClr val="0000CD"/>
                </a:solidFill>
                <a:effectLst/>
              </a:rPr>
              <a:t>btn</a:t>
            </a:r>
            <a:r>
              <a:rPr lang="en-US" sz="1400" dirty="0">
                <a:solidFill>
                  <a:srgbClr val="0000CD"/>
                </a:solidFill>
                <a:effectLst/>
              </a:rPr>
              <a:t> </a:t>
            </a:r>
            <a:r>
              <a:rPr lang="en-US" sz="1400" dirty="0" err="1">
                <a:solidFill>
                  <a:srgbClr val="0000CD"/>
                </a:solidFill>
                <a:effectLst/>
              </a:rPr>
              <a:t>btn</a:t>
            </a:r>
            <a:r>
              <a:rPr lang="en-US" sz="1400" dirty="0">
                <a:solidFill>
                  <a:srgbClr val="0000CD"/>
                </a:solidFill>
                <a:effectLst/>
              </a:rPr>
              <a:t>-primary dropdown-toggle" data-bs-toggle="dropdown"&gt;</a:t>
            </a:r>
          </a:p>
          <a:p>
            <a:r>
              <a:rPr lang="en-US" sz="1400" dirty="0">
                <a:solidFill>
                  <a:srgbClr val="0000CD"/>
                </a:solidFill>
                <a:effectLst/>
              </a:rPr>
              <a:t>    Dropdown button</a:t>
            </a:r>
          </a:p>
          <a:p>
            <a:r>
              <a:rPr lang="en-US" sz="1400" dirty="0">
                <a:solidFill>
                  <a:srgbClr val="0000CD"/>
                </a:solidFill>
                <a:effectLst/>
              </a:rPr>
              <a:t>  &lt;/button&gt;</a:t>
            </a:r>
          </a:p>
          <a:p>
            <a:r>
              <a:rPr lang="en-US" sz="1400" dirty="0">
                <a:solidFill>
                  <a:srgbClr val="0000CD"/>
                </a:solidFill>
                <a:effectLst/>
              </a:rPr>
              <a:t>  &lt;</a:t>
            </a:r>
            <a:r>
              <a:rPr lang="en-US" sz="1400" dirty="0" err="1">
                <a:solidFill>
                  <a:srgbClr val="0000CD"/>
                </a:solidFill>
                <a:effectLst/>
              </a:rPr>
              <a:t>ul</a:t>
            </a:r>
            <a:r>
              <a:rPr lang="en-US" sz="1400" dirty="0">
                <a:solidFill>
                  <a:srgbClr val="0000CD"/>
                </a:solidFill>
                <a:effectLst/>
              </a:rPr>
              <a:t> class="dropdown-menu"&gt;</a:t>
            </a:r>
          </a:p>
          <a:p>
            <a:r>
              <a:rPr lang="en-US" sz="1400" dirty="0">
                <a:solidFill>
                  <a:srgbClr val="0000CD"/>
                </a:solidFill>
                <a:effectLst/>
              </a:rPr>
              <a:t>    &lt;li&gt;&lt;a class="dropdown-item" </a:t>
            </a:r>
            <a:r>
              <a:rPr lang="en-US" sz="1400" dirty="0" err="1">
                <a:solidFill>
                  <a:srgbClr val="0000CD"/>
                </a:solidFill>
                <a:effectLst/>
              </a:rPr>
              <a:t>href</a:t>
            </a:r>
            <a:r>
              <a:rPr lang="en-US" sz="1400" dirty="0">
                <a:solidFill>
                  <a:srgbClr val="0000CD"/>
                </a:solidFill>
                <a:effectLst/>
              </a:rPr>
              <a:t>="#"&gt;Link 1&lt;/a&gt;&lt;/li&gt;</a:t>
            </a:r>
          </a:p>
          <a:p>
            <a:r>
              <a:rPr lang="en-US" sz="1400" dirty="0">
                <a:solidFill>
                  <a:srgbClr val="0000CD"/>
                </a:solidFill>
                <a:effectLst/>
              </a:rPr>
              <a:t>    &lt;li&gt;&lt;a class="dropdown-item" </a:t>
            </a:r>
            <a:r>
              <a:rPr lang="en-US" sz="1400" dirty="0" err="1">
                <a:solidFill>
                  <a:srgbClr val="0000CD"/>
                </a:solidFill>
                <a:effectLst/>
              </a:rPr>
              <a:t>href</a:t>
            </a:r>
            <a:r>
              <a:rPr lang="en-US" sz="1400" dirty="0">
                <a:solidFill>
                  <a:srgbClr val="0000CD"/>
                </a:solidFill>
                <a:effectLst/>
              </a:rPr>
              <a:t>="#"&gt;Link 2&lt;/a&gt;&lt;/li&gt;</a:t>
            </a:r>
          </a:p>
          <a:p>
            <a:r>
              <a:rPr lang="en-US" sz="1400" dirty="0">
                <a:solidFill>
                  <a:srgbClr val="0000CD"/>
                </a:solidFill>
                <a:effectLst/>
              </a:rPr>
              <a:t>    &lt;li&gt;&lt;a class="dropdown-item" </a:t>
            </a:r>
            <a:r>
              <a:rPr lang="en-US" sz="1400" dirty="0" err="1">
                <a:solidFill>
                  <a:srgbClr val="0000CD"/>
                </a:solidFill>
                <a:effectLst/>
              </a:rPr>
              <a:t>href</a:t>
            </a:r>
            <a:r>
              <a:rPr lang="en-US" sz="1400" dirty="0">
                <a:solidFill>
                  <a:srgbClr val="0000CD"/>
                </a:solidFill>
                <a:effectLst/>
              </a:rPr>
              <a:t>="#"&gt;Link 3&lt;/a&gt;&lt;/li&gt;</a:t>
            </a:r>
          </a:p>
          <a:p>
            <a:r>
              <a:rPr lang="en-US" sz="1400" dirty="0">
                <a:solidFill>
                  <a:srgbClr val="0000CD"/>
                </a:solidFill>
                <a:effectLst/>
              </a:rPr>
              <a:t>  &lt;/</a:t>
            </a:r>
            <a:r>
              <a:rPr lang="en-US" sz="1400" dirty="0" err="1">
                <a:solidFill>
                  <a:srgbClr val="0000CD"/>
                </a:solidFill>
                <a:effectLst/>
              </a:rPr>
              <a:t>ul</a:t>
            </a:r>
            <a:r>
              <a:rPr lang="en-US" sz="1400" dirty="0">
                <a:solidFill>
                  <a:srgbClr val="0000CD"/>
                </a:solidFill>
                <a:effectLst/>
              </a:rPr>
              <a:t>&gt;</a:t>
            </a:r>
          </a:p>
          <a:p>
            <a:r>
              <a:rPr lang="en-US" sz="1400" dirty="0">
                <a:solidFill>
                  <a:srgbClr val="0000CD"/>
                </a:solidFill>
                <a:effectLst/>
              </a:rPr>
              <a:t>&lt;/div&gt; </a:t>
            </a:r>
          </a:p>
          <a:p>
            <a:r>
              <a:rPr lang="en-US" sz="1400" dirty="0">
                <a:solidFill>
                  <a:srgbClr val="0000CD"/>
                </a:solidFill>
                <a:effectLst/>
              </a:rPr>
              <a:t>er-border text-muted"&gt;&lt;/div&gt;</a:t>
            </a:r>
          </a:p>
          <a:p>
            <a:r>
              <a:rPr lang="en-US" sz="1400" dirty="0">
                <a:solidFill>
                  <a:srgbClr val="0000CD"/>
                </a:solidFill>
                <a:effectLst/>
              </a:rPr>
              <a:t>&lt;div class="spinner-border text-primary"&gt;&lt;/div&gt;</a:t>
            </a:r>
          </a:p>
          <a:p>
            <a:r>
              <a:rPr lang="en-US" sz="1400" dirty="0">
                <a:solidFill>
                  <a:srgbClr val="0000CD"/>
                </a:solidFill>
                <a:effectLst/>
              </a:rPr>
              <a:t>&lt;div class="spinner-border text-success"&gt;&lt;/div&gt;</a:t>
            </a:r>
          </a:p>
          <a:p>
            <a:r>
              <a:rPr lang="en-US" sz="1400" dirty="0">
                <a:solidFill>
                  <a:srgbClr val="0000CD"/>
                </a:solidFill>
                <a:effectLst/>
              </a:rPr>
              <a:t>&lt;div class="spinner-border text-info"&gt;&lt;/div&gt;</a:t>
            </a:r>
          </a:p>
          <a:p>
            <a:r>
              <a:rPr lang="en-US" sz="1400" dirty="0">
                <a:solidFill>
                  <a:srgbClr val="0000CD"/>
                </a:solidFill>
                <a:effectLst/>
              </a:rPr>
              <a:t>&lt;div class="spinner-border text-warning"&gt;&lt;/div&gt;</a:t>
            </a:r>
          </a:p>
          <a:p>
            <a:r>
              <a:rPr lang="en-US" sz="1400" dirty="0">
                <a:solidFill>
                  <a:srgbClr val="0000CD"/>
                </a:solidFill>
                <a:effectLst/>
              </a:rPr>
              <a:t>&lt;div class="spinner-border text-danger"&gt;&lt;/div&gt;</a:t>
            </a:r>
          </a:p>
          <a:p>
            <a:r>
              <a:rPr lang="en-US" sz="1400" dirty="0">
                <a:solidFill>
                  <a:srgbClr val="0000CD"/>
                </a:solidFill>
                <a:effectLst/>
              </a:rPr>
              <a:t>&lt;div class="spinner-border text-secondary"&gt;&lt;/div&gt;</a:t>
            </a:r>
          </a:p>
          <a:p>
            <a:r>
              <a:rPr lang="en-US" sz="1400" dirty="0">
                <a:solidFill>
                  <a:srgbClr val="0000CD"/>
                </a:solidFill>
                <a:effectLst/>
              </a:rPr>
              <a:t>&lt;div class="spinner-border text-dark"&gt;&lt;/div&gt;</a:t>
            </a:r>
          </a:p>
          <a:p>
            <a:r>
              <a:rPr lang="en-US" sz="1400" dirty="0">
                <a:solidFill>
                  <a:srgbClr val="0000CD"/>
                </a:solidFill>
                <a:effectLst/>
              </a:rPr>
              <a:t>&lt;div class="spinner-border text-light"&gt;&lt;/div&gt;</a:t>
            </a:r>
          </a:p>
        </p:txBody>
      </p:sp>
      <p:sp>
        <p:nvSpPr>
          <p:cNvPr id="6" name="TextBox 5">
            <a:extLst>
              <a:ext uri="{FF2B5EF4-FFF2-40B4-BE49-F238E27FC236}">
                <a16:creationId xmlns:a16="http://schemas.microsoft.com/office/drawing/2014/main" id="{AA0027A6-F666-D452-7537-9246EA625F06}"/>
              </a:ext>
            </a:extLst>
          </p:cNvPr>
          <p:cNvSpPr txBox="1"/>
          <p:nvPr/>
        </p:nvSpPr>
        <p:spPr>
          <a:xfrm>
            <a:off x="5820697" y="3290070"/>
            <a:ext cx="6096000" cy="2031325"/>
          </a:xfrm>
          <a:prstGeom prst="rect">
            <a:avLst/>
          </a:prstGeom>
          <a:noFill/>
        </p:spPr>
        <p:txBody>
          <a:bodyPr wrap="square">
            <a:spAutoFit/>
          </a:bodyPr>
          <a:lstStyle/>
          <a:p>
            <a:r>
              <a:rPr lang="en-US" b="1" dirty="0"/>
              <a:t>Disable and Active items</a:t>
            </a:r>
          </a:p>
          <a:p>
            <a:endParaRPr lang="en-US" b="1" dirty="0"/>
          </a:p>
          <a:p>
            <a:r>
              <a:rPr lang="en-US" b="1" dirty="0"/>
              <a:t> </a:t>
            </a:r>
            <a:r>
              <a:rPr lang="en-US" b="1" dirty="0">
                <a:solidFill>
                  <a:srgbClr val="0070C0"/>
                </a:solidFill>
              </a:rPr>
              <a:t>&lt;li&gt;&lt;a class="dropdown-item" </a:t>
            </a:r>
            <a:r>
              <a:rPr lang="en-US" b="1" dirty="0" err="1">
                <a:solidFill>
                  <a:srgbClr val="0070C0"/>
                </a:solidFill>
              </a:rPr>
              <a:t>href</a:t>
            </a:r>
            <a:r>
              <a:rPr lang="en-US" b="1" dirty="0">
                <a:solidFill>
                  <a:srgbClr val="0070C0"/>
                </a:solidFill>
              </a:rPr>
              <a:t>="#"&gt;Normal&lt;/a&gt;&lt;/li&gt;</a:t>
            </a:r>
          </a:p>
          <a:p>
            <a:r>
              <a:rPr lang="en-US" b="1" dirty="0">
                <a:solidFill>
                  <a:srgbClr val="0070C0"/>
                </a:solidFill>
              </a:rPr>
              <a:t>&lt;li&gt;&lt;a class="dropdown-item active" </a:t>
            </a:r>
            <a:r>
              <a:rPr lang="en-US" b="1" dirty="0" err="1">
                <a:solidFill>
                  <a:srgbClr val="0070C0"/>
                </a:solidFill>
              </a:rPr>
              <a:t>href</a:t>
            </a:r>
            <a:r>
              <a:rPr lang="en-US" b="1" dirty="0">
                <a:solidFill>
                  <a:srgbClr val="0070C0"/>
                </a:solidFill>
              </a:rPr>
              <a:t>="#"&gt;Active&lt;/a&gt;&lt;/li&gt;</a:t>
            </a:r>
          </a:p>
          <a:p>
            <a:r>
              <a:rPr lang="en-US" b="1" dirty="0">
                <a:solidFill>
                  <a:srgbClr val="0070C0"/>
                </a:solidFill>
              </a:rPr>
              <a:t>&lt;li&gt;&lt;a class="dropdown-item disabled" </a:t>
            </a:r>
            <a:r>
              <a:rPr lang="en-US" b="1" dirty="0" err="1">
                <a:solidFill>
                  <a:srgbClr val="0070C0"/>
                </a:solidFill>
              </a:rPr>
              <a:t>href</a:t>
            </a:r>
            <a:r>
              <a:rPr lang="en-US" b="1" dirty="0">
                <a:solidFill>
                  <a:srgbClr val="0070C0"/>
                </a:solidFill>
              </a:rPr>
              <a:t>="#"&gt;Disabled&lt;/a&gt;&lt;/li&gt; </a:t>
            </a:r>
            <a:endParaRPr lang="en-US" dirty="0">
              <a:solidFill>
                <a:srgbClr val="0070C0"/>
              </a:solidFill>
            </a:endParaRPr>
          </a:p>
        </p:txBody>
      </p:sp>
    </p:spTree>
    <p:extLst>
      <p:ext uri="{BB962C8B-B14F-4D97-AF65-F5344CB8AC3E}">
        <p14:creationId xmlns:p14="http://schemas.microsoft.com/office/powerpoint/2010/main" val="279423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dirty="0">
                <a:solidFill>
                  <a:srgbClr val="FFFFFF"/>
                </a:solidFill>
              </a:rPr>
              <a:t>Nav Menus</a:t>
            </a:r>
            <a:endParaRPr lang="en-US" sz="3700" b="1" kern="12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3FB82F2B-CA23-C458-5A10-06008A28904B}"/>
              </a:ext>
            </a:extLst>
          </p:cNvPr>
          <p:cNvSpPr txBox="1"/>
          <p:nvPr/>
        </p:nvSpPr>
        <p:spPr>
          <a:xfrm>
            <a:off x="176981" y="1822348"/>
            <a:ext cx="4689988" cy="4185761"/>
          </a:xfrm>
          <a:prstGeom prst="rect">
            <a:avLst/>
          </a:prstGeom>
          <a:noFill/>
        </p:spPr>
        <p:txBody>
          <a:bodyPr wrap="square">
            <a:spAutoFit/>
          </a:bodyPr>
          <a:lstStyle/>
          <a:p>
            <a:r>
              <a:rPr lang="en-US" sz="1400" b="1" dirty="0">
                <a:effectLst/>
              </a:rPr>
              <a:t>Left-aligned nav</a:t>
            </a:r>
          </a:p>
          <a:p>
            <a:endParaRPr lang="en-US" sz="1400" b="1" dirty="0"/>
          </a:p>
          <a:p>
            <a:r>
              <a:rPr lang="en-US" sz="1400" b="1" dirty="0">
                <a:solidFill>
                  <a:srgbClr val="0070C0"/>
                </a:solidFill>
                <a:effectLst/>
              </a:rPr>
              <a:t>&lt;div class="container mt-3"&gt;</a:t>
            </a:r>
          </a:p>
          <a:p>
            <a:r>
              <a:rPr lang="en-US" sz="1400" b="1" dirty="0">
                <a:solidFill>
                  <a:srgbClr val="0070C0"/>
                </a:solidFill>
                <a:effectLst/>
              </a:rPr>
              <a:t>  &lt;h2&gt;Nav&lt;/h2&gt;</a:t>
            </a:r>
          </a:p>
          <a:p>
            <a:r>
              <a:rPr lang="en-US" sz="1400" b="1" dirty="0">
                <a:solidFill>
                  <a:srgbClr val="0070C0"/>
                </a:solidFill>
                <a:effectLst/>
              </a:rPr>
              <a:t>  &lt;p&gt;Left-aligned nav (default):&lt;/p&gt;</a:t>
            </a:r>
          </a:p>
          <a:p>
            <a:r>
              <a:rPr lang="en-US" sz="1400" b="1" dirty="0">
                <a:solidFill>
                  <a:srgbClr val="0070C0"/>
                </a:solidFill>
                <a:effectLst/>
              </a:rPr>
              <a:t>  &lt;</a:t>
            </a:r>
            <a:r>
              <a:rPr lang="en-US" sz="1400" b="1" dirty="0" err="1">
                <a:solidFill>
                  <a:srgbClr val="0070C0"/>
                </a:solidFill>
                <a:effectLst/>
              </a:rPr>
              <a:t>ul</a:t>
            </a:r>
            <a:r>
              <a:rPr lang="en-US" sz="1400" b="1" dirty="0">
                <a:solidFill>
                  <a:srgbClr val="0070C0"/>
                </a:solidFill>
                <a:effectLst/>
              </a:rPr>
              <a:t> class="nav"&gt;</a:t>
            </a:r>
          </a:p>
          <a:p>
            <a:r>
              <a:rPr lang="en-US" sz="1400" b="1" dirty="0">
                <a:solidFill>
                  <a:srgbClr val="0070C0"/>
                </a:solidFill>
                <a:effectLst/>
              </a:rPr>
              <a:t>    &lt;li class="nav-item"&gt;</a:t>
            </a:r>
          </a:p>
          <a:p>
            <a:r>
              <a:rPr lang="en-US" sz="1400" b="1" dirty="0">
                <a:solidFill>
                  <a:srgbClr val="0070C0"/>
                </a:solidFill>
                <a:effectLst/>
              </a:rPr>
              <a:t>      &lt;a class="nav-link" </a:t>
            </a:r>
            <a:r>
              <a:rPr lang="en-US" sz="1400" b="1" dirty="0" err="1">
                <a:solidFill>
                  <a:srgbClr val="0070C0"/>
                </a:solidFill>
                <a:effectLst/>
              </a:rPr>
              <a:t>href</a:t>
            </a:r>
            <a:r>
              <a:rPr lang="en-US" sz="1400" b="1" dirty="0">
                <a:solidFill>
                  <a:srgbClr val="0070C0"/>
                </a:solidFill>
                <a:effectLst/>
              </a:rPr>
              <a:t>="#"&gt;Link&lt;/a&gt;</a:t>
            </a:r>
          </a:p>
          <a:p>
            <a:r>
              <a:rPr lang="en-US" sz="1400" b="1" dirty="0">
                <a:solidFill>
                  <a:srgbClr val="0070C0"/>
                </a:solidFill>
                <a:effectLst/>
              </a:rPr>
              <a:t>    &lt;/li&gt;</a:t>
            </a:r>
          </a:p>
          <a:p>
            <a:r>
              <a:rPr lang="en-US" sz="1400" b="1" dirty="0">
                <a:solidFill>
                  <a:srgbClr val="0070C0"/>
                </a:solidFill>
                <a:effectLst/>
              </a:rPr>
              <a:t>    &lt;li class="nav-item"&gt;</a:t>
            </a:r>
          </a:p>
          <a:p>
            <a:r>
              <a:rPr lang="en-US" sz="1400" b="1" dirty="0">
                <a:solidFill>
                  <a:srgbClr val="0070C0"/>
                </a:solidFill>
                <a:effectLst/>
              </a:rPr>
              <a:t>      &lt;a class="nav-link" </a:t>
            </a:r>
            <a:r>
              <a:rPr lang="en-US" sz="1400" b="1" dirty="0" err="1">
                <a:solidFill>
                  <a:srgbClr val="0070C0"/>
                </a:solidFill>
                <a:effectLst/>
              </a:rPr>
              <a:t>href</a:t>
            </a:r>
            <a:r>
              <a:rPr lang="en-US" sz="1400" b="1" dirty="0">
                <a:solidFill>
                  <a:srgbClr val="0070C0"/>
                </a:solidFill>
                <a:effectLst/>
              </a:rPr>
              <a:t>="#"&gt;Link&lt;/a&gt;</a:t>
            </a:r>
          </a:p>
          <a:p>
            <a:r>
              <a:rPr lang="en-US" sz="1400" b="1" dirty="0">
                <a:solidFill>
                  <a:srgbClr val="0070C0"/>
                </a:solidFill>
                <a:effectLst/>
              </a:rPr>
              <a:t>    &lt;/li&gt;</a:t>
            </a:r>
          </a:p>
          <a:p>
            <a:r>
              <a:rPr lang="en-US" sz="1400" b="1" dirty="0">
                <a:solidFill>
                  <a:srgbClr val="0070C0"/>
                </a:solidFill>
                <a:effectLst/>
              </a:rPr>
              <a:t>    &lt;li class="nav-item"&gt;</a:t>
            </a:r>
          </a:p>
          <a:p>
            <a:r>
              <a:rPr lang="en-US" sz="1400" b="1" dirty="0">
                <a:solidFill>
                  <a:srgbClr val="0070C0"/>
                </a:solidFill>
                <a:effectLst/>
              </a:rPr>
              <a:t>      &lt;a class="nav-link" </a:t>
            </a:r>
            <a:r>
              <a:rPr lang="en-US" sz="1400" b="1" dirty="0" err="1">
                <a:solidFill>
                  <a:srgbClr val="0070C0"/>
                </a:solidFill>
                <a:effectLst/>
              </a:rPr>
              <a:t>href</a:t>
            </a:r>
            <a:r>
              <a:rPr lang="en-US" sz="1400" b="1" dirty="0">
                <a:solidFill>
                  <a:srgbClr val="0070C0"/>
                </a:solidFill>
                <a:effectLst/>
              </a:rPr>
              <a:t>="#"&gt;Link&lt;/a&gt;</a:t>
            </a:r>
          </a:p>
          <a:p>
            <a:r>
              <a:rPr lang="en-US" sz="1400" b="1" dirty="0">
                <a:solidFill>
                  <a:srgbClr val="0070C0"/>
                </a:solidFill>
                <a:effectLst/>
              </a:rPr>
              <a:t>    &lt;/li&gt;</a:t>
            </a:r>
          </a:p>
          <a:p>
            <a:r>
              <a:rPr lang="en-US" sz="1400" b="1" dirty="0">
                <a:solidFill>
                  <a:srgbClr val="0070C0"/>
                </a:solidFill>
                <a:effectLst/>
              </a:rPr>
              <a:t>    &lt;li class="nav-item"&gt;</a:t>
            </a:r>
          </a:p>
          <a:p>
            <a:r>
              <a:rPr lang="en-US" sz="1400" b="1" dirty="0">
                <a:solidFill>
                  <a:srgbClr val="0070C0"/>
                </a:solidFill>
                <a:effectLst/>
              </a:rPr>
              <a:t>      &lt;a class="nav-link disabled" </a:t>
            </a:r>
            <a:r>
              <a:rPr lang="en-US" sz="1400" b="1" dirty="0" err="1">
                <a:solidFill>
                  <a:srgbClr val="0070C0"/>
                </a:solidFill>
                <a:effectLst/>
              </a:rPr>
              <a:t>href</a:t>
            </a:r>
            <a:r>
              <a:rPr lang="en-US" sz="1400" b="1" dirty="0">
                <a:solidFill>
                  <a:srgbClr val="0070C0"/>
                </a:solidFill>
                <a:effectLst/>
              </a:rPr>
              <a:t>="#"&gt;Disabled&lt;/a&gt;</a:t>
            </a:r>
          </a:p>
          <a:p>
            <a:r>
              <a:rPr lang="en-US" sz="1400" b="1" dirty="0">
                <a:solidFill>
                  <a:srgbClr val="0070C0"/>
                </a:solidFill>
                <a:effectLst/>
              </a:rPr>
              <a:t>    &lt;/li&gt;</a:t>
            </a:r>
          </a:p>
          <a:p>
            <a:r>
              <a:rPr lang="en-US" sz="1400" b="1" dirty="0">
                <a:solidFill>
                  <a:srgbClr val="0070C0"/>
                </a:solidFill>
                <a:effectLst/>
              </a:rPr>
              <a:t>  &lt;/</a:t>
            </a:r>
            <a:r>
              <a:rPr lang="en-US" sz="1400" b="1" dirty="0" err="1">
                <a:solidFill>
                  <a:srgbClr val="0070C0"/>
                </a:solidFill>
                <a:effectLst/>
              </a:rPr>
              <a:t>ul</a:t>
            </a:r>
            <a:r>
              <a:rPr lang="en-US" sz="1400" b="1" dirty="0">
                <a:solidFill>
                  <a:srgbClr val="0070C0"/>
                </a:solidFill>
                <a:effectLst/>
              </a:rPr>
              <a:t>&gt;</a:t>
            </a:r>
          </a:p>
        </p:txBody>
      </p:sp>
      <p:sp>
        <p:nvSpPr>
          <p:cNvPr id="4" name="TextBox 3">
            <a:extLst>
              <a:ext uri="{FF2B5EF4-FFF2-40B4-BE49-F238E27FC236}">
                <a16:creationId xmlns:a16="http://schemas.microsoft.com/office/drawing/2014/main" id="{DE2DCB54-A9F4-9A48-1718-13171049C7F8}"/>
              </a:ext>
            </a:extLst>
          </p:cNvPr>
          <p:cNvSpPr txBox="1"/>
          <p:nvPr/>
        </p:nvSpPr>
        <p:spPr>
          <a:xfrm>
            <a:off x="5080856" y="1822348"/>
            <a:ext cx="6096000" cy="5355312"/>
          </a:xfrm>
          <a:prstGeom prst="rect">
            <a:avLst/>
          </a:prstGeom>
          <a:noFill/>
        </p:spPr>
        <p:txBody>
          <a:bodyPr wrap="square">
            <a:spAutoFit/>
          </a:bodyPr>
          <a:lstStyle/>
          <a:p>
            <a:r>
              <a:rPr lang="en-US" sz="1800" b="1" dirty="0">
                <a:effectLst/>
              </a:rPr>
              <a:t>Center-aligned</a:t>
            </a:r>
            <a:endParaRPr lang="en-US" dirty="0"/>
          </a:p>
          <a:p>
            <a:endParaRPr lang="en-US" dirty="0"/>
          </a:p>
          <a:p>
            <a:r>
              <a:rPr lang="en-US" dirty="0">
                <a:solidFill>
                  <a:srgbClr val="0070C0"/>
                </a:solidFill>
              </a:rPr>
              <a:t>&lt;p class="text-center"&gt;Centered nav:&lt;/p&gt;</a:t>
            </a:r>
          </a:p>
          <a:p>
            <a:r>
              <a:rPr lang="en-US" dirty="0">
                <a:solidFill>
                  <a:srgbClr val="0070C0"/>
                </a:solidFill>
              </a:rPr>
              <a:t>  &lt;</a:t>
            </a:r>
            <a:r>
              <a:rPr lang="en-US" dirty="0" err="1">
                <a:solidFill>
                  <a:srgbClr val="0070C0"/>
                </a:solidFill>
              </a:rPr>
              <a:t>ul</a:t>
            </a:r>
            <a:r>
              <a:rPr lang="en-US" dirty="0">
                <a:solidFill>
                  <a:srgbClr val="0070C0"/>
                </a:solidFill>
              </a:rPr>
              <a:t> class="nav justify-content-center"&gt;</a:t>
            </a:r>
          </a:p>
          <a:p>
            <a:r>
              <a:rPr lang="en-US" dirty="0">
                <a:solidFill>
                  <a:srgbClr val="0070C0"/>
                </a:solidFill>
              </a:rPr>
              <a:t>    &lt;li class="nav-item"&gt;</a:t>
            </a:r>
          </a:p>
          <a:p>
            <a:r>
              <a:rPr lang="en-US" dirty="0">
                <a:solidFill>
                  <a:srgbClr val="0070C0"/>
                </a:solidFill>
              </a:rPr>
              <a:t>      &lt;a class="nav-link" </a:t>
            </a:r>
            <a:r>
              <a:rPr lang="en-US" dirty="0" err="1">
                <a:solidFill>
                  <a:srgbClr val="0070C0"/>
                </a:solidFill>
              </a:rPr>
              <a:t>href</a:t>
            </a:r>
            <a:r>
              <a:rPr lang="en-US" dirty="0">
                <a:solidFill>
                  <a:srgbClr val="0070C0"/>
                </a:solidFill>
              </a:rPr>
              <a:t>="#"&gt;Link&lt;/a&gt;</a:t>
            </a:r>
          </a:p>
          <a:p>
            <a:r>
              <a:rPr lang="en-US" dirty="0">
                <a:solidFill>
                  <a:srgbClr val="0070C0"/>
                </a:solidFill>
              </a:rPr>
              <a:t>    &lt;/li&gt;</a:t>
            </a:r>
          </a:p>
          <a:p>
            <a:r>
              <a:rPr lang="en-US" dirty="0">
                <a:solidFill>
                  <a:srgbClr val="0070C0"/>
                </a:solidFill>
              </a:rPr>
              <a:t>    &lt;li class="nav-item"&gt;</a:t>
            </a:r>
          </a:p>
          <a:p>
            <a:r>
              <a:rPr lang="en-US" dirty="0">
                <a:solidFill>
                  <a:srgbClr val="0070C0"/>
                </a:solidFill>
              </a:rPr>
              <a:t>      &lt;a class="nav-link" </a:t>
            </a:r>
            <a:r>
              <a:rPr lang="en-US" dirty="0" err="1">
                <a:solidFill>
                  <a:srgbClr val="0070C0"/>
                </a:solidFill>
              </a:rPr>
              <a:t>href</a:t>
            </a:r>
            <a:r>
              <a:rPr lang="en-US" dirty="0">
                <a:solidFill>
                  <a:srgbClr val="0070C0"/>
                </a:solidFill>
              </a:rPr>
              <a:t>="#"&gt;Link&lt;/a&gt;</a:t>
            </a:r>
          </a:p>
          <a:p>
            <a:r>
              <a:rPr lang="en-US" dirty="0">
                <a:solidFill>
                  <a:srgbClr val="0070C0"/>
                </a:solidFill>
              </a:rPr>
              <a:t>    &lt;/li&gt;</a:t>
            </a:r>
          </a:p>
          <a:p>
            <a:r>
              <a:rPr lang="en-US" dirty="0">
                <a:solidFill>
                  <a:srgbClr val="0070C0"/>
                </a:solidFill>
              </a:rPr>
              <a:t>    &lt;li class="nav-item"&gt;</a:t>
            </a:r>
          </a:p>
          <a:p>
            <a:r>
              <a:rPr lang="en-US" dirty="0">
                <a:solidFill>
                  <a:srgbClr val="0070C0"/>
                </a:solidFill>
              </a:rPr>
              <a:t>      &lt;a class="nav-link" </a:t>
            </a:r>
            <a:r>
              <a:rPr lang="en-US" dirty="0" err="1">
                <a:solidFill>
                  <a:srgbClr val="0070C0"/>
                </a:solidFill>
              </a:rPr>
              <a:t>href</a:t>
            </a:r>
            <a:r>
              <a:rPr lang="en-US" dirty="0">
                <a:solidFill>
                  <a:srgbClr val="0070C0"/>
                </a:solidFill>
              </a:rPr>
              <a:t>="#"&gt;Link&lt;/a&gt;</a:t>
            </a:r>
          </a:p>
          <a:p>
            <a:r>
              <a:rPr lang="en-US" dirty="0">
                <a:solidFill>
                  <a:srgbClr val="0070C0"/>
                </a:solidFill>
              </a:rPr>
              <a:t>    &lt;/li&gt;</a:t>
            </a:r>
          </a:p>
          <a:p>
            <a:r>
              <a:rPr lang="en-US" dirty="0">
                <a:solidFill>
                  <a:srgbClr val="0070C0"/>
                </a:solidFill>
              </a:rPr>
              <a:t>    &lt;li class="nav-item"&gt;</a:t>
            </a:r>
          </a:p>
          <a:p>
            <a:r>
              <a:rPr lang="en-US" dirty="0">
                <a:solidFill>
                  <a:srgbClr val="0070C0"/>
                </a:solidFill>
              </a:rPr>
              <a:t>      &lt;a class="nav-link disabled" </a:t>
            </a:r>
            <a:r>
              <a:rPr lang="en-US" dirty="0" err="1">
                <a:solidFill>
                  <a:srgbClr val="0070C0"/>
                </a:solidFill>
              </a:rPr>
              <a:t>href</a:t>
            </a:r>
            <a:r>
              <a:rPr lang="en-US" dirty="0">
                <a:solidFill>
                  <a:srgbClr val="0070C0"/>
                </a:solidFill>
              </a:rPr>
              <a:t>="#"&gt;Disabled&lt;/a&gt;</a:t>
            </a:r>
          </a:p>
          <a:p>
            <a:r>
              <a:rPr lang="en-US" dirty="0">
                <a:solidFill>
                  <a:srgbClr val="0070C0"/>
                </a:solidFill>
              </a:rPr>
              <a:t>    &lt;/li&gt;</a:t>
            </a:r>
          </a:p>
          <a:p>
            <a:r>
              <a:rPr lang="en-US" dirty="0">
                <a:solidFill>
                  <a:srgbClr val="0070C0"/>
                </a:solidFill>
              </a:rPr>
              <a:t>  &lt;/</a:t>
            </a:r>
            <a:r>
              <a:rPr lang="en-US" dirty="0" err="1">
                <a:solidFill>
                  <a:srgbClr val="0070C0"/>
                </a:solidFill>
              </a:rPr>
              <a:t>ul</a:t>
            </a:r>
            <a:r>
              <a:rPr lang="en-US" dirty="0">
                <a:solidFill>
                  <a:srgbClr val="0070C0"/>
                </a:solidFill>
              </a:rPr>
              <a:t>&gt;</a:t>
            </a:r>
          </a:p>
          <a:p>
            <a:r>
              <a:rPr lang="en-US" dirty="0"/>
              <a:t>    </a:t>
            </a:r>
          </a:p>
          <a:p>
            <a:r>
              <a:rPr lang="en-US" dirty="0"/>
              <a:t>  </a:t>
            </a:r>
          </a:p>
        </p:txBody>
      </p:sp>
    </p:spTree>
    <p:extLst>
      <p:ext uri="{BB962C8B-B14F-4D97-AF65-F5344CB8AC3E}">
        <p14:creationId xmlns:p14="http://schemas.microsoft.com/office/powerpoint/2010/main" val="15713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dirty="0">
                <a:solidFill>
                  <a:srgbClr val="FFFFFF"/>
                </a:solidFill>
              </a:rPr>
              <a:t>Nav Menus</a:t>
            </a:r>
            <a:endParaRPr lang="en-US" sz="3700" b="1" kern="12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3FB82F2B-CA23-C458-5A10-06008A28904B}"/>
              </a:ext>
            </a:extLst>
          </p:cNvPr>
          <p:cNvSpPr txBox="1"/>
          <p:nvPr/>
        </p:nvSpPr>
        <p:spPr>
          <a:xfrm>
            <a:off x="390868" y="1989496"/>
            <a:ext cx="4689988" cy="3754874"/>
          </a:xfrm>
          <a:prstGeom prst="rect">
            <a:avLst/>
          </a:prstGeom>
          <a:noFill/>
        </p:spPr>
        <p:txBody>
          <a:bodyPr wrap="square">
            <a:spAutoFit/>
          </a:bodyPr>
          <a:lstStyle/>
          <a:p>
            <a:r>
              <a:rPr lang="en-US" sz="1400" b="1" dirty="0">
                <a:effectLst/>
              </a:rPr>
              <a:t>Right-aligned nav</a:t>
            </a:r>
          </a:p>
          <a:p>
            <a:endParaRPr lang="en-US" sz="1400" b="1" dirty="0"/>
          </a:p>
          <a:p>
            <a:r>
              <a:rPr lang="en-US" sz="1400" dirty="0">
                <a:solidFill>
                  <a:srgbClr val="0070C0"/>
                </a:solidFill>
              </a:rPr>
              <a:t>&lt;p class="text-end"&gt;Right-aligned nav:&lt;/p&gt;</a:t>
            </a:r>
          </a:p>
          <a:p>
            <a:r>
              <a:rPr lang="en-US" sz="1400" dirty="0">
                <a:solidFill>
                  <a:srgbClr val="0070C0"/>
                </a:solidFill>
              </a:rPr>
              <a:t>  &lt;</a:t>
            </a:r>
            <a:r>
              <a:rPr lang="en-US" sz="1400" dirty="0" err="1">
                <a:solidFill>
                  <a:srgbClr val="0070C0"/>
                </a:solidFill>
              </a:rPr>
              <a:t>ul</a:t>
            </a:r>
            <a:r>
              <a:rPr lang="en-US" sz="1400" dirty="0">
                <a:solidFill>
                  <a:srgbClr val="0070C0"/>
                </a:solidFill>
              </a:rPr>
              <a:t> class="nav justify-content-end"&gt;</a:t>
            </a:r>
          </a:p>
          <a:p>
            <a:r>
              <a:rPr lang="en-US" sz="1400" dirty="0">
                <a:solidFill>
                  <a:srgbClr val="0070C0"/>
                </a:solidFill>
              </a:rPr>
              <a:t>    &lt;li class="nav-item"&gt;</a:t>
            </a:r>
          </a:p>
          <a:p>
            <a:r>
              <a:rPr lang="en-US" sz="1400" dirty="0">
                <a:solidFill>
                  <a:srgbClr val="0070C0"/>
                </a:solidFill>
              </a:rPr>
              <a:t>      &lt;a class="nav-link" </a:t>
            </a:r>
            <a:r>
              <a:rPr lang="en-US" sz="1400" dirty="0" err="1">
                <a:solidFill>
                  <a:srgbClr val="0070C0"/>
                </a:solidFill>
              </a:rPr>
              <a:t>href</a:t>
            </a:r>
            <a:r>
              <a:rPr lang="en-US" sz="1400" dirty="0">
                <a:solidFill>
                  <a:srgbClr val="0070C0"/>
                </a:solidFill>
              </a:rPr>
              <a:t>="#"&gt;Link&lt;/a&gt;</a:t>
            </a:r>
          </a:p>
          <a:p>
            <a:r>
              <a:rPr lang="en-US" sz="1400" dirty="0">
                <a:solidFill>
                  <a:srgbClr val="0070C0"/>
                </a:solidFill>
              </a:rPr>
              <a:t>    &lt;/li&gt;</a:t>
            </a:r>
          </a:p>
          <a:p>
            <a:r>
              <a:rPr lang="en-US" sz="1400" dirty="0">
                <a:solidFill>
                  <a:srgbClr val="0070C0"/>
                </a:solidFill>
              </a:rPr>
              <a:t>    &lt;li class="nav-item"&gt;</a:t>
            </a:r>
          </a:p>
          <a:p>
            <a:r>
              <a:rPr lang="en-US" sz="1400" dirty="0">
                <a:solidFill>
                  <a:srgbClr val="0070C0"/>
                </a:solidFill>
              </a:rPr>
              <a:t>      &lt;a class="nav-link" </a:t>
            </a:r>
            <a:r>
              <a:rPr lang="en-US" sz="1400" dirty="0" err="1">
                <a:solidFill>
                  <a:srgbClr val="0070C0"/>
                </a:solidFill>
              </a:rPr>
              <a:t>href</a:t>
            </a:r>
            <a:r>
              <a:rPr lang="en-US" sz="1400" dirty="0">
                <a:solidFill>
                  <a:srgbClr val="0070C0"/>
                </a:solidFill>
              </a:rPr>
              <a:t>="#"&gt;Link&lt;/a&gt;</a:t>
            </a:r>
          </a:p>
          <a:p>
            <a:r>
              <a:rPr lang="en-US" sz="1400" dirty="0">
                <a:solidFill>
                  <a:srgbClr val="0070C0"/>
                </a:solidFill>
              </a:rPr>
              <a:t>    &lt;/li&gt;</a:t>
            </a:r>
          </a:p>
          <a:p>
            <a:r>
              <a:rPr lang="en-US" sz="1400" dirty="0">
                <a:solidFill>
                  <a:srgbClr val="0070C0"/>
                </a:solidFill>
              </a:rPr>
              <a:t>    &lt;li class="nav-item"&gt;</a:t>
            </a:r>
          </a:p>
          <a:p>
            <a:r>
              <a:rPr lang="en-US" sz="1400" dirty="0">
                <a:solidFill>
                  <a:srgbClr val="0070C0"/>
                </a:solidFill>
              </a:rPr>
              <a:t>      &lt;a class="nav-link" </a:t>
            </a:r>
            <a:r>
              <a:rPr lang="en-US" sz="1400" dirty="0" err="1">
                <a:solidFill>
                  <a:srgbClr val="0070C0"/>
                </a:solidFill>
              </a:rPr>
              <a:t>href</a:t>
            </a:r>
            <a:r>
              <a:rPr lang="en-US" sz="1400" dirty="0">
                <a:solidFill>
                  <a:srgbClr val="0070C0"/>
                </a:solidFill>
              </a:rPr>
              <a:t>="#"&gt;Link&lt;/a&gt;</a:t>
            </a:r>
          </a:p>
          <a:p>
            <a:r>
              <a:rPr lang="en-US" sz="1400" dirty="0">
                <a:solidFill>
                  <a:srgbClr val="0070C0"/>
                </a:solidFill>
              </a:rPr>
              <a:t>    &lt;/li&gt;</a:t>
            </a:r>
          </a:p>
          <a:p>
            <a:r>
              <a:rPr lang="en-US" sz="1400" dirty="0">
                <a:solidFill>
                  <a:srgbClr val="0070C0"/>
                </a:solidFill>
              </a:rPr>
              <a:t>    &lt;li class="nav-item"&gt;</a:t>
            </a:r>
          </a:p>
          <a:p>
            <a:r>
              <a:rPr lang="en-US" sz="1400" dirty="0">
                <a:solidFill>
                  <a:srgbClr val="0070C0"/>
                </a:solidFill>
              </a:rPr>
              <a:t>      &lt;a class="nav-link disabled" </a:t>
            </a:r>
            <a:r>
              <a:rPr lang="en-US" sz="1400" dirty="0" err="1">
                <a:solidFill>
                  <a:srgbClr val="0070C0"/>
                </a:solidFill>
              </a:rPr>
              <a:t>href</a:t>
            </a:r>
            <a:r>
              <a:rPr lang="en-US" sz="1400" dirty="0">
                <a:solidFill>
                  <a:srgbClr val="0070C0"/>
                </a:solidFill>
              </a:rPr>
              <a:t>="#"&gt;Disabled&lt;/a&gt;</a:t>
            </a:r>
          </a:p>
          <a:p>
            <a:r>
              <a:rPr lang="en-US" sz="1400" dirty="0">
                <a:solidFill>
                  <a:srgbClr val="0070C0"/>
                </a:solidFill>
              </a:rPr>
              <a:t>    &lt;/li&gt;</a:t>
            </a:r>
          </a:p>
          <a:p>
            <a:r>
              <a:rPr lang="en-US" sz="1400" dirty="0">
                <a:solidFill>
                  <a:srgbClr val="0070C0"/>
                </a:solidFill>
              </a:rPr>
              <a:t>  &lt;/</a:t>
            </a:r>
            <a:r>
              <a:rPr lang="en-US" sz="1400" dirty="0" err="1">
                <a:solidFill>
                  <a:srgbClr val="0070C0"/>
                </a:solidFill>
              </a:rPr>
              <a:t>ul</a:t>
            </a:r>
            <a:r>
              <a:rPr lang="en-US" sz="1400" dirty="0">
                <a:solidFill>
                  <a:srgbClr val="0070C0"/>
                </a:solidFill>
              </a:rPr>
              <a:t>&gt;</a:t>
            </a:r>
            <a:endParaRPr lang="en-US" sz="1400" b="1" dirty="0">
              <a:solidFill>
                <a:srgbClr val="0070C0"/>
              </a:solidFill>
              <a:effectLst/>
            </a:endParaRPr>
          </a:p>
        </p:txBody>
      </p:sp>
    </p:spTree>
    <p:extLst>
      <p:ext uri="{BB962C8B-B14F-4D97-AF65-F5344CB8AC3E}">
        <p14:creationId xmlns:p14="http://schemas.microsoft.com/office/powerpoint/2010/main" val="142293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dirty="0">
                <a:solidFill>
                  <a:srgbClr val="FFFFFF"/>
                </a:solidFill>
              </a:rPr>
              <a:t>Colored Navbar</a:t>
            </a:r>
            <a:endParaRPr lang="en-US" sz="3700" b="1" kern="12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3FB82F2B-CA23-C458-5A10-06008A28904B}"/>
              </a:ext>
            </a:extLst>
          </p:cNvPr>
          <p:cNvSpPr txBox="1"/>
          <p:nvPr/>
        </p:nvSpPr>
        <p:spPr>
          <a:xfrm>
            <a:off x="1415845" y="2288980"/>
            <a:ext cx="6260727" cy="3970318"/>
          </a:xfrm>
          <a:prstGeom prst="rect">
            <a:avLst/>
          </a:prstGeom>
          <a:noFill/>
        </p:spPr>
        <p:txBody>
          <a:bodyPr wrap="square">
            <a:spAutoFit/>
          </a:bodyPr>
          <a:lstStyle/>
          <a:p>
            <a:r>
              <a:rPr lang="en-US" sz="1400" b="1" dirty="0">
                <a:solidFill>
                  <a:srgbClr val="0070C0"/>
                </a:solidFill>
                <a:effectLst/>
              </a:rPr>
              <a:t>&lt;nav class="navbar navbar-expand-</a:t>
            </a:r>
            <a:r>
              <a:rPr lang="en-US" sz="1400" b="1" dirty="0" err="1">
                <a:solidFill>
                  <a:srgbClr val="0070C0"/>
                </a:solidFill>
                <a:effectLst/>
              </a:rPr>
              <a:t>sm</a:t>
            </a:r>
            <a:r>
              <a:rPr lang="en-US" sz="1400" b="1" dirty="0">
                <a:solidFill>
                  <a:srgbClr val="0070C0"/>
                </a:solidFill>
                <a:effectLst/>
              </a:rPr>
              <a:t> </a:t>
            </a:r>
            <a:r>
              <a:rPr lang="en-US" sz="1400" b="1" dirty="0" err="1">
                <a:solidFill>
                  <a:srgbClr val="0070C0"/>
                </a:solidFill>
                <a:effectLst/>
              </a:rPr>
              <a:t>bg</a:t>
            </a:r>
            <a:r>
              <a:rPr lang="en-US" sz="1400" b="1" dirty="0">
                <a:solidFill>
                  <a:srgbClr val="0070C0"/>
                </a:solidFill>
                <a:effectLst/>
              </a:rPr>
              <a:t>-primary navbar-dark"&gt;</a:t>
            </a:r>
          </a:p>
          <a:p>
            <a:r>
              <a:rPr lang="en-US" sz="1400" b="1" dirty="0">
                <a:solidFill>
                  <a:srgbClr val="0070C0"/>
                </a:solidFill>
                <a:effectLst/>
              </a:rPr>
              <a:t>  &lt;div class="container-fluid"&gt;</a:t>
            </a:r>
          </a:p>
          <a:p>
            <a:r>
              <a:rPr lang="en-US" sz="1400" b="1" dirty="0">
                <a:solidFill>
                  <a:srgbClr val="0070C0"/>
                </a:solidFill>
                <a:effectLst/>
              </a:rPr>
              <a:t>    &lt;</a:t>
            </a:r>
            <a:r>
              <a:rPr lang="en-US" sz="1400" b="1" dirty="0" err="1">
                <a:solidFill>
                  <a:srgbClr val="0070C0"/>
                </a:solidFill>
                <a:effectLst/>
              </a:rPr>
              <a:t>ul</a:t>
            </a:r>
            <a:r>
              <a:rPr lang="en-US" sz="1400" b="1" dirty="0">
                <a:solidFill>
                  <a:srgbClr val="0070C0"/>
                </a:solidFill>
                <a:effectLst/>
              </a:rPr>
              <a:t> class="navbar-nav"&gt;</a:t>
            </a:r>
          </a:p>
          <a:p>
            <a:r>
              <a:rPr lang="en-US" sz="1400" b="1" dirty="0">
                <a:solidFill>
                  <a:srgbClr val="0070C0"/>
                </a:solidFill>
                <a:effectLst/>
              </a:rPr>
              <a:t>      &lt;li class="nav-item"&gt;</a:t>
            </a:r>
          </a:p>
          <a:p>
            <a:r>
              <a:rPr lang="en-US" sz="1400" b="1" dirty="0">
                <a:solidFill>
                  <a:srgbClr val="0070C0"/>
                </a:solidFill>
                <a:effectLst/>
              </a:rPr>
              <a:t>        &lt;a class="nav-link active" </a:t>
            </a:r>
            <a:r>
              <a:rPr lang="en-US" sz="1400" b="1" dirty="0" err="1">
                <a:solidFill>
                  <a:srgbClr val="0070C0"/>
                </a:solidFill>
                <a:effectLst/>
              </a:rPr>
              <a:t>href</a:t>
            </a:r>
            <a:r>
              <a:rPr lang="en-US" sz="1400" b="1" dirty="0">
                <a:solidFill>
                  <a:srgbClr val="0070C0"/>
                </a:solidFill>
                <a:effectLst/>
              </a:rPr>
              <a:t>="#"&gt;Active&lt;/a&gt;</a:t>
            </a:r>
          </a:p>
          <a:p>
            <a:r>
              <a:rPr lang="en-US" sz="1400" b="1" dirty="0">
                <a:solidFill>
                  <a:srgbClr val="0070C0"/>
                </a:solidFill>
                <a:effectLst/>
              </a:rPr>
              <a:t>      &lt;/li&gt;</a:t>
            </a:r>
          </a:p>
          <a:p>
            <a:r>
              <a:rPr lang="en-US" sz="1400" b="1" dirty="0">
                <a:solidFill>
                  <a:srgbClr val="0070C0"/>
                </a:solidFill>
                <a:effectLst/>
              </a:rPr>
              <a:t>      &lt;li class="nav-item"&gt;</a:t>
            </a:r>
          </a:p>
          <a:p>
            <a:r>
              <a:rPr lang="en-US" sz="1400" b="1" dirty="0">
                <a:solidFill>
                  <a:srgbClr val="0070C0"/>
                </a:solidFill>
                <a:effectLst/>
              </a:rPr>
              <a:t>        &lt;a class="nav-link" </a:t>
            </a:r>
            <a:r>
              <a:rPr lang="en-US" sz="1400" b="1" dirty="0" err="1">
                <a:solidFill>
                  <a:srgbClr val="0070C0"/>
                </a:solidFill>
                <a:effectLst/>
              </a:rPr>
              <a:t>href</a:t>
            </a:r>
            <a:r>
              <a:rPr lang="en-US" sz="1400" b="1" dirty="0">
                <a:solidFill>
                  <a:srgbClr val="0070C0"/>
                </a:solidFill>
                <a:effectLst/>
              </a:rPr>
              <a:t>="#"&gt;Link&lt;/a&gt;</a:t>
            </a:r>
          </a:p>
          <a:p>
            <a:r>
              <a:rPr lang="en-US" sz="1400" b="1" dirty="0">
                <a:solidFill>
                  <a:srgbClr val="0070C0"/>
                </a:solidFill>
                <a:effectLst/>
              </a:rPr>
              <a:t>      &lt;/li&gt;</a:t>
            </a:r>
          </a:p>
          <a:p>
            <a:r>
              <a:rPr lang="en-US" sz="1400" b="1" dirty="0">
                <a:solidFill>
                  <a:srgbClr val="0070C0"/>
                </a:solidFill>
                <a:effectLst/>
              </a:rPr>
              <a:t>      &lt;li class="nav-item"&gt;</a:t>
            </a:r>
          </a:p>
          <a:p>
            <a:r>
              <a:rPr lang="en-US" sz="1400" b="1" dirty="0">
                <a:solidFill>
                  <a:srgbClr val="0070C0"/>
                </a:solidFill>
                <a:effectLst/>
              </a:rPr>
              <a:t>        &lt;a class="nav-link" </a:t>
            </a:r>
            <a:r>
              <a:rPr lang="en-US" sz="1400" b="1" dirty="0" err="1">
                <a:solidFill>
                  <a:srgbClr val="0070C0"/>
                </a:solidFill>
                <a:effectLst/>
              </a:rPr>
              <a:t>href</a:t>
            </a:r>
            <a:r>
              <a:rPr lang="en-US" sz="1400" b="1" dirty="0">
                <a:solidFill>
                  <a:srgbClr val="0070C0"/>
                </a:solidFill>
                <a:effectLst/>
              </a:rPr>
              <a:t>="#"&gt;Link&lt;/a&gt;</a:t>
            </a:r>
          </a:p>
          <a:p>
            <a:r>
              <a:rPr lang="en-US" sz="1400" b="1" dirty="0">
                <a:solidFill>
                  <a:srgbClr val="0070C0"/>
                </a:solidFill>
                <a:effectLst/>
              </a:rPr>
              <a:t>      &lt;/li&gt;</a:t>
            </a:r>
          </a:p>
          <a:p>
            <a:r>
              <a:rPr lang="en-US" sz="1400" b="1" dirty="0">
                <a:solidFill>
                  <a:srgbClr val="0070C0"/>
                </a:solidFill>
                <a:effectLst/>
              </a:rPr>
              <a:t>      &lt;li class="nav-item"&gt;</a:t>
            </a:r>
          </a:p>
          <a:p>
            <a:r>
              <a:rPr lang="en-US" sz="1400" b="1" dirty="0">
                <a:solidFill>
                  <a:srgbClr val="0070C0"/>
                </a:solidFill>
                <a:effectLst/>
              </a:rPr>
              <a:t>        &lt;a class="nav-link disabled" </a:t>
            </a:r>
            <a:r>
              <a:rPr lang="en-US" sz="1400" b="1" dirty="0" err="1">
                <a:solidFill>
                  <a:srgbClr val="0070C0"/>
                </a:solidFill>
                <a:effectLst/>
              </a:rPr>
              <a:t>href</a:t>
            </a:r>
            <a:r>
              <a:rPr lang="en-US" sz="1400" b="1" dirty="0">
                <a:solidFill>
                  <a:srgbClr val="0070C0"/>
                </a:solidFill>
                <a:effectLst/>
              </a:rPr>
              <a:t>="#"&gt;Disabled&lt;/a&gt;</a:t>
            </a:r>
          </a:p>
          <a:p>
            <a:r>
              <a:rPr lang="en-US" sz="1400" b="1" dirty="0">
                <a:solidFill>
                  <a:srgbClr val="0070C0"/>
                </a:solidFill>
                <a:effectLst/>
              </a:rPr>
              <a:t>      &lt;/li&gt;</a:t>
            </a:r>
          </a:p>
          <a:p>
            <a:r>
              <a:rPr lang="en-US" sz="1400" b="1" dirty="0">
                <a:solidFill>
                  <a:srgbClr val="0070C0"/>
                </a:solidFill>
                <a:effectLst/>
              </a:rPr>
              <a:t>    &lt;/</a:t>
            </a:r>
            <a:r>
              <a:rPr lang="en-US" sz="1400" b="1" dirty="0" err="1">
                <a:solidFill>
                  <a:srgbClr val="0070C0"/>
                </a:solidFill>
                <a:effectLst/>
              </a:rPr>
              <a:t>ul</a:t>
            </a:r>
            <a:r>
              <a:rPr lang="en-US" sz="1400" b="1" dirty="0">
                <a:solidFill>
                  <a:srgbClr val="0070C0"/>
                </a:solidFill>
                <a:effectLst/>
              </a:rPr>
              <a:t>&gt;</a:t>
            </a:r>
          </a:p>
          <a:p>
            <a:r>
              <a:rPr lang="en-US" sz="1400" b="1" dirty="0">
                <a:solidFill>
                  <a:srgbClr val="0070C0"/>
                </a:solidFill>
                <a:effectLst/>
              </a:rPr>
              <a:t>  &lt;/div&gt;</a:t>
            </a:r>
          </a:p>
          <a:p>
            <a:r>
              <a:rPr lang="en-US" sz="1400" b="1" dirty="0">
                <a:solidFill>
                  <a:srgbClr val="0070C0"/>
                </a:solidFill>
                <a:effectLst/>
              </a:rPr>
              <a:t>&lt;/nav&gt;</a:t>
            </a:r>
          </a:p>
        </p:txBody>
      </p:sp>
    </p:spTree>
    <p:extLst>
      <p:ext uri="{BB962C8B-B14F-4D97-AF65-F5344CB8AC3E}">
        <p14:creationId xmlns:p14="http://schemas.microsoft.com/office/powerpoint/2010/main" val="5239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dirty="0">
                <a:solidFill>
                  <a:srgbClr val="FFFFFF"/>
                </a:solidFill>
              </a:rPr>
              <a:t>Slide Show</a:t>
            </a:r>
            <a:endParaRPr lang="en-US" sz="3700" b="1" kern="12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3FB82F2B-CA23-C458-5A10-06008A28904B}"/>
              </a:ext>
            </a:extLst>
          </p:cNvPr>
          <p:cNvSpPr txBox="1"/>
          <p:nvPr/>
        </p:nvSpPr>
        <p:spPr>
          <a:xfrm>
            <a:off x="1415845" y="2288980"/>
            <a:ext cx="6260727" cy="3970318"/>
          </a:xfrm>
          <a:prstGeom prst="rect">
            <a:avLst/>
          </a:prstGeom>
          <a:noFill/>
        </p:spPr>
        <p:txBody>
          <a:bodyPr wrap="square">
            <a:spAutoFit/>
          </a:bodyPr>
          <a:lstStyle/>
          <a:p>
            <a:r>
              <a:rPr lang="en-US" sz="1400" b="1" dirty="0">
                <a:solidFill>
                  <a:srgbClr val="0070C0"/>
                </a:solidFill>
                <a:effectLst/>
              </a:rPr>
              <a:t>&lt;nav class="navbar navbar-expand-</a:t>
            </a:r>
            <a:r>
              <a:rPr lang="en-US" sz="1400" b="1" dirty="0" err="1">
                <a:solidFill>
                  <a:srgbClr val="0070C0"/>
                </a:solidFill>
                <a:effectLst/>
              </a:rPr>
              <a:t>sm</a:t>
            </a:r>
            <a:r>
              <a:rPr lang="en-US" sz="1400" b="1" dirty="0">
                <a:solidFill>
                  <a:srgbClr val="0070C0"/>
                </a:solidFill>
                <a:effectLst/>
              </a:rPr>
              <a:t> </a:t>
            </a:r>
            <a:r>
              <a:rPr lang="en-US" sz="1400" b="1" dirty="0" err="1">
                <a:solidFill>
                  <a:srgbClr val="0070C0"/>
                </a:solidFill>
                <a:effectLst/>
              </a:rPr>
              <a:t>bg</a:t>
            </a:r>
            <a:r>
              <a:rPr lang="en-US" sz="1400" b="1" dirty="0">
                <a:solidFill>
                  <a:srgbClr val="0070C0"/>
                </a:solidFill>
                <a:effectLst/>
              </a:rPr>
              <a:t>-primary navbar-dark"&gt;</a:t>
            </a:r>
          </a:p>
          <a:p>
            <a:r>
              <a:rPr lang="en-US" sz="1400" b="1" dirty="0">
                <a:solidFill>
                  <a:srgbClr val="0070C0"/>
                </a:solidFill>
                <a:effectLst/>
              </a:rPr>
              <a:t>  &lt;div class="container-fluid"&gt;</a:t>
            </a:r>
          </a:p>
          <a:p>
            <a:r>
              <a:rPr lang="en-US" sz="1400" b="1" dirty="0">
                <a:solidFill>
                  <a:srgbClr val="0070C0"/>
                </a:solidFill>
                <a:effectLst/>
              </a:rPr>
              <a:t>    &lt;</a:t>
            </a:r>
            <a:r>
              <a:rPr lang="en-US" sz="1400" b="1" dirty="0" err="1">
                <a:solidFill>
                  <a:srgbClr val="0070C0"/>
                </a:solidFill>
                <a:effectLst/>
              </a:rPr>
              <a:t>ul</a:t>
            </a:r>
            <a:r>
              <a:rPr lang="en-US" sz="1400" b="1" dirty="0">
                <a:solidFill>
                  <a:srgbClr val="0070C0"/>
                </a:solidFill>
                <a:effectLst/>
              </a:rPr>
              <a:t> class="navbar-nav"&gt;</a:t>
            </a:r>
          </a:p>
          <a:p>
            <a:r>
              <a:rPr lang="en-US" sz="1400" b="1" dirty="0">
                <a:solidFill>
                  <a:srgbClr val="0070C0"/>
                </a:solidFill>
                <a:effectLst/>
              </a:rPr>
              <a:t>      &lt;li class="nav-item"&gt;</a:t>
            </a:r>
          </a:p>
          <a:p>
            <a:r>
              <a:rPr lang="en-US" sz="1400" b="1" dirty="0">
                <a:solidFill>
                  <a:srgbClr val="0070C0"/>
                </a:solidFill>
                <a:effectLst/>
              </a:rPr>
              <a:t>        &lt;a class="nav-link active" </a:t>
            </a:r>
            <a:r>
              <a:rPr lang="en-US" sz="1400" b="1" dirty="0" err="1">
                <a:solidFill>
                  <a:srgbClr val="0070C0"/>
                </a:solidFill>
                <a:effectLst/>
              </a:rPr>
              <a:t>href</a:t>
            </a:r>
            <a:r>
              <a:rPr lang="en-US" sz="1400" b="1" dirty="0">
                <a:solidFill>
                  <a:srgbClr val="0070C0"/>
                </a:solidFill>
                <a:effectLst/>
              </a:rPr>
              <a:t>="#"&gt;Active&lt;/a&gt;</a:t>
            </a:r>
          </a:p>
          <a:p>
            <a:r>
              <a:rPr lang="en-US" sz="1400" b="1" dirty="0">
                <a:solidFill>
                  <a:srgbClr val="0070C0"/>
                </a:solidFill>
                <a:effectLst/>
              </a:rPr>
              <a:t>      &lt;/li&gt;</a:t>
            </a:r>
          </a:p>
          <a:p>
            <a:r>
              <a:rPr lang="en-US" sz="1400" b="1" dirty="0">
                <a:solidFill>
                  <a:srgbClr val="0070C0"/>
                </a:solidFill>
                <a:effectLst/>
              </a:rPr>
              <a:t>      &lt;li class="nav-item"&gt;</a:t>
            </a:r>
          </a:p>
          <a:p>
            <a:r>
              <a:rPr lang="en-US" sz="1400" b="1" dirty="0">
                <a:solidFill>
                  <a:srgbClr val="0070C0"/>
                </a:solidFill>
                <a:effectLst/>
              </a:rPr>
              <a:t>        &lt;a class="nav-link" </a:t>
            </a:r>
            <a:r>
              <a:rPr lang="en-US" sz="1400" b="1" dirty="0" err="1">
                <a:solidFill>
                  <a:srgbClr val="0070C0"/>
                </a:solidFill>
                <a:effectLst/>
              </a:rPr>
              <a:t>href</a:t>
            </a:r>
            <a:r>
              <a:rPr lang="en-US" sz="1400" b="1" dirty="0">
                <a:solidFill>
                  <a:srgbClr val="0070C0"/>
                </a:solidFill>
                <a:effectLst/>
              </a:rPr>
              <a:t>="#"&gt;Link&lt;/a&gt;</a:t>
            </a:r>
          </a:p>
          <a:p>
            <a:r>
              <a:rPr lang="en-US" sz="1400" b="1" dirty="0">
                <a:solidFill>
                  <a:srgbClr val="0070C0"/>
                </a:solidFill>
                <a:effectLst/>
              </a:rPr>
              <a:t>      &lt;/li&gt;</a:t>
            </a:r>
          </a:p>
          <a:p>
            <a:r>
              <a:rPr lang="en-US" sz="1400" b="1" dirty="0">
                <a:solidFill>
                  <a:srgbClr val="0070C0"/>
                </a:solidFill>
                <a:effectLst/>
              </a:rPr>
              <a:t>      &lt;li class="nav-item"&gt;</a:t>
            </a:r>
          </a:p>
          <a:p>
            <a:r>
              <a:rPr lang="en-US" sz="1400" b="1" dirty="0">
                <a:solidFill>
                  <a:srgbClr val="0070C0"/>
                </a:solidFill>
                <a:effectLst/>
              </a:rPr>
              <a:t>        &lt;a class="nav-link" </a:t>
            </a:r>
            <a:r>
              <a:rPr lang="en-US" sz="1400" b="1" dirty="0" err="1">
                <a:solidFill>
                  <a:srgbClr val="0070C0"/>
                </a:solidFill>
                <a:effectLst/>
              </a:rPr>
              <a:t>href</a:t>
            </a:r>
            <a:r>
              <a:rPr lang="en-US" sz="1400" b="1" dirty="0">
                <a:solidFill>
                  <a:srgbClr val="0070C0"/>
                </a:solidFill>
                <a:effectLst/>
              </a:rPr>
              <a:t>="#"&gt;Link&lt;/a&gt;</a:t>
            </a:r>
          </a:p>
          <a:p>
            <a:r>
              <a:rPr lang="en-US" sz="1400" b="1" dirty="0">
                <a:solidFill>
                  <a:srgbClr val="0070C0"/>
                </a:solidFill>
                <a:effectLst/>
              </a:rPr>
              <a:t>      &lt;/li&gt;</a:t>
            </a:r>
          </a:p>
          <a:p>
            <a:r>
              <a:rPr lang="en-US" sz="1400" b="1" dirty="0">
                <a:solidFill>
                  <a:srgbClr val="0070C0"/>
                </a:solidFill>
                <a:effectLst/>
              </a:rPr>
              <a:t>      &lt;li class="nav-item"&gt;</a:t>
            </a:r>
          </a:p>
          <a:p>
            <a:r>
              <a:rPr lang="en-US" sz="1400" b="1" dirty="0">
                <a:solidFill>
                  <a:srgbClr val="0070C0"/>
                </a:solidFill>
                <a:effectLst/>
              </a:rPr>
              <a:t>        &lt;a class="nav-link disabled" </a:t>
            </a:r>
            <a:r>
              <a:rPr lang="en-US" sz="1400" b="1" dirty="0" err="1">
                <a:solidFill>
                  <a:srgbClr val="0070C0"/>
                </a:solidFill>
                <a:effectLst/>
              </a:rPr>
              <a:t>href</a:t>
            </a:r>
            <a:r>
              <a:rPr lang="en-US" sz="1400" b="1" dirty="0">
                <a:solidFill>
                  <a:srgbClr val="0070C0"/>
                </a:solidFill>
                <a:effectLst/>
              </a:rPr>
              <a:t>="#"&gt;Disabled&lt;/a&gt;</a:t>
            </a:r>
          </a:p>
          <a:p>
            <a:r>
              <a:rPr lang="en-US" sz="1400" b="1" dirty="0">
                <a:solidFill>
                  <a:srgbClr val="0070C0"/>
                </a:solidFill>
                <a:effectLst/>
              </a:rPr>
              <a:t>      &lt;/li&gt;</a:t>
            </a:r>
          </a:p>
          <a:p>
            <a:r>
              <a:rPr lang="en-US" sz="1400" b="1" dirty="0">
                <a:solidFill>
                  <a:srgbClr val="0070C0"/>
                </a:solidFill>
                <a:effectLst/>
              </a:rPr>
              <a:t>    &lt;/</a:t>
            </a:r>
            <a:r>
              <a:rPr lang="en-US" sz="1400" b="1" dirty="0" err="1">
                <a:solidFill>
                  <a:srgbClr val="0070C0"/>
                </a:solidFill>
                <a:effectLst/>
              </a:rPr>
              <a:t>ul</a:t>
            </a:r>
            <a:r>
              <a:rPr lang="en-US" sz="1400" b="1" dirty="0">
                <a:solidFill>
                  <a:srgbClr val="0070C0"/>
                </a:solidFill>
                <a:effectLst/>
              </a:rPr>
              <a:t>&gt;</a:t>
            </a:r>
          </a:p>
          <a:p>
            <a:r>
              <a:rPr lang="en-US" sz="1400" b="1" dirty="0">
                <a:solidFill>
                  <a:srgbClr val="0070C0"/>
                </a:solidFill>
                <a:effectLst/>
              </a:rPr>
              <a:t>  &lt;/div&gt;</a:t>
            </a:r>
          </a:p>
          <a:p>
            <a:r>
              <a:rPr lang="en-US" sz="1400" b="1" dirty="0">
                <a:solidFill>
                  <a:srgbClr val="0070C0"/>
                </a:solidFill>
                <a:effectLst/>
              </a:rPr>
              <a:t>&lt;/nav&gt;</a:t>
            </a:r>
          </a:p>
        </p:txBody>
      </p:sp>
    </p:spTree>
    <p:extLst>
      <p:ext uri="{BB962C8B-B14F-4D97-AF65-F5344CB8AC3E}">
        <p14:creationId xmlns:p14="http://schemas.microsoft.com/office/powerpoint/2010/main" val="205645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E580585-FAF1-E68D-50B3-CD2C1A86E8F8}"/>
              </a:ext>
            </a:extLst>
          </p:cNvPr>
          <p:cNvSpPr>
            <a:spLocks noGrp="1"/>
          </p:cNvSpPr>
          <p:nvPr>
            <p:ph type="ctrTitle"/>
          </p:nvPr>
        </p:nvSpPr>
        <p:spPr>
          <a:xfrm>
            <a:off x="2399234" y="2073715"/>
            <a:ext cx="6935759" cy="2993042"/>
          </a:xfrm>
        </p:spPr>
        <p:txBody>
          <a:bodyPr anchor="ctr">
            <a:normAutofit/>
          </a:bodyPr>
          <a:lstStyle/>
          <a:p>
            <a:r>
              <a:rPr lang="en-US" sz="8800" dirty="0">
                <a:solidFill>
                  <a:schemeClr val="bg1"/>
                </a:solidFill>
              </a:rPr>
              <a:t>Part Four</a:t>
            </a:r>
          </a:p>
        </p:txBody>
      </p:sp>
      <p:sp>
        <p:nvSpPr>
          <p:cNvPr id="9" name="Rectangle 8">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57556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4F61C42-0632-B8DF-8692-3C4A66C1A774}"/>
              </a:ext>
            </a:extLst>
          </p:cNvPr>
          <p:cNvSpPr>
            <a:spLocks noGrp="1"/>
          </p:cNvSpPr>
          <p:nvPr>
            <p:ph type="title"/>
          </p:nvPr>
        </p:nvSpPr>
        <p:spPr>
          <a:xfrm>
            <a:off x="2193841" y="2524909"/>
            <a:ext cx="8147713" cy="2135581"/>
          </a:xfrm>
        </p:spPr>
        <p:txBody>
          <a:bodyPr vert="horz" lIns="91440" tIns="45720" rIns="91440" bIns="45720" rtlCol="0" anchor="ctr">
            <a:normAutofit/>
          </a:bodyPr>
          <a:lstStyle/>
          <a:p>
            <a:pPr algn="ctr"/>
            <a:r>
              <a:rPr lang="en-US" sz="4800" b="1" kern="1200" dirty="0">
                <a:solidFill>
                  <a:srgbClr val="FFFFFF"/>
                </a:solidFill>
                <a:latin typeface="+mj-lt"/>
                <a:ea typeface="+mj-ea"/>
                <a:cs typeface="+mj-cs"/>
              </a:rPr>
              <a:t>Git and GitHub</a:t>
            </a:r>
            <a:br>
              <a:rPr lang="en-US" sz="4800" b="1" kern="1200" dirty="0">
                <a:solidFill>
                  <a:srgbClr val="FFFFFF"/>
                </a:solidFill>
                <a:latin typeface="+mj-lt"/>
                <a:ea typeface="+mj-ea"/>
                <a:cs typeface="+mj-cs"/>
              </a:rPr>
            </a:br>
            <a:endParaRPr lang="en-US" sz="4800" b="1" kern="1200" dirty="0">
              <a:solidFill>
                <a:srgbClr val="FFFFFF"/>
              </a:solidFill>
              <a:latin typeface="+mj-lt"/>
              <a:ea typeface="+mj-ea"/>
              <a:cs typeface="+mj-cs"/>
            </a:endParaRPr>
          </a:p>
        </p:txBody>
      </p:sp>
    </p:spTree>
    <p:extLst>
      <p:ext uri="{BB962C8B-B14F-4D97-AF65-F5344CB8AC3E}">
        <p14:creationId xmlns:p14="http://schemas.microsoft.com/office/powerpoint/2010/main" val="167741861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17988" y="586855"/>
            <a:ext cx="3550100" cy="3387497"/>
          </a:xfrm>
        </p:spPr>
        <p:txBody>
          <a:bodyPr vert="horz" lIns="91440" tIns="45720" rIns="91440" bIns="45720" rtlCol="0" anchor="b">
            <a:normAutofit/>
          </a:bodyPr>
          <a:lstStyle/>
          <a:p>
            <a:pPr algn="r"/>
            <a:r>
              <a:rPr lang="en-US" sz="4000" b="1">
                <a:solidFill>
                  <a:srgbClr val="FFFFFF"/>
                </a:solidFill>
              </a:rPr>
              <a:t>Git and GitHub</a:t>
            </a:r>
            <a:br>
              <a:rPr lang="en-US" sz="4000" b="1">
                <a:solidFill>
                  <a:srgbClr val="FFFFFF"/>
                </a:solidFill>
              </a:rPr>
            </a:br>
            <a:br>
              <a:rPr lang="en-US" sz="4000" b="1">
                <a:solidFill>
                  <a:srgbClr val="FFFFFF"/>
                </a:solidFill>
              </a:rPr>
            </a:br>
            <a:endParaRPr lang="en-US" sz="4000" b="1" kern="1200" dirty="0">
              <a:solidFill>
                <a:srgbClr val="FFFFFF"/>
              </a:solidFill>
              <a:latin typeface="+mj-lt"/>
              <a:ea typeface="+mj-ea"/>
              <a:cs typeface="+mj-cs"/>
            </a:endParaRPr>
          </a:p>
        </p:txBody>
      </p:sp>
      <p:sp>
        <p:nvSpPr>
          <p:cNvPr id="8" name="TextBox 7">
            <a:extLst>
              <a:ext uri="{FF2B5EF4-FFF2-40B4-BE49-F238E27FC236}">
                <a16:creationId xmlns:a16="http://schemas.microsoft.com/office/drawing/2014/main" id="{2D72B943-4C80-A62D-AE0A-DECA0AD8AE98}"/>
              </a:ext>
            </a:extLst>
          </p:cNvPr>
          <p:cNvSpPr txBox="1"/>
          <p:nvPr/>
        </p:nvSpPr>
        <p:spPr>
          <a:xfrm>
            <a:off x="4131762" y="3277694"/>
            <a:ext cx="7939202" cy="3268652"/>
          </a:xfrm>
          <a:prstGeom prst="rect">
            <a:avLst/>
          </a:prstGeom>
          <a:noFill/>
        </p:spPr>
        <p:txBody>
          <a:bodyPr wrap="square">
            <a:spAutoFit/>
          </a:bodyPr>
          <a:lstStyle/>
          <a:p>
            <a:pPr algn="just">
              <a:lnSpc>
                <a:spcPct val="150000"/>
              </a:lnSpc>
              <a:spcAft>
                <a:spcPts val="600"/>
              </a:spcAft>
            </a:pPr>
            <a:r>
              <a:rPr lang="en-US" sz="1400" b="1" dirty="0"/>
              <a:t>What does Git do?</a:t>
            </a:r>
          </a:p>
          <a:p>
            <a:pPr marL="285750" indent="-285750" algn="just">
              <a:lnSpc>
                <a:spcPct val="150000"/>
              </a:lnSpc>
              <a:spcAft>
                <a:spcPts val="600"/>
              </a:spcAft>
              <a:buFont typeface="Arial" panose="020B0604020202020204" pitchFamily="34" charset="0"/>
              <a:buChar char="•"/>
            </a:pPr>
            <a:r>
              <a:rPr lang="en-US" sz="1400" b="1" dirty="0"/>
              <a:t>    </a:t>
            </a:r>
            <a:r>
              <a:rPr lang="en-US" sz="1400" dirty="0"/>
              <a:t>Manage projects with Repositories</a:t>
            </a:r>
          </a:p>
          <a:p>
            <a:pPr marL="285750" indent="-285750" algn="just">
              <a:lnSpc>
                <a:spcPct val="150000"/>
              </a:lnSpc>
              <a:spcAft>
                <a:spcPts val="600"/>
              </a:spcAft>
              <a:buFont typeface="Arial" panose="020B0604020202020204" pitchFamily="34" charset="0"/>
              <a:buChar char="•"/>
            </a:pPr>
            <a:r>
              <a:rPr lang="en-US" sz="1400" dirty="0"/>
              <a:t>    Clone a project to work on a local copy</a:t>
            </a:r>
          </a:p>
          <a:p>
            <a:pPr marL="285750" indent="-285750" algn="just">
              <a:lnSpc>
                <a:spcPct val="150000"/>
              </a:lnSpc>
              <a:spcAft>
                <a:spcPts val="600"/>
              </a:spcAft>
              <a:buFont typeface="Arial" panose="020B0604020202020204" pitchFamily="34" charset="0"/>
              <a:buChar char="•"/>
            </a:pPr>
            <a:r>
              <a:rPr lang="en-US" sz="1400" dirty="0"/>
              <a:t>    Control and track changes with Staging and Committing</a:t>
            </a:r>
          </a:p>
          <a:p>
            <a:pPr marL="285750" indent="-285750" algn="just">
              <a:lnSpc>
                <a:spcPct val="150000"/>
              </a:lnSpc>
              <a:spcAft>
                <a:spcPts val="600"/>
              </a:spcAft>
              <a:buFont typeface="Arial" panose="020B0604020202020204" pitchFamily="34" charset="0"/>
              <a:buChar char="•"/>
            </a:pPr>
            <a:r>
              <a:rPr lang="en-US" sz="1400" dirty="0"/>
              <a:t>    Branch and Merge to allow for work on different parts and versions of a project</a:t>
            </a:r>
          </a:p>
          <a:p>
            <a:pPr marL="285750" indent="-285750" algn="just">
              <a:lnSpc>
                <a:spcPct val="150000"/>
              </a:lnSpc>
              <a:spcAft>
                <a:spcPts val="600"/>
              </a:spcAft>
              <a:buFont typeface="Arial" panose="020B0604020202020204" pitchFamily="34" charset="0"/>
              <a:buChar char="•"/>
            </a:pPr>
            <a:r>
              <a:rPr lang="en-US" sz="1400" dirty="0"/>
              <a:t>    Pull the latest version of the project to a local copy</a:t>
            </a:r>
          </a:p>
          <a:p>
            <a:pPr marL="285750" indent="-285750" algn="just">
              <a:lnSpc>
                <a:spcPct val="150000"/>
              </a:lnSpc>
              <a:spcAft>
                <a:spcPts val="600"/>
              </a:spcAft>
              <a:buFont typeface="Arial" panose="020B0604020202020204" pitchFamily="34" charset="0"/>
              <a:buChar char="•"/>
            </a:pPr>
            <a:r>
              <a:rPr lang="en-US" sz="1400" dirty="0"/>
              <a:t>    Push local updates to the main project</a:t>
            </a:r>
          </a:p>
          <a:p>
            <a:pPr algn="just">
              <a:lnSpc>
                <a:spcPct val="150000"/>
              </a:lnSpc>
              <a:spcAft>
                <a:spcPts val="600"/>
              </a:spcAft>
            </a:pPr>
            <a:endParaRPr lang="en-US" sz="1800" b="1" dirty="0"/>
          </a:p>
        </p:txBody>
      </p:sp>
      <p:sp>
        <p:nvSpPr>
          <p:cNvPr id="4" name="TextBox 3">
            <a:extLst>
              <a:ext uri="{FF2B5EF4-FFF2-40B4-BE49-F238E27FC236}">
                <a16:creationId xmlns:a16="http://schemas.microsoft.com/office/drawing/2014/main" id="{5FCFC77C-B924-2159-01C7-BA3A0308249F}"/>
              </a:ext>
            </a:extLst>
          </p:cNvPr>
          <p:cNvSpPr txBox="1"/>
          <p:nvPr/>
        </p:nvSpPr>
        <p:spPr>
          <a:xfrm>
            <a:off x="4134810" y="141139"/>
            <a:ext cx="7939202" cy="3139321"/>
          </a:xfrm>
          <a:prstGeom prst="rect">
            <a:avLst/>
          </a:prstGeom>
          <a:noFill/>
        </p:spPr>
        <p:txBody>
          <a:bodyPr wrap="square">
            <a:spAutoFit/>
          </a:bodyPr>
          <a:lstStyle/>
          <a:p>
            <a:r>
              <a:rPr lang="en-US" sz="1800" b="1" kern="1200" dirty="0">
                <a:latin typeface="+mj-lt"/>
                <a:ea typeface="+mj-ea"/>
                <a:cs typeface="+mj-cs"/>
              </a:rPr>
              <a:t>What is Git?</a:t>
            </a:r>
            <a:br>
              <a:rPr lang="en-US" sz="1800" b="1" kern="1200" dirty="0">
                <a:latin typeface="+mj-lt"/>
                <a:ea typeface="+mj-ea"/>
                <a:cs typeface="+mj-cs"/>
              </a:rPr>
            </a:br>
            <a:br>
              <a:rPr lang="en-US" sz="1800" b="1" kern="1200" dirty="0">
                <a:latin typeface="+mj-lt"/>
                <a:ea typeface="+mj-ea"/>
                <a:cs typeface="+mj-cs"/>
              </a:rPr>
            </a:br>
            <a:r>
              <a:rPr lang="en-US" sz="1800" kern="1200" dirty="0">
                <a:latin typeface="+mj-lt"/>
                <a:ea typeface="+mj-ea"/>
                <a:cs typeface="+mj-cs"/>
              </a:rPr>
              <a:t>Git is a popular version control system. It was created by Linus Torvalds in 2005, and has been maintained by Junio Hamano since then.</a:t>
            </a:r>
            <a:br>
              <a:rPr lang="en-US" sz="1800" kern="1200" dirty="0">
                <a:latin typeface="+mj-lt"/>
                <a:ea typeface="+mj-ea"/>
                <a:cs typeface="+mj-cs"/>
              </a:rPr>
            </a:br>
            <a:br>
              <a:rPr lang="en-US" sz="1800" kern="1200" dirty="0">
                <a:latin typeface="+mj-lt"/>
                <a:ea typeface="+mj-ea"/>
                <a:cs typeface="+mj-cs"/>
              </a:rPr>
            </a:br>
            <a:r>
              <a:rPr lang="en-US" sz="1800" kern="1200" dirty="0">
                <a:latin typeface="+mj-lt"/>
                <a:ea typeface="+mj-ea"/>
                <a:cs typeface="+mj-cs"/>
              </a:rPr>
              <a:t>It is used for:</a:t>
            </a:r>
            <a:br>
              <a:rPr lang="en-US" sz="1800" kern="1200" dirty="0">
                <a:latin typeface="+mj-lt"/>
                <a:ea typeface="+mj-ea"/>
                <a:cs typeface="+mj-cs"/>
              </a:rPr>
            </a:br>
            <a:br>
              <a:rPr lang="en-US" sz="1800" kern="1200" dirty="0">
                <a:latin typeface="+mj-lt"/>
                <a:ea typeface="+mj-ea"/>
                <a:cs typeface="+mj-cs"/>
              </a:rPr>
            </a:br>
            <a:r>
              <a:rPr lang="en-US" sz="1800" kern="1200" dirty="0">
                <a:latin typeface="+mj-lt"/>
                <a:ea typeface="+mj-ea"/>
                <a:cs typeface="+mj-cs"/>
              </a:rPr>
              <a:t>    Tracking code changes</a:t>
            </a:r>
            <a:br>
              <a:rPr lang="en-US" sz="1800" kern="1200" dirty="0">
                <a:latin typeface="+mj-lt"/>
                <a:ea typeface="+mj-ea"/>
                <a:cs typeface="+mj-cs"/>
              </a:rPr>
            </a:br>
            <a:r>
              <a:rPr lang="en-US" sz="1800" kern="1200" dirty="0">
                <a:latin typeface="+mj-lt"/>
                <a:ea typeface="+mj-ea"/>
                <a:cs typeface="+mj-cs"/>
              </a:rPr>
              <a:t>    Tracking who made changes</a:t>
            </a:r>
            <a:br>
              <a:rPr lang="en-US" sz="1800" kern="1200" dirty="0">
                <a:latin typeface="+mj-lt"/>
                <a:ea typeface="+mj-ea"/>
                <a:cs typeface="+mj-cs"/>
              </a:rPr>
            </a:br>
            <a:r>
              <a:rPr lang="en-US" sz="1800" kern="1200" dirty="0">
                <a:latin typeface="+mj-lt"/>
                <a:ea typeface="+mj-ea"/>
                <a:cs typeface="+mj-cs"/>
              </a:rPr>
              <a:t>    Coding collaboration</a:t>
            </a:r>
            <a:br>
              <a:rPr lang="en-US" sz="1800" kern="1200" dirty="0">
                <a:latin typeface="+mj-lt"/>
                <a:ea typeface="+mj-ea"/>
                <a:cs typeface="+mj-cs"/>
              </a:rPr>
            </a:br>
            <a:endParaRPr lang="en-US" dirty="0"/>
          </a:p>
        </p:txBody>
      </p:sp>
    </p:spTree>
    <p:extLst>
      <p:ext uri="{BB962C8B-B14F-4D97-AF65-F5344CB8AC3E}">
        <p14:creationId xmlns:p14="http://schemas.microsoft.com/office/powerpoint/2010/main" val="246923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p:txBody>
          <a:bodyPr/>
          <a:lstStyle/>
          <a:p>
            <a:r>
              <a:rPr lang="en-US" dirty="0"/>
              <a:t>Text Formatting Tags</a:t>
            </a:r>
            <a:endParaRPr lang="en-US" sz="4400" dirty="0"/>
          </a:p>
        </p:txBody>
      </p:sp>
      <p:sp>
        <p:nvSpPr>
          <p:cNvPr id="6" name="TextBox 5">
            <a:extLst>
              <a:ext uri="{FF2B5EF4-FFF2-40B4-BE49-F238E27FC236}">
                <a16:creationId xmlns:a16="http://schemas.microsoft.com/office/drawing/2014/main" id="{AD0EC83A-4C04-C78E-B648-F9AB1C1A4903}"/>
              </a:ext>
            </a:extLst>
          </p:cNvPr>
          <p:cNvSpPr txBox="1"/>
          <p:nvPr/>
        </p:nvSpPr>
        <p:spPr>
          <a:xfrm>
            <a:off x="1179871" y="1690688"/>
            <a:ext cx="10048568" cy="4207370"/>
          </a:xfrm>
          <a:prstGeom prst="rect">
            <a:avLst/>
          </a:prstGeom>
          <a:noFill/>
        </p:spPr>
        <p:txBody>
          <a:bodyPr wrap="square">
            <a:spAutoFit/>
          </a:bodyPr>
          <a:lstStyle/>
          <a:p>
            <a:pPr>
              <a:lnSpc>
                <a:spcPct val="150000"/>
              </a:lnSpc>
            </a:pPr>
            <a:r>
              <a:rPr lang="en-US" dirty="0">
                <a:solidFill>
                  <a:srgbClr val="7030A0"/>
                </a:solidFill>
              </a:rPr>
              <a:t>&lt;p&gt;This is &lt;b&gt;bold&lt;/b&gt; text.&lt;/p&gt;</a:t>
            </a:r>
          </a:p>
          <a:p>
            <a:pPr>
              <a:lnSpc>
                <a:spcPct val="150000"/>
              </a:lnSpc>
            </a:pPr>
            <a:r>
              <a:rPr lang="en-US" dirty="0">
                <a:solidFill>
                  <a:srgbClr val="7030A0"/>
                </a:solidFill>
              </a:rPr>
              <a:t>&lt;p&gt;This is &lt;strong&gt;strong&lt;/strong&gt; text.&lt;/p&gt;</a:t>
            </a:r>
          </a:p>
          <a:p>
            <a:pPr>
              <a:lnSpc>
                <a:spcPct val="150000"/>
              </a:lnSpc>
            </a:pPr>
            <a:endParaRPr lang="en-US" dirty="0">
              <a:solidFill>
                <a:srgbClr val="7030A0"/>
              </a:solidFill>
            </a:endParaRPr>
          </a:p>
          <a:p>
            <a:pPr>
              <a:lnSpc>
                <a:spcPct val="150000"/>
              </a:lnSpc>
            </a:pPr>
            <a:r>
              <a:rPr lang="en-US" dirty="0">
                <a:solidFill>
                  <a:srgbClr val="7030A0"/>
                </a:solidFill>
              </a:rPr>
              <a:t>&lt;p&gt;This is &lt;</a:t>
            </a:r>
            <a:r>
              <a:rPr lang="en-US" dirty="0" err="1">
                <a:solidFill>
                  <a:srgbClr val="7030A0"/>
                </a:solidFill>
              </a:rPr>
              <a:t>i</a:t>
            </a:r>
            <a:r>
              <a:rPr lang="en-US" dirty="0">
                <a:solidFill>
                  <a:srgbClr val="7030A0"/>
                </a:solidFill>
              </a:rPr>
              <a:t>&gt;italic&lt;/</a:t>
            </a:r>
            <a:r>
              <a:rPr lang="en-US" dirty="0" err="1">
                <a:solidFill>
                  <a:srgbClr val="7030A0"/>
                </a:solidFill>
              </a:rPr>
              <a:t>i</a:t>
            </a:r>
            <a:r>
              <a:rPr lang="en-US" dirty="0">
                <a:solidFill>
                  <a:srgbClr val="7030A0"/>
                </a:solidFill>
              </a:rPr>
              <a:t>&gt; text.&lt;/p&gt;</a:t>
            </a:r>
          </a:p>
          <a:p>
            <a:pPr>
              <a:lnSpc>
                <a:spcPct val="150000"/>
              </a:lnSpc>
            </a:pPr>
            <a:r>
              <a:rPr lang="en-US" dirty="0">
                <a:solidFill>
                  <a:srgbClr val="7030A0"/>
                </a:solidFill>
              </a:rPr>
              <a:t>&lt;p&gt;This is &lt;</a:t>
            </a:r>
            <a:r>
              <a:rPr lang="en-US" dirty="0" err="1">
                <a:solidFill>
                  <a:srgbClr val="7030A0"/>
                </a:solidFill>
              </a:rPr>
              <a:t>em</a:t>
            </a:r>
            <a:r>
              <a:rPr lang="en-US" dirty="0">
                <a:solidFill>
                  <a:srgbClr val="7030A0"/>
                </a:solidFill>
              </a:rPr>
              <a:t>&gt;emphasized&lt;/</a:t>
            </a:r>
            <a:r>
              <a:rPr lang="en-US" dirty="0" err="1">
                <a:solidFill>
                  <a:srgbClr val="7030A0"/>
                </a:solidFill>
              </a:rPr>
              <a:t>em</a:t>
            </a:r>
            <a:r>
              <a:rPr lang="en-US" dirty="0">
                <a:solidFill>
                  <a:srgbClr val="7030A0"/>
                </a:solidFill>
              </a:rPr>
              <a:t>&gt; text.&lt;/p&gt;</a:t>
            </a:r>
          </a:p>
          <a:p>
            <a:pPr>
              <a:lnSpc>
                <a:spcPct val="150000"/>
              </a:lnSpc>
            </a:pPr>
            <a:endParaRPr lang="en-US" dirty="0">
              <a:solidFill>
                <a:srgbClr val="7030A0"/>
              </a:solidFill>
            </a:endParaRPr>
          </a:p>
          <a:p>
            <a:pPr>
              <a:lnSpc>
                <a:spcPct val="150000"/>
              </a:lnSpc>
            </a:pPr>
            <a:r>
              <a:rPr lang="en-US" dirty="0">
                <a:solidFill>
                  <a:srgbClr val="7030A0"/>
                </a:solidFill>
              </a:rPr>
              <a:t>&lt;p&gt;This is &lt;u&gt;underlined&lt;/u&gt; text.&lt;/p&gt;</a:t>
            </a:r>
          </a:p>
          <a:p>
            <a:pPr>
              <a:lnSpc>
                <a:spcPct val="150000"/>
              </a:lnSpc>
            </a:pPr>
            <a:endParaRPr lang="en-US" dirty="0">
              <a:solidFill>
                <a:srgbClr val="7030A0"/>
              </a:solidFill>
            </a:endParaRPr>
          </a:p>
          <a:p>
            <a:pPr>
              <a:lnSpc>
                <a:spcPct val="150000"/>
              </a:lnSpc>
            </a:pPr>
            <a:r>
              <a:rPr lang="en-US" dirty="0">
                <a:solidFill>
                  <a:srgbClr val="7030A0"/>
                </a:solidFill>
              </a:rPr>
              <a:t>&lt;p&gt;This is the first line.&lt;</a:t>
            </a:r>
            <a:r>
              <a:rPr lang="en-US" dirty="0" err="1">
                <a:solidFill>
                  <a:srgbClr val="7030A0"/>
                </a:solidFill>
              </a:rPr>
              <a:t>br</a:t>
            </a:r>
            <a:r>
              <a:rPr lang="en-US" dirty="0">
                <a:solidFill>
                  <a:srgbClr val="7030A0"/>
                </a:solidFill>
              </a:rPr>
              <a:t>&gt;This is the second line.&lt;/p&gt;</a:t>
            </a:r>
          </a:p>
          <a:p>
            <a:pPr>
              <a:lnSpc>
                <a:spcPct val="150000"/>
              </a:lnSpc>
            </a:pPr>
            <a:r>
              <a:rPr lang="en-US" dirty="0">
                <a:solidFill>
                  <a:srgbClr val="7030A0"/>
                </a:solidFill>
              </a:rPr>
              <a:t>&lt;p&gt;This is some text.&lt;</a:t>
            </a:r>
            <a:r>
              <a:rPr lang="en-US" dirty="0" err="1">
                <a:solidFill>
                  <a:srgbClr val="7030A0"/>
                </a:solidFill>
              </a:rPr>
              <a:t>hr</a:t>
            </a:r>
            <a:r>
              <a:rPr lang="en-US" dirty="0">
                <a:solidFill>
                  <a:srgbClr val="7030A0"/>
                </a:solidFill>
              </a:rPr>
              <a:t>&gt;This is a new section separated by a horizontal rule.&lt;/p&gt;</a:t>
            </a:r>
          </a:p>
        </p:txBody>
      </p:sp>
    </p:spTree>
    <p:extLst>
      <p:ext uri="{BB962C8B-B14F-4D97-AF65-F5344CB8AC3E}">
        <p14:creationId xmlns:p14="http://schemas.microsoft.com/office/powerpoint/2010/main" val="308872446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17988" y="586855"/>
            <a:ext cx="3550100" cy="3387497"/>
          </a:xfrm>
        </p:spPr>
        <p:txBody>
          <a:bodyPr vert="horz" lIns="91440" tIns="45720" rIns="91440" bIns="45720" rtlCol="0" anchor="b">
            <a:normAutofit/>
          </a:bodyPr>
          <a:lstStyle/>
          <a:p>
            <a:pPr algn="r"/>
            <a:r>
              <a:rPr lang="en-US" sz="4000" b="1">
                <a:solidFill>
                  <a:srgbClr val="FFFFFF"/>
                </a:solidFill>
              </a:rPr>
              <a:t>Git and GitHub</a:t>
            </a:r>
            <a:br>
              <a:rPr lang="en-US" sz="4000" b="1">
                <a:solidFill>
                  <a:srgbClr val="FFFFFF"/>
                </a:solidFill>
              </a:rPr>
            </a:br>
            <a:br>
              <a:rPr lang="en-US" sz="4000" b="1">
                <a:solidFill>
                  <a:srgbClr val="FFFFFF"/>
                </a:solidFill>
              </a:rPr>
            </a:br>
            <a:endParaRPr lang="en-US" sz="4000" b="1" kern="1200" dirty="0">
              <a:solidFill>
                <a:srgbClr val="FFFFFF"/>
              </a:solidFill>
              <a:latin typeface="+mj-lt"/>
              <a:ea typeface="+mj-ea"/>
              <a:cs typeface="+mj-cs"/>
            </a:endParaRPr>
          </a:p>
        </p:txBody>
      </p:sp>
      <p:sp>
        <p:nvSpPr>
          <p:cNvPr id="8" name="TextBox 7">
            <a:extLst>
              <a:ext uri="{FF2B5EF4-FFF2-40B4-BE49-F238E27FC236}">
                <a16:creationId xmlns:a16="http://schemas.microsoft.com/office/drawing/2014/main" id="{2D72B943-4C80-A62D-AE0A-DECA0AD8AE98}"/>
              </a:ext>
            </a:extLst>
          </p:cNvPr>
          <p:cNvSpPr txBox="1"/>
          <p:nvPr/>
        </p:nvSpPr>
        <p:spPr>
          <a:xfrm>
            <a:off x="4134810" y="3971552"/>
            <a:ext cx="7939202" cy="2437655"/>
          </a:xfrm>
          <a:prstGeom prst="rect">
            <a:avLst/>
          </a:prstGeom>
          <a:noFill/>
        </p:spPr>
        <p:txBody>
          <a:bodyPr wrap="square">
            <a:spAutoFit/>
          </a:bodyPr>
          <a:lstStyle/>
          <a:p>
            <a:pPr algn="just">
              <a:lnSpc>
                <a:spcPct val="150000"/>
              </a:lnSpc>
              <a:spcAft>
                <a:spcPts val="600"/>
              </a:spcAft>
            </a:pPr>
            <a:r>
              <a:rPr lang="en-US" b="1" dirty="0"/>
              <a:t>Why Git?</a:t>
            </a:r>
          </a:p>
          <a:p>
            <a:pPr algn="just">
              <a:lnSpc>
                <a:spcPct val="150000"/>
              </a:lnSpc>
              <a:spcAft>
                <a:spcPts val="600"/>
              </a:spcAft>
            </a:pPr>
            <a:r>
              <a:rPr lang="en-US" dirty="0"/>
              <a:t>Over 70% of developers use Git!</a:t>
            </a:r>
          </a:p>
          <a:p>
            <a:pPr algn="just">
              <a:lnSpc>
                <a:spcPct val="150000"/>
              </a:lnSpc>
              <a:spcAft>
                <a:spcPts val="600"/>
              </a:spcAft>
            </a:pPr>
            <a:r>
              <a:rPr lang="en-US" dirty="0"/>
              <a:t>    Developers can work together from anywhere in the world.</a:t>
            </a:r>
          </a:p>
          <a:p>
            <a:pPr algn="just">
              <a:lnSpc>
                <a:spcPct val="150000"/>
              </a:lnSpc>
              <a:spcAft>
                <a:spcPts val="600"/>
              </a:spcAft>
            </a:pPr>
            <a:r>
              <a:rPr lang="en-US" dirty="0"/>
              <a:t>    Developers can see the full history of the project.</a:t>
            </a:r>
          </a:p>
          <a:p>
            <a:pPr algn="just">
              <a:lnSpc>
                <a:spcPct val="150000"/>
              </a:lnSpc>
              <a:spcAft>
                <a:spcPts val="600"/>
              </a:spcAft>
            </a:pPr>
            <a:r>
              <a:rPr lang="en-US" dirty="0"/>
              <a:t>    Developers can revert to earlier versions of a project.</a:t>
            </a:r>
          </a:p>
        </p:txBody>
      </p:sp>
      <p:sp>
        <p:nvSpPr>
          <p:cNvPr id="4" name="TextBox 3">
            <a:extLst>
              <a:ext uri="{FF2B5EF4-FFF2-40B4-BE49-F238E27FC236}">
                <a16:creationId xmlns:a16="http://schemas.microsoft.com/office/drawing/2014/main" id="{5FCFC77C-B924-2159-01C7-BA3A0308249F}"/>
              </a:ext>
            </a:extLst>
          </p:cNvPr>
          <p:cNvSpPr txBox="1"/>
          <p:nvPr/>
        </p:nvSpPr>
        <p:spPr>
          <a:xfrm>
            <a:off x="4134810" y="141139"/>
            <a:ext cx="7939202" cy="3416320"/>
          </a:xfrm>
          <a:prstGeom prst="rect">
            <a:avLst/>
          </a:prstGeom>
          <a:noFill/>
        </p:spPr>
        <p:txBody>
          <a:bodyPr wrap="square">
            <a:spAutoFit/>
          </a:bodyPr>
          <a:lstStyle/>
          <a:p>
            <a:r>
              <a:rPr lang="en-US" sz="1800" b="1" kern="1200" dirty="0">
                <a:latin typeface="+mj-lt"/>
                <a:ea typeface="+mj-ea"/>
                <a:cs typeface="+mj-cs"/>
              </a:rPr>
              <a:t>Working with Git</a:t>
            </a:r>
          </a:p>
          <a:p>
            <a:br>
              <a:rPr lang="en-US" sz="1800" b="1" kern="1200" dirty="0">
                <a:latin typeface="+mj-lt"/>
                <a:ea typeface="+mj-ea"/>
                <a:cs typeface="+mj-cs"/>
              </a:rPr>
            </a:br>
            <a:r>
              <a:rPr lang="en-US" sz="1800" kern="1200" dirty="0">
                <a:latin typeface="+mj-lt"/>
                <a:ea typeface="+mj-ea"/>
                <a:cs typeface="+mj-cs"/>
              </a:rPr>
              <a:t>Initialize Git on a folder, making it a Repository</a:t>
            </a:r>
          </a:p>
          <a:p>
            <a:r>
              <a:rPr lang="en-US" sz="1800" kern="1200" dirty="0">
                <a:latin typeface="+mj-lt"/>
                <a:ea typeface="+mj-ea"/>
                <a:cs typeface="+mj-cs"/>
              </a:rPr>
              <a:t>    Git now creates a hidden folder to keep track of changes in that folder</a:t>
            </a:r>
          </a:p>
          <a:p>
            <a:r>
              <a:rPr lang="en-US" sz="1800" kern="1200" dirty="0">
                <a:latin typeface="+mj-lt"/>
                <a:ea typeface="+mj-ea"/>
                <a:cs typeface="+mj-cs"/>
              </a:rPr>
              <a:t>    When a file is changed, added or deleted, it is considered modified</a:t>
            </a:r>
          </a:p>
          <a:p>
            <a:r>
              <a:rPr lang="en-US" sz="1800" kern="1200" dirty="0">
                <a:latin typeface="+mj-lt"/>
                <a:ea typeface="+mj-ea"/>
                <a:cs typeface="+mj-cs"/>
              </a:rPr>
              <a:t>    You select the modified files you want to Stage</a:t>
            </a:r>
          </a:p>
          <a:p>
            <a:r>
              <a:rPr lang="en-US" sz="1800" kern="1200" dirty="0">
                <a:latin typeface="+mj-lt"/>
                <a:ea typeface="+mj-ea"/>
                <a:cs typeface="+mj-cs"/>
              </a:rPr>
              <a:t>    The Staged files are Committed, which prompts Git to store a permanent snapshot of the files</a:t>
            </a:r>
          </a:p>
          <a:p>
            <a:r>
              <a:rPr lang="en-US" sz="1800" kern="1200" dirty="0">
                <a:latin typeface="+mj-lt"/>
                <a:ea typeface="+mj-ea"/>
                <a:cs typeface="+mj-cs"/>
              </a:rPr>
              <a:t>    Git allows you to see the full history of every commit.</a:t>
            </a:r>
          </a:p>
          <a:p>
            <a:r>
              <a:rPr lang="en-US" sz="1800" kern="1200" dirty="0">
                <a:latin typeface="+mj-lt"/>
                <a:ea typeface="+mj-ea"/>
                <a:cs typeface="+mj-cs"/>
              </a:rPr>
              <a:t>    You can revert back to any previous commit.</a:t>
            </a:r>
          </a:p>
          <a:p>
            <a:r>
              <a:rPr lang="en-US" sz="1800" kern="1200" dirty="0">
                <a:latin typeface="+mj-lt"/>
                <a:ea typeface="+mj-ea"/>
                <a:cs typeface="+mj-cs"/>
              </a:rPr>
              <a:t>    Git does not store a separate copy of every file in every commit, but keeps track of changes made in each commit!</a:t>
            </a:r>
          </a:p>
        </p:txBody>
      </p:sp>
    </p:spTree>
    <p:extLst>
      <p:ext uri="{BB962C8B-B14F-4D97-AF65-F5344CB8AC3E}">
        <p14:creationId xmlns:p14="http://schemas.microsoft.com/office/powerpoint/2010/main" val="249663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17988" y="586855"/>
            <a:ext cx="3550100" cy="3387497"/>
          </a:xfrm>
        </p:spPr>
        <p:txBody>
          <a:bodyPr vert="horz" lIns="91440" tIns="45720" rIns="91440" bIns="45720" rtlCol="0" anchor="b">
            <a:normAutofit/>
          </a:bodyPr>
          <a:lstStyle/>
          <a:p>
            <a:pPr algn="r"/>
            <a:r>
              <a:rPr lang="en-US" sz="4000" b="1">
                <a:solidFill>
                  <a:srgbClr val="FFFFFF"/>
                </a:solidFill>
              </a:rPr>
              <a:t>Git and GitHub</a:t>
            </a:r>
            <a:br>
              <a:rPr lang="en-US" sz="4000" b="1">
                <a:solidFill>
                  <a:srgbClr val="FFFFFF"/>
                </a:solidFill>
              </a:rPr>
            </a:br>
            <a:br>
              <a:rPr lang="en-US" sz="4000" b="1">
                <a:solidFill>
                  <a:srgbClr val="FFFFFF"/>
                </a:solidFill>
              </a:rPr>
            </a:br>
            <a:endParaRPr lang="en-US" sz="4000" b="1"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5FCFC77C-B924-2159-01C7-BA3A0308249F}"/>
              </a:ext>
            </a:extLst>
          </p:cNvPr>
          <p:cNvSpPr txBox="1"/>
          <p:nvPr/>
        </p:nvSpPr>
        <p:spPr>
          <a:xfrm>
            <a:off x="4134810" y="141139"/>
            <a:ext cx="7939202" cy="2031325"/>
          </a:xfrm>
          <a:prstGeom prst="rect">
            <a:avLst/>
          </a:prstGeom>
          <a:noFill/>
        </p:spPr>
        <p:txBody>
          <a:bodyPr wrap="square">
            <a:spAutoFit/>
          </a:bodyPr>
          <a:lstStyle/>
          <a:p>
            <a:r>
              <a:rPr lang="en-US" sz="1800" b="1" kern="1200" dirty="0">
                <a:latin typeface="+mj-lt"/>
                <a:ea typeface="+mj-ea"/>
                <a:cs typeface="+mj-cs"/>
              </a:rPr>
              <a:t>Working with Git</a:t>
            </a:r>
          </a:p>
          <a:p>
            <a:endParaRPr lang="en-US" sz="1800" b="1" kern="1200" dirty="0">
              <a:latin typeface="+mj-lt"/>
              <a:ea typeface="+mj-ea"/>
              <a:cs typeface="+mj-cs"/>
            </a:endParaRPr>
          </a:p>
          <a:p>
            <a:br>
              <a:rPr lang="en-US" sz="1800" b="1" kern="1200" dirty="0">
                <a:latin typeface="+mj-lt"/>
                <a:ea typeface="+mj-ea"/>
                <a:cs typeface="+mj-cs"/>
              </a:rPr>
            </a:br>
            <a:r>
              <a:rPr lang="en-US" sz="1800" kern="1200" dirty="0">
                <a:latin typeface="+mj-lt"/>
                <a:ea typeface="+mj-ea"/>
                <a:cs typeface="+mj-cs"/>
              </a:rPr>
              <a:t>Git is not the same as GitHub.</a:t>
            </a:r>
          </a:p>
          <a:p>
            <a:r>
              <a:rPr lang="en-US" sz="1800" kern="1200" dirty="0">
                <a:latin typeface="+mj-lt"/>
                <a:ea typeface="+mj-ea"/>
                <a:cs typeface="+mj-cs"/>
              </a:rPr>
              <a:t>    GitHub makes tools that use Git.</a:t>
            </a:r>
          </a:p>
          <a:p>
            <a:r>
              <a:rPr lang="en-US" sz="1800" kern="1200" dirty="0">
                <a:latin typeface="+mj-lt"/>
                <a:ea typeface="+mj-ea"/>
                <a:cs typeface="+mj-cs"/>
              </a:rPr>
              <a:t>    GitHub is the largest host of source code in the world, and has been owned by Microsoft since 2018.</a:t>
            </a:r>
          </a:p>
        </p:txBody>
      </p:sp>
      <p:sp>
        <p:nvSpPr>
          <p:cNvPr id="5" name="TextBox 4">
            <a:extLst>
              <a:ext uri="{FF2B5EF4-FFF2-40B4-BE49-F238E27FC236}">
                <a16:creationId xmlns:a16="http://schemas.microsoft.com/office/drawing/2014/main" id="{DCF0777F-29D0-9446-50CD-61D775FE6CCC}"/>
              </a:ext>
            </a:extLst>
          </p:cNvPr>
          <p:cNvSpPr txBox="1"/>
          <p:nvPr/>
        </p:nvSpPr>
        <p:spPr>
          <a:xfrm>
            <a:off x="4252798" y="3059197"/>
            <a:ext cx="7939202" cy="1754326"/>
          </a:xfrm>
          <a:prstGeom prst="rect">
            <a:avLst/>
          </a:prstGeom>
          <a:noFill/>
        </p:spPr>
        <p:txBody>
          <a:bodyPr wrap="square">
            <a:spAutoFit/>
          </a:bodyPr>
          <a:lstStyle/>
          <a:p>
            <a:r>
              <a:rPr lang="en-US" b="1" dirty="0"/>
              <a:t>Using Git with Command Line</a:t>
            </a:r>
          </a:p>
          <a:p>
            <a:endParaRPr lang="en-US" dirty="0"/>
          </a:p>
          <a:p>
            <a:r>
              <a:rPr lang="en-US" dirty="0"/>
              <a:t>To start using Git, we are first going to open up our Command shell.</a:t>
            </a:r>
          </a:p>
          <a:p>
            <a:endParaRPr lang="en-US" dirty="0"/>
          </a:p>
          <a:p>
            <a:r>
              <a:rPr lang="en-US" dirty="0"/>
              <a:t>For Windows, you can use Git bash, which comes included in Git for Windows. For Mac and Linux you can use the built-in terminal.</a:t>
            </a:r>
          </a:p>
        </p:txBody>
      </p:sp>
      <p:sp>
        <p:nvSpPr>
          <p:cNvPr id="7" name="TextBox 6">
            <a:extLst>
              <a:ext uri="{FF2B5EF4-FFF2-40B4-BE49-F238E27FC236}">
                <a16:creationId xmlns:a16="http://schemas.microsoft.com/office/drawing/2014/main" id="{0C06A223-9E7B-28C8-B673-4909F1DEAAA7}"/>
              </a:ext>
            </a:extLst>
          </p:cNvPr>
          <p:cNvSpPr txBox="1"/>
          <p:nvPr/>
        </p:nvSpPr>
        <p:spPr>
          <a:xfrm>
            <a:off x="4252798" y="5239533"/>
            <a:ext cx="6168188" cy="1477328"/>
          </a:xfrm>
          <a:prstGeom prst="rect">
            <a:avLst/>
          </a:prstGeom>
          <a:noFill/>
        </p:spPr>
        <p:txBody>
          <a:bodyPr wrap="square">
            <a:spAutoFit/>
          </a:bodyPr>
          <a:lstStyle/>
          <a:p>
            <a:r>
              <a:rPr lang="en-US" dirty="0"/>
              <a:t>The first thing we need to do, is to check if Git is properly installed:</a:t>
            </a:r>
          </a:p>
          <a:p>
            <a:endParaRPr lang="en-US" dirty="0">
              <a:solidFill>
                <a:srgbClr val="7030A0"/>
              </a:solidFill>
            </a:endParaRPr>
          </a:p>
          <a:p>
            <a:r>
              <a:rPr lang="en-US" dirty="0">
                <a:solidFill>
                  <a:srgbClr val="7030A0"/>
                </a:solidFill>
              </a:rPr>
              <a:t>git --version</a:t>
            </a:r>
          </a:p>
          <a:p>
            <a:endParaRPr lang="en-US" dirty="0"/>
          </a:p>
        </p:txBody>
      </p:sp>
    </p:spTree>
    <p:extLst>
      <p:ext uri="{BB962C8B-B14F-4D97-AF65-F5344CB8AC3E}">
        <p14:creationId xmlns:p14="http://schemas.microsoft.com/office/powerpoint/2010/main" val="135203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17988" y="586855"/>
            <a:ext cx="3550100" cy="3387497"/>
          </a:xfrm>
        </p:spPr>
        <p:txBody>
          <a:bodyPr vert="horz" lIns="91440" tIns="45720" rIns="91440" bIns="45720" rtlCol="0" anchor="b">
            <a:normAutofit/>
          </a:bodyPr>
          <a:lstStyle/>
          <a:p>
            <a:pPr algn="r"/>
            <a:r>
              <a:rPr lang="en-US" sz="4000" b="1">
                <a:solidFill>
                  <a:srgbClr val="FFFFFF"/>
                </a:solidFill>
              </a:rPr>
              <a:t>Git and GitHub</a:t>
            </a:r>
            <a:br>
              <a:rPr lang="en-US" sz="4000" b="1">
                <a:solidFill>
                  <a:srgbClr val="FFFFFF"/>
                </a:solidFill>
              </a:rPr>
            </a:br>
            <a:br>
              <a:rPr lang="en-US" sz="4000" b="1">
                <a:solidFill>
                  <a:srgbClr val="FFFFFF"/>
                </a:solidFill>
              </a:rPr>
            </a:br>
            <a:endParaRPr lang="en-US" sz="4000" b="1"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5FCFC77C-B924-2159-01C7-BA3A0308249F}"/>
              </a:ext>
            </a:extLst>
          </p:cNvPr>
          <p:cNvSpPr txBox="1"/>
          <p:nvPr/>
        </p:nvSpPr>
        <p:spPr>
          <a:xfrm>
            <a:off x="4134810" y="414555"/>
            <a:ext cx="7939202" cy="2308324"/>
          </a:xfrm>
          <a:prstGeom prst="rect">
            <a:avLst/>
          </a:prstGeom>
          <a:noFill/>
        </p:spPr>
        <p:txBody>
          <a:bodyPr wrap="square">
            <a:spAutoFit/>
          </a:bodyPr>
          <a:lstStyle/>
          <a:p>
            <a:r>
              <a:rPr lang="en-US" sz="1800" b="1" kern="1200" dirty="0">
                <a:latin typeface="+mj-lt"/>
                <a:ea typeface="+mj-ea"/>
                <a:cs typeface="+mj-cs"/>
              </a:rPr>
              <a:t>Configure Git</a:t>
            </a:r>
          </a:p>
          <a:p>
            <a:br>
              <a:rPr lang="en-US" sz="1800" b="1" kern="1200" dirty="0">
                <a:latin typeface="+mj-lt"/>
                <a:ea typeface="+mj-ea"/>
                <a:cs typeface="+mj-cs"/>
              </a:rPr>
            </a:br>
            <a:r>
              <a:rPr lang="en-US" sz="1800" kern="1200" dirty="0">
                <a:solidFill>
                  <a:srgbClr val="7030A0"/>
                </a:solidFill>
                <a:latin typeface="+mj-lt"/>
                <a:ea typeface="+mj-ea"/>
                <a:cs typeface="+mj-cs"/>
              </a:rPr>
              <a:t>git config --global user.name "username"</a:t>
            </a:r>
          </a:p>
          <a:p>
            <a:r>
              <a:rPr lang="en-US" sz="1800" kern="1200" dirty="0">
                <a:solidFill>
                  <a:srgbClr val="7030A0"/>
                </a:solidFill>
                <a:latin typeface="+mj-lt"/>
                <a:ea typeface="+mj-ea"/>
                <a:cs typeface="+mj-cs"/>
              </a:rPr>
              <a:t>git config --global </a:t>
            </a:r>
            <a:r>
              <a:rPr lang="en-US" sz="1800" kern="1200" dirty="0" err="1">
                <a:solidFill>
                  <a:srgbClr val="7030A0"/>
                </a:solidFill>
                <a:latin typeface="+mj-lt"/>
                <a:ea typeface="+mj-ea"/>
                <a:cs typeface="+mj-cs"/>
              </a:rPr>
              <a:t>user.email</a:t>
            </a:r>
            <a:r>
              <a:rPr lang="en-US" sz="1800" kern="1200" dirty="0">
                <a:solidFill>
                  <a:srgbClr val="7030A0"/>
                </a:solidFill>
                <a:latin typeface="+mj-lt"/>
                <a:ea typeface="+mj-ea"/>
                <a:cs typeface="+mj-cs"/>
              </a:rPr>
              <a:t> "email“</a:t>
            </a:r>
          </a:p>
          <a:p>
            <a:endParaRPr lang="en-US" dirty="0">
              <a:solidFill>
                <a:srgbClr val="7030A0"/>
              </a:solidFill>
              <a:latin typeface="+mj-lt"/>
              <a:ea typeface="+mj-ea"/>
              <a:cs typeface="+mj-cs"/>
            </a:endParaRPr>
          </a:p>
          <a:p>
            <a:endParaRPr lang="en-US" sz="1800" kern="1200" dirty="0">
              <a:solidFill>
                <a:srgbClr val="7030A0"/>
              </a:solidFill>
              <a:latin typeface="+mj-lt"/>
              <a:ea typeface="+mj-ea"/>
              <a:cs typeface="+mj-cs"/>
            </a:endParaRPr>
          </a:p>
          <a:p>
            <a:endParaRPr lang="en-US" dirty="0">
              <a:solidFill>
                <a:srgbClr val="7030A0"/>
              </a:solidFill>
              <a:latin typeface="+mj-lt"/>
              <a:ea typeface="+mj-ea"/>
              <a:cs typeface="+mj-cs"/>
            </a:endParaRPr>
          </a:p>
          <a:p>
            <a:r>
              <a:rPr lang="en-US" sz="1800" kern="1200" dirty="0" err="1">
                <a:solidFill>
                  <a:srgbClr val="7030A0"/>
                </a:solidFill>
                <a:latin typeface="+mj-lt"/>
                <a:ea typeface="+mj-ea"/>
                <a:cs typeface="+mj-cs"/>
              </a:rPr>
              <a:t>pwd</a:t>
            </a:r>
            <a:endParaRPr lang="en-US" sz="1800" kern="1200" dirty="0">
              <a:solidFill>
                <a:srgbClr val="7030A0"/>
              </a:solidFill>
              <a:latin typeface="+mj-lt"/>
              <a:ea typeface="+mj-ea"/>
              <a:cs typeface="+mj-cs"/>
            </a:endParaRPr>
          </a:p>
        </p:txBody>
      </p:sp>
      <p:sp>
        <p:nvSpPr>
          <p:cNvPr id="5" name="TextBox 4">
            <a:extLst>
              <a:ext uri="{FF2B5EF4-FFF2-40B4-BE49-F238E27FC236}">
                <a16:creationId xmlns:a16="http://schemas.microsoft.com/office/drawing/2014/main" id="{DCF0777F-29D0-9446-50CD-61D775FE6CCC}"/>
              </a:ext>
            </a:extLst>
          </p:cNvPr>
          <p:cNvSpPr txBox="1"/>
          <p:nvPr/>
        </p:nvSpPr>
        <p:spPr>
          <a:xfrm>
            <a:off x="4252798" y="3059197"/>
            <a:ext cx="7939202" cy="1200329"/>
          </a:xfrm>
          <a:prstGeom prst="rect">
            <a:avLst/>
          </a:prstGeom>
          <a:noFill/>
        </p:spPr>
        <p:txBody>
          <a:bodyPr wrap="square">
            <a:spAutoFit/>
          </a:bodyPr>
          <a:lstStyle/>
          <a:p>
            <a:r>
              <a:rPr lang="en-US" b="1" dirty="0"/>
              <a:t>Creating Git Folder</a:t>
            </a:r>
          </a:p>
          <a:p>
            <a:endParaRPr lang="en-US" dirty="0"/>
          </a:p>
          <a:p>
            <a:r>
              <a:rPr lang="en-US" dirty="0" err="1">
                <a:solidFill>
                  <a:srgbClr val="7030A0"/>
                </a:solidFill>
              </a:rPr>
              <a:t>mkdir</a:t>
            </a:r>
            <a:r>
              <a:rPr lang="en-US" dirty="0">
                <a:solidFill>
                  <a:srgbClr val="7030A0"/>
                </a:solidFill>
              </a:rPr>
              <a:t> </a:t>
            </a:r>
            <a:r>
              <a:rPr lang="en-US" dirty="0" err="1">
                <a:solidFill>
                  <a:srgbClr val="7030A0"/>
                </a:solidFill>
              </a:rPr>
              <a:t>myproject</a:t>
            </a:r>
            <a:endParaRPr lang="en-US" dirty="0">
              <a:solidFill>
                <a:srgbClr val="7030A0"/>
              </a:solidFill>
            </a:endParaRPr>
          </a:p>
          <a:p>
            <a:r>
              <a:rPr lang="en-US" dirty="0">
                <a:solidFill>
                  <a:srgbClr val="7030A0"/>
                </a:solidFill>
              </a:rPr>
              <a:t>cd </a:t>
            </a:r>
            <a:r>
              <a:rPr lang="en-US" dirty="0" err="1">
                <a:solidFill>
                  <a:srgbClr val="7030A0"/>
                </a:solidFill>
              </a:rPr>
              <a:t>myproject</a:t>
            </a:r>
            <a:endParaRPr lang="en-US" dirty="0">
              <a:solidFill>
                <a:srgbClr val="7030A0"/>
              </a:solidFill>
            </a:endParaRPr>
          </a:p>
        </p:txBody>
      </p:sp>
      <p:sp>
        <p:nvSpPr>
          <p:cNvPr id="7" name="TextBox 6">
            <a:extLst>
              <a:ext uri="{FF2B5EF4-FFF2-40B4-BE49-F238E27FC236}">
                <a16:creationId xmlns:a16="http://schemas.microsoft.com/office/drawing/2014/main" id="{0C06A223-9E7B-28C8-B673-4909F1DEAAA7}"/>
              </a:ext>
            </a:extLst>
          </p:cNvPr>
          <p:cNvSpPr txBox="1"/>
          <p:nvPr/>
        </p:nvSpPr>
        <p:spPr>
          <a:xfrm>
            <a:off x="4493429" y="5145340"/>
            <a:ext cx="6168188" cy="923330"/>
          </a:xfrm>
          <a:prstGeom prst="rect">
            <a:avLst/>
          </a:prstGeom>
          <a:noFill/>
        </p:spPr>
        <p:txBody>
          <a:bodyPr wrap="square">
            <a:spAutoFit/>
          </a:bodyPr>
          <a:lstStyle/>
          <a:p>
            <a:r>
              <a:rPr lang="en-US" b="1" dirty="0"/>
              <a:t>Initialize Git</a:t>
            </a:r>
          </a:p>
          <a:p>
            <a:endParaRPr lang="en-US" dirty="0">
              <a:solidFill>
                <a:srgbClr val="7030A0"/>
              </a:solidFill>
            </a:endParaRPr>
          </a:p>
          <a:p>
            <a:r>
              <a:rPr lang="en-US" dirty="0">
                <a:solidFill>
                  <a:srgbClr val="7030A0"/>
                </a:solidFill>
              </a:rPr>
              <a:t>git </a:t>
            </a:r>
            <a:r>
              <a:rPr lang="en-US" dirty="0" err="1">
                <a:solidFill>
                  <a:srgbClr val="7030A0"/>
                </a:solidFill>
              </a:rPr>
              <a:t>init</a:t>
            </a:r>
            <a:r>
              <a:rPr lang="en-US" dirty="0">
                <a:solidFill>
                  <a:srgbClr val="7030A0"/>
                </a:solidFill>
              </a:rPr>
              <a:t> </a:t>
            </a:r>
          </a:p>
        </p:txBody>
      </p:sp>
    </p:spTree>
    <p:extLst>
      <p:ext uri="{BB962C8B-B14F-4D97-AF65-F5344CB8AC3E}">
        <p14:creationId xmlns:p14="http://schemas.microsoft.com/office/powerpoint/2010/main" val="265686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17988" y="586855"/>
            <a:ext cx="3550100" cy="3387497"/>
          </a:xfrm>
        </p:spPr>
        <p:txBody>
          <a:bodyPr vert="horz" lIns="91440" tIns="45720" rIns="91440" bIns="45720" rtlCol="0" anchor="b">
            <a:normAutofit/>
          </a:bodyPr>
          <a:lstStyle/>
          <a:p>
            <a:pPr algn="r"/>
            <a:r>
              <a:rPr lang="en-US" sz="4000" b="1">
                <a:solidFill>
                  <a:srgbClr val="FFFFFF"/>
                </a:solidFill>
              </a:rPr>
              <a:t>Git and GitHub</a:t>
            </a:r>
            <a:br>
              <a:rPr lang="en-US" sz="4000" b="1">
                <a:solidFill>
                  <a:srgbClr val="FFFFFF"/>
                </a:solidFill>
              </a:rPr>
            </a:br>
            <a:br>
              <a:rPr lang="en-US" sz="4000" b="1">
                <a:solidFill>
                  <a:srgbClr val="FFFFFF"/>
                </a:solidFill>
              </a:rPr>
            </a:br>
            <a:endParaRPr lang="en-US" sz="4000" b="1" kern="1200" dirty="0">
              <a:solidFill>
                <a:srgbClr val="FFFFFF"/>
              </a:solidFill>
              <a:latin typeface="+mj-lt"/>
              <a:ea typeface="+mj-ea"/>
              <a:cs typeface="+mj-cs"/>
            </a:endParaRPr>
          </a:p>
        </p:txBody>
      </p:sp>
      <p:graphicFrame>
        <p:nvGraphicFramePr>
          <p:cNvPr id="126" name="TextBox 5">
            <a:extLst>
              <a:ext uri="{FF2B5EF4-FFF2-40B4-BE49-F238E27FC236}">
                <a16:creationId xmlns:a16="http://schemas.microsoft.com/office/drawing/2014/main" id="{BC613941-8963-0532-CDD0-EE09E60DA7F3}"/>
              </a:ext>
            </a:extLst>
          </p:cNvPr>
          <p:cNvGraphicFramePr/>
          <p:nvPr>
            <p:extLst>
              <p:ext uri="{D42A27DB-BD31-4B8C-83A1-F6EECF244321}">
                <p14:modId xmlns:p14="http://schemas.microsoft.com/office/powerpoint/2010/main" val="1347844156"/>
              </p:ext>
            </p:extLst>
          </p:nvPr>
        </p:nvGraphicFramePr>
        <p:xfrm>
          <a:off x="4905054" y="2047692"/>
          <a:ext cx="7032388" cy="2308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439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17988" y="586855"/>
            <a:ext cx="3550100" cy="3387497"/>
          </a:xfrm>
        </p:spPr>
        <p:txBody>
          <a:bodyPr vert="horz" lIns="91440" tIns="45720" rIns="91440" bIns="45720" rtlCol="0" anchor="b">
            <a:normAutofit/>
          </a:bodyPr>
          <a:lstStyle/>
          <a:p>
            <a:pPr algn="r"/>
            <a:r>
              <a:rPr lang="en-US" sz="4000" b="1">
                <a:solidFill>
                  <a:srgbClr val="FFFFFF"/>
                </a:solidFill>
              </a:rPr>
              <a:t>Git and GitHub</a:t>
            </a:r>
            <a:br>
              <a:rPr lang="en-US" sz="4000" b="1">
                <a:solidFill>
                  <a:srgbClr val="FFFFFF"/>
                </a:solidFill>
              </a:rPr>
            </a:br>
            <a:br>
              <a:rPr lang="en-US" sz="4000" b="1">
                <a:solidFill>
                  <a:srgbClr val="FFFFFF"/>
                </a:solidFill>
              </a:rPr>
            </a:br>
            <a:endParaRPr lang="en-US" sz="4000" b="1" kern="1200" dirty="0">
              <a:solidFill>
                <a:srgbClr val="FFFFFF"/>
              </a:solidFill>
              <a:latin typeface="+mj-lt"/>
              <a:ea typeface="+mj-ea"/>
              <a:cs typeface="+mj-cs"/>
            </a:endParaRPr>
          </a:p>
        </p:txBody>
      </p:sp>
      <p:graphicFrame>
        <p:nvGraphicFramePr>
          <p:cNvPr id="131" name="TextBox 3">
            <a:extLst>
              <a:ext uri="{FF2B5EF4-FFF2-40B4-BE49-F238E27FC236}">
                <a16:creationId xmlns:a16="http://schemas.microsoft.com/office/drawing/2014/main" id="{D685928A-4765-C5CA-7168-5B2705E8E2F7}"/>
              </a:ext>
            </a:extLst>
          </p:cNvPr>
          <p:cNvGraphicFramePr/>
          <p:nvPr>
            <p:extLst>
              <p:ext uri="{D42A27DB-BD31-4B8C-83A1-F6EECF244321}">
                <p14:modId xmlns:p14="http://schemas.microsoft.com/office/powerpoint/2010/main" val="477350414"/>
              </p:ext>
            </p:extLst>
          </p:nvPr>
        </p:nvGraphicFramePr>
        <p:xfrm>
          <a:off x="4753896" y="586854"/>
          <a:ext cx="7320116" cy="5577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453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17988" y="586855"/>
            <a:ext cx="3550100" cy="3387497"/>
          </a:xfrm>
        </p:spPr>
        <p:txBody>
          <a:bodyPr vert="horz" lIns="91440" tIns="45720" rIns="91440" bIns="45720" rtlCol="0" anchor="b">
            <a:normAutofit/>
          </a:bodyPr>
          <a:lstStyle/>
          <a:p>
            <a:pPr algn="r"/>
            <a:r>
              <a:rPr lang="en-US" sz="4000" b="1">
                <a:solidFill>
                  <a:srgbClr val="FFFFFF"/>
                </a:solidFill>
              </a:rPr>
              <a:t>Git and GitHub</a:t>
            </a:r>
            <a:br>
              <a:rPr lang="en-US" sz="4000" b="1">
                <a:solidFill>
                  <a:srgbClr val="FFFFFF"/>
                </a:solidFill>
              </a:rPr>
            </a:br>
            <a:br>
              <a:rPr lang="en-US" sz="4000" b="1">
                <a:solidFill>
                  <a:srgbClr val="FFFFFF"/>
                </a:solidFill>
              </a:rPr>
            </a:br>
            <a:endParaRPr lang="en-US" sz="4000" b="1"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75CA4CFD-B5DF-D43C-1211-51604DAEE2BC}"/>
              </a:ext>
            </a:extLst>
          </p:cNvPr>
          <p:cNvSpPr txBox="1"/>
          <p:nvPr/>
        </p:nvSpPr>
        <p:spPr>
          <a:xfrm>
            <a:off x="4345860" y="1351037"/>
            <a:ext cx="7846140" cy="3416320"/>
          </a:xfrm>
          <a:prstGeom prst="rect">
            <a:avLst/>
          </a:prstGeom>
          <a:noFill/>
        </p:spPr>
        <p:txBody>
          <a:bodyPr wrap="square">
            <a:spAutoFit/>
          </a:bodyPr>
          <a:lstStyle/>
          <a:p>
            <a:r>
              <a:rPr lang="en-US" b="1" dirty="0"/>
              <a:t>Git Commit</a:t>
            </a:r>
          </a:p>
          <a:p>
            <a:endParaRPr lang="en-US" dirty="0"/>
          </a:p>
          <a:p>
            <a:r>
              <a:rPr lang="en-US" dirty="0"/>
              <a:t>Since we have finished our work, we are ready move from stage to commit for our repo.</a:t>
            </a:r>
          </a:p>
          <a:p>
            <a:endParaRPr lang="en-US" dirty="0"/>
          </a:p>
          <a:p>
            <a:r>
              <a:rPr lang="en-US" dirty="0"/>
              <a:t>Adding commits keep track of our progress and changes as we work. Git considers each commit change point or "save point". It is a point in the project you can go back to if you find a bug, or want to make a change.</a:t>
            </a:r>
          </a:p>
          <a:p>
            <a:endParaRPr lang="en-US" dirty="0"/>
          </a:p>
          <a:p>
            <a:r>
              <a:rPr lang="en-US" dirty="0"/>
              <a:t>When we commit, we should always include a message</a:t>
            </a:r>
          </a:p>
          <a:p>
            <a:endParaRPr lang="en-US" dirty="0"/>
          </a:p>
          <a:p>
            <a:r>
              <a:rPr lang="en-US" dirty="0"/>
              <a:t>git commit -m "First release of Hello World!"</a:t>
            </a:r>
          </a:p>
        </p:txBody>
      </p:sp>
    </p:spTree>
    <p:extLst>
      <p:ext uri="{BB962C8B-B14F-4D97-AF65-F5344CB8AC3E}">
        <p14:creationId xmlns:p14="http://schemas.microsoft.com/office/powerpoint/2010/main" val="353544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17988" y="586855"/>
            <a:ext cx="3550100" cy="3387497"/>
          </a:xfrm>
        </p:spPr>
        <p:txBody>
          <a:bodyPr vert="horz" lIns="91440" tIns="45720" rIns="91440" bIns="45720" rtlCol="0" anchor="b">
            <a:normAutofit/>
          </a:bodyPr>
          <a:lstStyle/>
          <a:p>
            <a:pPr algn="r"/>
            <a:r>
              <a:rPr lang="en-US" sz="4000" b="1">
                <a:solidFill>
                  <a:srgbClr val="FFFFFF"/>
                </a:solidFill>
              </a:rPr>
              <a:t>Git and GitHub</a:t>
            </a:r>
            <a:br>
              <a:rPr lang="en-US" sz="4000" b="1">
                <a:solidFill>
                  <a:srgbClr val="FFFFFF"/>
                </a:solidFill>
              </a:rPr>
            </a:br>
            <a:br>
              <a:rPr lang="en-US" sz="4000" b="1">
                <a:solidFill>
                  <a:srgbClr val="FFFFFF"/>
                </a:solidFill>
              </a:rPr>
            </a:br>
            <a:endParaRPr lang="en-US" sz="4000" b="1"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75CA4CFD-B5DF-D43C-1211-51604DAEE2BC}"/>
              </a:ext>
            </a:extLst>
          </p:cNvPr>
          <p:cNvSpPr txBox="1"/>
          <p:nvPr/>
        </p:nvSpPr>
        <p:spPr>
          <a:xfrm>
            <a:off x="4345860" y="1351037"/>
            <a:ext cx="7846140" cy="2862322"/>
          </a:xfrm>
          <a:prstGeom prst="rect">
            <a:avLst/>
          </a:prstGeom>
          <a:noFill/>
        </p:spPr>
        <p:txBody>
          <a:bodyPr wrap="square">
            <a:spAutoFit/>
          </a:bodyPr>
          <a:lstStyle/>
          <a:p>
            <a:r>
              <a:rPr lang="en-US" b="1" dirty="0"/>
              <a:t>Git Help</a:t>
            </a:r>
          </a:p>
          <a:p>
            <a:endParaRPr lang="en-US" dirty="0"/>
          </a:p>
          <a:p>
            <a:r>
              <a:rPr lang="en-US" dirty="0"/>
              <a:t>If you are having trouble remembering commands or options for commands, you can use Git help.</a:t>
            </a:r>
          </a:p>
          <a:p>
            <a:endParaRPr lang="en-US" dirty="0"/>
          </a:p>
          <a:p>
            <a:r>
              <a:rPr lang="en-US" dirty="0"/>
              <a:t>There are a couple of different ways you can use the help command in command line:</a:t>
            </a:r>
          </a:p>
          <a:p>
            <a:endParaRPr lang="en-US" dirty="0"/>
          </a:p>
          <a:p>
            <a:r>
              <a:rPr lang="en-US" dirty="0"/>
              <a:t>    git command -help -  See all the available options for the specific command</a:t>
            </a:r>
          </a:p>
          <a:p>
            <a:r>
              <a:rPr lang="en-US" dirty="0"/>
              <a:t>    git help --all -  See all possible commands</a:t>
            </a:r>
          </a:p>
        </p:txBody>
      </p:sp>
    </p:spTree>
    <p:extLst>
      <p:ext uri="{BB962C8B-B14F-4D97-AF65-F5344CB8AC3E}">
        <p14:creationId xmlns:p14="http://schemas.microsoft.com/office/powerpoint/2010/main" val="222843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17988" y="586855"/>
            <a:ext cx="3550100" cy="3387497"/>
          </a:xfrm>
        </p:spPr>
        <p:txBody>
          <a:bodyPr vert="horz" lIns="91440" tIns="45720" rIns="91440" bIns="45720" rtlCol="0" anchor="b">
            <a:normAutofit/>
          </a:bodyPr>
          <a:lstStyle/>
          <a:p>
            <a:pPr algn="r"/>
            <a:r>
              <a:rPr lang="en-US" sz="4000" b="1">
                <a:solidFill>
                  <a:srgbClr val="FFFFFF"/>
                </a:solidFill>
              </a:rPr>
              <a:t>Git and GitHub</a:t>
            </a:r>
            <a:br>
              <a:rPr lang="en-US" sz="4000" b="1">
                <a:solidFill>
                  <a:srgbClr val="FFFFFF"/>
                </a:solidFill>
              </a:rPr>
            </a:br>
            <a:br>
              <a:rPr lang="en-US" sz="4000" b="1">
                <a:solidFill>
                  <a:srgbClr val="FFFFFF"/>
                </a:solidFill>
              </a:rPr>
            </a:br>
            <a:endParaRPr lang="en-US" sz="4000" b="1"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75CA4CFD-B5DF-D43C-1211-51604DAEE2BC}"/>
              </a:ext>
            </a:extLst>
          </p:cNvPr>
          <p:cNvSpPr txBox="1"/>
          <p:nvPr/>
        </p:nvSpPr>
        <p:spPr>
          <a:xfrm>
            <a:off x="4345860" y="1351037"/>
            <a:ext cx="7846140" cy="3693319"/>
          </a:xfrm>
          <a:prstGeom prst="rect">
            <a:avLst/>
          </a:prstGeom>
          <a:noFill/>
        </p:spPr>
        <p:txBody>
          <a:bodyPr wrap="square">
            <a:spAutoFit/>
          </a:bodyPr>
          <a:lstStyle/>
          <a:p>
            <a:r>
              <a:rPr lang="en-US" b="1" dirty="0"/>
              <a:t>Git Branch</a:t>
            </a:r>
          </a:p>
          <a:p>
            <a:endParaRPr lang="en-US" dirty="0"/>
          </a:p>
          <a:p>
            <a:r>
              <a:rPr lang="en-US" dirty="0"/>
              <a:t>Branches allow you to work on different parts of a project without impacting the main branch.</a:t>
            </a:r>
          </a:p>
          <a:p>
            <a:endParaRPr lang="en-US" dirty="0"/>
          </a:p>
          <a:p>
            <a:r>
              <a:rPr lang="en-US" dirty="0"/>
              <a:t>When the work is complete, a branch can be merged with the main project.</a:t>
            </a:r>
          </a:p>
          <a:p>
            <a:endParaRPr lang="en-US" dirty="0"/>
          </a:p>
          <a:p>
            <a:r>
              <a:rPr lang="en-US" dirty="0"/>
              <a:t>You can even switch between branches and work on different projects without them interfering with each other.</a:t>
            </a:r>
          </a:p>
          <a:p>
            <a:endParaRPr lang="en-US" dirty="0"/>
          </a:p>
          <a:p>
            <a:r>
              <a:rPr lang="en-US" dirty="0"/>
              <a:t>Branching in Git is very lightweight and fast</a:t>
            </a:r>
          </a:p>
          <a:p>
            <a:endParaRPr lang="en-US" dirty="0"/>
          </a:p>
          <a:p>
            <a:r>
              <a:rPr lang="en-US" dirty="0"/>
              <a:t>git branch hello-world-images</a:t>
            </a:r>
          </a:p>
        </p:txBody>
      </p:sp>
      <p:sp>
        <p:nvSpPr>
          <p:cNvPr id="5" name="TextBox 4">
            <a:extLst>
              <a:ext uri="{FF2B5EF4-FFF2-40B4-BE49-F238E27FC236}">
                <a16:creationId xmlns:a16="http://schemas.microsoft.com/office/drawing/2014/main" id="{B5A99072-75F7-F4F9-3777-60D59CA28234}"/>
              </a:ext>
            </a:extLst>
          </p:cNvPr>
          <p:cNvSpPr txBox="1"/>
          <p:nvPr/>
        </p:nvSpPr>
        <p:spPr>
          <a:xfrm>
            <a:off x="4520380" y="5389377"/>
            <a:ext cx="6189406" cy="923330"/>
          </a:xfrm>
          <a:prstGeom prst="rect">
            <a:avLst/>
          </a:prstGeom>
          <a:noFill/>
        </p:spPr>
        <p:txBody>
          <a:bodyPr wrap="square">
            <a:spAutoFit/>
          </a:bodyPr>
          <a:lstStyle/>
          <a:p>
            <a:r>
              <a:rPr lang="en-US" b="1" dirty="0"/>
              <a:t>Git Branch Merge</a:t>
            </a:r>
          </a:p>
          <a:p>
            <a:endParaRPr lang="en-US" b="1" dirty="0"/>
          </a:p>
          <a:p>
            <a:r>
              <a:rPr lang="en-US" dirty="0"/>
              <a:t>git merge emergency-fix</a:t>
            </a:r>
          </a:p>
        </p:txBody>
      </p:sp>
    </p:spTree>
    <p:extLst>
      <p:ext uri="{BB962C8B-B14F-4D97-AF65-F5344CB8AC3E}">
        <p14:creationId xmlns:p14="http://schemas.microsoft.com/office/powerpoint/2010/main" val="64914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0" name="Rectangle 12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3400" b="1" kern="1200">
                <a:solidFill>
                  <a:srgbClr val="FFFFFF"/>
                </a:solidFill>
                <a:latin typeface="+mj-lt"/>
                <a:ea typeface="+mj-ea"/>
                <a:cs typeface="+mj-cs"/>
              </a:rPr>
              <a:t>Git and GitHub</a:t>
            </a:r>
            <a:br>
              <a:rPr lang="en-US" sz="3400" b="1" kern="1200">
                <a:solidFill>
                  <a:srgbClr val="FFFFFF"/>
                </a:solidFill>
                <a:latin typeface="+mj-lt"/>
                <a:ea typeface="+mj-ea"/>
                <a:cs typeface="+mj-cs"/>
              </a:rPr>
            </a:br>
            <a:br>
              <a:rPr lang="en-US" sz="3400" b="1" kern="1200">
                <a:solidFill>
                  <a:srgbClr val="FFFFFF"/>
                </a:solidFill>
                <a:latin typeface="+mj-lt"/>
                <a:ea typeface="+mj-ea"/>
                <a:cs typeface="+mj-cs"/>
              </a:rPr>
            </a:br>
            <a:endParaRPr lang="en-US" sz="3400" b="1" kern="1200">
              <a:solidFill>
                <a:srgbClr val="FFFFFF"/>
              </a:solidFill>
              <a:latin typeface="+mj-lt"/>
              <a:ea typeface="+mj-ea"/>
              <a:cs typeface="+mj-cs"/>
            </a:endParaRPr>
          </a:p>
        </p:txBody>
      </p:sp>
      <p:graphicFrame>
        <p:nvGraphicFramePr>
          <p:cNvPr id="126" name="TextBox 5">
            <a:extLst>
              <a:ext uri="{FF2B5EF4-FFF2-40B4-BE49-F238E27FC236}">
                <a16:creationId xmlns:a16="http://schemas.microsoft.com/office/drawing/2014/main" id="{5193E6B2-DEBD-A509-C6C8-CBB6AA373A21}"/>
              </a:ext>
            </a:extLst>
          </p:cNvPr>
          <p:cNvGraphicFramePr/>
          <p:nvPr>
            <p:extLst>
              <p:ext uri="{D42A27DB-BD31-4B8C-83A1-F6EECF244321}">
                <p14:modId xmlns:p14="http://schemas.microsoft.com/office/powerpoint/2010/main" val="267925369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106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E580585-FAF1-E68D-50B3-CD2C1A86E8F8}"/>
              </a:ext>
            </a:extLst>
          </p:cNvPr>
          <p:cNvSpPr>
            <a:spLocks noGrp="1"/>
          </p:cNvSpPr>
          <p:nvPr>
            <p:ph type="ctrTitle"/>
          </p:nvPr>
        </p:nvSpPr>
        <p:spPr>
          <a:xfrm>
            <a:off x="2399234" y="2073715"/>
            <a:ext cx="6935759" cy="2993042"/>
          </a:xfrm>
        </p:spPr>
        <p:txBody>
          <a:bodyPr anchor="ctr">
            <a:normAutofit/>
          </a:bodyPr>
          <a:lstStyle/>
          <a:p>
            <a:r>
              <a:rPr lang="en-US" sz="8800" dirty="0">
                <a:solidFill>
                  <a:schemeClr val="bg1"/>
                </a:solidFill>
              </a:rPr>
              <a:t>Part Five</a:t>
            </a:r>
          </a:p>
        </p:txBody>
      </p:sp>
      <p:sp>
        <p:nvSpPr>
          <p:cNvPr id="9" name="Rectangle 8">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114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p:txBody>
          <a:bodyPr/>
          <a:lstStyle/>
          <a:p>
            <a:r>
              <a:rPr lang="en-US" sz="4400" dirty="0"/>
              <a:t>Links and Images</a:t>
            </a:r>
          </a:p>
        </p:txBody>
      </p:sp>
      <p:sp>
        <p:nvSpPr>
          <p:cNvPr id="3" name="Content Placeholder 2">
            <a:extLst>
              <a:ext uri="{FF2B5EF4-FFF2-40B4-BE49-F238E27FC236}">
                <a16:creationId xmlns:a16="http://schemas.microsoft.com/office/drawing/2014/main" id="{74764FCE-5180-E8BF-BAA8-D65A24E0AF6F}"/>
              </a:ext>
            </a:extLst>
          </p:cNvPr>
          <p:cNvSpPr>
            <a:spLocks noGrp="1"/>
          </p:cNvSpPr>
          <p:nvPr>
            <p:ph idx="1"/>
          </p:nvPr>
        </p:nvSpPr>
        <p:spPr>
          <a:xfrm>
            <a:off x="245806" y="1459373"/>
            <a:ext cx="6135329" cy="3574743"/>
          </a:xfrm>
        </p:spPr>
        <p:txBody>
          <a:bodyPr>
            <a:normAutofit/>
          </a:bodyPr>
          <a:lstStyle/>
          <a:p>
            <a:r>
              <a:rPr lang="en-US" sz="1600" dirty="0"/>
              <a:t>Links are defined with the &lt;a&gt; tag.</a:t>
            </a:r>
          </a:p>
          <a:p>
            <a:r>
              <a:rPr lang="en-US" sz="1600" dirty="0"/>
              <a:t>The </a:t>
            </a:r>
            <a:r>
              <a:rPr lang="en-US" sz="1600" dirty="0" err="1"/>
              <a:t>href</a:t>
            </a:r>
            <a:r>
              <a:rPr lang="en-US" sz="1600" dirty="0"/>
              <a:t> attribute specifies the URL of the page the link goes to.</a:t>
            </a:r>
          </a:p>
          <a:p>
            <a:r>
              <a:rPr lang="en-US" sz="1600" dirty="0"/>
              <a:t>Links can open in the same tab or a new tab using the target attribute.</a:t>
            </a:r>
          </a:p>
          <a:p>
            <a:endParaRPr lang="en-US" sz="1600" dirty="0"/>
          </a:p>
          <a:p>
            <a:r>
              <a:rPr lang="en-US" sz="1600" dirty="0"/>
              <a:t>Images are defined with the &lt;</a:t>
            </a:r>
            <a:r>
              <a:rPr lang="en-US" sz="1600" dirty="0" err="1"/>
              <a:t>img</a:t>
            </a:r>
            <a:r>
              <a:rPr lang="en-US" sz="1600" dirty="0"/>
              <a:t>&gt; tag.</a:t>
            </a:r>
          </a:p>
          <a:p>
            <a:r>
              <a:rPr lang="en-US" sz="1600" dirty="0"/>
              <a:t>The </a:t>
            </a:r>
            <a:r>
              <a:rPr lang="en-US" sz="1600" dirty="0" err="1"/>
              <a:t>src</a:t>
            </a:r>
            <a:r>
              <a:rPr lang="en-US" sz="1600" dirty="0"/>
              <a:t> attribute specifies the path to the image.</a:t>
            </a:r>
          </a:p>
          <a:p>
            <a:r>
              <a:rPr lang="en-US" sz="1600" dirty="0"/>
              <a:t>The alt attribute provides alternative text for the image.</a:t>
            </a:r>
          </a:p>
          <a:p>
            <a:r>
              <a:rPr lang="en-US" sz="1600" dirty="0"/>
              <a:t>Images can be resized using the width and height attributes.</a:t>
            </a:r>
          </a:p>
        </p:txBody>
      </p:sp>
      <p:sp>
        <p:nvSpPr>
          <p:cNvPr id="5" name="TextBox 4">
            <a:extLst>
              <a:ext uri="{FF2B5EF4-FFF2-40B4-BE49-F238E27FC236}">
                <a16:creationId xmlns:a16="http://schemas.microsoft.com/office/drawing/2014/main" id="{AD0EC83A-4C04-C78E-B648-F9AB1C1A4903}"/>
              </a:ext>
            </a:extLst>
          </p:cNvPr>
          <p:cNvSpPr txBox="1"/>
          <p:nvPr/>
        </p:nvSpPr>
        <p:spPr>
          <a:xfrm>
            <a:off x="1002890" y="4813120"/>
            <a:ext cx="9591368" cy="1679755"/>
          </a:xfrm>
          <a:prstGeom prst="rect">
            <a:avLst/>
          </a:prstGeom>
          <a:noFill/>
        </p:spPr>
        <p:txBody>
          <a:bodyPr wrap="square">
            <a:spAutoFit/>
          </a:bodyPr>
          <a:lstStyle/>
          <a:p>
            <a:pPr>
              <a:lnSpc>
                <a:spcPct val="200000"/>
              </a:lnSpc>
            </a:pPr>
            <a:r>
              <a:rPr lang="en-US" dirty="0">
                <a:solidFill>
                  <a:srgbClr val="7030A0"/>
                </a:solidFill>
              </a:rPr>
              <a:t>&lt;a </a:t>
            </a:r>
            <a:r>
              <a:rPr lang="en-US" dirty="0" err="1">
                <a:solidFill>
                  <a:srgbClr val="7030A0"/>
                </a:solidFill>
              </a:rPr>
              <a:t>href</a:t>
            </a:r>
            <a:r>
              <a:rPr lang="en-US" dirty="0">
                <a:solidFill>
                  <a:srgbClr val="7030A0"/>
                </a:solidFill>
              </a:rPr>
              <a:t>="https://www.example.com"&gt;This is a link&lt;/a&gt;</a:t>
            </a:r>
          </a:p>
          <a:p>
            <a:pPr>
              <a:lnSpc>
                <a:spcPct val="200000"/>
              </a:lnSpc>
            </a:pPr>
            <a:r>
              <a:rPr lang="en-US" dirty="0">
                <a:solidFill>
                  <a:srgbClr val="7030A0"/>
                </a:solidFill>
              </a:rPr>
              <a:t>&lt;a </a:t>
            </a:r>
            <a:r>
              <a:rPr lang="en-US" dirty="0" err="1">
                <a:solidFill>
                  <a:srgbClr val="7030A0"/>
                </a:solidFill>
              </a:rPr>
              <a:t>href</a:t>
            </a:r>
            <a:r>
              <a:rPr lang="en-US" dirty="0">
                <a:solidFill>
                  <a:srgbClr val="7030A0"/>
                </a:solidFill>
              </a:rPr>
              <a:t>="https://www.example.com" target="_blank"&gt;This link opens in a new tab&lt;/a&gt;</a:t>
            </a:r>
          </a:p>
          <a:p>
            <a:pPr>
              <a:lnSpc>
                <a:spcPct val="200000"/>
              </a:lnSpc>
            </a:pPr>
            <a:r>
              <a:rPr lang="en-US" dirty="0">
                <a:solidFill>
                  <a:srgbClr val="7030A0"/>
                </a:solidFill>
              </a:rPr>
              <a:t>&lt;</a:t>
            </a:r>
            <a:r>
              <a:rPr lang="en-US" dirty="0" err="1">
                <a:solidFill>
                  <a:srgbClr val="7030A0"/>
                </a:solidFill>
              </a:rPr>
              <a:t>img</a:t>
            </a:r>
            <a:r>
              <a:rPr lang="en-US" dirty="0">
                <a:solidFill>
                  <a:srgbClr val="7030A0"/>
                </a:solidFill>
              </a:rPr>
              <a:t> </a:t>
            </a:r>
            <a:r>
              <a:rPr lang="en-US" dirty="0" err="1">
                <a:solidFill>
                  <a:srgbClr val="7030A0"/>
                </a:solidFill>
              </a:rPr>
              <a:t>src</a:t>
            </a:r>
            <a:r>
              <a:rPr lang="en-US" dirty="0">
                <a:solidFill>
                  <a:srgbClr val="7030A0"/>
                </a:solidFill>
              </a:rPr>
              <a:t>="image.jpg" alt="Description of image" width="500" height="600"&gt;</a:t>
            </a:r>
          </a:p>
        </p:txBody>
      </p:sp>
    </p:spTree>
    <p:extLst>
      <p:ext uri="{BB962C8B-B14F-4D97-AF65-F5344CB8AC3E}">
        <p14:creationId xmlns:p14="http://schemas.microsoft.com/office/powerpoint/2010/main" val="107774770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1FEC590B-3306-47E9-BD67-97F3F76169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27" name="Color">
              <a:extLst>
                <a:ext uri="{FF2B5EF4-FFF2-40B4-BE49-F238E27FC236}">
                  <a16:creationId xmlns:a16="http://schemas.microsoft.com/office/drawing/2014/main" id="{54F87DBC-E43C-4CE4-A8C5-61E3D6819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olor">
              <a:extLst>
                <a:ext uri="{FF2B5EF4-FFF2-40B4-BE49-F238E27FC236}">
                  <a16:creationId xmlns:a16="http://schemas.microsoft.com/office/drawing/2014/main" id="{CD39A88A-7F84-4ACA-877B-E28BC26CD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A47AAF5E-1692-48C9-98FB-6432BF0B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1" name="Freeform: Shape 30">
              <a:extLst>
                <a:ext uri="{FF2B5EF4-FFF2-40B4-BE49-F238E27FC236}">
                  <a16:creationId xmlns:a16="http://schemas.microsoft.com/office/drawing/2014/main" id="{5F36A26D-E71D-4663-B197-8B7BFA37A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8A821CEB-DA96-4952-93B9-81F9C42BA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18C8EDE0-D69B-4F65-9AB7-DDE7EAD78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546F0982-BF10-4BF6-842A-F631654FF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2B313509-2128-42CA-81B6-C9EC23E44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1589188C-E06E-4F8A-BDD1-02ADF140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6B4E610F-FCD0-483F-B9F2-6DF2C28FE8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34F61C42-0632-B8DF-8692-3C4A66C1A774}"/>
              </a:ext>
            </a:extLst>
          </p:cNvPr>
          <p:cNvSpPr>
            <a:spLocks noGrp="1"/>
          </p:cNvSpPr>
          <p:nvPr>
            <p:ph type="title"/>
          </p:nvPr>
        </p:nvSpPr>
        <p:spPr>
          <a:xfrm>
            <a:off x="790418" y="1561435"/>
            <a:ext cx="10558405" cy="3044335"/>
          </a:xfrm>
        </p:spPr>
        <p:txBody>
          <a:bodyPr vert="horz" lIns="91440" tIns="45720" rIns="91440" bIns="45720" rtlCol="0" anchor="b">
            <a:normAutofit/>
          </a:bodyPr>
          <a:lstStyle/>
          <a:p>
            <a:pPr algn="ctr"/>
            <a:r>
              <a:rPr lang="en-US" sz="4800" b="1" kern="1200" dirty="0">
                <a:solidFill>
                  <a:schemeClr val="bg1"/>
                </a:solidFill>
                <a:latin typeface="+mj-lt"/>
                <a:ea typeface="+mj-ea"/>
                <a:cs typeface="+mj-cs"/>
              </a:rPr>
              <a:t>JAVASCRIPT</a:t>
            </a:r>
            <a:br>
              <a:rPr lang="en-US" sz="4800" b="1" kern="1200" dirty="0">
                <a:solidFill>
                  <a:schemeClr val="bg1"/>
                </a:solidFill>
                <a:latin typeface="+mj-lt"/>
                <a:ea typeface="+mj-ea"/>
                <a:cs typeface="+mj-cs"/>
              </a:rPr>
            </a:br>
            <a:endParaRPr lang="en-US" sz="4800" b="1" kern="1200" dirty="0">
              <a:solidFill>
                <a:schemeClr val="bg1"/>
              </a:solidFill>
              <a:latin typeface="+mj-lt"/>
              <a:ea typeface="+mj-ea"/>
              <a:cs typeface="+mj-cs"/>
            </a:endParaRPr>
          </a:p>
        </p:txBody>
      </p:sp>
    </p:spTree>
    <p:extLst>
      <p:ext uri="{BB962C8B-B14F-4D97-AF65-F5344CB8AC3E}">
        <p14:creationId xmlns:p14="http://schemas.microsoft.com/office/powerpoint/2010/main" val="81717394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030-CBAD-99D9-C025-D67DEE86CA0C}"/>
              </a:ext>
            </a:extLst>
          </p:cNvPr>
          <p:cNvSpPr>
            <a:spLocks noGrp="1"/>
          </p:cNvSpPr>
          <p:nvPr>
            <p:ph type="title"/>
          </p:nvPr>
        </p:nvSpPr>
        <p:spPr>
          <a:xfrm>
            <a:off x="838200" y="1009702"/>
            <a:ext cx="10515600" cy="5271177"/>
          </a:xfrm>
        </p:spPr>
        <p:txBody>
          <a:bodyPr>
            <a:normAutofit/>
          </a:bodyPr>
          <a:lstStyle/>
          <a:p>
            <a:r>
              <a:rPr lang="en-US" dirty="0" err="1"/>
              <a:t>document.body.innerHTML</a:t>
            </a:r>
            <a:r>
              <a:rPr lang="en-US" dirty="0"/>
              <a:t> = "hello“</a:t>
            </a:r>
            <a:br>
              <a:rPr lang="en-US" dirty="0"/>
            </a:br>
            <a:br>
              <a:rPr lang="en-US" dirty="0"/>
            </a:br>
            <a:r>
              <a:rPr lang="en-US" dirty="0"/>
              <a:t>B	P</a:t>
            </a:r>
            <a:br>
              <a:rPr lang="en-US" dirty="0"/>
            </a:br>
            <a:r>
              <a:rPr lang="en-US" dirty="0"/>
              <a:t>O	E</a:t>
            </a:r>
            <a:br>
              <a:rPr lang="en-US" dirty="0"/>
            </a:br>
            <a:r>
              <a:rPr lang="en-US" dirty="0"/>
              <a:t>D	M</a:t>
            </a:r>
            <a:br>
              <a:rPr lang="en-US" dirty="0"/>
            </a:br>
            <a:r>
              <a:rPr lang="en-US" dirty="0" err="1"/>
              <a:t>M</a:t>
            </a:r>
            <a:r>
              <a:rPr lang="en-US"/>
              <a:t>	D</a:t>
            </a:r>
            <a:br>
              <a:rPr lang="en-US"/>
            </a:br>
            <a:r>
              <a:rPr lang="en-US"/>
              <a:t>A	A</a:t>
            </a:r>
            <a:br>
              <a:rPr lang="en-US"/>
            </a:br>
            <a:r>
              <a:rPr lang="en-US"/>
              <a:t>S	S</a:t>
            </a:r>
            <a:endParaRPr lang="en-US" dirty="0"/>
          </a:p>
        </p:txBody>
      </p:sp>
    </p:spTree>
    <p:extLst>
      <p:ext uri="{BB962C8B-B14F-4D97-AF65-F5344CB8AC3E}">
        <p14:creationId xmlns:p14="http://schemas.microsoft.com/office/powerpoint/2010/main" val="18721727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17987" y="2713703"/>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7" name="TextBox 6">
            <a:extLst>
              <a:ext uri="{FF2B5EF4-FFF2-40B4-BE49-F238E27FC236}">
                <a16:creationId xmlns:a16="http://schemas.microsoft.com/office/drawing/2014/main" id="{6E62A893-1C1E-0A38-E2B7-7BB68F5FC0F4}"/>
              </a:ext>
            </a:extLst>
          </p:cNvPr>
          <p:cNvSpPr txBox="1"/>
          <p:nvPr/>
        </p:nvSpPr>
        <p:spPr>
          <a:xfrm>
            <a:off x="4129548" y="147088"/>
            <a:ext cx="7983793" cy="1200329"/>
          </a:xfrm>
          <a:prstGeom prst="rect">
            <a:avLst/>
          </a:prstGeom>
          <a:noFill/>
        </p:spPr>
        <p:txBody>
          <a:bodyPr wrap="square">
            <a:spAutoFit/>
          </a:bodyPr>
          <a:lstStyle/>
          <a:p>
            <a:r>
              <a:rPr lang="en-US" b="1" dirty="0"/>
              <a:t>The “script” tag</a:t>
            </a:r>
          </a:p>
          <a:p>
            <a:endParaRPr lang="en-US" dirty="0"/>
          </a:p>
          <a:p>
            <a:r>
              <a:rPr lang="en-US" dirty="0"/>
              <a:t>JavaScript programs can be inserted almost anywhere into an HTML document using the &lt;script&gt; tag.</a:t>
            </a:r>
          </a:p>
        </p:txBody>
      </p:sp>
      <p:sp>
        <p:nvSpPr>
          <p:cNvPr id="9" name="TextBox 8">
            <a:extLst>
              <a:ext uri="{FF2B5EF4-FFF2-40B4-BE49-F238E27FC236}">
                <a16:creationId xmlns:a16="http://schemas.microsoft.com/office/drawing/2014/main" id="{28484E75-78E3-899B-927C-9E053AE3CFA6}"/>
              </a:ext>
            </a:extLst>
          </p:cNvPr>
          <p:cNvSpPr txBox="1"/>
          <p:nvPr/>
        </p:nvSpPr>
        <p:spPr>
          <a:xfrm>
            <a:off x="5030972" y="1840551"/>
            <a:ext cx="6164826" cy="4524315"/>
          </a:xfrm>
          <a:prstGeom prst="rect">
            <a:avLst/>
          </a:prstGeom>
          <a:noFill/>
        </p:spPr>
        <p:txBody>
          <a:bodyPr wrap="square">
            <a:spAutoFit/>
          </a:bodyPr>
          <a:lstStyle/>
          <a:p>
            <a:r>
              <a:rPr lang="en-US" dirty="0">
                <a:solidFill>
                  <a:srgbClr val="7030A0"/>
                </a:solidFill>
              </a:rPr>
              <a:t>&lt;!DOCTYPE HTML&gt;</a:t>
            </a:r>
          </a:p>
          <a:p>
            <a:r>
              <a:rPr lang="en-US" dirty="0">
                <a:solidFill>
                  <a:srgbClr val="7030A0"/>
                </a:solidFill>
              </a:rPr>
              <a:t>&lt;html&gt;</a:t>
            </a:r>
          </a:p>
          <a:p>
            <a:endParaRPr lang="en-US" dirty="0">
              <a:solidFill>
                <a:srgbClr val="7030A0"/>
              </a:solidFill>
            </a:endParaRPr>
          </a:p>
          <a:p>
            <a:r>
              <a:rPr lang="en-US" dirty="0">
                <a:solidFill>
                  <a:srgbClr val="7030A0"/>
                </a:solidFill>
              </a:rPr>
              <a:t>&lt;body&gt;</a:t>
            </a:r>
          </a:p>
          <a:p>
            <a:endParaRPr lang="en-US" dirty="0">
              <a:solidFill>
                <a:srgbClr val="7030A0"/>
              </a:solidFill>
            </a:endParaRPr>
          </a:p>
          <a:p>
            <a:r>
              <a:rPr lang="en-US" dirty="0">
                <a:solidFill>
                  <a:srgbClr val="7030A0"/>
                </a:solidFill>
              </a:rPr>
              <a:t>  &lt;p&gt;Before the script...&lt;/p&gt;</a:t>
            </a:r>
          </a:p>
          <a:p>
            <a:endParaRPr lang="en-US" dirty="0">
              <a:solidFill>
                <a:srgbClr val="7030A0"/>
              </a:solidFill>
            </a:endParaRPr>
          </a:p>
          <a:p>
            <a:r>
              <a:rPr lang="en-US" dirty="0">
                <a:solidFill>
                  <a:srgbClr val="7030A0"/>
                </a:solidFill>
              </a:rPr>
              <a:t>  &lt;script&gt;</a:t>
            </a:r>
          </a:p>
          <a:p>
            <a:r>
              <a:rPr lang="en-US" dirty="0">
                <a:solidFill>
                  <a:srgbClr val="7030A0"/>
                </a:solidFill>
              </a:rPr>
              <a:t>    alert( 'Hello, world!' );</a:t>
            </a:r>
          </a:p>
          <a:p>
            <a:r>
              <a:rPr lang="en-US" dirty="0">
                <a:solidFill>
                  <a:srgbClr val="7030A0"/>
                </a:solidFill>
              </a:rPr>
              <a:t>  &lt;/script&gt;</a:t>
            </a:r>
          </a:p>
          <a:p>
            <a:endParaRPr lang="en-US" dirty="0">
              <a:solidFill>
                <a:srgbClr val="7030A0"/>
              </a:solidFill>
            </a:endParaRPr>
          </a:p>
          <a:p>
            <a:r>
              <a:rPr lang="en-US" dirty="0">
                <a:solidFill>
                  <a:srgbClr val="7030A0"/>
                </a:solidFill>
              </a:rPr>
              <a:t>  &lt;p&gt;...After the script.&lt;/p&gt;</a:t>
            </a:r>
          </a:p>
          <a:p>
            <a:endParaRPr lang="en-US" dirty="0">
              <a:solidFill>
                <a:srgbClr val="7030A0"/>
              </a:solidFill>
            </a:endParaRPr>
          </a:p>
          <a:p>
            <a:r>
              <a:rPr lang="en-US" dirty="0">
                <a:solidFill>
                  <a:srgbClr val="7030A0"/>
                </a:solidFill>
              </a:rPr>
              <a:t>&lt;/body&gt;</a:t>
            </a:r>
          </a:p>
          <a:p>
            <a:endParaRPr lang="en-US" dirty="0">
              <a:solidFill>
                <a:srgbClr val="7030A0"/>
              </a:solidFill>
            </a:endParaRPr>
          </a:p>
          <a:p>
            <a:r>
              <a:rPr lang="en-US" dirty="0">
                <a:solidFill>
                  <a:srgbClr val="7030A0"/>
                </a:solidFill>
              </a:rPr>
              <a:t>&lt;/html&gt;</a:t>
            </a:r>
          </a:p>
        </p:txBody>
      </p:sp>
    </p:spTree>
    <p:extLst>
      <p:ext uri="{BB962C8B-B14F-4D97-AF65-F5344CB8AC3E}">
        <p14:creationId xmlns:p14="http://schemas.microsoft.com/office/powerpoint/2010/main" val="227945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17987" y="2713703"/>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7871" y="967062"/>
            <a:ext cx="7846141" cy="2862322"/>
          </a:xfrm>
          <a:prstGeom prst="rect">
            <a:avLst/>
          </a:prstGeom>
          <a:noFill/>
        </p:spPr>
        <p:txBody>
          <a:bodyPr wrap="square">
            <a:spAutoFit/>
          </a:bodyPr>
          <a:lstStyle/>
          <a:p>
            <a:r>
              <a:rPr lang="en-US" b="1" dirty="0"/>
              <a:t>External scripts</a:t>
            </a:r>
          </a:p>
          <a:p>
            <a:endParaRPr lang="en-US" dirty="0"/>
          </a:p>
          <a:p>
            <a:r>
              <a:rPr lang="en-US" dirty="0"/>
              <a:t>Script files are attached to HTML with the </a:t>
            </a:r>
            <a:r>
              <a:rPr lang="en-US" dirty="0" err="1"/>
              <a:t>src</a:t>
            </a:r>
            <a:r>
              <a:rPr lang="en-US" dirty="0"/>
              <a:t> attribute:</a:t>
            </a:r>
          </a:p>
          <a:p>
            <a:endParaRPr lang="en-US" dirty="0"/>
          </a:p>
          <a:p>
            <a:r>
              <a:rPr lang="en-US" dirty="0"/>
              <a:t>&lt;script </a:t>
            </a:r>
            <a:r>
              <a:rPr lang="en-US" dirty="0" err="1"/>
              <a:t>src</a:t>
            </a:r>
            <a:r>
              <a:rPr lang="en-US" dirty="0"/>
              <a:t>="/path/to/script.js"&gt;&lt;/script&gt;</a:t>
            </a:r>
          </a:p>
          <a:p>
            <a:endParaRPr lang="en-US" dirty="0"/>
          </a:p>
          <a:p>
            <a:r>
              <a:rPr lang="en-US" dirty="0"/>
              <a:t>Here, /path/to/script.js is an absolute path to the script from the site root. One can also provide a relative path from the current page. For instance, </a:t>
            </a:r>
            <a:r>
              <a:rPr lang="en-US" dirty="0" err="1"/>
              <a:t>src</a:t>
            </a:r>
            <a:r>
              <a:rPr lang="en-US" dirty="0"/>
              <a:t>="script.js", just like </a:t>
            </a:r>
            <a:r>
              <a:rPr lang="en-US" dirty="0" err="1"/>
              <a:t>src</a:t>
            </a:r>
            <a:r>
              <a:rPr lang="en-US" dirty="0"/>
              <a:t>="./script.js", would mean a file "script.js" in the current folder.</a:t>
            </a:r>
          </a:p>
        </p:txBody>
      </p:sp>
    </p:spTree>
    <p:extLst>
      <p:ext uri="{BB962C8B-B14F-4D97-AF65-F5344CB8AC3E}">
        <p14:creationId xmlns:p14="http://schemas.microsoft.com/office/powerpoint/2010/main" val="28923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7872" y="967062"/>
            <a:ext cx="7620000" cy="5355312"/>
          </a:xfrm>
          <a:prstGeom prst="rect">
            <a:avLst/>
          </a:prstGeom>
          <a:noFill/>
        </p:spPr>
        <p:txBody>
          <a:bodyPr wrap="square">
            <a:spAutoFit/>
          </a:bodyPr>
          <a:lstStyle/>
          <a:p>
            <a:r>
              <a:rPr lang="en-US" b="1" dirty="0"/>
              <a:t>Statements</a:t>
            </a:r>
          </a:p>
          <a:p>
            <a:endParaRPr lang="en-US" b="1" dirty="0"/>
          </a:p>
          <a:p>
            <a:r>
              <a:rPr lang="en-US" dirty="0"/>
              <a:t>Statements are syntax constructs and commands that perform actions.</a:t>
            </a:r>
          </a:p>
          <a:p>
            <a:endParaRPr lang="en-US" dirty="0"/>
          </a:p>
          <a:p>
            <a:r>
              <a:rPr lang="en-US" dirty="0"/>
              <a:t>We’ve already seen a statement, alert('Hello, world!'), which shows the message “Hello, world!”.</a:t>
            </a:r>
          </a:p>
          <a:p>
            <a:endParaRPr lang="en-US" dirty="0"/>
          </a:p>
          <a:p>
            <a:r>
              <a:rPr lang="en-US" dirty="0"/>
              <a:t>We can have as many statements in our code as we want. Statements can be separated with a semicolon.</a:t>
            </a:r>
          </a:p>
          <a:p>
            <a:endParaRPr lang="en-US" dirty="0"/>
          </a:p>
          <a:p>
            <a:r>
              <a:rPr lang="en-US" dirty="0"/>
              <a:t>For example, here we split “Hello World” into two alerts:</a:t>
            </a:r>
          </a:p>
          <a:p>
            <a:endParaRPr lang="en-US" dirty="0"/>
          </a:p>
          <a:p>
            <a:r>
              <a:rPr lang="en-US" dirty="0"/>
              <a:t>alert('Hello'); alert('World');</a:t>
            </a:r>
          </a:p>
          <a:p>
            <a:endParaRPr lang="en-US" dirty="0"/>
          </a:p>
          <a:p>
            <a:r>
              <a:rPr lang="en-US" dirty="0"/>
              <a:t>Usually, statements are written on separate lines to make the code more readable:</a:t>
            </a:r>
          </a:p>
          <a:p>
            <a:endParaRPr lang="en-US" dirty="0"/>
          </a:p>
          <a:p>
            <a:r>
              <a:rPr lang="en-US" dirty="0"/>
              <a:t>alert('Hello');</a:t>
            </a:r>
          </a:p>
          <a:p>
            <a:r>
              <a:rPr lang="en-US" dirty="0"/>
              <a:t>alert('World');</a:t>
            </a:r>
          </a:p>
        </p:txBody>
      </p:sp>
      <p:sp>
        <p:nvSpPr>
          <p:cNvPr id="5" name="TextBox 4">
            <a:extLst>
              <a:ext uri="{FF2B5EF4-FFF2-40B4-BE49-F238E27FC236}">
                <a16:creationId xmlns:a16="http://schemas.microsoft.com/office/drawing/2014/main" id="{FDF5BB59-3953-CDD4-3730-688288A52C49}"/>
              </a:ext>
            </a:extLst>
          </p:cNvPr>
          <p:cNvSpPr txBox="1"/>
          <p:nvPr/>
        </p:nvSpPr>
        <p:spPr>
          <a:xfrm>
            <a:off x="175458" y="3551393"/>
            <a:ext cx="3782985" cy="707886"/>
          </a:xfrm>
          <a:prstGeom prst="rect">
            <a:avLst/>
          </a:prstGeom>
          <a:noFill/>
        </p:spPr>
        <p:txBody>
          <a:bodyPr wrap="square">
            <a:spAutoFit/>
          </a:bodyPr>
          <a:lstStyle/>
          <a:p>
            <a:r>
              <a:rPr lang="en-US" sz="4000" b="1" dirty="0">
                <a:solidFill>
                  <a:schemeClr val="bg1"/>
                </a:solidFill>
              </a:rPr>
              <a:t>Code structure</a:t>
            </a:r>
          </a:p>
        </p:txBody>
      </p:sp>
    </p:spTree>
    <p:extLst>
      <p:ext uri="{BB962C8B-B14F-4D97-AF65-F5344CB8AC3E}">
        <p14:creationId xmlns:p14="http://schemas.microsoft.com/office/powerpoint/2010/main" val="77751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133901" y="-10142"/>
            <a:ext cx="7620000" cy="5632311"/>
          </a:xfrm>
          <a:prstGeom prst="rect">
            <a:avLst/>
          </a:prstGeom>
          <a:noFill/>
        </p:spPr>
        <p:txBody>
          <a:bodyPr wrap="square">
            <a:spAutoFit/>
          </a:bodyPr>
          <a:lstStyle/>
          <a:p>
            <a:r>
              <a:rPr lang="en-US" b="1" dirty="0"/>
              <a:t>Comments</a:t>
            </a:r>
          </a:p>
          <a:p>
            <a:endParaRPr lang="en-US" b="1" dirty="0"/>
          </a:p>
          <a:p>
            <a:r>
              <a:rPr lang="en-US" dirty="0"/>
              <a:t>As time goes on, programs become more and more complex. It becomes necessary to add comments which describe what the code does and why.</a:t>
            </a:r>
          </a:p>
          <a:p>
            <a:endParaRPr lang="en-US" dirty="0"/>
          </a:p>
          <a:p>
            <a:r>
              <a:rPr lang="en-US" dirty="0"/>
              <a:t>Comments can be put into any place of a script. They don’t affect its execution because the engine simply ignores them.</a:t>
            </a:r>
          </a:p>
          <a:p>
            <a:endParaRPr lang="en-US" dirty="0"/>
          </a:p>
          <a:p>
            <a:r>
              <a:rPr lang="en-US" dirty="0"/>
              <a:t>One-line comments start with two forward slash characters //.</a:t>
            </a:r>
          </a:p>
          <a:p>
            <a:endParaRPr lang="en-US" dirty="0"/>
          </a:p>
          <a:p>
            <a:r>
              <a:rPr lang="en-US" dirty="0"/>
              <a:t>The rest of the line is a comment. It may occupy a full line of its own or follow a statement.</a:t>
            </a:r>
          </a:p>
          <a:p>
            <a:endParaRPr lang="en-US" dirty="0"/>
          </a:p>
          <a:p>
            <a:r>
              <a:rPr lang="en-US" dirty="0"/>
              <a:t>Like here:</a:t>
            </a:r>
          </a:p>
          <a:p>
            <a:endParaRPr lang="en-US" dirty="0"/>
          </a:p>
          <a:p>
            <a:r>
              <a:rPr lang="en-US" dirty="0">
                <a:solidFill>
                  <a:srgbClr val="7030A0"/>
                </a:solidFill>
              </a:rPr>
              <a:t>// This comment occupies a line of its own</a:t>
            </a:r>
          </a:p>
          <a:p>
            <a:r>
              <a:rPr lang="en-US" dirty="0">
                <a:solidFill>
                  <a:srgbClr val="7030A0"/>
                </a:solidFill>
              </a:rPr>
              <a:t>alert('Hello');</a:t>
            </a:r>
          </a:p>
          <a:p>
            <a:endParaRPr lang="en-US" dirty="0"/>
          </a:p>
          <a:p>
            <a:r>
              <a:rPr lang="en-US" dirty="0"/>
              <a:t>alert('World'); // This comment follows the statement</a:t>
            </a:r>
          </a:p>
          <a:p>
            <a:endParaRPr lang="en-US" b="1" dirty="0"/>
          </a:p>
        </p:txBody>
      </p:sp>
      <p:sp>
        <p:nvSpPr>
          <p:cNvPr id="5" name="TextBox 4">
            <a:extLst>
              <a:ext uri="{FF2B5EF4-FFF2-40B4-BE49-F238E27FC236}">
                <a16:creationId xmlns:a16="http://schemas.microsoft.com/office/drawing/2014/main" id="{FDF5BB59-3953-CDD4-3730-688288A52C49}"/>
              </a:ext>
            </a:extLst>
          </p:cNvPr>
          <p:cNvSpPr txBox="1"/>
          <p:nvPr/>
        </p:nvSpPr>
        <p:spPr>
          <a:xfrm>
            <a:off x="175458" y="3551393"/>
            <a:ext cx="3782985" cy="707886"/>
          </a:xfrm>
          <a:prstGeom prst="rect">
            <a:avLst/>
          </a:prstGeom>
          <a:noFill/>
        </p:spPr>
        <p:txBody>
          <a:bodyPr wrap="square">
            <a:spAutoFit/>
          </a:bodyPr>
          <a:lstStyle/>
          <a:p>
            <a:r>
              <a:rPr lang="en-US" sz="4000" b="1" dirty="0">
                <a:solidFill>
                  <a:schemeClr val="bg1"/>
                </a:solidFill>
              </a:rPr>
              <a:t>Code structure</a:t>
            </a:r>
          </a:p>
        </p:txBody>
      </p:sp>
    </p:spTree>
    <p:extLst>
      <p:ext uri="{BB962C8B-B14F-4D97-AF65-F5344CB8AC3E}">
        <p14:creationId xmlns:p14="http://schemas.microsoft.com/office/powerpoint/2010/main" val="349797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303385" y="1405703"/>
            <a:ext cx="7620000" cy="3693319"/>
          </a:xfrm>
          <a:prstGeom prst="rect">
            <a:avLst/>
          </a:prstGeom>
          <a:noFill/>
        </p:spPr>
        <p:txBody>
          <a:bodyPr wrap="square">
            <a:spAutoFit/>
          </a:bodyPr>
          <a:lstStyle/>
          <a:p>
            <a:r>
              <a:rPr lang="en-US" b="1" dirty="0"/>
              <a:t>Multiline comments start with a forward slash and an asterisk /* and end with an asterisk and a forward slash */.</a:t>
            </a:r>
          </a:p>
          <a:p>
            <a:endParaRPr lang="en-US" b="1" dirty="0"/>
          </a:p>
          <a:p>
            <a:r>
              <a:rPr lang="en-US" b="1" dirty="0"/>
              <a:t>Like this:</a:t>
            </a:r>
          </a:p>
          <a:p>
            <a:endParaRPr lang="en-US" b="1" dirty="0">
              <a:solidFill>
                <a:srgbClr val="7030A0"/>
              </a:solidFill>
            </a:endParaRPr>
          </a:p>
          <a:p>
            <a:r>
              <a:rPr lang="en-US" b="1" dirty="0">
                <a:solidFill>
                  <a:srgbClr val="7030A0"/>
                </a:solidFill>
              </a:rPr>
              <a:t>/* An example with two messages.</a:t>
            </a:r>
          </a:p>
          <a:p>
            <a:r>
              <a:rPr lang="en-US" b="1" dirty="0">
                <a:solidFill>
                  <a:srgbClr val="7030A0"/>
                </a:solidFill>
              </a:rPr>
              <a:t>This is a multiline comment.</a:t>
            </a:r>
          </a:p>
          <a:p>
            <a:r>
              <a:rPr lang="en-US" b="1" dirty="0">
                <a:solidFill>
                  <a:srgbClr val="7030A0"/>
                </a:solidFill>
              </a:rPr>
              <a:t>*/</a:t>
            </a:r>
          </a:p>
          <a:p>
            <a:r>
              <a:rPr lang="en-US" b="1" dirty="0">
                <a:solidFill>
                  <a:srgbClr val="7030A0"/>
                </a:solidFill>
              </a:rPr>
              <a:t>alert('Hello');</a:t>
            </a:r>
          </a:p>
          <a:p>
            <a:r>
              <a:rPr lang="en-US" b="1" dirty="0">
                <a:solidFill>
                  <a:srgbClr val="7030A0"/>
                </a:solidFill>
              </a:rPr>
              <a:t>alert('World');</a:t>
            </a:r>
          </a:p>
          <a:p>
            <a:endParaRPr lang="en-US" b="1" dirty="0"/>
          </a:p>
          <a:p>
            <a:r>
              <a:rPr lang="en-US" b="1" dirty="0"/>
              <a:t>The content of comments is ignored, so if we put code inside /* … */, it won’t execute.</a:t>
            </a:r>
            <a:endParaRPr lang="en-US" dirty="0"/>
          </a:p>
        </p:txBody>
      </p:sp>
      <p:sp>
        <p:nvSpPr>
          <p:cNvPr id="5" name="TextBox 4">
            <a:extLst>
              <a:ext uri="{FF2B5EF4-FFF2-40B4-BE49-F238E27FC236}">
                <a16:creationId xmlns:a16="http://schemas.microsoft.com/office/drawing/2014/main" id="{FDF5BB59-3953-CDD4-3730-688288A52C49}"/>
              </a:ext>
            </a:extLst>
          </p:cNvPr>
          <p:cNvSpPr txBox="1"/>
          <p:nvPr/>
        </p:nvSpPr>
        <p:spPr>
          <a:xfrm>
            <a:off x="175458" y="3551393"/>
            <a:ext cx="3782985" cy="707886"/>
          </a:xfrm>
          <a:prstGeom prst="rect">
            <a:avLst/>
          </a:prstGeom>
          <a:noFill/>
        </p:spPr>
        <p:txBody>
          <a:bodyPr wrap="square">
            <a:spAutoFit/>
          </a:bodyPr>
          <a:lstStyle/>
          <a:p>
            <a:r>
              <a:rPr lang="en-US" sz="4000" b="1" dirty="0">
                <a:solidFill>
                  <a:schemeClr val="bg1"/>
                </a:solidFill>
              </a:rPr>
              <a:t>Code structure</a:t>
            </a:r>
          </a:p>
        </p:txBody>
      </p:sp>
    </p:spTree>
    <p:extLst>
      <p:ext uri="{BB962C8B-B14F-4D97-AF65-F5344CB8AC3E}">
        <p14:creationId xmlns:p14="http://schemas.microsoft.com/office/powerpoint/2010/main" val="411529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344168" y="1425368"/>
            <a:ext cx="7620000" cy="4524315"/>
          </a:xfrm>
          <a:prstGeom prst="rect">
            <a:avLst/>
          </a:prstGeom>
          <a:noFill/>
        </p:spPr>
        <p:txBody>
          <a:bodyPr wrap="square">
            <a:spAutoFit/>
          </a:bodyPr>
          <a:lstStyle/>
          <a:p>
            <a:r>
              <a:rPr lang="en-US" b="1" dirty="0"/>
              <a:t>Variables</a:t>
            </a:r>
          </a:p>
          <a:p>
            <a:endParaRPr lang="en-US" b="1" dirty="0"/>
          </a:p>
          <a:p>
            <a:r>
              <a:rPr lang="en-US" dirty="0"/>
              <a:t>Most of the time, a JavaScript application needs to work with information. Here are two examples:</a:t>
            </a:r>
          </a:p>
          <a:p>
            <a:endParaRPr lang="en-US" dirty="0"/>
          </a:p>
          <a:p>
            <a:r>
              <a:rPr lang="en-US" dirty="0"/>
              <a:t>    An online shop – the information might include goods being sold and a shopping cart.</a:t>
            </a:r>
          </a:p>
          <a:p>
            <a:r>
              <a:rPr lang="en-US" dirty="0"/>
              <a:t>    A chat application – the information might include users, messages, and much more.</a:t>
            </a:r>
          </a:p>
          <a:p>
            <a:endParaRPr lang="en-US" dirty="0"/>
          </a:p>
          <a:p>
            <a:r>
              <a:rPr lang="en-US" dirty="0"/>
              <a:t>Variables are used to store this information.</a:t>
            </a:r>
          </a:p>
          <a:p>
            <a:r>
              <a:rPr lang="en-US" dirty="0"/>
              <a:t>A variable</a:t>
            </a:r>
          </a:p>
          <a:p>
            <a:endParaRPr lang="en-US" dirty="0"/>
          </a:p>
          <a:p>
            <a:r>
              <a:rPr lang="en-US" dirty="0"/>
              <a:t>A variable is a “named storage” for data. We can use variables to store goodies, visitors, and other data.</a:t>
            </a:r>
          </a:p>
          <a:p>
            <a:endParaRPr lang="en-US" b="1" dirty="0"/>
          </a:p>
        </p:txBody>
      </p:sp>
      <p:sp>
        <p:nvSpPr>
          <p:cNvPr id="5" name="TextBox 4">
            <a:extLst>
              <a:ext uri="{FF2B5EF4-FFF2-40B4-BE49-F238E27FC236}">
                <a16:creationId xmlns:a16="http://schemas.microsoft.com/office/drawing/2014/main" id="{FDF5BB59-3953-CDD4-3730-688288A52C49}"/>
              </a:ext>
            </a:extLst>
          </p:cNvPr>
          <p:cNvSpPr txBox="1"/>
          <p:nvPr/>
        </p:nvSpPr>
        <p:spPr>
          <a:xfrm>
            <a:off x="117988" y="3397505"/>
            <a:ext cx="3782985" cy="707886"/>
          </a:xfrm>
          <a:prstGeom prst="rect">
            <a:avLst/>
          </a:prstGeom>
          <a:noFill/>
        </p:spPr>
        <p:txBody>
          <a:bodyPr wrap="square">
            <a:spAutoFit/>
          </a:bodyPr>
          <a:lstStyle/>
          <a:p>
            <a:r>
              <a:rPr lang="en-US" sz="4000" b="1" dirty="0">
                <a:solidFill>
                  <a:schemeClr val="bg1"/>
                </a:solidFill>
              </a:rPr>
              <a:t>Variables</a:t>
            </a:r>
          </a:p>
        </p:txBody>
      </p:sp>
    </p:spTree>
    <p:extLst>
      <p:ext uri="{BB962C8B-B14F-4D97-AF65-F5344CB8AC3E}">
        <p14:creationId xmlns:p14="http://schemas.microsoft.com/office/powerpoint/2010/main" val="43056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a:solidFill>
                  <a:schemeClr val="bg1"/>
                </a:solidFill>
                <a:latin typeface="Times New Roman" panose="02020603050405020304" pitchFamily="18" charset="0"/>
                <a:cs typeface="Times New Roman" panose="02020603050405020304" pitchFamily="18" charset="0"/>
              </a:rPr>
              <a:t>JavaScript Fundamentals</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DEF1D-F8D9-8884-9E44-595C21E754CB}"/>
              </a:ext>
            </a:extLst>
          </p:cNvPr>
          <p:cNvSpPr txBox="1"/>
          <p:nvPr/>
        </p:nvSpPr>
        <p:spPr>
          <a:xfrm>
            <a:off x="4344168" y="1425368"/>
            <a:ext cx="7620000" cy="4247317"/>
          </a:xfrm>
          <a:prstGeom prst="rect">
            <a:avLst/>
          </a:prstGeom>
          <a:noFill/>
        </p:spPr>
        <p:txBody>
          <a:bodyPr wrap="square">
            <a:spAutoFit/>
          </a:bodyPr>
          <a:lstStyle/>
          <a:p>
            <a:r>
              <a:rPr lang="en-US"/>
              <a:t>To create a variable in JavaScript, use the let keyword.</a:t>
            </a:r>
          </a:p>
          <a:p>
            <a:endParaRPr lang="en-US"/>
          </a:p>
          <a:p>
            <a:r>
              <a:rPr lang="en-US"/>
              <a:t>The statement below creates (in other words: declares) a variable with the name “message”:</a:t>
            </a:r>
          </a:p>
          <a:p>
            <a:endParaRPr lang="en-US"/>
          </a:p>
          <a:p>
            <a:r>
              <a:rPr lang="en-US"/>
              <a:t>let message;</a:t>
            </a:r>
          </a:p>
          <a:p>
            <a:endParaRPr lang="en-US"/>
          </a:p>
          <a:p>
            <a:r>
              <a:rPr lang="en-US"/>
              <a:t>Now, we can put some data into it by using the assignment operator =:</a:t>
            </a:r>
          </a:p>
          <a:p>
            <a:endParaRPr lang="en-US" b="1"/>
          </a:p>
          <a:p>
            <a:r>
              <a:rPr lang="en-US" b="1">
                <a:solidFill>
                  <a:srgbClr val="7030A0"/>
                </a:solidFill>
              </a:rPr>
              <a:t>let message;</a:t>
            </a:r>
          </a:p>
          <a:p>
            <a:endParaRPr lang="en-US" b="1">
              <a:solidFill>
                <a:srgbClr val="7030A0"/>
              </a:solidFill>
            </a:endParaRPr>
          </a:p>
          <a:p>
            <a:r>
              <a:rPr lang="en-US" b="1">
                <a:solidFill>
                  <a:srgbClr val="7030A0"/>
                </a:solidFill>
              </a:rPr>
              <a:t>message = 'Hello'; // store the string 'Hello' in the variable named message</a:t>
            </a:r>
          </a:p>
          <a:p>
            <a:endParaRPr lang="en-US" b="1">
              <a:solidFill>
                <a:srgbClr val="7030A0"/>
              </a:solidFill>
            </a:endParaRPr>
          </a:p>
          <a:p>
            <a:r>
              <a:rPr lang="en-US" b="1">
                <a:solidFill>
                  <a:srgbClr val="7030A0"/>
                </a:solidFill>
              </a:rPr>
              <a:t>alert(message); // shows the variable content</a:t>
            </a:r>
            <a:endParaRPr lang="en-US" dirty="0">
              <a:solidFill>
                <a:srgbClr val="7030A0"/>
              </a:solidFill>
            </a:endParaRPr>
          </a:p>
        </p:txBody>
      </p:sp>
      <p:sp>
        <p:nvSpPr>
          <p:cNvPr id="5" name="TextBox 4">
            <a:extLst>
              <a:ext uri="{FF2B5EF4-FFF2-40B4-BE49-F238E27FC236}">
                <a16:creationId xmlns:a16="http://schemas.microsoft.com/office/drawing/2014/main" id="{FDF5BB59-3953-CDD4-3730-688288A52C49}"/>
              </a:ext>
            </a:extLst>
          </p:cNvPr>
          <p:cNvSpPr txBox="1"/>
          <p:nvPr/>
        </p:nvSpPr>
        <p:spPr>
          <a:xfrm>
            <a:off x="730814" y="3475395"/>
            <a:ext cx="2408902" cy="707886"/>
          </a:xfrm>
          <a:prstGeom prst="rect">
            <a:avLst/>
          </a:prstGeom>
          <a:noFill/>
        </p:spPr>
        <p:txBody>
          <a:bodyPr wrap="square">
            <a:spAutoFit/>
          </a:bodyPr>
          <a:lstStyle/>
          <a:p>
            <a:r>
              <a:rPr lang="en-US" sz="4000" b="1">
                <a:solidFill>
                  <a:schemeClr val="bg1"/>
                </a:solidFill>
              </a:rPr>
              <a:t>Variables</a:t>
            </a:r>
            <a:endParaRPr lang="en-US" sz="4000" b="1" dirty="0">
              <a:solidFill>
                <a:schemeClr val="bg1"/>
              </a:solidFill>
            </a:endParaRPr>
          </a:p>
        </p:txBody>
      </p:sp>
    </p:spTree>
    <p:extLst>
      <p:ext uri="{BB962C8B-B14F-4D97-AF65-F5344CB8AC3E}">
        <p14:creationId xmlns:p14="http://schemas.microsoft.com/office/powerpoint/2010/main" val="110860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344168" y="1425368"/>
            <a:ext cx="7620000" cy="3416320"/>
          </a:xfrm>
          <a:prstGeom prst="rect">
            <a:avLst/>
          </a:prstGeom>
          <a:noFill/>
        </p:spPr>
        <p:txBody>
          <a:bodyPr wrap="square">
            <a:spAutoFit/>
          </a:bodyPr>
          <a:lstStyle/>
          <a:p>
            <a:r>
              <a:rPr lang="en-US" dirty="0"/>
              <a:t>We can also declare multiple variables in one line:</a:t>
            </a:r>
          </a:p>
          <a:p>
            <a:endParaRPr lang="en-US" dirty="0"/>
          </a:p>
          <a:p>
            <a:r>
              <a:rPr lang="en-US" dirty="0">
                <a:solidFill>
                  <a:srgbClr val="7030A0"/>
                </a:solidFill>
              </a:rPr>
              <a:t>let user = 'John', age = 25, message = 'Hello';</a:t>
            </a:r>
          </a:p>
          <a:p>
            <a:endParaRPr lang="en-US" dirty="0"/>
          </a:p>
          <a:p>
            <a:r>
              <a:rPr lang="en-US" dirty="0"/>
              <a:t>That might seem shorter, but we don’t recommend it. For the sake of better readability, please use a single line per variable.</a:t>
            </a:r>
          </a:p>
          <a:p>
            <a:endParaRPr lang="en-US" dirty="0"/>
          </a:p>
          <a:p>
            <a:r>
              <a:rPr lang="en-US" dirty="0"/>
              <a:t>The multiline variant is a bit longer, but easier to read:</a:t>
            </a:r>
          </a:p>
          <a:p>
            <a:endParaRPr lang="en-US" dirty="0"/>
          </a:p>
          <a:p>
            <a:r>
              <a:rPr lang="en-US" dirty="0">
                <a:solidFill>
                  <a:srgbClr val="7030A0"/>
                </a:solidFill>
              </a:rPr>
              <a:t>let user = 'John';</a:t>
            </a:r>
          </a:p>
          <a:p>
            <a:r>
              <a:rPr lang="en-US" dirty="0">
                <a:solidFill>
                  <a:srgbClr val="7030A0"/>
                </a:solidFill>
              </a:rPr>
              <a:t>let age = 25;</a:t>
            </a:r>
          </a:p>
          <a:p>
            <a:r>
              <a:rPr lang="en-US" dirty="0">
                <a:solidFill>
                  <a:srgbClr val="7030A0"/>
                </a:solidFill>
              </a:rPr>
              <a:t>let message = 'Hello';</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585883" cy="707886"/>
          </a:xfrm>
          <a:prstGeom prst="rect">
            <a:avLst/>
          </a:prstGeom>
          <a:noFill/>
        </p:spPr>
        <p:txBody>
          <a:bodyPr wrap="square">
            <a:spAutoFit/>
          </a:bodyPr>
          <a:lstStyle/>
          <a:p>
            <a:r>
              <a:rPr lang="en-US" sz="4000" b="1" dirty="0">
                <a:solidFill>
                  <a:schemeClr val="bg1"/>
                </a:solidFill>
              </a:rPr>
              <a:t>Variables</a:t>
            </a:r>
          </a:p>
        </p:txBody>
      </p:sp>
    </p:spTree>
    <p:extLst>
      <p:ext uri="{BB962C8B-B14F-4D97-AF65-F5344CB8AC3E}">
        <p14:creationId xmlns:p14="http://schemas.microsoft.com/office/powerpoint/2010/main" val="48713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p:txBody>
          <a:bodyPr/>
          <a:lstStyle/>
          <a:p>
            <a:r>
              <a:rPr lang="en-US" sz="4400" dirty="0"/>
              <a:t>Links and Images</a:t>
            </a:r>
          </a:p>
        </p:txBody>
      </p:sp>
      <p:sp>
        <p:nvSpPr>
          <p:cNvPr id="3" name="Content Placeholder 2">
            <a:extLst>
              <a:ext uri="{FF2B5EF4-FFF2-40B4-BE49-F238E27FC236}">
                <a16:creationId xmlns:a16="http://schemas.microsoft.com/office/drawing/2014/main" id="{74764FCE-5180-E8BF-BAA8-D65A24E0AF6F}"/>
              </a:ext>
            </a:extLst>
          </p:cNvPr>
          <p:cNvSpPr>
            <a:spLocks noGrp="1"/>
          </p:cNvSpPr>
          <p:nvPr>
            <p:ph idx="1"/>
          </p:nvPr>
        </p:nvSpPr>
        <p:spPr>
          <a:xfrm>
            <a:off x="245806" y="1459373"/>
            <a:ext cx="6135329" cy="3574743"/>
          </a:xfrm>
        </p:spPr>
        <p:txBody>
          <a:bodyPr>
            <a:normAutofit/>
          </a:bodyPr>
          <a:lstStyle/>
          <a:p>
            <a:r>
              <a:rPr lang="en-US" sz="1600" dirty="0"/>
              <a:t>Links are defined with the &lt;a&gt; tag.</a:t>
            </a:r>
          </a:p>
          <a:p>
            <a:r>
              <a:rPr lang="en-US" sz="1600" dirty="0"/>
              <a:t>The </a:t>
            </a:r>
            <a:r>
              <a:rPr lang="en-US" sz="1600" dirty="0" err="1"/>
              <a:t>href</a:t>
            </a:r>
            <a:r>
              <a:rPr lang="en-US" sz="1600" dirty="0"/>
              <a:t> attribute specifies the URL of the page the link goes to.</a:t>
            </a:r>
          </a:p>
          <a:p>
            <a:r>
              <a:rPr lang="en-US" sz="1600" dirty="0"/>
              <a:t>Links can open in the same tab or a new tab using the target attribute.</a:t>
            </a:r>
          </a:p>
          <a:p>
            <a:endParaRPr lang="en-US" sz="1600" dirty="0"/>
          </a:p>
          <a:p>
            <a:r>
              <a:rPr lang="en-US" sz="1600" dirty="0"/>
              <a:t>Images are defined with the &lt;</a:t>
            </a:r>
            <a:r>
              <a:rPr lang="en-US" sz="1600" dirty="0" err="1"/>
              <a:t>img</a:t>
            </a:r>
            <a:r>
              <a:rPr lang="en-US" sz="1600" dirty="0"/>
              <a:t>&gt; tag.</a:t>
            </a:r>
          </a:p>
          <a:p>
            <a:r>
              <a:rPr lang="en-US" sz="1600" dirty="0"/>
              <a:t>The </a:t>
            </a:r>
            <a:r>
              <a:rPr lang="en-US" sz="1600" dirty="0" err="1"/>
              <a:t>src</a:t>
            </a:r>
            <a:r>
              <a:rPr lang="en-US" sz="1600" dirty="0"/>
              <a:t> attribute specifies the path to the image.</a:t>
            </a:r>
          </a:p>
          <a:p>
            <a:r>
              <a:rPr lang="en-US" sz="1600" dirty="0"/>
              <a:t>The alt attribute provides alternative text for the image.</a:t>
            </a:r>
          </a:p>
          <a:p>
            <a:r>
              <a:rPr lang="en-US" sz="1600" dirty="0"/>
              <a:t>Images can be resized using the width and height attributes.</a:t>
            </a:r>
          </a:p>
        </p:txBody>
      </p:sp>
      <p:sp>
        <p:nvSpPr>
          <p:cNvPr id="5" name="TextBox 4">
            <a:extLst>
              <a:ext uri="{FF2B5EF4-FFF2-40B4-BE49-F238E27FC236}">
                <a16:creationId xmlns:a16="http://schemas.microsoft.com/office/drawing/2014/main" id="{AD0EC83A-4C04-C78E-B648-F9AB1C1A4903}"/>
              </a:ext>
            </a:extLst>
          </p:cNvPr>
          <p:cNvSpPr txBox="1"/>
          <p:nvPr/>
        </p:nvSpPr>
        <p:spPr>
          <a:xfrm>
            <a:off x="245806" y="4694186"/>
            <a:ext cx="9591368" cy="1679755"/>
          </a:xfrm>
          <a:prstGeom prst="rect">
            <a:avLst/>
          </a:prstGeom>
          <a:noFill/>
        </p:spPr>
        <p:txBody>
          <a:bodyPr wrap="square">
            <a:spAutoFit/>
          </a:bodyPr>
          <a:lstStyle/>
          <a:p>
            <a:pPr>
              <a:lnSpc>
                <a:spcPct val="200000"/>
              </a:lnSpc>
            </a:pPr>
            <a:r>
              <a:rPr lang="en-US" dirty="0">
                <a:solidFill>
                  <a:srgbClr val="7030A0"/>
                </a:solidFill>
              </a:rPr>
              <a:t>&lt;a </a:t>
            </a:r>
            <a:r>
              <a:rPr lang="en-US" dirty="0" err="1">
                <a:solidFill>
                  <a:srgbClr val="7030A0"/>
                </a:solidFill>
              </a:rPr>
              <a:t>href</a:t>
            </a:r>
            <a:r>
              <a:rPr lang="en-US" dirty="0">
                <a:solidFill>
                  <a:srgbClr val="7030A0"/>
                </a:solidFill>
              </a:rPr>
              <a:t>="https://www.example.com"&gt;This is a link&lt;/a&gt;</a:t>
            </a:r>
          </a:p>
          <a:p>
            <a:pPr>
              <a:lnSpc>
                <a:spcPct val="200000"/>
              </a:lnSpc>
            </a:pPr>
            <a:r>
              <a:rPr lang="en-US" dirty="0">
                <a:solidFill>
                  <a:srgbClr val="7030A0"/>
                </a:solidFill>
              </a:rPr>
              <a:t>&lt;a </a:t>
            </a:r>
            <a:r>
              <a:rPr lang="en-US" dirty="0" err="1">
                <a:solidFill>
                  <a:srgbClr val="7030A0"/>
                </a:solidFill>
              </a:rPr>
              <a:t>href</a:t>
            </a:r>
            <a:r>
              <a:rPr lang="en-US" dirty="0">
                <a:solidFill>
                  <a:srgbClr val="7030A0"/>
                </a:solidFill>
              </a:rPr>
              <a:t>="https://www.example.com" target="_blank"&gt;This link opens in a new tab&lt;/a&gt;</a:t>
            </a:r>
          </a:p>
          <a:p>
            <a:pPr>
              <a:lnSpc>
                <a:spcPct val="200000"/>
              </a:lnSpc>
            </a:pPr>
            <a:r>
              <a:rPr lang="en-US" dirty="0">
                <a:solidFill>
                  <a:srgbClr val="7030A0"/>
                </a:solidFill>
              </a:rPr>
              <a:t>&lt;</a:t>
            </a:r>
            <a:r>
              <a:rPr lang="en-US" dirty="0" err="1">
                <a:solidFill>
                  <a:srgbClr val="7030A0"/>
                </a:solidFill>
              </a:rPr>
              <a:t>img</a:t>
            </a:r>
            <a:r>
              <a:rPr lang="en-US" dirty="0">
                <a:solidFill>
                  <a:srgbClr val="7030A0"/>
                </a:solidFill>
              </a:rPr>
              <a:t> </a:t>
            </a:r>
            <a:r>
              <a:rPr lang="en-US" dirty="0" err="1">
                <a:solidFill>
                  <a:srgbClr val="7030A0"/>
                </a:solidFill>
              </a:rPr>
              <a:t>src</a:t>
            </a:r>
            <a:r>
              <a:rPr lang="en-US" dirty="0">
                <a:solidFill>
                  <a:srgbClr val="7030A0"/>
                </a:solidFill>
              </a:rPr>
              <a:t>="image.jpg" alt="Description of image" width="500" height="600"&gt;</a:t>
            </a:r>
          </a:p>
        </p:txBody>
      </p:sp>
    </p:spTree>
    <p:extLst>
      <p:ext uri="{BB962C8B-B14F-4D97-AF65-F5344CB8AC3E}">
        <p14:creationId xmlns:p14="http://schemas.microsoft.com/office/powerpoint/2010/main" val="82241440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549903" y="1349460"/>
            <a:ext cx="7620000" cy="3139321"/>
          </a:xfrm>
          <a:prstGeom prst="rect">
            <a:avLst/>
          </a:prstGeom>
          <a:noFill/>
        </p:spPr>
        <p:txBody>
          <a:bodyPr wrap="square">
            <a:spAutoFit/>
          </a:bodyPr>
          <a:lstStyle/>
          <a:p>
            <a:r>
              <a:rPr lang="en-US" b="1" dirty="0"/>
              <a:t>Variable naming</a:t>
            </a:r>
          </a:p>
          <a:p>
            <a:endParaRPr lang="en-US" dirty="0"/>
          </a:p>
          <a:p>
            <a:r>
              <a:rPr lang="en-US" dirty="0"/>
              <a:t>There are two limitations on variable names in JavaScript:</a:t>
            </a:r>
          </a:p>
          <a:p>
            <a:endParaRPr lang="en-US" dirty="0"/>
          </a:p>
          <a:p>
            <a:r>
              <a:rPr lang="en-US" dirty="0"/>
              <a:t>    The name must contain only letters, digits, or the symbols $ and _.</a:t>
            </a:r>
          </a:p>
          <a:p>
            <a:r>
              <a:rPr lang="en-US" dirty="0"/>
              <a:t>    The first character must not be a digit.</a:t>
            </a:r>
          </a:p>
          <a:p>
            <a:endParaRPr lang="en-US" dirty="0"/>
          </a:p>
          <a:p>
            <a:r>
              <a:rPr lang="en-US" dirty="0"/>
              <a:t>Examples of valid names:</a:t>
            </a:r>
          </a:p>
          <a:p>
            <a:endParaRPr lang="en-US" dirty="0"/>
          </a:p>
          <a:p>
            <a:r>
              <a:rPr lang="en-US" dirty="0">
                <a:solidFill>
                  <a:srgbClr val="7030A0"/>
                </a:solidFill>
              </a:rPr>
              <a:t>let </a:t>
            </a:r>
            <a:r>
              <a:rPr lang="en-US" dirty="0" err="1">
                <a:solidFill>
                  <a:srgbClr val="7030A0"/>
                </a:solidFill>
              </a:rPr>
              <a:t>userName</a:t>
            </a:r>
            <a:r>
              <a:rPr lang="en-US" dirty="0">
                <a:solidFill>
                  <a:srgbClr val="7030A0"/>
                </a:solidFill>
              </a:rPr>
              <a:t>;</a:t>
            </a:r>
          </a:p>
          <a:p>
            <a:r>
              <a:rPr lang="en-US" dirty="0">
                <a:solidFill>
                  <a:srgbClr val="7030A0"/>
                </a:solidFill>
              </a:rPr>
              <a:t>let test123;</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585883" cy="707886"/>
          </a:xfrm>
          <a:prstGeom prst="rect">
            <a:avLst/>
          </a:prstGeom>
          <a:noFill/>
        </p:spPr>
        <p:txBody>
          <a:bodyPr wrap="square">
            <a:spAutoFit/>
          </a:bodyPr>
          <a:lstStyle/>
          <a:p>
            <a:r>
              <a:rPr lang="en-US" sz="4000" b="1" dirty="0">
                <a:solidFill>
                  <a:schemeClr val="bg1"/>
                </a:solidFill>
              </a:rPr>
              <a:t>Variables</a:t>
            </a:r>
          </a:p>
        </p:txBody>
      </p:sp>
    </p:spTree>
    <p:extLst>
      <p:ext uri="{BB962C8B-B14F-4D97-AF65-F5344CB8AC3E}">
        <p14:creationId xmlns:p14="http://schemas.microsoft.com/office/powerpoint/2010/main" val="24664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549903" y="1349460"/>
            <a:ext cx="7620000" cy="3970318"/>
          </a:xfrm>
          <a:prstGeom prst="rect">
            <a:avLst/>
          </a:prstGeom>
          <a:noFill/>
        </p:spPr>
        <p:txBody>
          <a:bodyPr wrap="square">
            <a:spAutoFit/>
          </a:bodyPr>
          <a:lstStyle/>
          <a:p>
            <a:r>
              <a:rPr lang="en-US" dirty="0"/>
              <a:t>When the name contains multiple words, camelCase is commonly used. That is: words go one after another, each word except first starting with a capital letter: </a:t>
            </a:r>
            <a:r>
              <a:rPr lang="en-US" dirty="0" err="1"/>
              <a:t>myVeryLongName</a:t>
            </a:r>
            <a:r>
              <a:rPr lang="en-US" dirty="0"/>
              <a:t>.</a:t>
            </a:r>
          </a:p>
          <a:p>
            <a:endParaRPr lang="en-US" dirty="0"/>
          </a:p>
          <a:p>
            <a:r>
              <a:rPr lang="en-US" dirty="0"/>
              <a:t>What’s interesting – the dollar sign '$' and the underscore '_' can also be used in names. They are regular symbols, just like letters, without any special meaning.</a:t>
            </a:r>
          </a:p>
          <a:p>
            <a:endParaRPr lang="en-US" dirty="0"/>
          </a:p>
          <a:p>
            <a:r>
              <a:rPr lang="en-US" dirty="0"/>
              <a:t>These names are valid:</a:t>
            </a:r>
          </a:p>
          <a:p>
            <a:endParaRPr lang="en-US" dirty="0"/>
          </a:p>
          <a:p>
            <a:r>
              <a:rPr lang="en-US" dirty="0">
                <a:solidFill>
                  <a:srgbClr val="7030A0"/>
                </a:solidFill>
              </a:rPr>
              <a:t>let $ = 1; // declared a variable with the name "$"</a:t>
            </a:r>
          </a:p>
          <a:p>
            <a:r>
              <a:rPr lang="en-US" dirty="0">
                <a:solidFill>
                  <a:srgbClr val="7030A0"/>
                </a:solidFill>
              </a:rPr>
              <a:t>let _ = 2; // and now a variable with the name "_"</a:t>
            </a:r>
          </a:p>
          <a:p>
            <a:endParaRPr lang="en-US" dirty="0">
              <a:solidFill>
                <a:srgbClr val="7030A0"/>
              </a:solidFill>
            </a:endParaRPr>
          </a:p>
          <a:p>
            <a:r>
              <a:rPr lang="en-US" dirty="0">
                <a:solidFill>
                  <a:srgbClr val="7030A0"/>
                </a:solidFill>
              </a:rPr>
              <a:t>alert($ + _); // 3</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585883" cy="707886"/>
          </a:xfrm>
          <a:prstGeom prst="rect">
            <a:avLst/>
          </a:prstGeom>
          <a:noFill/>
        </p:spPr>
        <p:txBody>
          <a:bodyPr wrap="square">
            <a:spAutoFit/>
          </a:bodyPr>
          <a:lstStyle/>
          <a:p>
            <a:r>
              <a:rPr lang="en-US" sz="4000" b="1" dirty="0">
                <a:solidFill>
                  <a:schemeClr val="bg1"/>
                </a:solidFill>
              </a:rPr>
              <a:t>Variables</a:t>
            </a:r>
          </a:p>
        </p:txBody>
      </p:sp>
    </p:spTree>
    <p:extLst>
      <p:ext uri="{BB962C8B-B14F-4D97-AF65-F5344CB8AC3E}">
        <p14:creationId xmlns:p14="http://schemas.microsoft.com/office/powerpoint/2010/main" val="274745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471245" y="528692"/>
            <a:ext cx="7620000" cy="5078313"/>
          </a:xfrm>
          <a:prstGeom prst="rect">
            <a:avLst/>
          </a:prstGeom>
          <a:noFill/>
        </p:spPr>
        <p:txBody>
          <a:bodyPr wrap="square">
            <a:spAutoFit/>
          </a:bodyPr>
          <a:lstStyle/>
          <a:p>
            <a:r>
              <a:rPr lang="en-US" b="1" dirty="0"/>
              <a:t>Case matters</a:t>
            </a:r>
          </a:p>
          <a:p>
            <a:endParaRPr lang="en-US" dirty="0"/>
          </a:p>
          <a:p>
            <a:r>
              <a:rPr lang="en-US" dirty="0"/>
              <a:t>Variables named apple and APPLE are two different variables.</a:t>
            </a:r>
          </a:p>
          <a:p>
            <a:endParaRPr lang="en-US" dirty="0"/>
          </a:p>
          <a:p>
            <a:endParaRPr lang="en-US" dirty="0"/>
          </a:p>
          <a:p>
            <a:r>
              <a:rPr lang="en-US" b="1" dirty="0"/>
              <a:t>Constants</a:t>
            </a:r>
          </a:p>
          <a:p>
            <a:endParaRPr lang="en-US" dirty="0"/>
          </a:p>
          <a:p>
            <a:r>
              <a:rPr lang="en-US" dirty="0"/>
              <a:t>To declare a constant (unchanging) variable, use const instead of let:</a:t>
            </a:r>
          </a:p>
          <a:p>
            <a:endParaRPr lang="en-US" dirty="0"/>
          </a:p>
          <a:p>
            <a:r>
              <a:rPr lang="en-US" dirty="0"/>
              <a:t>const </a:t>
            </a:r>
            <a:r>
              <a:rPr lang="en-US" dirty="0" err="1"/>
              <a:t>myBirthday</a:t>
            </a:r>
            <a:r>
              <a:rPr lang="en-US" dirty="0"/>
              <a:t> = '18.04.1982';</a:t>
            </a:r>
          </a:p>
          <a:p>
            <a:endParaRPr lang="en-US" dirty="0"/>
          </a:p>
          <a:p>
            <a:r>
              <a:rPr lang="en-US" dirty="0"/>
              <a:t>Variables declared using const are called “constants”. They cannot be reassigned. An attempt to do so would cause an error:</a:t>
            </a:r>
          </a:p>
          <a:p>
            <a:endParaRPr lang="en-US" dirty="0"/>
          </a:p>
          <a:p>
            <a:r>
              <a:rPr lang="en-US" dirty="0"/>
              <a:t>const </a:t>
            </a:r>
            <a:r>
              <a:rPr lang="en-US" dirty="0" err="1"/>
              <a:t>myBirthday</a:t>
            </a:r>
            <a:r>
              <a:rPr lang="en-US" dirty="0"/>
              <a:t> = '18.04.1982';</a:t>
            </a:r>
          </a:p>
          <a:p>
            <a:endParaRPr lang="en-US" dirty="0"/>
          </a:p>
          <a:p>
            <a:r>
              <a:rPr lang="en-US" dirty="0" err="1"/>
              <a:t>myBirthday</a:t>
            </a:r>
            <a:r>
              <a:rPr lang="en-US" dirty="0"/>
              <a:t> = '01.01.2001'; // error, can't reassign the constant!</a:t>
            </a:r>
          </a:p>
          <a:p>
            <a:endParaRPr lang="en-US" dirty="0"/>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585883" cy="707886"/>
          </a:xfrm>
          <a:prstGeom prst="rect">
            <a:avLst/>
          </a:prstGeom>
          <a:noFill/>
        </p:spPr>
        <p:txBody>
          <a:bodyPr wrap="square">
            <a:spAutoFit/>
          </a:bodyPr>
          <a:lstStyle/>
          <a:p>
            <a:r>
              <a:rPr lang="en-US" sz="4000" b="1" dirty="0">
                <a:solidFill>
                  <a:schemeClr val="bg1"/>
                </a:solidFill>
              </a:rPr>
              <a:t>Variables</a:t>
            </a:r>
          </a:p>
        </p:txBody>
      </p:sp>
    </p:spTree>
    <p:extLst>
      <p:ext uri="{BB962C8B-B14F-4D97-AF65-F5344CB8AC3E}">
        <p14:creationId xmlns:p14="http://schemas.microsoft.com/office/powerpoint/2010/main" val="123302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076431" y="528692"/>
            <a:ext cx="8014814" cy="5592365"/>
          </a:xfrm>
          <a:prstGeom prst="rect">
            <a:avLst/>
          </a:prstGeom>
          <a:noFill/>
        </p:spPr>
        <p:txBody>
          <a:bodyPr wrap="square">
            <a:spAutoFit/>
          </a:bodyPr>
          <a:lstStyle/>
          <a:p>
            <a:r>
              <a:rPr lang="en-US" b="1" dirty="0"/>
              <a:t>Name things right</a:t>
            </a:r>
          </a:p>
          <a:p>
            <a:endParaRPr lang="en-US" b="1" dirty="0"/>
          </a:p>
          <a:p>
            <a:pPr>
              <a:lnSpc>
                <a:spcPct val="150000"/>
              </a:lnSpc>
            </a:pPr>
            <a:r>
              <a:rPr lang="en-US" dirty="0"/>
              <a:t>Some good-to-follow rules are:</a:t>
            </a:r>
          </a:p>
          <a:p>
            <a:pPr>
              <a:lnSpc>
                <a:spcPct val="150000"/>
              </a:lnSpc>
            </a:pPr>
            <a:endParaRPr lang="en-US" dirty="0"/>
          </a:p>
          <a:p>
            <a:pPr marL="285750" indent="-285750">
              <a:lnSpc>
                <a:spcPct val="150000"/>
              </a:lnSpc>
              <a:buFont typeface="Arial" panose="020B0604020202020204" pitchFamily="34" charset="0"/>
              <a:buChar char="•"/>
            </a:pPr>
            <a:r>
              <a:rPr lang="en-US" dirty="0"/>
              <a:t>    Use human-readable names like </a:t>
            </a:r>
            <a:r>
              <a:rPr lang="en-US" dirty="0" err="1"/>
              <a:t>userName</a:t>
            </a:r>
            <a:r>
              <a:rPr lang="en-US" dirty="0"/>
              <a:t> or </a:t>
            </a:r>
            <a:r>
              <a:rPr lang="en-US" dirty="0" err="1"/>
              <a:t>shoppingCart</a:t>
            </a:r>
            <a:r>
              <a:rPr lang="en-US" dirty="0"/>
              <a:t>.</a:t>
            </a:r>
          </a:p>
          <a:p>
            <a:pPr marL="285750" indent="-285750">
              <a:lnSpc>
                <a:spcPct val="150000"/>
              </a:lnSpc>
              <a:buFont typeface="Arial" panose="020B0604020202020204" pitchFamily="34" charset="0"/>
              <a:buChar char="•"/>
            </a:pPr>
            <a:r>
              <a:rPr lang="en-US" dirty="0"/>
              <a:t>    Stay away from abbreviations or short names like a, b, and c, unless you know what you’re doing.</a:t>
            </a:r>
          </a:p>
          <a:p>
            <a:pPr marL="285750" indent="-285750">
              <a:lnSpc>
                <a:spcPct val="150000"/>
              </a:lnSpc>
              <a:buFont typeface="Arial" panose="020B0604020202020204" pitchFamily="34" charset="0"/>
              <a:buChar char="•"/>
            </a:pPr>
            <a:r>
              <a:rPr lang="en-US" dirty="0"/>
              <a:t>    Make names maximally descriptive and concise. Examples of bad names are data and value. Such names say nothing. It’s only okay to use them if the context of the code makes it exceptionally obvious which data or value the variable is referencing.</a:t>
            </a:r>
          </a:p>
          <a:p>
            <a:pPr marL="285750" indent="-285750">
              <a:lnSpc>
                <a:spcPct val="150000"/>
              </a:lnSpc>
              <a:buFont typeface="Arial" panose="020B0604020202020204" pitchFamily="34" charset="0"/>
              <a:buChar char="•"/>
            </a:pPr>
            <a:r>
              <a:rPr lang="en-US" dirty="0"/>
              <a:t>    Agree on terms within your team and in your mind. If a site visitor is called a “user” then we should name related variables </a:t>
            </a:r>
            <a:r>
              <a:rPr lang="en-US" dirty="0" err="1"/>
              <a:t>currentUser</a:t>
            </a:r>
            <a:r>
              <a:rPr lang="en-US" dirty="0"/>
              <a:t> or </a:t>
            </a:r>
            <a:r>
              <a:rPr lang="en-US" dirty="0" err="1"/>
              <a:t>newUser</a:t>
            </a:r>
            <a:r>
              <a:rPr lang="en-US" dirty="0"/>
              <a:t> instead of </a:t>
            </a:r>
            <a:r>
              <a:rPr lang="en-US" dirty="0" err="1"/>
              <a:t>currentVisitor</a:t>
            </a:r>
            <a:r>
              <a:rPr lang="en-US" dirty="0"/>
              <a:t> or </a:t>
            </a:r>
            <a:r>
              <a:rPr lang="en-US" dirty="0" err="1"/>
              <a:t>newManInTown</a:t>
            </a:r>
            <a:r>
              <a:rPr lang="en-US" dirty="0"/>
              <a:t>.</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585883" cy="707886"/>
          </a:xfrm>
          <a:prstGeom prst="rect">
            <a:avLst/>
          </a:prstGeom>
          <a:noFill/>
        </p:spPr>
        <p:txBody>
          <a:bodyPr wrap="square">
            <a:spAutoFit/>
          </a:bodyPr>
          <a:lstStyle/>
          <a:p>
            <a:r>
              <a:rPr lang="en-US" sz="4000" b="1" dirty="0">
                <a:solidFill>
                  <a:schemeClr val="bg1"/>
                </a:solidFill>
              </a:rPr>
              <a:t>Variables</a:t>
            </a:r>
          </a:p>
        </p:txBody>
      </p:sp>
    </p:spTree>
    <p:extLst>
      <p:ext uri="{BB962C8B-B14F-4D97-AF65-F5344CB8AC3E}">
        <p14:creationId xmlns:p14="http://schemas.microsoft.com/office/powerpoint/2010/main" val="298471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076431" y="528692"/>
            <a:ext cx="8014814" cy="5592365"/>
          </a:xfrm>
          <a:prstGeom prst="rect">
            <a:avLst/>
          </a:prstGeom>
          <a:noFill/>
        </p:spPr>
        <p:txBody>
          <a:bodyPr wrap="square">
            <a:spAutoFit/>
          </a:bodyPr>
          <a:lstStyle/>
          <a:p>
            <a:r>
              <a:rPr lang="en-US" b="1" dirty="0"/>
              <a:t>Name things right</a:t>
            </a:r>
          </a:p>
          <a:p>
            <a:endParaRPr lang="en-US" b="1" dirty="0"/>
          </a:p>
          <a:p>
            <a:pPr>
              <a:lnSpc>
                <a:spcPct val="150000"/>
              </a:lnSpc>
            </a:pPr>
            <a:r>
              <a:rPr lang="en-US" dirty="0"/>
              <a:t>Some good-to-follow rules are:</a:t>
            </a:r>
          </a:p>
          <a:p>
            <a:pPr>
              <a:lnSpc>
                <a:spcPct val="150000"/>
              </a:lnSpc>
            </a:pPr>
            <a:endParaRPr lang="en-US" dirty="0"/>
          </a:p>
          <a:p>
            <a:pPr marL="285750" indent="-285750">
              <a:lnSpc>
                <a:spcPct val="150000"/>
              </a:lnSpc>
              <a:buFont typeface="Arial" panose="020B0604020202020204" pitchFamily="34" charset="0"/>
              <a:buChar char="•"/>
            </a:pPr>
            <a:r>
              <a:rPr lang="en-US" dirty="0"/>
              <a:t>    Use human-readable names like </a:t>
            </a:r>
            <a:r>
              <a:rPr lang="en-US" dirty="0" err="1"/>
              <a:t>userName</a:t>
            </a:r>
            <a:r>
              <a:rPr lang="en-US" dirty="0"/>
              <a:t> or </a:t>
            </a:r>
            <a:r>
              <a:rPr lang="en-US" dirty="0" err="1"/>
              <a:t>shoppingCart</a:t>
            </a:r>
            <a:r>
              <a:rPr lang="en-US" dirty="0"/>
              <a:t>.</a:t>
            </a:r>
          </a:p>
          <a:p>
            <a:pPr marL="285750" indent="-285750">
              <a:lnSpc>
                <a:spcPct val="150000"/>
              </a:lnSpc>
              <a:buFont typeface="Arial" panose="020B0604020202020204" pitchFamily="34" charset="0"/>
              <a:buChar char="•"/>
            </a:pPr>
            <a:r>
              <a:rPr lang="en-US" dirty="0"/>
              <a:t>    Stay away from abbreviations or short names like a, b, and c, unless you know what you’re doing.</a:t>
            </a:r>
          </a:p>
          <a:p>
            <a:pPr marL="285750" indent="-285750">
              <a:lnSpc>
                <a:spcPct val="150000"/>
              </a:lnSpc>
              <a:buFont typeface="Arial" panose="020B0604020202020204" pitchFamily="34" charset="0"/>
              <a:buChar char="•"/>
            </a:pPr>
            <a:r>
              <a:rPr lang="en-US" dirty="0"/>
              <a:t>    Make names maximally descriptive and concise. Examples of bad names are data and value. Such names say nothing. It’s only okay to use them if the context of the code makes it exceptionally obvious which data or value the variable is referencing.</a:t>
            </a:r>
          </a:p>
          <a:p>
            <a:pPr marL="285750" indent="-285750">
              <a:lnSpc>
                <a:spcPct val="150000"/>
              </a:lnSpc>
              <a:buFont typeface="Arial" panose="020B0604020202020204" pitchFamily="34" charset="0"/>
              <a:buChar char="•"/>
            </a:pPr>
            <a:r>
              <a:rPr lang="en-US" dirty="0"/>
              <a:t>    Agree on terms within your team and in your mind. If a site visitor is called a “user” then we should name related variables </a:t>
            </a:r>
            <a:r>
              <a:rPr lang="en-US" dirty="0" err="1"/>
              <a:t>currentUser</a:t>
            </a:r>
            <a:r>
              <a:rPr lang="en-US" dirty="0"/>
              <a:t> or </a:t>
            </a:r>
            <a:r>
              <a:rPr lang="en-US" dirty="0" err="1"/>
              <a:t>newUser</a:t>
            </a:r>
            <a:r>
              <a:rPr lang="en-US" dirty="0"/>
              <a:t> instead of </a:t>
            </a:r>
            <a:r>
              <a:rPr lang="en-US" dirty="0" err="1"/>
              <a:t>currentVisitor</a:t>
            </a:r>
            <a:r>
              <a:rPr lang="en-US" dirty="0"/>
              <a:t> or </a:t>
            </a:r>
            <a:r>
              <a:rPr lang="en-US" dirty="0" err="1"/>
              <a:t>newManInTown</a:t>
            </a:r>
            <a:r>
              <a:rPr lang="en-US" dirty="0"/>
              <a:t>.</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585883" cy="707886"/>
          </a:xfrm>
          <a:prstGeom prst="rect">
            <a:avLst/>
          </a:prstGeom>
          <a:noFill/>
        </p:spPr>
        <p:txBody>
          <a:bodyPr wrap="square">
            <a:spAutoFit/>
          </a:bodyPr>
          <a:lstStyle/>
          <a:p>
            <a:r>
              <a:rPr lang="en-US" sz="4000" b="1" dirty="0">
                <a:solidFill>
                  <a:schemeClr val="bg1"/>
                </a:solidFill>
              </a:rPr>
              <a:t>Variables</a:t>
            </a:r>
          </a:p>
        </p:txBody>
      </p:sp>
    </p:spTree>
    <p:extLst>
      <p:ext uri="{BB962C8B-B14F-4D97-AF65-F5344CB8AC3E}">
        <p14:creationId xmlns:p14="http://schemas.microsoft.com/office/powerpoint/2010/main" val="230441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B1CC7B-FFE6-7620-2FD6-BD91E0DB439F}"/>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TASK ONE</a:t>
            </a:r>
          </a:p>
        </p:txBody>
      </p:sp>
      <p:grpSp>
        <p:nvGrpSpPr>
          <p:cNvPr id="14"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5" name="Freeform: Shape 14">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8" name="Oval 17">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3" name="Freeform: Shape 22">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6" name="Rectangle 1">
            <a:extLst>
              <a:ext uri="{FF2B5EF4-FFF2-40B4-BE49-F238E27FC236}">
                <a16:creationId xmlns:a16="http://schemas.microsoft.com/office/drawing/2014/main" id="{19DACBC9-09D7-D1DB-3394-F59483F21D7C}"/>
              </a:ext>
            </a:extLst>
          </p:cNvPr>
          <p:cNvGraphicFramePr>
            <a:graphicFrameLocks noGrp="1"/>
          </p:cNvGraphicFramePr>
          <p:nvPr>
            <p:ph idx="1"/>
            <p:extLst>
              <p:ext uri="{D42A27DB-BD31-4B8C-83A1-F6EECF244321}">
                <p14:modId xmlns:p14="http://schemas.microsoft.com/office/powerpoint/2010/main" val="1126511590"/>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293881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076431" y="528692"/>
            <a:ext cx="8014814" cy="3618748"/>
          </a:xfrm>
          <a:prstGeom prst="rect">
            <a:avLst/>
          </a:prstGeom>
          <a:noFill/>
        </p:spPr>
        <p:txBody>
          <a:bodyPr wrap="square">
            <a:spAutoFit/>
          </a:bodyPr>
          <a:lstStyle/>
          <a:p>
            <a:endParaRPr lang="en-US" b="1" dirty="0"/>
          </a:p>
          <a:p>
            <a:r>
              <a:rPr lang="en-US" b="1" dirty="0"/>
              <a:t>Variables are Containers for Storing Data</a:t>
            </a:r>
          </a:p>
          <a:p>
            <a:endParaRPr lang="en-US" b="1" dirty="0"/>
          </a:p>
          <a:p>
            <a:r>
              <a:rPr lang="en-US" b="1" dirty="0"/>
              <a:t>JavaScript Variables can be declared in 4 ways:</a:t>
            </a:r>
          </a:p>
          <a:p>
            <a:endParaRPr lang="en-US" b="1" dirty="0"/>
          </a:p>
          <a:p>
            <a:pPr>
              <a:lnSpc>
                <a:spcPct val="200000"/>
              </a:lnSpc>
            </a:pPr>
            <a:r>
              <a:rPr lang="en-US" b="1" dirty="0"/>
              <a:t>    Automatically</a:t>
            </a:r>
          </a:p>
          <a:p>
            <a:pPr>
              <a:lnSpc>
                <a:spcPct val="200000"/>
              </a:lnSpc>
            </a:pPr>
            <a:r>
              <a:rPr lang="en-US" b="1" dirty="0"/>
              <a:t>    Using var</a:t>
            </a:r>
          </a:p>
          <a:p>
            <a:pPr>
              <a:lnSpc>
                <a:spcPct val="200000"/>
              </a:lnSpc>
            </a:pPr>
            <a:r>
              <a:rPr lang="en-US" b="1" dirty="0"/>
              <a:t>    Using let</a:t>
            </a:r>
          </a:p>
          <a:p>
            <a:pPr>
              <a:lnSpc>
                <a:spcPct val="200000"/>
              </a:lnSpc>
            </a:pPr>
            <a:r>
              <a:rPr lang="en-US" b="1" dirty="0"/>
              <a:t>    Using const</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585883" cy="707886"/>
          </a:xfrm>
          <a:prstGeom prst="rect">
            <a:avLst/>
          </a:prstGeom>
          <a:noFill/>
        </p:spPr>
        <p:txBody>
          <a:bodyPr wrap="square">
            <a:spAutoFit/>
          </a:bodyPr>
          <a:lstStyle/>
          <a:p>
            <a:r>
              <a:rPr lang="en-US" sz="4000" b="1" dirty="0">
                <a:solidFill>
                  <a:schemeClr val="bg1"/>
                </a:solidFill>
              </a:rPr>
              <a:t>Variables</a:t>
            </a:r>
          </a:p>
        </p:txBody>
      </p:sp>
    </p:spTree>
    <p:extLst>
      <p:ext uri="{BB962C8B-B14F-4D97-AF65-F5344CB8AC3E}">
        <p14:creationId xmlns:p14="http://schemas.microsoft.com/office/powerpoint/2010/main" val="83534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076431" y="528692"/>
            <a:ext cx="8014814" cy="4524315"/>
          </a:xfrm>
          <a:prstGeom prst="rect">
            <a:avLst/>
          </a:prstGeom>
          <a:noFill/>
        </p:spPr>
        <p:txBody>
          <a:bodyPr wrap="square">
            <a:spAutoFit/>
          </a:bodyPr>
          <a:lstStyle/>
          <a:p>
            <a:pPr>
              <a:lnSpc>
                <a:spcPct val="200000"/>
              </a:lnSpc>
            </a:pPr>
            <a:r>
              <a:rPr lang="en-US" b="1" dirty="0"/>
              <a:t>Automatically</a:t>
            </a:r>
          </a:p>
          <a:p>
            <a:pPr>
              <a:lnSpc>
                <a:spcPct val="200000"/>
              </a:lnSpc>
            </a:pPr>
            <a:r>
              <a:rPr lang="en-US" b="1" dirty="0"/>
              <a:t>They are automatically declared when first used</a:t>
            </a:r>
          </a:p>
          <a:p>
            <a:pPr>
              <a:lnSpc>
                <a:spcPct val="200000"/>
              </a:lnSpc>
            </a:pPr>
            <a:r>
              <a:rPr lang="en-US" b="1" dirty="0">
                <a:solidFill>
                  <a:srgbClr val="7030A0"/>
                </a:solidFill>
              </a:rPr>
              <a:t>x = 5;</a:t>
            </a:r>
          </a:p>
          <a:p>
            <a:pPr>
              <a:lnSpc>
                <a:spcPct val="200000"/>
              </a:lnSpc>
            </a:pPr>
            <a:r>
              <a:rPr lang="en-US" b="1" dirty="0">
                <a:solidFill>
                  <a:srgbClr val="7030A0"/>
                </a:solidFill>
              </a:rPr>
              <a:t>y = 6;</a:t>
            </a:r>
          </a:p>
          <a:p>
            <a:pPr>
              <a:lnSpc>
                <a:spcPct val="200000"/>
              </a:lnSpc>
            </a:pPr>
            <a:r>
              <a:rPr lang="en-US" b="1" dirty="0">
                <a:solidFill>
                  <a:srgbClr val="7030A0"/>
                </a:solidFill>
              </a:rPr>
              <a:t>z = x + y;</a:t>
            </a:r>
          </a:p>
          <a:p>
            <a:pPr>
              <a:lnSpc>
                <a:spcPct val="200000"/>
              </a:lnSpc>
            </a:pPr>
            <a:r>
              <a:rPr lang="en-US" b="1" dirty="0" err="1"/>
              <a:t>document.getElementById</a:t>
            </a:r>
            <a:r>
              <a:rPr lang="en-US" b="1" dirty="0"/>
              <a:t>("demo").</a:t>
            </a:r>
            <a:r>
              <a:rPr lang="en-US" b="1" dirty="0" err="1"/>
              <a:t>innerHTML</a:t>
            </a:r>
            <a:r>
              <a:rPr lang="en-US" b="1" dirty="0"/>
              <a:t> =</a:t>
            </a:r>
          </a:p>
          <a:p>
            <a:pPr>
              <a:lnSpc>
                <a:spcPct val="200000"/>
              </a:lnSpc>
            </a:pPr>
            <a:r>
              <a:rPr lang="en-US" b="1" dirty="0"/>
              <a:t>"The value of z is: " + z;</a:t>
            </a:r>
          </a:p>
          <a:p>
            <a:endParaRPr lang="en-US" b="1" dirty="0"/>
          </a:p>
          <a:p>
            <a:endParaRPr lang="en-US" b="1" dirty="0"/>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585883" cy="707886"/>
          </a:xfrm>
          <a:prstGeom prst="rect">
            <a:avLst/>
          </a:prstGeom>
          <a:noFill/>
        </p:spPr>
        <p:txBody>
          <a:bodyPr wrap="square">
            <a:spAutoFit/>
          </a:bodyPr>
          <a:lstStyle/>
          <a:p>
            <a:r>
              <a:rPr lang="en-US" sz="4000" b="1" dirty="0">
                <a:solidFill>
                  <a:schemeClr val="bg1"/>
                </a:solidFill>
              </a:rPr>
              <a:t>Variables</a:t>
            </a:r>
          </a:p>
        </p:txBody>
      </p:sp>
    </p:spTree>
    <p:extLst>
      <p:ext uri="{BB962C8B-B14F-4D97-AF65-F5344CB8AC3E}">
        <p14:creationId xmlns:p14="http://schemas.microsoft.com/office/powerpoint/2010/main" val="390027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076431" y="528692"/>
            <a:ext cx="8014814" cy="5869364"/>
          </a:xfrm>
          <a:prstGeom prst="rect">
            <a:avLst/>
          </a:prstGeom>
          <a:noFill/>
        </p:spPr>
        <p:txBody>
          <a:bodyPr wrap="square">
            <a:spAutoFit/>
          </a:bodyPr>
          <a:lstStyle/>
          <a:p>
            <a:pPr>
              <a:lnSpc>
                <a:spcPct val="150000"/>
              </a:lnSpc>
            </a:pPr>
            <a:r>
              <a:rPr lang="en-US" b="1" dirty="0"/>
              <a:t>Using Var </a:t>
            </a:r>
          </a:p>
          <a:p>
            <a:pPr>
              <a:lnSpc>
                <a:spcPct val="150000"/>
              </a:lnSpc>
            </a:pPr>
            <a:endParaRPr lang="en-US" b="1" dirty="0"/>
          </a:p>
          <a:p>
            <a:pPr>
              <a:lnSpc>
                <a:spcPct val="150000"/>
              </a:lnSpc>
            </a:pPr>
            <a:r>
              <a:rPr lang="en-US" dirty="0"/>
              <a:t>The var keyword was used in all JavaScript code from 1995 to 2015.</a:t>
            </a:r>
          </a:p>
          <a:p>
            <a:pPr>
              <a:lnSpc>
                <a:spcPct val="150000"/>
              </a:lnSpc>
            </a:pPr>
            <a:endParaRPr lang="en-US" dirty="0"/>
          </a:p>
          <a:p>
            <a:pPr>
              <a:lnSpc>
                <a:spcPct val="150000"/>
              </a:lnSpc>
            </a:pPr>
            <a:r>
              <a:rPr lang="en-US" dirty="0"/>
              <a:t>The let and const keywords were added to JavaScript in 2015.</a:t>
            </a:r>
          </a:p>
          <a:p>
            <a:pPr>
              <a:lnSpc>
                <a:spcPct val="150000"/>
              </a:lnSpc>
            </a:pPr>
            <a:endParaRPr lang="en-US" dirty="0"/>
          </a:p>
          <a:p>
            <a:pPr>
              <a:lnSpc>
                <a:spcPct val="150000"/>
              </a:lnSpc>
            </a:pPr>
            <a:r>
              <a:rPr lang="en-US" dirty="0"/>
              <a:t>The var keyword should only be used in code written for older browsers.</a:t>
            </a:r>
          </a:p>
          <a:p>
            <a:pPr>
              <a:lnSpc>
                <a:spcPct val="150000"/>
              </a:lnSpc>
            </a:pPr>
            <a:endParaRPr lang="en-US" dirty="0"/>
          </a:p>
          <a:p>
            <a:pPr>
              <a:lnSpc>
                <a:spcPct val="150000"/>
              </a:lnSpc>
            </a:pPr>
            <a:r>
              <a:rPr lang="en-US" dirty="0">
                <a:solidFill>
                  <a:srgbClr val="7030A0"/>
                </a:solidFill>
              </a:rPr>
              <a:t>var x = 5;</a:t>
            </a:r>
          </a:p>
          <a:p>
            <a:pPr>
              <a:lnSpc>
                <a:spcPct val="150000"/>
              </a:lnSpc>
            </a:pPr>
            <a:r>
              <a:rPr lang="en-US" dirty="0">
                <a:solidFill>
                  <a:srgbClr val="7030A0"/>
                </a:solidFill>
              </a:rPr>
              <a:t>var y = 6;</a:t>
            </a:r>
          </a:p>
          <a:p>
            <a:pPr>
              <a:lnSpc>
                <a:spcPct val="150000"/>
              </a:lnSpc>
            </a:pPr>
            <a:r>
              <a:rPr lang="en-US" dirty="0">
                <a:solidFill>
                  <a:srgbClr val="7030A0"/>
                </a:solidFill>
              </a:rPr>
              <a:t>var z = x + y;</a:t>
            </a:r>
          </a:p>
          <a:p>
            <a:pPr>
              <a:lnSpc>
                <a:spcPct val="150000"/>
              </a:lnSpc>
            </a:pPr>
            <a:r>
              <a:rPr lang="en-US" dirty="0" err="1">
                <a:solidFill>
                  <a:srgbClr val="7030A0"/>
                </a:solidFill>
              </a:rPr>
              <a:t>document.getElementById</a:t>
            </a:r>
            <a:r>
              <a:rPr lang="en-US" dirty="0">
                <a:solidFill>
                  <a:srgbClr val="7030A0"/>
                </a:solidFill>
              </a:rPr>
              <a:t>("demo").</a:t>
            </a:r>
            <a:r>
              <a:rPr lang="en-US" dirty="0" err="1">
                <a:solidFill>
                  <a:srgbClr val="7030A0"/>
                </a:solidFill>
              </a:rPr>
              <a:t>innerHTML</a:t>
            </a:r>
            <a:r>
              <a:rPr lang="en-US" dirty="0">
                <a:solidFill>
                  <a:srgbClr val="7030A0"/>
                </a:solidFill>
              </a:rPr>
              <a:t> =</a:t>
            </a:r>
          </a:p>
          <a:p>
            <a:pPr>
              <a:lnSpc>
                <a:spcPct val="150000"/>
              </a:lnSpc>
            </a:pPr>
            <a:r>
              <a:rPr lang="en-US" dirty="0">
                <a:solidFill>
                  <a:srgbClr val="7030A0"/>
                </a:solidFill>
              </a:rPr>
              <a:t>"The value of z is: " + z;</a:t>
            </a:r>
          </a:p>
          <a:p>
            <a:pPr>
              <a:lnSpc>
                <a:spcPct val="150000"/>
              </a:lnSpc>
            </a:pPr>
            <a:endParaRPr lang="en-US" b="1" dirty="0"/>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585883" cy="707886"/>
          </a:xfrm>
          <a:prstGeom prst="rect">
            <a:avLst/>
          </a:prstGeom>
          <a:noFill/>
        </p:spPr>
        <p:txBody>
          <a:bodyPr wrap="square">
            <a:spAutoFit/>
          </a:bodyPr>
          <a:lstStyle/>
          <a:p>
            <a:r>
              <a:rPr lang="en-US" sz="4000" b="1" dirty="0">
                <a:solidFill>
                  <a:schemeClr val="bg1"/>
                </a:solidFill>
              </a:rPr>
              <a:t>Variables</a:t>
            </a:r>
          </a:p>
        </p:txBody>
      </p:sp>
    </p:spTree>
    <p:extLst>
      <p:ext uri="{BB962C8B-B14F-4D97-AF65-F5344CB8AC3E}">
        <p14:creationId xmlns:p14="http://schemas.microsoft.com/office/powerpoint/2010/main" val="271319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076431" y="528692"/>
            <a:ext cx="8014814" cy="5869364"/>
          </a:xfrm>
          <a:prstGeom prst="rect">
            <a:avLst/>
          </a:prstGeom>
          <a:noFill/>
        </p:spPr>
        <p:txBody>
          <a:bodyPr wrap="square">
            <a:spAutoFit/>
          </a:bodyPr>
          <a:lstStyle/>
          <a:p>
            <a:pPr>
              <a:lnSpc>
                <a:spcPct val="150000"/>
              </a:lnSpc>
            </a:pPr>
            <a:r>
              <a:rPr lang="en-US" b="1" dirty="0"/>
              <a:t>Using const</a:t>
            </a:r>
          </a:p>
          <a:p>
            <a:pPr>
              <a:lnSpc>
                <a:spcPct val="150000"/>
              </a:lnSpc>
            </a:pPr>
            <a:endParaRPr lang="en-US" b="1" dirty="0"/>
          </a:p>
          <a:p>
            <a:pPr>
              <a:lnSpc>
                <a:spcPct val="150000"/>
              </a:lnSpc>
            </a:pPr>
            <a:r>
              <a:rPr lang="en-US" dirty="0"/>
              <a:t>The two variables price1 and price2 are declared with the const keyword.</a:t>
            </a:r>
          </a:p>
          <a:p>
            <a:pPr>
              <a:lnSpc>
                <a:spcPct val="150000"/>
              </a:lnSpc>
            </a:pPr>
            <a:endParaRPr lang="en-US" dirty="0"/>
          </a:p>
          <a:p>
            <a:pPr>
              <a:lnSpc>
                <a:spcPct val="150000"/>
              </a:lnSpc>
            </a:pPr>
            <a:r>
              <a:rPr lang="en-US" dirty="0"/>
              <a:t>These are constant values and cannot be changed.</a:t>
            </a:r>
          </a:p>
          <a:p>
            <a:pPr>
              <a:lnSpc>
                <a:spcPct val="150000"/>
              </a:lnSpc>
            </a:pPr>
            <a:endParaRPr lang="en-US" dirty="0"/>
          </a:p>
          <a:p>
            <a:pPr>
              <a:lnSpc>
                <a:spcPct val="150000"/>
              </a:lnSpc>
            </a:pPr>
            <a:r>
              <a:rPr lang="en-US" dirty="0"/>
              <a:t>The variable total is declared with the let keyword.</a:t>
            </a:r>
          </a:p>
          <a:p>
            <a:pPr>
              <a:lnSpc>
                <a:spcPct val="150000"/>
              </a:lnSpc>
            </a:pPr>
            <a:endParaRPr lang="en-US" dirty="0"/>
          </a:p>
          <a:p>
            <a:pPr>
              <a:lnSpc>
                <a:spcPct val="150000"/>
              </a:lnSpc>
            </a:pPr>
            <a:r>
              <a:rPr lang="en-US" dirty="0"/>
              <a:t>The value total can be changed.</a:t>
            </a:r>
          </a:p>
          <a:p>
            <a:pPr>
              <a:lnSpc>
                <a:spcPct val="150000"/>
              </a:lnSpc>
            </a:pPr>
            <a:r>
              <a:rPr lang="en-US" dirty="0">
                <a:solidFill>
                  <a:srgbClr val="7030A0"/>
                </a:solidFill>
              </a:rPr>
              <a:t>const price1 = 5;</a:t>
            </a:r>
          </a:p>
          <a:p>
            <a:pPr>
              <a:lnSpc>
                <a:spcPct val="150000"/>
              </a:lnSpc>
            </a:pPr>
            <a:r>
              <a:rPr lang="en-US" dirty="0">
                <a:solidFill>
                  <a:srgbClr val="7030A0"/>
                </a:solidFill>
              </a:rPr>
              <a:t>const price2 = 6;</a:t>
            </a:r>
          </a:p>
          <a:p>
            <a:pPr>
              <a:lnSpc>
                <a:spcPct val="150000"/>
              </a:lnSpc>
            </a:pPr>
            <a:r>
              <a:rPr lang="en-US" dirty="0">
                <a:solidFill>
                  <a:srgbClr val="7030A0"/>
                </a:solidFill>
              </a:rPr>
              <a:t>let total = price1 + price2;</a:t>
            </a:r>
          </a:p>
          <a:p>
            <a:pPr>
              <a:lnSpc>
                <a:spcPct val="150000"/>
              </a:lnSpc>
            </a:pPr>
            <a:r>
              <a:rPr lang="en-US" dirty="0" err="1">
                <a:solidFill>
                  <a:srgbClr val="7030A0"/>
                </a:solidFill>
              </a:rPr>
              <a:t>document.getElementById</a:t>
            </a:r>
            <a:r>
              <a:rPr lang="en-US" dirty="0">
                <a:solidFill>
                  <a:srgbClr val="7030A0"/>
                </a:solidFill>
              </a:rPr>
              <a:t>("demo").</a:t>
            </a:r>
            <a:r>
              <a:rPr lang="en-US" dirty="0" err="1">
                <a:solidFill>
                  <a:srgbClr val="7030A0"/>
                </a:solidFill>
              </a:rPr>
              <a:t>innerHTML</a:t>
            </a:r>
            <a:r>
              <a:rPr lang="en-US" dirty="0">
                <a:solidFill>
                  <a:srgbClr val="7030A0"/>
                </a:solidFill>
              </a:rPr>
              <a:t> =</a:t>
            </a:r>
          </a:p>
          <a:p>
            <a:pPr>
              <a:lnSpc>
                <a:spcPct val="150000"/>
              </a:lnSpc>
            </a:pPr>
            <a:r>
              <a:rPr lang="en-US" dirty="0">
                <a:solidFill>
                  <a:srgbClr val="7030A0"/>
                </a:solidFill>
              </a:rPr>
              <a:t>"The total is: " + total;</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585883" cy="707886"/>
          </a:xfrm>
          <a:prstGeom prst="rect">
            <a:avLst/>
          </a:prstGeom>
          <a:noFill/>
        </p:spPr>
        <p:txBody>
          <a:bodyPr wrap="square">
            <a:spAutoFit/>
          </a:bodyPr>
          <a:lstStyle/>
          <a:p>
            <a:r>
              <a:rPr lang="en-US" sz="4000" b="1" dirty="0">
                <a:solidFill>
                  <a:schemeClr val="bg1"/>
                </a:solidFill>
              </a:rPr>
              <a:t>Variables</a:t>
            </a:r>
          </a:p>
        </p:txBody>
      </p:sp>
    </p:spTree>
    <p:extLst>
      <p:ext uri="{BB962C8B-B14F-4D97-AF65-F5344CB8AC3E}">
        <p14:creationId xmlns:p14="http://schemas.microsoft.com/office/powerpoint/2010/main" val="319474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838200" y="365126"/>
            <a:ext cx="4844845" cy="1094248"/>
          </a:xfrm>
        </p:spPr>
        <p:txBody>
          <a:bodyPr/>
          <a:lstStyle/>
          <a:p>
            <a:r>
              <a:rPr lang="en-US" sz="4400" dirty="0"/>
              <a:t>Unordered Lists</a:t>
            </a:r>
          </a:p>
        </p:txBody>
      </p:sp>
      <p:sp>
        <p:nvSpPr>
          <p:cNvPr id="3" name="Content Placeholder 2">
            <a:extLst>
              <a:ext uri="{FF2B5EF4-FFF2-40B4-BE49-F238E27FC236}">
                <a16:creationId xmlns:a16="http://schemas.microsoft.com/office/drawing/2014/main" id="{74764FCE-5180-E8BF-BAA8-D65A24E0AF6F}"/>
              </a:ext>
            </a:extLst>
          </p:cNvPr>
          <p:cNvSpPr>
            <a:spLocks noGrp="1"/>
          </p:cNvSpPr>
          <p:nvPr>
            <p:ph idx="1"/>
          </p:nvPr>
        </p:nvSpPr>
        <p:spPr>
          <a:xfrm>
            <a:off x="245806" y="1459374"/>
            <a:ext cx="10215717" cy="1018356"/>
          </a:xfrm>
        </p:spPr>
        <p:txBody>
          <a:bodyPr>
            <a:normAutofit/>
          </a:bodyPr>
          <a:lstStyle/>
          <a:p>
            <a:r>
              <a:rPr lang="en-US" sz="1600" dirty="0"/>
              <a:t>Unordered lists are used to group a set of items in no particular order.</a:t>
            </a:r>
          </a:p>
          <a:p>
            <a:r>
              <a:rPr lang="en-US" sz="1600" dirty="0"/>
              <a:t>    They are defined using the &lt;</a:t>
            </a:r>
            <a:r>
              <a:rPr lang="en-US" sz="1600" dirty="0" err="1"/>
              <a:t>ul</a:t>
            </a:r>
            <a:r>
              <a:rPr lang="en-US" sz="1600" dirty="0"/>
              <a:t>&gt; tag.</a:t>
            </a:r>
          </a:p>
          <a:p>
            <a:r>
              <a:rPr lang="en-US" sz="1600" dirty="0"/>
              <a:t>    Each item in the list is defined using the &lt;li&gt; (list item) tag.</a:t>
            </a:r>
          </a:p>
        </p:txBody>
      </p:sp>
      <p:sp>
        <p:nvSpPr>
          <p:cNvPr id="7" name="TextBox 6">
            <a:extLst>
              <a:ext uri="{FF2B5EF4-FFF2-40B4-BE49-F238E27FC236}">
                <a16:creationId xmlns:a16="http://schemas.microsoft.com/office/drawing/2014/main" id="{4A8D97C5-B51E-B64D-BF77-EEE1E0953D90}"/>
              </a:ext>
            </a:extLst>
          </p:cNvPr>
          <p:cNvSpPr txBox="1"/>
          <p:nvPr/>
        </p:nvSpPr>
        <p:spPr>
          <a:xfrm>
            <a:off x="1061883" y="2553622"/>
            <a:ext cx="2831691" cy="4801314"/>
          </a:xfrm>
          <a:prstGeom prst="rect">
            <a:avLst/>
          </a:prstGeom>
          <a:noFill/>
        </p:spPr>
        <p:txBody>
          <a:bodyPr wrap="square">
            <a:spAutoFit/>
          </a:bodyPr>
          <a:lstStyle/>
          <a:p>
            <a:r>
              <a:rPr lang="en-US" dirty="0">
                <a:solidFill>
                  <a:srgbClr val="7030A0"/>
                </a:solidFill>
              </a:rPr>
              <a:t> &lt;h2&gt;Shopping List&lt;/h2&gt;</a:t>
            </a:r>
          </a:p>
          <a:p>
            <a:r>
              <a:rPr lang="en-US" dirty="0">
                <a:solidFill>
                  <a:srgbClr val="7030A0"/>
                </a:solidFill>
              </a:rPr>
              <a:t>&lt;</a:t>
            </a:r>
            <a:r>
              <a:rPr lang="en-US" dirty="0" err="1">
                <a:solidFill>
                  <a:srgbClr val="7030A0"/>
                </a:solidFill>
              </a:rPr>
              <a:t>ul</a:t>
            </a:r>
            <a:r>
              <a:rPr lang="en-US" dirty="0">
                <a:solidFill>
                  <a:srgbClr val="7030A0"/>
                </a:solidFill>
              </a:rPr>
              <a:t>&gt;</a:t>
            </a:r>
          </a:p>
          <a:p>
            <a:r>
              <a:rPr lang="en-US" dirty="0">
                <a:solidFill>
                  <a:srgbClr val="7030A0"/>
                </a:solidFill>
              </a:rPr>
              <a:t>  &lt;li&gt;Milk&lt;/li&gt;</a:t>
            </a:r>
          </a:p>
          <a:p>
            <a:r>
              <a:rPr lang="en-US" dirty="0">
                <a:solidFill>
                  <a:srgbClr val="7030A0"/>
                </a:solidFill>
              </a:rPr>
              <a:t>  &lt;li&gt;Bread&lt;/li&gt;</a:t>
            </a:r>
          </a:p>
          <a:p>
            <a:r>
              <a:rPr lang="en-US" dirty="0">
                <a:solidFill>
                  <a:srgbClr val="7030A0"/>
                </a:solidFill>
              </a:rPr>
              <a:t>  &lt;li&gt;Eggs&lt;/li&gt;</a:t>
            </a:r>
          </a:p>
          <a:p>
            <a:r>
              <a:rPr lang="en-US" dirty="0">
                <a:solidFill>
                  <a:srgbClr val="7030A0"/>
                </a:solidFill>
              </a:rPr>
              <a:t>  &lt;li&gt;Butter&lt;/li&gt;</a:t>
            </a:r>
          </a:p>
          <a:p>
            <a:r>
              <a:rPr lang="en-US" dirty="0">
                <a:solidFill>
                  <a:srgbClr val="7030A0"/>
                </a:solidFill>
              </a:rPr>
              <a:t>&lt;/</a:t>
            </a:r>
            <a:r>
              <a:rPr lang="en-US" dirty="0" err="1">
                <a:solidFill>
                  <a:srgbClr val="7030A0"/>
                </a:solidFill>
              </a:rPr>
              <a:t>ul</a:t>
            </a:r>
            <a:r>
              <a:rPr lang="en-US" dirty="0">
                <a:solidFill>
                  <a:srgbClr val="7030A0"/>
                </a:solidFill>
              </a:rPr>
              <a:t>&gt;</a:t>
            </a:r>
          </a:p>
          <a:p>
            <a:endParaRPr lang="en-US" dirty="0">
              <a:solidFill>
                <a:srgbClr val="7030A0"/>
              </a:solidFill>
            </a:endParaRPr>
          </a:p>
          <a:p>
            <a:r>
              <a:rPr lang="en-US" dirty="0">
                <a:solidFill>
                  <a:srgbClr val="7030A0"/>
                </a:solidFill>
              </a:rPr>
              <a:t>&lt;h2&gt;Favorite Fruits&lt;/h2&gt;</a:t>
            </a:r>
          </a:p>
          <a:p>
            <a:r>
              <a:rPr lang="en-US" dirty="0">
                <a:solidFill>
                  <a:srgbClr val="7030A0"/>
                </a:solidFill>
              </a:rPr>
              <a:t>&lt;</a:t>
            </a:r>
            <a:r>
              <a:rPr lang="en-US" dirty="0" err="1">
                <a:solidFill>
                  <a:srgbClr val="7030A0"/>
                </a:solidFill>
              </a:rPr>
              <a:t>ul</a:t>
            </a:r>
            <a:r>
              <a:rPr lang="en-US" dirty="0">
                <a:solidFill>
                  <a:srgbClr val="7030A0"/>
                </a:solidFill>
              </a:rPr>
              <a:t>&gt;</a:t>
            </a:r>
          </a:p>
          <a:p>
            <a:r>
              <a:rPr lang="en-US" dirty="0">
                <a:solidFill>
                  <a:srgbClr val="7030A0"/>
                </a:solidFill>
              </a:rPr>
              <a:t>  &lt;li&gt;Apples&lt;/li&gt;</a:t>
            </a:r>
          </a:p>
          <a:p>
            <a:r>
              <a:rPr lang="en-US" dirty="0">
                <a:solidFill>
                  <a:srgbClr val="7030A0"/>
                </a:solidFill>
              </a:rPr>
              <a:t>  &lt;li&gt;Bananas&lt;/li&gt;</a:t>
            </a:r>
          </a:p>
          <a:p>
            <a:r>
              <a:rPr lang="en-US" dirty="0">
                <a:solidFill>
                  <a:srgbClr val="7030A0"/>
                </a:solidFill>
              </a:rPr>
              <a:t>  &lt;li&gt;Cherries&lt;/li&gt;</a:t>
            </a:r>
          </a:p>
          <a:p>
            <a:r>
              <a:rPr lang="en-US" dirty="0">
                <a:solidFill>
                  <a:srgbClr val="7030A0"/>
                </a:solidFill>
              </a:rPr>
              <a:t>  &lt;li&gt;Grapes&lt;/li&gt;</a:t>
            </a:r>
          </a:p>
          <a:p>
            <a:r>
              <a:rPr lang="en-US" dirty="0">
                <a:solidFill>
                  <a:srgbClr val="7030A0"/>
                </a:solidFill>
              </a:rPr>
              <a:t>&lt;/</a:t>
            </a:r>
            <a:r>
              <a:rPr lang="en-US" dirty="0" err="1">
                <a:solidFill>
                  <a:srgbClr val="7030A0"/>
                </a:solidFill>
              </a:rPr>
              <a:t>ul</a:t>
            </a:r>
            <a:r>
              <a:rPr lang="en-US" dirty="0">
                <a:solidFill>
                  <a:srgbClr val="7030A0"/>
                </a:solidFill>
              </a:rPr>
              <a:t>&gt;</a:t>
            </a:r>
          </a:p>
          <a:p>
            <a:endParaRPr lang="en-US" dirty="0">
              <a:solidFill>
                <a:srgbClr val="7030A0"/>
              </a:solidFill>
            </a:endParaRPr>
          </a:p>
          <a:p>
            <a:endParaRPr lang="en-US" dirty="0">
              <a:solidFill>
                <a:srgbClr val="7030A0"/>
              </a:solidFill>
            </a:endParaRPr>
          </a:p>
        </p:txBody>
      </p:sp>
      <p:sp>
        <p:nvSpPr>
          <p:cNvPr id="9" name="TextBox 8">
            <a:extLst>
              <a:ext uri="{FF2B5EF4-FFF2-40B4-BE49-F238E27FC236}">
                <a16:creationId xmlns:a16="http://schemas.microsoft.com/office/drawing/2014/main" id="{E4756787-6F83-FD2A-5A06-0F5E57E4B647}"/>
              </a:ext>
            </a:extLst>
          </p:cNvPr>
          <p:cNvSpPr txBox="1"/>
          <p:nvPr/>
        </p:nvSpPr>
        <p:spPr>
          <a:xfrm>
            <a:off x="6843252" y="2477730"/>
            <a:ext cx="3618271" cy="4247317"/>
          </a:xfrm>
          <a:prstGeom prst="rect">
            <a:avLst/>
          </a:prstGeom>
          <a:noFill/>
        </p:spPr>
        <p:txBody>
          <a:bodyPr wrap="square">
            <a:spAutoFit/>
          </a:bodyPr>
          <a:lstStyle/>
          <a:p>
            <a:r>
              <a:rPr lang="en-US" dirty="0">
                <a:solidFill>
                  <a:srgbClr val="7030A0"/>
                </a:solidFill>
              </a:rPr>
              <a:t>&lt;h2&gt;Nested Unordered List&lt;/h2&gt;</a:t>
            </a:r>
          </a:p>
          <a:p>
            <a:r>
              <a:rPr lang="en-US" dirty="0">
                <a:solidFill>
                  <a:srgbClr val="7030A0"/>
                </a:solidFill>
              </a:rPr>
              <a:t>&lt;</a:t>
            </a:r>
            <a:r>
              <a:rPr lang="en-US" dirty="0" err="1">
                <a:solidFill>
                  <a:srgbClr val="7030A0"/>
                </a:solidFill>
              </a:rPr>
              <a:t>ul</a:t>
            </a:r>
            <a:r>
              <a:rPr lang="en-US" dirty="0">
                <a:solidFill>
                  <a:srgbClr val="7030A0"/>
                </a:solidFill>
              </a:rPr>
              <a:t>&gt;</a:t>
            </a:r>
          </a:p>
          <a:p>
            <a:r>
              <a:rPr lang="en-US" dirty="0">
                <a:solidFill>
                  <a:srgbClr val="7030A0"/>
                </a:solidFill>
              </a:rPr>
              <a:t>  &lt;li&gt;Fruits</a:t>
            </a:r>
          </a:p>
          <a:p>
            <a:r>
              <a:rPr lang="en-US" dirty="0">
                <a:solidFill>
                  <a:srgbClr val="7030A0"/>
                </a:solidFill>
              </a:rPr>
              <a:t>    &lt;</a:t>
            </a:r>
            <a:r>
              <a:rPr lang="en-US" dirty="0" err="1">
                <a:solidFill>
                  <a:srgbClr val="7030A0"/>
                </a:solidFill>
              </a:rPr>
              <a:t>ul</a:t>
            </a:r>
            <a:r>
              <a:rPr lang="en-US" dirty="0">
                <a:solidFill>
                  <a:srgbClr val="7030A0"/>
                </a:solidFill>
              </a:rPr>
              <a:t>&gt;</a:t>
            </a:r>
          </a:p>
          <a:p>
            <a:r>
              <a:rPr lang="en-US" dirty="0">
                <a:solidFill>
                  <a:srgbClr val="7030A0"/>
                </a:solidFill>
              </a:rPr>
              <a:t>      &lt;li&gt;Apples&lt;/li&gt;</a:t>
            </a:r>
          </a:p>
          <a:p>
            <a:r>
              <a:rPr lang="en-US" dirty="0">
                <a:solidFill>
                  <a:srgbClr val="7030A0"/>
                </a:solidFill>
              </a:rPr>
              <a:t>      &lt;li&gt;Bananas&lt;/li&gt;</a:t>
            </a:r>
          </a:p>
          <a:p>
            <a:r>
              <a:rPr lang="en-US" dirty="0">
                <a:solidFill>
                  <a:srgbClr val="7030A0"/>
                </a:solidFill>
              </a:rPr>
              <a:t>    &lt;/</a:t>
            </a:r>
            <a:r>
              <a:rPr lang="en-US" dirty="0" err="1">
                <a:solidFill>
                  <a:srgbClr val="7030A0"/>
                </a:solidFill>
              </a:rPr>
              <a:t>ul</a:t>
            </a:r>
            <a:r>
              <a:rPr lang="en-US" dirty="0">
                <a:solidFill>
                  <a:srgbClr val="7030A0"/>
                </a:solidFill>
              </a:rPr>
              <a:t>&gt;</a:t>
            </a:r>
          </a:p>
          <a:p>
            <a:r>
              <a:rPr lang="en-US" dirty="0">
                <a:solidFill>
                  <a:srgbClr val="7030A0"/>
                </a:solidFill>
              </a:rPr>
              <a:t>  &lt;/li&gt;</a:t>
            </a:r>
          </a:p>
          <a:p>
            <a:r>
              <a:rPr lang="en-US" dirty="0">
                <a:solidFill>
                  <a:srgbClr val="7030A0"/>
                </a:solidFill>
              </a:rPr>
              <a:t>  &lt;li&gt;Vegetables</a:t>
            </a:r>
          </a:p>
          <a:p>
            <a:r>
              <a:rPr lang="en-US" dirty="0">
                <a:solidFill>
                  <a:srgbClr val="7030A0"/>
                </a:solidFill>
              </a:rPr>
              <a:t>    &lt;</a:t>
            </a:r>
            <a:r>
              <a:rPr lang="en-US" dirty="0" err="1">
                <a:solidFill>
                  <a:srgbClr val="7030A0"/>
                </a:solidFill>
              </a:rPr>
              <a:t>ul</a:t>
            </a:r>
            <a:r>
              <a:rPr lang="en-US" dirty="0">
                <a:solidFill>
                  <a:srgbClr val="7030A0"/>
                </a:solidFill>
              </a:rPr>
              <a:t>&gt;</a:t>
            </a:r>
          </a:p>
          <a:p>
            <a:r>
              <a:rPr lang="en-US" dirty="0">
                <a:solidFill>
                  <a:srgbClr val="7030A0"/>
                </a:solidFill>
              </a:rPr>
              <a:t>      &lt;li&gt;Carrots&lt;/li&gt;</a:t>
            </a:r>
          </a:p>
          <a:p>
            <a:r>
              <a:rPr lang="en-US" dirty="0">
                <a:solidFill>
                  <a:srgbClr val="7030A0"/>
                </a:solidFill>
              </a:rPr>
              <a:t>      &lt;li&gt;Spinach&lt;/li&gt;</a:t>
            </a:r>
          </a:p>
          <a:p>
            <a:r>
              <a:rPr lang="en-US" dirty="0">
                <a:solidFill>
                  <a:srgbClr val="7030A0"/>
                </a:solidFill>
              </a:rPr>
              <a:t>    &lt;/</a:t>
            </a:r>
            <a:r>
              <a:rPr lang="en-US" dirty="0" err="1">
                <a:solidFill>
                  <a:srgbClr val="7030A0"/>
                </a:solidFill>
              </a:rPr>
              <a:t>ul</a:t>
            </a:r>
            <a:r>
              <a:rPr lang="en-US" dirty="0">
                <a:solidFill>
                  <a:srgbClr val="7030A0"/>
                </a:solidFill>
              </a:rPr>
              <a:t>&gt;</a:t>
            </a:r>
          </a:p>
          <a:p>
            <a:r>
              <a:rPr lang="en-US" dirty="0">
                <a:solidFill>
                  <a:srgbClr val="7030A0"/>
                </a:solidFill>
              </a:rPr>
              <a:t>  &lt;/li&gt;</a:t>
            </a:r>
          </a:p>
          <a:p>
            <a:r>
              <a:rPr lang="en-US" dirty="0">
                <a:solidFill>
                  <a:srgbClr val="7030A0"/>
                </a:solidFill>
              </a:rPr>
              <a:t>&lt;/</a:t>
            </a:r>
            <a:r>
              <a:rPr lang="en-US" dirty="0" err="1">
                <a:solidFill>
                  <a:srgbClr val="7030A0"/>
                </a:solidFill>
              </a:rPr>
              <a:t>ul</a:t>
            </a:r>
            <a:r>
              <a:rPr lang="en-US" dirty="0">
                <a:solidFill>
                  <a:srgbClr val="7030A0"/>
                </a:solidFill>
              </a:rPr>
              <a:t>&gt;</a:t>
            </a:r>
          </a:p>
        </p:txBody>
      </p:sp>
    </p:spTree>
    <p:extLst>
      <p:ext uri="{BB962C8B-B14F-4D97-AF65-F5344CB8AC3E}">
        <p14:creationId xmlns:p14="http://schemas.microsoft.com/office/powerpoint/2010/main" val="22716621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076431" y="528692"/>
            <a:ext cx="8014814" cy="5038367"/>
          </a:xfrm>
          <a:prstGeom prst="rect">
            <a:avLst/>
          </a:prstGeom>
          <a:noFill/>
        </p:spPr>
        <p:txBody>
          <a:bodyPr wrap="square">
            <a:spAutoFit/>
          </a:bodyPr>
          <a:lstStyle/>
          <a:p>
            <a:pPr>
              <a:lnSpc>
                <a:spcPct val="150000"/>
              </a:lnSpc>
            </a:pPr>
            <a:endParaRPr lang="en-US" b="1" dirty="0"/>
          </a:p>
          <a:p>
            <a:pPr>
              <a:lnSpc>
                <a:spcPct val="150000"/>
              </a:lnSpc>
            </a:pPr>
            <a:r>
              <a:rPr lang="en-US" b="1" dirty="0"/>
              <a:t>When to Use var, let, or const?</a:t>
            </a:r>
          </a:p>
          <a:p>
            <a:pPr>
              <a:lnSpc>
                <a:spcPct val="150000"/>
              </a:lnSpc>
            </a:pPr>
            <a:endParaRPr lang="en-US" b="1" dirty="0"/>
          </a:p>
          <a:p>
            <a:pPr>
              <a:lnSpc>
                <a:spcPct val="150000"/>
              </a:lnSpc>
            </a:pPr>
            <a:r>
              <a:rPr lang="en-US" b="1" dirty="0"/>
              <a:t>1. Always declare variables</a:t>
            </a:r>
          </a:p>
          <a:p>
            <a:pPr>
              <a:lnSpc>
                <a:spcPct val="150000"/>
              </a:lnSpc>
            </a:pPr>
            <a:endParaRPr lang="en-US" b="1" dirty="0"/>
          </a:p>
          <a:p>
            <a:pPr>
              <a:lnSpc>
                <a:spcPct val="150000"/>
              </a:lnSpc>
            </a:pPr>
            <a:r>
              <a:rPr lang="en-US" b="1" dirty="0"/>
              <a:t>2. Always use const if the value should not be changed</a:t>
            </a:r>
          </a:p>
          <a:p>
            <a:pPr>
              <a:lnSpc>
                <a:spcPct val="150000"/>
              </a:lnSpc>
            </a:pPr>
            <a:endParaRPr lang="en-US" b="1" dirty="0"/>
          </a:p>
          <a:p>
            <a:pPr>
              <a:lnSpc>
                <a:spcPct val="150000"/>
              </a:lnSpc>
            </a:pPr>
            <a:r>
              <a:rPr lang="en-US" b="1" dirty="0"/>
              <a:t>3. Always use const if the type should not be changed (Arrays and Objects)</a:t>
            </a:r>
          </a:p>
          <a:p>
            <a:pPr>
              <a:lnSpc>
                <a:spcPct val="150000"/>
              </a:lnSpc>
            </a:pPr>
            <a:endParaRPr lang="en-US" b="1" dirty="0"/>
          </a:p>
          <a:p>
            <a:pPr>
              <a:lnSpc>
                <a:spcPct val="150000"/>
              </a:lnSpc>
            </a:pPr>
            <a:r>
              <a:rPr lang="en-US" b="1" dirty="0"/>
              <a:t>4. Only use let if you can't use const</a:t>
            </a:r>
          </a:p>
          <a:p>
            <a:pPr>
              <a:lnSpc>
                <a:spcPct val="150000"/>
              </a:lnSpc>
            </a:pPr>
            <a:endParaRPr lang="en-US" b="1" dirty="0"/>
          </a:p>
          <a:p>
            <a:pPr>
              <a:lnSpc>
                <a:spcPct val="150000"/>
              </a:lnSpc>
            </a:pPr>
            <a:r>
              <a:rPr lang="en-US" b="1" dirty="0"/>
              <a:t>5. Only use var if you MUST support old browsers.</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585883" cy="707886"/>
          </a:xfrm>
          <a:prstGeom prst="rect">
            <a:avLst/>
          </a:prstGeom>
          <a:noFill/>
        </p:spPr>
        <p:txBody>
          <a:bodyPr wrap="square">
            <a:spAutoFit/>
          </a:bodyPr>
          <a:lstStyle/>
          <a:p>
            <a:r>
              <a:rPr lang="en-US" sz="4000" b="1" dirty="0">
                <a:solidFill>
                  <a:schemeClr val="bg1"/>
                </a:solidFill>
              </a:rPr>
              <a:t>Variables</a:t>
            </a:r>
          </a:p>
        </p:txBody>
      </p:sp>
    </p:spTree>
    <p:extLst>
      <p:ext uri="{BB962C8B-B14F-4D97-AF65-F5344CB8AC3E}">
        <p14:creationId xmlns:p14="http://schemas.microsoft.com/office/powerpoint/2010/main" val="182045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076431" y="528692"/>
            <a:ext cx="8014814" cy="4207370"/>
          </a:xfrm>
          <a:prstGeom prst="rect">
            <a:avLst/>
          </a:prstGeom>
          <a:noFill/>
        </p:spPr>
        <p:txBody>
          <a:bodyPr wrap="square">
            <a:spAutoFit/>
          </a:bodyPr>
          <a:lstStyle/>
          <a:p>
            <a:pPr>
              <a:lnSpc>
                <a:spcPct val="150000"/>
              </a:lnSpc>
            </a:pPr>
            <a:r>
              <a:rPr lang="en-US" b="1" dirty="0"/>
              <a:t>JavaScript has 8 Datatypes</a:t>
            </a:r>
          </a:p>
          <a:p>
            <a:pPr>
              <a:lnSpc>
                <a:spcPct val="150000"/>
              </a:lnSpc>
            </a:pPr>
            <a:endParaRPr lang="en-US" b="1" dirty="0"/>
          </a:p>
          <a:p>
            <a:pPr marL="285750" indent="-285750">
              <a:lnSpc>
                <a:spcPct val="150000"/>
              </a:lnSpc>
              <a:buFont typeface="Arial" panose="020B0604020202020204" pitchFamily="34" charset="0"/>
              <a:buChar char="•"/>
            </a:pPr>
            <a:r>
              <a:rPr lang="en-US" b="1" dirty="0"/>
              <a:t>String</a:t>
            </a:r>
          </a:p>
          <a:p>
            <a:pPr marL="285750" indent="-285750">
              <a:lnSpc>
                <a:spcPct val="150000"/>
              </a:lnSpc>
              <a:buFont typeface="Arial" panose="020B0604020202020204" pitchFamily="34" charset="0"/>
              <a:buChar char="•"/>
            </a:pPr>
            <a:r>
              <a:rPr lang="en-US" b="1" dirty="0"/>
              <a:t>Number</a:t>
            </a:r>
          </a:p>
          <a:p>
            <a:pPr marL="285750" indent="-285750">
              <a:lnSpc>
                <a:spcPct val="150000"/>
              </a:lnSpc>
              <a:buFont typeface="Arial" panose="020B0604020202020204" pitchFamily="34" charset="0"/>
              <a:buChar char="•"/>
            </a:pPr>
            <a:r>
              <a:rPr lang="en-US" b="1" dirty="0" err="1"/>
              <a:t>Bigint</a:t>
            </a:r>
            <a:endParaRPr lang="en-US" b="1" dirty="0"/>
          </a:p>
          <a:p>
            <a:pPr marL="285750" indent="-285750">
              <a:lnSpc>
                <a:spcPct val="150000"/>
              </a:lnSpc>
              <a:buFont typeface="Arial" panose="020B0604020202020204" pitchFamily="34" charset="0"/>
              <a:buChar char="•"/>
            </a:pPr>
            <a:r>
              <a:rPr lang="en-US" b="1" dirty="0"/>
              <a:t>Boolean</a:t>
            </a:r>
          </a:p>
          <a:p>
            <a:pPr marL="285750" indent="-285750">
              <a:lnSpc>
                <a:spcPct val="150000"/>
              </a:lnSpc>
              <a:buFont typeface="Arial" panose="020B0604020202020204" pitchFamily="34" charset="0"/>
              <a:buChar char="•"/>
            </a:pPr>
            <a:r>
              <a:rPr lang="en-US" b="1" dirty="0"/>
              <a:t>Undefined</a:t>
            </a:r>
          </a:p>
          <a:p>
            <a:pPr marL="285750" indent="-285750">
              <a:lnSpc>
                <a:spcPct val="150000"/>
              </a:lnSpc>
              <a:buFont typeface="Arial" panose="020B0604020202020204" pitchFamily="34" charset="0"/>
              <a:buChar char="•"/>
            </a:pPr>
            <a:r>
              <a:rPr lang="en-US" b="1" dirty="0"/>
              <a:t>Null</a:t>
            </a:r>
          </a:p>
          <a:p>
            <a:pPr marL="285750" indent="-285750">
              <a:lnSpc>
                <a:spcPct val="150000"/>
              </a:lnSpc>
              <a:buFont typeface="Arial" panose="020B0604020202020204" pitchFamily="34" charset="0"/>
              <a:buChar char="•"/>
            </a:pPr>
            <a:r>
              <a:rPr lang="en-US" b="1" dirty="0"/>
              <a:t>Symbol</a:t>
            </a:r>
          </a:p>
          <a:p>
            <a:pPr marL="285750" indent="-285750">
              <a:lnSpc>
                <a:spcPct val="150000"/>
              </a:lnSpc>
              <a:buFont typeface="Arial" panose="020B0604020202020204" pitchFamily="34" charset="0"/>
              <a:buChar char="•"/>
            </a:pPr>
            <a:r>
              <a:rPr lang="en-US" b="1" dirty="0"/>
              <a:t>Object </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719912" cy="707886"/>
          </a:xfrm>
          <a:prstGeom prst="rect">
            <a:avLst/>
          </a:prstGeom>
          <a:noFill/>
        </p:spPr>
        <p:txBody>
          <a:bodyPr wrap="square">
            <a:spAutoFit/>
          </a:bodyPr>
          <a:lstStyle/>
          <a:p>
            <a:r>
              <a:rPr lang="en-US" sz="4000" b="1" dirty="0">
                <a:solidFill>
                  <a:schemeClr val="bg1"/>
                </a:solidFill>
              </a:rPr>
              <a:t>DATA TYPE</a:t>
            </a:r>
          </a:p>
        </p:txBody>
      </p:sp>
    </p:spTree>
    <p:extLst>
      <p:ext uri="{BB962C8B-B14F-4D97-AF65-F5344CB8AC3E}">
        <p14:creationId xmlns:p14="http://schemas.microsoft.com/office/powerpoint/2010/main" val="350129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13830" y="1371010"/>
            <a:ext cx="8014814" cy="3376374"/>
          </a:xfrm>
          <a:prstGeom prst="rect">
            <a:avLst/>
          </a:prstGeom>
          <a:noFill/>
        </p:spPr>
        <p:txBody>
          <a:bodyPr wrap="square">
            <a:spAutoFit/>
          </a:bodyPr>
          <a:lstStyle/>
          <a:p>
            <a:pPr>
              <a:lnSpc>
                <a:spcPct val="150000"/>
              </a:lnSpc>
            </a:pPr>
            <a:r>
              <a:rPr lang="en-US" b="1" dirty="0"/>
              <a:t>Primitive Data Types</a:t>
            </a:r>
          </a:p>
          <a:p>
            <a:pPr>
              <a:lnSpc>
                <a:spcPct val="150000"/>
              </a:lnSpc>
            </a:pPr>
            <a:endParaRPr lang="en-US" b="1" dirty="0"/>
          </a:p>
          <a:p>
            <a:pPr>
              <a:lnSpc>
                <a:spcPct val="150000"/>
              </a:lnSpc>
            </a:pPr>
            <a:r>
              <a:rPr lang="en-US" dirty="0"/>
              <a:t>Primitive data types are simple, immutable types that hold a single value. When a primitive value is assigned to a variable, the variable holds that value directly. Any operations on a primitive value create a new value; the original value remains unchanged.</a:t>
            </a:r>
          </a:p>
          <a:p>
            <a:pPr>
              <a:lnSpc>
                <a:spcPct val="150000"/>
              </a:lnSpc>
            </a:pPr>
            <a:endParaRPr lang="en-US" b="1" dirty="0"/>
          </a:p>
          <a:p>
            <a:pPr>
              <a:lnSpc>
                <a:spcPct val="150000"/>
              </a:lnSpc>
            </a:pPr>
            <a:endParaRPr lang="en-US" b="1" dirty="0"/>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719912" cy="707886"/>
          </a:xfrm>
          <a:prstGeom prst="rect">
            <a:avLst/>
          </a:prstGeom>
          <a:noFill/>
        </p:spPr>
        <p:txBody>
          <a:bodyPr wrap="square">
            <a:spAutoFit/>
          </a:bodyPr>
          <a:lstStyle/>
          <a:p>
            <a:r>
              <a:rPr lang="en-US" sz="4000" b="1" dirty="0">
                <a:solidFill>
                  <a:schemeClr val="bg1"/>
                </a:solidFill>
              </a:rPr>
              <a:t>DATA TYPE</a:t>
            </a:r>
          </a:p>
        </p:txBody>
      </p:sp>
    </p:spTree>
    <p:extLst>
      <p:ext uri="{BB962C8B-B14F-4D97-AF65-F5344CB8AC3E}">
        <p14:creationId xmlns:p14="http://schemas.microsoft.com/office/powerpoint/2010/main" val="269932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13830" y="1371010"/>
            <a:ext cx="8014814" cy="5038367"/>
          </a:xfrm>
          <a:prstGeom prst="rect">
            <a:avLst/>
          </a:prstGeom>
          <a:noFill/>
        </p:spPr>
        <p:txBody>
          <a:bodyPr wrap="square">
            <a:spAutoFit/>
          </a:bodyPr>
          <a:lstStyle/>
          <a:p>
            <a:pPr>
              <a:lnSpc>
                <a:spcPct val="150000"/>
              </a:lnSpc>
            </a:pPr>
            <a:r>
              <a:rPr lang="en-US" b="1" dirty="0"/>
              <a:t>a. NUMBER</a:t>
            </a:r>
          </a:p>
          <a:p>
            <a:pPr>
              <a:lnSpc>
                <a:spcPct val="150000"/>
              </a:lnSpc>
            </a:pPr>
            <a:endParaRPr lang="en-US" b="1" dirty="0"/>
          </a:p>
          <a:p>
            <a:pPr>
              <a:lnSpc>
                <a:spcPct val="150000"/>
              </a:lnSpc>
            </a:pPr>
            <a:r>
              <a:rPr lang="en-US" dirty="0"/>
              <a:t>Represents numeric values, including integers and floating-point numbers. JavaScript uses the IEEE-754 standard to represent numbers, so all numbers are stored as 64-bit floating-point values (commonly referred to as "double-precision").</a:t>
            </a:r>
          </a:p>
          <a:p>
            <a:pPr>
              <a:lnSpc>
                <a:spcPct val="150000"/>
              </a:lnSpc>
            </a:pPr>
            <a:endParaRPr lang="en-US" b="1" dirty="0"/>
          </a:p>
          <a:p>
            <a:pPr>
              <a:lnSpc>
                <a:spcPct val="150000"/>
              </a:lnSpc>
            </a:pPr>
            <a:r>
              <a:rPr lang="en-US" b="1" dirty="0">
                <a:solidFill>
                  <a:srgbClr val="7030A0"/>
                </a:solidFill>
              </a:rPr>
              <a:t>let age = 25;  // Integer</a:t>
            </a:r>
          </a:p>
          <a:p>
            <a:pPr>
              <a:lnSpc>
                <a:spcPct val="150000"/>
              </a:lnSpc>
            </a:pPr>
            <a:r>
              <a:rPr lang="en-US" b="1" dirty="0">
                <a:solidFill>
                  <a:srgbClr val="7030A0"/>
                </a:solidFill>
              </a:rPr>
              <a:t>let price = 99.99;  // Floating-point number</a:t>
            </a:r>
          </a:p>
          <a:p>
            <a:pPr>
              <a:lnSpc>
                <a:spcPct val="150000"/>
              </a:lnSpc>
            </a:pPr>
            <a:r>
              <a:rPr lang="en-US" b="1" dirty="0">
                <a:solidFill>
                  <a:srgbClr val="7030A0"/>
                </a:solidFill>
              </a:rPr>
              <a:t>let negative = -10;  // Negative number</a:t>
            </a:r>
          </a:p>
          <a:p>
            <a:pPr>
              <a:lnSpc>
                <a:spcPct val="150000"/>
              </a:lnSpc>
            </a:pPr>
            <a:r>
              <a:rPr lang="en-US" b="1" dirty="0">
                <a:solidFill>
                  <a:srgbClr val="7030A0"/>
                </a:solidFill>
              </a:rPr>
              <a:t>let </a:t>
            </a:r>
            <a:r>
              <a:rPr lang="en-US" b="1" dirty="0" err="1">
                <a:solidFill>
                  <a:srgbClr val="7030A0"/>
                </a:solidFill>
              </a:rPr>
              <a:t>infinityVal</a:t>
            </a:r>
            <a:r>
              <a:rPr lang="en-US" b="1" dirty="0">
                <a:solidFill>
                  <a:srgbClr val="7030A0"/>
                </a:solidFill>
              </a:rPr>
              <a:t> = Infinity;  // Positive infinity</a:t>
            </a:r>
          </a:p>
          <a:p>
            <a:pPr>
              <a:lnSpc>
                <a:spcPct val="150000"/>
              </a:lnSpc>
            </a:pPr>
            <a:r>
              <a:rPr lang="en-US" b="1" dirty="0">
                <a:solidFill>
                  <a:srgbClr val="7030A0"/>
                </a:solidFill>
              </a:rPr>
              <a:t>let </a:t>
            </a:r>
            <a:r>
              <a:rPr lang="en-US" b="1" dirty="0" err="1">
                <a:solidFill>
                  <a:srgbClr val="7030A0"/>
                </a:solidFill>
              </a:rPr>
              <a:t>notANumber</a:t>
            </a:r>
            <a:r>
              <a:rPr lang="en-US" b="1" dirty="0">
                <a:solidFill>
                  <a:srgbClr val="7030A0"/>
                </a:solidFill>
              </a:rPr>
              <a:t> = </a:t>
            </a:r>
            <a:r>
              <a:rPr lang="en-US" b="1" dirty="0" err="1">
                <a:solidFill>
                  <a:srgbClr val="7030A0"/>
                </a:solidFill>
              </a:rPr>
              <a:t>NaN</a:t>
            </a:r>
            <a:r>
              <a:rPr lang="en-US" b="1" dirty="0">
                <a:solidFill>
                  <a:srgbClr val="7030A0"/>
                </a:solidFill>
              </a:rPr>
              <a:t>;  // Not a Number (invalid number operation)</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719912" cy="707886"/>
          </a:xfrm>
          <a:prstGeom prst="rect">
            <a:avLst/>
          </a:prstGeom>
          <a:noFill/>
        </p:spPr>
        <p:txBody>
          <a:bodyPr wrap="square">
            <a:spAutoFit/>
          </a:bodyPr>
          <a:lstStyle/>
          <a:p>
            <a:r>
              <a:rPr lang="en-US" sz="4000" b="1" dirty="0">
                <a:solidFill>
                  <a:schemeClr val="bg1"/>
                </a:solidFill>
              </a:rPr>
              <a:t>DATA TYPE</a:t>
            </a:r>
          </a:p>
        </p:txBody>
      </p:sp>
    </p:spTree>
    <p:extLst>
      <p:ext uri="{BB962C8B-B14F-4D97-AF65-F5344CB8AC3E}">
        <p14:creationId xmlns:p14="http://schemas.microsoft.com/office/powerpoint/2010/main" val="318293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105978" y="44608"/>
            <a:ext cx="8014814" cy="6377195"/>
          </a:xfrm>
          <a:prstGeom prst="rect">
            <a:avLst/>
          </a:prstGeom>
          <a:noFill/>
        </p:spPr>
        <p:txBody>
          <a:bodyPr wrap="square">
            <a:spAutoFit/>
          </a:bodyPr>
          <a:lstStyle/>
          <a:p>
            <a:pPr>
              <a:lnSpc>
                <a:spcPct val="150000"/>
              </a:lnSpc>
            </a:pPr>
            <a:r>
              <a:rPr lang="en-US" sz="1600" b="1" dirty="0"/>
              <a:t>Special Number Values:</a:t>
            </a:r>
          </a:p>
          <a:p>
            <a:pPr>
              <a:lnSpc>
                <a:spcPct val="150000"/>
              </a:lnSpc>
            </a:pPr>
            <a:endParaRPr lang="en-US" sz="1600" b="1" dirty="0"/>
          </a:p>
          <a:p>
            <a:pPr>
              <a:lnSpc>
                <a:spcPct val="150000"/>
              </a:lnSpc>
            </a:pPr>
            <a:r>
              <a:rPr lang="en-US" sz="1600" dirty="0"/>
              <a:t>    Infinity: Results from dividing a positive number by 0.</a:t>
            </a:r>
          </a:p>
          <a:p>
            <a:pPr>
              <a:lnSpc>
                <a:spcPct val="150000"/>
              </a:lnSpc>
            </a:pPr>
            <a:r>
              <a:rPr lang="en-US" sz="1600" dirty="0"/>
              <a:t>    -Infinity: Results from dividing a negative number by 0.</a:t>
            </a:r>
          </a:p>
          <a:p>
            <a:pPr>
              <a:lnSpc>
                <a:spcPct val="150000"/>
              </a:lnSpc>
            </a:pPr>
            <a:r>
              <a:rPr lang="en-US" sz="1600" dirty="0"/>
              <a:t>    </a:t>
            </a:r>
            <a:r>
              <a:rPr lang="en-US" sz="1600" dirty="0" err="1"/>
              <a:t>NaN</a:t>
            </a:r>
            <a:r>
              <a:rPr lang="en-US" sz="1600" dirty="0"/>
              <a:t> (Not a Number): Represents an invalid numeric result (e.g., dividing zero by zero or attempting arithmetic with non-numeric strings).</a:t>
            </a:r>
          </a:p>
          <a:p>
            <a:pPr>
              <a:lnSpc>
                <a:spcPct val="150000"/>
              </a:lnSpc>
            </a:pPr>
            <a:endParaRPr lang="en-US" sz="1600" dirty="0"/>
          </a:p>
          <a:p>
            <a:pPr>
              <a:lnSpc>
                <a:spcPct val="150000"/>
              </a:lnSpc>
            </a:pPr>
            <a:r>
              <a:rPr lang="en-US" sz="1600" dirty="0"/>
              <a:t>Common Operations:</a:t>
            </a:r>
          </a:p>
          <a:p>
            <a:pPr>
              <a:lnSpc>
                <a:spcPct val="150000"/>
              </a:lnSpc>
            </a:pPr>
            <a:endParaRPr lang="en-US" sz="1600" dirty="0"/>
          </a:p>
          <a:p>
            <a:pPr>
              <a:lnSpc>
                <a:spcPct val="150000"/>
              </a:lnSpc>
            </a:pPr>
            <a:r>
              <a:rPr lang="en-US" sz="1600" dirty="0">
                <a:solidFill>
                  <a:srgbClr val="7030A0"/>
                </a:solidFill>
              </a:rPr>
              <a:t>    Arithmetic (+, -, *, /, %).</a:t>
            </a:r>
          </a:p>
          <a:p>
            <a:pPr>
              <a:lnSpc>
                <a:spcPct val="150000"/>
              </a:lnSpc>
            </a:pPr>
            <a:r>
              <a:rPr lang="en-US" sz="1600" dirty="0">
                <a:solidFill>
                  <a:srgbClr val="7030A0"/>
                </a:solidFill>
              </a:rPr>
              <a:t>    Comparison (&gt;, &lt;, &gt;=, &lt;=).</a:t>
            </a:r>
          </a:p>
          <a:p>
            <a:pPr>
              <a:lnSpc>
                <a:spcPct val="150000"/>
              </a:lnSpc>
            </a:pPr>
            <a:r>
              <a:rPr lang="en-US" sz="1600" dirty="0">
                <a:solidFill>
                  <a:srgbClr val="7030A0"/>
                </a:solidFill>
              </a:rPr>
              <a:t>    Modulus (%) for remainder calculations.</a:t>
            </a:r>
          </a:p>
          <a:p>
            <a:pPr>
              <a:lnSpc>
                <a:spcPct val="150000"/>
              </a:lnSpc>
            </a:pPr>
            <a:endParaRPr lang="en-US" sz="1600" dirty="0"/>
          </a:p>
          <a:p>
            <a:pPr>
              <a:lnSpc>
                <a:spcPct val="150000"/>
              </a:lnSpc>
            </a:pPr>
            <a:r>
              <a:rPr lang="en-US" sz="1600" dirty="0"/>
              <a:t>Potential Issues:</a:t>
            </a:r>
          </a:p>
          <a:p>
            <a:pPr>
              <a:lnSpc>
                <a:spcPct val="150000"/>
              </a:lnSpc>
            </a:pPr>
            <a:endParaRPr lang="en-US" sz="1600" dirty="0"/>
          </a:p>
          <a:p>
            <a:pPr>
              <a:lnSpc>
                <a:spcPct val="150000"/>
              </a:lnSpc>
            </a:pPr>
            <a:r>
              <a:rPr lang="en-US" sz="1600" dirty="0"/>
              <a:t>    Precision errors can arise due to the way floating-point numbers are handled.</a:t>
            </a:r>
          </a:p>
          <a:p>
            <a:pPr>
              <a:lnSpc>
                <a:spcPct val="150000"/>
              </a:lnSpc>
            </a:pPr>
            <a:r>
              <a:rPr lang="en-US" sz="1600" dirty="0">
                <a:solidFill>
                  <a:srgbClr val="7030A0"/>
                </a:solidFill>
              </a:rPr>
              <a:t>console.log(0.1 + 0.2);  // Expected: 0.3, Actual: 0.30000000000000004</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719912" cy="707886"/>
          </a:xfrm>
          <a:prstGeom prst="rect">
            <a:avLst/>
          </a:prstGeom>
          <a:noFill/>
        </p:spPr>
        <p:txBody>
          <a:bodyPr wrap="square">
            <a:spAutoFit/>
          </a:bodyPr>
          <a:lstStyle/>
          <a:p>
            <a:r>
              <a:rPr lang="en-US" sz="4000" b="1" dirty="0">
                <a:solidFill>
                  <a:schemeClr val="bg1"/>
                </a:solidFill>
              </a:rPr>
              <a:t>DATA TYPE</a:t>
            </a:r>
          </a:p>
        </p:txBody>
      </p:sp>
    </p:spTree>
    <p:extLst>
      <p:ext uri="{BB962C8B-B14F-4D97-AF65-F5344CB8AC3E}">
        <p14:creationId xmlns:p14="http://schemas.microsoft.com/office/powerpoint/2010/main" val="136723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105978" y="44608"/>
            <a:ext cx="8014814" cy="4119526"/>
          </a:xfrm>
          <a:prstGeom prst="rect">
            <a:avLst/>
          </a:prstGeom>
          <a:noFill/>
        </p:spPr>
        <p:txBody>
          <a:bodyPr wrap="square">
            <a:spAutoFit/>
          </a:bodyPr>
          <a:lstStyle/>
          <a:p>
            <a:pPr>
              <a:lnSpc>
                <a:spcPct val="150000"/>
              </a:lnSpc>
            </a:pPr>
            <a:r>
              <a:rPr lang="en-US" sz="3200" b="1" dirty="0"/>
              <a:t>String</a:t>
            </a:r>
            <a:endParaRPr lang="en-US" sz="1600" b="1" dirty="0"/>
          </a:p>
          <a:p>
            <a:pPr>
              <a:lnSpc>
                <a:spcPct val="150000"/>
              </a:lnSpc>
            </a:pPr>
            <a:endParaRPr lang="en-US" sz="1600" b="1" dirty="0"/>
          </a:p>
          <a:p>
            <a:pPr>
              <a:lnSpc>
                <a:spcPct val="150000"/>
              </a:lnSpc>
            </a:pPr>
            <a:r>
              <a:rPr lang="en-US" sz="1600" dirty="0"/>
              <a:t>Represents a sequence of characters (text). Strings in JavaScript are immutable, meaning any operations on a string result in the creation of a new string rather than modification of the original.</a:t>
            </a:r>
          </a:p>
          <a:p>
            <a:pPr>
              <a:lnSpc>
                <a:spcPct val="150000"/>
              </a:lnSpc>
            </a:pPr>
            <a:endParaRPr lang="en-US" sz="1600" b="1" dirty="0"/>
          </a:p>
          <a:p>
            <a:pPr>
              <a:lnSpc>
                <a:spcPct val="150000"/>
              </a:lnSpc>
            </a:pPr>
            <a:r>
              <a:rPr lang="en-US" sz="1600" b="1" dirty="0"/>
              <a:t>    Examples:</a:t>
            </a:r>
          </a:p>
          <a:p>
            <a:pPr>
              <a:lnSpc>
                <a:spcPct val="150000"/>
              </a:lnSpc>
            </a:pPr>
            <a:r>
              <a:rPr lang="en-US" sz="1600" b="1" dirty="0">
                <a:solidFill>
                  <a:srgbClr val="7030A0"/>
                </a:solidFill>
              </a:rPr>
              <a:t>let name = 'John';  // Single quotes</a:t>
            </a:r>
          </a:p>
          <a:p>
            <a:pPr>
              <a:lnSpc>
                <a:spcPct val="150000"/>
              </a:lnSpc>
            </a:pPr>
            <a:r>
              <a:rPr lang="en-US" sz="1600" b="1" dirty="0">
                <a:solidFill>
                  <a:srgbClr val="7030A0"/>
                </a:solidFill>
              </a:rPr>
              <a:t>let greeting = "Hello, World!";  // Double quotes</a:t>
            </a:r>
          </a:p>
          <a:p>
            <a:pPr>
              <a:lnSpc>
                <a:spcPct val="150000"/>
              </a:lnSpc>
            </a:pPr>
            <a:r>
              <a:rPr lang="en-US" sz="1600" b="1" dirty="0">
                <a:solidFill>
                  <a:srgbClr val="7030A0"/>
                </a:solidFill>
              </a:rPr>
              <a:t>let template = `Hello, ${name}`;  // Template literal with interpolation</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719912" cy="707886"/>
          </a:xfrm>
          <a:prstGeom prst="rect">
            <a:avLst/>
          </a:prstGeom>
          <a:noFill/>
        </p:spPr>
        <p:txBody>
          <a:bodyPr wrap="square">
            <a:spAutoFit/>
          </a:bodyPr>
          <a:lstStyle/>
          <a:p>
            <a:r>
              <a:rPr lang="en-US" sz="4000" b="1" dirty="0">
                <a:solidFill>
                  <a:schemeClr val="bg1"/>
                </a:solidFill>
              </a:rPr>
              <a:t>DATA TYPE</a:t>
            </a:r>
          </a:p>
        </p:txBody>
      </p:sp>
    </p:spTree>
    <p:extLst>
      <p:ext uri="{BB962C8B-B14F-4D97-AF65-F5344CB8AC3E}">
        <p14:creationId xmlns:p14="http://schemas.microsoft.com/office/powerpoint/2010/main" val="14513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105978" y="44608"/>
            <a:ext cx="8014814" cy="4622869"/>
          </a:xfrm>
          <a:prstGeom prst="rect">
            <a:avLst/>
          </a:prstGeom>
          <a:noFill/>
        </p:spPr>
        <p:txBody>
          <a:bodyPr wrap="square">
            <a:spAutoFit/>
          </a:bodyPr>
          <a:lstStyle/>
          <a:p>
            <a:pPr>
              <a:lnSpc>
                <a:spcPct val="150000"/>
              </a:lnSpc>
            </a:pPr>
            <a:r>
              <a:rPr lang="en-US" b="1" dirty="0"/>
              <a:t>Properties:</a:t>
            </a:r>
          </a:p>
          <a:p>
            <a:pPr>
              <a:lnSpc>
                <a:spcPct val="150000"/>
              </a:lnSpc>
            </a:pPr>
            <a:r>
              <a:rPr lang="en-US" dirty="0"/>
              <a:t> Strings are indexed, meaning each character has a position (starting from 0).</a:t>
            </a:r>
          </a:p>
          <a:p>
            <a:pPr>
              <a:lnSpc>
                <a:spcPct val="150000"/>
              </a:lnSpc>
            </a:pPr>
            <a:endParaRPr lang="en-US" dirty="0"/>
          </a:p>
          <a:p>
            <a:pPr>
              <a:lnSpc>
                <a:spcPct val="150000"/>
              </a:lnSpc>
            </a:pPr>
            <a:r>
              <a:rPr lang="en-US" dirty="0">
                <a:solidFill>
                  <a:srgbClr val="7030A0"/>
                </a:solidFill>
              </a:rPr>
              <a:t>let word = 'hello';</a:t>
            </a:r>
          </a:p>
          <a:p>
            <a:pPr>
              <a:lnSpc>
                <a:spcPct val="150000"/>
              </a:lnSpc>
            </a:pPr>
            <a:r>
              <a:rPr lang="en-US" dirty="0">
                <a:solidFill>
                  <a:srgbClr val="7030A0"/>
                </a:solidFill>
              </a:rPr>
              <a:t>console.log(word[1]);  // Output: 'e'</a:t>
            </a:r>
          </a:p>
          <a:p>
            <a:pPr>
              <a:lnSpc>
                <a:spcPct val="150000"/>
              </a:lnSpc>
            </a:pPr>
            <a:endParaRPr lang="en-US" dirty="0"/>
          </a:p>
          <a:p>
            <a:pPr>
              <a:lnSpc>
                <a:spcPct val="150000"/>
              </a:lnSpc>
            </a:pPr>
            <a:r>
              <a:rPr lang="en-US" dirty="0"/>
              <a:t>Strings can be concatenated using the + operator or template literals.</a:t>
            </a:r>
          </a:p>
          <a:p>
            <a:pPr>
              <a:lnSpc>
                <a:spcPct val="150000"/>
              </a:lnSpc>
            </a:pPr>
            <a:endParaRPr lang="en-US" dirty="0"/>
          </a:p>
          <a:p>
            <a:pPr>
              <a:lnSpc>
                <a:spcPct val="150000"/>
              </a:lnSpc>
            </a:pPr>
            <a:r>
              <a:rPr lang="en-US" dirty="0">
                <a:solidFill>
                  <a:srgbClr val="7030A0"/>
                </a:solidFill>
              </a:rPr>
              <a:t>        let </a:t>
            </a:r>
            <a:r>
              <a:rPr lang="en-US" dirty="0" err="1">
                <a:solidFill>
                  <a:srgbClr val="7030A0"/>
                </a:solidFill>
              </a:rPr>
              <a:t>fullName</a:t>
            </a:r>
            <a:r>
              <a:rPr lang="en-US" dirty="0">
                <a:solidFill>
                  <a:srgbClr val="7030A0"/>
                </a:solidFill>
              </a:rPr>
              <a:t> = 'John' + ' ' + 'Doe';  // 'John Doe'</a:t>
            </a:r>
          </a:p>
          <a:p>
            <a:pPr>
              <a:lnSpc>
                <a:spcPct val="150000"/>
              </a:lnSpc>
            </a:pPr>
            <a:r>
              <a:rPr lang="en-US" dirty="0">
                <a:solidFill>
                  <a:srgbClr val="7030A0"/>
                </a:solidFill>
              </a:rPr>
              <a:t>        let message = `Welcome, ${</a:t>
            </a:r>
            <a:r>
              <a:rPr lang="en-US" dirty="0" err="1">
                <a:solidFill>
                  <a:srgbClr val="7030A0"/>
                </a:solidFill>
              </a:rPr>
              <a:t>fullName</a:t>
            </a:r>
            <a:r>
              <a:rPr lang="en-US" dirty="0">
                <a:solidFill>
                  <a:srgbClr val="7030A0"/>
                </a:solidFill>
              </a:rPr>
              <a:t>}`;  // 'Welcome, John Doe'</a:t>
            </a:r>
          </a:p>
          <a:p>
            <a:pPr>
              <a:lnSpc>
                <a:spcPct val="150000"/>
              </a:lnSpc>
            </a:pPr>
            <a:endParaRPr lang="en-US" b="1" dirty="0"/>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719912" cy="707886"/>
          </a:xfrm>
          <a:prstGeom prst="rect">
            <a:avLst/>
          </a:prstGeom>
          <a:noFill/>
        </p:spPr>
        <p:txBody>
          <a:bodyPr wrap="square">
            <a:spAutoFit/>
          </a:bodyPr>
          <a:lstStyle/>
          <a:p>
            <a:r>
              <a:rPr lang="en-US" sz="4000" b="1" dirty="0">
                <a:solidFill>
                  <a:schemeClr val="bg1"/>
                </a:solidFill>
              </a:rPr>
              <a:t>DATA TYPE</a:t>
            </a:r>
          </a:p>
        </p:txBody>
      </p:sp>
    </p:spTree>
    <p:extLst>
      <p:ext uri="{BB962C8B-B14F-4D97-AF65-F5344CB8AC3E}">
        <p14:creationId xmlns:p14="http://schemas.microsoft.com/office/powerpoint/2010/main" val="144152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105978" y="44608"/>
            <a:ext cx="8014814" cy="3699539"/>
          </a:xfrm>
          <a:prstGeom prst="rect">
            <a:avLst/>
          </a:prstGeom>
          <a:noFill/>
        </p:spPr>
        <p:txBody>
          <a:bodyPr wrap="square">
            <a:spAutoFit/>
          </a:bodyPr>
          <a:lstStyle/>
          <a:p>
            <a:pPr>
              <a:lnSpc>
                <a:spcPct val="150000"/>
              </a:lnSpc>
            </a:pPr>
            <a:r>
              <a:rPr lang="en-US" sz="3200" b="1" dirty="0"/>
              <a:t>Boolean</a:t>
            </a:r>
          </a:p>
          <a:p>
            <a:pPr>
              <a:lnSpc>
                <a:spcPct val="150000"/>
              </a:lnSpc>
            </a:pPr>
            <a:endParaRPr lang="en-US" b="1" dirty="0"/>
          </a:p>
          <a:p>
            <a:pPr>
              <a:lnSpc>
                <a:spcPct val="150000"/>
              </a:lnSpc>
            </a:pPr>
            <a:r>
              <a:rPr lang="en-US" b="1" dirty="0"/>
              <a:t>Represents logical values: either true or false. Booleans are often used in conditions, loops, and comparisons.</a:t>
            </a:r>
          </a:p>
          <a:p>
            <a:pPr>
              <a:lnSpc>
                <a:spcPct val="150000"/>
              </a:lnSpc>
            </a:pPr>
            <a:endParaRPr lang="en-US" b="1" dirty="0"/>
          </a:p>
          <a:p>
            <a:pPr>
              <a:lnSpc>
                <a:spcPct val="150000"/>
              </a:lnSpc>
            </a:pPr>
            <a:r>
              <a:rPr lang="en-US" b="1" dirty="0"/>
              <a:t>    Examples:</a:t>
            </a:r>
          </a:p>
          <a:p>
            <a:pPr>
              <a:lnSpc>
                <a:spcPct val="150000"/>
              </a:lnSpc>
            </a:pPr>
            <a:r>
              <a:rPr lang="en-US" b="1" dirty="0">
                <a:solidFill>
                  <a:srgbClr val="7030A0"/>
                </a:solidFill>
              </a:rPr>
              <a:t>let </a:t>
            </a:r>
            <a:r>
              <a:rPr lang="en-US" b="1" dirty="0" err="1">
                <a:solidFill>
                  <a:srgbClr val="7030A0"/>
                </a:solidFill>
              </a:rPr>
              <a:t>isCompleted</a:t>
            </a:r>
            <a:r>
              <a:rPr lang="en-US" b="1" dirty="0">
                <a:solidFill>
                  <a:srgbClr val="7030A0"/>
                </a:solidFill>
              </a:rPr>
              <a:t> = true;</a:t>
            </a:r>
          </a:p>
          <a:p>
            <a:pPr>
              <a:lnSpc>
                <a:spcPct val="150000"/>
              </a:lnSpc>
            </a:pPr>
            <a:r>
              <a:rPr lang="en-US" b="1" dirty="0">
                <a:solidFill>
                  <a:srgbClr val="7030A0"/>
                </a:solidFill>
              </a:rPr>
              <a:t>let </a:t>
            </a:r>
            <a:r>
              <a:rPr lang="en-US" b="1" dirty="0" err="1">
                <a:solidFill>
                  <a:srgbClr val="7030A0"/>
                </a:solidFill>
              </a:rPr>
              <a:t>isActive</a:t>
            </a:r>
            <a:r>
              <a:rPr lang="en-US" b="1" dirty="0">
                <a:solidFill>
                  <a:srgbClr val="7030A0"/>
                </a:solidFill>
              </a:rPr>
              <a:t> = false;</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719912" cy="707886"/>
          </a:xfrm>
          <a:prstGeom prst="rect">
            <a:avLst/>
          </a:prstGeom>
          <a:noFill/>
        </p:spPr>
        <p:txBody>
          <a:bodyPr wrap="square">
            <a:spAutoFit/>
          </a:bodyPr>
          <a:lstStyle/>
          <a:p>
            <a:r>
              <a:rPr lang="en-US" sz="4000" b="1" dirty="0">
                <a:solidFill>
                  <a:schemeClr val="bg1"/>
                </a:solidFill>
              </a:rPr>
              <a:t>DATA TYPE</a:t>
            </a:r>
          </a:p>
        </p:txBody>
      </p:sp>
    </p:spTree>
    <p:extLst>
      <p:ext uri="{BB962C8B-B14F-4D97-AF65-F5344CB8AC3E}">
        <p14:creationId xmlns:p14="http://schemas.microsoft.com/office/powerpoint/2010/main" val="13416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105978" y="44608"/>
            <a:ext cx="8014814" cy="4027193"/>
          </a:xfrm>
          <a:prstGeom prst="rect">
            <a:avLst/>
          </a:prstGeom>
          <a:noFill/>
        </p:spPr>
        <p:txBody>
          <a:bodyPr wrap="square">
            <a:spAutoFit/>
          </a:bodyPr>
          <a:lstStyle/>
          <a:p>
            <a:pPr>
              <a:lnSpc>
                <a:spcPct val="150000"/>
              </a:lnSpc>
            </a:pPr>
            <a:r>
              <a:rPr lang="en-US" sz="2800" b="1" dirty="0"/>
              <a:t>Undefined</a:t>
            </a:r>
          </a:p>
          <a:p>
            <a:pPr>
              <a:lnSpc>
                <a:spcPct val="150000"/>
              </a:lnSpc>
            </a:pPr>
            <a:endParaRPr lang="en-US" sz="1600" b="1" dirty="0"/>
          </a:p>
          <a:p>
            <a:pPr>
              <a:lnSpc>
                <a:spcPct val="150000"/>
              </a:lnSpc>
            </a:pPr>
            <a:r>
              <a:rPr lang="en-US" sz="1600" b="1" dirty="0"/>
              <a:t>A variable is of type undefined when it has been declared but not assigned a value. This is the default value for uninitialized variables.</a:t>
            </a:r>
          </a:p>
          <a:p>
            <a:pPr>
              <a:lnSpc>
                <a:spcPct val="150000"/>
              </a:lnSpc>
            </a:pPr>
            <a:endParaRPr lang="en-US" sz="1600" b="1" dirty="0"/>
          </a:p>
          <a:p>
            <a:pPr>
              <a:lnSpc>
                <a:spcPct val="150000"/>
              </a:lnSpc>
            </a:pPr>
            <a:r>
              <a:rPr lang="en-US" sz="1600" b="1" dirty="0"/>
              <a:t>    Example:</a:t>
            </a:r>
          </a:p>
          <a:p>
            <a:pPr>
              <a:lnSpc>
                <a:spcPct val="150000"/>
              </a:lnSpc>
            </a:pPr>
            <a:endParaRPr lang="en-US" sz="1600" b="1" dirty="0"/>
          </a:p>
          <a:p>
            <a:pPr>
              <a:lnSpc>
                <a:spcPct val="150000"/>
              </a:lnSpc>
            </a:pPr>
            <a:r>
              <a:rPr lang="en-US" sz="1600" b="1" dirty="0">
                <a:solidFill>
                  <a:srgbClr val="7030A0"/>
                </a:solidFill>
              </a:rPr>
              <a:t>let </a:t>
            </a:r>
            <a:r>
              <a:rPr lang="en-US" sz="1600" b="1" dirty="0" err="1">
                <a:solidFill>
                  <a:srgbClr val="7030A0"/>
                </a:solidFill>
              </a:rPr>
              <a:t>someVar</a:t>
            </a:r>
            <a:r>
              <a:rPr lang="en-US" sz="1600" b="1" dirty="0">
                <a:solidFill>
                  <a:srgbClr val="7030A0"/>
                </a:solidFill>
              </a:rPr>
              <a:t>;</a:t>
            </a:r>
          </a:p>
          <a:p>
            <a:pPr>
              <a:lnSpc>
                <a:spcPct val="150000"/>
              </a:lnSpc>
            </a:pPr>
            <a:r>
              <a:rPr lang="en-US" sz="1600" b="1" dirty="0">
                <a:solidFill>
                  <a:srgbClr val="7030A0"/>
                </a:solidFill>
              </a:rPr>
              <a:t>console.log(</a:t>
            </a:r>
            <a:r>
              <a:rPr lang="en-US" sz="1600" b="1" dirty="0" err="1">
                <a:solidFill>
                  <a:srgbClr val="7030A0"/>
                </a:solidFill>
              </a:rPr>
              <a:t>someVar</a:t>
            </a:r>
            <a:r>
              <a:rPr lang="en-US" sz="1600" b="1" dirty="0">
                <a:solidFill>
                  <a:srgbClr val="7030A0"/>
                </a:solidFill>
              </a:rPr>
              <a:t>);  // undefined</a:t>
            </a:r>
          </a:p>
          <a:p>
            <a:pPr>
              <a:lnSpc>
                <a:spcPct val="150000"/>
              </a:lnSpc>
            </a:pPr>
            <a:endParaRPr lang="en-US" sz="1600" b="1" dirty="0"/>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719912" cy="707886"/>
          </a:xfrm>
          <a:prstGeom prst="rect">
            <a:avLst/>
          </a:prstGeom>
          <a:noFill/>
        </p:spPr>
        <p:txBody>
          <a:bodyPr wrap="square">
            <a:spAutoFit/>
          </a:bodyPr>
          <a:lstStyle/>
          <a:p>
            <a:r>
              <a:rPr lang="en-US" sz="4000" b="1" dirty="0">
                <a:solidFill>
                  <a:schemeClr val="bg1"/>
                </a:solidFill>
              </a:rPr>
              <a:t>DATA TYPE</a:t>
            </a:r>
          </a:p>
        </p:txBody>
      </p:sp>
    </p:spTree>
    <p:extLst>
      <p:ext uri="{BB962C8B-B14F-4D97-AF65-F5344CB8AC3E}">
        <p14:creationId xmlns:p14="http://schemas.microsoft.com/office/powerpoint/2010/main" val="335584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105978" y="44608"/>
            <a:ext cx="8014814" cy="3657861"/>
          </a:xfrm>
          <a:prstGeom prst="rect">
            <a:avLst/>
          </a:prstGeom>
          <a:noFill/>
        </p:spPr>
        <p:txBody>
          <a:bodyPr wrap="square">
            <a:spAutoFit/>
          </a:bodyPr>
          <a:lstStyle/>
          <a:p>
            <a:pPr>
              <a:lnSpc>
                <a:spcPct val="150000"/>
              </a:lnSpc>
            </a:pPr>
            <a:r>
              <a:rPr lang="en-US" sz="2800" b="1" dirty="0"/>
              <a:t>Use Cases:</a:t>
            </a:r>
          </a:p>
          <a:p>
            <a:pPr>
              <a:lnSpc>
                <a:spcPct val="150000"/>
              </a:lnSpc>
            </a:pPr>
            <a:r>
              <a:rPr lang="en-US" sz="1600" b="1" dirty="0"/>
              <a:t>Commonly used to represent variables that have yet to be initialized or when a function does not explicitly return a value.</a:t>
            </a:r>
          </a:p>
          <a:p>
            <a:pPr>
              <a:lnSpc>
                <a:spcPct val="150000"/>
              </a:lnSpc>
            </a:pPr>
            <a:r>
              <a:rPr lang="en-US" sz="1600" b="1" dirty="0"/>
              <a:t>    It can also be checked in conditional statements to determine whether a value has been assigned:</a:t>
            </a:r>
          </a:p>
          <a:p>
            <a:pPr>
              <a:lnSpc>
                <a:spcPct val="150000"/>
              </a:lnSpc>
            </a:pPr>
            <a:endParaRPr lang="en-US" sz="1600" b="1" dirty="0"/>
          </a:p>
          <a:p>
            <a:pPr>
              <a:lnSpc>
                <a:spcPct val="150000"/>
              </a:lnSpc>
            </a:pPr>
            <a:r>
              <a:rPr lang="en-US" sz="1600" b="1" dirty="0">
                <a:solidFill>
                  <a:srgbClr val="7030A0"/>
                </a:solidFill>
              </a:rPr>
              <a:t>if (</a:t>
            </a:r>
            <a:r>
              <a:rPr lang="en-US" sz="1600" b="1" dirty="0" err="1">
                <a:solidFill>
                  <a:srgbClr val="7030A0"/>
                </a:solidFill>
              </a:rPr>
              <a:t>typeof</a:t>
            </a:r>
            <a:r>
              <a:rPr lang="en-US" sz="1600" b="1" dirty="0">
                <a:solidFill>
                  <a:srgbClr val="7030A0"/>
                </a:solidFill>
              </a:rPr>
              <a:t> </a:t>
            </a:r>
            <a:r>
              <a:rPr lang="en-US" sz="1600" b="1" dirty="0" err="1">
                <a:solidFill>
                  <a:srgbClr val="7030A0"/>
                </a:solidFill>
              </a:rPr>
              <a:t>someVar</a:t>
            </a:r>
            <a:r>
              <a:rPr lang="en-US" sz="1600" b="1" dirty="0">
                <a:solidFill>
                  <a:srgbClr val="7030A0"/>
                </a:solidFill>
              </a:rPr>
              <a:t> === 'undefined') {</a:t>
            </a:r>
          </a:p>
          <a:p>
            <a:pPr>
              <a:lnSpc>
                <a:spcPct val="150000"/>
              </a:lnSpc>
            </a:pPr>
            <a:r>
              <a:rPr lang="en-US" sz="1600" b="1" dirty="0">
                <a:solidFill>
                  <a:srgbClr val="7030A0"/>
                </a:solidFill>
              </a:rPr>
              <a:t>          console.log('Variable is undefined.');</a:t>
            </a:r>
          </a:p>
          <a:p>
            <a:pPr>
              <a:lnSpc>
                <a:spcPct val="150000"/>
              </a:lnSpc>
            </a:pPr>
            <a:r>
              <a:rPr lang="en-US" sz="1600" b="1" dirty="0">
                <a:solidFill>
                  <a:srgbClr val="7030A0"/>
                </a:solidFill>
              </a:rPr>
              <a:t>        }</a:t>
            </a:r>
            <a:endParaRPr lang="en-US" sz="1400" b="1" dirty="0">
              <a:solidFill>
                <a:srgbClr val="7030A0"/>
              </a:solidFill>
            </a:endParaRPr>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719912" cy="707886"/>
          </a:xfrm>
          <a:prstGeom prst="rect">
            <a:avLst/>
          </a:prstGeom>
          <a:noFill/>
        </p:spPr>
        <p:txBody>
          <a:bodyPr wrap="square">
            <a:spAutoFit/>
          </a:bodyPr>
          <a:lstStyle/>
          <a:p>
            <a:r>
              <a:rPr lang="en-US" sz="4000" b="1" dirty="0">
                <a:solidFill>
                  <a:schemeClr val="bg1"/>
                </a:solidFill>
              </a:rPr>
              <a:t>DATA TYPE</a:t>
            </a:r>
          </a:p>
        </p:txBody>
      </p:sp>
    </p:spTree>
    <p:extLst>
      <p:ext uri="{BB962C8B-B14F-4D97-AF65-F5344CB8AC3E}">
        <p14:creationId xmlns:p14="http://schemas.microsoft.com/office/powerpoint/2010/main" val="113538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838200" y="365126"/>
            <a:ext cx="4844845" cy="1094248"/>
          </a:xfrm>
        </p:spPr>
        <p:txBody>
          <a:bodyPr/>
          <a:lstStyle/>
          <a:p>
            <a:r>
              <a:rPr lang="en-US" sz="4400" dirty="0"/>
              <a:t>Ordered Lists</a:t>
            </a:r>
          </a:p>
        </p:txBody>
      </p:sp>
      <p:sp>
        <p:nvSpPr>
          <p:cNvPr id="3" name="Content Placeholder 2">
            <a:extLst>
              <a:ext uri="{FF2B5EF4-FFF2-40B4-BE49-F238E27FC236}">
                <a16:creationId xmlns:a16="http://schemas.microsoft.com/office/drawing/2014/main" id="{74764FCE-5180-E8BF-BAA8-D65A24E0AF6F}"/>
              </a:ext>
            </a:extLst>
          </p:cNvPr>
          <p:cNvSpPr>
            <a:spLocks noGrp="1"/>
          </p:cNvSpPr>
          <p:nvPr>
            <p:ph idx="1"/>
          </p:nvPr>
        </p:nvSpPr>
        <p:spPr>
          <a:xfrm>
            <a:off x="245806" y="1459374"/>
            <a:ext cx="10215717" cy="1303492"/>
          </a:xfrm>
        </p:spPr>
        <p:txBody>
          <a:bodyPr>
            <a:normAutofit lnSpcReduction="10000"/>
          </a:bodyPr>
          <a:lstStyle/>
          <a:p>
            <a:r>
              <a:rPr lang="en-US" sz="1600" dirty="0"/>
              <a:t>Ordered lists are used to group a set of items in a specific order.</a:t>
            </a:r>
          </a:p>
          <a:p>
            <a:r>
              <a:rPr lang="en-US" sz="1600" dirty="0"/>
              <a:t>    They are defined using the &lt;</a:t>
            </a:r>
            <a:r>
              <a:rPr lang="en-US" sz="1600" dirty="0" err="1"/>
              <a:t>ol</a:t>
            </a:r>
            <a:r>
              <a:rPr lang="en-US" sz="1600" dirty="0"/>
              <a:t>&gt; tag.</a:t>
            </a:r>
          </a:p>
          <a:p>
            <a:r>
              <a:rPr lang="en-US" sz="1600" dirty="0"/>
              <a:t>    Each item in the list is defined using the &lt;li&gt; (list item) tag.</a:t>
            </a:r>
          </a:p>
          <a:p>
            <a:r>
              <a:rPr lang="en-US" sz="1600" dirty="0"/>
              <a:t>    By default, the list items are numbered, but you can change the type of numbering using the type attribute.</a:t>
            </a:r>
          </a:p>
        </p:txBody>
      </p:sp>
      <p:sp>
        <p:nvSpPr>
          <p:cNvPr id="7" name="TextBox 6">
            <a:extLst>
              <a:ext uri="{FF2B5EF4-FFF2-40B4-BE49-F238E27FC236}">
                <a16:creationId xmlns:a16="http://schemas.microsoft.com/office/drawing/2014/main" id="{4A8D97C5-B51E-B64D-BF77-EEE1E0953D90}"/>
              </a:ext>
            </a:extLst>
          </p:cNvPr>
          <p:cNvSpPr txBox="1"/>
          <p:nvPr/>
        </p:nvSpPr>
        <p:spPr>
          <a:xfrm>
            <a:off x="119215" y="3090302"/>
            <a:ext cx="6282813" cy="3376374"/>
          </a:xfrm>
          <a:prstGeom prst="rect">
            <a:avLst/>
          </a:prstGeom>
          <a:noFill/>
        </p:spPr>
        <p:txBody>
          <a:bodyPr wrap="square">
            <a:spAutoFit/>
          </a:bodyPr>
          <a:lstStyle/>
          <a:p>
            <a:pPr>
              <a:lnSpc>
                <a:spcPct val="150000"/>
              </a:lnSpc>
            </a:pPr>
            <a:r>
              <a:rPr lang="en-US" dirty="0">
                <a:solidFill>
                  <a:srgbClr val="7030A0"/>
                </a:solidFill>
              </a:rPr>
              <a:t>&lt;h2&gt;Steps to Make a Sandwich&lt;/h2&gt;</a:t>
            </a:r>
          </a:p>
          <a:p>
            <a:pPr>
              <a:lnSpc>
                <a:spcPct val="150000"/>
              </a:lnSpc>
            </a:pPr>
            <a:r>
              <a:rPr lang="en-US" dirty="0">
                <a:solidFill>
                  <a:srgbClr val="7030A0"/>
                </a:solidFill>
              </a:rPr>
              <a:t>&lt;</a:t>
            </a:r>
            <a:r>
              <a:rPr lang="en-US" dirty="0" err="1">
                <a:solidFill>
                  <a:srgbClr val="7030A0"/>
                </a:solidFill>
              </a:rPr>
              <a:t>ol</a:t>
            </a:r>
            <a:r>
              <a:rPr lang="en-US" dirty="0">
                <a:solidFill>
                  <a:srgbClr val="7030A0"/>
                </a:solidFill>
              </a:rPr>
              <a:t>&gt;</a:t>
            </a:r>
          </a:p>
          <a:p>
            <a:pPr>
              <a:lnSpc>
                <a:spcPct val="150000"/>
              </a:lnSpc>
            </a:pPr>
            <a:r>
              <a:rPr lang="en-US" dirty="0">
                <a:solidFill>
                  <a:srgbClr val="7030A0"/>
                </a:solidFill>
              </a:rPr>
              <a:t>  &lt;li&gt;Get two slices of bread.&lt;/li&gt;</a:t>
            </a:r>
          </a:p>
          <a:p>
            <a:pPr>
              <a:lnSpc>
                <a:spcPct val="150000"/>
              </a:lnSpc>
            </a:pPr>
            <a:r>
              <a:rPr lang="en-US" dirty="0">
                <a:solidFill>
                  <a:srgbClr val="7030A0"/>
                </a:solidFill>
              </a:rPr>
              <a:t>  &lt;li&gt;Spread butter on each slice.&lt;/li&gt;</a:t>
            </a:r>
          </a:p>
          <a:p>
            <a:pPr>
              <a:lnSpc>
                <a:spcPct val="150000"/>
              </a:lnSpc>
            </a:pPr>
            <a:r>
              <a:rPr lang="en-US" dirty="0">
                <a:solidFill>
                  <a:srgbClr val="7030A0"/>
                </a:solidFill>
              </a:rPr>
              <a:t>  &lt;li&gt;Add your favorite filling (e.g., ham, cheese, etc.).&lt;/li&gt;</a:t>
            </a:r>
          </a:p>
          <a:p>
            <a:pPr>
              <a:lnSpc>
                <a:spcPct val="150000"/>
              </a:lnSpc>
            </a:pPr>
            <a:r>
              <a:rPr lang="en-US" dirty="0">
                <a:solidFill>
                  <a:srgbClr val="7030A0"/>
                </a:solidFill>
              </a:rPr>
              <a:t>  &lt;li&gt;Put the slices together.&lt;/li&gt;</a:t>
            </a:r>
          </a:p>
          <a:p>
            <a:pPr>
              <a:lnSpc>
                <a:spcPct val="150000"/>
              </a:lnSpc>
            </a:pPr>
            <a:r>
              <a:rPr lang="en-US" dirty="0">
                <a:solidFill>
                  <a:srgbClr val="7030A0"/>
                </a:solidFill>
              </a:rPr>
              <a:t>  &lt;li&gt;Cut the sandwich in half if desired.&lt;/li&gt;</a:t>
            </a:r>
          </a:p>
          <a:p>
            <a:pPr>
              <a:lnSpc>
                <a:spcPct val="150000"/>
              </a:lnSpc>
            </a:pPr>
            <a:r>
              <a:rPr lang="en-US" dirty="0">
                <a:solidFill>
                  <a:srgbClr val="7030A0"/>
                </a:solidFill>
              </a:rPr>
              <a:t>&lt;/</a:t>
            </a:r>
            <a:r>
              <a:rPr lang="en-US" dirty="0" err="1">
                <a:solidFill>
                  <a:srgbClr val="7030A0"/>
                </a:solidFill>
              </a:rPr>
              <a:t>ol</a:t>
            </a:r>
            <a:r>
              <a:rPr lang="en-US" dirty="0">
                <a:solidFill>
                  <a:srgbClr val="7030A0"/>
                </a:solidFill>
              </a:rPr>
              <a:t>&gt;</a:t>
            </a:r>
          </a:p>
        </p:txBody>
      </p:sp>
      <p:sp>
        <p:nvSpPr>
          <p:cNvPr id="9" name="TextBox 8">
            <a:extLst>
              <a:ext uri="{FF2B5EF4-FFF2-40B4-BE49-F238E27FC236}">
                <a16:creationId xmlns:a16="http://schemas.microsoft.com/office/drawing/2014/main" id="{E4756787-6F83-FD2A-5A06-0F5E57E4B647}"/>
              </a:ext>
            </a:extLst>
          </p:cNvPr>
          <p:cNvSpPr txBox="1"/>
          <p:nvPr/>
        </p:nvSpPr>
        <p:spPr>
          <a:xfrm>
            <a:off x="7295536" y="2940973"/>
            <a:ext cx="3618271" cy="2308324"/>
          </a:xfrm>
          <a:prstGeom prst="rect">
            <a:avLst/>
          </a:prstGeom>
          <a:noFill/>
        </p:spPr>
        <p:txBody>
          <a:bodyPr wrap="square">
            <a:spAutoFit/>
          </a:bodyPr>
          <a:lstStyle/>
          <a:p>
            <a:r>
              <a:rPr lang="it-IT" dirty="0">
                <a:solidFill>
                  <a:srgbClr val="7030A0"/>
                </a:solidFill>
              </a:rPr>
              <a:t>&lt;h2&gt;Top 5 Favorite Movies&lt;/h2&gt;</a:t>
            </a:r>
          </a:p>
          <a:p>
            <a:r>
              <a:rPr lang="it-IT" dirty="0">
                <a:solidFill>
                  <a:srgbClr val="7030A0"/>
                </a:solidFill>
              </a:rPr>
              <a:t>&lt;ol&gt;</a:t>
            </a:r>
          </a:p>
          <a:p>
            <a:r>
              <a:rPr lang="it-IT" dirty="0">
                <a:solidFill>
                  <a:srgbClr val="7030A0"/>
                </a:solidFill>
              </a:rPr>
              <a:t>  &lt;li&gt;Inception&lt;/li&gt;</a:t>
            </a:r>
          </a:p>
          <a:p>
            <a:r>
              <a:rPr lang="it-IT" dirty="0">
                <a:solidFill>
                  <a:srgbClr val="7030A0"/>
                </a:solidFill>
              </a:rPr>
              <a:t>  &lt;li&gt;The Matrix&lt;/li&gt;</a:t>
            </a:r>
          </a:p>
          <a:p>
            <a:r>
              <a:rPr lang="it-IT" dirty="0">
                <a:solidFill>
                  <a:srgbClr val="7030A0"/>
                </a:solidFill>
              </a:rPr>
              <a:t>  &lt;li&gt;Interstellar&lt;/li&gt;</a:t>
            </a:r>
          </a:p>
          <a:p>
            <a:r>
              <a:rPr lang="it-IT" dirty="0">
                <a:solidFill>
                  <a:srgbClr val="7030A0"/>
                </a:solidFill>
              </a:rPr>
              <a:t>  &lt;li&gt;Fight Club&lt;/li&gt;</a:t>
            </a:r>
          </a:p>
          <a:p>
            <a:r>
              <a:rPr lang="it-IT" dirty="0">
                <a:solidFill>
                  <a:srgbClr val="7030A0"/>
                </a:solidFill>
              </a:rPr>
              <a:t>  &lt;li&gt;The Dark Knight&lt;/li&gt;</a:t>
            </a:r>
          </a:p>
          <a:p>
            <a:r>
              <a:rPr lang="it-IT" dirty="0">
                <a:solidFill>
                  <a:srgbClr val="7030A0"/>
                </a:solidFill>
              </a:rPr>
              <a:t>&lt;/ol&gt;</a:t>
            </a:r>
            <a:endParaRPr lang="en-US" dirty="0">
              <a:solidFill>
                <a:srgbClr val="7030A0"/>
              </a:solidFill>
            </a:endParaRPr>
          </a:p>
        </p:txBody>
      </p:sp>
    </p:spTree>
    <p:extLst>
      <p:ext uri="{BB962C8B-B14F-4D97-AF65-F5344CB8AC3E}">
        <p14:creationId xmlns:p14="http://schemas.microsoft.com/office/powerpoint/2010/main" val="355189595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105978" y="44608"/>
            <a:ext cx="8014814" cy="6100196"/>
          </a:xfrm>
          <a:prstGeom prst="rect">
            <a:avLst/>
          </a:prstGeom>
          <a:noFill/>
        </p:spPr>
        <p:txBody>
          <a:bodyPr wrap="square">
            <a:spAutoFit/>
          </a:bodyPr>
          <a:lstStyle/>
          <a:p>
            <a:pPr>
              <a:lnSpc>
                <a:spcPct val="150000"/>
              </a:lnSpc>
            </a:pPr>
            <a:r>
              <a:rPr lang="en-US" sz="2800" b="1" dirty="0"/>
              <a:t>Null</a:t>
            </a:r>
          </a:p>
          <a:p>
            <a:pPr>
              <a:lnSpc>
                <a:spcPct val="150000"/>
              </a:lnSpc>
            </a:pPr>
            <a:endParaRPr lang="en-US" b="1" dirty="0"/>
          </a:p>
          <a:p>
            <a:pPr>
              <a:lnSpc>
                <a:spcPct val="150000"/>
              </a:lnSpc>
            </a:pPr>
            <a:r>
              <a:rPr lang="en-US" dirty="0"/>
              <a:t>null represents the intentional absence of any value or object. It is often used to signify an empty or non-existent reference.</a:t>
            </a:r>
          </a:p>
          <a:p>
            <a:pPr>
              <a:lnSpc>
                <a:spcPct val="150000"/>
              </a:lnSpc>
            </a:pPr>
            <a:endParaRPr lang="en-US" dirty="0"/>
          </a:p>
          <a:p>
            <a:pPr>
              <a:lnSpc>
                <a:spcPct val="150000"/>
              </a:lnSpc>
            </a:pPr>
            <a:r>
              <a:rPr lang="en-US" dirty="0"/>
              <a:t>    Example:</a:t>
            </a:r>
          </a:p>
          <a:p>
            <a:pPr>
              <a:lnSpc>
                <a:spcPct val="150000"/>
              </a:lnSpc>
            </a:pPr>
            <a:endParaRPr lang="en-US" dirty="0"/>
          </a:p>
          <a:p>
            <a:pPr>
              <a:lnSpc>
                <a:spcPct val="150000"/>
              </a:lnSpc>
            </a:pPr>
            <a:r>
              <a:rPr lang="en-US" dirty="0">
                <a:solidFill>
                  <a:srgbClr val="7030A0"/>
                </a:solidFill>
              </a:rPr>
              <a:t>    let result = null;</a:t>
            </a:r>
          </a:p>
          <a:p>
            <a:pPr>
              <a:lnSpc>
                <a:spcPct val="150000"/>
              </a:lnSpc>
            </a:pPr>
            <a:endParaRPr lang="en-US" dirty="0"/>
          </a:p>
          <a:p>
            <a:pPr>
              <a:lnSpc>
                <a:spcPct val="150000"/>
              </a:lnSpc>
            </a:pPr>
            <a:r>
              <a:rPr lang="en-US" dirty="0"/>
              <a:t>    Key Points:</a:t>
            </a:r>
          </a:p>
          <a:p>
            <a:pPr marL="285750" indent="-285750">
              <a:lnSpc>
                <a:spcPct val="150000"/>
              </a:lnSpc>
              <a:buFont typeface="Arial" panose="020B0604020202020204" pitchFamily="34" charset="0"/>
              <a:buChar char="•"/>
            </a:pPr>
            <a:r>
              <a:rPr lang="en-US" dirty="0"/>
              <a:t>Unlike undefined, which is assigned by the JavaScript engine to uninitialized variables, null is explicitly assigned by the developer.</a:t>
            </a:r>
          </a:p>
          <a:p>
            <a:pPr marL="285750" indent="-285750">
              <a:lnSpc>
                <a:spcPct val="150000"/>
              </a:lnSpc>
              <a:buFont typeface="Arial" panose="020B0604020202020204" pitchFamily="34" charset="0"/>
              <a:buChar char="•"/>
            </a:pPr>
            <a:r>
              <a:rPr lang="en-US" dirty="0"/>
              <a:t>Though it represents an object reference, </a:t>
            </a:r>
            <a:r>
              <a:rPr lang="en-US" dirty="0" err="1"/>
              <a:t>typeof</a:t>
            </a:r>
            <a:r>
              <a:rPr lang="en-US" dirty="0"/>
              <a:t> null returns "object". This is an acknowledged quirk of the language.</a:t>
            </a:r>
            <a:endParaRPr lang="en-US" sz="1050" dirty="0">
              <a:solidFill>
                <a:srgbClr val="7030A0"/>
              </a:solidFill>
            </a:endParaRPr>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719912" cy="707886"/>
          </a:xfrm>
          <a:prstGeom prst="rect">
            <a:avLst/>
          </a:prstGeom>
          <a:noFill/>
        </p:spPr>
        <p:txBody>
          <a:bodyPr wrap="square">
            <a:spAutoFit/>
          </a:bodyPr>
          <a:lstStyle/>
          <a:p>
            <a:r>
              <a:rPr lang="en-US" sz="4000" b="1" dirty="0">
                <a:solidFill>
                  <a:schemeClr val="bg1"/>
                </a:solidFill>
              </a:rPr>
              <a:t>DATA TYPE</a:t>
            </a:r>
          </a:p>
        </p:txBody>
      </p:sp>
    </p:spTree>
    <p:extLst>
      <p:ext uri="{BB962C8B-B14F-4D97-AF65-F5344CB8AC3E}">
        <p14:creationId xmlns:p14="http://schemas.microsoft.com/office/powerpoint/2010/main" val="295101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105978" y="44608"/>
            <a:ext cx="8014814" cy="5689186"/>
          </a:xfrm>
          <a:prstGeom prst="rect">
            <a:avLst/>
          </a:prstGeom>
          <a:noFill/>
        </p:spPr>
        <p:txBody>
          <a:bodyPr wrap="square">
            <a:spAutoFit/>
          </a:bodyPr>
          <a:lstStyle/>
          <a:p>
            <a:pPr>
              <a:lnSpc>
                <a:spcPct val="150000"/>
              </a:lnSpc>
            </a:pPr>
            <a:r>
              <a:rPr lang="en-US" sz="2000" b="1" dirty="0"/>
              <a:t>Symbol</a:t>
            </a:r>
          </a:p>
          <a:p>
            <a:pPr>
              <a:lnSpc>
                <a:spcPct val="150000"/>
              </a:lnSpc>
            </a:pPr>
            <a:endParaRPr lang="en-US" sz="1600" b="1" dirty="0"/>
          </a:p>
          <a:p>
            <a:pPr>
              <a:lnSpc>
                <a:spcPct val="150000"/>
              </a:lnSpc>
            </a:pPr>
            <a:r>
              <a:rPr lang="en-US" sz="1600" b="1" dirty="0"/>
              <a:t>Introduced in ECMAScript 6 (ES6), Symbol is a unique and immutable data type that is used to create unique identifiers for object properties. No two symbols are alike, even if they have the same description.</a:t>
            </a:r>
          </a:p>
          <a:p>
            <a:pPr>
              <a:lnSpc>
                <a:spcPct val="150000"/>
              </a:lnSpc>
            </a:pPr>
            <a:endParaRPr lang="en-US" sz="1600" b="1" dirty="0"/>
          </a:p>
          <a:p>
            <a:pPr>
              <a:lnSpc>
                <a:spcPct val="150000"/>
              </a:lnSpc>
            </a:pPr>
            <a:r>
              <a:rPr lang="en-US" sz="1600" b="1" dirty="0"/>
              <a:t>    Example:</a:t>
            </a:r>
          </a:p>
          <a:p>
            <a:pPr>
              <a:lnSpc>
                <a:spcPct val="150000"/>
              </a:lnSpc>
            </a:pPr>
            <a:endParaRPr lang="en-US" sz="1600" b="1" dirty="0"/>
          </a:p>
          <a:p>
            <a:pPr>
              <a:lnSpc>
                <a:spcPct val="150000"/>
              </a:lnSpc>
            </a:pPr>
            <a:r>
              <a:rPr lang="en-US" sz="1600" b="1" dirty="0"/>
              <a:t>    </a:t>
            </a:r>
            <a:r>
              <a:rPr lang="en-US" sz="1600" b="1" dirty="0">
                <a:solidFill>
                  <a:srgbClr val="7030A0"/>
                </a:solidFill>
              </a:rPr>
              <a:t>let sym1 = Symbol('description');</a:t>
            </a:r>
          </a:p>
          <a:p>
            <a:pPr>
              <a:lnSpc>
                <a:spcPct val="150000"/>
              </a:lnSpc>
            </a:pPr>
            <a:r>
              <a:rPr lang="en-US" sz="1600" b="1" dirty="0">
                <a:solidFill>
                  <a:srgbClr val="7030A0"/>
                </a:solidFill>
              </a:rPr>
              <a:t>    let sym2 = Symbol('description');</a:t>
            </a:r>
          </a:p>
          <a:p>
            <a:pPr>
              <a:lnSpc>
                <a:spcPct val="150000"/>
              </a:lnSpc>
            </a:pPr>
            <a:r>
              <a:rPr lang="en-US" sz="1600" b="1" dirty="0">
                <a:solidFill>
                  <a:srgbClr val="7030A0"/>
                </a:solidFill>
              </a:rPr>
              <a:t>    console.log(sym1 === sym2);  // false</a:t>
            </a:r>
          </a:p>
          <a:p>
            <a:pPr>
              <a:lnSpc>
                <a:spcPct val="150000"/>
              </a:lnSpc>
            </a:pPr>
            <a:endParaRPr lang="en-US" sz="1600" b="1" dirty="0"/>
          </a:p>
          <a:p>
            <a:pPr>
              <a:lnSpc>
                <a:spcPct val="150000"/>
              </a:lnSpc>
            </a:pPr>
            <a:r>
              <a:rPr lang="en-US" sz="1600" b="1" dirty="0"/>
              <a:t>    Use Cases:</a:t>
            </a:r>
          </a:p>
          <a:p>
            <a:pPr>
              <a:lnSpc>
                <a:spcPct val="150000"/>
              </a:lnSpc>
            </a:pPr>
            <a:r>
              <a:rPr lang="en-US" sz="1600" b="1" dirty="0"/>
              <a:t>Symbols are primarily used to avoid property name collisions in objects and to implement "private" object properties.</a:t>
            </a:r>
            <a:endParaRPr lang="en-US" sz="700" dirty="0">
              <a:solidFill>
                <a:srgbClr val="7030A0"/>
              </a:solidFill>
            </a:endParaRPr>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719912" cy="707886"/>
          </a:xfrm>
          <a:prstGeom prst="rect">
            <a:avLst/>
          </a:prstGeom>
          <a:noFill/>
        </p:spPr>
        <p:txBody>
          <a:bodyPr wrap="square">
            <a:spAutoFit/>
          </a:bodyPr>
          <a:lstStyle/>
          <a:p>
            <a:r>
              <a:rPr lang="en-US" sz="4000" b="1" dirty="0">
                <a:solidFill>
                  <a:schemeClr val="bg1"/>
                </a:solidFill>
              </a:rPr>
              <a:t>DATA TYPE</a:t>
            </a:r>
          </a:p>
        </p:txBody>
      </p:sp>
    </p:spTree>
    <p:extLst>
      <p:ext uri="{BB962C8B-B14F-4D97-AF65-F5344CB8AC3E}">
        <p14:creationId xmlns:p14="http://schemas.microsoft.com/office/powerpoint/2010/main" val="346451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105978" y="44608"/>
            <a:ext cx="8014814" cy="6695936"/>
          </a:xfrm>
          <a:prstGeom prst="rect">
            <a:avLst/>
          </a:prstGeom>
          <a:noFill/>
        </p:spPr>
        <p:txBody>
          <a:bodyPr wrap="square">
            <a:spAutoFit/>
          </a:bodyPr>
          <a:lstStyle/>
          <a:p>
            <a:pPr>
              <a:lnSpc>
                <a:spcPct val="150000"/>
              </a:lnSpc>
            </a:pPr>
            <a:r>
              <a:rPr lang="en-US" sz="2800" b="1" dirty="0" err="1"/>
              <a:t>BigInt</a:t>
            </a:r>
            <a:endParaRPr lang="en-US" sz="2800" b="1" dirty="0"/>
          </a:p>
          <a:p>
            <a:pPr>
              <a:lnSpc>
                <a:spcPct val="150000"/>
              </a:lnSpc>
            </a:pPr>
            <a:r>
              <a:rPr lang="en-US" sz="2000" b="1" dirty="0"/>
              <a:t>Introduced in ECMAScript 2020 (ES11), </a:t>
            </a:r>
            <a:r>
              <a:rPr lang="en-US" sz="2000" b="1" dirty="0" err="1"/>
              <a:t>BigInt</a:t>
            </a:r>
            <a:r>
              <a:rPr lang="en-US" sz="2000" b="1" dirty="0"/>
              <a:t> is a built-in object that provides a way to represent whole numbers larger than 2^53 - 1 (which is the largest number JavaScript can safely represent with the Number type).</a:t>
            </a:r>
          </a:p>
          <a:p>
            <a:pPr>
              <a:lnSpc>
                <a:spcPct val="150000"/>
              </a:lnSpc>
            </a:pPr>
            <a:endParaRPr lang="en-US" sz="2000" b="1" dirty="0"/>
          </a:p>
          <a:p>
            <a:pPr>
              <a:lnSpc>
                <a:spcPct val="150000"/>
              </a:lnSpc>
            </a:pPr>
            <a:r>
              <a:rPr lang="en-US" sz="2000" b="1" dirty="0"/>
              <a:t>    Example:</a:t>
            </a:r>
          </a:p>
          <a:p>
            <a:pPr>
              <a:lnSpc>
                <a:spcPct val="150000"/>
              </a:lnSpc>
            </a:pPr>
            <a:endParaRPr lang="en-US" sz="2000" b="1" dirty="0"/>
          </a:p>
          <a:p>
            <a:pPr>
              <a:lnSpc>
                <a:spcPct val="150000"/>
              </a:lnSpc>
            </a:pPr>
            <a:r>
              <a:rPr lang="en-US" sz="2000" b="1" dirty="0">
                <a:solidFill>
                  <a:srgbClr val="7030A0"/>
                </a:solidFill>
              </a:rPr>
              <a:t>    let </a:t>
            </a:r>
            <a:r>
              <a:rPr lang="en-US" sz="2000" b="1" dirty="0" err="1">
                <a:solidFill>
                  <a:srgbClr val="7030A0"/>
                </a:solidFill>
              </a:rPr>
              <a:t>bigNumber</a:t>
            </a:r>
            <a:r>
              <a:rPr lang="en-US" sz="2000" b="1" dirty="0">
                <a:solidFill>
                  <a:srgbClr val="7030A0"/>
                </a:solidFill>
              </a:rPr>
              <a:t> = 123456789012345678901234567890n;</a:t>
            </a:r>
          </a:p>
          <a:p>
            <a:pPr>
              <a:lnSpc>
                <a:spcPct val="150000"/>
              </a:lnSpc>
            </a:pPr>
            <a:endParaRPr lang="en-US" sz="2000" b="1" dirty="0"/>
          </a:p>
          <a:p>
            <a:pPr>
              <a:lnSpc>
                <a:spcPct val="150000"/>
              </a:lnSpc>
            </a:pPr>
            <a:r>
              <a:rPr lang="en-US" sz="2000" b="1" dirty="0"/>
              <a:t> Key Points:</a:t>
            </a:r>
          </a:p>
          <a:p>
            <a:pPr marL="342900" indent="-342900">
              <a:lnSpc>
                <a:spcPct val="150000"/>
              </a:lnSpc>
              <a:buFont typeface="Arial" panose="020B0604020202020204" pitchFamily="34" charset="0"/>
              <a:buChar char="•"/>
            </a:pPr>
            <a:r>
              <a:rPr lang="en-US" sz="2000" b="1" dirty="0" err="1"/>
              <a:t>BigInts</a:t>
            </a:r>
            <a:r>
              <a:rPr lang="en-US" sz="2000" b="1" dirty="0"/>
              <a:t> are created by appending n to the end of an integer.</a:t>
            </a:r>
          </a:p>
          <a:p>
            <a:pPr marL="342900" indent="-342900">
              <a:lnSpc>
                <a:spcPct val="150000"/>
              </a:lnSpc>
              <a:buFont typeface="Arial" panose="020B0604020202020204" pitchFamily="34" charset="0"/>
              <a:buChar char="•"/>
            </a:pPr>
            <a:r>
              <a:rPr lang="en-US" sz="2000" b="1" dirty="0" err="1"/>
              <a:t>BigInt</a:t>
            </a:r>
            <a:r>
              <a:rPr lang="en-US" sz="2000" b="1" dirty="0"/>
              <a:t> arithmetic works similarly to normal numbers, but you cannot mix </a:t>
            </a:r>
            <a:r>
              <a:rPr lang="en-US" sz="2000" b="1" dirty="0" err="1"/>
              <a:t>BigInts</a:t>
            </a:r>
            <a:r>
              <a:rPr lang="en-US" sz="2000" b="1" dirty="0"/>
              <a:t> with regular numbers.</a:t>
            </a:r>
            <a:endParaRPr lang="en-US" sz="700" dirty="0">
              <a:solidFill>
                <a:srgbClr val="7030A0"/>
              </a:solidFill>
            </a:endParaRPr>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719912" cy="707886"/>
          </a:xfrm>
          <a:prstGeom prst="rect">
            <a:avLst/>
          </a:prstGeom>
          <a:noFill/>
        </p:spPr>
        <p:txBody>
          <a:bodyPr wrap="square">
            <a:spAutoFit/>
          </a:bodyPr>
          <a:lstStyle/>
          <a:p>
            <a:r>
              <a:rPr lang="en-US" sz="4000" b="1" dirty="0">
                <a:solidFill>
                  <a:schemeClr val="bg1"/>
                </a:solidFill>
              </a:rPr>
              <a:t>DATA TYPE</a:t>
            </a:r>
          </a:p>
        </p:txBody>
      </p:sp>
    </p:spTree>
    <p:extLst>
      <p:ext uri="{BB962C8B-B14F-4D97-AF65-F5344CB8AC3E}">
        <p14:creationId xmlns:p14="http://schemas.microsoft.com/office/powerpoint/2010/main" val="134574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13830" y="1234723"/>
            <a:ext cx="8014814" cy="3648948"/>
          </a:xfrm>
          <a:prstGeom prst="rect">
            <a:avLst/>
          </a:prstGeom>
          <a:noFill/>
        </p:spPr>
        <p:txBody>
          <a:bodyPr wrap="square">
            <a:spAutoFit/>
          </a:bodyPr>
          <a:lstStyle/>
          <a:p>
            <a:pPr>
              <a:lnSpc>
                <a:spcPct val="150000"/>
              </a:lnSpc>
            </a:pPr>
            <a:r>
              <a:rPr lang="en-US" sz="2800" b="1" dirty="0"/>
              <a:t> Non-Primitive (Reference) Data Types</a:t>
            </a:r>
          </a:p>
          <a:p>
            <a:pPr>
              <a:lnSpc>
                <a:spcPct val="150000"/>
              </a:lnSpc>
            </a:pPr>
            <a:endParaRPr lang="en-US" sz="2800" b="1" dirty="0"/>
          </a:p>
          <a:p>
            <a:pPr>
              <a:lnSpc>
                <a:spcPct val="150000"/>
              </a:lnSpc>
            </a:pPr>
            <a:r>
              <a:rPr lang="en-US" sz="2000" dirty="0"/>
              <a:t>Non-primitive types are more complex, as they refer to objects or collections of values. When you assign a non-primitive type to a variable, the variable holds a reference to the location in memory where the object is stored, not the actual value itself. These types are mutable, meaning their values can be changed.</a:t>
            </a:r>
            <a:endParaRPr lang="en-US" sz="500" dirty="0">
              <a:solidFill>
                <a:srgbClr val="7030A0"/>
              </a:solidFill>
            </a:endParaRPr>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719912" cy="707886"/>
          </a:xfrm>
          <a:prstGeom prst="rect">
            <a:avLst/>
          </a:prstGeom>
          <a:noFill/>
        </p:spPr>
        <p:txBody>
          <a:bodyPr wrap="square">
            <a:spAutoFit/>
          </a:bodyPr>
          <a:lstStyle/>
          <a:p>
            <a:r>
              <a:rPr lang="en-US" sz="4000" b="1" dirty="0">
                <a:solidFill>
                  <a:schemeClr val="bg1"/>
                </a:solidFill>
              </a:rPr>
              <a:t>DATA TYPE</a:t>
            </a:r>
          </a:p>
        </p:txBody>
      </p:sp>
    </p:spTree>
    <p:extLst>
      <p:ext uri="{BB962C8B-B14F-4D97-AF65-F5344CB8AC3E}">
        <p14:creationId xmlns:p14="http://schemas.microsoft.com/office/powerpoint/2010/main" val="336796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13830" y="721376"/>
            <a:ext cx="8014814" cy="6192529"/>
          </a:xfrm>
          <a:prstGeom prst="rect">
            <a:avLst/>
          </a:prstGeom>
          <a:noFill/>
        </p:spPr>
        <p:txBody>
          <a:bodyPr wrap="square">
            <a:spAutoFit/>
          </a:bodyPr>
          <a:lstStyle/>
          <a:p>
            <a:pPr>
              <a:lnSpc>
                <a:spcPct val="150000"/>
              </a:lnSpc>
            </a:pPr>
            <a:r>
              <a:rPr lang="en-US" sz="3200" b="1" dirty="0"/>
              <a:t>Object</a:t>
            </a:r>
          </a:p>
          <a:p>
            <a:pPr>
              <a:lnSpc>
                <a:spcPct val="150000"/>
              </a:lnSpc>
            </a:pPr>
            <a:r>
              <a:rPr lang="en-US" dirty="0"/>
              <a:t>Objects are collections of properties, where each property is a key-value pair. Objects can represent more complex structures, such as a collection of related data.</a:t>
            </a:r>
          </a:p>
          <a:p>
            <a:pPr>
              <a:lnSpc>
                <a:spcPct val="150000"/>
              </a:lnSpc>
            </a:pPr>
            <a:r>
              <a:rPr lang="en-US" b="1" dirty="0"/>
              <a:t>    </a:t>
            </a:r>
          </a:p>
          <a:p>
            <a:pPr>
              <a:lnSpc>
                <a:spcPct val="150000"/>
              </a:lnSpc>
            </a:pPr>
            <a:r>
              <a:rPr lang="en-US" b="1" dirty="0"/>
              <a:t>Example:</a:t>
            </a:r>
          </a:p>
          <a:p>
            <a:pPr>
              <a:lnSpc>
                <a:spcPct val="150000"/>
              </a:lnSpc>
            </a:pPr>
            <a:r>
              <a:rPr lang="en-US" b="1" dirty="0">
                <a:solidFill>
                  <a:srgbClr val="7030A0"/>
                </a:solidFill>
              </a:rPr>
              <a:t>let person = {</a:t>
            </a:r>
          </a:p>
          <a:p>
            <a:pPr>
              <a:lnSpc>
                <a:spcPct val="150000"/>
              </a:lnSpc>
            </a:pPr>
            <a:r>
              <a:rPr lang="en-US" b="1" dirty="0">
                <a:solidFill>
                  <a:srgbClr val="7030A0"/>
                </a:solidFill>
              </a:rPr>
              <a:t>  name: 'Alice',</a:t>
            </a:r>
          </a:p>
          <a:p>
            <a:pPr>
              <a:lnSpc>
                <a:spcPct val="150000"/>
              </a:lnSpc>
            </a:pPr>
            <a:r>
              <a:rPr lang="en-US" b="1" dirty="0">
                <a:solidFill>
                  <a:srgbClr val="7030A0"/>
                </a:solidFill>
              </a:rPr>
              <a:t>  age: 30,</a:t>
            </a:r>
          </a:p>
          <a:p>
            <a:pPr>
              <a:lnSpc>
                <a:spcPct val="150000"/>
              </a:lnSpc>
            </a:pPr>
            <a:r>
              <a:rPr lang="en-US" b="1" dirty="0">
                <a:solidFill>
                  <a:srgbClr val="7030A0"/>
                </a:solidFill>
              </a:rPr>
              <a:t>  greet: function() {</a:t>
            </a:r>
          </a:p>
          <a:p>
            <a:pPr>
              <a:lnSpc>
                <a:spcPct val="150000"/>
              </a:lnSpc>
            </a:pPr>
            <a:r>
              <a:rPr lang="en-US" b="1" dirty="0">
                <a:solidFill>
                  <a:srgbClr val="7030A0"/>
                </a:solidFill>
              </a:rPr>
              <a:t>    console.log('Hello!');</a:t>
            </a:r>
          </a:p>
          <a:p>
            <a:pPr>
              <a:lnSpc>
                <a:spcPct val="150000"/>
              </a:lnSpc>
            </a:pPr>
            <a:r>
              <a:rPr lang="en-US" b="1" dirty="0">
                <a:solidFill>
                  <a:srgbClr val="7030A0"/>
                </a:solidFill>
              </a:rPr>
              <a:t>  }</a:t>
            </a:r>
          </a:p>
          <a:p>
            <a:pPr>
              <a:lnSpc>
                <a:spcPct val="150000"/>
              </a:lnSpc>
            </a:pPr>
            <a:r>
              <a:rPr lang="en-US" b="1" dirty="0">
                <a:solidFill>
                  <a:srgbClr val="7030A0"/>
                </a:solidFill>
              </a:rPr>
              <a:t>};</a:t>
            </a:r>
          </a:p>
          <a:p>
            <a:pPr>
              <a:lnSpc>
                <a:spcPct val="150000"/>
              </a:lnSpc>
            </a:pPr>
            <a:endParaRPr lang="en-US" b="1" dirty="0"/>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719912" cy="707886"/>
          </a:xfrm>
          <a:prstGeom prst="rect">
            <a:avLst/>
          </a:prstGeom>
          <a:noFill/>
        </p:spPr>
        <p:txBody>
          <a:bodyPr wrap="square">
            <a:spAutoFit/>
          </a:bodyPr>
          <a:lstStyle/>
          <a:p>
            <a:r>
              <a:rPr lang="en-US" sz="4000" b="1" dirty="0">
                <a:solidFill>
                  <a:schemeClr val="bg1"/>
                </a:solidFill>
              </a:rPr>
              <a:t>DATA TYPE</a:t>
            </a:r>
          </a:p>
        </p:txBody>
      </p:sp>
    </p:spTree>
    <p:extLst>
      <p:ext uri="{BB962C8B-B14F-4D97-AF65-F5344CB8AC3E}">
        <p14:creationId xmlns:p14="http://schemas.microsoft.com/office/powerpoint/2010/main" val="229079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13830" y="90775"/>
            <a:ext cx="8014814" cy="6608027"/>
          </a:xfrm>
          <a:prstGeom prst="rect">
            <a:avLst/>
          </a:prstGeom>
          <a:noFill/>
        </p:spPr>
        <p:txBody>
          <a:bodyPr wrap="square">
            <a:spAutoFit/>
          </a:bodyPr>
          <a:lstStyle/>
          <a:p>
            <a:pPr>
              <a:lnSpc>
                <a:spcPct val="150000"/>
              </a:lnSpc>
            </a:pPr>
            <a:r>
              <a:rPr lang="en-US" sz="3200" b="1" dirty="0"/>
              <a:t>Object</a:t>
            </a:r>
          </a:p>
          <a:p>
            <a:pPr>
              <a:lnSpc>
                <a:spcPct val="150000"/>
              </a:lnSpc>
            </a:pPr>
            <a:r>
              <a:rPr lang="en-US" b="1" dirty="0"/>
              <a:t>Key Points:</a:t>
            </a:r>
          </a:p>
          <a:p>
            <a:pPr>
              <a:lnSpc>
                <a:spcPct val="150000"/>
              </a:lnSpc>
            </a:pPr>
            <a:endParaRPr lang="en-US" b="1" dirty="0"/>
          </a:p>
          <a:p>
            <a:pPr>
              <a:lnSpc>
                <a:spcPct val="150000"/>
              </a:lnSpc>
            </a:pPr>
            <a:r>
              <a:rPr lang="en-US" b="1" dirty="0"/>
              <a:t>    Properties in an object are accessed using dot notation or bracket notation.</a:t>
            </a:r>
          </a:p>
          <a:p>
            <a:pPr>
              <a:lnSpc>
                <a:spcPct val="150000"/>
              </a:lnSpc>
            </a:pPr>
            <a:endParaRPr lang="en-US" b="1" dirty="0"/>
          </a:p>
          <a:p>
            <a:pPr>
              <a:lnSpc>
                <a:spcPct val="150000"/>
              </a:lnSpc>
            </a:pPr>
            <a:r>
              <a:rPr lang="en-US" b="1" dirty="0">
                <a:solidFill>
                  <a:srgbClr val="7030A0"/>
                </a:solidFill>
              </a:rPr>
              <a:t>        console.log(person.name);  // Output: 'Alice'</a:t>
            </a:r>
          </a:p>
          <a:p>
            <a:pPr>
              <a:lnSpc>
                <a:spcPct val="150000"/>
              </a:lnSpc>
            </a:pPr>
            <a:r>
              <a:rPr lang="en-US" b="1" dirty="0">
                <a:solidFill>
                  <a:srgbClr val="7030A0"/>
                </a:solidFill>
              </a:rPr>
              <a:t>        console.log(person['age']);  // Output: 30</a:t>
            </a:r>
          </a:p>
          <a:p>
            <a:pPr>
              <a:lnSpc>
                <a:spcPct val="150000"/>
              </a:lnSpc>
            </a:pPr>
            <a:endParaRPr lang="en-US" b="1" dirty="0"/>
          </a:p>
          <a:p>
            <a:pPr>
              <a:lnSpc>
                <a:spcPct val="150000"/>
              </a:lnSpc>
            </a:pPr>
            <a:r>
              <a:rPr lang="en-US" b="1" dirty="0"/>
              <a:t>Objects can contain properties of any data type, including other objects, arrays, and functions.</a:t>
            </a:r>
          </a:p>
          <a:p>
            <a:pPr>
              <a:lnSpc>
                <a:spcPct val="150000"/>
              </a:lnSpc>
            </a:pPr>
            <a:endParaRPr lang="en-US" b="1" dirty="0"/>
          </a:p>
          <a:p>
            <a:pPr>
              <a:lnSpc>
                <a:spcPct val="150000"/>
              </a:lnSpc>
            </a:pPr>
            <a:r>
              <a:rPr lang="en-US" b="1" dirty="0"/>
              <a:t>Objects are mutable, meaning their properties can be updated or added dynamically.</a:t>
            </a:r>
          </a:p>
          <a:p>
            <a:pPr>
              <a:lnSpc>
                <a:spcPct val="150000"/>
              </a:lnSpc>
            </a:pPr>
            <a:endParaRPr lang="en-US" b="1" dirty="0"/>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719912" cy="707886"/>
          </a:xfrm>
          <a:prstGeom prst="rect">
            <a:avLst/>
          </a:prstGeom>
          <a:noFill/>
        </p:spPr>
        <p:txBody>
          <a:bodyPr wrap="square">
            <a:spAutoFit/>
          </a:bodyPr>
          <a:lstStyle/>
          <a:p>
            <a:r>
              <a:rPr lang="en-US" sz="4000" b="1" dirty="0">
                <a:solidFill>
                  <a:schemeClr val="bg1"/>
                </a:solidFill>
              </a:rPr>
              <a:t>DATA TYPE</a:t>
            </a:r>
          </a:p>
        </p:txBody>
      </p:sp>
    </p:spTree>
    <p:extLst>
      <p:ext uri="{BB962C8B-B14F-4D97-AF65-F5344CB8AC3E}">
        <p14:creationId xmlns:p14="http://schemas.microsoft.com/office/powerpoint/2010/main" val="34422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13830" y="90775"/>
            <a:ext cx="8014814" cy="5038367"/>
          </a:xfrm>
          <a:prstGeom prst="rect">
            <a:avLst/>
          </a:prstGeom>
          <a:noFill/>
        </p:spPr>
        <p:txBody>
          <a:bodyPr wrap="square">
            <a:spAutoFit/>
          </a:bodyPr>
          <a:lstStyle/>
          <a:p>
            <a:pPr>
              <a:lnSpc>
                <a:spcPct val="150000"/>
              </a:lnSpc>
            </a:pPr>
            <a:r>
              <a:rPr lang="en-US" sz="3600" b="1" dirty="0"/>
              <a:t>Array</a:t>
            </a:r>
          </a:p>
          <a:p>
            <a:pPr>
              <a:lnSpc>
                <a:spcPct val="150000"/>
              </a:lnSpc>
            </a:pPr>
            <a:endParaRPr lang="en-US" b="1" dirty="0"/>
          </a:p>
          <a:p>
            <a:pPr>
              <a:lnSpc>
                <a:spcPct val="150000"/>
              </a:lnSpc>
            </a:pPr>
            <a:r>
              <a:rPr lang="en-US" b="1" dirty="0"/>
              <a:t>Arrays are a special type of object designed for storing ordered collections of values. JavaScript arrays are dynamic, meaning they can grow and shrink as needed, and can contain elements of different types.</a:t>
            </a:r>
          </a:p>
          <a:p>
            <a:pPr>
              <a:lnSpc>
                <a:spcPct val="150000"/>
              </a:lnSpc>
            </a:pPr>
            <a:endParaRPr lang="en-US" b="1" dirty="0"/>
          </a:p>
          <a:p>
            <a:pPr>
              <a:lnSpc>
                <a:spcPct val="150000"/>
              </a:lnSpc>
            </a:pPr>
            <a:r>
              <a:rPr lang="en-US" b="1" dirty="0"/>
              <a:t>    Example:</a:t>
            </a:r>
          </a:p>
          <a:p>
            <a:pPr>
              <a:lnSpc>
                <a:spcPct val="150000"/>
              </a:lnSpc>
            </a:pPr>
            <a:endParaRPr lang="en-US" b="1" dirty="0"/>
          </a:p>
          <a:p>
            <a:pPr>
              <a:lnSpc>
                <a:spcPct val="150000"/>
              </a:lnSpc>
            </a:pPr>
            <a:r>
              <a:rPr lang="en-US" b="1" dirty="0">
                <a:solidFill>
                  <a:srgbClr val="7030A0"/>
                </a:solidFill>
              </a:rPr>
              <a:t>let numbers = [1, 2, 3, 4, 5];</a:t>
            </a:r>
          </a:p>
          <a:p>
            <a:pPr>
              <a:lnSpc>
                <a:spcPct val="150000"/>
              </a:lnSpc>
            </a:pPr>
            <a:r>
              <a:rPr lang="en-US" b="1" dirty="0">
                <a:solidFill>
                  <a:srgbClr val="7030A0"/>
                </a:solidFill>
              </a:rPr>
              <a:t>let </a:t>
            </a:r>
            <a:r>
              <a:rPr lang="en-US" b="1" dirty="0" err="1">
                <a:solidFill>
                  <a:srgbClr val="7030A0"/>
                </a:solidFill>
              </a:rPr>
              <a:t>mixedArray</a:t>
            </a:r>
            <a:r>
              <a:rPr lang="en-US" b="1" dirty="0">
                <a:solidFill>
                  <a:srgbClr val="7030A0"/>
                </a:solidFill>
              </a:rPr>
              <a:t> = [1, 'apple', true, { name: 'object' }];</a:t>
            </a:r>
          </a:p>
          <a:p>
            <a:pPr>
              <a:lnSpc>
                <a:spcPct val="150000"/>
              </a:lnSpc>
            </a:pPr>
            <a:endParaRPr lang="en-US" b="1" dirty="0"/>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719912" cy="707886"/>
          </a:xfrm>
          <a:prstGeom prst="rect">
            <a:avLst/>
          </a:prstGeom>
          <a:noFill/>
        </p:spPr>
        <p:txBody>
          <a:bodyPr wrap="square">
            <a:spAutoFit/>
          </a:bodyPr>
          <a:lstStyle/>
          <a:p>
            <a:r>
              <a:rPr lang="en-US" sz="4000" b="1" dirty="0">
                <a:solidFill>
                  <a:schemeClr val="bg1"/>
                </a:solidFill>
              </a:rPr>
              <a:t>DATA TYPE</a:t>
            </a:r>
          </a:p>
        </p:txBody>
      </p:sp>
    </p:spTree>
    <p:extLst>
      <p:ext uri="{BB962C8B-B14F-4D97-AF65-F5344CB8AC3E}">
        <p14:creationId xmlns:p14="http://schemas.microsoft.com/office/powerpoint/2010/main" val="219811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13830" y="90775"/>
            <a:ext cx="8014814" cy="6700360"/>
          </a:xfrm>
          <a:prstGeom prst="rect">
            <a:avLst/>
          </a:prstGeom>
          <a:noFill/>
        </p:spPr>
        <p:txBody>
          <a:bodyPr wrap="square">
            <a:spAutoFit/>
          </a:bodyPr>
          <a:lstStyle/>
          <a:p>
            <a:pPr>
              <a:lnSpc>
                <a:spcPct val="150000"/>
              </a:lnSpc>
            </a:pPr>
            <a:r>
              <a:rPr lang="en-US" sz="3600" b="1" dirty="0"/>
              <a:t>Array</a:t>
            </a:r>
          </a:p>
          <a:p>
            <a:pPr>
              <a:lnSpc>
                <a:spcPct val="150000"/>
              </a:lnSpc>
            </a:pPr>
            <a:endParaRPr lang="en-US" b="1" dirty="0"/>
          </a:p>
          <a:p>
            <a:pPr>
              <a:lnSpc>
                <a:spcPct val="150000"/>
              </a:lnSpc>
            </a:pPr>
            <a:r>
              <a:rPr lang="en-US" b="1" dirty="0"/>
              <a:t>Key Points:</a:t>
            </a:r>
          </a:p>
          <a:p>
            <a:pPr>
              <a:lnSpc>
                <a:spcPct val="150000"/>
              </a:lnSpc>
            </a:pPr>
            <a:r>
              <a:rPr lang="en-US" b="1" dirty="0"/>
              <a:t>    Arrays are zero-indexed, meaning the first element is at index 0.</a:t>
            </a:r>
          </a:p>
          <a:p>
            <a:pPr>
              <a:lnSpc>
                <a:spcPct val="150000"/>
              </a:lnSpc>
            </a:pPr>
            <a:r>
              <a:rPr lang="en-US" b="1" dirty="0"/>
              <a:t>    Arrays are often used with looping constructs (e.g., for, </a:t>
            </a:r>
            <a:r>
              <a:rPr lang="en-US" b="1" dirty="0" err="1"/>
              <a:t>forEach</a:t>
            </a:r>
            <a:r>
              <a:rPr lang="en-US" b="1" dirty="0"/>
              <a:t>):</a:t>
            </a:r>
          </a:p>
          <a:p>
            <a:pPr>
              <a:lnSpc>
                <a:spcPct val="150000"/>
              </a:lnSpc>
            </a:pPr>
            <a:endParaRPr lang="en-US" b="1" dirty="0"/>
          </a:p>
          <a:p>
            <a:pPr>
              <a:lnSpc>
                <a:spcPct val="150000"/>
              </a:lnSpc>
            </a:pPr>
            <a:endParaRPr lang="en-US" b="1" dirty="0"/>
          </a:p>
          <a:p>
            <a:pPr>
              <a:lnSpc>
                <a:spcPct val="150000"/>
              </a:lnSpc>
            </a:pPr>
            <a:r>
              <a:rPr lang="en-US" b="1" dirty="0" err="1">
                <a:solidFill>
                  <a:srgbClr val="7030A0"/>
                </a:solidFill>
              </a:rPr>
              <a:t>numbers.forEach</a:t>
            </a:r>
            <a:r>
              <a:rPr lang="en-US" b="1" dirty="0">
                <a:solidFill>
                  <a:srgbClr val="7030A0"/>
                </a:solidFill>
              </a:rPr>
              <a:t>(function(number) {</a:t>
            </a:r>
          </a:p>
          <a:p>
            <a:pPr>
              <a:lnSpc>
                <a:spcPct val="150000"/>
              </a:lnSpc>
            </a:pPr>
            <a:r>
              <a:rPr lang="en-US" b="1" dirty="0">
                <a:solidFill>
                  <a:srgbClr val="7030A0"/>
                </a:solidFill>
              </a:rPr>
              <a:t>  console.log(number);</a:t>
            </a:r>
          </a:p>
          <a:p>
            <a:pPr>
              <a:lnSpc>
                <a:spcPct val="150000"/>
              </a:lnSpc>
            </a:pPr>
            <a:r>
              <a:rPr lang="en-US" b="1" dirty="0">
                <a:solidFill>
                  <a:srgbClr val="7030A0"/>
                </a:solidFill>
              </a:rPr>
              <a:t>});</a:t>
            </a:r>
          </a:p>
          <a:p>
            <a:pPr>
              <a:lnSpc>
                <a:spcPct val="150000"/>
              </a:lnSpc>
            </a:pPr>
            <a:endParaRPr lang="en-US" b="1" dirty="0"/>
          </a:p>
          <a:p>
            <a:pPr>
              <a:lnSpc>
                <a:spcPct val="150000"/>
              </a:lnSpc>
            </a:pPr>
            <a:r>
              <a:rPr lang="en-US" b="1" dirty="0"/>
              <a:t>Arrays are mutable, so elements can be added, removed, or changed at any time.</a:t>
            </a:r>
          </a:p>
          <a:p>
            <a:pPr>
              <a:lnSpc>
                <a:spcPct val="150000"/>
              </a:lnSpc>
            </a:pPr>
            <a:r>
              <a:rPr lang="en-US" b="1" dirty="0">
                <a:solidFill>
                  <a:srgbClr val="7030A0"/>
                </a:solidFill>
              </a:rPr>
              <a:t>        </a:t>
            </a:r>
            <a:r>
              <a:rPr lang="en-US" b="1" dirty="0" err="1">
                <a:solidFill>
                  <a:srgbClr val="7030A0"/>
                </a:solidFill>
              </a:rPr>
              <a:t>numbers.push</a:t>
            </a:r>
            <a:r>
              <a:rPr lang="en-US" b="1" dirty="0">
                <a:solidFill>
                  <a:srgbClr val="7030A0"/>
                </a:solidFill>
              </a:rPr>
              <a:t>(6);  // Adds 6 to the end of the array</a:t>
            </a:r>
            <a:endParaRPr lang="en-US" sz="1100" b="1" dirty="0">
              <a:solidFill>
                <a:srgbClr val="7030A0"/>
              </a:solidFill>
            </a:endParaRPr>
          </a:p>
          <a:p>
            <a:pPr>
              <a:lnSpc>
                <a:spcPct val="150000"/>
              </a:lnSpc>
            </a:pPr>
            <a:endParaRPr lang="en-US" b="1" dirty="0"/>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719912" cy="707886"/>
          </a:xfrm>
          <a:prstGeom prst="rect">
            <a:avLst/>
          </a:prstGeom>
          <a:noFill/>
        </p:spPr>
        <p:txBody>
          <a:bodyPr wrap="square">
            <a:spAutoFit/>
          </a:bodyPr>
          <a:lstStyle/>
          <a:p>
            <a:r>
              <a:rPr lang="en-US" sz="4000" b="1" dirty="0">
                <a:solidFill>
                  <a:schemeClr val="bg1"/>
                </a:solidFill>
              </a:rPr>
              <a:t>DATA TYPE</a:t>
            </a:r>
          </a:p>
        </p:txBody>
      </p:sp>
    </p:spTree>
    <p:extLst>
      <p:ext uri="{BB962C8B-B14F-4D97-AF65-F5344CB8AC3E}">
        <p14:creationId xmlns:p14="http://schemas.microsoft.com/office/powerpoint/2010/main" val="194744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13830" y="90775"/>
            <a:ext cx="8014814" cy="6931193"/>
          </a:xfrm>
          <a:prstGeom prst="rect">
            <a:avLst/>
          </a:prstGeom>
          <a:noFill/>
        </p:spPr>
        <p:txBody>
          <a:bodyPr wrap="square">
            <a:spAutoFit/>
          </a:bodyPr>
          <a:lstStyle/>
          <a:p>
            <a:pPr>
              <a:lnSpc>
                <a:spcPct val="150000"/>
              </a:lnSpc>
            </a:pPr>
            <a:r>
              <a:rPr lang="en-US" sz="2800" b="1" dirty="0"/>
              <a:t>Type Checking and Type Conversion</a:t>
            </a:r>
          </a:p>
          <a:p>
            <a:pPr>
              <a:lnSpc>
                <a:spcPct val="150000"/>
              </a:lnSpc>
            </a:pPr>
            <a:endParaRPr lang="en-US" b="1" dirty="0"/>
          </a:p>
          <a:p>
            <a:pPr>
              <a:lnSpc>
                <a:spcPct val="150000"/>
              </a:lnSpc>
            </a:pPr>
            <a:r>
              <a:rPr lang="en-US" dirty="0"/>
              <a:t>JavaScript provides tools to check and convert types, allowing developers to handle values more effectively and safely.</a:t>
            </a:r>
          </a:p>
          <a:p>
            <a:pPr>
              <a:lnSpc>
                <a:spcPct val="150000"/>
              </a:lnSpc>
            </a:pPr>
            <a:r>
              <a:rPr lang="en-US" dirty="0"/>
              <a:t>Type Checking</a:t>
            </a:r>
          </a:p>
          <a:p>
            <a:pPr>
              <a:lnSpc>
                <a:spcPct val="150000"/>
              </a:lnSpc>
            </a:pPr>
            <a:endParaRPr lang="en-US" dirty="0"/>
          </a:p>
          <a:p>
            <a:pPr>
              <a:lnSpc>
                <a:spcPct val="150000"/>
              </a:lnSpc>
            </a:pPr>
            <a:r>
              <a:rPr lang="en-US" dirty="0"/>
              <a:t>You can use the </a:t>
            </a:r>
            <a:r>
              <a:rPr lang="en-US" dirty="0" err="1"/>
              <a:t>typeof</a:t>
            </a:r>
            <a:r>
              <a:rPr lang="en-US" dirty="0"/>
              <a:t> operator to determine the data type of a value.</a:t>
            </a:r>
          </a:p>
          <a:p>
            <a:pPr>
              <a:lnSpc>
                <a:spcPct val="150000"/>
              </a:lnSpc>
            </a:pPr>
            <a:endParaRPr lang="en-US" dirty="0"/>
          </a:p>
          <a:p>
            <a:pPr>
              <a:lnSpc>
                <a:spcPct val="150000"/>
              </a:lnSpc>
            </a:pPr>
            <a:r>
              <a:rPr lang="en-US" dirty="0"/>
              <a:t>    Examples:</a:t>
            </a:r>
          </a:p>
          <a:p>
            <a:pPr>
              <a:lnSpc>
                <a:spcPct val="150000"/>
              </a:lnSpc>
            </a:pPr>
            <a:endParaRPr lang="en-US" b="1" dirty="0"/>
          </a:p>
          <a:p>
            <a:pPr>
              <a:lnSpc>
                <a:spcPct val="150000"/>
              </a:lnSpc>
            </a:pPr>
            <a:r>
              <a:rPr lang="en-US" b="1" dirty="0"/>
              <a:t>    </a:t>
            </a:r>
            <a:r>
              <a:rPr lang="en-US" b="1" dirty="0">
                <a:solidFill>
                  <a:srgbClr val="7030A0"/>
                </a:solidFill>
              </a:rPr>
              <a:t>console.log(</a:t>
            </a:r>
            <a:r>
              <a:rPr lang="en-US" b="1" dirty="0" err="1">
                <a:solidFill>
                  <a:srgbClr val="7030A0"/>
                </a:solidFill>
              </a:rPr>
              <a:t>typeof</a:t>
            </a:r>
            <a:r>
              <a:rPr lang="en-US" b="1" dirty="0">
                <a:solidFill>
                  <a:srgbClr val="7030A0"/>
                </a:solidFill>
              </a:rPr>
              <a:t> 42);  // "number"</a:t>
            </a:r>
          </a:p>
          <a:p>
            <a:pPr>
              <a:lnSpc>
                <a:spcPct val="150000"/>
              </a:lnSpc>
            </a:pPr>
            <a:r>
              <a:rPr lang="en-US" b="1" dirty="0">
                <a:solidFill>
                  <a:srgbClr val="7030A0"/>
                </a:solidFill>
              </a:rPr>
              <a:t>    console.log(</a:t>
            </a:r>
            <a:r>
              <a:rPr lang="en-US" b="1" dirty="0" err="1">
                <a:solidFill>
                  <a:srgbClr val="7030A0"/>
                </a:solidFill>
              </a:rPr>
              <a:t>typeof</a:t>
            </a:r>
            <a:r>
              <a:rPr lang="en-US" b="1" dirty="0">
                <a:solidFill>
                  <a:srgbClr val="7030A0"/>
                </a:solidFill>
              </a:rPr>
              <a:t> 'hello');  // "string"</a:t>
            </a:r>
          </a:p>
          <a:p>
            <a:pPr>
              <a:lnSpc>
                <a:spcPct val="150000"/>
              </a:lnSpc>
            </a:pPr>
            <a:r>
              <a:rPr lang="en-US" b="1" dirty="0">
                <a:solidFill>
                  <a:srgbClr val="7030A0"/>
                </a:solidFill>
              </a:rPr>
              <a:t>    console.log(</a:t>
            </a:r>
            <a:r>
              <a:rPr lang="en-US" b="1" dirty="0" err="1">
                <a:solidFill>
                  <a:srgbClr val="7030A0"/>
                </a:solidFill>
              </a:rPr>
              <a:t>typeof</a:t>
            </a:r>
            <a:r>
              <a:rPr lang="en-US" b="1" dirty="0">
                <a:solidFill>
                  <a:srgbClr val="7030A0"/>
                </a:solidFill>
              </a:rPr>
              <a:t> true);  // "</a:t>
            </a:r>
            <a:r>
              <a:rPr lang="en-US" b="1" dirty="0" err="1">
                <a:solidFill>
                  <a:srgbClr val="7030A0"/>
                </a:solidFill>
              </a:rPr>
              <a:t>boolean</a:t>
            </a:r>
            <a:r>
              <a:rPr lang="en-US" b="1" dirty="0">
                <a:solidFill>
                  <a:srgbClr val="7030A0"/>
                </a:solidFill>
              </a:rPr>
              <a:t>"</a:t>
            </a:r>
          </a:p>
          <a:p>
            <a:pPr>
              <a:lnSpc>
                <a:spcPct val="150000"/>
              </a:lnSpc>
            </a:pPr>
            <a:r>
              <a:rPr lang="en-US" b="1" dirty="0">
                <a:solidFill>
                  <a:srgbClr val="7030A0"/>
                </a:solidFill>
              </a:rPr>
              <a:t>    console.log(</a:t>
            </a:r>
            <a:r>
              <a:rPr lang="en-US" b="1" dirty="0" err="1">
                <a:solidFill>
                  <a:srgbClr val="7030A0"/>
                </a:solidFill>
              </a:rPr>
              <a:t>typeof</a:t>
            </a:r>
            <a:r>
              <a:rPr lang="en-US" b="1" dirty="0">
                <a:solidFill>
                  <a:srgbClr val="7030A0"/>
                </a:solidFill>
              </a:rPr>
              <a:t> undefined);  // "undefined"</a:t>
            </a:r>
          </a:p>
          <a:p>
            <a:pPr>
              <a:lnSpc>
                <a:spcPct val="150000"/>
              </a:lnSpc>
            </a:pPr>
            <a:r>
              <a:rPr lang="en-US" b="1" dirty="0">
                <a:solidFill>
                  <a:srgbClr val="7030A0"/>
                </a:solidFill>
              </a:rPr>
              <a:t>    console.log(</a:t>
            </a:r>
            <a:r>
              <a:rPr lang="en-US" b="1" dirty="0" err="1">
                <a:solidFill>
                  <a:srgbClr val="7030A0"/>
                </a:solidFill>
              </a:rPr>
              <a:t>typeof</a:t>
            </a:r>
            <a:r>
              <a:rPr lang="en-US" b="1" dirty="0">
                <a:solidFill>
                  <a:srgbClr val="7030A0"/>
                </a:solidFill>
              </a:rPr>
              <a:t> null);  // "object" (quirk of JS)</a:t>
            </a:r>
          </a:p>
          <a:p>
            <a:pPr>
              <a:lnSpc>
                <a:spcPct val="150000"/>
              </a:lnSpc>
            </a:pPr>
            <a:endParaRPr lang="en-US" b="1" dirty="0"/>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719912" cy="707886"/>
          </a:xfrm>
          <a:prstGeom prst="rect">
            <a:avLst/>
          </a:prstGeom>
          <a:noFill/>
        </p:spPr>
        <p:txBody>
          <a:bodyPr wrap="square">
            <a:spAutoFit/>
          </a:bodyPr>
          <a:lstStyle/>
          <a:p>
            <a:r>
              <a:rPr lang="en-US" sz="4000" b="1" dirty="0">
                <a:solidFill>
                  <a:schemeClr val="bg1"/>
                </a:solidFill>
              </a:rPr>
              <a:t>DATA TYPE</a:t>
            </a:r>
          </a:p>
        </p:txBody>
      </p:sp>
    </p:spTree>
    <p:extLst>
      <p:ext uri="{BB962C8B-B14F-4D97-AF65-F5344CB8AC3E}">
        <p14:creationId xmlns:p14="http://schemas.microsoft.com/office/powerpoint/2010/main" val="89028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13830" y="90775"/>
            <a:ext cx="8014814" cy="6058518"/>
          </a:xfrm>
          <a:prstGeom prst="rect">
            <a:avLst/>
          </a:prstGeom>
          <a:noFill/>
        </p:spPr>
        <p:txBody>
          <a:bodyPr wrap="square">
            <a:spAutoFit/>
          </a:bodyPr>
          <a:lstStyle/>
          <a:p>
            <a:pPr>
              <a:lnSpc>
                <a:spcPct val="150000"/>
              </a:lnSpc>
            </a:pPr>
            <a:r>
              <a:rPr lang="en-US" sz="2000" b="1" dirty="0"/>
              <a:t>Type Conversion</a:t>
            </a:r>
          </a:p>
          <a:p>
            <a:pPr>
              <a:lnSpc>
                <a:spcPct val="150000"/>
              </a:lnSpc>
            </a:pPr>
            <a:endParaRPr lang="en-US" sz="1600" b="1" dirty="0"/>
          </a:p>
          <a:p>
            <a:pPr>
              <a:lnSpc>
                <a:spcPct val="150000"/>
              </a:lnSpc>
            </a:pPr>
            <a:r>
              <a:rPr lang="en-US" sz="1600" dirty="0"/>
              <a:t>JavaScript automatically converts types in certain operations (coercion), but it is also possible to perform explicit type conversions.</a:t>
            </a:r>
          </a:p>
          <a:p>
            <a:pPr>
              <a:lnSpc>
                <a:spcPct val="150000"/>
              </a:lnSpc>
            </a:pPr>
            <a:endParaRPr lang="en-US" sz="1600" dirty="0"/>
          </a:p>
          <a:p>
            <a:pPr>
              <a:lnSpc>
                <a:spcPct val="150000"/>
              </a:lnSpc>
            </a:pPr>
            <a:r>
              <a:rPr lang="en-US" sz="1600" b="1" dirty="0"/>
              <a:t>    Implicit Coercion:</a:t>
            </a:r>
          </a:p>
          <a:p>
            <a:pPr>
              <a:lnSpc>
                <a:spcPct val="150000"/>
              </a:lnSpc>
            </a:pPr>
            <a:r>
              <a:rPr lang="en-US" sz="1600" dirty="0"/>
              <a:t>    JavaScript attempts to convert types when using operators:</a:t>
            </a:r>
          </a:p>
          <a:p>
            <a:pPr>
              <a:lnSpc>
                <a:spcPct val="150000"/>
              </a:lnSpc>
            </a:pPr>
            <a:endParaRPr lang="en-US" sz="1600" dirty="0"/>
          </a:p>
          <a:p>
            <a:pPr>
              <a:lnSpc>
                <a:spcPct val="150000"/>
              </a:lnSpc>
            </a:pPr>
            <a:r>
              <a:rPr lang="en-US" sz="1600" dirty="0">
                <a:solidFill>
                  <a:srgbClr val="7030A0"/>
                </a:solidFill>
              </a:rPr>
              <a:t>console.log('5' + 5);  // '55' (string concatenation)</a:t>
            </a:r>
          </a:p>
          <a:p>
            <a:pPr>
              <a:lnSpc>
                <a:spcPct val="150000"/>
              </a:lnSpc>
            </a:pPr>
            <a:r>
              <a:rPr lang="en-US" sz="1600" dirty="0">
                <a:solidFill>
                  <a:srgbClr val="7030A0"/>
                </a:solidFill>
              </a:rPr>
              <a:t>console.log('5' - 2);  // 3 (string converted to number)</a:t>
            </a:r>
          </a:p>
          <a:p>
            <a:pPr>
              <a:lnSpc>
                <a:spcPct val="150000"/>
              </a:lnSpc>
            </a:pPr>
            <a:endParaRPr lang="en-US" sz="1600" dirty="0"/>
          </a:p>
          <a:p>
            <a:pPr>
              <a:lnSpc>
                <a:spcPct val="150000"/>
              </a:lnSpc>
            </a:pPr>
            <a:r>
              <a:rPr lang="en-US" sz="1600" b="1" dirty="0"/>
              <a:t>Explicit Conversion:</a:t>
            </a:r>
          </a:p>
          <a:p>
            <a:pPr>
              <a:lnSpc>
                <a:spcPct val="150000"/>
              </a:lnSpc>
            </a:pPr>
            <a:r>
              <a:rPr lang="en-US" sz="1600" dirty="0"/>
              <a:t>Conversion can be forced using global functions such as Number(), String(), and Boolean():</a:t>
            </a:r>
          </a:p>
          <a:p>
            <a:pPr>
              <a:lnSpc>
                <a:spcPct val="150000"/>
              </a:lnSpc>
            </a:pPr>
            <a:endParaRPr lang="en-US" sz="1600" dirty="0"/>
          </a:p>
          <a:p>
            <a:pPr>
              <a:lnSpc>
                <a:spcPct val="150000"/>
              </a:lnSpc>
            </a:pPr>
            <a:r>
              <a:rPr lang="en-US" sz="1600" dirty="0"/>
              <a:t>    </a:t>
            </a:r>
            <a:r>
              <a:rPr lang="en-US" sz="1600" dirty="0">
                <a:solidFill>
                  <a:srgbClr val="7030A0"/>
                </a:solidFill>
              </a:rPr>
              <a:t>let num = Number('42');  // Explicitly converts to a number</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719912" cy="707886"/>
          </a:xfrm>
          <a:prstGeom prst="rect">
            <a:avLst/>
          </a:prstGeom>
          <a:noFill/>
        </p:spPr>
        <p:txBody>
          <a:bodyPr wrap="square">
            <a:spAutoFit/>
          </a:bodyPr>
          <a:lstStyle/>
          <a:p>
            <a:r>
              <a:rPr lang="en-US" sz="4000" b="1" dirty="0">
                <a:solidFill>
                  <a:schemeClr val="bg1"/>
                </a:solidFill>
              </a:rPr>
              <a:t>DATA TYPE</a:t>
            </a:r>
          </a:p>
        </p:txBody>
      </p:sp>
    </p:spTree>
    <p:extLst>
      <p:ext uri="{BB962C8B-B14F-4D97-AF65-F5344CB8AC3E}">
        <p14:creationId xmlns:p14="http://schemas.microsoft.com/office/powerpoint/2010/main" val="33756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p:txBody>
          <a:bodyPr/>
          <a:lstStyle/>
          <a:p>
            <a:r>
              <a:rPr lang="en-US" sz="4400" dirty="0"/>
              <a:t>Navigation Menus</a:t>
            </a:r>
          </a:p>
        </p:txBody>
      </p:sp>
      <p:sp>
        <p:nvSpPr>
          <p:cNvPr id="3" name="Content Placeholder 2">
            <a:extLst>
              <a:ext uri="{FF2B5EF4-FFF2-40B4-BE49-F238E27FC236}">
                <a16:creationId xmlns:a16="http://schemas.microsoft.com/office/drawing/2014/main" id="{74764FCE-5180-E8BF-BAA8-D65A24E0AF6F}"/>
              </a:ext>
            </a:extLst>
          </p:cNvPr>
          <p:cNvSpPr>
            <a:spLocks noGrp="1"/>
          </p:cNvSpPr>
          <p:nvPr>
            <p:ph idx="1"/>
          </p:nvPr>
        </p:nvSpPr>
        <p:spPr>
          <a:xfrm>
            <a:off x="245806" y="1459373"/>
            <a:ext cx="9064449" cy="982491"/>
          </a:xfrm>
        </p:spPr>
        <p:txBody>
          <a:bodyPr>
            <a:normAutofit/>
          </a:bodyPr>
          <a:lstStyle/>
          <a:p>
            <a:r>
              <a:rPr lang="en-US" sz="1600" dirty="0"/>
              <a:t>Navigation menus are created using a combination of &lt;nav&gt;, &lt;</a:t>
            </a:r>
            <a:r>
              <a:rPr lang="en-US" sz="1600" dirty="0" err="1"/>
              <a:t>ul</a:t>
            </a:r>
            <a:r>
              <a:rPr lang="en-US" sz="1600" dirty="0"/>
              <a:t>&gt;, and &lt;li&gt; tags.</a:t>
            </a:r>
          </a:p>
          <a:p>
            <a:r>
              <a:rPr lang="en-US" sz="1600" dirty="0"/>
              <a:t> The &lt;nav&gt; tag is used to define a set of navigation links.</a:t>
            </a:r>
          </a:p>
        </p:txBody>
      </p:sp>
      <p:sp>
        <p:nvSpPr>
          <p:cNvPr id="5" name="TextBox 4">
            <a:extLst>
              <a:ext uri="{FF2B5EF4-FFF2-40B4-BE49-F238E27FC236}">
                <a16:creationId xmlns:a16="http://schemas.microsoft.com/office/drawing/2014/main" id="{AD0EC83A-4C04-C78E-B648-F9AB1C1A4903}"/>
              </a:ext>
            </a:extLst>
          </p:cNvPr>
          <p:cNvSpPr txBox="1"/>
          <p:nvPr/>
        </p:nvSpPr>
        <p:spPr>
          <a:xfrm>
            <a:off x="547142" y="2191265"/>
            <a:ext cx="9591368" cy="4449744"/>
          </a:xfrm>
          <a:prstGeom prst="rect">
            <a:avLst/>
          </a:prstGeom>
          <a:noFill/>
        </p:spPr>
        <p:txBody>
          <a:bodyPr wrap="square">
            <a:spAutoFit/>
          </a:bodyPr>
          <a:lstStyle/>
          <a:p>
            <a:pPr>
              <a:lnSpc>
                <a:spcPct val="200000"/>
              </a:lnSpc>
            </a:pPr>
            <a:r>
              <a:rPr lang="en-US" dirty="0">
                <a:solidFill>
                  <a:srgbClr val="7030A0"/>
                </a:solidFill>
              </a:rPr>
              <a:t>  &lt;nav&gt;</a:t>
            </a:r>
          </a:p>
          <a:p>
            <a:pPr>
              <a:lnSpc>
                <a:spcPct val="200000"/>
              </a:lnSpc>
            </a:pPr>
            <a:r>
              <a:rPr lang="en-US" dirty="0">
                <a:solidFill>
                  <a:srgbClr val="7030A0"/>
                </a:solidFill>
              </a:rPr>
              <a:t>  &lt;</a:t>
            </a:r>
            <a:r>
              <a:rPr lang="en-US" dirty="0" err="1">
                <a:solidFill>
                  <a:srgbClr val="7030A0"/>
                </a:solidFill>
              </a:rPr>
              <a:t>ul</a:t>
            </a:r>
            <a:r>
              <a:rPr lang="en-US" dirty="0">
                <a:solidFill>
                  <a:srgbClr val="7030A0"/>
                </a:solidFill>
              </a:rPr>
              <a:t>&gt;</a:t>
            </a:r>
          </a:p>
          <a:p>
            <a:pPr>
              <a:lnSpc>
                <a:spcPct val="200000"/>
              </a:lnSpc>
            </a:pPr>
            <a:r>
              <a:rPr lang="en-US" dirty="0">
                <a:solidFill>
                  <a:srgbClr val="7030A0"/>
                </a:solidFill>
              </a:rPr>
              <a:t>    &lt;li&gt;&lt;a </a:t>
            </a:r>
            <a:r>
              <a:rPr lang="en-US" dirty="0" err="1">
                <a:solidFill>
                  <a:srgbClr val="7030A0"/>
                </a:solidFill>
              </a:rPr>
              <a:t>href</a:t>
            </a:r>
            <a:r>
              <a:rPr lang="en-US" dirty="0">
                <a:solidFill>
                  <a:srgbClr val="7030A0"/>
                </a:solidFill>
              </a:rPr>
              <a:t>=“index.html"&gt;Home&lt;/a&gt;&lt;/li&gt;</a:t>
            </a:r>
          </a:p>
          <a:p>
            <a:pPr>
              <a:lnSpc>
                <a:spcPct val="200000"/>
              </a:lnSpc>
            </a:pPr>
            <a:r>
              <a:rPr lang="en-US" dirty="0">
                <a:solidFill>
                  <a:srgbClr val="7030A0"/>
                </a:solidFill>
              </a:rPr>
              <a:t>    &lt;li&gt;&lt;a </a:t>
            </a:r>
            <a:r>
              <a:rPr lang="en-US" dirty="0" err="1">
                <a:solidFill>
                  <a:srgbClr val="7030A0"/>
                </a:solidFill>
              </a:rPr>
              <a:t>href</a:t>
            </a:r>
            <a:r>
              <a:rPr lang="en-US" dirty="0">
                <a:solidFill>
                  <a:srgbClr val="7030A0"/>
                </a:solidFill>
              </a:rPr>
              <a:t>="</a:t>
            </a:r>
            <a:r>
              <a:rPr lang="en-US" dirty="0" err="1">
                <a:solidFill>
                  <a:srgbClr val="7030A0"/>
                </a:solidFill>
              </a:rPr>
              <a:t>about,html</a:t>
            </a:r>
            <a:r>
              <a:rPr lang="en-US" dirty="0">
                <a:solidFill>
                  <a:srgbClr val="7030A0"/>
                </a:solidFill>
              </a:rPr>
              <a:t>"&gt;About&lt;/a&gt;&lt;/li&gt;</a:t>
            </a:r>
          </a:p>
          <a:p>
            <a:pPr>
              <a:lnSpc>
                <a:spcPct val="200000"/>
              </a:lnSpc>
            </a:pPr>
            <a:r>
              <a:rPr lang="en-US" dirty="0">
                <a:solidFill>
                  <a:srgbClr val="7030A0"/>
                </a:solidFill>
              </a:rPr>
              <a:t>    &lt;li&gt;&lt;a </a:t>
            </a:r>
            <a:r>
              <a:rPr lang="en-US" dirty="0" err="1">
                <a:solidFill>
                  <a:srgbClr val="7030A0"/>
                </a:solidFill>
              </a:rPr>
              <a:t>href</a:t>
            </a:r>
            <a:r>
              <a:rPr lang="en-US" dirty="0">
                <a:solidFill>
                  <a:srgbClr val="7030A0"/>
                </a:solidFill>
              </a:rPr>
              <a:t>="#services"&gt;Services&lt;/a&gt;&lt;/li&gt;</a:t>
            </a:r>
          </a:p>
          <a:p>
            <a:pPr>
              <a:lnSpc>
                <a:spcPct val="200000"/>
              </a:lnSpc>
            </a:pPr>
            <a:r>
              <a:rPr lang="en-US" dirty="0">
                <a:solidFill>
                  <a:srgbClr val="7030A0"/>
                </a:solidFill>
              </a:rPr>
              <a:t>    &lt;li&gt;&lt;a </a:t>
            </a:r>
            <a:r>
              <a:rPr lang="en-US" dirty="0" err="1">
                <a:solidFill>
                  <a:srgbClr val="7030A0"/>
                </a:solidFill>
              </a:rPr>
              <a:t>href</a:t>
            </a:r>
            <a:r>
              <a:rPr lang="en-US" dirty="0">
                <a:solidFill>
                  <a:srgbClr val="7030A0"/>
                </a:solidFill>
              </a:rPr>
              <a:t>="#contact"&gt;Contact&lt;/a&gt;&lt;/li&gt;</a:t>
            </a:r>
          </a:p>
          <a:p>
            <a:pPr>
              <a:lnSpc>
                <a:spcPct val="200000"/>
              </a:lnSpc>
            </a:pPr>
            <a:r>
              <a:rPr lang="en-US" dirty="0">
                <a:solidFill>
                  <a:srgbClr val="7030A0"/>
                </a:solidFill>
              </a:rPr>
              <a:t>  &lt;/</a:t>
            </a:r>
            <a:r>
              <a:rPr lang="en-US" dirty="0" err="1">
                <a:solidFill>
                  <a:srgbClr val="7030A0"/>
                </a:solidFill>
              </a:rPr>
              <a:t>ul</a:t>
            </a:r>
            <a:r>
              <a:rPr lang="en-US" dirty="0">
                <a:solidFill>
                  <a:srgbClr val="7030A0"/>
                </a:solidFill>
              </a:rPr>
              <a:t>&gt;</a:t>
            </a:r>
          </a:p>
          <a:p>
            <a:pPr>
              <a:lnSpc>
                <a:spcPct val="200000"/>
              </a:lnSpc>
            </a:pPr>
            <a:r>
              <a:rPr lang="en-US" dirty="0">
                <a:solidFill>
                  <a:srgbClr val="7030A0"/>
                </a:solidFill>
              </a:rPr>
              <a:t>&lt;/nav&gt;</a:t>
            </a:r>
          </a:p>
        </p:txBody>
      </p:sp>
    </p:spTree>
    <p:extLst>
      <p:ext uri="{BB962C8B-B14F-4D97-AF65-F5344CB8AC3E}">
        <p14:creationId xmlns:p14="http://schemas.microsoft.com/office/powerpoint/2010/main" val="354493310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13830" y="90775"/>
            <a:ext cx="8014814" cy="6511270"/>
          </a:xfrm>
          <a:prstGeom prst="rect">
            <a:avLst/>
          </a:prstGeom>
          <a:noFill/>
        </p:spPr>
        <p:txBody>
          <a:bodyPr wrap="square">
            <a:spAutoFit/>
          </a:bodyPr>
          <a:lstStyle/>
          <a:p>
            <a:pPr>
              <a:lnSpc>
                <a:spcPct val="150000"/>
              </a:lnSpc>
            </a:pPr>
            <a:r>
              <a:rPr lang="en-US" sz="2000" b="1" dirty="0"/>
              <a:t>Special Considerations and Best Practices</a:t>
            </a:r>
          </a:p>
          <a:p>
            <a:pPr>
              <a:lnSpc>
                <a:spcPct val="150000"/>
              </a:lnSpc>
            </a:pPr>
            <a:r>
              <a:rPr lang="en-US" sz="2000" dirty="0"/>
              <a:t>Understanding how JavaScript handles data types can prevent unexpected behaviors in your code. Some of the key points to consider:</a:t>
            </a:r>
          </a:p>
          <a:p>
            <a:pPr>
              <a:lnSpc>
                <a:spcPct val="150000"/>
              </a:lnSpc>
            </a:pPr>
            <a:endParaRPr lang="en-US" sz="2000" b="1" dirty="0"/>
          </a:p>
          <a:p>
            <a:pPr>
              <a:lnSpc>
                <a:spcPct val="150000"/>
              </a:lnSpc>
            </a:pPr>
            <a:r>
              <a:rPr lang="en-US" sz="2000" dirty="0"/>
              <a:t>   Dynamic Typing: JavaScript variables are dynamically typed, meaning that a variable can hold any type of data at any point in the program. This flexibility can lead to unexpected type coercion.</a:t>
            </a:r>
          </a:p>
          <a:p>
            <a:pPr>
              <a:lnSpc>
                <a:spcPct val="150000"/>
              </a:lnSpc>
            </a:pPr>
            <a:endParaRPr lang="en-US" sz="2000" b="1" dirty="0"/>
          </a:p>
          <a:p>
            <a:pPr>
              <a:lnSpc>
                <a:spcPct val="150000"/>
              </a:lnSpc>
            </a:pPr>
            <a:r>
              <a:rPr lang="en-US" sz="2000" dirty="0"/>
              <a:t>   Equality Checks:  The == operator allows for type coercion, meaning different types can be considered equal:</a:t>
            </a:r>
          </a:p>
          <a:p>
            <a:pPr>
              <a:lnSpc>
                <a:spcPct val="150000"/>
              </a:lnSpc>
            </a:pPr>
            <a:endParaRPr lang="en-US" sz="2000" b="1" dirty="0"/>
          </a:p>
          <a:p>
            <a:pPr>
              <a:lnSpc>
                <a:spcPct val="150000"/>
              </a:lnSpc>
            </a:pPr>
            <a:r>
              <a:rPr lang="en-US" sz="2000" b="1" dirty="0">
                <a:solidFill>
                  <a:srgbClr val="7030A0"/>
                </a:solidFill>
              </a:rPr>
              <a:t>console.log(1 == '1');  // true</a:t>
            </a:r>
          </a:p>
          <a:p>
            <a:pPr>
              <a:lnSpc>
                <a:spcPct val="150000"/>
              </a:lnSpc>
            </a:pPr>
            <a:endParaRPr lang="en-US" sz="2000" b="1" dirty="0"/>
          </a:p>
          <a:p>
            <a:pPr>
              <a:lnSpc>
                <a:spcPct val="150000"/>
              </a:lnSpc>
            </a:pPr>
            <a:r>
              <a:rPr lang="en-US" sz="2000" b="1" dirty="0"/>
              <a:t>The === operator is stricter and checks both the value and the type:</a:t>
            </a:r>
            <a:endParaRPr lang="en-US" sz="1600" dirty="0">
              <a:solidFill>
                <a:srgbClr val="7030A0"/>
              </a:solidFill>
            </a:endParaRPr>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719912" cy="707886"/>
          </a:xfrm>
          <a:prstGeom prst="rect">
            <a:avLst/>
          </a:prstGeom>
          <a:noFill/>
        </p:spPr>
        <p:txBody>
          <a:bodyPr wrap="square">
            <a:spAutoFit/>
          </a:bodyPr>
          <a:lstStyle/>
          <a:p>
            <a:r>
              <a:rPr lang="en-US" sz="4000" b="1" dirty="0">
                <a:solidFill>
                  <a:schemeClr val="bg1"/>
                </a:solidFill>
              </a:rPr>
              <a:t>DATA TYPE</a:t>
            </a:r>
          </a:p>
        </p:txBody>
      </p:sp>
    </p:spTree>
    <p:extLst>
      <p:ext uri="{BB962C8B-B14F-4D97-AF65-F5344CB8AC3E}">
        <p14:creationId xmlns:p14="http://schemas.microsoft.com/office/powerpoint/2010/main" val="413739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13830" y="90775"/>
            <a:ext cx="8014814" cy="4202945"/>
          </a:xfrm>
          <a:prstGeom prst="rect">
            <a:avLst/>
          </a:prstGeom>
          <a:noFill/>
        </p:spPr>
        <p:txBody>
          <a:bodyPr wrap="square">
            <a:spAutoFit/>
          </a:bodyPr>
          <a:lstStyle/>
          <a:p>
            <a:pPr>
              <a:lnSpc>
                <a:spcPct val="150000"/>
              </a:lnSpc>
            </a:pPr>
            <a:r>
              <a:rPr lang="en-US" sz="2000" dirty="0"/>
              <a:t>Avoid Overusing null and undefined: Use null to represent a deliberate absence of value, and let JavaScript use undefined for uninitialized variables. Avoid manually setting variables to undefined.</a:t>
            </a:r>
          </a:p>
          <a:p>
            <a:pPr>
              <a:lnSpc>
                <a:spcPct val="150000"/>
              </a:lnSpc>
            </a:pPr>
            <a:endParaRPr lang="en-US" sz="2000" dirty="0"/>
          </a:p>
          <a:p>
            <a:pPr>
              <a:lnSpc>
                <a:spcPct val="150000"/>
              </a:lnSpc>
            </a:pPr>
            <a:r>
              <a:rPr lang="en-US" sz="2000" dirty="0"/>
              <a:t>Careful with </a:t>
            </a:r>
            <a:r>
              <a:rPr lang="en-US" sz="2000" dirty="0" err="1"/>
              <a:t>NaN</a:t>
            </a:r>
            <a:r>
              <a:rPr lang="en-US" sz="2000" dirty="0"/>
              <a:t>: </a:t>
            </a:r>
            <a:r>
              <a:rPr lang="en-US" sz="2000" dirty="0" err="1"/>
              <a:t>NaN</a:t>
            </a:r>
            <a:r>
              <a:rPr lang="en-US" sz="2000" dirty="0"/>
              <a:t> is not equal to anything, including itself. If you suspect a value might be </a:t>
            </a:r>
            <a:r>
              <a:rPr lang="en-US" sz="2000" dirty="0" err="1"/>
              <a:t>NaN</a:t>
            </a:r>
            <a:r>
              <a:rPr lang="en-US" sz="2000" dirty="0"/>
              <a:t>, use </a:t>
            </a:r>
            <a:r>
              <a:rPr lang="en-US" sz="2000" dirty="0" err="1"/>
              <a:t>isNaN</a:t>
            </a:r>
            <a:r>
              <a:rPr lang="en-US" sz="2000" dirty="0"/>
              <a:t>() to check for it:</a:t>
            </a:r>
          </a:p>
          <a:p>
            <a:pPr>
              <a:lnSpc>
                <a:spcPct val="150000"/>
              </a:lnSpc>
            </a:pPr>
            <a:endParaRPr lang="en-US" sz="2000" b="1" dirty="0"/>
          </a:p>
          <a:p>
            <a:pPr>
              <a:lnSpc>
                <a:spcPct val="150000"/>
              </a:lnSpc>
            </a:pPr>
            <a:r>
              <a:rPr lang="en-US" sz="2000" b="1" dirty="0">
                <a:solidFill>
                  <a:srgbClr val="7030A0"/>
                </a:solidFill>
              </a:rPr>
              <a:t>console.log(</a:t>
            </a:r>
            <a:r>
              <a:rPr lang="en-US" sz="2000" b="1" dirty="0" err="1">
                <a:solidFill>
                  <a:srgbClr val="7030A0"/>
                </a:solidFill>
              </a:rPr>
              <a:t>NaN</a:t>
            </a:r>
            <a:r>
              <a:rPr lang="en-US" sz="2000" b="1" dirty="0">
                <a:solidFill>
                  <a:srgbClr val="7030A0"/>
                </a:solidFill>
              </a:rPr>
              <a:t> === </a:t>
            </a:r>
            <a:r>
              <a:rPr lang="en-US" sz="2000" b="1" dirty="0" err="1">
                <a:solidFill>
                  <a:srgbClr val="7030A0"/>
                </a:solidFill>
              </a:rPr>
              <a:t>NaN</a:t>
            </a:r>
            <a:r>
              <a:rPr lang="en-US" sz="2000" b="1" dirty="0">
                <a:solidFill>
                  <a:srgbClr val="7030A0"/>
                </a:solidFill>
              </a:rPr>
              <a:t>);  // false</a:t>
            </a:r>
          </a:p>
          <a:p>
            <a:pPr>
              <a:lnSpc>
                <a:spcPct val="150000"/>
              </a:lnSpc>
            </a:pPr>
            <a:r>
              <a:rPr lang="en-US" sz="2000" b="1" dirty="0">
                <a:solidFill>
                  <a:srgbClr val="7030A0"/>
                </a:solidFill>
              </a:rPr>
              <a:t>console.log(</a:t>
            </a:r>
            <a:r>
              <a:rPr lang="en-US" sz="2000" b="1" dirty="0" err="1">
                <a:solidFill>
                  <a:srgbClr val="7030A0"/>
                </a:solidFill>
              </a:rPr>
              <a:t>isNaN</a:t>
            </a:r>
            <a:r>
              <a:rPr lang="en-US" sz="2000" b="1" dirty="0">
                <a:solidFill>
                  <a:srgbClr val="7030A0"/>
                </a:solidFill>
              </a:rPr>
              <a:t>(</a:t>
            </a:r>
            <a:r>
              <a:rPr lang="en-US" sz="2000" b="1" dirty="0" err="1">
                <a:solidFill>
                  <a:srgbClr val="7030A0"/>
                </a:solidFill>
              </a:rPr>
              <a:t>NaN</a:t>
            </a:r>
            <a:r>
              <a:rPr lang="en-US" sz="2000" b="1" dirty="0">
                <a:solidFill>
                  <a:srgbClr val="7030A0"/>
                </a:solidFill>
              </a:rPr>
              <a:t>));  // true</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30" y="3456344"/>
            <a:ext cx="2719912" cy="707886"/>
          </a:xfrm>
          <a:prstGeom prst="rect">
            <a:avLst/>
          </a:prstGeom>
          <a:noFill/>
        </p:spPr>
        <p:txBody>
          <a:bodyPr wrap="square">
            <a:spAutoFit/>
          </a:bodyPr>
          <a:lstStyle/>
          <a:p>
            <a:r>
              <a:rPr lang="en-US" sz="4000" b="1" dirty="0">
                <a:solidFill>
                  <a:schemeClr val="bg1"/>
                </a:solidFill>
              </a:rPr>
              <a:t>DATA TYPE</a:t>
            </a:r>
          </a:p>
        </p:txBody>
      </p:sp>
    </p:spTree>
    <p:extLst>
      <p:ext uri="{BB962C8B-B14F-4D97-AF65-F5344CB8AC3E}">
        <p14:creationId xmlns:p14="http://schemas.microsoft.com/office/powerpoint/2010/main" val="321566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146761" y="1315477"/>
            <a:ext cx="8014814" cy="2817951"/>
          </a:xfrm>
          <a:prstGeom prst="rect">
            <a:avLst/>
          </a:prstGeom>
          <a:noFill/>
        </p:spPr>
        <p:txBody>
          <a:bodyPr wrap="square">
            <a:spAutoFit/>
          </a:bodyPr>
          <a:lstStyle/>
          <a:p>
            <a:pPr algn="just">
              <a:lnSpc>
                <a:spcPct val="150000"/>
              </a:lnSpc>
            </a:pPr>
            <a:r>
              <a:rPr lang="en-US" sz="2000" dirty="0"/>
              <a:t>In JavaScript, conditional statements allow your code to make decisions based on conditions. These statements are fundamental to controlling the flow of a program. In this note, we will cover the two main conditional structures: if and else. These will enable you to execute different blocks of code depending on whether specific conditions evaluate to true or false.</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1077218"/>
          </a:xfrm>
          <a:prstGeom prst="rect">
            <a:avLst/>
          </a:prstGeom>
          <a:noFill/>
        </p:spPr>
        <p:txBody>
          <a:bodyPr wrap="square">
            <a:spAutoFit/>
          </a:bodyPr>
          <a:lstStyle/>
          <a:p>
            <a:r>
              <a:rPr lang="en-US" sz="3200" b="1" dirty="0">
                <a:solidFill>
                  <a:schemeClr val="bg1"/>
                </a:solidFill>
              </a:rPr>
              <a:t>CONDITIONAL STATEMENTS</a:t>
            </a:r>
          </a:p>
        </p:txBody>
      </p:sp>
    </p:spTree>
    <p:extLst>
      <p:ext uri="{BB962C8B-B14F-4D97-AF65-F5344CB8AC3E}">
        <p14:creationId xmlns:p14="http://schemas.microsoft.com/office/powerpoint/2010/main" val="91912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105978" y="0"/>
            <a:ext cx="8014814" cy="7074181"/>
          </a:xfrm>
          <a:prstGeom prst="rect">
            <a:avLst/>
          </a:prstGeom>
          <a:noFill/>
        </p:spPr>
        <p:txBody>
          <a:bodyPr wrap="square">
            <a:spAutoFit/>
          </a:bodyPr>
          <a:lstStyle/>
          <a:p>
            <a:pPr algn="just">
              <a:lnSpc>
                <a:spcPct val="150000"/>
              </a:lnSpc>
            </a:pPr>
            <a:r>
              <a:rPr lang="en-US" sz="1600" b="1" dirty="0"/>
              <a:t>if Statement</a:t>
            </a:r>
          </a:p>
          <a:p>
            <a:pPr algn="just">
              <a:lnSpc>
                <a:spcPct val="150000"/>
              </a:lnSpc>
            </a:pPr>
            <a:endParaRPr lang="en-US" sz="1600" dirty="0"/>
          </a:p>
          <a:p>
            <a:pPr algn="just">
              <a:lnSpc>
                <a:spcPct val="150000"/>
              </a:lnSpc>
            </a:pPr>
            <a:r>
              <a:rPr lang="en-US" sz="1600" dirty="0"/>
              <a:t>The if statement is used to execute a block of code if a specified condition is true. This is the most basic type of conditional statement and allows for simple decision-making in your programs.</a:t>
            </a:r>
          </a:p>
          <a:p>
            <a:pPr algn="just">
              <a:lnSpc>
                <a:spcPct val="150000"/>
              </a:lnSpc>
            </a:pPr>
            <a:r>
              <a:rPr lang="en-US" sz="1600" dirty="0"/>
              <a:t>    Syntax:</a:t>
            </a:r>
          </a:p>
          <a:p>
            <a:pPr algn="just">
              <a:lnSpc>
                <a:spcPct val="150000"/>
              </a:lnSpc>
            </a:pPr>
            <a:endParaRPr lang="en-US" sz="1600" dirty="0"/>
          </a:p>
          <a:p>
            <a:pPr algn="just">
              <a:lnSpc>
                <a:spcPct val="150000"/>
              </a:lnSpc>
            </a:pPr>
            <a:r>
              <a:rPr lang="en-US" sz="1600" dirty="0"/>
              <a:t>if (condition) {</a:t>
            </a:r>
          </a:p>
          <a:p>
            <a:pPr algn="just">
              <a:lnSpc>
                <a:spcPct val="150000"/>
              </a:lnSpc>
            </a:pPr>
            <a:r>
              <a:rPr lang="en-US" sz="1600" dirty="0"/>
              <a:t>  // Code to execute if the condition is true</a:t>
            </a:r>
          </a:p>
          <a:p>
            <a:pPr algn="just">
              <a:lnSpc>
                <a:spcPct val="150000"/>
              </a:lnSpc>
            </a:pPr>
            <a:r>
              <a:rPr lang="en-US" sz="1600" dirty="0"/>
              <a:t>}</a:t>
            </a:r>
          </a:p>
          <a:p>
            <a:pPr algn="just">
              <a:lnSpc>
                <a:spcPct val="150000"/>
              </a:lnSpc>
            </a:pPr>
            <a:r>
              <a:rPr lang="en-US" sz="1600" dirty="0"/>
              <a:t>Example: In this example,  the condition checks if the variable age is greater than or equal to 18. If this condition is true, the message "You are eligible to vote." will be printed to the console.</a:t>
            </a:r>
          </a:p>
          <a:p>
            <a:pPr algn="just">
              <a:lnSpc>
                <a:spcPct val="150000"/>
              </a:lnSpc>
            </a:pPr>
            <a:endParaRPr lang="en-US" sz="1600" dirty="0"/>
          </a:p>
          <a:p>
            <a:pPr algn="just">
              <a:lnSpc>
                <a:spcPct val="150000"/>
              </a:lnSpc>
            </a:pPr>
            <a:r>
              <a:rPr lang="en-US" sz="1600" dirty="0"/>
              <a:t>   </a:t>
            </a:r>
            <a:r>
              <a:rPr lang="en-US" sz="1600" dirty="0">
                <a:solidFill>
                  <a:srgbClr val="7030A0"/>
                </a:solidFill>
              </a:rPr>
              <a:t> let age = 20;</a:t>
            </a:r>
          </a:p>
          <a:p>
            <a:pPr algn="just">
              <a:lnSpc>
                <a:spcPct val="150000"/>
              </a:lnSpc>
            </a:pPr>
            <a:endParaRPr lang="en-US" sz="1600" dirty="0">
              <a:solidFill>
                <a:srgbClr val="7030A0"/>
              </a:solidFill>
            </a:endParaRPr>
          </a:p>
          <a:p>
            <a:pPr algn="just">
              <a:lnSpc>
                <a:spcPct val="150000"/>
              </a:lnSpc>
            </a:pPr>
            <a:r>
              <a:rPr lang="en-US" sz="1600" dirty="0">
                <a:solidFill>
                  <a:srgbClr val="7030A0"/>
                </a:solidFill>
              </a:rPr>
              <a:t>    if (age &gt;= 18) {</a:t>
            </a:r>
          </a:p>
          <a:p>
            <a:pPr algn="just">
              <a:lnSpc>
                <a:spcPct val="150000"/>
              </a:lnSpc>
            </a:pPr>
            <a:r>
              <a:rPr lang="en-US" sz="1600" dirty="0">
                <a:solidFill>
                  <a:srgbClr val="7030A0"/>
                </a:solidFill>
              </a:rPr>
              <a:t>      console.log('You are eligible to vote.');</a:t>
            </a:r>
          </a:p>
          <a:p>
            <a:pPr algn="just">
              <a:lnSpc>
                <a:spcPct val="150000"/>
              </a:lnSpc>
            </a:pPr>
            <a:r>
              <a:rPr lang="en-US" sz="1600" dirty="0"/>
              <a:t>    }</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1077218"/>
          </a:xfrm>
          <a:prstGeom prst="rect">
            <a:avLst/>
          </a:prstGeom>
          <a:noFill/>
        </p:spPr>
        <p:txBody>
          <a:bodyPr wrap="square">
            <a:spAutoFit/>
          </a:bodyPr>
          <a:lstStyle/>
          <a:p>
            <a:r>
              <a:rPr lang="en-US" sz="3200" b="1" dirty="0">
                <a:solidFill>
                  <a:schemeClr val="bg1"/>
                </a:solidFill>
              </a:rPr>
              <a:t>CONDITIONAL STATEMENTS</a:t>
            </a:r>
          </a:p>
        </p:txBody>
      </p:sp>
    </p:spTree>
    <p:extLst>
      <p:ext uri="{BB962C8B-B14F-4D97-AF65-F5344CB8AC3E}">
        <p14:creationId xmlns:p14="http://schemas.microsoft.com/office/powerpoint/2010/main" val="271340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421482"/>
            <a:ext cx="8014814" cy="4950522"/>
          </a:xfrm>
          <a:prstGeom prst="rect">
            <a:avLst/>
          </a:prstGeom>
          <a:noFill/>
        </p:spPr>
        <p:txBody>
          <a:bodyPr wrap="square">
            <a:spAutoFit/>
          </a:bodyPr>
          <a:lstStyle/>
          <a:p>
            <a:pPr algn="just">
              <a:lnSpc>
                <a:spcPct val="150000"/>
              </a:lnSpc>
            </a:pPr>
            <a:r>
              <a:rPr lang="en-US" sz="2000" b="1" dirty="0"/>
              <a:t>Best Practices for if Statements</a:t>
            </a:r>
          </a:p>
          <a:p>
            <a:pPr algn="just">
              <a:lnSpc>
                <a:spcPct val="150000"/>
              </a:lnSpc>
            </a:pPr>
            <a:endParaRPr lang="en-US" sz="1600" b="1" dirty="0"/>
          </a:p>
          <a:p>
            <a:pPr algn="just">
              <a:lnSpc>
                <a:spcPct val="150000"/>
              </a:lnSpc>
            </a:pPr>
            <a:r>
              <a:rPr lang="en-US" sz="1600" b="1" dirty="0"/>
              <a:t>    </a:t>
            </a:r>
            <a:r>
              <a:rPr lang="en-US" sz="1600" dirty="0"/>
              <a:t>Keep Conditions Simple and Readable: Write conditions that are easy to understand at a glance.</a:t>
            </a:r>
          </a:p>
          <a:p>
            <a:pPr algn="just">
              <a:lnSpc>
                <a:spcPct val="150000"/>
              </a:lnSpc>
            </a:pPr>
            <a:endParaRPr lang="en-US" sz="1600" dirty="0"/>
          </a:p>
          <a:p>
            <a:pPr algn="just">
              <a:lnSpc>
                <a:spcPct val="150000"/>
              </a:lnSpc>
            </a:pPr>
            <a:r>
              <a:rPr lang="en-US" sz="1600" dirty="0"/>
              <a:t>    </a:t>
            </a:r>
            <a:r>
              <a:rPr lang="en-US" sz="1600" dirty="0">
                <a:solidFill>
                  <a:srgbClr val="7030A0"/>
                </a:solidFill>
              </a:rPr>
              <a:t>// Hard to read</a:t>
            </a:r>
          </a:p>
          <a:p>
            <a:pPr algn="just">
              <a:lnSpc>
                <a:spcPct val="150000"/>
              </a:lnSpc>
            </a:pPr>
            <a:r>
              <a:rPr lang="en-US" sz="1600" dirty="0">
                <a:solidFill>
                  <a:srgbClr val="7030A0"/>
                </a:solidFill>
              </a:rPr>
              <a:t>    if (!(age &lt; 18)) { ... }</a:t>
            </a:r>
          </a:p>
          <a:p>
            <a:pPr algn="just">
              <a:lnSpc>
                <a:spcPct val="150000"/>
              </a:lnSpc>
            </a:pPr>
            <a:endParaRPr lang="en-US" sz="1600" dirty="0">
              <a:solidFill>
                <a:srgbClr val="7030A0"/>
              </a:solidFill>
            </a:endParaRPr>
          </a:p>
          <a:p>
            <a:pPr algn="just">
              <a:lnSpc>
                <a:spcPct val="150000"/>
              </a:lnSpc>
            </a:pPr>
            <a:r>
              <a:rPr lang="en-US" sz="1600" dirty="0">
                <a:solidFill>
                  <a:srgbClr val="7030A0"/>
                </a:solidFill>
              </a:rPr>
              <a:t>    // Better readability</a:t>
            </a:r>
          </a:p>
          <a:p>
            <a:pPr algn="just">
              <a:lnSpc>
                <a:spcPct val="150000"/>
              </a:lnSpc>
            </a:pPr>
            <a:r>
              <a:rPr lang="en-US" sz="1600" dirty="0">
                <a:solidFill>
                  <a:srgbClr val="7030A0"/>
                </a:solidFill>
              </a:rPr>
              <a:t>    if (age &gt;= 18) { ... }</a:t>
            </a:r>
          </a:p>
          <a:p>
            <a:pPr algn="just">
              <a:lnSpc>
                <a:spcPct val="150000"/>
              </a:lnSpc>
            </a:pPr>
            <a:endParaRPr lang="en-US" sz="1600" dirty="0"/>
          </a:p>
          <a:p>
            <a:pPr algn="just">
              <a:lnSpc>
                <a:spcPct val="150000"/>
              </a:lnSpc>
            </a:pPr>
            <a:r>
              <a:rPr lang="en-US" sz="1600" dirty="0"/>
              <a:t>    Avoid Overly Complex Conditions: If your conditions become too complex, consider breaking them into smaller helper functions.</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1077218"/>
          </a:xfrm>
          <a:prstGeom prst="rect">
            <a:avLst/>
          </a:prstGeom>
          <a:noFill/>
        </p:spPr>
        <p:txBody>
          <a:bodyPr wrap="square">
            <a:spAutoFit/>
          </a:bodyPr>
          <a:lstStyle/>
          <a:p>
            <a:r>
              <a:rPr lang="en-US" sz="3200" b="1" dirty="0">
                <a:solidFill>
                  <a:schemeClr val="bg1"/>
                </a:solidFill>
              </a:rPr>
              <a:t>CONDITIONAL STATEMENTS</a:t>
            </a:r>
          </a:p>
        </p:txBody>
      </p:sp>
    </p:spTree>
    <p:extLst>
      <p:ext uri="{BB962C8B-B14F-4D97-AF65-F5344CB8AC3E}">
        <p14:creationId xmlns:p14="http://schemas.microsoft.com/office/powerpoint/2010/main" val="211116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421482"/>
            <a:ext cx="8014814" cy="5223033"/>
          </a:xfrm>
          <a:prstGeom prst="rect">
            <a:avLst/>
          </a:prstGeom>
          <a:noFill/>
        </p:spPr>
        <p:txBody>
          <a:bodyPr wrap="square">
            <a:spAutoFit/>
          </a:bodyPr>
          <a:lstStyle/>
          <a:p>
            <a:pPr algn="just">
              <a:lnSpc>
                <a:spcPct val="150000"/>
              </a:lnSpc>
            </a:pPr>
            <a:r>
              <a:rPr lang="en-US" sz="2400" b="1" dirty="0"/>
              <a:t>else Statement</a:t>
            </a:r>
          </a:p>
          <a:p>
            <a:pPr algn="just">
              <a:lnSpc>
                <a:spcPct val="150000"/>
              </a:lnSpc>
            </a:pPr>
            <a:endParaRPr lang="en-US" sz="2000" b="1" dirty="0"/>
          </a:p>
          <a:p>
            <a:pPr algn="just">
              <a:lnSpc>
                <a:spcPct val="150000"/>
              </a:lnSpc>
            </a:pPr>
            <a:r>
              <a:rPr lang="en-US" dirty="0"/>
              <a:t>The else statement provides an alternative block of code to execute if the condition in the if statement evaluates to false.</a:t>
            </a:r>
          </a:p>
          <a:p>
            <a:pPr algn="just">
              <a:lnSpc>
                <a:spcPct val="150000"/>
              </a:lnSpc>
            </a:pPr>
            <a:endParaRPr lang="en-US" dirty="0"/>
          </a:p>
          <a:p>
            <a:pPr algn="just">
              <a:lnSpc>
                <a:spcPct val="150000"/>
              </a:lnSpc>
            </a:pPr>
            <a:r>
              <a:rPr lang="en-US" dirty="0"/>
              <a:t>    Syntax:</a:t>
            </a:r>
          </a:p>
          <a:p>
            <a:pPr algn="just">
              <a:lnSpc>
                <a:spcPct val="150000"/>
              </a:lnSpc>
            </a:pPr>
            <a:endParaRPr lang="en-US" dirty="0"/>
          </a:p>
          <a:p>
            <a:pPr algn="just">
              <a:lnSpc>
                <a:spcPct val="150000"/>
              </a:lnSpc>
            </a:pPr>
            <a:r>
              <a:rPr lang="en-US" dirty="0">
                <a:solidFill>
                  <a:srgbClr val="7030A0"/>
                </a:solidFill>
              </a:rPr>
              <a:t>if (condition) {</a:t>
            </a:r>
          </a:p>
          <a:p>
            <a:pPr algn="just">
              <a:lnSpc>
                <a:spcPct val="150000"/>
              </a:lnSpc>
            </a:pPr>
            <a:r>
              <a:rPr lang="en-US" dirty="0">
                <a:solidFill>
                  <a:srgbClr val="7030A0"/>
                </a:solidFill>
              </a:rPr>
              <a:t>  // Code to execute if the condition is true</a:t>
            </a:r>
          </a:p>
          <a:p>
            <a:pPr algn="just">
              <a:lnSpc>
                <a:spcPct val="150000"/>
              </a:lnSpc>
            </a:pPr>
            <a:r>
              <a:rPr lang="en-US" dirty="0">
                <a:solidFill>
                  <a:srgbClr val="7030A0"/>
                </a:solidFill>
              </a:rPr>
              <a:t>} else {</a:t>
            </a:r>
          </a:p>
          <a:p>
            <a:pPr algn="just">
              <a:lnSpc>
                <a:spcPct val="150000"/>
              </a:lnSpc>
            </a:pPr>
            <a:r>
              <a:rPr lang="en-US" dirty="0">
                <a:solidFill>
                  <a:srgbClr val="7030A0"/>
                </a:solidFill>
              </a:rPr>
              <a:t>  // Code to execute if the condition is false</a:t>
            </a:r>
          </a:p>
          <a:p>
            <a:pPr algn="just">
              <a:lnSpc>
                <a:spcPct val="150000"/>
              </a:lnSpc>
            </a:pPr>
            <a:r>
              <a:rPr lang="en-US" dirty="0">
                <a:solidFill>
                  <a:srgbClr val="7030A0"/>
                </a:solidFill>
              </a:rPr>
              <a:t>}</a:t>
            </a:r>
            <a:endParaRPr lang="en-US" sz="1400" dirty="0">
              <a:solidFill>
                <a:srgbClr val="7030A0"/>
              </a:solidFill>
            </a:endParaRP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1077218"/>
          </a:xfrm>
          <a:prstGeom prst="rect">
            <a:avLst/>
          </a:prstGeom>
          <a:noFill/>
        </p:spPr>
        <p:txBody>
          <a:bodyPr wrap="square">
            <a:spAutoFit/>
          </a:bodyPr>
          <a:lstStyle/>
          <a:p>
            <a:r>
              <a:rPr lang="en-US" sz="3200" b="1" dirty="0">
                <a:solidFill>
                  <a:schemeClr val="bg1"/>
                </a:solidFill>
              </a:rPr>
              <a:t>CONDITIONAL STATEMENTS</a:t>
            </a:r>
          </a:p>
        </p:txBody>
      </p:sp>
    </p:spTree>
    <p:extLst>
      <p:ext uri="{BB962C8B-B14F-4D97-AF65-F5344CB8AC3E}">
        <p14:creationId xmlns:p14="http://schemas.microsoft.com/office/powerpoint/2010/main" val="30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421482"/>
            <a:ext cx="8014814" cy="5278112"/>
          </a:xfrm>
          <a:prstGeom prst="rect">
            <a:avLst/>
          </a:prstGeom>
          <a:noFill/>
        </p:spPr>
        <p:txBody>
          <a:bodyPr wrap="square">
            <a:spAutoFit/>
          </a:bodyPr>
          <a:lstStyle/>
          <a:p>
            <a:pPr algn="just">
              <a:lnSpc>
                <a:spcPct val="150000"/>
              </a:lnSpc>
            </a:pPr>
            <a:r>
              <a:rPr lang="en-US" sz="2400" b="1" dirty="0"/>
              <a:t> </a:t>
            </a:r>
            <a:r>
              <a:rPr lang="en-US" sz="2400" dirty="0"/>
              <a:t>In this example, if the age is less than 18, the code inside the else block will run and print "You are not eligible to vote.“</a:t>
            </a:r>
          </a:p>
          <a:p>
            <a:pPr algn="just">
              <a:lnSpc>
                <a:spcPct val="150000"/>
              </a:lnSpc>
            </a:pPr>
            <a:endParaRPr lang="en-US" sz="1400" dirty="0">
              <a:solidFill>
                <a:srgbClr val="7030A0"/>
              </a:solidFill>
            </a:endParaRPr>
          </a:p>
          <a:p>
            <a:pPr algn="just">
              <a:lnSpc>
                <a:spcPct val="150000"/>
              </a:lnSpc>
            </a:pPr>
            <a:r>
              <a:rPr lang="en-US" dirty="0">
                <a:solidFill>
                  <a:srgbClr val="7030A0"/>
                </a:solidFill>
              </a:rPr>
              <a:t>    let age = 16;</a:t>
            </a:r>
          </a:p>
          <a:p>
            <a:pPr algn="just">
              <a:lnSpc>
                <a:spcPct val="150000"/>
              </a:lnSpc>
            </a:pPr>
            <a:endParaRPr lang="en-US" dirty="0">
              <a:solidFill>
                <a:srgbClr val="7030A0"/>
              </a:solidFill>
            </a:endParaRPr>
          </a:p>
          <a:p>
            <a:pPr algn="just">
              <a:lnSpc>
                <a:spcPct val="150000"/>
              </a:lnSpc>
            </a:pPr>
            <a:r>
              <a:rPr lang="en-US" dirty="0">
                <a:solidFill>
                  <a:srgbClr val="7030A0"/>
                </a:solidFill>
              </a:rPr>
              <a:t>    if (age &gt;= 18) {</a:t>
            </a:r>
          </a:p>
          <a:p>
            <a:pPr algn="just">
              <a:lnSpc>
                <a:spcPct val="150000"/>
              </a:lnSpc>
            </a:pPr>
            <a:r>
              <a:rPr lang="en-US" dirty="0">
                <a:solidFill>
                  <a:srgbClr val="7030A0"/>
                </a:solidFill>
              </a:rPr>
              <a:t>      console.log('You are eligible to vote.');</a:t>
            </a:r>
          </a:p>
          <a:p>
            <a:pPr algn="just">
              <a:lnSpc>
                <a:spcPct val="150000"/>
              </a:lnSpc>
            </a:pPr>
            <a:r>
              <a:rPr lang="en-US" dirty="0">
                <a:solidFill>
                  <a:srgbClr val="7030A0"/>
                </a:solidFill>
              </a:rPr>
              <a:t>    } else {</a:t>
            </a:r>
          </a:p>
          <a:p>
            <a:pPr algn="just">
              <a:lnSpc>
                <a:spcPct val="150000"/>
              </a:lnSpc>
            </a:pPr>
            <a:r>
              <a:rPr lang="en-US" dirty="0">
                <a:solidFill>
                  <a:srgbClr val="7030A0"/>
                </a:solidFill>
              </a:rPr>
              <a:t>      console.log('You are not eligible to vote.');</a:t>
            </a:r>
          </a:p>
          <a:p>
            <a:pPr algn="just">
              <a:lnSpc>
                <a:spcPct val="150000"/>
              </a:lnSpc>
            </a:pPr>
            <a:r>
              <a:rPr lang="en-US" dirty="0">
                <a:solidFill>
                  <a:srgbClr val="7030A0"/>
                </a:solidFill>
              </a:rPr>
              <a:t>    }</a:t>
            </a:r>
          </a:p>
          <a:p>
            <a:pPr algn="just">
              <a:lnSpc>
                <a:spcPct val="150000"/>
              </a:lnSpc>
            </a:pPr>
            <a:endParaRPr lang="en-US" sz="1400" dirty="0">
              <a:solidFill>
                <a:srgbClr val="7030A0"/>
              </a:solidFill>
            </a:endParaRP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1077218"/>
          </a:xfrm>
          <a:prstGeom prst="rect">
            <a:avLst/>
          </a:prstGeom>
          <a:noFill/>
        </p:spPr>
        <p:txBody>
          <a:bodyPr wrap="square">
            <a:spAutoFit/>
          </a:bodyPr>
          <a:lstStyle/>
          <a:p>
            <a:r>
              <a:rPr lang="en-US" sz="3200" b="1" dirty="0">
                <a:solidFill>
                  <a:schemeClr val="bg1"/>
                </a:solidFill>
              </a:rPr>
              <a:t>CONDITIONAL STATEMENTS</a:t>
            </a:r>
          </a:p>
        </p:txBody>
      </p:sp>
    </p:spTree>
    <p:extLst>
      <p:ext uri="{BB962C8B-B14F-4D97-AF65-F5344CB8AC3E}">
        <p14:creationId xmlns:p14="http://schemas.microsoft.com/office/powerpoint/2010/main" val="119797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421482"/>
            <a:ext cx="8014814" cy="5596853"/>
          </a:xfrm>
          <a:prstGeom prst="rect">
            <a:avLst/>
          </a:prstGeom>
          <a:noFill/>
        </p:spPr>
        <p:txBody>
          <a:bodyPr wrap="square">
            <a:spAutoFit/>
          </a:bodyPr>
          <a:lstStyle/>
          <a:p>
            <a:pPr algn="just">
              <a:lnSpc>
                <a:spcPct val="150000"/>
              </a:lnSpc>
            </a:pPr>
            <a:r>
              <a:rPr lang="en-US" sz="1600" b="1" dirty="0"/>
              <a:t>Combining if and else if Statements</a:t>
            </a:r>
          </a:p>
          <a:p>
            <a:pPr algn="just">
              <a:lnSpc>
                <a:spcPct val="150000"/>
              </a:lnSpc>
            </a:pPr>
            <a:endParaRPr lang="en-US" sz="1600" b="1" dirty="0"/>
          </a:p>
          <a:p>
            <a:pPr algn="just">
              <a:lnSpc>
                <a:spcPct val="150000"/>
              </a:lnSpc>
            </a:pPr>
            <a:r>
              <a:rPr lang="en-US" sz="1600" dirty="0"/>
              <a:t>The else if statement allows you to check multiple conditions sequentially. If the first condition is false, the program checks the next one, and so on. If none of the conditions are true, you can provide an else block to handle all remaining cases.</a:t>
            </a:r>
          </a:p>
          <a:p>
            <a:pPr algn="just">
              <a:lnSpc>
                <a:spcPct val="150000"/>
              </a:lnSpc>
            </a:pPr>
            <a:endParaRPr lang="en-US" sz="1600" dirty="0"/>
          </a:p>
          <a:p>
            <a:pPr algn="just">
              <a:lnSpc>
                <a:spcPct val="150000"/>
              </a:lnSpc>
            </a:pPr>
            <a:r>
              <a:rPr lang="en-US" sz="1600" b="1" dirty="0"/>
              <a:t>    Syntax:</a:t>
            </a:r>
          </a:p>
          <a:p>
            <a:pPr algn="just">
              <a:lnSpc>
                <a:spcPct val="150000"/>
              </a:lnSpc>
            </a:pPr>
            <a:endParaRPr lang="en-US" sz="1600" dirty="0"/>
          </a:p>
          <a:p>
            <a:pPr algn="just">
              <a:lnSpc>
                <a:spcPct val="150000"/>
              </a:lnSpc>
            </a:pPr>
            <a:r>
              <a:rPr lang="en-US" sz="1600" dirty="0">
                <a:solidFill>
                  <a:srgbClr val="7030A0"/>
                </a:solidFill>
              </a:rPr>
              <a:t>if (condition1) {</a:t>
            </a:r>
          </a:p>
          <a:p>
            <a:pPr algn="just">
              <a:lnSpc>
                <a:spcPct val="150000"/>
              </a:lnSpc>
            </a:pPr>
            <a:r>
              <a:rPr lang="en-US" sz="1600" dirty="0">
                <a:solidFill>
                  <a:srgbClr val="7030A0"/>
                </a:solidFill>
              </a:rPr>
              <a:t>  // Code to execute if condition1 is true</a:t>
            </a:r>
          </a:p>
          <a:p>
            <a:pPr algn="just">
              <a:lnSpc>
                <a:spcPct val="150000"/>
              </a:lnSpc>
            </a:pPr>
            <a:r>
              <a:rPr lang="en-US" sz="1600" dirty="0">
                <a:solidFill>
                  <a:srgbClr val="7030A0"/>
                </a:solidFill>
              </a:rPr>
              <a:t>} else if (condition2) {</a:t>
            </a:r>
          </a:p>
          <a:p>
            <a:pPr algn="just">
              <a:lnSpc>
                <a:spcPct val="150000"/>
              </a:lnSpc>
            </a:pPr>
            <a:r>
              <a:rPr lang="en-US" sz="1600" dirty="0">
                <a:solidFill>
                  <a:srgbClr val="7030A0"/>
                </a:solidFill>
              </a:rPr>
              <a:t>  // Code to execute if condition2 is true</a:t>
            </a:r>
          </a:p>
          <a:p>
            <a:pPr algn="just">
              <a:lnSpc>
                <a:spcPct val="150000"/>
              </a:lnSpc>
            </a:pPr>
            <a:r>
              <a:rPr lang="en-US" sz="1600" dirty="0">
                <a:solidFill>
                  <a:srgbClr val="7030A0"/>
                </a:solidFill>
              </a:rPr>
              <a:t>} else {</a:t>
            </a:r>
          </a:p>
          <a:p>
            <a:pPr algn="just">
              <a:lnSpc>
                <a:spcPct val="150000"/>
              </a:lnSpc>
            </a:pPr>
            <a:r>
              <a:rPr lang="en-US" sz="1600" dirty="0">
                <a:solidFill>
                  <a:srgbClr val="7030A0"/>
                </a:solidFill>
              </a:rPr>
              <a:t>  // Code to execute if none of the conditions are true</a:t>
            </a:r>
          </a:p>
          <a:p>
            <a:pPr algn="just">
              <a:lnSpc>
                <a:spcPct val="150000"/>
              </a:lnSpc>
            </a:pPr>
            <a:r>
              <a:rPr lang="en-US" sz="1600" dirty="0">
                <a:solidFill>
                  <a:srgbClr val="7030A0"/>
                </a:solidFill>
              </a:rPr>
              <a:t>}</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1077218"/>
          </a:xfrm>
          <a:prstGeom prst="rect">
            <a:avLst/>
          </a:prstGeom>
          <a:noFill/>
        </p:spPr>
        <p:txBody>
          <a:bodyPr wrap="square">
            <a:spAutoFit/>
          </a:bodyPr>
          <a:lstStyle/>
          <a:p>
            <a:r>
              <a:rPr lang="en-US" sz="3200" b="1" dirty="0">
                <a:solidFill>
                  <a:schemeClr val="bg1"/>
                </a:solidFill>
              </a:rPr>
              <a:t>CONDITIONAL STATEMENTS</a:t>
            </a:r>
          </a:p>
        </p:txBody>
      </p:sp>
    </p:spTree>
    <p:extLst>
      <p:ext uri="{BB962C8B-B14F-4D97-AF65-F5344CB8AC3E}">
        <p14:creationId xmlns:p14="http://schemas.microsoft.com/office/powerpoint/2010/main" val="114771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421482"/>
            <a:ext cx="8014814" cy="6284862"/>
          </a:xfrm>
          <a:prstGeom prst="rect">
            <a:avLst/>
          </a:prstGeom>
          <a:noFill/>
        </p:spPr>
        <p:txBody>
          <a:bodyPr wrap="square">
            <a:spAutoFit/>
          </a:bodyPr>
          <a:lstStyle/>
          <a:p>
            <a:pPr algn="just">
              <a:lnSpc>
                <a:spcPct val="150000"/>
              </a:lnSpc>
            </a:pPr>
            <a:r>
              <a:rPr lang="en-US" b="1" dirty="0"/>
              <a:t> In this example, the program checks the score against three conditions. If the first condition is false, it proceeds to the next one. Since score is 85, the else if block with score &gt;= 80 will execute and print "Grade: B.“</a:t>
            </a:r>
          </a:p>
          <a:p>
            <a:pPr algn="just">
              <a:lnSpc>
                <a:spcPct val="150000"/>
              </a:lnSpc>
            </a:pPr>
            <a:endParaRPr lang="en-US" b="1" dirty="0">
              <a:solidFill>
                <a:srgbClr val="7030A0"/>
              </a:solidFill>
            </a:endParaRPr>
          </a:p>
          <a:p>
            <a:pPr algn="just">
              <a:lnSpc>
                <a:spcPct val="150000"/>
              </a:lnSpc>
            </a:pPr>
            <a:r>
              <a:rPr lang="en-US" dirty="0">
                <a:solidFill>
                  <a:srgbClr val="7030A0"/>
                </a:solidFill>
              </a:rPr>
              <a:t>let score = 85;</a:t>
            </a:r>
          </a:p>
          <a:p>
            <a:pPr algn="just">
              <a:lnSpc>
                <a:spcPct val="150000"/>
              </a:lnSpc>
            </a:pPr>
            <a:endParaRPr lang="en-US" dirty="0">
              <a:solidFill>
                <a:srgbClr val="7030A0"/>
              </a:solidFill>
            </a:endParaRPr>
          </a:p>
          <a:p>
            <a:pPr algn="just">
              <a:lnSpc>
                <a:spcPct val="150000"/>
              </a:lnSpc>
            </a:pPr>
            <a:r>
              <a:rPr lang="en-US" dirty="0">
                <a:solidFill>
                  <a:srgbClr val="7030A0"/>
                </a:solidFill>
              </a:rPr>
              <a:t>    if (score &gt;= 90) {</a:t>
            </a:r>
          </a:p>
          <a:p>
            <a:pPr algn="just">
              <a:lnSpc>
                <a:spcPct val="150000"/>
              </a:lnSpc>
            </a:pPr>
            <a:r>
              <a:rPr lang="en-US" dirty="0">
                <a:solidFill>
                  <a:srgbClr val="7030A0"/>
                </a:solidFill>
              </a:rPr>
              <a:t>      console.log('Grade: A');</a:t>
            </a:r>
          </a:p>
          <a:p>
            <a:pPr algn="just">
              <a:lnSpc>
                <a:spcPct val="150000"/>
              </a:lnSpc>
            </a:pPr>
            <a:r>
              <a:rPr lang="en-US" dirty="0">
                <a:solidFill>
                  <a:srgbClr val="7030A0"/>
                </a:solidFill>
              </a:rPr>
              <a:t>    } else if (score &gt;= 80) {</a:t>
            </a:r>
          </a:p>
          <a:p>
            <a:pPr algn="just">
              <a:lnSpc>
                <a:spcPct val="150000"/>
              </a:lnSpc>
            </a:pPr>
            <a:r>
              <a:rPr lang="en-US" dirty="0">
                <a:solidFill>
                  <a:srgbClr val="7030A0"/>
                </a:solidFill>
              </a:rPr>
              <a:t>      console.log('Grade: B');</a:t>
            </a:r>
          </a:p>
          <a:p>
            <a:pPr algn="just">
              <a:lnSpc>
                <a:spcPct val="150000"/>
              </a:lnSpc>
            </a:pPr>
            <a:r>
              <a:rPr lang="en-US" dirty="0">
                <a:solidFill>
                  <a:srgbClr val="7030A0"/>
                </a:solidFill>
              </a:rPr>
              <a:t>    } else if (score &gt;= 70) {</a:t>
            </a:r>
          </a:p>
          <a:p>
            <a:pPr algn="just">
              <a:lnSpc>
                <a:spcPct val="150000"/>
              </a:lnSpc>
            </a:pPr>
            <a:r>
              <a:rPr lang="en-US" dirty="0">
                <a:solidFill>
                  <a:srgbClr val="7030A0"/>
                </a:solidFill>
              </a:rPr>
              <a:t>      console.log('Grade: C');</a:t>
            </a:r>
          </a:p>
          <a:p>
            <a:pPr algn="just">
              <a:lnSpc>
                <a:spcPct val="150000"/>
              </a:lnSpc>
            </a:pPr>
            <a:r>
              <a:rPr lang="en-US" dirty="0">
                <a:solidFill>
                  <a:srgbClr val="7030A0"/>
                </a:solidFill>
              </a:rPr>
              <a:t>    } else {</a:t>
            </a:r>
          </a:p>
          <a:p>
            <a:pPr algn="just">
              <a:lnSpc>
                <a:spcPct val="150000"/>
              </a:lnSpc>
            </a:pPr>
            <a:r>
              <a:rPr lang="en-US" dirty="0">
                <a:solidFill>
                  <a:srgbClr val="7030A0"/>
                </a:solidFill>
              </a:rPr>
              <a:t>      console.log('Grade: D');</a:t>
            </a:r>
          </a:p>
          <a:p>
            <a:pPr algn="just">
              <a:lnSpc>
                <a:spcPct val="150000"/>
              </a:lnSpc>
            </a:pPr>
            <a:r>
              <a:rPr lang="en-US" dirty="0">
                <a:solidFill>
                  <a:srgbClr val="7030A0"/>
                </a:solidFill>
              </a:rPr>
              <a:t>    }</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1077218"/>
          </a:xfrm>
          <a:prstGeom prst="rect">
            <a:avLst/>
          </a:prstGeom>
          <a:noFill/>
        </p:spPr>
        <p:txBody>
          <a:bodyPr wrap="square">
            <a:spAutoFit/>
          </a:bodyPr>
          <a:lstStyle/>
          <a:p>
            <a:r>
              <a:rPr lang="en-US" sz="3200" b="1" dirty="0">
                <a:solidFill>
                  <a:schemeClr val="bg1"/>
                </a:solidFill>
              </a:rPr>
              <a:t>CONDITIONAL STATEMENTS</a:t>
            </a:r>
          </a:p>
        </p:txBody>
      </p:sp>
    </p:spTree>
    <p:extLst>
      <p:ext uri="{BB962C8B-B14F-4D97-AF65-F5344CB8AC3E}">
        <p14:creationId xmlns:p14="http://schemas.microsoft.com/office/powerpoint/2010/main" val="62616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421482"/>
            <a:ext cx="8014814" cy="5176866"/>
          </a:xfrm>
          <a:prstGeom prst="rect">
            <a:avLst/>
          </a:prstGeom>
          <a:noFill/>
        </p:spPr>
        <p:txBody>
          <a:bodyPr wrap="square">
            <a:spAutoFit/>
          </a:bodyPr>
          <a:lstStyle/>
          <a:p>
            <a:pPr algn="just">
              <a:lnSpc>
                <a:spcPct val="150000"/>
              </a:lnSpc>
            </a:pPr>
            <a:r>
              <a:rPr lang="en-US" sz="2400" b="1" dirty="0"/>
              <a:t>Logical Operators and Combining Conditions</a:t>
            </a:r>
          </a:p>
          <a:p>
            <a:pPr algn="just">
              <a:lnSpc>
                <a:spcPct val="150000"/>
              </a:lnSpc>
            </a:pPr>
            <a:endParaRPr lang="en-US" dirty="0"/>
          </a:p>
          <a:p>
            <a:pPr algn="just">
              <a:lnSpc>
                <a:spcPct val="150000"/>
              </a:lnSpc>
            </a:pPr>
            <a:r>
              <a:rPr lang="en-US" dirty="0"/>
              <a:t>In many cases, you’ll need to check multiple conditions within a single if or else if statement. JavaScript provides logical operators that allow you to combine conditions.</a:t>
            </a:r>
          </a:p>
          <a:p>
            <a:pPr algn="just">
              <a:lnSpc>
                <a:spcPct val="150000"/>
              </a:lnSpc>
            </a:pPr>
            <a:endParaRPr lang="en-US" dirty="0"/>
          </a:p>
          <a:p>
            <a:pPr algn="just">
              <a:lnSpc>
                <a:spcPct val="150000"/>
              </a:lnSpc>
            </a:pPr>
            <a:r>
              <a:rPr lang="en-US" dirty="0"/>
              <a:t>    AND (&amp;&amp;): Returns true if both operands are true.</a:t>
            </a:r>
          </a:p>
          <a:p>
            <a:pPr algn="just">
              <a:lnSpc>
                <a:spcPct val="150000"/>
              </a:lnSpc>
            </a:pPr>
            <a:r>
              <a:rPr lang="en-US" dirty="0">
                <a:solidFill>
                  <a:srgbClr val="7030A0"/>
                </a:solidFill>
              </a:rPr>
              <a:t>        Example: (x &gt; 0 &amp;&amp; x &lt; 10)</a:t>
            </a:r>
          </a:p>
          <a:p>
            <a:pPr algn="just">
              <a:lnSpc>
                <a:spcPct val="150000"/>
              </a:lnSpc>
            </a:pPr>
            <a:r>
              <a:rPr lang="en-US" dirty="0"/>
              <a:t>    OR (||): Returns true if at least one of the operands is true.</a:t>
            </a:r>
          </a:p>
          <a:p>
            <a:pPr algn="just">
              <a:lnSpc>
                <a:spcPct val="150000"/>
              </a:lnSpc>
            </a:pPr>
            <a:r>
              <a:rPr lang="en-US" dirty="0">
                <a:solidFill>
                  <a:srgbClr val="7030A0"/>
                </a:solidFill>
              </a:rPr>
              <a:t>        Example: (x &lt; 0 || y &gt; 100)</a:t>
            </a:r>
          </a:p>
          <a:p>
            <a:pPr algn="just">
              <a:lnSpc>
                <a:spcPct val="150000"/>
              </a:lnSpc>
            </a:pPr>
            <a:r>
              <a:rPr lang="en-US" dirty="0"/>
              <a:t>    NOT (!): Negates a </a:t>
            </a:r>
            <a:r>
              <a:rPr lang="en-US" dirty="0" err="1"/>
              <a:t>boolean</a:t>
            </a:r>
            <a:r>
              <a:rPr lang="en-US" dirty="0"/>
              <a:t> value.</a:t>
            </a:r>
          </a:p>
          <a:p>
            <a:pPr algn="just">
              <a:lnSpc>
                <a:spcPct val="150000"/>
              </a:lnSpc>
            </a:pPr>
            <a:r>
              <a:rPr lang="en-US" dirty="0">
                <a:solidFill>
                  <a:srgbClr val="7030A0"/>
                </a:solidFill>
              </a:rPr>
              <a:t>        Example: !(x &gt; 0) (evaluates to true if x &lt;= 0).</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1077218"/>
          </a:xfrm>
          <a:prstGeom prst="rect">
            <a:avLst/>
          </a:prstGeom>
          <a:noFill/>
        </p:spPr>
        <p:txBody>
          <a:bodyPr wrap="square">
            <a:spAutoFit/>
          </a:bodyPr>
          <a:lstStyle/>
          <a:p>
            <a:r>
              <a:rPr lang="en-US" sz="3200" b="1" dirty="0">
                <a:solidFill>
                  <a:schemeClr val="bg1"/>
                </a:solidFill>
              </a:rPr>
              <a:t>CONDITIONAL STATEMENTS</a:t>
            </a:r>
          </a:p>
        </p:txBody>
      </p:sp>
    </p:spTree>
    <p:extLst>
      <p:ext uri="{BB962C8B-B14F-4D97-AF65-F5344CB8AC3E}">
        <p14:creationId xmlns:p14="http://schemas.microsoft.com/office/powerpoint/2010/main" val="272872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838200" y="365126"/>
            <a:ext cx="4844845" cy="1094248"/>
          </a:xfrm>
        </p:spPr>
        <p:txBody>
          <a:bodyPr>
            <a:normAutofit fontScale="90000"/>
          </a:bodyPr>
          <a:lstStyle/>
          <a:p>
            <a:r>
              <a:rPr lang="en-US" sz="4400" dirty="0"/>
              <a:t>Basic Table Structure</a:t>
            </a:r>
          </a:p>
        </p:txBody>
      </p:sp>
      <p:sp>
        <p:nvSpPr>
          <p:cNvPr id="11" name="TextBox 10">
            <a:extLst>
              <a:ext uri="{FF2B5EF4-FFF2-40B4-BE49-F238E27FC236}">
                <a16:creationId xmlns:a16="http://schemas.microsoft.com/office/drawing/2014/main" id="{C1278D7C-69CF-B7C2-A937-CB6AB4A2B45C}"/>
              </a:ext>
            </a:extLst>
          </p:cNvPr>
          <p:cNvSpPr txBox="1"/>
          <p:nvPr/>
        </p:nvSpPr>
        <p:spPr>
          <a:xfrm>
            <a:off x="838200" y="1307294"/>
            <a:ext cx="6096000" cy="1714380"/>
          </a:xfrm>
          <a:prstGeom prst="rect">
            <a:avLst/>
          </a:prstGeom>
          <a:noFill/>
        </p:spPr>
        <p:txBody>
          <a:bodyPr wrap="square">
            <a:spAutoFit/>
          </a:bodyPr>
          <a:lstStyle/>
          <a:p>
            <a:pPr>
              <a:lnSpc>
                <a:spcPct val="150000"/>
              </a:lnSpc>
            </a:pPr>
            <a:r>
              <a:rPr lang="en-US" dirty="0"/>
              <a:t>The &lt;table&gt; tag defines the table.</a:t>
            </a:r>
          </a:p>
          <a:p>
            <a:pPr>
              <a:lnSpc>
                <a:spcPct val="150000"/>
              </a:lnSpc>
            </a:pPr>
            <a:r>
              <a:rPr lang="en-US" dirty="0"/>
              <a:t>The &lt;tr&gt; tag defines a table row.</a:t>
            </a:r>
          </a:p>
          <a:p>
            <a:pPr>
              <a:lnSpc>
                <a:spcPct val="150000"/>
              </a:lnSpc>
            </a:pPr>
            <a:r>
              <a:rPr lang="en-US" dirty="0"/>
              <a:t>The &lt;td&gt; tag defines a table cell (data).</a:t>
            </a:r>
          </a:p>
          <a:p>
            <a:pPr>
              <a:lnSpc>
                <a:spcPct val="150000"/>
              </a:lnSpc>
            </a:pPr>
            <a:r>
              <a:rPr lang="en-US" dirty="0"/>
              <a:t>The &lt;</a:t>
            </a:r>
            <a:r>
              <a:rPr lang="en-US" dirty="0" err="1"/>
              <a:t>th</a:t>
            </a:r>
            <a:r>
              <a:rPr lang="en-US" dirty="0"/>
              <a:t>&gt; tag defines a table header.</a:t>
            </a:r>
          </a:p>
        </p:txBody>
      </p:sp>
    </p:spTree>
    <p:extLst>
      <p:ext uri="{BB962C8B-B14F-4D97-AF65-F5344CB8AC3E}">
        <p14:creationId xmlns:p14="http://schemas.microsoft.com/office/powerpoint/2010/main" val="404981306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421482"/>
            <a:ext cx="8014814" cy="6007863"/>
          </a:xfrm>
          <a:prstGeom prst="rect">
            <a:avLst/>
          </a:prstGeom>
          <a:noFill/>
        </p:spPr>
        <p:txBody>
          <a:bodyPr wrap="square">
            <a:spAutoFit/>
          </a:bodyPr>
          <a:lstStyle/>
          <a:p>
            <a:pPr algn="just">
              <a:lnSpc>
                <a:spcPct val="150000"/>
              </a:lnSpc>
            </a:pPr>
            <a:r>
              <a:rPr lang="en-US" sz="2400" dirty="0"/>
              <a:t>In this example, both conditions (age &gt;= 18 and </a:t>
            </a:r>
            <a:r>
              <a:rPr lang="en-US" sz="2400" dirty="0" err="1"/>
              <a:t>hasID</a:t>
            </a:r>
            <a:r>
              <a:rPr lang="en-US" sz="2400" dirty="0"/>
              <a:t>) must be true for the code inside the if block to run. If either condition is false, the program will print "Access denied.“</a:t>
            </a:r>
          </a:p>
          <a:p>
            <a:pPr algn="just">
              <a:lnSpc>
                <a:spcPct val="150000"/>
              </a:lnSpc>
            </a:pPr>
            <a:endParaRPr lang="en-US" sz="2400" b="1" dirty="0">
              <a:solidFill>
                <a:srgbClr val="7030A0"/>
              </a:solidFill>
            </a:endParaRPr>
          </a:p>
          <a:p>
            <a:pPr algn="just">
              <a:lnSpc>
                <a:spcPct val="150000"/>
              </a:lnSpc>
            </a:pPr>
            <a:r>
              <a:rPr lang="en-US" dirty="0">
                <a:solidFill>
                  <a:srgbClr val="7030A0"/>
                </a:solidFill>
              </a:rPr>
              <a:t>let age = 20;</a:t>
            </a:r>
          </a:p>
          <a:p>
            <a:pPr algn="just">
              <a:lnSpc>
                <a:spcPct val="150000"/>
              </a:lnSpc>
            </a:pPr>
            <a:r>
              <a:rPr lang="en-US" dirty="0">
                <a:solidFill>
                  <a:srgbClr val="7030A0"/>
                </a:solidFill>
              </a:rPr>
              <a:t>let </a:t>
            </a:r>
            <a:r>
              <a:rPr lang="en-US" dirty="0" err="1">
                <a:solidFill>
                  <a:srgbClr val="7030A0"/>
                </a:solidFill>
              </a:rPr>
              <a:t>hasID</a:t>
            </a:r>
            <a:r>
              <a:rPr lang="en-US" dirty="0">
                <a:solidFill>
                  <a:srgbClr val="7030A0"/>
                </a:solidFill>
              </a:rPr>
              <a:t> = true;</a:t>
            </a:r>
          </a:p>
          <a:p>
            <a:pPr algn="just">
              <a:lnSpc>
                <a:spcPct val="150000"/>
              </a:lnSpc>
            </a:pPr>
            <a:endParaRPr lang="en-US" dirty="0">
              <a:solidFill>
                <a:srgbClr val="7030A0"/>
              </a:solidFill>
            </a:endParaRPr>
          </a:p>
          <a:p>
            <a:pPr algn="just">
              <a:lnSpc>
                <a:spcPct val="150000"/>
              </a:lnSpc>
            </a:pPr>
            <a:r>
              <a:rPr lang="en-US" dirty="0">
                <a:solidFill>
                  <a:srgbClr val="7030A0"/>
                </a:solidFill>
              </a:rPr>
              <a:t>if (age &gt;= 18 &amp;&amp; </a:t>
            </a:r>
            <a:r>
              <a:rPr lang="en-US" dirty="0" err="1">
                <a:solidFill>
                  <a:srgbClr val="7030A0"/>
                </a:solidFill>
              </a:rPr>
              <a:t>hasID</a:t>
            </a:r>
            <a:r>
              <a:rPr lang="en-US" dirty="0">
                <a:solidFill>
                  <a:srgbClr val="7030A0"/>
                </a:solidFill>
              </a:rPr>
              <a:t>) {</a:t>
            </a:r>
          </a:p>
          <a:p>
            <a:pPr algn="just">
              <a:lnSpc>
                <a:spcPct val="150000"/>
              </a:lnSpc>
            </a:pPr>
            <a:r>
              <a:rPr lang="en-US" dirty="0">
                <a:solidFill>
                  <a:srgbClr val="7030A0"/>
                </a:solidFill>
              </a:rPr>
              <a:t>  console.log('Access granted.');</a:t>
            </a:r>
          </a:p>
          <a:p>
            <a:pPr algn="just">
              <a:lnSpc>
                <a:spcPct val="150000"/>
              </a:lnSpc>
            </a:pPr>
            <a:r>
              <a:rPr lang="en-US" dirty="0">
                <a:solidFill>
                  <a:srgbClr val="7030A0"/>
                </a:solidFill>
              </a:rPr>
              <a:t>} else {</a:t>
            </a:r>
          </a:p>
          <a:p>
            <a:pPr algn="just">
              <a:lnSpc>
                <a:spcPct val="150000"/>
              </a:lnSpc>
            </a:pPr>
            <a:r>
              <a:rPr lang="en-US" dirty="0">
                <a:solidFill>
                  <a:srgbClr val="7030A0"/>
                </a:solidFill>
              </a:rPr>
              <a:t>  console.log('Access denied.');</a:t>
            </a:r>
          </a:p>
          <a:p>
            <a:pPr algn="just">
              <a:lnSpc>
                <a:spcPct val="150000"/>
              </a:lnSpc>
            </a:pPr>
            <a:r>
              <a:rPr lang="en-US" dirty="0">
                <a:solidFill>
                  <a:srgbClr val="7030A0"/>
                </a:solidFill>
              </a:rPr>
              <a:t>}</a:t>
            </a:r>
          </a:p>
          <a:p>
            <a:pPr algn="just">
              <a:lnSpc>
                <a:spcPct val="150000"/>
              </a:lnSpc>
            </a:pPr>
            <a:endParaRPr lang="en-US" dirty="0">
              <a:solidFill>
                <a:srgbClr val="7030A0"/>
              </a:solidFill>
            </a:endParaRP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1077218"/>
          </a:xfrm>
          <a:prstGeom prst="rect">
            <a:avLst/>
          </a:prstGeom>
          <a:noFill/>
        </p:spPr>
        <p:txBody>
          <a:bodyPr wrap="square">
            <a:spAutoFit/>
          </a:bodyPr>
          <a:lstStyle/>
          <a:p>
            <a:r>
              <a:rPr lang="en-US" sz="3200" b="1" dirty="0">
                <a:solidFill>
                  <a:schemeClr val="bg1"/>
                </a:solidFill>
              </a:rPr>
              <a:t>CONDITIONAL STATEMENTS</a:t>
            </a:r>
          </a:p>
        </p:txBody>
      </p:sp>
    </p:spTree>
    <p:extLst>
      <p:ext uri="{BB962C8B-B14F-4D97-AF65-F5344CB8AC3E}">
        <p14:creationId xmlns:p14="http://schemas.microsoft.com/office/powerpoint/2010/main" val="373861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174138" y="256379"/>
            <a:ext cx="8014814" cy="5025030"/>
          </a:xfrm>
          <a:prstGeom prst="rect">
            <a:avLst/>
          </a:prstGeom>
          <a:noFill/>
        </p:spPr>
        <p:txBody>
          <a:bodyPr wrap="square">
            <a:spAutoFit/>
          </a:bodyPr>
          <a:lstStyle/>
          <a:p>
            <a:pPr algn="just">
              <a:lnSpc>
                <a:spcPct val="150000"/>
              </a:lnSpc>
            </a:pPr>
            <a:r>
              <a:rPr lang="en-US" sz="2400" dirty="0"/>
              <a:t> </a:t>
            </a:r>
            <a:r>
              <a:rPr lang="en-US" sz="2400" b="1" dirty="0"/>
              <a:t>Ternary Operator</a:t>
            </a:r>
            <a:endParaRPr lang="en-US" sz="2400" dirty="0"/>
          </a:p>
          <a:p>
            <a:pPr algn="just">
              <a:lnSpc>
                <a:spcPct val="150000"/>
              </a:lnSpc>
            </a:pPr>
            <a:r>
              <a:rPr lang="en-US" sz="2400" dirty="0"/>
              <a:t>The ternary operator is a shorthand way to write simple if-else conditions in a single line. It can be helpful when assigning values based on a condition or for concise conditional logic.</a:t>
            </a:r>
          </a:p>
          <a:p>
            <a:pPr algn="just">
              <a:lnSpc>
                <a:spcPct val="150000"/>
              </a:lnSpc>
            </a:pPr>
            <a:endParaRPr lang="en-US" sz="2400" dirty="0"/>
          </a:p>
          <a:p>
            <a:pPr algn="just">
              <a:lnSpc>
                <a:spcPct val="150000"/>
              </a:lnSpc>
            </a:pPr>
            <a:r>
              <a:rPr lang="en-US" sz="2400" dirty="0"/>
              <a:t>    Syntax:</a:t>
            </a:r>
          </a:p>
          <a:p>
            <a:pPr algn="just">
              <a:lnSpc>
                <a:spcPct val="150000"/>
              </a:lnSpc>
            </a:pPr>
            <a:endParaRPr lang="en-US" sz="2400" dirty="0"/>
          </a:p>
          <a:p>
            <a:pPr algn="just">
              <a:lnSpc>
                <a:spcPct val="150000"/>
              </a:lnSpc>
            </a:pPr>
            <a:r>
              <a:rPr lang="en-US" sz="2400" dirty="0">
                <a:solidFill>
                  <a:srgbClr val="7030A0"/>
                </a:solidFill>
              </a:rPr>
              <a:t>condition ? </a:t>
            </a:r>
            <a:r>
              <a:rPr lang="en-US" sz="2400" dirty="0" err="1">
                <a:solidFill>
                  <a:srgbClr val="7030A0"/>
                </a:solidFill>
              </a:rPr>
              <a:t>expressionIfTrue</a:t>
            </a:r>
            <a:r>
              <a:rPr lang="en-US" sz="2400" dirty="0">
                <a:solidFill>
                  <a:srgbClr val="7030A0"/>
                </a:solidFill>
              </a:rPr>
              <a:t> : </a:t>
            </a:r>
            <a:r>
              <a:rPr lang="en-US" sz="2400" dirty="0" err="1">
                <a:solidFill>
                  <a:srgbClr val="7030A0"/>
                </a:solidFill>
              </a:rPr>
              <a:t>expressionIfFalse</a:t>
            </a:r>
            <a:r>
              <a:rPr lang="en-US" sz="2400" dirty="0">
                <a:solidFill>
                  <a:srgbClr val="7030A0"/>
                </a:solidFill>
              </a:rPr>
              <a:t>;</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1077218"/>
          </a:xfrm>
          <a:prstGeom prst="rect">
            <a:avLst/>
          </a:prstGeom>
          <a:noFill/>
        </p:spPr>
        <p:txBody>
          <a:bodyPr wrap="square">
            <a:spAutoFit/>
          </a:bodyPr>
          <a:lstStyle/>
          <a:p>
            <a:r>
              <a:rPr lang="en-US" sz="3200" b="1" dirty="0">
                <a:solidFill>
                  <a:schemeClr val="bg1"/>
                </a:solidFill>
              </a:rPr>
              <a:t>CONDITIONAL STATEMENTS</a:t>
            </a:r>
          </a:p>
        </p:txBody>
      </p:sp>
    </p:spTree>
    <p:extLst>
      <p:ext uri="{BB962C8B-B14F-4D97-AF65-F5344CB8AC3E}">
        <p14:creationId xmlns:p14="http://schemas.microsoft.com/office/powerpoint/2010/main" val="21362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174138" y="256379"/>
            <a:ext cx="8014814" cy="5025030"/>
          </a:xfrm>
          <a:prstGeom prst="rect">
            <a:avLst/>
          </a:prstGeom>
          <a:noFill/>
        </p:spPr>
        <p:txBody>
          <a:bodyPr wrap="square">
            <a:spAutoFit/>
          </a:bodyPr>
          <a:lstStyle/>
          <a:p>
            <a:pPr algn="just">
              <a:lnSpc>
                <a:spcPct val="150000"/>
              </a:lnSpc>
            </a:pPr>
            <a:r>
              <a:rPr lang="en-US" sz="2400" dirty="0"/>
              <a:t>In this example, the condition age &gt;= 18 is evaluated. If true, the string 'Eligible to vote' is returned and assigned to the variable message. If false, 'Not eligible to vote' is assigned instead.</a:t>
            </a:r>
          </a:p>
          <a:p>
            <a:pPr algn="just">
              <a:lnSpc>
                <a:spcPct val="150000"/>
              </a:lnSpc>
            </a:pPr>
            <a:endParaRPr lang="en-US" sz="2400" dirty="0">
              <a:solidFill>
                <a:srgbClr val="7030A0"/>
              </a:solidFill>
            </a:endParaRPr>
          </a:p>
          <a:p>
            <a:pPr algn="just">
              <a:lnSpc>
                <a:spcPct val="150000"/>
              </a:lnSpc>
            </a:pPr>
            <a:r>
              <a:rPr lang="en-US" sz="2400" dirty="0">
                <a:solidFill>
                  <a:srgbClr val="7030A0"/>
                </a:solidFill>
              </a:rPr>
              <a:t>let age = 18;</a:t>
            </a:r>
          </a:p>
          <a:p>
            <a:pPr algn="just">
              <a:lnSpc>
                <a:spcPct val="150000"/>
              </a:lnSpc>
            </a:pPr>
            <a:r>
              <a:rPr lang="en-US" sz="2400" dirty="0">
                <a:solidFill>
                  <a:srgbClr val="7030A0"/>
                </a:solidFill>
              </a:rPr>
              <a:t>    let message = (age &gt;= 18) ? 'Eligible to vote' : 'Not eligible to vote';</a:t>
            </a:r>
          </a:p>
          <a:p>
            <a:pPr algn="just">
              <a:lnSpc>
                <a:spcPct val="150000"/>
              </a:lnSpc>
            </a:pPr>
            <a:r>
              <a:rPr lang="en-US" sz="2400">
                <a:solidFill>
                  <a:srgbClr val="7030A0"/>
                </a:solidFill>
              </a:rPr>
              <a:t>    console.log(message);</a:t>
            </a:r>
            <a:endParaRPr lang="en-US" sz="2400" dirty="0">
              <a:solidFill>
                <a:srgbClr val="7030A0"/>
              </a:solidFill>
            </a:endParaRP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1077218"/>
          </a:xfrm>
          <a:prstGeom prst="rect">
            <a:avLst/>
          </a:prstGeom>
          <a:noFill/>
        </p:spPr>
        <p:txBody>
          <a:bodyPr wrap="square">
            <a:spAutoFit/>
          </a:bodyPr>
          <a:lstStyle/>
          <a:p>
            <a:r>
              <a:rPr lang="en-US" sz="3200" b="1" dirty="0">
                <a:solidFill>
                  <a:schemeClr val="bg1"/>
                </a:solidFill>
              </a:rPr>
              <a:t>CONDITIONAL STATEMENTS</a:t>
            </a:r>
          </a:p>
        </p:txBody>
      </p:sp>
    </p:spTree>
    <p:extLst>
      <p:ext uri="{BB962C8B-B14F-4D97-AF65-F5344CB8AC3E}">
        <p14:creationId xmlns:p14="http://schemas.microsoft.com/office/powerpoint/2010/main" val="116650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B1CC7B-FFE6-7620-2FD6-BD91E0DB439F}"/>
              </a:ext>
            </a:extLst>
          </p:cNvPr>
          <p:cNvSpPr>
            <a:spLocks noGrp="1"/>
          </p:cNvSpPr>
          <p:nvPr>
            <p:ph type="title"/>
          </p:nvPr>
        </p:nvSpPr>
        <p:spPr>
          <a:xfrm>
            <a:off x="2144680" y="2151284"/>
            <a:ext cx="8147713" cy="3081242"/>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TASK TWO</a:t>
            </a:r>
          </a:p>
        </p:txBody>
      </p:sp>
    </p:spTree>
    <p:extLst>
      <p:ext uri="{BB962C8B-B14F-4D97-AF65-F5344CB8AC3E}">
        <p14:creationId xmlns:p14="http://schemas.microsoft.com/office/powerpoint/2010/main" val="366750215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7F3A57-8083-418C-A6ED-3967EBEAEA53}"/>
              </a:ext>
            </a:extLst>
          </p:cNvPr>
          <p:cNvSpPr txBox="1"/>
          <p:nvPr/>
        </p:nvSpPr>
        <p:spPr>
          <a:xfrm>
            <a:off x="127819" y="152681"/>
            <a:ext cx="11936361" cy="1714380"/>
          </a:xfrm>
          <a:prstGeom prst="rect">
            <a:avLst/>
          </a:prstGeom>
          <a:noFill/>
        </p:spPr>
        <p:txBody>
          <a:bodyPr wrap="square">
            <a:spAutoFit/>
          </a:bodyPr>
          <a:lstStyle/>
          <a:p>
            <a:pPr algn="just">
              <a:lnSpc>
                <a:spcPct val="150000"/>
              </a:lnSpc>
            </a:pPr>
            <a:r>
              <a:rPr lang="en-US" b="1" dirty="0"/>
              <a:t>Task 1: Age Category Checker</a:t>
            </a:r>
          </a:p>
          <a:p>
            <a:pPr algn="just">
              <a:lnSpc>
                <a:spcPct val="150000"/>
              </a:lnSpc>
            </a:pPr>
            <a:r>
              <a:rPr lang="en-US" dirty="0"/>
              <a:t>Description: Write a program that asks the user for their age and then prints a message categorizing them as "Child" (0-12 years), "Teenager" (13-19 years), "Adult" (20-64 years), or "Senior" (65 years and older).</a:t>
            </a:r>
          </a:p>
          <a:p>
            <a:pPr algn="just">
              <a:lnSpc>
                <a:spcPct val="150000"/>
              </a:lnSpc>
            </a:pPr>
            <a:r>
              <a:rPr lang="en-US" dirty="0"/>
              <a:t>Example Input: 15,  Example Output: "You are a Teenager."</a:t>
            </a:r>
          </a:p>
        </p:txBody>
      </p:sp>
      <p:sp>
        <p:nvSpPr>
          <p:cNvPr id="7" name="TextBox 6">
            <a:extLst>
              <a:ext uri="{FF2B5EF4-FFF2-40B4-BE49-F238E27FC236}">
                <a16:creationId xmlns:a16="http://schemas.microsoft.com/office/drawing/2014/main" id="{C72AB6D2-DDF3-D5F7-D3CC-F1BC70AA78B8}"/>
              </a:ext>
            </a:extLst>
          </p:cNvPr>
          <p:cNvSpPr txBox="1"/>
          <p:nvPr/>
        </p:nvSpPr>
        <p:spPr>
          <a:xfrm>
            <a:off x="127818" y="1999450"/>
            <a:ext cx="11936361" cy="1714380"/>
          </a:xfrm>
          <a:prstGeom prst="rect">
            <a:avLst/>
          </a:prstGeom>
          <a:noFill/>
        </p:spPr>
        <p:txBody>
          <a:bodyPr wrap="square">
            <a:spAutoFit/>
          </a:bodyPr>
          <a:lstStyle/>
          <a:p>
            <a:pPr algn="just">
              <a:lnSpc>
                <a:spcPct val="150000"/>
              </a:lnSpc>
            </a:pPr>
            <a:r>
              <a:rPr lang="en-US" b="1" dirty="0"/>
              <a:t>Task 2: Leap Year Checker</a:t>
            </a:r>
          </a:p>
          <a:p>
            <a:pPr algn="just">
              <a:lnSpc>
                <a:spcPct val="150000"/>
              </a:lnSpc>
            </a:pPr>
            <a:r>
              <a:rPr lang="en-US" dirty="0"/>
              <a:t>Description: Write a program that takes a year as input and checks if the year is a leap year. A year is a leap year if it is divisible by 4 but not divisible by 100 unless it is also divisible by 400.</a:t>
            </a:r>
          </a:p>
          <a:p>
            <a:pPr algn="just">
              <a:lnSpc>
                <a:spcPct val="150000"/>
              </a:lnSpc>
            </a:pPr>
            <a:r>
              <a:rPr lang="en-US" dirty="0"/>
              <a:t>Example Input: 2024, Example Output: "2024 is a leap year."</a:t>
            </a:r>
          </a:p>
        </p:txBody>
      </p:sp>
      <p:sp>
        <p:nvSpPr>
          <p:cNvPr id="9" name="TextBox 8">
            <a:extLst>
              <a:ext uri="{FF2B5EF4-FFF2-40B4-BE49-F238E27FC236}">
                <a16:creationId xmlns:a16="http://schemas.microsoft.com/office/drawing/2014/main" id="{3EBA5EF3-98F8-9362-1CD8-5E9C1D91DBB4}"/>
              </a:ext>
            </a:extLst>
          </p:cNvPr>
          <p:cNvSpPr txBox="1"/>
          <p:nvPr/>
        </p:nvSpPr>
        <p:spPr>
          <a:xfrm>
            <a:off x="127818" y="3846219"/>
            <a:ext cx="11936360" cy="1298882"/>
          </a:xfrm>
          <a:prstGeom prst="rect">
            <a:avLst/>
          </a:prstGeom>
          <a:noFill/>
        </p:spPr>
        <p:txBody>
          <a:bodyPr wrap="square">
            <a:spAutoFit/>
          </a:bodyPr>
          <a:lstStyle/>
          <a:p>
            <a:pPr>
              <a:lnSpc>
                <a:spcPct val="150000"/>
              </a:lnSpc>
            </a:pPr>
            <a:r>
              <a:rPr lang="en-US" b="1" dirty="0"/>
              <a:t>Task 3: Positive, Negative, or Zero</a:t>
            </a:r>
          </a:p>
          <a:p>
            <a:pPr>
              <a:lnSpc>
                <a:spcPct val="150000"/>
              </a:lnSpc>
            </a:pPr>
            <a:r>
              <a:rPr lang="en-US" dirty="0"/>
              <a:t>Description: Write a program that takes a number as input and prints whether the number is positive, negative, or zero.</a:t>
            </a:r>
          </a:p>
          <a:p>
            <a:pPr>
              <a:lnSpc>
                <a:spcPct val="150000"/>
              </a:lnSpc>
            </a:pPr>
            <a:r>
              <a:rPr lang="en-US" dirty="0"/>
              <a:t>Example Input: -10, Example Output: "The number is negative."</a:t>
            </a:r>
          </a:p>
        </p:txBody>
      </p:sp>
      <p:sp>
        <p:nvSpPr>
          <p:cNvPr id="12" name="TextBox 11">
            <a:extLst>
              <a:ext uri="{FF2B5EF4-FFF2-40B4-BE49-F238E27FC236}">
                <a16:creationId xmlns:a16="http://schemas.microsoft.com/office/drawing/2014/main" id="{EB88DA53-8EB5-156D-B278-0B0B4B908706}"/>
              </a:ext>
            </a:extLst>
          </p:cNvPr>
          <p:cNvSpPr txBox="1"/>
          <p:nvPr/>
        </p:nvSpPr>
        <p:spPr>
          <a:xfrm>
            <a:off x="127818" y="5167596"/>
            <a:ext cx="11936360" cy="1714380"/>
          </a:xfrm>
          <a:prstGeom prst="rect">
            <a:avLst/>
          </a:prstGeom>
          <a:noFill/>
        </p:spPr>
        <p:txBody>
          <a:bodyPr wrap="square">
            <a:spAutoFit/>
          </a:bodyPr>
          <a:lstStyle/>
          <a:p>
            <a:pPr>
              <a:lnSpc>
                <a:spcPct val="150000"/>
              </a:lnSpc>
            </a:pPr>
            <a:r>
              <a:rPr lang="en-US" b="1" dirty="0"/>
              <a:t>Task 4: Number Range Checker</a:t>
            </a:r>
          </a:p>
          <a:p>
            <a:pPr>
              <a:lnSpc>
                <a:spcPct val="150000"/>
              </a:lnSpc>
            </a:pPr>
            <a:r>
              <a:rPr lang="en-US" dirty="0"/>
              <a:t>Description: Write a program that takes a number as input and checks whether the number falls within a specific range. If the number is between 1 and 100 (inclusive), print "In range." Otherwise, print "Out of range."</a:t>
            </a:r>
          </a:p>
          <a:p>
            <a:pPr>
              <a:lnSpc>
                <a:spcPct val="150000"/>
              </a:lnSpc>
            </a:pPr>
            <a:r>
              <a:rPr lang="en-US" dirty="0"/>
              <a:t>Example Input: 55,  Example Output: "In range."</a:t>
            </a:r>
          </a:p>
        </p:txBody>
      </p:sp>
    </p:spTree>
    <p:extLst>
      <p:ext uri="{BB962C8B-B14F-4D97-AF65-F5344CB8AC3E}">
        <p14:creationId xmlns:p14="http://schemas.microsoft.com/office/powerpoint/2010/main" val="312841000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143013"/>
            <a:ext cx="8014814" cy="6058518"/>
          </a:xfrm>
          <a:prstGeom prst="rect">
            <a:avLst/>
          </a:prstGeom>
          <a:noFill/>
        </p:spPr>
        <p:txBody>
          <a:bodyPr wrap="square">
            <a:spAutoFit/>
          </a:bodyPr>
          <a:lstStyle/>
          <a:p>
            <a:pPr algn="just">
              <a:lnSpc>
                <a:spcPct val="150000"/>
              </a:lnSpc>
            </a:pPr>
            <a:r>
              <a:rPr lang="en-US" sz="2000" b="1" dirty="0"/>
              <a:t>switch Statement</a:t>
            </a:r>
          </a:p>
          <a:p>
            <a:pPr algn="just">
              <a:lnSpc>
                <a:spcPct val="150000"/>
              </a:lnSpc>
            </a:pPr>
            <a:r>
              <a:rPr lang="en-US" sz="1600" dirty="0"/>
              <a:t>The switch statement is used for multiple conditional branches based on the value of a single expression. It is often a more readable alternative to writing multiple else if statements when you have many possible values for a single variable.</a:t>
            </a:r>
          </a:p>
          <a:p>
            <a:pPr algn="just">
              <a:lnSpc>
                <a:spcPct val="150000"/>
              </a:lnSpc>
            </a:pPr>
            <a:endParaRPr lang="en-US" sz="1600" dirty="0"/>
          </a:p>
          <a:p>
            <a:pPr algn="just">
              <a:lnSpc>
                <a:spcPct val="150000"/>
              </a:lnSpc>
            </a:pPr>
            <a:r>
              <a:rPr lang="en-US" sz="1600" dirty="0"/>
              <a:t>    Syntax:</a:t>
            </a:r>
          </a:p>
          <a:p>
            <a:pPr algn="just">
              <a:lnSpc>
                <a:spcPct val="150000"/>
              </a:lnSpc>
            </a:pPr>
            <a:r>
              <a:rPr lang="en-US" sz="1600" dirty="0">
                <a:solidFill>
                  <a:srgbClr val="7030A0"/>
                </a:solidFill>
              </a:rPr>
              <a:t>switch (expression) {</a:t>
            </a:r>
          </a:p>
          <a:p>
            <a:pPr algn="just">
              <a:lnSpc>
                <a:spcPct val="150000"/>
              </a:lnSpc>
            </a:pPr>
            <a:r>
              <a:rPr lang="en-US" sz="1600" dirty="0">
                <a:solidFill>
                  <a:srgbClr val="7030A0"/>
                </a:solidFill>
              </a:rPr>
              <a:t>  case value1:</a:t>
            </a:r>
          </a:p>
          <a:p>
            <a:pPr algn="just">
              <a:lnSpc>
                <a:spcPct val="150000"/>
              </a:lnSpc>
            </a:pPr>
            <a:r>
              <a:rPr lang="en-US" sz="1600" dirty="0">
                <a:solidFill>
                  <a:srgbClr val="7030A0"/>
                </a:solidFill>
              </a:rPr>
              <a:t>    // Code to execute if expression === value1</a:t>
            </a:r>
          </a:p>
          <a:p>
            <a:pPr algn="just">
              <a:lnSpc>
                <a:spcPct val="150000"/>
              </a:lnSpc>
            </a:pPr>
            <a:r>
              <a:rPr lang="en-US" sz="1600" dirty="0">
                <a:solidFill>
                  <a:srgbClr val="7030A0"/>
                </a:solidFill>
              </a:rPr>
              <a:t>    break;</a:t>
            </a:r>
          </a:p>
          <a:p>
            <a:pPr algn="just">
              <a:lnSpc>
                <a:spcPct val="150000"/>
              </a:lnSpc>
            </a:pPr>
            <a:r>
              <a:rPr lang="en-US" sz="1600" dirty="0">
                <a:solidFill>
                  <a:srgbClr val="7030A0"/>
                </a:solidFill>
              </a:rPr>
              <a:t>  case value2:</a:t>
            </a:r>
          </a:p>
          <a:p>
            <a:pPr algn="just">
              <a:lnSpc>
                <a:spcPct val="150000"/>
              </a:lnSpc>
            </a:pPr>
            <a:r>
              <a:rPr lang="en-US" sz="1600" dirty="0">
                <a:solidFill>
                  <a:srgbClr val="7030A0"/>
                </a:solidFill>
              </a:rPr>
              <a:t>    // Code to execute if expression === value2</a:t>
            </a:r>
          </a:p>
          <a:p>
            <a:pPr algn="just">
              <a:lnSpc>
                <a:spcPct val="150000"/>
              </a:lnSpc>
            </a:pPr>
            <a:r>
              <a:rPr lang="en-US" sz="1600" dirty="0">
                <a:solidFill>
                  <a:srgbClr val="7030A0"/>
                </a:solidFill>
              </a:rPr>
              <a:t>    break;</a:t>
            </a:r>
          </a:p>
          <a:p>
            <a:pPr algn="just">
              <a:lnSpc>
                <a:spcPct val="150000"/>
              </a:lnSpc>
            </a:pPr>
            <a:r>
              <a:rPr lang="en-US" sz="1600" dirty="0">
                <a:solidFill>
                  <a:srgbClr val="7030A0"/>
                </a:solidFill>
              </a:rPr>
              <a:t>  default:</a:t>
            </a:r>
          </a:p>
          <a:p>
            <a:pPr algn="just">
              <a:lnSpc>
                <a:spcPct val="150000"/>
              </a:lnSpc>
            </a:pPr>
            <a:r>
              <a:rPr lang="en-US" sz="1600" dirty="0">
                <a:solidFill>
                  <a:srgbClr val="7030A0"/>
                </a:solidFill>
              </a:rPr>
              <a:t>    // Code to execute if none of the cases match</a:t>
            </a:r>
          </a:p>
          <a:p>
            <a:pPr algn="just">
              <a:lnSpc>
                <a:spcPct val="150000"/>
              </a:lnSpc>
            </a:pPr>
            <a:r>
              <a:rPr lang="en-US" sz="1600" dirty="0">
                <a:solidFill>
                  <a:srgbClr val="7030A0"/>
                </a:solidFill>
              </a:rPr>
              <a:t>}</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1077218"/>
          </a:xfrm>
          <a:prstGeom prst="rect">
            <a:avLst/>
          </a:prstGeom>
          <a:noFill/>
        </p:spPr>
        <p:txBody>
          <a:bodyPr wrap="square">
            <a:spAutoFit/>
          </a:bodyPr>
          <a:lstStyle/>
          <a:p>
            <a:r>
              <a:rPr lang="en-US" sz="3200" b="1" dirty="0">
                <a:solidFill>
                  <a:schemeClr val="bg1"/>
                </a:solidFill>
              </a:rPr>
              <a:t>CONDITIONAL STATEMENTS</a:t>
            </a:r>
          </a:p>
        </p:txBody>
      </p:sp>
    </p:spTree>
    <p:extLst>
      <p:ext uri="{BB962C8B-B14F-4D97-AF65-F5344CB8AC3E}">
        <p14:creationId xmlns:p14="http://schemas.microsoft.com/office/powerpoint/2010/main" val="230997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143013"/>
            <a:ext cx="8014814" cy="6201441"/>
          </a:xfrm>
          <a:prstGeom prst="rect">
            <a:avLst/>
          </a:prstGeom>
          <a:noFill/>
        </p:spPr>
        <p:txBody>
          <a:bodyPr wrap="square">
            <a:spAutoFit/>
          </a:bodyPr>
          <a:lstStyle/>
          <a:p>
            <a:pPr algn="just">
              <a:lnSpc>
                <a:spcPct val="150000"/>
              </a:lnSpc>
            </a:pPr>
            <a:r>
              <a:rPr lang="en-US" sz="1400" dirty="0"/>
              <a:t>In this example, the value of day is compared to the values in each case. Since day is 'Monday', the message 'Start of the work week.' is logged to the console. The break statement ensures that the program exits the switch statement after the matched case is executed.</a:t>
            </a:r>
          </a:p>
          <a:p>
            <a:pPr algn="just">
              <a:lnSpc>
                <a:spcPct val="150000"/>
              </a:lnSpc>
            </a:pPr>
            <a:endParaRPr lang="en-US" sz="1400" dirty="0"/>
          </a:p>
          <a:p>
            <a:pPr algn="just">
              <a:lnSpc>
                <a:spcPct val="150000"/>
              </a:lnSpc>
            </a:pPr>
            <a:r>
              <a:rPr lang="en-US" sz="1400" dirty="0">
                <a:solidFill>
                  <a:srgbClr val="7030A0"/>
                </a:solidFill>
              </a:rPr>
              <a:t>let day = 'Monday';</a:t>
            </a:r>
          </a:p>
          <a:p>
            <a:pPr algn="just">
              <a:lnSpc>
                <a:spcPct val="150000"/>
              </a:lnSpc>
            </a:pPr>
            <a:endParaRPr lang="en-US" sz="1400" dirty="0">
              <a:solidFill>
                <a:srgbClr val="7030A0"/>
              </a:solidFill>
            </a:endParaRPr>
          </a:p>
          <a:p>
            <a:pPr algn="just">
              <a:lnSpc>
                <a:spcPct val="150000"/>
              </a:lnSpc>
            </a:pPr>
            <a:r>
              <a:rPr lang="en-US" sz="1400" dirty="0">
                <a:solidFill>
                  <a:srgbClr val="7030A0"/>
                </a:solidFill>
              </a:rPr>
              <a:t>    switch (day) {</a:t>
            </a:r>
          </a:p>
          <a:p>
            <a:pPr algn="just">
              <a:lnSpc>
                <a:spcPct val="150000"/>
              </a:lnSpc>
            </a:pPr>
            <a:r>
              <a:rPr lang="en-US" sz="1400" dirty="0">
                <a:solidFill>
                  <a:srgbClr val="7030A0"/>
                </a:solidFill>
              </a:rPr>
              <a:t>      case 'Monday':</a:t>
            </a:r>
          </a:p>
          <a:p>
            <a:pPr algn="just">
              <a:lnSpc>
                <a:spcPct val="150000"/>
              </a:lnSpc>
            </a:pPr>
            <a:r>
              <a:rPr lang="en-US" sz="1400" dirty="0">
                <a:solidFill>
                  <a:srgbClr val="7030A0"/>
                </a:solidFill>
              </a:rPr>
              <a:t>        console.log('Start of the work week.');</a:t>
            </a:r>
          </a:p>
          <a:p>
            <a:pPr algn="just">
              <a:lnSpc>
                <a:spcPct val="150000"/>
              </a:lnSpc>
            </a:pPr>
            <a:r>
              <a:rPr lang="en-US" sz="1400" dirty="0">
                <a:solidFill>
                  <a:srgbClr val="7030A0"/>
                </a:solidFill>
              </a:rPr>
              <a:t>        break;</a:t>
            </a:r>
          </a:p>
          <a:p>
            <a:pPr algn="just">
              <a:lnSpc>
                <a:spcPct val="150000"/>
              </a:lnSpc>
            </a:pPr>
            <a:r>
              <a:rPr lang="en-US" sz="1400" dirty="0">
                <a:solidFill>
                  <a:srgbClr val="7030A0"/>
                </a:solidFill>
              </a:rPr>
              <a:t>      case 'Wednesday':</a:t>
            </a:r>
          </a:p>
          <a:p>
            <a:pPr algn="just">
              <a:lnSpc>
                <a:spcPct val="150000"/>
              </a:lnSpc>
            </a:pPr>
            <a:r>
              <a:rPr lang="en-US" sz="1400" dirty="0">
                <a:solidFill>
                  <a:srgbClr val="7030A0"/>
                </a:solidFill>
              </a:rPr>
              <a:t>        console.log('Midweek.');</a:t>
            </a:r>
          </a:p>
          <a:p>
            <a:pPr algn="just">
              <a:lnSpc>
                <a:spcPct val="150000"/>
              </a:lnSpc>
            </a:pPr>
            <a:r>
              <a:rPr lang="en-US" sz="1400" dirty="0">
                <a:solidFill>
                  <a:srgbClr val="7030A0"/>
                </a:solidFill>
              </a:rPr>
              <a:t>        break;</a:t>
            </a:r>
          </a:p>
          <a:p>
            <a:pPr algn="just">
              <a:lnSpc>
                <a:spcPct val="150000"/>
              </a:lnSpc>
            </a:pPr>
            <a:r>
              <a:rPr lang="en-US" sz="1400" dirty="0">
                <a:solidFill>
                  <a:srgbClr val="7030A0"/>
                </a:solidFill>
              </a:rPr>
              <a:t>      case 'Friday':</a:t>
            </a:r>
          </a:p>
          <a:p>
            <a:pPr algn="just">
              <a:lnSpc>
                <a:spcPct val="150000"/>
              </a:lnSpc>
            </a:pPr>
            <a:r>
              <a:rPr lang="en-US" sz="1400" dirty="0">
                <a:solidFill>
                  <a:srgbClr val="7030A0"/>
                </a:solidFill>
              </a:rPr>
              <a:t>        console.log('Weekend is near.');</a:t>
            </a:r>
          </a:p>
          <a:p>
            <a:pPr algn="just">
              <a:lnSpc>
                <a:spcPct val="150000"/>
              </a:lnSpc>
            </a:pPr>
            <a:r>
              <a:rPr lang="en-US" sz="1400" dirty="0">
                <a:solidFill>
                  <a:srgbClr val="7030A0"/>
                </a:solidFill>
              </a:rPr>
              <a:t>        break;</a:t>
            </a:r>
          </a:p>
          <a:p>
            <a:pPr algn="just">
              <a:lnSpc>
                <a:spcPct val="150000"/>
              </a:lnSpc>
            </a:pPr>
            <a:r>
              <a:rPr lang="en-US" sz="1400" dirty="0">
                <a:solidFill>
                  <a:srgbClr val="7030A0"/>
                </a:solidFill>
              </a:rPr>
              <a:t>      default:</a:t>
            </a:r>
          </a:p>
          <a:p>
            <a:pPr algn="just">
              <a:lnSpc>
                <a:spcPct val="150000"/>
              </a:lnSpc>
            </a:pPr>
            <a:r>
              <a:rPr lang="en-US" sz="1400" dirty="0">
                <a:solidFill>
                  <a:srgbClr val="7030A0"/>
                </a:solidFill>
              </a:rPr>
              <a:t>        console.log('Another day.');</a:t>
            </a:r>
          </a:p>
          <a:p>
            <a:pPr algn="just">
              <a:lnSpc>
                <a:spcPct val="150000"/>
              </a:lnSpc>
            </a:pPr>
            <a:r>
              <a:rPr lang="en-US" sz="1400" dirty="0">
                <a:solidFill>
                  <a:srgbClr val="7030A0"/>
                </a:solidFill>
              </a:rPr>
              <a:t>    }</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1077218"/>
          </a:xfrm>
          <a:prstGeom prst="rect">
            <a:avLst/>
          </a:prstGeom>
          <a:noFill/>
        </p:spPr>
        <p:txBody>
          <a:bodyPr wrap="square">
            <a:spAutoFit/>
          </a:bodyPr>
          <a:lstStyle/>
          <a:p>
            <a:r>
              <a:rPr lang="en-US" sz="3200" b="1" dirty="0">
                <a:solidFill>
                  <a:schemeClr val="bg1"/>
                </a:solidFill>
              </a:rPr>
              <a:t>CONDITIONAL STATEMENTS</a:t>
            </a:r>
          </a:p>
        </p:txBody>
      </p:sp>
    </p:spTree>
    <p:extLst>
      <p:ext uri="{BB962C8B-B14F-4D97-AF65-F5344CB8AC3E}">
        <p14:creationId xmlns:p14="http://schemas.microsoft.com/office/powerpoint/2010/main" val="388598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143013"/>
            <a:ext cx="8014814" cy="4262449"/>
          </a:xfrm>
          <a:prstGeom prst="rect">
            <a:avLst/>
          </a:prstGeom>
          <a:noFill/>
        </p:spPr>
        <p:txBody>
          <a:bodyPr wrap="square">
            <a:spAutoFit/>
          </a:bodyPr>
          <a:lstStyle/>
          <a:p>
            <a:pPr algn="just">
              <a:lnSpc>
                <a:spcPct val="150000"/>
              </a:lnSpc>
            </a:pPr>
            <a:r>
              <a:rPr lang="en-US" sz="1400" dirty="0"/>
              <a:t>No Automatic Fall-Through: To prevent the code from running into subsequent cases, always include a break statement at the end of each case. If you forget to add break, the code for subsequent cases will be executed, even if their conditions are not met.</a:t>
            </a:r>
          </a:p>
          <a:p>
            <a:pPr algn="just">
              <a:lnSpc>
                <a:spcPct val="150000"/>
              </a:lnSpc>
            </a:pPr>
            <a:endParaRPr lang="en-US" sz="1400" dirty="0"/>
          </a:p>
          <a:p>
            <a:pPr algn="just">
              <a:lnSpc>
                <a:spcPct val="150000"/>
              </a:lnSpc>
            </a:pPr>
            <a:r>
              <a:rPr lang="en-US" sz="1400" dirty="0">
                <a:solidFill>
                  <a:srgbClr val="7030A0"/>
                </a:solidFill>
              </a:rPr>
              <a:t>    switch (day) {</a:t>
            </a:r>
          </a:p>
          <a:p>
            <a:pPr algn="just">
              <a:lnSpc>
                <a:spcPct val="150000"/>
              </a:lnSpc>
            </a:pPr>
            <a:r>
              <a:rPr lang="en-US" sz="1400" dirty="0">
                <a:solidFill>
                  <a:srgbClr val="7030A0"/>
                </a:solidFill>
              </a:rPr>
              <a:t>      case 'Monday':</a:t>
            </a:r>
          </a:p>
          <a:p>
            <a:pPr algn="just">
              <a:lnSpc>
                <a:spcPct val="150000"/>
              </a:lnSpc>
            </a:pPr>
            <a:r>
              <a:rPr lang="en-US" sz="1400" dirty="0">
                <a:solidFill>
                  <a:srgbClr val="7030A0"/>
                </a:solidFill>
              </a:rPr>
              <a:t>        console.log('Start of the work week.');</a:t>
            </a:r>
          </a:p>
          <a:p>
            <a:pPr algn="just">
              <a:lnSpc>
                <a:spcPct val="150000"/>
              </a:lnSpc>
            </a:pPr>
            <a:r>
              <a:rPr lang="en-US" sz="1400" dirty="0">
                <a:solidFill>
                  <a:srgbClr val="7030A0"/>
                </a:solidFill>
              </a:rPr>
              <a:t>        // Fall-through happens here if no break is used</a:t>
            </a:r>
          </a:p>
          <a:p>
            <a:pPr algn="just">
              <a:lnSpc>
                <a:spcPct val="150000"/>
              </a:lnSpc>
            </a:pPr>
            <a:r>
              <a:rPr lang="en-US" sz="1400" dirty="0">
                <a:solidFill>
                  <a:srgbClr val="7030A0"/>
                </a:solidFill>
              </a:rPr>
              <a:t>      case 'Tuesday':</a:t>
            </a:r>
          </a:p>
          <a:p>
            <a:pPr algn="just">
              <a:lnSpc>
                <a:spcPct val="150000"/>
              </a:lnSpc>
            </a:pPr>
            <a:r>
              <a:rPr lang="en-US" sz="1400" dirty="0">
                <a:solidFill>
                  <a:srgbClr val="7030A0"/>
                </a:solidFill>
              </a:rPr>
              <a:t>        console.log('Second day of the work week.');</a:t>
            </a:r>
          </a:p>
          <a:p>
            <a:pPr algn="just">
              <a:lnSpc>
                <a:spcPct val="150000"/>
              </a:lnSpc>
            </a:pPr>
            <a:r>
              <a:rPr lang="en-US" sz="1400" dirty="0">
                <a:solidFill>
                  <a:srgbClr val="7030A0"/>
                </a:solidFill>
              </a:rPr>
              <a:t>    }</a:t>
            </a:r>
          </a:p>
          <a:p>
            <a:pPr algn="just">
              <a:lnSpc>
                <a:spcPct val="150000"/>
              </a:lnSpc>
            </a:pPr>
            <a:endParaRPr lang="en-US" sz="1400" dirty="0"/>
          </a:p>
          <a:p>
            <a:pPr algn="just">
              <a:lnSpc>
                <a:spcPct val="150000"/>
              </a:lnSpc>
            </a:pPr>
            <a:r>
              <a:rPr lang="en-US" sz="1400" dirty="0"/>
              <a:t>    In this case, if day is 'Monday', both messages would be printed.</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1077218"/>
          </a:xfrm>
          <a:prstGeom prst="rect">
            <a:avLst/>
          </a:prstGeom>
          <a:noFill/>
        </p:spPr>
        <p:txBody>
          <a:bodyPr wrap="square">
            <a:spAutoFit/>
          </a:bodyPr>
          <a:lstStyle/>
          <a:p>
            <a:r>
              <a:rPr lang="en-US" sz="3200" b="1" dirty="0">
                <a:solidFill>
                  <a:schemeClr val="bg1"/>
                </a:solidFill>
              </a:rPr>
              <a:t>CONDITIONAL STATEMENTS</a:t>
            </a:r>
          </a:p>
        </p:txBody>
      </p:sp>
    </p:spTree>
    <p:extLst>
      <p:ext uri="{BB962C8B-B14F-4D97-AF65-F5344CB8AC3E}">
        <p14:creationId xmlns:p14="http://schemas.microsoft.com/office/powerpoint/2010/main" val="234971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174138" y="-10142"/>
            <a:ext cx="8014814" cy="5093446"/>
          </a:xfrm>
          <a:prstGeom prst="rect">
            <a:avLst/>
          </a:prstGeom>
          <a:noFill/>
        </p:spPr>
        <p:txBody>
          <a:bodyPr wrap="square">
            <a:spAutoFit/>
          </a:bodyPr>
          <a:lstStyle/>
          <a:p>
            <a:pPr algn="just">
              <a:lnSpc>
                <a:spcPct val="150000"/>
              </a:lnSpc>
            </a:pPr>
            <a:r>
              <a:rPr lang="en-US" b="1" dirty="0"/>
              <a:t>LOOPS</a:t>
            </a:r>
          </a:p>
          <a:p>
            <a:pPr algn="just">
              <a:lnSpc>
                <a:spcPct val="150000"/>
              </a:lnSpc>
            </a:pPr>
            <a:endParaRPr lang="en-US" sz="1400" dirty="0"/>
          </a:p>
          <a:p>
            <a:pPr algn="just">
              <a:lnSpc>
                <a:spcPct val="150000"/>
              </a:lnSpc>
            </a:pPr>
            <a:r>
              <a:rPr lang="en-US" sz="1400" dirty="0"/>
              <a:t>Loops are a fundamental concept in JavaScript that allow you to repeat a block of code multiple times until a certain condition is met. They are extremely useful for automating repetitive tasks, iterating over data structures (like arrays), and controlling the flow of a program based on dynamic conditions. Two of the most commonly used loops in JavaScript are the while loop and the for loop.</a:t>
            </a:r>
          </a:p>
          <a:p>
            <a:pPr algn="just">
              <a:lnSpc>
                <a:spcPct val="150000"/>
              </a:lnSpc>
            </a:pPr>
            <a:endParaRPr lang="en-US" sz="1400" dirty="0"/>
          </a:p>
          <a:p>
            <a:pPr algn="just">
              <a:lnSpc>
                <a:spcPct val="150000"/>
              </a:lnSpc>
            </a:pPr>
            <a:r>
              <a:rPr lang="en-US" sz="1400" dirty="0"/>
              <a:t>Understanding these loops, their differences, and their applications will empower you to write more efficient, concise, and readable code.</a:t>
            </a:r>
          </a:p>
          <a:p>
            <a:pPr algn="just">
              <a:lnSpc>
                <a:spcPct val="150000"/>
              </a:lnSpc>
            </a:pPr>
            <a:endParaRPr lang="en-US" sz="1400" dirty="0"/>
          </a:p>
          <a:p>
            <a:pPr algn="just">
              <a:lnSpc>
                <a:spcPct val="150000"/>
              </a:lnSpc>
            </a:pPr>
            <a:r>
              <a:rPr lang="en-US" b="1" dirty="0"/>
              <a:t>1. while Loop</a:t>
            </a:r>
          </a:p>
          <a:p>
            <a:pPr algn="just">
              <a:lnSpc>
                <a:spcPct val="150000"/>
              </a:lnSpc>
            </a:pPr>
            <a:endParaRPr lang="en-US" sz="1400" dirty="0"/>
          </a:p>
          <a:p>
            <a:pPr algn="just">
              <a:lnSpc>
                <a:spcPct val="150000"/>
              </a:lnSpc>
            </a:pPr>
            <a:r>
              <a:rPr lang="en-US" sz="1400" dirty="0"/>
              <a:t>The while loop repeats a block of code as long as a given condition evaluates to true. Before each iteration, the condition is checked. If the condition is false at the beginning, the loop will not execute at all.</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584775"/>
          </a:xfrm>
          <a:prstGeom prst="rect">
            <a:avLst/>
          </a:prstGeom>
          <a:noFill/>
        </p:spPr>
        <p:txBody>
          <a:bodyPr wrap="square">
            <a:spAutoFit/>
          </a:bodyPr>
          <a:lstStyle/>
          <a:p>
            <a:r>
              <a:rPr lang="en-US" sz="3200" b="1" dirty="0">
                <a:solidFill>
                  <a:schemeClr val="bg1"/>
                </a:solidFill>
              </a:rPr>
              <a:t>LOOPS</a:t>
            </a:r>
          </a:p>
        </p:txBody>
      </p:sp>
      <p:sp>
        <p:nvSpPr>
          <p:cNvPr id="6" name="TextBox 5">
            <a:extLst>
              <a:ext uri="{FF2B5EF4-FFF2-40B4-BE49-F238E27FC236}">
                <a16:creationId xmlns:a16="http://schemas.microsoft.com/office/drawing/2014/main" id="{BB16CFC7-0EF0-FBF2-934E-252173CF474A}"/>
              </a:ext>
            </a:extLst>
          </p:cNvPr>
          <p:cNvSpPr txBox="1"/>
          <p:nvPr/>
        </p:nvSpPr>
        <p:spPr>
          <a:xfrm>
            <a:off x="4226309" y="4898782"/>
            <a:ext cx="6199238" cy="1600438"/>
          </a:xfrm>
          <a:prstGeom prst="rect">
            <a:avLst/>
          </a:prstGeom>
          <a:noFill/>
        </p:spPr>
        <p:txBody>
          <a:bodyPr wrap="square">
            <a:spAutoFit/>
          </a:bodyPr>
          <a:lstStyle/>
          <a:p>
            <a:endParaRPr lang="en-US" dirty="0">
              <a:solidFill>
                <a:srgbClr val="7030A0"/>
              </a:solidFill>
            </a:endParaRPr>
          </a:p>
          <a:p>
            <a:r>
              <a:rPr lang="en-US" sz="1600" dirty="0">
                <a:solidFill>
                  <a:srgbClr val="7030A0"/>
                </a:solidFill>
              </a:rPr>
              <a:t>    Syntax:</a:t>
            </a:r>
          </a:p>
          <a:p>
            <a:endParaRPr lang="en-US" sz="1600" dirty="0">
              <a:solidFill>
                <a:srgbClr val="7030A0"/>
              </a:solidFill>
            </a:endParaRPr>
          </a:p>
          <a:p>
            <a:r>
              <a:rPr lang="en-US" sz="1600" dirty="0">
                <a:solidFill>
                  <a:srgbClr val="7030A0"/>
                </a:solidFill>
              </a:rPr>
              <a:t>while (condition) {</a:t>
            </a:r>
          </a:p>
          <a:p>
            <a:r>
              <a:rPr lang="en-US" sz="1600" dirty="0">
                <a:solidFill>
                  <a:srgbClr val="7030A0"/>
                </a:solidFill>
              </a:rPr>
              <a:t>  // Code to be executed while the condition is true</a:t>
            </a:r>
          </a:p>
          <a:p>
            <a:r>
              <a:rPr lang="en-US" sz="1600" dirty="0">
                <a:solidFill>
                  <a:srgbClr val="7030A0"/>
                </a:solidFill>
              </a:rPr>
              <a:t>}</a:t>
            </a:r>
          </a:p>
        </p:txBody>
      </p:sp>
    </p:spTree>
    <p:extLst>
      <p:ext uri="{BB962C8B-B14F-4D97-AF65-F5344CB8AC3E}">
        <p14:creationId xmlns:p14="http://schemas.microsoft.com/office/powerpoint/2010/main" val="255419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143013"/>
            <a:ext cx="8014814" cy="5966185"/>
          </a:xfrm>
          <a:prstGeom prst="rect">
            <a:avLst/>
          </a:prstGeom>
          <a:noFill/>
        </p:spPr>
        <p:txBody>
          <a:bodyPr wrap="square">
            <a:spAutoFit/>
          </a:bodyPr>
          <a:lstStyle/>
          <a:p>
            <a:pPr algn="just">
              <a:lnSpc>
                <a:spcPct val="150000"/>
              </a:lnSpc>
            </a:pPr>
            <a:r>
              <a:rPr lang="en-US" sz="1600" dirty="0"/>
              <a:t>Example 1: Simple Counter with while Loop</a:t>
            </a:r>
          </a:p>
          <a:p>
            <a:pPr algn="just">
              <a:lnSpc>
                <a:spcPct val="150000"/>
              </a:lnSpc>
            </a:pPr>
            <a:endParaRPr lang="en-US" sz="1600" dirty="0"/>
          </a:p>
          <a:p>
            <a:pPr algn="just">
              <a:lnSpc>
                <a:spcPct val="150000"/>
              </a:lnSpc>
            </a:pPr>
            <a:r>
              <a:rPr lang="en-US" sz="1600" dirty="0">
                <a:solidFill>
                  <a:srgbClr val="7030A0"/>
                </a:solidFill>
              </a:rPr>
              <a:t>let count = 0;</a:t>
            </a:r>
          </a:p>
          <a:p>
            <a:pPr algn="just">
              <a:lnSpc>
                <a:spcPct val="150000"/>
              </a:lnSpc>
            </a:pPr>
            <a:endParaRPr lang="en-US" sz="1600" dirty="0">
              <a:solidFill>
                <a:srgbClr val="7030A0"/>
              </a:solidFill>
            </a:endParaRPr>
          </a:p>
          <a:p>
            <a:pPr algn="just">
              <a:lnSpc>
                <a:spcPct val="150000"/>
              </a:lnSpc>
            </a:pPr>
            <a:r>
              <a:rPr lang="en-US" sz="1600" dirty="0">
                <a:solidFill>
                  <a:srgbClr val="7030A0"/>
                </a:solidFill>
              </a:rPr>
              <a:t>while (count &lt; 5) {</a:t>
            </a:r>
          </a:p>
          <a:p>
            <a:pPr algn="just">
              <a:lnSpc>
                <a:spcPct val="150000"/>
              </a:lnSpc>
            </a:pPr>
            <a:r>
              <a:rPr lang="en-US" sz="1600" dirty="0">
                <a:solidFill>
                  <a:srgbClr val="7030A0"/>
                </a:solidFill>
              </a:rPr>
              <a:t>  console.log(count);</a:t>
            </a:r>
          </a:p>
          <a:p>
            <a:pPr algn="just">
              <a:lnSpc>
                <a:spcPct val="150000"/>
              </a:lnSpc>
            </a:pPr>
            <a:r>
              <a:rPr lang="en-US" sz="1600" dirty="0">
                <a:solidFill>
                  <a:srgbClr val="7030A0"/>
                </a:solidFill>
              </a:rPr>
              <a:t>  count++;  // Increment count</a:t>
            </a:r>
          </a:p>
          <a:p>
            <a:pPr algn="just">
              <a:lnSpc>
                <a:spcPct val="150000"/>
              </a:lnSpc>
            </a:pPr>
            <a:r>
              <a:rPr lang="en-US" sz="1600" dirty="0">
                <a:solidFill>
                  <a:srgbClr val="7030A0"/>
                </a:solidFill>
              </a:rPr>
              <a:t>}</a:t>
            </a:r>
          </a:p>
          <a:p>
            <a:pPr algn="just">
              <a:lnSpc>
                <a:spcPct val="150000"/>
              </a:lnSpc>
            </a:pPr>
            <a:endParaRPr lang="en-US" sz="1600" dirty="0"/>
          </a:p>
          <a:p>
            <a:pPr algn="just">
              <a:lnSpc>
                <a:spcPct val="150000"/>
              </a:lnSpc>
            </a:pPr>
            <a:r>
              <a:rPr lang="en-US" sz="1600" dirty="0"/>
              <a:t>Explanation:</a:t>
            </a:r>
          </a:p>
          <a:p>
            <a:pPr algn="just">
              <a:lnSpc>
                <a:spcPct val="150000"/>
              </a:lnSpc>
            </a:pPr>
            <a:endParaRPr lang="en-US" sz="1600" dirty="0"/>
          </a:p>
          <a:p>
            <a:pPr algn="just">
              <a:lnSpc>
                <a:spcPct val="150000"/>
              </a:lnSpc>
            </a:pPr>
            <a:r>
              <a:rPr lang="en-US" sz="1600" dirty="0"/>
              <a:t>    The loop starts with count = 0.</a:t>
            </a:r>
          </a:p>
          <a:p>
            <a:pPr algn="just">
              <a:lnSpc>
                <a:spcPct val="150000"/>
              </a:lnSpc>
            </a:pPr>
            <a:r>
              <a:rPr lang="en-US" sz="1600" dirty="0"/>
              <a:t>    As long as count &lt; 5, the loop will execute, printing the current value of count.</a:t>
            </a:r>
          </a:p>
          <a:p>
            <a:pPr algn="just">
              <a:lnSpc>
                <a:spcPct val="150000"/>
              </a:lnSpc>
            </a:pPr>
            <a:r>
              <a:rPr lang="en-US" sz="1600" dirty="0"/>
              <a:t>    count++ increments the value of count by 1 after each iteration.</a:t>
            </a:r>
          </a:p>
          <a:p>
            <a:pPr algn="just">
              <a:lnSpc>
                <a:spcPct val="150000"/>
              </a:lnSpc>
            </a:pPr>
            <a:r>
              <a:rPr lang="en-US" sz="1600" dirty="0"/>
              <a:t>    When count reaches 5, the condition count &lt; 5 becomes false, and the loop stops.</a:t>
            </a:r>
          </a:p>
          <a:p>
            <a:pPr algn="just">
              <a:lnSpc>
                <a:spcPct val="150000"/>
              </a:lnSpc>
            </a:pPr>
            <a:endParaRPr lang="en-US" sz="1600" dirty="0"/>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584775"/>
          </a:xfrm>
          <a:prstGeom prst="rect">
            <a:avLst/>
          </a:prstGeom>
          <a:noFill/>
        </p:spPr>
        <p:txBody>
          <a:bodyPr wrap="square">
            <a:spAutoFit/>
          </a:bodyPr>
          <a:lstStyle/>
          <a:p>
            <a:r>
              <a:rPr lang="en-US" sz="3200" b="1" dirty="0">
                <a:solidFill>
                  <a:schemeClr val="bg1"/>
                </a:solidFill>
              </a:rPr>
              <a:t>LOOPS</a:t>
            </a:r>
          </a:p>
        </p:txBody>
      </p:sp>
    </p:spTree>
    <p:extLst>
      <p:ext uri="{BB962C8B-B14F-4D97-AF65-F5344CB8AC3E}">
        <p14:creationId xmlns:p14="http://schemas.microsoft.com/office/powerpoint/2010/main" val="295317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838200" y="365126"/>
            <a:ext cx="4844845" cy="1094248"/>
          </a:xfrm>
        </p:spPr>
        <p:txBody>
          <a:bodyPr>
            <a:normAutofit fontScale="90000"/>
          </a:bodyPr>
          <a:lstStyle/>
          <a:p>
            <a:r>
              <a:rPr lang="en-US" sz="4400" dirty="0"/>
              <a:t>Basic Table Structure</a:t>
            </a:r>
          </a:p>
        </p:txBody>
      </p:sp>
      <p:sp>
        <p:nvSpPr>
          <p:cNvPr id="11" name="TextBox 10">
            <a:extLst>
              <a:ext uri="{FF2B5EF4-FFF2-40B4-BE49-F238E27FC236}">
                <a16:creationId xmlns:a16="http://schemas.microsoft.com/office/drawing/2014/main" id="{C1278D7C-69CF-B7C2-A937-CB6AB4A2B45C}"/>
              </a:ext>
            </a:extLst>
          </p:cNvPr>
          <p:cNvSpPr txBox="1"/>
          <p:nvPr/>
        </p:nvSpPr>
        <p:spPr>
          <a:xfrm>
            <a:off x="838200" y="1307294"/>
            <a:ext cx="2858729" cy="5453865"/>
          </a:xfrm>
          <a:prstGeom prst="rect">
            <a:avLst/>
          </a:prstGeom>
          <a:noFill/>
        </p:spPr>
        <p:txBody>
          <a:bodyPr wrap="square">
            <a:spAutoFit/>
          </a:bodyPr>
          <a:lstStyle/>
          <a:p>
            <a:pPr>
              <a:lnSpc>
                <a:spcPct val="150000"/>
              </a:lnSpc>
            </a:pPr>
            <a:r>
              <a:rPr lang="en-US" dirty="0">
                <a:solidFill>
                  <a:srgbClr val="7030A0"/>
                </a:solidFill>
              </a:rPr>
              <a:t>&lt;table border="1"&gt;</a:t>
            </a:r>
          </a:p>
          <a:p>
            <a:pPr>
              <a:lnSpc>
                <a:spcPct val="150000"/>
              </a:lnSpc>
            </a:pPr>
            <a:r>
              <a:rPr lang="en-US" dirty="0">
                <a:solidFill>
                  <a:srgbClr val="7030A0"/>
                </a:solidFill>
              </a:rPr>
              <a:t>  &lt;tr&gt;</a:t>
            </a:r>
          </a:p>
          <a:p>
            <a:pPr>
              <a:lnSpc>
                <a:spcPct val="150000"/>
              </a:lnSpc>
            </a:pPr>
            <a:r>
              <a:rPr lang="en-US" dirty="0">
                <a:solidFill>
                  <a:srgbClr val="7030A0"/>
                </a:solidFill>
              </a:rPr>
              <a:t>    &lt;</a:t>
            </a:r>
            <a:r>
              <a:rPr lang="en-US" dirty="0" err="1">
                <a:solidFill>
                  <a:srgbClr val="7030A0"/>
                </a:solidFill>
              </a:rPr>
              <a:t>th</a:t>
            </a:r>
            <a:r>
              <a:rPr lang="en-US" dirty="0">
                <a:solidFill>
                  <a:srgbClr val="7030A0"/>
                </a:solidFill>
              </a:rPr>
              <a:t>&gt;Name&lt;/</a:t>
            </a:r>
            <a:r>
              <a:rPr lang="en-US" dirty="0" err="1">
                <a:solidFill>
                  <a:srgbClr val="7030A0"/>
                </a:solidFill>
              </a:rPr>
              <a:t>th</a:t>
            </a:r>
            <a:r>
              <a:rPr lang="en-US" dirty="0">
                <a:solidFill>
                  <a:srgbClr val="7030A0"/>
                </a:solidFill>
              </a:rPr>
              <a:t>&gt;</a:t>
            </a:r>
          </a:p>
          <a:p>
            <a:pPr>
              <a:lnSpc>
                <a:spcPct val="150000"/>
              </a:lnSpc>
            </a:pPr>
            <a:r>
              <a:rPr lang="en-US" dirty="0">
                <a:solidFill>
                  <a:srgbClr val="7030A0"/>
                </a:solidFill>
              </a:rPr>
              <a:t>    &lt;</a:t>
            </a:r>
            <a:r>
              <a:rPr lang="en-US" dirty="0" err="1">
                <a:solidFill>
                  <a:srgbClr val="7030A0"/>
                </a:solidFill>
              </a:rPr>
              <a:t>th</a:t>
            </a:r>
            <a:r>
              <a:rPr lang="en-US" dirty="0">
                <a:solidFill>
                  <a:srgbClr val="7030A0"/>
                </a:solidFill>
              </a:rPr>
              <a:t>&gt;Age&lt;/</a:t>
            </a:r>
            <a:r>
              <a:rPr lang="en-US" dirty="0" err="1">
                <a:solidFill>
                  <a:srgbClr val="7030A0"/>
                </a:solidFill>
              </a:rPr>
              <a:t>th</a:t>
            </a:r>
            <a:r>
              <a:rPr lang="en-US" dirty="0">
                <a:solidFill>
                  <a:srgbClr val="7030A0"/>
                </a:solidFill>
              </a:rPr>
              <a:t>&gt;</a:t>
            </a:r>
          </a:p>
          <a:p>
            <a:pPr>
              <a:lnSpc>
                <a:spcPct val="150000"/>
              </a:lnSpc>
            </a:pPr>
            <a:r>
              <a:rPr lang="en-US" dirty="0">
                <a:solidFill>
                  <a:srgbClr val="7030A0"/>
                </a:solidFill>
              </a:rPr>
              <a:t>    &lt;</a:t>
            </a:r>
            <a:r>
              <a:rPr lang="en-US" dirty="0" err="1">
                <a:solidFill>
                  <a:srgbClr val="7030A0"/>
                </a:solidFill>
              </a:rPr>
              <a:t>th</a:t>
            </a:r>
            <a:r>
              <a:rPr lang="en-US" dirty="0">
                <a:solidFill>
                  <a:srgbClr val="7030A0"/>
                </a:solidFill>
              </a:rPr>
              <a:t>&gt;City&lt;/</a:t>
            </a:r>
            <a:r>
              <a:rPr lang="en-US" dirty="0" err="1">
                <a:solidFill>
                  <a:srgbClr val="7030A0"/>
                </a:solidFill>
              </a:rPr>
              <a:t>th</a:t>
            </a:r>
            <a:r>
              <a:rPr lang="en-US" dirty="0">
                <a:solidFill>
                  <a:srgbClr val="7030A0"/>
                </a:solidFill>
              </a:rPr>
              <a:t>&gt;</a:t>
            </a:r>
          </a:p>
          <a:p>
            <a:pPr>
              <a:lnSpc>
                <a:spcPct val="150000"/>
              </a:lnSpc>
            </a:pPr>
            <a:r>
              <a:rPr lang="en-US" dirty="0">
                <a:solidFill>
                  <a:srgbClr val="7030A0"/>
                </a:solidFill>
              </a:rPr>
              <a:t>  &lt;/tr&gt;</a:t>
            </a:r>
          </a:p>
          <a:p>
            <a:pPr>
              <a:lnSpc>
                <a:spcPct val="150000"/>
              </a:lnSpc>
            </a:pPr>
            <a:r>
              <a:rPr lang="en-US" dirty="0">
                <a:solidFill>
                  <a:srgbClr val="7030A0"/>
                </a:solidFill>
              </a:rPr>
              <a:t>  &lt;tr&gt;</a:t>
            </a:r>
          </a:p>
          <a:p>
            <a:pPr>
              <a:lnSpc>
                <a:spcPct val="150000"/>
              </a:lnSpc>
            </a:pPr>
            <a:r>
              <a:rPr lang="en-US" dirty="0">
                <a:solidFill>
                  <a:srgbClr val="7030A0"/>
                </a:solidFill>
              </a:rPr>
              <a:t>    &lt;td&gt;John Doe&lt;/td&gt;</a:t>
            </a:r>
          </a:p>
          <a:p>
            <a:pPr>
              <a:lnSpc>
                <a:spcPct val="150000"/>
              </a:lnSpc>
            </a:pPr>
            <a:r>
              <a:rPr lang="en-US" dirty="0">
                <a:solidFill>
                  <a:srgbClr val="7030A0"/>
                </a:solidFill>
              </a:rPr>
              <a:t>    &lt;td&gt;28&lt;/td&gt;</a:t>
            </a:r>
          </a:p>
          <a:p>
            <a:pPr>
              <a:lnSpc>
                <a:spcPct val="150000"/>
              </a:lnSpc>
            </a:pPr>
            <a:r>
              <a:rPr lang="en-US" dirty="0">
                <a:solidFill>
                  <a:srgbClr val="7030A0"/>
                </a:solidFill>
              </a:rPr>
              <a:t>    &lt;td&gt;New York&lt;/td&gt;</a:t>
            </a:r>
          </a:p>
          <a:p>
            <a:pPr>
              <a:lnSpc>
                <a:spcPct val="150000"/>
              </a:lnSpc>
            </a:pPr>
            <a:r>
              <a:rPr lang="en-US" dirty="0">
                <a:solidFill>
                  <a:srgbClr val="7030A0"/>
                </a:solidFill>
              </a:rPr>
              <a:t>  &lt;/tr&gt;</a:t>
            </a:r>
          </a:p>
          <a:p>
            <a:pPr>
              <a:lnSpc>
                <a:spcPct val="150000"/>
              </a:lnSpc>
            </a:pPr>
            <a:r>
              <a:rPr lang="en-US" dirty="0">
                <a:solidFill>
                  <a:srgbClr val="7030A0"/>
                </a:solidFill>
              </a:rPr>
              <a:t>  &lt;tr&gt;</a:t>
            </a:r>
          </a:p>
          <a:p>
            <a:pPr>
              <a:lnSpc>
                <a:spcPct val="150000"/>
              </a:lnSpc>
            </a:pPr>
            <a:endParaRPr lang="en-US" dirty="0">
              <a:solidFill>
                <a:srgbClr val="7030A0"/>
              </a:solidFill>
            </a:endParaRPr>
          </a:p>
        </p:txBody>
      </p:sp>
      <p:sp>
        <p:nvSpPr>
          <p:cNvPr id="4" name="TextBox 3">
            <a:extLst>
              <a:ext uri="{FF2B5EF4-FFF2-40B4-BE49-F238E27FC236}">
                <a16:creationId xmlns:a16="http://schemas.microsoft.com/office/drawing/2014/main" id="{E646E154-F0BF-E65F-7D55-822713232079}"/>
              </a:ext>
            </a:extLst>
          </p:cNvPr>
          <p:cNvSpPr txBox="1"/>
          <p:nvPr/>
        </p:nvSpPr>
        <p:spPr>
          <a:xfrm>
            <a:off x="5683045" y="1930541"/>
            <a:ext cx="3618271" cy="4207370"/>
          </a:xfrm>
          <a:prstGeom prst="rect">
            <a:avLst/>
          </a:prstGeom>
          <a:noFill/>
        </p:spPr>
        <p:txBody>
          <a:bodyPr wrap="square">
            <a:spAutoFit/>
          </a:bodyPr>
          <a:lstStyle/>
          <a:p>
            <a:pPr>
              <a:lnSpc>
                <a:spcPct val="150000"/>
              </a:lnSpc>
            </a:pPr>
            <a:r>
              <a:rPr lang="en-US" dirty="0">
                <a:solidFill>
                  <a:srgbClr val="7030A0"/>
                </a:solidFill>
              </a:rPr>
              <a:t> &lt;td&gt;Jane Smith&lt;/td&gt;</a:t>
            </a:r>
          </a:p>
          <a:p>
            <a:pPr>
              <a:lnSpc>
                <a:spcPct val="150000"/>
              </a:lnSpc>
            </a:pPr>
            <a:r>
              <a:rPr lang="en-US" dirty="0">
                <a:solidFill>
                  <a:srgbClr val="7030A0"/>
                </a:solidFill>
              </a:rPr>
              <a:t>    &lt;td&gt;32&lt;/td&gt;</a:t>
            </a:r>
          </a:p>
          <a:p>
            <a:pPr>
              <a:lnSpc>
                <a:spcPct val="150000"/>
              </a:lnSpc>
            </a:pPr>
            <a:r>
              <a:rPr lang="en-US" dirty="0">
                <a:solidFill>
                  <a:srgbClr val="7030A0"/>
                </a:solidFill>
              </a:rPr>
              <a:t>    &lt;td&gt;Los Angeles&lt;/td&gt;</a:t>
            </a:r>
          </a:p>
          <a:p>
            <a:pPr>
              <a:lnSpc>
                <a:spcPct val="150000"/>
              </a:lnSpc>
            </a:pPr>
            <a:r>
              <a:rPr lang="en-US" dirty="0">
                <a:solidFill>
                  <a:srgbClr val="7030A0"/>
                </a:solidFill>
              </a:rPr>
              <a:t>  &lt;/tr&gt;</a:t>
            </a:r>
          </a:p>
          <a:p>
            <a:pPr>
              <a:lnSpc>
                <a:spcPct val="150000"/>
              </a:lnSpc>
            </a:pPr>
            <a:r>
              <a:rPr lang="en-US" dirty="0">
                <a:solidFill>
                  <a:srgbClr val="7030A0"/>
                </a:solidFill>
              </a:rPr>
              <a:t>  &lt;tr&gt;</a:t>
            </a:r>
          </a:p>
          <a:p>
            <a:pPr>
              <a:lnSpc>
                <a:spcPct val="150000"/>
              </a:lnSpc>
            </a:pPr>
            <a:r>
              <a:rPr lang="en-US" dirty="0">
                <a:solidFill>
                  <a:srgbClr val="7030A0"/>
                </a:solidFill>
              </a:rPr>
              <a:t>    &lt;td&gt;Sam Johnson&lt;/td&gt;</a:t>
            </a:r>
          </a:p>
          <a:p>
            <a:pPr>
              <a:lnSpc>
                <a:spcPct val="150000"/>
              </a:lnSpc>
            </a:pPr>
            <a:r>
              <a:rPr lang="en-US" dirty="0">
                <a:solidFill>
                  <a:srgbClr val="7030A0"/>
                </a:solidFill>
              </a:rPr>
              <a:t>    &lt;td&gt;24&lt;/td&gt;</a:t>
            </a:r>
          </a:p>
          <a:p>
            <a:pPr>
              <a:lnSpc>
                <a:spcPct val="150000"/>
              </a:lnSpc>
            </a:pPr>
            <a:r>
              <a:rPr lang="en-US" dirty="0">
                <a:solidFill>
                  <a:srgbClr val="7030A0"/>
                </a:solidFill>
              </a:rPr>
              <a:t>    &lt;td&gt;Chicago&lt;/td&gt;</a:t>
            </a:r>
          </a:p>
          <a:p>
            <a:pPr>
              <a:lnSpc>
                <a:spcPct val="150000"/>
              </a:lnSpc>
            </a:pPr>
            <a:r>
              <a:rPr lang="en-US" dirty="0">
                <a:solidFill>
                  <a:srgbClr val="7030A0"/>
                </a:solidFill>
              </a:rPr>
              <a:t>  &lt;/tr&gt;</a:t>
            </a:r>
          </a:p>
          <a:p>
            <a:pPr>
              <a:lnSpc>
                <a:spcPct val="150000"/>
              </a:lnSpc>
            </a:pPr>
            <a:r>
              <a:rPr lang="en-US" dirty="0">
                <a:solidFill>
                  <a:srgbClr val="7030A0"/>
                </a:solidFill>
              </a:rPr>
              <a:t>&lt;/table&gt;</a:t>
            </a:r>
          </a:p>
        </p:txBody>
      </p:sp>
    </p:spTree>
    <p:extLst>
      <p:ext uri="{BB962C8B-B14F-4D97-AF65-F5344CB8AC3E}">
        <p14:creationId xmlns:p14="http://schemas.microsoft.com/office/powerpoint/2010/main" val="17044019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143013"/>
            <a:ext cx="8014814" cy="5966185"/>
          </a:xfrm>
          <a:prstGeom prst="rect">
            <a:avLst/>
          </a:prstGeom>
          <a:noFill/>
        </p:spPr>
        <p:txBody>
          <a:bodyPr wrap="square">
            <a:spAutoFit/>
          </a:bodyPr>
          <a:lstStyle/>
          <a:p>
            <a:pPr algn="just">
              <a:lnSpc>
                <a:spcPct val="150000"/>
              </a:lnSpc>
            </a:pPr>
            <a:r>
              <a:rPr lang="en-US" sz="1600" dirty="0"/>
              <a:t>Example 2: Waiting for User Input</a:t>
            </a:r>
          </a:p>
          <a:p>
            <a:pPr algn="just">
              <a:lnSpc>
                <a:spcPct val="150000"/>
              </a:lnSpc>
            </a:pPr>
            <a:endParaRPr lang="en-US" sz="1600" dirty="0"/>
          </a:p>
          <a:p>
            <a:pPr algn="just">
              <a:lnSpc>
                <a:spcPct val="150000"/>
              </a:lnSpc>
            </a:pPr>
            <a:endParaRPr lang="en-US" sz="1600" dirty="0"/>
          </a:p>
          <a:p>
            <a:pPr algn="just">
              <a:lnSpc>
                <a:spcPct val="150000"/>
              </a:lnSpc>
            </a:pPr>
            <a:r>
              <a:rPr lang="en-US" sz="1600" dirty="0">
                <a:solidFill>
                  <a:srgbClr val="7030A0"/>
                </a:solidFill>
              </a:rPr>
              <a:t>    let password;</a:t>
            </a:r>
          </a:p>
          <a:p>
            <a:pPr algn="just">
              <a:lnSpc>
                <a:spcPct val="150000"/>
              </a:lnSpc>
            </a:pPr>
            <a:r>
              <a:rPr lang="en-US" sz="1600" dirty="0">
                <a:solidFill>
                  <a:srgbClr val="7030A0"/>
                </a:solidFill>
              </a:rPr>
              <a:t>    const </a:t>
            </a:r>
            <a:r>
              <a:rPr lang="en-US" sz="1600" dirty="0" err="1">
                <a:solidFill>
                  <a:srgbClr val="7030A0"/>
                </a:solidFill>
              </a:rPr>
              <a:t>correctPassword</a:t>
            </a:r>
            <a:r>
              <a:rPr lang="en-US" sz="1600" dirty="0">
                <a:solidFill>
                  <a:srgbClr val="7030A0"/>
                </a:solidFill>
              </a:rPr>
              <a:t> = "12345";</a:t>
            </a:r>
          </a:p>
          <a:p>
            <a:pPr algn="just">
              <a:lnSpc>
                <a:spcPct val="150000"/>
              </a:lnSpc>
            </a:pPr>
            <a:endParaRPr lang="en-US" sz="1600" dirty="0">
              <a:solidFill>
                <a:srgbClr val="7030A0"/>
              </a:solidFill>
            </a:endParaRPr>
          </a:p>
          <a:p>
            <a:pPr algn="just">
              <a:lnSpc>
                <a:spcPct val="150000"/>
              </a:lnSpc>
            </a:pPr>
            <a:r>
              <a:rPr lang="en-US" sz="1600" dirty="0">
                <a:solidFill>
                  <a:srgbClr val="7030A0"/>
                </a:solidFill>
              </a:rPr>
              <a:t>    while (password !== </a:t>
            </a:r>
            <a:r>
              <a:rPr lang="en-US" sz="1600" dirty="0" err="1">
                <a:solidFill>
                  <a:srgbClr val="7030A0"/>
                </a:solidFill>
              </a:rPr>
              <a:t>correctPassword</a:t>
            </a:r>
            <a:r>
              <a:rPr lang="en-US" sz="1600" dirty="0">
                <a:solidFill>
                  <a:srgbClr val="7030A0"/>
                </a:solidFill>
              </a:rPr>
              <a:t>) {</a:t>
            </a:r>
          </a:p>
          <a:p>
            <a:pPr algn="just">
              <a:lnSpc>
                <a:spcPct val="150000"/>
              </a:lnSpc>
            </a:pPr>
            <a:r>
              <a:rPr lang="en-US" sz="1600" dirty="0">
                <a:solidFill>
                  <a:srgbClr val="7030A0"/>
                </a:solidFill>
              </a:rPr>
              <a:t>      password = prompt("Enter the correct password: ");</a:t>
            </a:r>
          </a:p>
          <a:p>
            <a:pPr algn="just">
              <a:lnSpc>
                <a:spcPct val="150000"/>
              </a:lnSpc>
            </a:pPr>
            <a:r>
              <a:rPr lang="en-US" sz="1600" dirty="0">
                <a:solidFill>
                  <a:srgbClr val="7030A0"/>
                </a:solidFill>
              </a:rPr>
              <a:t>    }</a:t>
            </a:r>
          </a:p>
          <a:p>
            <a:pPr algn="just">
              <a:lnSpc>
                <a:spcPct val="150000"/>
              </a:lnSpc>
            </a:pPr>
            <a:r>
              <a:rPr lang="en-US" sz="1600" dirty="0">
                <a:solidFill>
                  <a:srgbClr val="7030A0"/>
                </a:solidFill>
              </a:rPr>
              <a:t>    console.log("Access Granted.");</a:t>
            </a:r>
          </a:p>
          <a:p>
            <a:pPr algn="just">
              <a:lnSpc>
                <a:spcPct val="150000"/>
              </a:lnSpc>
            </a:pPr>
            <a:endParaRPr lang="en-US" sz="1600" dirty="0"/>
          </a:p>
          <a:p>
            <a:pPr algn="just">
              <a:lnSpc>
                <a:spcPct val="150000"/>
              </a:lnSpc>
            </a:pPr>
            <a:r>
              <a:rPr lang="en-US" sz="1600" dirty="0"/>
              <a:t>    Explanation:</a:t>
            </a:r>
          </a:p>
          <a:p>
            <a:pPr algn="just">
              <a:lnSpc>
                <a:spcPct val="150000"/>
              </a:lnSpc>
            </a:pPr>
            <a:r>
              <a:rPr lang="en-US" sz="1600" dirty="0"/>
              <a:t>        This example continuously prompts the user to enter a password until they type in the correct one.</a:t>
            </a:r>
          </a:p>
          <a:p>
            <a:pPr algn="just">
              <a:lnSpc>
                <a:spcPct val="150000"/>
              </a:lnSpc>
            </a:pPr>
            <a:r>
              <a:rPr lang="en-US" sz="1600" dirty="0"/>
              <a:t>        The loop only stops when the condition password !== </a:t>
            </a:r>
            <a:r>
              <a:rPr lang="en-US" sz="1600" dirty="0" err="1"/>
              <a:t>correctPassword</a:t>
            </a:r>
            <a:r>
              <a:rPr lang="en-US" sz="1600" dirty="0"/>
              <a:t> becomes false.</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584775"/>
          </a:xfrm>
          <a:prstGeom prst="rect">
            <a:avLst/>
          </a:prstGeom>
          <a:noFill/>
        </p:spPr>
        <p:txBody>
          <a:bodyPr wrap="square">
            <a:spAutoFit/>
          </a:bodyPr>
          <a:lstStyle/>
          <a:p>
            <a:r>
              <a:rPr lang="en-US" sz="3200" b="1" dirty="0">
                <a:solidFill>
                  <a:schemeClr val="bg1"/>
                </a:solidFill>
              </a:rPr>
              <a:t>LOOPS</a:t>
            </a:r>
          </a:p>
        </p:txBody>
      </p:sp>
    </p:spTree>
    <p:extLst>
      <p:ext uri="{BB962C8B-B14F-4D97-AF65-F5344CB8AC3E}">
        <p14:creationId xmlns:p14="http://schemas.microsoft.com/office/powerpoint/2010/main" val="209210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143013"/>
            <a:ext cx="8014814" cy="3796360"/>
          </a:xfrm>
          <a:prstGeom prst="rect">
            <a:avLst/>
          </a:prstGeom>
          <a:noFill/>
        </p:spPr>
        <p:txBody>
          <a:bodyPr wrap="square">
            <a:spAutoFit/>
          </a:bodyPr>
          <a:lstStyle/>
          <a:p>
            <a:pPr algn="just">
              <a:lnSpc>
                <a:spcPct val="150000"/>
              </a:lnSpc>
            </a:pPr>
            <a:r>
              <a:rPr lang="en-US" b="1" dirty="0"/>
              <a:t>When to Use while Loops</a:t>
            </a:r>
          </a:p>
          <a:p>
            <a:pPr algn="just">
              <a:lnSpc>
                <a:spcPct val="150000"/>
              </a:lnSpc>
            </a:pPr>
            <a:endParaRPr lang="en-US" sz="1600" dirty="0"/>
          </a:p>
          <a:p>
            <a:pPr algn="just">
              <a:lnSpc>
                <a:spcPct val="150000"/>
              </a:lnSpc>
            </a:pPr>
            <a:endParaRPr lang="en-US" sz="1600" dirty="0"/>
          </a:p>
          <a:p>
            <a:pPr algn="just">
              <a:lnSpc>
                <a:spcPct val="150000"/>
              </a:lnSpc>
            </a:pPr>
            <a:r>
              <a:rPr lang="en-US" sz="1600" dirty="0"/>
              <a:t>When the number of iterations is unknown: Use a while loop when you don't know how many times the loop will run. The loop continues until a condition is met, which might depend on user input or other external factors.</a:t>
            </a:r>
          </a:p>
          <a:p>
            <a:pPr algn="just">
              <a:lnSpc>
                <a:spcPct val="150000"/>
              </a:lnSpc>
            </a:pPr>
            <a:r>
              <a:rPr lang="en-US" sz="1600" b="1" dirty="0"/>
              <a:t>    Examples:</a:t>
            </a:r>
          </a:p>
          <a:p>
            <a:pPr algn="just">
              <a:lnSpc>
                <a:spcPct val="150000"/>
              </a:lnSpc>
            </a:pPr>
            <a:r>
              <a:rPr lang="en-US" sz="1600" dirty="0"/>
              <a:t>Reading user input until it matches a correct answer.</a:t>
            </a:r>
          </a:p>
          <a:p>
            <a:pPr algn="just">
              <a:lnSpc>
                <a:spcPct val="150000"/>
              </a:lnSpc>
            </a:pPr>
            <a:r>
              <a:rPr lang="en-US" sz="1600" dirty="0"/>
              <a:t>Processing files until the end of the file is reached.</a:t>
            </a:r>
          </a:p>
          <a:p>
            <a:pPr algn="just">
              <a:lnSpc>
                <a:spcPct val="150000"/>
              </a:lnSpc>
            </a:pPr>
            <a:endParaRPr lang="en-US" sz="1600" dirty="0"/>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584775"/>
          </a:xfrm>
          <a:prstGeom prst="rect">
            <a:avLst/>
          </a:prstGeom>
          <a:noFill/>
        </p:spPr>
        <p:txBody>
          <a:bodyPr wrap="square">
            <a:spAutoFit/>
          </a:bodyPr>
          <a:lstStyle/>
          <a:p>
            <a:r>
              <a:rPr lang="en-US" sz="3200" b="1" dirty="0">
                <a:solidFill>
                  <a:schemeClr val="bg1"/>
                </a:solidFill>
              </a:rPr>
              <a:t>LOOPS</a:t>
            </a:r>
          </a:p>
        </p:txBody>
      </p:sp>
    </p:spTree>
    <p:extLst>
      <p:ext uri="{BB962C8B-B14F-4D97-AF65-F5344CB8AC3E}">
        <p14:creationId xmlns:p14="http://schemas.microsoft.com/office/powerpoint/2010/main" val="106163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143013"/>
            <a:ext cx="8014814" cy="5038367"/>
          </a:xfrm>
          <a:prstGeom prst="rect">
            <a:avLst/>
          </a:prstGeom>
          <a:noFill/>
        </p:spPr>
        <p:txBody>
          <a:bodyPr wrap="square">
            <a:spAutoFit/>
          </a:bodyPr>
          <a:lstStyle/>
          <a:p>
            <a:pPr algn="just">
              <a:lnSpc>
                <a:spcPct val="150000"/>
              </a:lnSpc>
            </a:pPr>
            <a:r>
              <a:rPr lang="en-US" b="1" dirty="0"/>
              <a:t>for Loop</a:t>
            </a:r>
          </a:p>
          <a:p>
            <a:pPr algn="just">
              <a:lnSpc>
                <a:spcPct val="150000"/>
              </a:lnSpc>
            </a:pPr>
            <a:endParaRPr lang="en-US" b="1" dirty="0"/>
          </a:p>
          <a:p>
            <a:pPr algn="just">
              <a:lnSpc>
                <a:spcPct val="150000"/>
              </a:lnSpc>
            </a:pPr>
            <a:r>
              <a:rPr lang="en-US" dirty="0"/>
              <a:t>The for loop is typically used when the number of iterations is known or can be determined before the loop starts. The for loop has a more structured syntax that includes initialization, condition, and increment/decrement statements in a single line.</a:t>
            </a:r>
          </a:p>
          <a:p>
            <a:pPr algn="just">
              <a:lnSpc>
                <a:spcPct val="150000"/>
              </a:lnSpc>
            </a:pPr>
            <a:endParaRPr lang="en-US" b="1" dirty="0"/>
          </a:p>
          <a:p>
            <a:pPr algn="just">
              <a:lnSpc>
                <a:spcPct val="150000"/>
              </a:lnSpc>
            </a:pPr>
            <a:r>
              <a:rPr lang="en-US" b="1" dirty="0"/>
              <a:t>    Syntax:</a:t>
            </a:r>
          </a:p>
          <a:p>
            <a:pPr algn="just">
              <a:lnSpc>
                <a:spcPct val="150000"/>
              </a:lnSpc>
            </a:pPr>
            <a:endParaRPr lang="en-US" b="1" dirty="0"/>
          </a:p>
          <a:p>
            <a:pPr algn="just">
              <a:lnSpc>
                <a:spcPct val="150000"/>
              </a:lnSpc>
            </a:pPr>
            <a:r>
              <a:rPr lang="en-US" b="1" dirty="0">
                <a:solidFill>
                  <a:srgbClr val="7030A0"/>
                </a:solidFill>
              </a:rPr>
              <a:t>for (initialization; condition; increment) {</a:t>
            </a:r>
          </a:p>
          <a:p>
            <a:pPr algn="just">
              <a:lnSpc>
                <a:spcPct val="150000"/>
              </a:lnSpc>
            </a:pPr>
            <a:r>
              <a:rPr lang="en-US" b="1" dirty="0">
                <a:solidFill>
                  <a:srgbClr val="7030A0"/>
                </a:solidFill>
              </a:rPr>
              <a:t>  // Code to execute for each iteration</a:t>
            </a:r>
          </a:p>
          <a:p>
            <a:pPr algn="just">
              <a:lnSpc>
                <a:spcPct val="150000"/>
              </a:lnSpc>
            </a:pPr>
            <a:r>
              <a:rPr lang="en-US" b="1" dirty="0">
                <a:solidFill>
                  <a:srgbClr val="7030A0"/>
                </a:solidFill>
              </a:rPr>
              <a:t>}</a:t>
            </a:r>
            <a:endParaRPr lang="en-US" sz="1600" dirty="0">
              <a:solidFill>
                <a:srgbClr val="7030A0"/>
              </a:solidFill>
            </a:endParaRP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584775"/>
          </a:xfrm>
          <a:prstGeom prst="rect">
            <a:avLst/>
          </a:prstGeom>
          <a:noFill/>
        </p:spPr>
        <p:txBody>
          <a:bodyPr wrap="square">
            <a:spAutoFit/>
          </a:bodyPr>
          <a:lstStyle/>
          <a:p>
            <a:r>
              <a:rPr lang="en-US" sz="3200" b="1" dirty="0">
                <a:solidFill>
                  <a:schemeClr val="bg1"/>
                </a:solidFill>
              </a:rPr>
              <a:t>LOOPS</a:t>
            </a:r>
          </a:p>
        </p:txBody>
      </p:sp>
    </p:spTree>
    <p:extLst>
      <p:ext uri="{BB962C8B-B14F-4D97-AF65-F5344CB8AC3E}">
        <p14:creationId xmlns:p14="http://schemas.microsoft.com/office/powerpoint/2010/main" val="385779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143013"/>
            <a:ext cx="8014814" cy="5038367"/>
          </a:xfrm>
          <a:prstGeom prst="rect">
            <a:avLst/>
          </a:prstGeom>
          <a:noFill/>
        </p:spPr>
        <p:txBody>
          <a:bodyPr wrap="square">
            <a:spAutoFit/>
          </a:bodyPr>
          <a:lstStyle/>
          <a:p>
            <a:pPr algn="just">
              <a:lnSpc>
                <a:spcPct val="150000"/>
              </a:lnSpc>
            </a:pPr>
            <a:r>
              <a:rPr lang="en-US" b="1" dirty="0"/>
              <a:t>Example 1: Counting with a for Loop</a:t>
            </a:r>
          </a:p>
          <a:p>
            <a:pPr algn="just">
              <a:lnSpc>
                <a:spcPct val="150000"/>
              </a:lnSpc>
            </a:pPr>
            <a:endParaRPr lang="en-US" b="1" dirty="0"/>
          </a:p>
          <a:p>
            <a:pPr algn="just">
              <a:lnSpc>
                <a:spcPct val="150000"/>
              </a:lnSpc>
            </a:pPr>
            <a:r>
              <a:rPr lang="en-US" b="1" dirty="0">
                <a:solidFill>
                  <a:srgbClr val="7030A0"/>
                </a:solidFill>
              </a:rPr>
              <a:t>for (let </a:t>
            </a:r>
            <a:r>
              <a:rPr lang="en-US" b="1" dirty="0" err="1">
                <a:solidFill>
                  <a:srgbClr val="7030A0"/>
                </a:solidFill>
              </a:rPr>
              <a:t>i</a:t>
            </a:r>
            <a:r>
              <a:rPr lang="en-US" b="1" dirty="0">
                <a:solidFill>
                  <a:srgbClr val="7030A0"/>
                </a:solidFill>
              </a:rPr>
              <a:t> = 0; </a:t>
            </a:r>
            <a:r>
              <a:rPr lang="en-US" b="1" dirty="0" err="1">
                <a:solidFill>
                  <a:srgbClr val="7030A0"/>
                </a:solidFill>
              </a:rPr>
              <a:t>i</a:t>
            </a:r>
            <a:r>
              <a:rPr lang="en-US" b="1" dirty="0">
                <a:solidFill>
                  <a:srgbClr val="7030A0"/>
                </a:solidFill>
              </a:rPr>
              <a:t> &lt; 5; </a:t>
            </a:r>
            <a:r>
              <a:rPr lang="en-US" b="1" dirty="0" err="1">
                <a:solidFill>
                  <a:srgbClr val="7030A0"/>
                </a:solidFill>
              </a:rPr>
              <a:t>i</a:t>
            </a:r>
            <a:r>
              <a:rPr lang="en-US" b="1" dirty="0">
                <a:solidFill>
                  <a:srgbClr val="7030A0"/>
                </a:solidFill>
              </a:rPr>
              <a:t>++) {</a:t>
            </a:r>
          </a:p>
          <a:p>
            <a:pPr algn="just">
              <a:lnSpc>
                <a:spcPct val="150000"/>
              </a:lnSpc>
            </a:pPr>
            <a:r>
              <a:rPr lang="en-US" b="1" dirty="0">
                <a:solidFill>
                  <a:srgbClr val="7030A0"/>
                </a:solidFill>
              </a:rPr>
              <a:t>  console.log(</a:t>
            </a:r>
            <a:r>
              <a:rPr lang="en-US" b="1" dirty="0" err="1">
                <a:solidFill>
                  <a:srgbClr val="7030A0"/>
                </a:solidFill>
              </a:rPr>
              <a:t>i</a:t>
            </a:r>
            <a:r>
              <a:rPr lang="en-US" b="1" dirty="0">
                <a:solidFill>
                  <a:srgbClr val="7030A0"/>
                </a:solidFill>
              </a:rPr>
              <a:t>);</a:t>
            </a:r>
          </a:p>
          <a:p>
            <a:pPr algn="just">
              <a:lnSpc>
                <a:spcPct val="150000"/>
              </a:lnSpc>
            </a:pPr>
            <a:r>
              <a:rPr lang="en-US" b="1" dirty="0">
                <a:solidFill>
                  <a:srgbClr val="7030A0"/>
                </a:solidFill>
              </a:rPr>
              <a:t>}</a:t>
            </a:r>
          </a:p>
          <a:p>
            <a:pPr algn="just">
              <a:lnSpc>
                <a:spcPct val="150000"/>
              </a:lnSpc>
            </a:pPr>
            <a:endParaRPr lang="en-US" b="1" dirty="0"/>
          </a:p>
          <a:p>
            <a:pPr algn="just">
              <a:lnSpc>
                <a:spcPct val="150000"/>
              </a:lnSpc>
            </a:pPr>
            <a:r>
              <a:rPr lang="en-US" dirty="0"/>
              <a:t>Explanation:</a:t>
            </a:r>
          </a:p>
          <a:p>
            <a:pPr algn="just">
              <a:lnSpc>
                <a:spcPct val="150000"/>
              </a:lnSpc>
            </a:pPr>
            <a:endParaRPr lang="en-US" dirty="0"/>
          </a:p>
          <a:p>
            <a:pPr algn="just">
              <a:lnSpc>
                <a:spcPct val="150000"/>
              </a:lnSpc>
            </a:pPr>
            <a:r>
              <a:rPr lang="en-US" dirty="0"/>
              <a:t>    let </a:t>
            </a:r>
            <a:r>
              <a:rPr lang="en-US" dirty="0" err="1"/>
              <a:t>i</a:t>
            </a:r>
            <a:r>
              <a:rPr lang="en-US" dirty="0"/>
              <a:t> = 0: The loop starts with </a:t>
            </a:r>
            <a:r>
              <a:rPr lang="en-US" dirty="0" err="1"/>
              <a:t>i</a:t>
            </a:r>
            <a:r>
              <a:rPr lang="en-US" dirty="0"/>
              <a:t> initialized to 0.</a:t>
            </a:r>
          </a:p>
          <a:p>
            <a:pPr algn="just">
              <a:lnSpc>
                <a:spcPct val="150000"/>
              </a:lnSpc>
            </a:pPr>
            <a:r>
              <a:rPr lang="en-US" dirty="0"/>
              <a:t>    </a:t>
            </a:r>
            <a:r>
              <a:rPr lang="en-US" dirty="0" err="1"/>
              <a:t>i</a:t>
            </a:r>
            <a:r>
              <a:rPr lang="en-US" dirty="0"/>
              <a:t> &lt; 5: The condition checks if </a:t>
            </a:r>
            <a:r>
              <a:rPr lang="en-US" dirty="0" err="1"/>
              <a:t>i</a:t>
            </a:r>
            <a:r>
              <a:rPr lang="en-US" dirty="0"/>
              <a:t> is less than 5.</a:t>
            </a:r>
          </a:p>
          <a:p>
            <a:pPr algn="just">
              <a:lnSpc>
                <a:spcPct val="150000"/>
              </a:lnSpc>
            </a:pPr>
            <a:r>
              <a:rPr lang="en-US" dirty="0"/>
              <a:t>    </a:t>
            </a:r>
            <a:r>
              <a:rPr lang="en-US" dirty="0" err="1"/>
              <a:t>i</a:t>
            </a:r>
            <a:r>
              <a:rPr lang="en-US" dirty="0"/>
              <a:t>++: After each iteration, </a:t>
            </a:r>
            <a:r>
              <a:rPr lang="en-US" dirty="0" err="1"/>
              <a:t>i</a:t>
            </a:r>
            <a:r>
              <a:rPr lang="en-US" dirty="0"/>
              <a:t> is incremented by 1.</a:t>
            </a:r>
          </a:p>
          <a:p>
            <a:pPr algn="just">
              <a:lnSpc>
                <a:spcPct val="150000"/>
              </a:lnSpc>
            </a:pPr>
            <a:r>
              <a:rPr lang="en-US" dirty="0"/>
              <a:t>    The loop runs until </a:t>
            </a:r>
            <a:r>
              <a:rPr lang="en-US" dirty="0" err="1"/>
              <a:t>i</a:t>
            </a:r>
            <a:r>
              <a:rPr lang="en-US" dirty="0"/>
              <a:t> is no longer less than 5, printing values from 0 to 4</a:t>
            </a:r>
            <a:r>
              <a:rPr lang="en-US" b="1" dirty="0"/>
              <a:t>.</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584775"/>
          </a:xfrm>
          <a:prstGeom prst="rect">
            <a:avLst/>
          </a:prstGeom>
          <a:noFill/>
        </p:spPr>
        <p:txBody>
          <a:bodyPr wrap="square">
            <a:spAutoFit/>
          </a:bodyPr>
          <a:lstStyle/>
          <a:p>
            <a:r>
              <a:rPr lang="en-US" sz="3200" b="1" dirty="0">
                <a:solidFill>
                  <a:schemeClr val="bg1"/>
                </a:solidFill>
              </a:rPr>
              <a:t>LOOPS</a:t>
            </a:r>
          </a:p>
        </p:txBody>
      </p:sp>
    </p:spTree>
    <p:extLst>
      <p:ext uri="{BB962C8B-B14F-4D97-AF65-F5344CB8AC3E}">
        <p14:creationId xmlns:p14="http://schemas.microsoft.com/office/powerpoint/2010/main" val="416315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143013"/>
            <a:ext cx="8014814" cy="5869364"/>
          </a:xfrm>
          <a:prstGeom prst="rect">
            <a:avLst/>
          </a:prstGeom>
          <a:noFill/>
        </p:spPr>
        <p:txBody>
          <a:bodyPr wrap="square">
            <a:spAutoFit/>
          </a:bodyPr>
          <a:lstStyle/>
          <a:p>
            <a:pPr algn="just">
              <a:lnSpc>
                <a:spcPct val="150000"/>
              </a:lnSpc>
            </a:pPr>
            <a:r>
              <a:rPr lang="en-US" b="1" dirty="0"/>
              <a:t>Example 2: Iterating Over an Array</a:t>
            </a:r>
          </a:p>
          <a:p>
            <a:pPr algn="just">
              <a:lnSpc>
                <a:spcPct val="150000"/>
              </a:lnSpc>
            </a:pPr>
            <a:endParaRPr lang="en-US" b="1" dirty="0"/>
          </a:p>
          <a:p>
            <a:pPr algn="just">
              <a:lnSpc>
                <a:spcPct val="150000"/>
              </a:lnSpc>
            </a:pPr>
            <a:endParaRPr lang="en-US" b="1" dirty="0"/>
          </a:p>
          <a:p>
            <a:pPr algn="just">
              <a:lnSpc>
                <a:spcPct val="150000"/>
              </a:lnSpc>
            </a:pPr>
            <a:r>
              <a:rPr lang="en-US" b="1" dirty="0">
                <a:solidFill>
                  <a:srgbClr val="7030A0"/>
                </a:solidFill>
              </a:rPr>
              <a:t>    const fruits = ["Apple", "Banana", "Cherry", "Date"];</a:t>
            </a:r>
          </a:p>
          <a:p>
            <a:pPr algn="just">
              <a:lnSpc>
                <a:spcPct val="150000"/>
              </a:lnSpc>
            </a:pPr>
            <a:endParaRPr lang="en-US" b="1" dirty="0">
              <a:solidFill>
                <a:srgbClr val="7030A0"/>
              </a:solidFill>
            </a:endParaRPr>
          </a:p>
          <a:p>
            <a:pPr algn="just">
              <a:lnSpc>
                <a:spcPct val="150000"/>
              </a:lnSpc>
            </a:pPr>
            <a:r>
              <a:rPr lang="en-US" b="1" dirty="0">
                <a:solidFill>
                  <a:srgbClr val="7030A0"/>
                </a:solidFill>
              </a:rPr>
              <a:t>    for (let </a:t>
            </a:r>
            <a:r>
              <a:rPr lang="en-US" b="1" dirty="0" err="1">
                <a:solidFill>
                  <a:srgbClr val="7030A0"/>
                </a:solidFill>
              </a:rPr>
              <a:t>i</a:t>
            </a:r>
            <a:r>
              <a:rPr lang="en-US" b="1" dirty="0">
                <a:solidFill>
                  <a:srgbClr val="7030A0"/>
                </a:solidFill>
              </a:rPr>
              <a:t> = 0; </a:t>
            </a:r>
            <a:r>
              <a:rPr lang="en-US" b="1" dirty="0" err="1">
                <a:solidFill>
                  <a:srgbClr val="7030A0"/>
                </a:solidFill>
              </a:rPr>
              <a:t>i</a:t>
            </a:r>
            <a:r>
              <a:rPr lang="en-US" b="1" dirty="0">
                <a:solidFill>
                  <a:srgbClr val="7030A0"/>
                </a:solidFill>
              </a:rPr>
              <a:t> &lt; </a:t>
            </a:r>
            <a:r>
              <a:rPr lang="en-US" b="1" dirty="0" err="1">
                <a:solidFill>
                  <a:srgbClr val="7030A0"/>
                </a:solidFill>
              </a:rPr>
              <a:t>fruits.length</a:t>
            </a:r>
            <a:r>
              <a:rPr lang="en-US" b="1" dirty="0">
                <a:solidFill>
                  <a:srgbClr val="7030A0"/>
                </a:solidFill>
              </a:rPr>
              <a:t>; </a:t>
            </a:r>
            <a:r>
              <a:rPr lang="en-US" b="1" dirty="0" err="1">
                <a:solidFill>
                  <a:srgbClr val="7030A0"/>
                </a:solidFill>
              </a:rPr>
              <a:t>i</a:t>
            </a:r>
            <a:r>
              <a:rPr lang="en-US" b="1" dirty="0">
                <a:solidFill>
                  <a:srgbClr val="7030A0"/>
                </a:solidFill>
              </a:rPr>
              <a:t>++) {</a:t>
            </a:r>
          </a:p>
          <a:p>
            <a:pPr algn="just">
              <a:lnSpc>
                <a:spcPct val="150000"/>
              </a:lnSpc>
            </a:pPr>
            <a:r>
              <a:rPr lang="en-US" b="1" dirty="0">
                <a:solidFill>
                  <a:srgbClr val="7030A0"/>
                </a:solidFill>
              </a:rPr>
              <a:t>      console.log(fruits[</a:t>
            </a:r>
            <a:r>
              <a:rPr lang="en-US" b="1" dirty="0" err="1">
                <a:solidFill>
                  <a:srgbClr val="7030A0"/>
                </a:solidFill>
              </a:rPr>
              <a:t>i</a:t>
            </a:r>
            <a:r>
              <a:rPr lang="en-US" b="1" dirty="0">
                <a:solidFill>
                  <a:srgbClr val="7030A0"/>
                </a:solidFill>
              </a:rPr>
              <a:t>]);</a:t>
            </a:r>
          </a:p>
          <a:p>
            <a:pPr algn="just">
              <a:lnSpc>
                <a:spcPct val="150000"/>
              </a:lnSpc>
            </a:pPr>
            <a:r>
              <a:rPr lang="en-US" b="1" dirty="0">
                <a:solidFill>
                  <a:srgbClr val="7030A0"/>
                </a:solidFill>
              </a:rPr>
              <a:t>    }</a:t>
            </a:r>
          </a:p>
          <a:p>
            <a:pPr algn="just">
              <a:lnSpc>
                <a:spcPct val="150000"/>
              </a:lnSpc>
            </a:pPr>
            <a:endParaRPr lang="en-US" b="1" dirty="0"/>
          </a:p>
          <a:p>
            <a:pPr algn="just">
              <a:lnSpc>
                <a:spcPct val="150000"/>
              </a:lnSpc>
            </a:pPr>
            <a:r>
              <a:rPr lang="en-US" b="1" dirty="0"/>
              <a:t>    Explanation:</a:t>
            </a:r>
          </a:p>
          <a:p>
            <a:pPr algn="just">
              <a:lnSpc>
                <a:spcPct val="150000"/>
              </a:lnSpc>
            </a:pPr>
            <a:r>
              <a:rPr lang="en-US" b="1" dirty="0"/>
              <a:t>The loop starts with </a:t>
            </a:r>
            <a:r>
              <a:rPr lang="en-US" b="1" dirty="0" err="1"/>
              <a:t>i</a:t>
            </a:r>
            <a:r>
              <a:rPr lang="en-US" b="1" dirty="0"/>
              <a:t> = 0 and iterates through the array fruits.</a:t>
            </a:r>
          </a:p>
          <a:p>
            <a:pPr algn="just">
              <a:lnSpc>
                <a:spcPct val="150000"/>
              </a:lnSpc>
            </a:pPr>
            <a:r>
              <a:rPr lang="en-US" b="1" dirty="0" err="1"/>
              <a:t>fruits.length</a:t>
            </a:r>
            <a:r>
              <a:rPr lang="en-US" b="1" dirty="0"/>
              <a:t> gives the total number of items in the array.</a:t>
            </a:r>
          </a:p>
          <a:p>
            <a:pPr algn="just">
              <a:lnSpc>
                <a:spcPct val="150000"/>
              </a:lnSpc>
            </a:pPr>
            <a:r>
              <a:rPr lang="en-US" b="1" dirty="0"/>
              <a:t>Each iteration prints one item from the array, starting from fruits[0] to fruits[</a:t>
            </a:r>
            <a:r>
              <a:rPr lang="en-US" b="1" dirty="0" err="1"/>
              <a:t>fruits.length</a:t>
            </a:r>
            <a:r>
              <a:rPr lang="en-US" b="1" dirty="0"/>
              <a:t> - 1].</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584775"/>
          </a:xfrm>
          <a:prstGeom prst="rect">
            <a:avLst/>
          </a:prstGeom>
          <a:noFill/>
        </p:spPr>
        <p:txBody>
          <a:bodyPr wrap="square">
            <a:spAutoFit/>
          </a:bodyPr>
          <a:lstStyle/>
          <a:p>
            <a:r>
              <a:rPr lang="en-US" sz="3200" b="1" dirty="0">
                <a:solidFill>
                  <a:schemeClr val="bg1"/>
                </a:solidFill>
              </a:rPr>
              <a:t>LOOPS</a:t>
            </a:r>
          </a:p>
        </p:txBody>
      </p:sp>
    </p:spTree>
    <p:extLst>
      <p:ext uri="{BB962C8B-B14F-4D97-AF65-F5344CB8AC3E}">
        <p14:creationId xmlns:p14="http://schemas.microsoft.com/office/powerpoint/2010/main" val="96137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143013"/>
            <a:ext cx="8014814" cy="3791872"/>
          </a:xfrm>
          <a:prstGeom prst="rect">
            <a:avLst/>
          </a:prstGeom>
          <a:noFill/>
        </p:spPr>
        <p:txBody>
          <a:bodyPr wrap="square">
            <a:spAutoFit/>
          </a:bodyPr>
          <a:lstStyle/>
          <a:p>
            <a:pPr algn="just">
              <a:lnSpc>
                <a:spcPct val="150000"/>
              </a:lnSpc>
            </a:pPr>
            <a:r>
              <a:rPr lang="en-US" b="1" dirty="0"/>
              <a:t>When to Use for Loops</a:t>
            </a:r>
          </a:p>
          <a:p>
            <a:pPr algn="just">
              <a:lnSpc>
                <a:spcPct val="150000"/>
              </a:lnSpc>
            </a:pPr>
            <a:endParaRPr lang="en-US" dirty="0"/>
          </a:p>
          <a:p>
            <a:pPr algn="just">
              <a:lnSpc>
                <a:spcPct val="150000"/>
              </a:lnSpc>
            </a:pPr>
            <a:r>
              <a:rPr lang="en-US" dirty="0"/>
              <a:t>    When the number of iterations is known: Use a for loop when you know how many times the loop should execute, such as iterating through a fixed-size array or performing a task a set number of times.</a:t>
            </a:r>
          </a:p>
          <a:p>
            <a:pPr algn="just">
              <a:lnSpc>
                <a:spcPct val="150000"/>
              </a:lnSpc>
            </a:pPr>
            <a:r>
              <a:rPr lang="en-US" dirty="0"/>
              <a:t>    Examples:</a:t>
            </a:r>
          </a:p>
          <a:p>
            <a:pPr algn="just">
              <a:lnSpc>
                <a:spcPct val="150000"/>
              </a:lnSpc>
            </a:pPr>
            <a:r>
              <a:rPr lang="en-US" dirty="0"/>
              <a:t>Iterating over the elements of an array or list.</a:t>
            </a:r>
          </a:p>
          <a:p>
            <a:pPr algn="just">
              <a:lnSpc>
                <a:spcPct val="150000"/>
              </a:lnSpc>
            </a:pPr>
            <a:r>
              <a:rPr lang="en-US" dirty="0"/>
              <a:t>Repeating an action a specified number of times (e.g., printing numbers from 1 to 100).</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584775"/>
          </a:xfrm>
          <a:prstGeom prst="rect">
            <a:avLst/>
          </a:prstGeom>
          <a:noFill/>
        </p:spPr>
        <p:txBody>
          <a:bodyPr wrap="square">
            <a:spAutoFit/>
          </a:bodyPr>
          <a:lstStyle/>
          <a:p>
            <a:r>
              <a:rPr lang="en-US" sz="3200" b="1" dirty="0">
                <a:solidFill>
                  <a:schemeClr val="bg1"/>
                </a:solidFill>
              </a:rPr>
              <a:t>LOOPS</a:t>
            </a:r>
          </a:p>
        </p:txBody>
      </p:sp>
    </p:spTree>
    <p:extLst>
      <p:ext uri="{BB962C8B-B14F-4D97-AF65-F5344CB8AC3E}">
        <p14:creationId xmlns:p14="http://schemas.microsoft.com/office/powerpoint/2010/main" val="353189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177186" y="265704"/>
            <a:ext cx="8014814" cy="2129878"/>
          </a:xfrm>
          <a:prstGeom prst="rect">
            <a:avLst/>
          </a:prstGeom>
          <a:noFill/>
        </p:spPr>
        <p:txBody>
          <a:bodyPr wrap="square">
            <a:spAutoFit/>
          </a:bodyPr>
          <a:lstStyle/>
          <a:p>
            <a:pPr algn="just">
              <a:lnSpc>
                <a:spcPct val="150000"/>
              </a:lnSpc>
            </a:pPr>
            <a:r>
              <a:rPr lang="en-US" b="1" dirty="0"/>
              <a:t>Practical Comparison</a:t>
            </a:r>
          </a:p>
          <a:p>
            <a:pPr algn="just">
              <a:lnSpc>
                <a:spcPct val="150000"/>
              </a:lnSpc>
            </a:pPr>
            <a:endParaRPr lang="en-US" dirty="0"/>
          </a:p>
          <a:p>
            <a:pPr algn="just">
              <a:lnSpc>
                <a:spcPct val="150000"/>
              </a:lnSpc>
            </a:pPr>
            <a:r>
              <a:rPr lang="en-US" dirty="0"/>
              <a:t>Though both while and for loops can often be used interchangeably, choosing the appropriate loop depends on the context:</a:t>
            </a:r>
          </a:p>
          <a:p>
            <a:pPr algn="just">
              <a:lnSpc>
                <a:spcPct val="150000"/>
              </a:lnSpc>
            </a:pPr>
            <a:endParaRPr lang="en-US" dirty="0"/>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584775"/>
          </a:xfrm>
          <a:prstGeom prst="rect">
            <a:avLst/>
          </a:prstGeom>
          <a:noFill/>
        </p:spPr>
        <p:txBody>
          <a:bodyPr wrap="square">
            <a:spAutoFit/>
          </a:bodyPr>
          <a:lstStyle/>
          <a:p>
            <a:r>
              <a:rPr lang="en-US" sz="3200" b="1" dirty="0">
                <a:solidFill>
                  <a:schemeClr val="bg1"/>
                </a:solidFill>
              </a:rPr>
              <a:t>LOOPS</a:t>
            </a:r>
          </a:p>
        </p:txBody>
      </p:sp>
      <p:graphicFrame>
        <p:nvGraphicFramePr>
          <p:cNvPr id="3" name="Table 2">
            <a:extLst>
              <a:ext uri="{FF2B5EF4-FFF2-40B4-BE49-F238E27FC236}">
                <a16:creationId xmlns:a16="http://schemas.microsoft.com/office/drawing/2014/main" id="{7FF06A39-EA47-DBAF-572D-471A642F77C7}"/>
              </a:ext>
            </a:extLst>
          </p:cNvPr>
          <p:cNvGraphicFramePr>
            <a:graphicFrameLocks noGrp="1"/>
          </p:cNvGraphicFramePr>
          <p:nvPr>
            <p:extLst>
              <p:ext uri="{D42A27DB-BD31-4B8C-83A1-F6EECF244321}">
                <p14:modId xmlns:p14="http://schemas.microsoft.com/office/powerpoint/2010/main" val="1067268685"/>
              </p:ext>
            </p:extLst>
          </p:nvPr>
        </p:nvGraphicFramePr>
        <p:xfrm>
          <a:off x="4395735" y="2216921"/>
          <a:ext cx="7383309" cy="2866356"/>
        </p:xfrm>
        <a:graphic>
          <a:graphicData uri="http://schemas.openxmlformats.org/drawingml/2006/table">
            <a:tbl>
              <a:tblPr firstRow="1" firstCol="1" bandRow="1">
                <a:tableStyleId>{ED083AE6-46FA-4A59-8FB0-9F97EB10719F}</a:tableStyleId>
              </a:tblPr>
              <a:tblGrid>
                <a:gridCol w="2460577">
                  <a:extLst>
                    <a:ext uri="{9D8B030D-6E8A-4147-A177-3AD203B41FA5}">
                      <a16:colId xmlns:a16="http://schemas.microsoft.com/office/drawing/2014/main" val="1016076559"/>
                    </a:ext>
                  </a:extLst>
                </a:gridCol>
                <a:gridCol w="2461366">
                  <a:extLst>
                    <a:ext uri="{9D8B030D-6E8A-4147-A177-3AD203B41FA5}">
                      <a16:colId xmlns:a16="http://schemas.microsoft.com/office/drawing/2014/main" val="1975374133"/>
                    </a:ext>
                  </a:extLst>
                </a:gridCol>
                <a:gridCol w="2461366">
                  <a:extLst>
                    <a:ext uri="{9D8B030D-6E8A-4147-A177-3AD203B41FA5}">
                      <a16:colId xmlns:a16="http://schemas.microsoft.com/office/drawing/2014/main" val="2158533331"/>
                    </a:ext>
                  </a:extLst>
                </a:gridCol>
              </a:tblGrid>
              <a:tr h="472130">
                <a:tc>
                  <a:txBody>
                    <a:bodyPr/>
                    <a:lstStyle/>
                    <a:p>
                      <a:pPr marL="0" marR="0">
                        <a:lnSpc>
                          <a:spcPct val="107000"/>
                        </a:lnSpc>
                        <a:spcBef>
                          <a:spcPts val="0"/>
                        </a:spcBef>
                        <a:spcAft>
                          <a:spcPts val="0"/>
                        </a:spcAft>
                      </a:pPr>
                      <a:r>
                        <a:rPr lang="en-US" sz="1100" kern="100">
                          <a:effectLst/>
                        </a:rPr>
                        <a:t>Aspect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while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for</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2817264"/>
                  </a:ext>
                </a:extLst>
              </a:tr>
              <a:tr h="961048">
                <a:tc>
                  <a:txBody>
                    <a:bodyPr/>
                    <a:lstStyle/>
                    <a:p>
                      <a:pPr marL="0" marR="0">
                        <a:lnSpc>
                          <a:spcPct val="107000"/>
                        </a:lnSpc>
                        <a:spcBef>
                          <a:spcPts val="0"/>
                        </a:spcBef>
                        <a:spcAft>
                          <a:spcPts val="0"/>
                        </a:spcAft>
                      </a:pPr>
                      <a:r>
                        <a:rPr lang="en-US" sz="1100" kern="100" dirty="0">
                          <a:effectLst/>
                        </a:rPr>
                        <a:t>When to Use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When the number of iterations is not known upfront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When the number of iterations is known beforehand</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7023670"/>
                  </a:ext>
                </a:extLst>
              </a:tr>
              <a:tr h="472130">
                <a:tc>
                  <a:txBody>
                    <a:bodyPr/>
                    <a:lstStyle/>
                    <a:p>
                      <a:pPr marL="0" marR="0">
                        <a:lnSpc>
                          <a:spcPct val="107000"/>
                        </a:lnSpc>
                        <a:spcBef>
                          <a:spcPts val="0"/>
                        </a:spcBef>
                        <a:spcAft>
                          <a:spcPts val="0"/>
                        </a:spcAft>
                      </a:pPr>
                      <a:r>
                        <a:rPr lang="en-US" sz="1100" kern="100">
                          <a:effectLst/>
                        </a:rPr>
                        <a:t>Condition Check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Before every iteration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At the start of each iteration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3375762"/>
                  </a:ext>
                </a:extLst>
              </a:tr>
              <a:tr h="961048">
                <a:tc>
                  <a:txBody>
                    <a:bodyPr/>
                    <a:lstStyle/>
                    <a:p>
                      <a:pPr marL="0" marR="0">
                        <a:lnSpc>
                          <a:spcPct val="107000"/>
                        </a:lnSpc>
                        <a:spcBef>
                          <a:spcPts val="0"/>
                        </a:spcBef>
                        <a:spcAft>
                          <a:spcPts val="0"/>
                        </a:spcAft>
                      </a:pPr>
                      <a:r>
                        <a:rPr lang="en-US" sz="1100" kern="100" dirty="0">
                          <a:effectLst/>
                        </a:rPr>
                        <a:t>Initialization/Increment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Separate from loop condition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Handled within the loop declaration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2210777"/>
                  </a:ext>
                </a:extLst>
              </a:tr>
            </a:tbl>
          </a:graphicData>
        </a:graphic>
      </p:graphicFrame>
    </p:spTree>
    <p:extLst>
      <p:ext uri="{BB962C8B-B14F-4D97-AF65-F5344CB8AC3E}">
        <p14:creationId xmlns:p14="http://schemas.microsoft.com/office/powerpoint/2010/main" val="187835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335931" y="1597386"/>
            <a:ext cx="8014814" cy="4622869"/>
          </a:xfrm>
          <a:prstGeom prst="rect">
            <a:avLst/>
          </a:prstGeom>
          <a:noFill/>
        </p:spPr>
        <p:txBody>
          <a:bodyPr wrap="square">
            <a:spAutoFit/>
          </a:bodyPr>
          <a:lstStyle/>
          <a:p>
            <a:pPr algn="just">
              <a:lnSpc>
                <a:spcPct val="150000"/>
              </a:lnSpc>
            </a:pPr>
            <a:r>
              <a:rPr lang="en-US" b="1" dirty="0"/>
              <a:t> </a:t>
            </a:r>
            <a:r>
              <a:rPr lang="en-US" b="1" dirty="0">
                <a:solidFill>
                  <a:srgbClr val="7030A0"/>
                </a:solidFill>
              </a:rPr>
              <a:t>// Using while loop to print numbers from 0 to 4</a:t>
            </a:r>
          </a:p>
          <a:p>
            <a:pPr algn="just">
              <a:lnSpc>
                <a:spcPct val="150000"/>
              </a:lnSpc>
            </a:pPr>
            <a:r>
              <a:rPr lang="en-US" b="1" dirty="0">
                <a:solidFill>
                  <a:srgbClr val="7030A0"/>
                </a:solidFill>
              </a:rPr>
              <a:t>    let count = 0;</a:t>
            </a:r>
          </a:p>
          <a:p>
            <a:pPr algn="just">
              <a:lnSpc>
                <a:spcPct val="150000"/>
              </a:lnSpc>
            </a:pPr>
            <a:r>
              <a:rPr lang="en-US" b="1" dirty="0">
                <a:solidFill>
                  <a:srgbClr val="7030A0"/>
                </a:solidFill>
              </a:rPr>
              <a:t>    while (count &lt; 5) {</a:t>
            </a:r>
          </a:p>
          <a:p>
            <a:pPr algn="just">
              <a:lnSpc>
                <a:spcPct val="150000"/>
              </a:lnSpc>
            </a:pPr>
            <a:r>
              <a:rPr lang="en-US" b="1" dirty="0">
                <a:solidFill>
                  <a:srgbClr val="7030A0"/>
                </a:solidFill>
              </a:rPr>
              <a:t>      console.log(count);</a:t>
            </a:r>
          </a:p>
          <a:p>
            <a:pPr algn="just">
              <a:lnSpc>
                <a:spcPct val="150000"/>
              </a:lnSpc>
            </a:pPr>
            <a:r>
              <a:rPr lang="en-US" b="1" dirty="0">
                <a:solidFill>
                  <a:srgbClr val="7030A0"/>
                </a:solidFill>
              </a:rPr>
              <a:t>      count++;</a:t>
            </a:r>
          </a:p>
          <a:p>
            <a:pPr algn="just">
              <a:lnSpc>
                <a:spcPct val="150000"/>
              </a:lnSpc>
            </a:pPr>
            <a:r>
              <a:rPr lang="en-US" b="1" dirty="0">
                <a:solidFill>
                  <a:srgbClr val="7030A0"/>
                </a:solidFill>
              </a:rPr>
              <a:t>    }</a:t>
            </a:r>
          </a:p>
          <a:p>
            <a:pPr algn="just">
              <a:lnSpc>
                <a:spcPct val="150000"/>
              </a:lnSpc>
            </a:pPr>
            <a:endParaRPr lang="en-US" b="1" dirty="0">
              <a:solidFill>
                <a:srgbClr val="7030A0"/>
              </a:solidFill>
            </a:endParaRPr>
          </a:p>
          <a:p>
            <a:pPr algn="just">
              <a:lnSpc>
                <a:spcPct val="150000"/>
              </a:lnSpc>
            </a:pPr>
            <a:r>
              <a:rPr lang="en-US" b="1" dirty="0">
                <a:solidFill>
                  <a:srgbClr val="7030A0"/>
                </a:solidFill>
              </a:rPr>
              <a:t>    // Using for loop to print numbers from 0 to 4</a:t>
            </a:r>
          </a:p>
          <a:p>
            <a:pPr algn="just">
              <a:lnSpc>
                <a:spcPct val="150000"/>
              </a:lnSpc>
            </a:pPr>
            <a:r>
              <a:rPr lang="en-US" b="1" dirty="0">
                <a:solidFill>
                  <a:srgbClr val="7030A0"/>
                </a:solidFill>
              </a:rPr>
              <a:t>    for (let </a:t>
            </a:r>
            <a:r>
              <a:rPr lang="en-US" b="1" dirty="0" err="1">
                <a:solidFill>
                  <a:srgbClr val="7030A0"/>
                </a:solidFill>
              </a:rPr>
              <a:t>i</a:t>
            </a:r>
            <a:r>
              <a:rPr lang="en-US" b="1" dirty="0">
                <a:solidFill>
                  <a:srgbClr val="7030A0"/>
                </a:solidFill>
              </a:rPr>
              <a:t> = 0; </a:t>
            </a:r>
            <a:r>
              <a:rPr lang="en-US" b="1" dirty="0" err="1">
                <a:solidFill>
                  <a:srgbClr val="7030A0"/>
                </a:solidFill>
              </a:rPr>
              <a:t>i</a:t>
            </a:r>
            <a:r>
              <a:rPr lang="en-US" b="1" dirty="0">
                <a:solidFill>
                  <a:srgbClr val="7030A0"/>
                </a:solidFill>
              </a:rPr>
              <a:t> &lt; 5; </a:t>
            </a:r>
            <a:r>
              <a:rPr lang="en-US" b="1" dirty="0" err="1">
                <a:solidFill>
                  <a:srgbClr val="7030A0"/>
                </a:solidFill>
              </a:rPr>
              <a:t>i</a:t>
            </a:r>
            <a:r>
              <a:rPr lang="en-US" b="1" dirty="0">
                <a:solidFill>
                  <a:srgbClr val="7030A0"/>
                </a:solidFill>
              </a:rPr>
              <a:t>++) {</a:t>
            </a:r>
          </a:p>
          <a:p>
            <a:pPr algn="just">
              <a:lnSpc>
                <a:spcPct val="150000"/>
              </a:lnSpc>
            </a:pPr>
            <a:r>
              <a:rPr lang="en-US" b="1" dirty="0">
                <a:solidFill>
                  <a:srgbClr val="7030A0"/>
                </a:solidFill>
              </a:rPr>
              <a:t>      console.log(</a:t>
            </a:r>
            <a:r>
              <a:rPr lang="en-US" b="1" dirty="0" err="1">
                <a:solidFill>
                  <a:srgbClr val="7030A0"/>
                </a:solidFill>
              </a:rPr>
              <a:t>i</a:t>
            </a:r>
            <a:r>
              <a:rPr lang="en-US" b="1" dirty="0">
                <a:solidFill>
                  <a:srgbClr val="7030A0"/>
                </a:solidFill>
              </a:rPr>
              <a:t>);</a:t>
            </a:r>
          </a:p>
          <a:p>
            <a:pPr algn="just">
              <a:lnSpc>
                <a:spcPct val="150000"/>
              </a:lnSpc>
            </a:pPr>
            <a:r>
              <a:rPr lang="en-US" b="1" dirty="0">
                <a:solidFill>
                  <a:srgbClr val="7030A0"/>
                </a:solidFill>
              </a:rPr>
              <a:t>    }</a:t>
            </a:r>
            <a:endParaRPr lang="en-US" dirty="0">
              <a:solidFill>
                <a:srgbClr val="7030A0"/>
              </a:solidFill>
            </a:endParaRP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584775"/>
          </a:xfrm>
          <a:prstGeom prst="rect">
            <a:avLst/>
          </a:prstGeom>
          <a:noFill/>
        </p:spPr>
        <p:txBody>
          <a:bodyPr wrap="square">
            <a:spAutoFit/>
          </a:bodyPr>
          <a:lstStyle/>
          <a:p>
            <a:r>
              <a:rPr lang="en-US" sz="3200" b="1" dirty="0">
                <a:solidFill>
                  <a:schemeClr val="bg1"/>
                </a:solidFill>
              </a:rPr>
              <a:t>LOOPS</a:t>
            </a:r>
          </a:p>
        </p:txBody>
      </p:sp>
      <p:sp>
        <p:nvSpPr>
          <p:cNvPr id="7" name="TextBox 6">
            <a:extLst>
              <a:ext uri="{FF2B5EF4-FFF2-40B4-BE49-F238E27FC236}">
                <a16:creationId xmlns:a16="http://schemas.microsoft.com/office/drawing/2014/main" id="{5B03AB5A-3436-F011-11D9-8C82C7A44A8D}"/>
              </a:ext>
            </a:extLst>
          </p:cNvPr>
          <p:cNvSpPr txBox="1"/>
          <p:nvPr/>
        </p:nvSpPr>
        <p:spPr>
          <a:xfrm>
            <a:off x="4213284" y="336737"/>
            <a:ext cx="7643890" cy="883383"/>
          </a:xfrm>
          <a:prstGeom prst="rect">
            <a:avLst/>
          </a:prstGeom>
          <a:noFill/>
        </p:spPr>
        <p:txBody>
          <a:bodyPr wrap="square">
            <a:spAutoFit/>
          </a:bodyPr>
          <a:lstStyle/>
          <a:p>
            <a:pPr algn="just">
              <a:lnSpc>
                <a:spcPct val="150000"/>
              </a:lnSpc>
            </a:pPr>
            <a:r>
              <a:rPr lang="en-US" dirty="0"/>
              <a:t> Example of Using Either Loop:</a:t>
            </a:r>
          </a:p>
          <a:p>
            <a:pPr algn="just">
              <a:lnSpc>
                <a:spcPct val="150000"/>
              </a:lnSpc>
            </a:pPr>
            <a:r>
              <a:rPr lang="en-US" dirty="0"/>
              <a:t>    Both loops can achieve the same result, but their structure will differ:</a:t>
            </a:r>
          </a:p>
        </p:txBody>
      </p:sp>
    </p:spTree>
    <p:extLst>
      <p:ext uri="{BB962C8B-B14F-4D97-AF65-F5344CB8AC3E}">
        <p14:creationId xmlns:p14="http://schemas.microsoft.com/office/powerpoint/2010/main" val="50426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336737"/>
            <a:ext cx="7790225" cy="5001113"/>
          </a:xfrm>
          <a:prstGeom prst="rect">
            <a:avLst/>
          </a:prstGeom>
          <a:noFill/>
        </p:spPr>
        <p:txBody>
          <a:bodyPr wrap="square">
            <a:spAutoFit/>
          </a:bodyPr>
          <a:lstStyle/>
          <a:p>
            <a:pPr algn="just">
              <a:lnSpc>
                <a:spcPct val="150000"/>
              </a:lnSpc>
            </a:pPr>
            <a:r>
              <a:rPr lang="en-US" b="1" dirty="0"/>
              <a:t>Infinite Loops</a:t>
            </a:r>
          </a:p>
          <a:p>
            <a:pPr algn="just">
              <a:lnSpc>
                <a:spcPct val="150000"/>
              </a:lnSpc>
            </a:pPr>
            <a:endParaRPr lang="en-US" sz="1400" b="1" dirty="0"/>
          </a:p>
          <a:p>
            <a:pPr algn="just">
              <a:lnSpc>
                <a:spcPct val="150000"/>
              </a:lnSpc>
            </a:pPr>
            <a:r>
              <a:rPr lang="en-US" sz="1400" b="1" dirty="0"/>
              <a:t>An infinite loop occurs when the loop's exit condition is never met, causing the loop to run indefinitely. This is a common programming mistake and can crash or freeze your program.</a:t>
            </a:r>
          </a:p>
          <a:p>
            <a:pPr algn="just">
              <a:lnSpc>
                <a:spcPct val="150000"/>
              </a:lnSpc>
            </a:pPr>
            <a:endParaRPr lang="en-US" sz="1400" b="1" dirty="0"/>
          </a:p>
          <a:p>
            <a:pPr algn="just">
              <a:lnSpc>
                <a:spcPct val="150000"/>
              </a:lnSpc>
            </a:pPr>
            <a:r>
              <a:rPr lang="en-US" sz="1400" b="1" dirty="0"/>
              <a:t>    Example of an Infinite while Loop:</a:t>
            </a:r>
          </a:p>
          <a:p>
            <a:pPr algn="just">
              <a:lnSpc>
                <a:spcPct val="150000"/>
              </a:lnSpc>
            </a:pPr>
            <a:endParaRPr lang="en-US" sz="1400" b="1" dirty="0"/>
          </a:p>
          <a:p>
            <a:pPr algn="just">
              <a:lnSpc>
                <a:spcPct val="150000"/>
              </a:lnSpc>
            </a:pPr>
            <a:r>
              <a:rPr lang="en-US" sz="1400" b="1" dirty="0">
                <a:solidFill>
                  <a:srgbClr val="7030A0"/>
                </a:solidFill>
              </a:rPr>
              <a:t>    let count = 0;</a:t>
            </a:r>
          </a:p>
          <a:p>
            <a:pPr algn="just">
              <a:lnSpc>
                <a:spcPct val="150000"/>
              </a:lnSpc>
            </a:pPr>
            <a:r>
              <a:rPr lang="en-US" sz="1400" b="1" dirty="0">
                <a:solidFill>
                  <a:srgbClr val="7030A0"/>
                </a:solidFill>
              </a:rPr>
              <a:t>    while (count &lt; 5) {</a:t>
            </a:r>
          </a:p>
          <a:p>
            <a:pPr algn="just">
              <a:lnSpc>
                <a:spcPct val="150000"/>
              </a:lnSpc>
            </a:pPr>
            <a:r>
              <a:rPr lang="en-US" sz="1400" b="1" dirty="0">
                <a:solidFill>
                  <a:srgbClr val="7030A0"/>
                </a:solidFill>
              </a:rPr>
              <a:t>      console.log(count);</a:t>
            </a:r>
          </a:p>
          <a:p>
            <a:pPr algn="just">
              <a:lnSpc>
                <a:spcPct val="150000"/>
              </a:lnSpc>
            </a:pPr>
            <a:r>
              <a:rPr lang="en-US" sz="1400" b="1" dirty="0">
                <a:solidFill>
                  <a:srgbClr val="7030A0"/>
                </a:solidFill>
              </a:rPr>
              <a:t>      // Forgot to increment count, leading to an infinite loop</a:t>
            </a:r>
          </a:p>
          <a:p>
            <a:pPr algn="just">
              <a:lnSpc>
                <a:spcPct val="150000"/>
              </a:lnSpc>
            </a:pPr>
            <a:r>
              <a:rPr lang="en-US" sz="1400" b="1" dirty="0">
                <a:solidFill>
                  <a:srgbClr val="7030A0"/>
                </a:solidFill>
              </a:rPr>
              <a:t>    }</a:t>
            </a:r>
          </a:p>
          <a:p>
            <a:pPr algn="just">
              <a:lnSpc>
                <a:spcPct val="150000"/>
              </a:lnSpc>
            </a:pPr>
            <a:endParaRPr lang="en-US" sz="1400" b="1" dirty="0"/>
          </a:p>
          <a:p>
            <a:pPr algn="just">
              <a:lnSpc>
                <a:spcPct val="150000"/>
              </a:lnSpc>
            </a:pPr>
            <a:r>
              <a:rPr lang="en-US" sz="1400" b="1" dirty="0"/>
              <a:t>Avoiding Infinite Loops: Always ensure that the loop's condition will eventually evaluate to false. This typically involves updating a variable within the loop that affects the condition.</a:t>
            </a:r>
            <a:endParaRPr lang="en-US" sz="1400" dirty="0">
              <a:solidFill>
                <a:srgbClr val="7030A0"/>
              </a:solidFill>
            </a:endParaRP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584775"/>
          </a:xfrm>
          <a:prstGeom prst="rect">
            <a:avLst/>
          </a:prstGeom>
          <a:noFill/>
        </p:spPr>
        <p:txBody>
          <a:bodyPr wrap="square">
            <a:spAutoFit/>
          </a:bodyPr>
          <a:lstStyle/>
          <a:p>
            <a:r>
              <a:rPr lang="en-US" sz="3200" b="1" dirty="0">
                <a:solidFill>
                  <a:schemeClr val="bg1"/>
                </a:solidFill>
              </a:rPr>
              <a:t>LOOPS</a:t>
            </a:r>
          </a:p>
        </p:txBody>
      </p:sp>
    </p:spTree>
    <p:extLst>
      <p:ext uri="{BB962C8B-B14F-4D97-AF65-F5344CB8AC3E}">
        <p14:creationId xmlns:p14="http://schemas.microsoft.com/office/powerpoint/2010/main" val="169554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336737"/>
            <a:ext cx="7790225" cy="4253537"/>
          </a:xfrm>
          <a:prstGeom prst="rect">
            <a:avLst/>
          </a:prstGeom>
          <a:noFill/>
        </p:spPr>
        <p:txBody>
          <a:bodyPr wrap="square">
            <a:spAutoFit/>
          </a:bodyPr>
          <a:lstStyle/>
          <a:p>
            <a:pPr algn="just">
              <a:lnSpc>
                <a:spcPct val="150000"/>
              </a:lnSpc>
            </a:pPr>
            <a:r>
              <a:rPr lang="en-US" sz="1600" b="1" dirty="0"/>
              <a:t>Nested Loops</a:t>
            </a:r>
          </a:p>
          <a:p>
            <a:pPr algn="just">
              <a:lnSpc>
                <a:spcPct val="150000"/>
              </a:lnSpc>
            </a:pPr>
            <a:endParaRPr lang="en-US" sz="1600" b="1" dirty="0"/>
          </a:p>
          <a:p>
            <a:pPr algn="just">
              <a:lnSpc>
                <a:spcPct val="150000"/>
              </a:lnSpc>
            </a:pPr>
            <a:r>
              <a:rPr lang="en-US" sz="1600" b="1" dirty="0"/>
              <a:t>Loops can be nested within each other. This is often used for multidimensional arrays or performing tasks where one loop depends on another.</a:t>
            </a:r>
          </a:p>
          <a:p>
            <a:pPr algn="just">
              <a:lnSpc>
                <a:spcPct val="150000"/>
              </a:lnSpc>
            </a:pPr>
            <a:r>
              <a:rPr lang="en-US" sz="1600" b="1" dirty="0"/>
              <a:t>    Example:</a:t>
            </a:r>
          </a:p>
          <a:p>
            <a:pPr algn="just">
              <a:lnSpc>
                <a:spcPct val="150000"/>
              </a:lnSpc>
            </a:pPr>
            <a:endParaRPr lang="en-US" sz="1600" b="1" dirty="0"/>
          </a:p>
          <a:p>
            <a:pPr algn="just">
              <a:lnSpc>
                <a:spcPct val="150000"/>
              </a:lnSpc>
            </a:pPr>
            <a:r>
              <a:rPr lang="en-US" sz="1600" b="1" dirty="0">
                <a:solidFill>
                  <a:srgbClr val="7030A0"/>
                </a:solidFill>
              </a:rPr>
              <a:t>    for (let </a:t>
            </a:r>
            <a:r>
              <a:rPr lang="en-US" sz="1600" b="1" dirty="0" err="1">
                <a:solidFill>
                  <a:srgbClr val="7030A0"/>
                </a:solidFill>
              </a:rPr>
              <a:t>i</a:t>
            </a:r>
            <a:r>
              <a:rPr lang="en-US" sz="1600" b="1" dirty="0">
                <a:solidFill>
                  <a:srgbClr val="7030A0"/>
                </a:solidFill>
              </a:rPr>
              <a:t> = 1; </a:t>
            </a:r>
            <a:r>
              <a:rPr lang="en-US" sz="1600" b="1" dirty="0" err="1">
                <a:solidFill>
                  <a:srgbClr val="7030A0"/>
                </a:solidFill>
              </a:rPr>
              <a:t>i</a:t>
            </a:r>
            <a:r>
              <a:rPr lang="en-US" sz="1600" b="1" dirty="0">
                <a:solidFill>
                  <a:srgbClr val="7030A0"/>
                </a:solidFill>
              </a:rPr>
              <a:t> &lt;= 3; </a:t>
            </a:r>
            <a:r>
              <a:rPr lang="en-US" sz="1600" b="1" dirty="0" err="1">
                <a:solidFill>
                  <a:srgbClr val="7030A0"/>
                </a:solidFill>
              </a:rPr>
              <a:t>i</a:t>
            </a:r>
            <a:r>
              <a:rPr lang="en-US" sz="1600" b="1" dirty="0">
                <a:solidFill>
                  <a:srgbClr val="7030A0"/>
                </a:solidFill>
              </a:rPr>
              <a:t>++) {</a:t>
            </a:r>
          </a:p>
          <a:p>
            <a:pPr algn="just">
              <a:lnSpc>
                <a:spcPct val="150000"/>
              </a:lnSpc>
            </a:pPr>
            <a:r>
              <a:rPr lang="en-US" sz="1600" b="1" dirty="0">
                <a:solidFill>
                  <a:srgbClr val="7030A0"/>
                </a:solidFill>
              </a:rPr>
              <a:t>      for (let j = 1; j &lt;= 3; </a:t>
            </a:r>
            <a:r>
              <a:rPr lang="en-US" sz="1600" b="1" dirty="0" err="1">
                <a:solidFill>
                  <a:srgbClr val="7030A0"/>
                </a:solidFill>
              </a:rPr>
              <a:t>j++</a:t>
            </a:r>
            <a:r>
              <a:rPr lang="en-US" sz="1600" b="1" dirty="0">
                <a:solidFill>
                  <a:srgbClr val="7030A0"/>
                </a:solidFill>
              </a:rPr>
              <a:t>) {</a:t>
            </a:r>
          </a:p>
          <a:p>
            <a:pPr algn="just">
              <a:lnSpc>
                <a:spcPct val="150000"/>
              </a:lnSpc>
            </a:pPr>
            <a:r>
              <a:rPr lang="en-US" sz="1600" b="1" dirty="0">
                <a:solidFill>
                  <a:srgbClr val="7030A0"/>
                </a:solidFill>
              </a:rPr>
              <a:t>        console.log(`</a:t>
            </a:r>
            <a:r>
              <a:rPr lang="en-US" sz="1600" b="1" dirty="0" err="1">
                <a:solidFill>
                  <a:srgbClr val="7030A0"/>
                </a:solidFill>
              </a:rPr>
              <a:t>i</a:t>
            </a:r>
            <a:r>
              <a:rPr lang="en-US" sz="1600" b="1" dirty="0">
                <a:solidFill>
                  <a:srgbClr val="7030A0"/>
                </a:solidFill>
              </a:rPr>
              <a:t>: ${</a:t>
            </a:r>
            <a:r>
              <a:rPr lang="en-US" sz="1600" b="1" dirty="0" err="1">
                <a:solidFill>
                  <a:srgbClr val="7030A0"/>
                </a:solidFill>
              </a:rPr>
              <a:t>i</a:t>
            </a:r>
            <a:r>
              <a:rPr lang="en-US" sz="1600" b="1" dirty="0">
                <a:solidFill>
                  <a:srgbClr val="7030A0"/>
                </a:solidFill>
              </a:rPr>
              <a:t>}, j: ${j}`);</a:t>
            </a:r>
          </a:p>
          <a:p>
            <a:pPr algn="just">
              <a:lnSpc>
                <a:spcPct val="150000"/>
              </a:lnSpc>
            </a:pPr>
            <a:r>
              <a:rPr lang="en-US" sz="1600" b="1" dirty="0">
                <a:solidFill>
                  <a:srgbClr val="7030A0"/>
                </a:solidFill>
              </a:rPr>
              <a:t>      }</a:t>
            </a:r>
          </a:p>
          <a:p>
            <a:pPr algn="just">
              <a:lnSpc>
                <a:spcPct val="150000"/>
              </a:lnSpc>
            </a:pPr>
            <a:r>
              <a:rPr lang="en-US" sz="1600" b="1" dirty="0">
                <a:solidFill>
                  <a:srgbClr val="7030A0"/>
                </a:solidFill>
              </a:rPr>
              <a:t>    }</a:t>
            </a:r>
            <a:endParaRPr lang="en-US" sz="1200" dirty="0">
              <a:solidFill>
                <a:srgbClr val="7030A0"/>
              </a:solidFill>
            </a:endParaRP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584775"/>
          </a:xfrm>
          <a:prstGeom prst="rect">
            <a:avLst/>
          </a:prstGeom>
          <a:noFill/>
        </p:spPr>
        <p:txBody>
          <a:bodyPr wrap="square">
            <a:spAutoFit/>
          </a:bodyPr>
          <a:lstStyle/>
          <a:p>
            <a:r>
              <a:rPr lang="en-US" sz="3200" b="1" dirty="0">
                <a:solidFill>
                  <a:schemeClr val="bg1"/>
                </a:solidFill>
              </a:rPr>
              <a:t>LOOPS</a:t>
            </a:r>
          </a:p>
        </p:txBody>
      </p:sp>
      <p:sp>
        <p:nvSpPr>
          <p:cNvPr id="6" name="TextBox 5">
            <a:extLst>
              <a:ext uri="{FF2B5EF4-FFF2-40B4-BE49-F238E27FC236}">
                <a16:creationId xmlns:a16="http://schemas.microsoft.com/office/drawing/2014/main" id="{C640DB4E-2B76-FADD-852B-9FD319707C7B}"/>
              </a:ext>
            </a:extLst>
          </p:cNvPr>
          <p:cNvSpPr txBox="1"/>
          <p:nvPr/>
        </p:nvSpPr>
        <p:spPr>
          <a:xfrm>
            <a:off x="4321276" y="4800263"/>
            <a:ext cx="7790225" cy="1164871"/>
          </a:xfrm>
          <a:prstGeom prst="rect">
            <a:avLst/>
          </a:prstGeom>
          <a:noFill/>
        </p:spPr>
        <p:txBody>
          <a:bodyPr wrap="square">
            <a:spAutoFit/>
          </a:bodyPr>
          <a:lstStyle/>
          <a:p>
            <a:pPr>
              <a:lnSpc>
                <a:spcPct val="150000"/>
              </a:lnSpc>
            </a:pPr>
            <a:r>
              <a:rPr lang="en-US" sz="1600" dirty="0"/>
              <a:t>Explanation:</a:t>
            </a:r>
          </a:p>
          <a:p>
            <a:pPr>
              <a:lnSpc>
                <a:spcPct val="150000"/>
              </a:lnSpc>
            </a:pPr>
            <a:r>
              <a:rPr lang="en-US" sz="1600" dirty="0"/>
              <a:t> The outer loop (</a:t>
            </a:r>
            <a:r>
              <a:rPr lang="en-US" sz="1600" dirty="0" err="1"/>
              <a:t>i</a:t>
            </a:r>
            <a:r>
              <a:rPr lang="en-US" sz="1600" dirty="0"/>
              <a:t>) runs 3 times, and for each iteration of </a:t>
            </a:r>
            <a:r>
              <a:rPr lang="en-US" sz="1600" dirty="0" err="1"/>
              <a:t>i</a:t>
            </a:r>
            <a:r>
              <a:rPr lang="en-US" sz="1600" dirty="0"/>
              <a:t>, the inner loop (j) runs 3 times.</a:t>
            </a:r>
          </a:p>
          <a:p>
            <a:pPr>
              <a:lnSpc>
                <a:spcPct val="150000"/>
              </a:lnSpc>
            </a:pPr>
            <a:r>
              <a:rPr lang="en-US" sz="1600" dirty="0"/>
              <a:t>This results in 9 total iterations, printing every combination of </a:t>
            </a:r>
            <a:r>
              <a:rPr lang="en-US" sz="1600" dirty="0" err="1"/>
              <a:t>i</a:t>
            </a:r>
            <a:r>
              <a:rPr lang="en-US" sz="1600" dirty="0"/>
              <a:t> and j.</a:t>
            </a:r>
          </a:p>
        </p:txBody>
      </p:sp>
    </p:spTree>
    <p:extLst>
      <p:ext uri="{BB962C8B-B14F-4D97-AF65-F5344CB8AC3E}">
        <p14:creationId xmlns:p14="http://schemas.microsoft.com/office/powerpoint/2010/main" val="262860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0585-FAF1-E68D-50B3-CD2C1A86E8F8}"/>
              </a:ext>
            </a:extLst>
          </p:cNvPr>
          <p:cNvSpPr>
            <a:spLocks noGrp="1"/>
          </p:cNvSpPr>
          <p:nvPr>
            <p:ph type="ctrTitle"/>
          </p:nvPr>
        </p:nvSpPr>
        <p:spPr>
          <a:xfrm>
            <a:off x="1524000" y="1897625"/>
            <a:ext cx="9144000" cy="1612337"/>
          </a:xfrm>
        </p:spPr>
        <p:txBody>
          <a:bodyPr>
            <a:normAutofit/>
          </a:bodyPr>
          <a:lstStyle/>
          <a:p>
            <a:r>
              <a:rPr lang="en-US" dirty="0"/>
              <a:t>INTRODUCTION</a:t>
            </a:r>
          </a:p>
        </p:txBody>
      </p:sp>
    </p:spTree>
    <p:extLst>
      <p:ext uri="{BB962C8B-B14F-4D97-AF65-F5344CB8AC3E}">
        <p14:creationId xmlns:p14="http://schemas.microsoft.com/office/powerpoint/2010/main" val="505719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856418-40F0-6197-3047-DE6387EB19FD}"/>
              </a:ext>
            </a:extLst>
          </p:cNvPr>
          <p:cNvSpPr>
            <a:spLocks noGrp="1"/>
          </p:cNvSpPr>
          <p:nvPr>
            <p:ph idx="1"/>
          </p:nvPr>
        </p:nvSpPr>
        <p:spPr>
          <a:xfrm>
            <a:off x="838200" y="1825625"/>
            <a:ext cx="2294744" cy="4351338"/>
          </a:xfrm>
        </p:spPr>
        <p:txBody>
          <a:bodyPr/>
          <a:lstStyle/>
          <a:p>
            <a:r>
              <a:rPr lang="en-US" dirty="0"/>
              <a:t>Home</a:t>
            </a:r>
          </a:p>
          <a:p>
            <a:r>
              <a:rPr lang="en-US" dirty="0"/>
              <a:t>News</a:t>
            </a:r>
          </a:p>
          <a:p>
            <a:r>
              <a:rPr lang="en-US" dirty="0"/>
              <a:t>Blog</a:t>
            </a:r>
          </a:p>
          <a:p>
            <a:r>
              <a:rPr lang="en-US" dirty="0"/>
              <a:t>About US</a:t>
            </a:r>
          </a:p>
          <a:p>
            <a:r>
              <a:rPr lang="en-US" dirty="0"/>
              <a:t>Contact Us</a:t>
            </a:r>
          </a:p>
        </p:txBody>
      </p:sp>
      <p:sp>
        <p:nvSpPr>
          <p:cNvPr id="4" name="Rectangle 3">
            <a:extLst>
              <a:ext uri="{FF2B5EF4-FFF2-40B4-BE49-F238E27FC236}">
                <a16:creationId xmlns:a16="http://schemas.microsoft.com/office/drawing/2014/main" id="{0D34C7ED-9D74-78B5-4A82-ED5BF1927FB7}"/>
              </a:ext>
            </a:extLst>
          </p:cNvPr>
          <p:cNvSpPr/>
          <p:nvPr/>
        </p:nvSpPr>
        <p:spPr>
          <a:xfrm>
            <a:off x="4586990" y="1783830"/>
            <a:ext cx="6670623" cy="40923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369DD420-2B25-8DBB-76D5-B14506C61266}"/>
              </a:ext>
            </a:extLst>
          </p:cNvPr>
          <p:cNvSpPr/>
          <p:nvPr/>
        </p:nvSpPr>
        <p:spPr>
          <a:xfrm>
            <a:off x="5186597" y="2023672"/>
            <a:ext cx="5411449" cy="4047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Nav Bar</a:t>
            </a:r>
          </a:p>
        </p:txBody>
      </p:sp>
      <p:sp>
        <p:nvSpPr>
          <p:cNvPr id="6" name="Rectangle 5">
            <a:extLst>
              <a:ext uri="{FF2B5EF4-FFF2-40B4-BE49-F238E27FC236}">
                <a16:creationId xmlns:a16="http://schemas.microsoft.com/office/drawing/2014/main" id="{6FF42D1B-6E3F-5AE8-6EB9-58CD16412CA6}"/>
              </a:ext>
            </a:extLst>
          </p:cNvPr>
          <p:cNvSpPr/>
          <p:nvPr/>
        </p:nvSpPr>
        <p:spPr>
          <a:xfrm>
            <a:off x="5184097" y="4144780"/>
            <a:ext cx="1214203" cy="11392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NEW 1</a:t>
            </a:r>
          </a:p>
        </p:txBody>
      </p:sp>
      <p:sp>
        <p:nvSpPr>
          <p:cNvPr id="7" name="Rectangle 6">
            <a:extLst>
              <a:ext uri="{FF2B5EF4-FFF2-40B4-BE49-F238E27FC236}">
                <a16:creationId xmlns:a16="http://schemas.microsoft.com/office/drawing/2014/main" id="{C072AE2B-2D64-17D2-E933-28282FD31AD1}"/>
              </a:ext>
            </a:extLst>
          </p:cNvPr>
          <p:cNvSpPr/>
          <p:nvPr/>
        </p:nvSpPr>
        <p:spPr>
          <a:xfrm>
            <a:off x="7322695" y="4001293"/>
            <a:ext cx="1214203" cy="11392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NEWS</a:t>
            </a:r>
          </a:p>
        </p:txBody>
      </p:sp>
      <p:sp>
        <p:nvSpPr>
          <p:cNvPr id="8" name="Rectangle 7">
            <a:extLst>
              <a:ext uri="{FF2B5EF4-FFF2-40B4-BE49-F238E27FC236}">
                <a16:creationId xmlns:a16="http://schemas.microsoft.com/office/drawing/2014/main" id="{170F6A2D-7FEE-1CDC-15C2-838C0CDB7A13}"/>
              </a:ext>
            </a:extLst>
          </p:cNvPr>
          <p:cNvSpPr/>
          <p:nvPr/>
        </p:nvSpPr>
        <p:spPr>
          <a:xfrm>
            <a:off x="9461292" y="4001293"/>
            <a:ext cx="1214203" cy="11392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News</a:t>
            </a:r>
          </a:p>
        </p:txBody>
      </p:sp>
      <p:sp>
        <p:nvSpPr>
          <p:cNvPr id="9" name="Rectangle: Rounded Corners 8">
            <a:extLst>
              <a:ext uri="{FF2B5EF4-FFF2-40B4-BE49-F238E27FC236}">
                <a16:creationId xmlns:a16="http://schemas.microsoft.com/office/drawing/2014/main" id="{CEBC11B4-FF4F-5CE9-7D96-ECF2274E7158}"/>
              </a:ext>
            </a:extLst>
          </p:cNvPr>
          <p:cNvSpPr/>
          <p:nvPr/>
        </p:nvSpPr>
        <p:spPr>
          <a:xfrm>
            <a:off x="6398302" y="5576341"/>
            <a:ext cx="2460885" cy="2548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footer</a:t>
            </a:r>
          </a:p>
        </p:txBody>
      </p:sp>
      <p:sp>
        <p:nvSpPr>
          <p:cNvPr id="10" name="TextBox 9">
            <a:extLst>
              <a:ext uri="{FF2B5EF4-FFF2-40B4-BE49-F238E27FC236}">
                <a16:creationId xmlns:a16="http://schemas.microsoft.com/office/drawing/2014/main" id="{E7CE3692-4AAD-A222-E591-72959B6D1B10}"/>
              </a:ext>
            </a:extLst>
          </p:cNvPr>
          <p:cNvSpPr txBox="1"/>
          <p:nvPr/>
        </p:nvSpPr>
        <p:spPr>
          <a:xfrm>
            <a:off x="6948942" y="1219619"/>
            <a:ext cx="1418915" cy="369332"/>
          </a:xfrm>
          <a:prstGeom prst="rect">
            <a:avLst/>
          </a:prstGeom>
          <a:noFill/>
        </p:spPr>
        <p:txBody>
          <a:bodyPr wrap="none" rtlCol="0">
            <a:spAutoFit/>
          </a:bodyPr>
          <a:lstStyle/>
          <a:p>
            <a:r>
              <a:rPr lang="en-US" dirty="0"/>
              <a:t>HOME PAGE</a:t>
            </a:r>
          </a:p>
        </p:txBody>
      </p:sp>
      <p:sp>
        <p:nvSpPr>
          <p:cNvPr id="12" name="Rectangle: Rounded Corners 11">
            <a:extLst>
              <a:ext uri="{FF2B5EF4-FFF2-40B4-BE49-F238E27FC236}">
                <a16:creationId xmlns:a16="http://schemas.microsoft.com/office/drawing/2014/main" id="{20E65CB4-7324-7469-1ED4-7A9A2CF2E895}"/>
              </a:ext>
            </a:extLst>
          </p:cNvPr>
          <p:cNvSpPr/>
          <p:nvPr/>
        </p:nvSpPr>
        <p:spPr>
          <a:xfrm>
            <a:off x="5006715" y="2788170"/>
            <a:ext cx="5801193" cy="11392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1754894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336737"/>
            <a:ext cx="7790225" cy="4253537"/>
          </a:xfrm>
          <a:prstGeom prst="rect">
            <a:avLst/>
          </a:prstGeom>
          <a:noFill/>
        </p:spPr>
        <p:txBody>
          <a:bodyPr wrap="square">
            <a:spAutoFit/>
          </a:bodyPr>
          <a:lstStyle/>
          <a:p>
            <a:pPr algn="just">
              <a:lnSpc>
                <a:spcPct val="150000"/>
              </a:lnSpc>
            </a:pPr>
            <a:r>
              <a:rPr lang="en-US" sz="1600" b="1" dirty="0"/>
              <a:t>Nested Loops</a:t>
            </a:r>
          </a:p>
          <a:p>
            <a:pPr algn="just">
              <a:lnSpc>
                <a:spcPct val="150000"/>
              </a:lnSpc>
            </a:pPr>
            <a:endParaRPr lang="en-US" sz="1600" b="1" dirty="0"/>
          </a:p>
          <a:p>
            <a:pPr algn="just">
              <a:lnSpc>
                <a:spcPct val="150000"/>
              </a:lnSpc>
            </a:pPr>
            <a:r>
              <a:rPr lang="en-US" sz="1600" b="1" dirty="0"/>
              <a:t>Loops can be nested within each other. This is often used for multidimensional arrays or performing tasks where one loop depends on another.</a:t>
            </a:r>
          </a:p>
          <a:p>
            <a:pPr algn="just">
              <a:lnSpc>
                <a:spcPct val="150000"/>
              </a:lnSpc>
            </a:pPr>
            <a:r>
              <a:rPr lang="en-US" sz="1600" b="1" dirty="0"/>
              <a:t>    Example:</a:t>
            </a:r>
          </a:p>
          <a:p>
            <a:pPr algn="just">
              <a:lnSpc>
                <a:spcPct val="150000"/>
              </a:lnSpc>
            </a:pPr>
            <a:endParaRPr lang="en-US" sz="1600" b="1" dirty="0"/>
          </a:p>
          <a:p>
            <a:pPr algn="just">
              <a:lnSpc>
                <a:spcPct val="150000"/>
              </a:lnSpc>
            </a:pPr>
            <a:r>
              <a:rPr lang="en-US" sz="1600" b="1" dirty="0">
                <a:solidFill>
                  <a:srgbClr val="7030A0"/>
                </a:solidFill>
              </a:rPr>
              <a:t>    for (let </a:t>
            </a:r>
            <a:r>
              <a:rPr lang="en-US" sz="1600" b="1" dirty="0" err="1">
                <a:solidFill>
                  <a:srgbClr val="7030A0"/>
                </a:solidFill>
              </a:rPr>
              <a:t>i</a:t>
            </a:r>
            <a:r>
              <a:rPr lang="en-US" sz="1600" b="1" dirty="0">
                <a:solidFill>
                  <a:srgbClr val="7030A0"/>
                </a:solidFill>
              </a:rPr>
              <a:t> = 1; </a:t>
            </a:r>
            <a:r>
              <a:rPr lang="en-US" sz="1600" b="1" dirty="0" err="1">
                <a:solidFill>
                  <a:srgbClr val="7030A0"/>
                </a:solidFill>
              </a:rPr>
              <a:t>i</a:t>
            </a:r>
            <a:r>
              <a:rPr lang="en-US" sz="1600" b="1" dirty="0">
                <a:solidFill>
                  <a:srgbClr val="7030A0"/>
                </a:solidFill>
              </a:rPr>
              <a:t> &lt;= 3; </a:t>
            </a:r>
            <a:r>
              <a:rPr lang="en-US" sz="1600" b="1" dirty="0" err="1">
                <a:solidFill>
                  <a:srgbClr val="7030A0"/>
                </a:solidFill>
              </a:rPr>
              <a:t>i</a:t>
            </a:r>
            <a:r>
              <a:rPr lang="en-US" sz="1600" b="1" dirty="0">
                <a:solidFill>
                  <a:srgbClr val="7030A0"/>
                </a:solidFill>
              </a:rPr>
              <a:t>++) {</a:t>
            </a:r>
          </a:p>
          <a:p>
            <a:pPr algn="just">
              <a:lnSpc>
                <a:spcPct val="150000"/>
              </a:lnSpc>
            </a:pPr>
            <a:r>
              <a:rPr lang="en-US" sz="1600" b="1" dirty="0">
                <a:solidFill>
                  <a:srgbClr val="7030A0"/>
                </a:solidFill>
              </a:rPr>
              <a:t>      for (let j = 1; j &lt;= 3; </a:t>
            </a:r>
            <a:r>
              <a:rPr lang="en-US" sz="1600" b="1" dirty="0" err="1">
                <a:solidFill>
                  <a:srgbClr val="7030A0"/>
                </a:solidFill>
              </a:rPr>
              <a:t>j++</a:t>
            </a:r>
            <a:r>
              <a:rPr lang="en-US" sz="1600" b="1" dirty="0">
                <a:solidFill>
                  <a:srgbClr val="7030A0"/>
                </a:solidFill>
              </a:rPr>
              <a:t>) {</a:t>
            </a:r>
          </a:p>
          <a:p>
            <a:pPr algn="just">
              <a:lnSpc>
                <a:spcPct val="150000"/>
              </a:lnSpc>
            </a:pPr>
            <a:r>
              <a:rPr lang="en-US" sz="1600" b="1" dirty="0">
                <a:solidFill>
                  <a:srgbClr val="7030A0"/>
                </a:solidFill>
              </a:rPr>
              <a:t>        console.log(`</a:t>
            </a:r>
            <a:r>
              <a:rPr lang="en-US" sz="1600" b="1" dirty="0" err="1">
                <a:solidFill>
                  <a:srgbClr val="7030A0"/>
                </a:solidFill>
              </a:rPr>
              <a:t>i</a:t>
            </a:r>
            <a:r>
              <a:rPr lang="en-US" sz="1600" b="1" dirty="0">
                <a:solidFill>
                  <a:srgbClr val="7030A0"/>
                </a:solidFill>
              </a:rPr>
              <a:t>: ${</a:t>
            </a:r>
            <a:r>
              <a:rPr lang="en-US" sz="1600" b="1" dirty="0" err="1">
                <a:solidFill>
                  <a:srgbClr val="7030A0"/>
                </a:solidFill>
              </a:rPr>
              <a:t>i</a:t>
            </a:r>
            <a:r>
              <a:rPr lang="en-US" sz="1600" b="1" dirty="0">
                <a:solidFill>
                  <a:srgbClr val="7030A0"/>
                </a:solidFill>
              </a:rPr>
              <a:t>}, j: ${j}`);</a:t>
            </a:r>
          </a:p>
          <a:p>
            <a:pPr algn="just">
              <a:lnSpc>
                <a:spcPct val="150000"/>
              </a:lnSpc>
            </a:pPr>
            <a:r>
              <a:rPr lang="en-US" sz="1600" b="1" dirty="0">
                <a:solidFill>
                  <a:srgbClr val="7030A0"/>
                </a:solidFill>
              </a:rPr>
              <a:t>      }</a:t>
            </a:r>
          </a:p>
          <a:p>
            <a:pPr algn="just">
              <a:lnSpc>
                <a:spcPct val="150000"/>
              </a:lnSpc>
            </a:pPr>
            <a:r>
              <a:rPr lang="en-US" sz="1600" b="1" dirty="0">
                <a:solidFill>
                  <a:srgbClr val="7030A0"/>
                </a:solidFill>
              </a:rPr>
              <a:t>    }</a:t>
            </a:r>
            <a:endParaRPr lang="en-US" sz="1200" dirty="0">
              <a:solidFill>
                <a:srgbClr val="7030A0"/>
              </a:solidFill>
            </a:endParaRP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584775"/>
          </a:xfrm>
          <a:prstGeom prst="rect">
            <a:avLst/>
          </a:prstGeom>
          <a:noFill/>
        </p:spPr>
        <p:txBody>
          <a:bodyPr wrap="square">
            <a:spAutoFit/>
          </a:bodyPr>
          <a:lstStyle/>
          <a:p>
            <a:r>
              <a:rPr lang="en-US" sz="3200" b="1" dirty="0">
                <a:solidFill>
                  <a:schemeClr val="bg1"/>
                </a:solidFill>
              </a:rPr>
              <a:t>LOOPS</a:t>
            </a:r>
          </a:p>
        </p:txBody>
      </p:sp>
      <p:sp>
        <p:nvSpPr>
          <p:cNvPr id="6" name="TextBox 5">
            <a:extLst>
              <a:ext uri="{FF2B5EF4-FFF2-40B4-BE49-F238E27FC236}">
                <a16:creationId xmlns:a16="http://schemas.microsoft.com/office/drawing/2014/main" id="{C640DB4E-2B76-FADD-852B-9FD319707C7B}"/>
              </a:ext>
            </a:extLst>
          </p:cNvPr>
          <p:cNvSpPr txBox="1"/>
          <p:nvPr/>
        </p:nvSpPr>
        <p:spPr>
          <a:xfrm>
            <a:off x="4321276" y="4800263"/>
            <a:ext cx="7790225" cy="1164871"/>
          </a:xfrm>
          <a:prstGeom prst="rect">
            <a:avLst/>
          </a:prstGeom>
          <a:noFill/>
        </p:spPr>
        <p:txBody>
          <a:bodyPr wrap="square">
            <a:spAutoFit/>
          </a:bodyPr>
          <a:lstStyle/>
          <a:p>
            <a:pPr>
              <a:lnSpc>
                <a:spcPct val="150000"/>
              </a:lnSpc>
            </a:pPr>
            <a:r>
              <a:rPr lang="en-US" sz="1600" dirty="0"/>
              <a:t>Explanation:</a:t>
            </a:r>
          </a:p>
          <a:p>
            <a:pPr>
              <a:lnSpc>
                <a:spcPct val="150000"/>
              </a:lnSpc>
            </a:pPr>
            <a:r>
              <a:rPr lang="en-US" sz="1600" dirty="0"/>
              <a:t> The outer loop (</a:t>
            </a:r>
            <a:r>
              <a:rPr lang="en-US" sz="1600" dirty="0" err="1"/>
              <a:t>i</a:t>
            </a:r>
            <a:r>
              <a:rPr lang="en-US" sz="1600" dirty="0"/>
              <a:t>) runs 3 times, and for each iteration of </a:t>
            </a:r>
            <a:r>
              <a:rPr lang="en-US" sz="1600" dirty="0" err="1"/>
              <a:t>i</a:t>
            </a:r>
            <a:r>
              <a:rPr lang="en-US" sz="1600" dirty="0"/>
              <a:t>, the inner loop (j) runs 3 times.</a:t>
            </a:r>
          </a:p>
          <a:p>
            <a:pPr>
              <a:lnSpc>
                <a:spcPct val="150000"/>
              </a:lnSpc>
            </a:pPr>
            <a:r>
              <a:rPr lang="en-US" sz="1600" dirty="0"/>
              <a:t>This results in 9 total iterations, printing every combination of </a:t>
            </a:r>
            <a:r>
              <a:rPr lang="en-US" sz="1600" dirty="0" err="1"/>
              <a:t>i</a:t>
            </a:r>
            <a:r>
              <a:rPr lang="en-US" sz="1600" dirty="0"/>
              <a:t> and j.</a:t>
            </a:r>
          </a:p>
        </p:txBody>
      </p:sp>
    </p:spTree>
    <p:extLst>
      <p:ext uri="{BB962C8B-B14F-4D97-AF65-F5344CB8AC3E}">
        <p14:creationId xmlns:p14="http://schemas.microsoft.com/office/powerpoint/2010/main" val="154547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336737"/>
            <a:ext cx="7790225" cy="6201441"/>
          </a:xfrm>
          <a:prstGeom prst="rect">
            <a:avLst/>
          </a:prstGeom>
          <a:noFill/>
        </p:spPr>
        <p:txBody>
          <a:bodyPr wrap="square">
            <a:spAutoFit/>
          </a:bodyPr>
          <a:lstStyle/>
          <a:p>
            <a:pPr algn="just">
              <a:lnSpc>
                <a:spcPct val="150000"/>
              </a:lnSpc>
            </a:pPr>
            <a:r>
              <a:rPr lang="en-US" sz="1400" b="1" dirty="0"/>
              <a:t>Loop Control Statements</a:t>
            </a:r>
          </a:p>
          <a:p>
            <a:pPr algn="just">
              <a:lnSpc>
                <a:spcPct val="150000"/>
              </a:lnSpc>
            </a:pPr>
            <a:r>
              <a:rPr lang="en-US" sz="1400" dirty="0"/>
              <a:t>JavaScript provides control statements to alter the flow of loops:</a:t>
            </a:r>
          </a:p>
          <a:p>
            <a:pPr algn="just">
              <a:lnSpc>
                <a:spcPct val="150000"/>
              </a:lnSpc>
            </a:pPr>
            <a:endParaRPr lang="en-US" sz="1400" b="1" dirty="0"/>
          </a:p>
          <a:p>
            <a:pPr algn="just">
              <a:lnSpc>
                <a:spcPct val="150000"/>
              </a:lnSpc>
            </a:pPr>
            <a:r>
              <a:rPr lang="en-US" sz="1400" b="1" dirty="0"/>
              <a:t> break</a:t>
            </a:r>
            <a:r>
              <a:rPr lang="en-US" sz="1400" dirty="0"/>
              <a:t>: Exits the loop entirely, regardless of the condition.</a:t>
            </a:r>
          </a:p>
          <a:p>
            <a:pPr algn="just">
              <a:lnSpc>
                <a:spcPct val="150000"/>
              </a:lnSpc>
            </a:pPr>
            <a:endParaRPr lang="en-US" sz="1400" dirty="0"/>
          </a:p>
          <a:p>
            <a:pPr algn="just">
              <a:lnSpc>
                <a:spcPct val="150000"/>
              </a:lnSpc>
            </a:pPr>
            <a:r>
              <a:rPr lang="en-US" sz="1400" b="1" dirty="0">
                <a:solidFill>
                  <a:srgbClr val="7030A0"/>
                </a:solidFill>
              </a:rPr>
              <a:t>for (let </a:t>
            </a:r>
            <a:r>
              <a:rPr lang="en-US" sz="1400" b="1" dirty="0" err="1">
                <a:solidFill>
                  <a:srgbClr val="7030A0"/>
                </a:solidFill>
              </a:rPr>
              <a:t>i</a:t>
            </a:r>
            <a:r>
              <a:rPr lang="en-US" sz="1400" b="1" dirty="0">
                <a:solidFill>
                  <a:srgbClr val="7030A0"/>
                </a:solidFill>
              </a:rPr>
              <a:t> = 0; </a:t>
            </a:r>
            <a:r>
              <a:rPr lang="en-US" sz="1400" b="1" dirty="0" err="1">
                <a:solidFill>
                  <a:srgbClr val="7030A0"/>
                </a:solidFill>
              </a:rPr>
              <a:t>i</a:t>
            </a:r>
            <a:r>
              <a:rPr lang="en-US" sz="1400" b="1" dirty="0">
                <a:solidFill>
                  <a:srgbClr val="7030A0"/>
                </a:solidFill>
              </a:rPr>
              <a:t> &lt; 10; </a:t>
            </a:r>
            <a:r>
              <a:rPr lang="en-US" sz="1400" b="1" dirty="0" err="1">
                <a:solidFill>
                  <a:srgbClr val="7030A0"/>
                </a:solidFill>
              </a:rPr>
              <a:t>i</a:t>
            </a:r>
            <a:r>
              <a:rPr lang="en-US" sz="1400" b="1" dirty="0">
                <a:solidFill>
                  <a:srgbClr val="7030A0"/>
                </a:solidFill>
              </a:rPr>
              <a:t>++) {</a:t>
            </a:r>
          </a:p>
          <a:p>
            <a:pPr algn="just">
              <a:lnSpc>
                <a:spcPct val="150000"/>
              </a:lnSpc>
            </a:pPr>
            <a:r>
              <a:rPr lang="en-US" sz="1400" b="1" dirty="0">
                <a:solidFill>
                  <a:srgbClr val="7030A0"/>
                </a:solidFill>
              </a:rPr>
              <a:t>  if (</a:t>
            </a:r>
            <a:r>
              <a:rPr lang="en-US" sz="1400" b="1" dirty="0" err="1">
                <a:solidFill>
                  <a:srgbClr val="7030A0"/>
                </a:solidFill>
              </a:rPr>
              <a:t>i</a:t>
            </a:r>
            <a:r>
              <a:rPr lang="en-US" sz="1400" b="1" dirty="0">
                <a:solidFill>
                  <a:srgbClr val="7030A0"/>
                </a:solidFill>
              </a:rPr>
              <a:t> === 5) {</a:t>
            </a:r>
          </a:p>
          <a:p>
            <a:pPr algn="just">
              <a:lnSpc>
                <a:spcPct val="150000"/>
              </a:lnSpc>
            </a:pPr>
            <a:r>
              <a:rPr lang="en-US" sz="1400" b="1" dirty="0">
                <a:solidFill>
                  <a:srgbClr val="7030A0"/>
                </a:solidFill>
              </a:rPr>
              <a:t>    break;  // Loop stops when </a:t>
            </a:r>
            <a:r>
              <a:rPr lang="en-US" sz="1400" b="1" dirty="0" err="1">
                <a:solidFill>
                  <a:srgbClr val="7030A0"/>
                </a:solidFill>
              </a:rPr>
              <a:t>i</a:t>
            </a:r>
            <a:r>
              <a:rPr lang="en-US" sz="1400" b="1" dirty="0">
                <a:solidFill>
                  <a:srgbClr val="7030A0"/>
                </a:solidFill>
              </a:rPr>
              <a:t> equals 5</a:t>
            </a:r>
          </a:p>
          <a:p>
            <a:pPr algn="just">
              <a:lnSpc>
                <a:spcPct val="150000"/>
              </a:lnSpc>
            </a:pPr>
            <a:r>
              <a:rPr lang="en-US" sz="1400" b="1" dirty="0">
                <a:solidFill>
                  <a:srgbClr val="7030A0"/>
                </a:solidFill>
              </a:rPr>
              <a:t>  }</a:t>
            </a:r>
          </a:p>
          <a:p>
            <a:pPr algn="just">
              <a:lnSpc>
                <a:spcPct val="150000"/>
              </a:lnSpc>
            </a:pPr>
            <a:r>
              <a:rPr lang="en-US" sz="1400" b="1" dirty="0">
                <a:solidFill>
                  <a:srgbClr val="7030A0"/>
                </a:solidFill>
              </a:rPr>
              <a:t>  console.log(</a:t>
            </a:r>
            <a:r>
              <a:rPr lang="en-US" sz="1400" b="1" dirty="0" err="1">
                <a:solidFill>
                  <a:srgbClr val="7030A0"/>
                </a:solidFill>
              </a:rPr>
              <a:t>i</a:t>
            </a:r>
            <a:r>
              <a:rPr lang="en-US" sz="1400" b="1" dirty="0">
                <a:solidFill>
                  <a:srgbClr val="7030A0"/>
                </a:solidFill>
              </a:rPr>
              <a:t>);</a:t>
            </a:r>
          </a:p>
          <a:p>
            <a:pPr algn="just">
              <a:lnSpc>
                <a:spcPct val="150000"/>
              </a:lnSpc>
            </a:pPr>
            <a:r>
              <a:rPr lang="en-US" sz="1400" b="1" dirty="0">
                <a:solidFill>
                  <a:srgbClr val="7030A0"/>
                </a:solidFill>
              </a:rPr>
              <a:t>}</a:t>
            </a:r>
          </a:p>
          <a:p>
            <a:pPr algn="just">
              <a:lnSpc>
                <a:spcPct val="150000"/>
              </a:lnSpc>
            </a:pPr>
            <a:endParaRPr lang="en-US" sz="1400" b="1" dirty="0"/>
          </a:p>
          <a:p>
            <a:pPr algn="just">
              <a:lnSpc>
                <a:spcPct val="150000"/>
              </a:lnSpc>
            </a:pPr>
            <a:r>
              <a:rPr lang="en-US" sz="1400" b="1" dirty="0"/>
              <a:t>continue: </a:t>
            </a:r>
            <a:r>
              <a:rPr lang="en-US" sz="1400" dirty="0"/>
              <a:t>Skips the rest of the current loop iteration and moves to the next iteration.</a:t>
            </a:r>
          </a:p>
          <a:p>
            <a:pPr algn="just">
              <a:lnSpc>
                <a:spcPct val="150000"/>
              </a:lnSpc>
            </a:pPr>
            <a:r>
              <a:rPr lang="en-US" sz="1400" b="1" dirty="0"/>
              <a:t>    </a:t>
            </a:r>
            <a:r>
              <a:rPr lang="en-US" sz="1400" b="1" dirty="0">
                <a:solidFill>
                  <a:srgbClr val="7030A0"/>
                </a:solidFill>
              </a:rPr>
              <a:t>for (let </a:t>
            </a:r>
            <a:r>
              <a:rPr lang="en-US" sz="1400" b="1" dirty="0" err="1">
                <a:solidFill>
                  <a:srgbClr val="7030A0"/>
                </a:solidFill>
              </a:rPr>
              <a:t>i</a:t>
            </a:r>
            <a:r>
              <a:rPr lang="en-US" sz="1400" b="1" dirty="0">
                <a:solidFill>
                  <a:srgbClr val="7030A0"/>
                </a:solidFill>
              </a:rPr>
              <a:t> = 0; </a:t>
            </a:r>
            <a:r>
              <a:rPr lang="en-US" sz="1400" b="1" dirty="0" err="1">
                <a:solidFill>
                  <a:srgbClr val="7030A0"/>
                </a:solidFill>
              </a:rPr>
              <a:t>i</a:t>
            </a:r>
            <a:r>
              <a:rPr lang="en-US" sz="1400" b="1" dirty="0">
                <a:solidFill>
                  <a:srgbClr val="7030A0"/>
                </a:solidFill>
              </a:rPr>
              <a:t> &lt; 10; </a:t>
            </a:r>
            <a:r>
              <a:rPr lang="en-US" sz="1400" b="1" dirty="0" err="1">
                <a:solidFill>
                  <a:srgbClr val="7030A0"/>
                </a:solidFill>
              </a:rPr>
              <a:t>i</a:t>
            </a:r>
            <a:r>
              <a:rPr lang="en-US" sz="1400" b="1" dirty="0">
                <a:solidFill>
                  <a:srgbClr val="7030A0"/>
                </a:solidFill>
              </a:rPr>
              <a:t>++) {</a:t>
            </a:r>
          </a:p>
          <a:p>
            <a:pPr algn="just">
              <a:lnSpc>
                <a:spcPct val="150000"/>
              </a:lnSpc>
            </a:pPr>
            <a:r>
              <a:rPr lang="en-US" sz="1400" b="1" dirty="0">
                <a:solidFill>
                  <a:srgbClr val="7030A0"/>
                </a:solidFill>
              </a:rPr>
              <a:t>      if (</a:t>
            </a:r>
            <a:r>
              <a:rPr lang="en-US" sz="1400" b="1" dirty="0" err="1">
                <a:solidFill>
                  <a:srgbClr val="7030A0"/>
                </a:solidFill>
              </a:rPr>
              <a:t>i</a:t>
            </a:r>
            <a:r>
              <a:rPr lang="en-US" sz="1400" b="1" dirty="0">
                <a:solidFill>
                  <a:srgbClr val="7030A0"/>
                </a:solidFill>
              </a:rPr>
              <a:t> === 5) {</a:t>
            </a:r>
          </a:p>
          <a:p>
            <a:pPr algn="just">
              <a:lnSpc>
                <a:spcPct val="150000"/>
              </a:lnSpc>
            </a:pPr>
            <a:r>
              <a:rPr lang="en-US" sz="1400" b="1" dirty="0">
                <a:solidFill>
                  <a:srgbClr val="7030A0"/>
                </a:solidFill>
              </a:rPr>
              <a:t>        continue;  // Skip the current iteration when </a:t>
            </a:r>
            <a:r>
              <a:rPr lang="en-US" sz="1400" b="1" dirty="0" err="1">
                <a:solidFill>
                  <a:srgbClr val="7030A0"/>
                </a:solidFill>
              </a:rPr>
              <a:t>i</a:t>
            </a:r>
            <a:r>
              <a:rPr lang="en-US" sz="1400" b="1" dirty="0">
                <a:solidFill>
                  <a:srgbClr val="7030A0"/>
                </a:solidFill>
              </a:rPr>
              <a:t> equals 5</a:t>
            </a:r>
          </a:p>
          <a:p>
            <a:pPr algn="just">
              <a:lnSpc>
                <a:spcPct val="150000"/>
              </a:lnSpc>
            </a:pPr>
            <a:r>
              <a:rPr lang="en-US" sz="1400" b="1" dirty="0">
                <a:solidFill>
                  <a:srgbClr val="7030A0"/>
                </a:solidFill>
              </a:rPr>
              <a:t>      }</a:t>
            </a:r>
          </a:p>
          <a:p>
            <a:pPr algn="just">
              <a:lnSpc>
                <a:spcPct val="150000"/>
              </a:lnSpc>
            </a:pPr>
            <a:r>
              <a:rPr lang="en-US" sz="1400" b="1" dirty="0">
                <a:solidFill>
                  <a:srgbClr val="7030A0"/>
                </a:solidFill>
              </a:rPr>
              <a:t>      console.log(</a:t>
            </a:r>
            <a:r>
              <a:rPr lang="en-US" sz="1400" b="1" dirty="0" err="1">
                <a:solidFill>
                  <a:srgbClr val="7030A0"/>
                </a:solidFill>
              </a:rPr>
              <a:t>i</a:t>
            </a:r>
            <a:r>
              <a:rPr lang="en-US" sz="1400" b="1" dirty="0">
                <a:solidFill>
                  <a:srgbClr val="7030A0"/>
                </a:solidFill>
              </a:rPr>
              <a:t>);</a:t>
            </a:r>
          </a:p>
          <a:p>
            <a:pPr algn="just">
              <a:lnSpc>
                <a:spcPct val="150000"/>
              </a:lnSpc>
            </a:pPr>
            <a:r>
              <a:rPr lang="en-US" sz="1400" b="1" dirty="0">
                <a:solidFill>
                  <a:srgbClr val="7030A0"/>
                </a:solidFill>
              </a:rPr>
              <a:t>    }</a:t>
            </a:r>
            <a:endParaRPr lang="en-US" sz="1100" dirty="0">
              <a:solidFill>
                <a:srgbClr val="7030A0"/>
              </a:solidFill>
            </a:endParaRP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584775"/>
          </a:xfrm>
          <a:prstGeom prst="rect">
            <a:avLst/>
          </a:prstGeom>
          <a:noFill/>
        </p:spPr>
        <p:txBody>
          <a:bodyPr wrap="square">
            <a:spAutoFit/>
          </a:bodyPr>
          <a:lstStyle/>
          <a:p>
            <a:r>
              <a:rPr lang="en-US" sz="3200" b="1" dirty="0">
                <a:solidFill>
                  <a:schemeClr val="bg1"/>
                </a:solidFill>
              </a:rPr>
              <a:t>LOOPS</a:t>
            </a:r>
          </a:p>
        </p:txBody>
      </p:sp>
    </p:spTree>
    <p:extLst>
      <p:ext uri="{BB962C8B-B14F-4D97-AF65-F5344CB8AC3E}">
        <p14:creationId xmlns:p14="http://schemas.microsoft.com/office/powerpoint/2010/main" val="54453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336737"/>
            <a:ext cx="7790225" cy="6478440"/>
          </a:xfrm>
          <a:prstGeom prst="rect">
            <a:avLst/>
          </a:prstGeom>
          <a:noFill/>
        </p:spPr>
        <p:txBody>
          <a:bodyPr wrap="square">
            <a:spAutoFit/>
          </a:bodyPr>
          <a:lstStyle/>
          <a:p>
            <a:pPr algn="just">
              <a:lnSpc>
                <a:spcPct val="150000"/>
              </a:lnSpc>
            </a:pPr>
            <a:r>
              <a:rPr lang="en-US" b="1" dirty="0"/>
              <a:t>Loop Control Statements</a:t>
            </a:r>
          </a:p>
          <a:p>
            <a:pPr algn="just">
              <a:lnSpc>
                <a:spcPct val="150000"/>
              </a:lnSpc>
            </a:pPr>
            <a:r>
              <a:rPr lang="en-US" sz="1400" dirty="0"/>
              <a:t>JavaScript provides control statements to alter the flow of loops:</a:t>
            </a:r>
          </a:p>
          <a:p>
            <a:pPr algn="just">
              <a:lnSpc>
                <a:spcPct val="150000"/>
              </a:lnSpc>
            </a:pPr>
            <a:endParaRPr lang="en-US" sz="1400" b="1" dirty="0"/>
          </a:p>
          <a:p>
            <a:pPr algn="just">
              <a:lnSpc>
                <a:spcPct val="150000"/>
              </a:lnSpc>
            </a:pPr>
            <a:r>
              <a:rPr lang="en-US" b="1" dirty="0"/>
              <a:t> break</a:t>
            </a:r>
            <a:r>
              <a:rPr lang="en-US" sz="1400" dirty="0"/>
              <a:t>: Exits the loop entirely, regardless of the condition.</a:t>
            </a:r>
          </a:p>
          <a:p>
            <a:pPr algn="just">
              <a:lnSpc>
                <a:spcPct val="150000"/>
              </a:lnSpc>
            </a:pPr>
            <a:endParaRPr lang="en-US" sz="1400" dirty="0"/>
          </a:p>
          <a:p>
            <a:pPr algn="just">
              <a:lnSpc>
                <a:spcPct val="150000"/>
              </a:lnSpc>
            </a:pPr>
            <a:r>
              <a:rPr lang="en-US" sz="1400" b="1" dirty="0">
                <a:solidFill>
                  <a:srgbClr val="7030A0"/>
                </a:solidFill>
              </a:rPr>
              <a:t>for (let </a:t>
            </a:r>
            <a:r>
              <a:rPr lang="en-US" sz="1400" b="1" dirty="0" err="1">
                <a:solidFill>
                  <a:srgbClr val="7030A0"/>
                </a:solidFill>
              </a:rPr>
              <a:t>i</a:t>
            </a:r>
            <a:r>
              <a:rPr lang="en-US" sz="1400" b="1" dirty="0">
                <a:solidFill>
                  <a:srgbClr val="7030A0"/>
                </a:solidFill>
              </a:rPr>
              <a:t> = 0; </a:t>
            </a:r>
            <a:r>
              <a:rPr lang="en-US" sz="1400" b="1" dirty="0" err="1">
                <a:solidFill>
                  <a:srgbClr val="7030A0"/>
                </a:solidFill>
              </a:rPr>
              <a:t>i</a:t>
            </a:r>
            <a:r>
              <a:rPr lang="en-US" sz="1400" b="1" dirty="0">
                <a:solidFill>
                  <a:srgbClr val="7030A0"/>
                </a:solidFill>
              </a:rPr>
              <a:t> &lt; 10; </a:t>
            </a:r>
            <a:r>
              <a:rPr lang="en-US" sz="1400" b="1" dirty="0" err="1">
                <a:solidFill>
                  <a:srgbClr val="7030A0"/>
                </a:solidFill>
              </a:rPr>
              <a:t>i</a:t>
            </a:r>
            <a:r>
              <a:rPr lang="en-US" sz="1400" b="1" dirty="0">
                <a:solidFill>
                  <a:srgbClr val="7030A0"/>
                </a:solidFill>
              </a:rPr>
              <a:t>++) {</a:t>
            </a:r>
          </a:p>
          <a:p>
            <a:pPr algn="just">
              <a:lnSpc>
                <a:spcPct val="150000"/>
              </a:lnSpc>
            </a:pPr>
            <a:r>
              <a:rPr lang="en-US" sz="1400" b="1" dirty="0">
                <a:solidFill>
                  <a:srgbClr val="7030A0"/>
                </a:solidFill>
              </a:rPr>
              <a:t>  if (</a:t>
            </a:r>
            <a:r>
              <a:rPr lang="en-US" sz="1400" b="1" dirty="0" err="1">
                <a:solidFill>
                  <a:srgbClr val="7030A0"/>
                </a:solidFill>
              </a:rPr>
              <a:t>i</a:t>
            </a:r>
            <a:r>
              <a:rPr lang="en-US" sz="1400" b="1" dirty="0">
                <a:solidFill>
                  <a:srgbClr val="7030A0"/>
                </a:solidFill>
              </a:rPr>
              <a:t> === 5) {</a:t>
            </a:r>
          </a:p>
          <a:p>
            <a:pPr algn="just">
              <a:lnSpc>
                <a:spcPct val="150000"/>
              </a:lnSpc>
            </a:pPr>
            <a:r>
              <a:rPr lang="en-US" sz="1400" b="1" dirty="0">
                <a:solidFill>
                  <a:srgbClr val="7030A0"/>
                </a:solidFill>
              </a:rPr>
              <a:t>    break;  // Loop stops when </a:t>
            </a:r>
            <a:r>
              <a:rPr lang="en-US" sz="1400" b="1" dirty="0" err="1">
                <a:solidFill>
                  <a:srgbClr val="7030A0"/>
                </a:solidFill>
              </a:rPr>
              <a:t>i</a:t>
            </a:r>
            <a:r>
              <a:rPr lang="en-US" sz="1400" b="1" dirty="0">
                <a:solidFill>
                  <a:srgbClr val="7030A0"/>
                </a:solidFill>
              </a:rPr>
              <a:t> equals 5</a:t>
            </a:r>
          </a:p>
          <a:p>
            <a:pPr algn="just">
              <a:lnSpc>
                <a:spcPct val="150000"/>
              </a:lnSpc>
            </a:pPr>
            <a:r>
              <a:rPr lang="en-US" sz="1400" b="1" dirty="0">
                <a:solidFill>
                  <a:srgbClr val="7030A0"/>
                </a:solidFill>
              </a:rPr>
              <a:t>  }</a:t>
            </a:r>
          </a:p>
          <a:p>
            <a:pPr algn="just">
              <a:lnSpc>
                <a:spcPct val="150000"/>
              </a:lnSpc>
            </a:pPr>
            <a:r>
              <a:rPr lang="en-US" sz="1400" b="1" dirty="0">
                <a:solidFill>
                  <a:srgbClr val="7030A0"/>
                </a:solidFill>
              </a:rPr>
              <a:t>  console.log(</a:t>
            </a:r>
            <a:r>
              <a:rPr lang="en-US" sz="1400" b="1" dirty="0" err="1">
                <a:solidFill>
                  <a:srgbClr val="7030A0"/>
                </a:solidFill>
              </a:rPr>
              <a:t>i</a:t>
            </a:r>
            <a:r>
              <a:rPr lang="en-US" sz="1400" b="1" dirty="0">
                <a:solidFill>
                  <a:srgbClr val="7030A0"/>
                </a:solidFill>
              </a:rPr>
              <a:t>);</a:t>
            </a:r>
          </a:p>
          <a:p>
            <a:pPr algn="just">
              <a:lnSpc>
                <a:spcPct val="150000"/>
              </a:lnSpc>
            </a:pPr>
            <a:r>
              <a:rPr lang="en-US" sz="1400" b="1" dirty="0">
                <a:solidFill>
                  <a:srgbClr val="7030A0"/>
                </a:solidFill>
              </a:rPr>
              <a:t>}</a:t>
            </a:r>
          </a:p>
          <a:p>
            <a:pPr algn="just">
              <a:lnSpc>
                <a:spcPct val="150000"/>
              </a:lnSpc>
            </a:pPr>
            <a:endParaRPr lang="en-US" sz="1400" b="1" dirty="0"/>
          </a:p>
          <a:p>
            <a:pPr algn="just">
              <a:lnSpc>
                <a:spcPct val="150000"/>
              </a:lnSpc>
            </a:pPr>
            <a:r>
              <a:rPr lang="en-US" b="1" dirty="0"/>
              <a:t>continue</a:t>
            </a:r>
            <a:r>
              <a:rPr lang="en-US" sz="1400" b="1" dirty="0"/>
              <a:t>: </a:t>
            </a:r>
            <a:r>
              <a:rPr lang="en-US" sz="1400" dirty="0"/>
              <a:t>Skips the rest of the current loop iteration and moves to the next iteration.</a:t>
            </a:r>
          </a:p>
          <a:p>
            <a:pPr algn="just">
              <a:lnSpc>
                <a:spcPct val="150000"/>
              </a:lnSpc>
            </a:pPr>
            <a:r>
              <a:rPr lang="en-US" sz="1400" b="1" dirty="0"/>
              <a:t>    </a:t>
            </a:r>
            <a:r>
              <a:rPr lang="en-US" sz="1400" b="1" dirty="0">
                <a:solidFill>
                  <a:srgbClr val="7030A0"/>
                </a:solidFill>
              </a:rPr>
              <a:t>for (let </a:t>
            </a:r>
            <a:r>
              <a:rPr lang="en-US" sz="1400" b="1" dirty="0" err="1">
                <a:solidFill>
                  <a:srgbClr val="7030A0"/>
                </a:solidFill>
              </a:rPr>
              <a:t>i</a:t>
            </a:r>
            <a:r>
              <a:rPr lang="en-US" sz="1400" b="1" dirty="0">
                <a:solidFill>
                  <a:srgbClr val="7030A0"/>
                </a:solidFill>
              </a:rPr>
              <a:t> = 0; </a:t>
            </a:r>
            <a:r>
              <a:rPr lang="en-US" sz="1400" b="1" dirty="0" err="1">
                <a:solidFill>
                  <a:srgbClr val="7030A0"/>
                </a:solidFill>
              </a:rPr>
              <a:t>i</a:t>
            </a:r>
            <a:r>
              <a:rPr lang="en-US" sz="1400" b="1" dirty="0">
                <a:solidFill>
                  <a:srgbClr val="7030A0"/>
                </a:solidFill>
              </a:rPr>
              <a:t> &lt; 10; </a:t>
            </a:r>
            <a:r>
              <a:rPr lang="en-US" sz="1400" b="1" dirty="0" err="1">
                <a:solidFill>
                  <a:srgbClr val="7030A0"/>
                </a:solidFill>
              </a:rPr>
              <a:t>i</a:t>
            </a:r>
            <a:r>
              <a:rPr lang="en-US" sz="1400" b="1" dirty="0">
                <a:solidFill>
                  <a:srgbClr val="7030A0"/>
                </a:solidFill>
              </a:rPr>
              <a:t>++) {</a:t>
            </a:r>
          </a:p>
          <a:p>
            <a:pPr algn="just">
              <a:lnSpc>
                <a:spcPct val="150000"/>
              </a:lnSpc>
            </a:pPr>
            <a:r>
              <a:rPr lang="en-US" sz="1400" b="1" dirty="0">
                <a:solidFill>
                  <a:srgbClr val="7030A0"/>
                </a:solidFill>
              </a:rPr>
              <a:t>      if (</a:t>
            </a:r>
            <a:r>
              <a:rPr lang="en-US" sz="1400" b="1" dirty="0" err="1">
                <a:solidFill>
                  <a:srgbClr val="7030A0"/>
                </a:solidFill>
              </a:rPr>
              <a:t>i</a:t>
            </a:r>
            <a:r>
              <a:rPr lang="en-US" sz="1400" b="1" dirty="0">
                <a:solidFill>
                  <a:srgbClr val="7030A0"/>
                </a:solidFill>
              </a:rPr>
              <a:t> === 5) {</a:t>
            </a:r>
          </a:p>
          <a:p>
            <a:pPr algn="just">
              <a:lnSpc>
                <a:spcPct val="150000"/>
              </a:lnSpc>
            </a:pPr>
            <a:r>
              <a:rPr lang="en-US" sz="1400" b="1" dirty="0">
                <a:solidFill>
                  <a:srgbClr val="7030A0"/>
                </a:solidFill>
              </a:rPr>
              <a:t>        continue;  // Skip the current iteration when </a:t>
            </a:r>
            <a:r>
              <a:rPr lang="en-US" sz="1400" b="1" dirty="0" err="1">
                <a:solidFill>
                  <a:srgbClr val="7030A0"/>
                </a:solidFill>
              </a:rPr>
              <a:t>i</a:t>
            </a:r>
            <a:r>
              <a:rPr lang="en-US" sz="1400" b="1" dirty="0">
                <a:solidFill>
                  <a:srgbClr val="7030A0"/>
                </a:solidFill>
              </a:rPr>
              <a:t> equals 5</a:t>
            </a:r>
          </a:p>
          <a:p>
            <a:pPr algn="just">
              <a:lnSpc>
                <a:spcPct val="150000"/>
              </a:lnSpc>
            </a:pPr>
            <a:r>
              <a:rPr lang="en-US" sz="1400" b="1" dirty="0">
                <a:solidFill>
                  <a:srgbClr val="7030A0"/>
                </a:solidFill>
              </a:rPr>
              <a:t>      }</a:t>
            </a:r>
          </a:p>
          <a:p>
            <a:pPr algn="just">
              <a:lnSpc>
                <a:spcPct val="150000"/>
              </a:lnSpc>
            </a:pPr>
            <a:r>
              <a:rPr lang="en-US" sz="1400" b="1" dirty="0">
                <a:solidFill>
                  <a:srgbClr val="7030A0"/>
                </a:solidFill>
              </a:rPr>
              <a:t>      console.log(</a:t>
            </a:r>
            <a:r>
              <a:rPr lang="en-US" sz="1400" b="1" dirty="0" err="1">
                <a:solidFill>
                  <a:srgbClr val="7030A0"/>
                </a:solidFill>
              </a:rPr>
              <a:t>i</a:t>
            </a:r>
            <a:r>
              <a:rPr lang="en-US" sz="1400" b="1" dirty="0">
                <a:solidFill>
                  <a:srgbClr val="7030A0"/>
                </a:solidFill>
              </a:rPr>
              <a:t>);</a:t>
            </a:r>
          </a:p>
          <a:p>
            <a:pPr algn="just">
              <a:lnSpc>
                <a:spcPct val="150000"/>
              </a:lnSpc>
            </a:pPr>
            <a:r>
              <a:rPr lang="en-US" sz="1400" b="1" dirty="0">
                <a:solidFill>
                  <a:srgbClr val="7030A0"/>
                </a:solidFill>
              </a:rPr>
              <a:t>    }</a:t>
            </a:r>
            <a:endParaRPr lang="en-US" sz="1100" dirty="0">
              <a:solidFill>
                <a:srgbClr val="7030A0"/>
              </a:solidFill>
            </a:endParaRP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584775"/>
          </a:xfrm>
          <a:prstGeom prst="rect">
            <a:avLst/>
          </a:prstGeom>
          <a:noFill/>
        </p:spPr>
        <p:txBody>
          <a:bodyPr wrap="square">
            <a:spAutoFit/>
          </a:bodyPr>
          <a:lstStyle/>
          <a:p>
            <a:r>
              <a:rPr lang="en-US" sz="3200" b="1" dirty="0">
                <a:solidFill>
                  <a:schemeClr val="bg1"/>
                </a:solidFill>
              </a:rPr>
              <a:t>LOOPS</a:t>
            </a:r>
          </a:p>
        </p:txBody>
      </p:sp>
    </p:spTree>
    <p:extLst>
      <p:ext uri="{BB962C8B-B14F-4D97-AF65-F5344CB8AC3E}">
        <p14:creationId xmlns:p14="http://schemas.microsoft.com/office/powerpoint/2010/main" val="422894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336737"/>
            <a:ext cx="7790225" cy="5647443"/>
          </a:xfrm>
          <a:prstGeom prst="rect">
            <a:avLst/>
          </a:prstGeom>
          <a:noFill/>
        </p:spPr>
        <p:txBody>
          <a:bodyPr wrap="square">
            <a:spAutoFit/>
          </a:bodyPr>
          <a:lstStyle/>
          <a:p>
            <a:pPr algn="just">
              <a:lnSpc>
                <a:spcPct val="150000"/>
              </a:lnSpc>
            </a:pPr>
            <a:r>
              <a:rPr lang="en-US" sz="1400" dirty="0"/>
              <a:t>Functions are one of the fundamental building blocks in JavaScript. A function is a reusable block of code designed to perform a particular task. Functions help you organize your code, avoid repetition, and make your code more modular and easier to maintain.</a:t>
            </a:r>
          </a:p>
          <a:p>
            <a:pPr algn="just">
              <a:lnSpc>
                <a:spcPct val="150000"/>
              </a:lnSpc>
            </a:pPr>
            <a:r>
              <a:rPr lang="en-US" sz="1400" dirty="0"/>
              <a:t>Functions can be defined, called, and passed around just like variables, making them a powerful tool for structuring programs</a:t>
            </a:r>
          </a:p>
          <a:p>
            <a:pPr algn="just">
              <a:lnSpc>
                <a:spcPct val="150000"/>
              </a:lnSpc>
            </a:pPr>
            <a:endParaRPr lang="en-US" sz="1400" b="1" dirty="0"/>
          </a:p>
          <a:p>
            <a:pPr algn="just">
              <a:lnSpc>
                <a:spcPct val="150000"/>
              </a:lnSpc>
            </a:pPr>
            <a:r>
              <a:rPr lang="en-US" b="1" dirty="0"/>
              <a:t>Defining and Calling Functions</a:t>
            </a:r>
          </a:p>
          <a:p>
            <a:pPr algn="just">
              <a:lnSpc>
                <a:spcPct val="150000"/>
              </a:lnSpc>
            </a:pPr>
            <a:r>
              <a:rPr lang="en-US" sz="1400" dirty="0"/>
              <a:t>Functions in JavaScript can be defined using the function keyword. They can take inputs, process them, and return a result.</a:t>
            </a:r>
          </a:p>
          <a:p>
            <a:pPr algn="just">
              <a:lnSpc>
                <a:spcPct val="150000"/>
              </a:lnSpc>
            </a:pPr>
            <a:endParaRPr lang="en-US" sz="1400" b="1" dirty="0"/>
          </a:p>
          <a:p>
            <a:pPr algn="just">
              <a:lnSpc>
                <a:spcPct val="150000"/>
              </a:lnSpc>
            </a:pPr>
            <a:r>
              <a:rPr lang="en-US" sz="1400" b="1" dirty="0"/>
              <a:t>    Syntax:</a:t>
            </a:r>
          </a:p>
          <a:p>
            <a:pPr algn="just">
              <a:lnSpc>
                <a:spcPct val="150000"/>
              </a:lnSpc>
            </a:pPr>
            <a:endParaRPr lang="en-US" sz="1400" b="1" dirty="0"/>
          </a:p>
          <a:p>
            <a:pPr algn="just">
              <a:lnSpc>
                <a:spcPct val="150000"/>
              </a:lnSpc>
            </a:pPr>
            <a:r>
              <a:rPr lang="en-US" sz="1400" b="1" dirty="0">
                <a:solidFill>
                  <a:srgbClr val="7030A0"/>
                </a:solidFill>
              </a:rPr>
              <a:t>function </a:t>
            </a:r>
            <a:r>
              <a:rPr lang="en-US" sz="1400" b="1" dirty="0" err="1">
                <a:solidFill>
                  <a:srgbClr val="7030A0"/>
                </a:solidFill>
              </a:rPr>
              <a:t>functionName</a:t>
            </a:r>
            <a:r>
              <a:rPr lang="en-US" sz="1400" b="1" dirty="0">
                <a:solidFill>
                  <a:srgbClr val="7030A0"/>
                </a:solidFill>
              </a:rPr>
              <a:t>(parameters) {</a:t>
            </a:r>
          </a:p>
          <a:p>
            <a:pPr algn="just">
              <a:lnSpc>
                <a:spcPct val="150000"/>
              </a:lnSpc>
            </a:pPr>
            <a:r>
              <a:rPr lang="en-US" sz="1400" b="1" dirty="0">
                <a:solidFill>
                  <a:srgbClr val="7030A0"/>
                </a:solidFill>
              </a:rPr>
              <a:t>  // Code to be executed</a:t>
            </a:r>
          </a:p>
          <a:p>
            <a:pPr algn="just">
              <a:lnSpc>
                <a:spcPct val="150000"/>
              </a:lnSpc>
            </a:pPr>
            <a:r>
              <a:rPr lang="en-US" sz="1400" b="1" dirty="0">
                <a:solidFill>
                  <a:srgbClr val="7030A0"/>
                </a:solidFill>
              </a:rPr>
              <a:t>  return value;  // Optional</a:t>
            </a:r>
          </a:p>
          <a:p>
            <a:pPr algn="just">
              <a:lnSpc>
                <a:spcPct val="150000"/>
              </a:lnSpc>
            </a:pPr>
            <a:r>
              <a:rPr lang="en-US" sz="1400" b="1" dirty="0">
                <a:solidFill>
                  <a:srgbClr val="7030A0"/>
                </a:solidFill>
              </a:rPr>
              <a:t>}</a:t>
            </a:r>
          </a:p>
          <a:p>
            <a:pPr algn="just">
              <a:lnSpc>
                <a:spcPct val="150000"/>
              </a:lnSpc>
            </a:pPr>
            <a:endParaRPr lang="en-US" sz="1400" b="1" dirty="0"/>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584775"/>
          </a:xfrm>
          <a:prstGeom prst="rect">
            <a:avLst/>
          </a:prstGeom>
          <a:noFill/>
        </p:spPr>
        <p:txBody>
          <a:bodyPr wrap="square">
            <a:spAutoFit/>
          </a:bodyPr>
          <a:lstStyle/>
          <a:p>
            <a:r>
              <a:rPr lang="en-US" sz="3200" b="1" dirty="0">
                <a:solidFill>
                  <a:schemeClr val="bg1"/>
                </a:solidFill>
              </a:rPr>
              <a:t>FUNCTION</a:t>
            </a:r>
          </a:p>
        </p:txBody>
      </p:sp>
    </p:spTree>
    <p:extLst>
      <p:ext uri="{BB962C8B-B14F-4D97-AF65-F5344CB8AC3E}">
        <p14:creationId xmlns:p14="http://schemas.microsoft.com/office/powerpoint/2010/main" val="305092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336737"/>
            <a:ext cx="7790225" cy="4262449"/>
          </a:xfrm>
          <a:prstGeom prst="rect">
            <a:avLst/>
          </a:prstGeom>
          <a:noFill/>
        </p:spPr>
        <p:txBody>
          <a:bodyPr wrap="square">
            <a:spAutoFit/>
          </a:bodyPr>
          <a:lstStyle/>
          <a:p>
            <a:pPr algn="just">
              <a:lnSpc>
                <a:spcPct val="150000"/>
              </a:lnSpc>
            </a:pPr>
            <a:r>
              <a:rPr lang="en-US" sz="1400" dirty="0"/>
              <a:t>Example 1: Basic Function</a:t>
            </a:r>
          </a:p>
          <a:p>
            <a:pPr algn="just">
              <a:lnSpc>
                <a:spcPct val="150000"/>
              </a:lnSpc>
            </a:pPr>
            <a:endParaRPr lang="en-US" sz="1400" dirty="0"/>
          </a:p>
          <a:p>
            <a:pPr algn="just">
              <a:lnSpc>
                <a:spcPct val="150000"/>
              </a:lnSpc>
            </a:pPr>
            <a:r>
              <a:rPr lang="en-US" sz="1400" dirty="0">
                <a:solidFill>
                  <a:srgbClr val="7030A0"/>
                </a:solidFill>
              </a:rPr>
              <a:t>function greet() {</a:t>
            </a:r>
          </a:p>
          <a:p>
            <a:pPr algn="just">
              <a:lnSpc>
                <a:spcPct val="150000"/>
              </a:lnSpc>
            </a:pPr>
            <a:r>
              <a:rPr lang="en-US" sz="1400" dirty="0">
                <a:solidFill>
                  <a:srgbClr val="7030A0"/>
                </a:solidFill>
              </a:rPr>
              <a:t>  console.log("Hello, World!");</a:t>
            </a:r>
          </a:p>
          <a:p>
            <a:pPr algn="just">
              <a:lnSpc>
                <a:spcPct val="150000"/>
              </a:lnSpc>
            </a:pPr>
            <a:r>
              <a:rPr lang="en-US" sz="1400" dirty="0">
                <a:solidFill>
                  <a:srgbClr val="7030A0"/>
                </a:solidFill>
              </a:rPr>
              <a:t>}</a:t>
            </a:r>
          </a:p>
          <a:p>
            <a:pPr algn="just">
              <a:lnSpc>
                <a:spcPct val="150000"/>
              </a:lnSpc>
            </a:pPr>
            <a:endParaRPr lang="en-US" sz="1400" dirty="0"/>
          </a:p>
          <a:p>
            <a:pPr algn="just">
              <a:lnSpc>
                <a:spcPct val="150000"/>
              </a:lnSpc>
            </a:pPr>
            <a:r>
              <a:rPr lang="en-US" sz="1400" dirty="0"/>
              <a:t>greet();  // Output: Hello, World!</a:t>
            </a:r>
          </a:p>
          <a:p>
            <a:pPr algn="just">
              <a:lnSpc>
                <a:spcPct val="150000"/>
              </a:lnSpc>
            </a:pPr>
            <a:endParaRPr lang="en-US" sz="1400" dirty="0"/>
          </a:p>
          <a:p>
            <a:pPr algn="just">
              <a:lnSpc>
                <a:spcPct val="150000"/>
              </a:lnSpc>
            </a:pPr>
            <a:r>
              <a:rPr lang="en-US" sz="1400" dirty="0"/>
              <a:t>Explanation:</a:t>
            </a:r>
          </a:p>
          <a:p>
            <a:pPr algn="just">
              <a:lnSpc>
                <a:spcPct val="150000"/>
              </a:lnSpc>
            </a:pPr>
            <a:endParaRPr lang="en-US" sz="1400" dirty="0"/>
          </a:p>
          <a:p>
            <a:pPr algn="just">
              <a:lnSpc>
                <a:spcPct val="150000"/>
              </a:lnSpc>
            </a:pPr>
            <a:r>
              <a:rPr lang="en-US" sz="1400" dirty="0"/>
              <a:t>    The greet function does not take any parameters and simply prints "Hello, World!" to the console.</a:t>
            </a:r>
          </a:p>
          <a:p>
            <a:pPr algn="just">
              <a:lnSpc>
                <a:spcPct val="150000"/>
              </a:lnSpc>
            </a:pPr>
            <a:r>
              <a:rPr lang="en-US" sz="1400" dirty="0"/>
              <a:t>    The function is called using greet(). Whenever it is called, the block of code inside the function runs.</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584775"/>
          </a:xfrm>
          <a:prstGeom prst="rect">
            <a:avLst/>
          </a:prstGeom>
          <a:noFill/>
        </p:spPr>
        <p:txBody>
          <a:bodyPr wrap="square">
            <a:spAutoFit/>
          </a:bodyPr>
          <a:lstStyle/>
          <a:p>
            <a:r>
              <a:rPr lang="en-US" sz="3200" b="1" dirty="0">
                <a:solidFill>
                  <a:schemeClr val="bg1"/>
                </a:solidFill>
              </a:rPr>
              <a:t>FUNCTION</a:t>
            </a:r>
          </a:p>
        </p:txBody>
      </p:sp>
    </p:spTree>
    <p:extLst>
      <p:ext uri="{BB962C8B-B14F-4D97-AF65-F5344CB8AC3E}">
        <p14:creationId xmlns:p14="http://schemas.microsoft.com/office/powerpoint/2010/main" val="102626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336737"/>
            <a:ext cx="7790225" cy="3616118"/>
          </a:xfrm>
          <a:prstGeom prst="rect">
            <a:avLst/>
          </a:prstGeom>
          <a:noFill/>
        </p:spPr>
        <p:txBody>
          <a:bodyPr wrap="square">
            <a:spAutoFit/>
          </a:bodyPr>
          <a:lstStyle/>
          <a:p>
            <a:pPr algn="just">
              <a:lnSpc>
                <a:spcPct val="150000"/>
              </a:lnSpc>
            </a:pPr>
            <a:r>
              <a:rPr lang="en-US" sz="1400" dirty="0"/>
              <a:t>Example 2: Function with Parameters</a:t>
            </a:r>
          </a:p>
          <a:p>
            <a:pPr algn="just">
              <a:lnSpc>
                <a:spcPct val="150000"/>
              </a:lnSpc>
            </a:pPr>
            <a:endParaRPr lang="en-US" sz="1400" dirty="0"/>
          </a:p>
          <a:p>
            <a:pPr algn="just">
              <a:lnSpc>
                <a:spcPct val="150000"/>
              </a:lnSpc>
            </a:pPr>
            <a:r>
              <a:rPr lang="en-US" sz="1400" dirty="0">
                <a:solidFill>
                  <a:srgbClr val="7030A0"/>
                </a:solidFill>
              </a:rPr>
              <a:t>    function add(a, b) {</a:t>
            </a:r>
          </a:p>
          <a:p>
            <a:pPr algn="just">
              <a:lnSpc>
                <a:spcPct val="150000"/>
              </a:lnSpc>
            </a:pPr>
            <a:r>
              <a:rPr lang="en-US" sz="1400" dirty="0">
                <a:solidFill>
                  <a:srgbClr val="7030A0"/>
                </a:solidFill>
              </a:rPr>
              <a:t>      return a + b;</a:t>
            </a:r>
          </a:p>
          <a:p>
            <a:pPr algn="just">
              <a:lnSpc>
                <a:spcPct val="150000"/>
              </a:lnSpc>
            </a:pPr>
            <a:r>
              <a:rPr lang="en-US" sz="1400" dirty="0">
                <a:solidFill>
                  <a:srgbClr val="7030A0"/>
                </a:solidFill>
              </a:rPr>
              <a:t>    }</a:t>
            </a:r>
          </a:p>
          <a:p>
            <a:pPr algn="just">
              <a:lnSpc>
                <a:spcPct val="150000"/>
              </a:lnSpc>
            </a:pPr>
            <a:endParaRPr lang="en-US" sz="1400" dirty="0">
              <a:solidFill>
                <a:srgbClr val="7030A0"/>
              </a:solidFill>
            </a:endParaRPr>
          </a:p>
          <a:p>
            <a:pPr algn="just">
              <a:lnSpc>
                <a:spcPct val="150000"/>
              </a:lnSpc>
            </a:pPr>
            <a:r>
              <a:rPr lang="en-US" sz="1400" dirty="0">
                <a:solidFill>
                  <a:srgbClr val="7030A0"/>
                </a:solidFill>
              </a:rPr>
              <a:t>    console.log(add(3, 5));  // Output: 8</a:t>
            </a:r>
          </a:p>
          <a:p>
            <a:pPr algn="just">
              <a:lnSpc>
                <a:spcPct val="150000"/>
              </a:lnSpc>
            </a:pPr>
            <a:endParaRPr lang="en-US" sz="1400" dirty="0"/>
          </a:p>
          <a:p>
            <a:pPr algn="just">
              <a:lnSpc>
                <a:spcPct val="150000"/>
              </a:lnSpc>
            </a:pPr>
            <a:r>
              <a:rPr lang="en-US" sz="1400" dirty="0"/>
              <a:t>    Explanation:</a:t>
            </a:r>
          </a:p>
          <a:p>
            <a:pPr algn="just">
              <a:lnSpc>
                <a:spcPct val="150000"/>
              </a:lnSpc>
            </a:pPr>
            <a:r>
              <a:rPr lang="en-US" sz="1400" dirty="0"/>
              <a:t>        The add function takes two parameters (a and b) and returns their sum.</a:t>
            </a:r>
          </a:p>
          <a:p>
            <a:pPr algn="just">
              <a:lnSpc>
                <a:spcPct val="150000"/>
              </a:lnSpc>
            </a:pPr>
            <a:r>
              <a:rPr lang="en-US" sz="1400" dirty="0"/>
              <a:t>        You pass values (3 and 5) when calling the function, and it returns 8.</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584775"/>
          </a:xfrm>
          <a:prstGeom prst="rect">
            <a:avLst/>
          </a:prstGeom>
          <a:noFill/>
        </p:spPr>
        <p:txBody>
          <a:bodyPr wrap="square">
            <a:spAutoFit/>
          </a:bodyPr>
          <a:lstStyle/>
          <a:p>
            <a:r>
              <a:rPr lang="en-US" sz="3200" b="1" dirty="0">
                <a:solidFill>
                  <a:schemeClr val="bg1"/>
                </a:solidFill>
              </a:rPr>
              <a:t>FUNCTION</a:t>
            </a:r>
          </a:p>
        </p:txBody>
      </p:sp>
    </p:spTree>
    <p:extLst>
      <p:ext uri="{BB962C8B-B14F-4D97-AF65-F5344CB8AC3E}">
        <p14:creationId xmlns:p14="http://schemas.microsoft.com/office/powerpoint/2010/main" val="64813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336737"/>
            <a:ext cx="7790225" cy="5231945"/>
          </a:xfrm>
          <a:prstGeom prst="rect">
            <a:avLst/>
          </a:prstGeom>
          <a:noFill/>
        </p:spPr>
        <p:txBody>
          <a:bodyPr wrap="square">
            <a:spAutoFit/>
          </a:bodyPr>
          <a:lstStyle/>
          <a:p>
            <a:pPr algn="just">
              <a:lnSpc>
                <a:spcPct val="150000"/>
              </a:lnSpc>
            </a:pPr>
            <a:r>
              <a:rPr lang="en-US" sz="1600" b="1" dirty="0"/>
              <a:t>Function Parameters and Arguments</a:t>
            </a:r>
          </a:p>
          <a:p>
            <a:pPr algn="just">
              <a:lnSpc>
                <a:spcPct val="150000"/>
              </a:lnSpc>
            </a:pPr>
            <a:endParaRPr lang="en-US" sz="1400" dirty="0"/>
          </a:p>
          <a:p>
            <a:pPr algn="just">
              <a:lnSpc>
                <a:spcPct val="150000"/>
              </a:lnSpc>
            </a:pPr>
            <a:r>
              <a:rPr lang="en-US" sz="1400" dirty="0"/>
              <a:t>Functions can accept parameters, which act as placeholders for the values that are passed to the function when it is called. These passed values are called arguments.</a:t>
            </a:r>
          </a:p>
          <a:p>
            <a:pPr algn="just">
              <a:lnSpc>
                <a:spcPct val="150000"/>
              </a:lnSpc>
            </a:pPr>
            <a:endParaRPr lang="en-US" sz="1400" dirty="0"/>
          </a:p>
          <a:p>
            <a:pPr algn="just">
              <a:lnSpc>
                <a:spcPct val="150000"/>
              </a:lnSpc>
            </a:pPr>
            <a:r>
              <a:rPr lang="en-US" sz="1400" dirty="0"/>
              <a:t>    Example 3: Multiple Parameters</a:t>
            </a:r>
          </a:p>
          <a:p>
            <a:pPr algn="just">
              <a:lnSpc>
                <a:spcPct val="150000"/>
              </a:lnSpc>
            </a:pPr>
            <a:endParaRPr lang="en-US" sz="1400" dirty="0"/>
          </a:p>
          <a:p>
            <a:pPr algn="just">
              <a:lnSpc>
                <a:spcPct val="150000"/>
              </a:lnSpc>
            </a:pPr>
            <a:r>
              <a:rPr lang="en-US" sz="1400" dirty="0">
                <a:solidFill>
                  <a:srgbClr val="7030A0"/>
                </a:solidFill>
              </a:rPr>
              <a:t>    function multiply(a, b, c) {</a:t>
            </a:r>
          </a:p>
          <a:p>
            <a:pPr algn="just">
              <a:lnSpc>
                <a:spcPct val="150000"/>
              </a:lnSpc>
            </a:pPr>
            <a:r>
              <a:rPr lang="en-US" sz="1400" dirty="0">
                <a:solidFill>
                  <a:srgbClr val="7030A0"/>
                </a:solidFill>
              </a:rPr>
              <a:t>      return a * b * c;</a:t>
            </a:r>
          </a:p>
          <a:p>
            <a:pPr algn="just">
              <a:lnSpc>
                <a:spcPct val="150000"/>
              </a:lnSpc>
            </a:pPr>
            <a:r>
              <a:rPr lang="en-US" sz="1400" dirty="0">
                <a:solidFill>
                  <a:srgbClr val="7030A0"/>
                </a:solidFill>
              </a:rPr>
              <a:t>    }</a:t>
            </a:r>
          </a:p>
          <a:p>
            <a:pPr algn="just">
              <a:lnSpc>
                <a:spcPct val="150000"/>
              </a:lnSpc>
            </a:pPr>
            <a:endParaRPr lang="en-US" sz="1400" dirty="0">
              <a:solidFill>
                <a:srgbClr val="7030A0"/>
              </a:solidFill>
            </a:endParaRPr>
          </a:p>
          <a:p>
            <a:pPr algn="just">
              <a:lnSpc>
                <a:spcPct val="150000"/>
              </a:lnSpc>
            </a:pPr>
            <a:r>
              <a:rPr lang="en-US" sz="1400" dirty="0">
                <a:solidFill>
                  <a:srgbClr val="7030A0"/>
                </a:solidFill>
              </a:rPr>
              <a:t>    console.log(multiply(2, 3, 4));  // Output: 24</a:t>
            </a:r>
          </a:p>
          <a:p>
            <a:pPr algn="just">
              <a:lnSpc>
                <a:spcPct val="150000"/>
              </a:lnSpc>
            </a:pPr>
            <a:endParaRPr lang="en-US" sz="1400" dirty="0"/>
          </a:p>
          <a:p>
            <a:pPr algn="just">
              <a:lnSpc>
                <a:spcPct val="150000"/>
              </a:lnSpc>
            </a:pPr>
            <a:r>
              <a:rPr lang="en-US" sz="1400" dirty="0"/>
              <a:t>    Explanation:</a:t>
            </a:r>
          </a:p>
          <a:p>
            <a:pPr algn="just">
              <a:lnSpc>
                <a:spcPct val="150000"/>
              </a:lnSpc>
            </a:pPr>
            <a:r>
              <a:rPr lang="en-US" sz="1400" dirty="0"/>
              <a:t>        The multiply function accepts three parameters (a, b, and c).</a:t>
            </a:r>
          </a:p>
          <a:p>
            <a:pPr algn="just">
              <a:lnSpc>
                <a:spcPct val="150000"/>
              </a:lnSpc>
            </a:pPr>
            <a:r>
              <a:rPr lang="en-US" sz="1400" dirty="0"/>
              <a:t>        When multiply(2, 3, 4) is called, the function calculates 2 * 3 * 4 and returns 24.</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584775"/>
          </a:xfrm>
          <a:prstGeom prst="rect">
            <a:avLst/>
          </a:prstGeom>
          <a:noFill/>
        </p:spPr>
        <p:txBody>
          <a:bodyPr wrap="square">
            <a:spAutoFit/>
          </a:bodyPr>
          <a:lstStyle/>
          <a:p>
            <a:r>
              <a:rPr lang="en-US" sz="3200" b="1" dirty="0">
                <a:solidFill>
                  <a:schemeClr val="bg1"/>
                </a:solidFill>
              </a:rPr>
              <a:t>FUNCTION</a:t>
            </a:r>
          </a:p>
        </p:txBody>
      </p:sp>
    </p:spTree>
    <p:extLst>
      <p:ext uri="{BB962C8B-B14F-4D97-AF65-F5344CB8AC3E}">
        <p14:creationId xmlns:p14="http://schemas.microsoft.com/office/powerpoint/2010/main" val="80235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336737"/>
            <a:ext cx="7790225" cy="5231945"/>
          </a:xfrm>
          <a:prstGeom prst="rect">
            <a:avLst/>
          </a:prstGeom>
          <a:noFill/>
        </p:spPr>
        <p:txBody>
          <a:bodyPr wrap="square">
            <a:spAutoFit/>
          </a:bodyPr>
          <a:lstStyle/>
          <a:p>
            <a:pPr algn="just">
              <a:lnSpc>
                <a:spcPct val="150000"/>
              </a:lnSpc>
            </a:pPr>
            <a:r>
              <a:rPr lang="en-US" sz="1400" b="1" dirty="0"/>
              <a:t>Return Statement</a:t>
            </a:r>
          </a:p>
          <a:p>
            <a:pPr algn="just">
              <a:lnSpc>
                <a:spcPct val="150000"/>
              </a:lnSpc>
            </a:pPr>
            <a:endParaRPr lang="en-US" sz="1400" b="1" dirty="0"/>
          </a:p>
          <a:p>
            <a:pPr algn="just">
              <a:lnSpc>
                <a:spcPct val="150000"/>
              </a:lnSpc>
            </a:pPr>
            <a:r>
              <a:rPr lang="en-US" sz="1400" dirty="0"/>
              <a:t>The return statement ends the function execution and returns a value to the function caller. If a function does not have a return statement, it returns undefined by default.</a:t>
            </a:r>
          </a:p>
          <a:p>
            <a:pPr algn="just">
              <a:lnSpc>
                <a:spcPct val="150000"/>
              </a:lnSpc>
            </a:pPr>
            <a:endParaRPr lang="en-US" sz="1400" dirty="0"/>
          </a:p>
          <a:p>
            <a:pPr algn="just">
              <a:lnSpc>
                <a:spcPct val="150000"/>
              </a:lnSpc>
            </a:pPr>
            <a:r>
              <a:rPr lang="en-US" sz="1400" dirty="0"/>
              <a:t>    Example 4: Function with Return Value</a:t>
            </a:r>
          </a:p>
          <a:p>
            <a:pPr algn="just">
              <a:lnSpc>
                <a:spcPct val="150000"/>
              </a:lnSpc>
            </a:pPr>
            <a:endParaRPr lang="en-US" sz="1400" b="1" dirty="0"/>
          </a:p>
          <a:p>
            <a:pPr algn="just">
              <a:lnSpc>
                <a:spcPct val="150000"/>
              </a:lnSpc>
            </a:pPr>
            <a:r>
              <a:rPr lang="en-US" sz="1400" b="1" dirty="0">
                <a:solidFill>
                  <a:srgbClr val="7030A0"/>
                </a:solidFill>
              </a:rPr>
              <a:t>    function square(number) {</a:t>
            </a:r>
          </a:p>
          <a:p>
            <a:pPr algn="just">
              <a:lnSpc>
                <a:spcPct val="150000"/>
              </a:lnSpc>
            </a:pPr>
            <a:r>
              <a:rPr lang="en-US" sz="1400" b="1" dirty="0">
                <a:solidFill>
                  <a:srgbClr val="7030A0"/>
                </a:solidFill>
              </a:rPr>
              <a:t>      return number * number;</a:t>
            </a:r>
          </a:p>
          <a:p>
            <a:pPr algn="just">
              <a:lnSpc>
                <a:spcPct val="150000"/>
              </a:lnSpc>
            </a:pPr>
            <a:r>
              <a:rPr lang="en-US" sz="1400" b="1" dirty="0">
                <a:solidFill>
                  <a:srgbClr val="7030A0"/>
                </a:solidFill>
              </a:rPr>
              <a:t>    }</a:t>
            </a:r>
          </a:p>
          <a:p>
            <a:pPr algn="just">
              <a:lnSpc>
                <a:spcPct val="150000"/>
              </a:lnSpc>
            </a:pPr>
            <a:endParaRPr lang="en-US" sz="1400" b="1" dirty="0">
              <a:solidFill>
                <a:srgbClr val="7030A0"/>
              </a:solidFill>
            </a:endParaRPr>
          </a:p>
          <a:p>
            <a:pPr algn="just">
              <a:lnSpc>
                <a:spcPct val="150000"/>
              </a:lnSpc>
            </a:pPr>
            <a:r>
              <a:rPr lang="en-US" sz="1400" b="1" dirty="0">
                <a:solidFill>
                  <a:srgbClr val="7030A0"/>
                </a:solidFill>
              </a:rPr>
              <a:t>    console.log(square(5));  // Output: 25</a:t>
            </a:r>
          </a:p>
          <a:p>
            <a:pPr algn="just">
              <a:lnSpc>
                <a:spcPct val="150000"/>
              </a:lnSpc>
            </a:pPr>
            <a:endParaRPr lang="en-US" sz="1400" b="1" dirty="0"/>
          </a:p>
          <a:p>
            <a:pPr algn="just">
              <a:lnSpc>
                <a:spcPct val="150000"/>
              </a:lnSpc>
            </a:pPr>
            <a:r>
              <a:rPr lang="en-US" sz="1400" b="1" dirty="0"/>
              <a:t>    Explanation:</a:t>
            </a:r>
          </a:p>
          <a:p>
            <a:pPr algn="just">
              <a:lnSpc>
                <a:spcPct val="150000"/>
              </a:lnSpc>
            </a:pPr>
            <a:r>
              <a:rPr lang="en-US" sz="1400" b="1" dirty="0"/>
              <a:t>        The square function calculates the square of a given number and returns the result.</a:t>
            </a:r>
          </a:p>
          <a:p>
            <a:pPr algn="just">
              <a:lnSpc>
                <a:spcPct val="150000"/>
              </a:lnSpc>
            </a:pPr>
            <a:r>
              <a:rPr lang="en-US" sz="1400" b="1" dirty="0"/>
              <a:t>        return number * number; sends the result back to the caller.</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584775"/>
          </a:xfrm>
          <a:prstGeom prst="rect">
            <a:avLst/>
          </a:prstGeom>
          <a:noFill/>
        </p:spPr>
        <p:txBody>
          <a:bodyPr wrap="square">
            <a:spAutoFit/>
          </a:bodyPr>
          <a:lstStyle/>
          <a:p>
            <a:r>
              <a:rPr lang="en-US" sz="3200" b="1" dirty="0">
                <a:solidFill>
                  <a:schemeClr val="bg1"/>
                </a:solidFill>
              </a:rPr>
              <a:t>FUNCTION</a:t>
            </a:r>
          </a:p>
        </p:txBody>
      </p:sp>
    </p:spTree>
    <p:extLst>
      <p:ext uri="{BB962C8B-B14F-4D97-AF65-F5344CB8AC3E}">
        <p14:creationId xmlns:p14="http://schemas.microsoft.com/office/powerpoint/2010/main" val="70062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336737"/>
            <a:ext cx="7790225" cy="5231945"/>
          </a:xfrm>
          <a:prstGeom prst="rect">
            <a:avLst/>
          </a:prstGeom>
          <a:noFill/>
        </p:spPr>
        <p:txBody>
          <a:bodyPr wrap="square">
            <a:spAutoFit/>
          </a:bodyPr>
          <a:lstStyle/>
          <a:p>
            <a:pPr algn="just">
              <a:lnSpc>
                <a:spcPct val="150000"/>
              </a:lnSpc>
            </a:pPr>
            <a:r>
              <a:rPr lang="en-US" sz="1400" b="1" dirty="0"/>
              <a:t>Function Expressions</a:t>
            </a:r>
          </a:p>
          <a:p>
            <a:pPr algn="just">
              <a:lnSpc>
                <a:spcPct val="150000"/>
              </a:lnSpc>
            </a:pPr>
            <a:endParaRPr lang="en-US" sz="1400" b="1" dirty="0"/>
          </a:p>
          <a:p>
            <a:pPr algn="just">
              <a:lnSpc>
                <a:spcPct val="150000"/>
              </a:lnSpc>
            </a:pPr>
            <a:r>
              <a:rPr lang="en-US" sz="1400" b="1" dirty="0"/>
              <a:t>JavaScript also allows functions to be defined as expressions. Function expressions can be anonymous (without a name) or named, and they can be stored in variables.</a:t>
            </a:r>
          </a:p>
          <a:p>
            <a:pPr algn="just">
              <a:lnSpc>
                <a:spcPct val="150000"/>
              </a:lnSpc>
            </a:pPr>
            <a:endParaRPr lang="en-US" sz="1400" b="1" dirty="0"/>
          </a:p>
          <a:p>
            <a:pPr algn="just">
              <a:lnSpc>
                <a:spcPct val="150000"/>
              </a:lnSpc>
            </a:pPr>
            <a:r>
              <a:rPr lang="en-US" sz="1400" b="1" dirty="0"/>
              <a:t>    Example 5: Function Expression</a:t>
            </a:r>
          </a:p>
          <a:p>
            <a:pPr algn="just">
              <a:lnSpc>
                <a:spcPct val="150000"/>
              </a:lnSpc>
            </a:pPr>
            <a:endParaRPr lang="en-US" sz="1400" b="1" dirty="0">
              <a:solidFill>
                <a:srgbClr val="7030A0"/>
              </a:solidFill>
            </a:endParaRPr>
          </a:p>
          <a:p>
            <a:pPr algn="just">
              <a:lnSpc>
                <a:spcPct val="150000"/>
              </a:lnSpc>
            </a:pPr>
            <a:r>
              <a:rPr lang="en-US" sz="1400" b="1" dirty="0">
                <a:solidFill>
                  <a:srgbClr val="7030A0"/>
                </a:solidFill>
              </a:rPr>
              <a:t>    const greet = function(name) {</a:t>
            </a:r>
          </a:p>
          <a:p>
            <a:pPr algn="just">
              <a:lnSpc>
                <a:spcPct val="150000"/>
              </a:lnSpc>
            </a:pPr>
            <a:r>
              <a:rPr lang="en-US" sz="1400" b="1" dirty="0">
                <a:solidFill>
                  <a:srgbClr val="7030A0"/>
                </a:solidFill>
              </a:rPr>
              <a:t>      return "Hello, " + name;</a:t>
            </a:r>
          </a:p>
          <a:p>
            <a:pPr algn="just">
              <a:lnSpc>
                <a:spcPct val="150000"/>
              </a:lnSpc>
            </a:pPr>
            <a:r>
              <a:rPr lang="en-US" sz="1400" b="1" dirty="0">
                <a:solidFill>
                  <a:srgbClr val="7030A0"/>
                </a:solidFill>
              </a:rPr>
              <a:t>    };</a:t>
            </a:r>
          </a:p>
          <a:p>
            <a:pPr algn="just">
              <a:lnSpc>
                <a:spcPct val="150000"/>
              </a:lnSpc>
            </a:pPr>
            <a:endParaRPr lang="en-US" sz="1400" b="1" dirty="0">
              <a:solidFill>
                <a:srgbClr val="7030A0"/>
              </a:solidFill>
            </a:endParaRPr>
          </a:p>
          <a:p>
            <a:pPr algn="just">
              <a:lnSpc>
                <a:spcPct val="150000"/>
              </a:lnSpc>
            </a:pPr>
            <a:r>
              <a:rPr lang="en-US" sz="1400" b="1" dirty="0">
                <a:solidFill>
                  <a:srgbClr val="7030A0"/>
                </a:solidFill>
              </a:rPr>
              <a:t>    console.log(greet("Alice"));  // Output: Hello, Alice</a:t>
            </a:r>
          </a:p>
          <a:p>
            <a:pPr algn="just">
              <a:lnSpc>
                <a:spcPct val="150000"/>
              </a:lnSpc>
            </a:pPr>
            <a:endParaRPr lang="en-US" sz="1400" b="1" dirty="0"/>
          </a:p>
          <a:p>
            <a:pPr algn="just">
              <a:lnSpc>
                <a:spcPct val="150000"/>
              </a:lnSpc>
            </a:pPr>
            <a:r>
              <a:rPr lang="en-US" sz="1400" b="1" dirty="0"/>
              <a:t>    Explanation:</a:t>
            </a:r>
          </a:p>
          <a:p>
            <a:pPr algn="just">
              <a:lnSpc>
                <a:spcPct val="150000"/>
              </a:lnSpc>
            </a:pPr>
            <a:r>
              <a:rPr lang="en-US" sz="1400" b="1" dirty="0"/>
              <a:t>        Here, the function is assigned to the variable greet.</a:t>
            </a:r>
          </a:p>
          <a:p>
            <a:pPr algn="just">
              <a:lnSpc>
                <a:spcPct val="150000"/>
              </a:lnSpc>
            </a:pPr>
            <a:r>
              <a:rPr lang="en-US" sz="1400" b="1" dirty="0"/>
              <a:t>        It takes a parameter name and returns a greeting message.</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584775"/>
          </a:xfrm>
          <a:prstGeom prst="rect">
            <a:avLst/>
          </a:prstGeom>
          <a:noFill/>
        </p:spPr>
        <p:txBody>
          <a:bodyPr wrap="square">
            <a:spAutoFit/>
          </a:bodyPr>
          <a:lstStyle/>
          <a:p>
            <a:r>
              <a:rPr lang="en-US" sz="3200" b="1" dirty="0">
                <a:solidFill>
                  <a:schemeClr val="bg1"/>
                </a:solidFill>
              </a:rPr>
              <a:t>FUNCTION</a:t>
            </a:r>
          </a:p>
        </p:txBody>
      </p:sp>
    </p:spTree>
    <p:extLst>
      <p:ext uri="{BB962C8B-B14F-4D97-AF65-F5344CB8AC3E}">
        <p14:creationId xmlns:p14="http://schemas.microsoft.com/office/powerpoint/2010/main" val="270521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336737"/>
            <a:ext cx="7790225" cy="6201441"/>
          </a:xfrm>
          <a:prstGeom prst="rect">
            <a:avLst/>
          </a:prstGeom>
          <a:noFill/>
        </p:spPr>
        <p:txBody>
          <a:bodyPr wrap="square">
            <a:spAutoFit/>
          </a:bodyPr>
          <a:lstStyle/>
          <a:p>
            <a:pPr algn="just">
              <a:lnSpc>
                <a:spcPct val="150000"/>
              </a:lnSpc>
            </a:pPr>
            <a:r>
              <a:rPr lang="en-US" sz="1400" b="1" dirty="0"/>
              <a:t>Arrow Functions</a:t>
            </a:r>
          </a:p>
          <a:p>
            <a:pPr algn="just">
              <a:lnSpc>
                <a:spcPct val="150000"/>
              </a:lnSpc>
            </a:pPr>
            <a:endParaRPr lang="en-US" sz="1400" b="1" dirty="0"/>
          </a:p>
          <a:p>
            <a:pPr algn="just">
              <a:lnSpc>
                <a:spcPct val="150000"/>
              </a:lnSpc>
            </a:pPr>
            <a:r>
              <a:rPr lang="en-US" sz="1400" b="1" dirty="0"/>
              <a:t>Arrow functions provide a shorter syntax for writing functions. They are particularly useful for callbacks and concise code.</a:t>
            </a:r>
          </a:p>
          <a:p>
            <a:pPr algn="just">
              <a:lnSpc>
                <a:spcPct val="150000"/>
              </a:lnSpc>
            </a:pPr>
            <a:endParaRPr lang="en-US" sz="1400" b="1" dirty="0"/>
          </a:p>
          <a:p>
            <a:pPr algn="just">
              <a:lnSpc>
                <a:spcPct val="150000"/>
              </a:lnSpc>
            </a:pPr>
            <a:r>
              <a:rPr lang="en-US" sz="1400" b="1" dirty="0"/>
              <a:t>    Syntax:</a:t>
            </a:r>
          </a:p>
          <a:p>
            <a:pPr algn="just">
              <a:lnSpc>
                <a:spcPct val="150000"/>
              </a:lnSpc>
            </a:pPr>
            <a:endParaRPr lang="en-US" sz="1400" b="1" dirty="0"/>
          </a:p>
          <a:p>
            <a:pPr algn="just">
              <a:lnSpc>
                <a:spcPct val="150000"/>
              </a:lnSpc>
            </a:pPr>
            <a:r>
              <a:rPr lang="en-US" sz="1400" b="1" dirty="0">
                <a:solidFill>
                  <a:srgbClr val="7030A0"/>
                </a:solidFill>
              </a:rPr>
              <a:t>const </a:t>
            </a:r>
            <a:r>
              <a:rPr lang="en-US" sz="1400" b="1" dirty="0" err="1">
                <a:solidFill>
                  <a:srgbClr val="7030A0"/>
                </a:solidFill>
              </a:rPr>
              <a:t>functionName</a:t>
            </a:r>
            <a:r>
              <a:rPr lang="en-US" sz="1400" b="1" dirty="0">
                <a:solidFill>
                  <a:srgbClr val="7030A0"/>
                </a:solidFill>
              </a:rPr>
              <a:t> = (parameters) =&gt; {</a:t>
            </a:r>
          </a:p>
          <a:p>
            <a:pPr algn="just">
              <a:lnSpc>
                <a:spcPct val="150000"/>
              </a:lnSpc>
            </a:pPr>
            <a:r>
              <a:rPr lang="en-US" sz="1400" b="1" dirty="0">
                <a:solidFill>
                  <a:srgbClr val="7030A0"/>
                </a:solidFill>
              </a:rPr>
              <a:t>  // Code to be executed</a:t>
            </a:r>
          </a:p>
          <a:p>
            <a:pPr algn="just">
              <a:lnSpc>
                <a:spcPct val="150000"/>
              </a:lnSpc>
            </a:pPr>
            <a:r>
              <a:rPr lang="en-US" sz="1400" b="1" dirty="0">
                <a:solidFill>
                  <a:srgbClr val="7030A0"/>
                </a:solidFill>
              </a:rPr>
              <a:t>  return value;  // Optional</a:t>
            </a:r>
          </a:p>
          <a:p>
            <a:pPr algn="just">
              <a:lnSpc>
                <a:spcPct val="150000"/>
              </a:lnSpc>
            </a:pPr>
            <a:r>
              <a:rPr lang="en-US" sz="1400" b="1" dirty="0">
                <a:solidFill>
                  <a:srgbClr val="7030A0"/>
                </a:solidFill>
              </a:rPr>
              <a:t>}</a:t>
            </a:r>
          </a:p>
          <a:p>
            <a:pPr algn="just">
              <a:lnSpc>
                <a:spcPct val="150000"/>
              </a:lnSpc>
            </a:pPr>
            <a:endParaRPr lang="en-US" sz="1400" b="1" dirty="0"/>
          </a:p>
          <a:p>
            <a:pPr algn="just">
              <a:lnSpc>
                <a:spcPct val="150000"/>
              </a:lnSpc>
            </a:pPr>
            <a:r>
              <a:rPr lang="en-US" sz="1400" b="1" dirty="0"/>
              <a:t>Example 6: Basic Arrow Function</a:t>
            </a:r>
          </a:p>
          <a:p>
            <a:pPr algn="just">
              <a:lnSpc>
                <a:spcPct val="150000"/>
              </a:lnSpc>
            </a:pPr>
            <a:endParaRPr lang="en-US" sz="1400" b="1" dirty="0"/>
          </a:p>
          <a:p>
            <a:pPr algn="just">
              <a:lnSpc>
                <a:spcPct val="150000"/>
              </a:lnSpc>
            </a:pPr>
            <a:r>
              <a:rPr lang="en-US" sz="1400" b="1" dirty="0">
                <a:solidFill>
                  <a:srgbClr val="7030A0"/>
                </a:solidFill>
              </a:rPr>
              <a:t>const greet = (name) =&gt; {</a:t>
            </a:r>
          </a:p>
          <a:p>
            <a:pPr algn="just">
              <a:lnSpc>
                <a:spcPct val="150000"/>
              </a:lnSpc>
            </a:pPr>
            <a:r>
              <a:rPr lang="en-US" sz="1400" b="1" dirty="0">
                <a:solidFill>
                  <a:srgbClr val="7030A0"/>
                </a:solidFill>
              </a:rPr>
              <a:t>  return "Hello, " + name;</a:t>
            </a:r>
          </a:p>
          <a:p>
            <a:pPr algn="just">
              <a:lnSpc>
                <a:spcPct val="150000"/>
              </a:lnSpc>
            </a:pPr>
            <a:r>
              <a:rPr lang="en-US" sz="1400" b="1" dirty="0">
                <a:solidFill>
                  <a:srgbClr val="7030A0"/>
                </a:solidFill>
              </a:rPr>
              <a:t>};</a:t>
            </a:r>
          </a:p>
          <a:p>
            <a:pPr algn="just">
              <a:lnSpc>
                <a:spcPct val="150000"/>
              </a:lnSpc>
            </a:pPr>
            <a:endParaRPr lang="en-US" sz="1400" b="1" dirty="0">
              <a:solidFill>
                <a:srgbClr val="7030A0"/>
              </a:solidFill>
            </a:endParaRPr>
          </a:p>
          <a:p>
            <a:pPr algn="just">
              <a:lnSpc>
                <a:spcPct val="150000"/>
              </a:lnSpc>
            </a:pPr>
            <a:r>
              <a:rPr lang="en-US" sz="1400" b="1" dirty="0">
                <a:solidFill>
                  <a:srgbClr val="7030A0"/>
                </a:solidFill>
              </a:rPr>
              <a:t>console.log(greet("Bob"));  // Output: Hello, Bob</a:t>
            </a: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584775"/>
          </a:xfrm>
          <a:prstGeom prst="rect">
            <a:avLst/>
          </a:prstGeom>
          <a:noFill/>
        </p:spPr>
        <p:txBody>
          <a:bodyPr wrap="square">
            <a:spAutoFit/>
          </a:bodyPr>
          <a:lstStyle/>
          <a:p>
            <a:r>
              <a:rPr lang="en-US" sz="3200" b="1" dirty="0">
                <a:solidFill>
                  <a:schemeClr val="bg1"/>
                </a:solidFill>
              </a:rPr>
              <a:t>FUNCTION</a:t>
            </a:r>
          </a:p>
        </p:txBody>
      </p:sp>
    </p:spTree>
    <p:extLst>
      <p:ext uri="{BB962C8B-B14F-4D97-AF65-F5344CB8AC3E}">
        <p14:creationId xmlns:p14="http://schemas.microsoft.com/office/powerpoint/2010/main" val="206038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07CDEB-CCBB-234A-CE57-E21ED81E49BA}"/>
              </a:ext>
            </a:extLst>
          </p:cNvPr>
          <p:cNvSpPr/>
          <p:nvPr/>
        </p:nvSpPr>
        <p:spPr>
          <a:xfrm>
            <a:off x="2728213" y="1588960"/>
            <a:ext cx="6670623" cy="40923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12D49E55-F48F-B09E-832B-7E05A4E0208E}"/>
              </a:ext>
            </a:extLst>
          </p:cNvPr>
          <p:cNvSpPr/>
          <p:nvPr/>
        </p:nvSpPr>
        <p:spPr>
          <a:xfrm>
            <a:off x="3357801" y="1588960"/>
            <a:ext cx="5411449" cy="4047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Nav Bar</a:t>
            </a:r>
          </a:p>
        </p:txBody>
      </p:sp>
      <p:sp>
        <p:nvSpPr>
          <p:cNvPr id="6" name="Rectangle 5">
            <a:extLst>
              <a:ext uri="{FF2B5EF4-FFF2-40B4-BE49-F238E27FC236}">
                <a16:creationId xmlns:a16="http://schemas.microsoft.com/office/drawing/2014/main" id="{DA336B14-9AC7-3F34-800B-35960D388E7F}"/>
              </a:ext>
            </a:extLst>
          </p:cNvPr>
          <p:cNvSpPr/>
          <p:nvPr/>
        </p:nvSpPr>
        <p:spPr>
          <a:xfrm>
            <a:off x="3355301" y="2330976"/>
            <a:ext cx="1214203" cy="11392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NEW 1</a:t>
            </a:r>
          </a:p>
        </p:txBody>
      </p:sp>
      <p:sp>
        <p:nvSpPr>
          <p:cNvPr id="7" name="Rectangle 6">
            <a:extLst>
              <a:ext uri="{FF2B5EF4-FFF2-40B4-BE49-F238E27FC236}">
                <a16:creationId xmlns:a16="http://schemas.microsoft.com/office/drawing/2014/main" id="{48255C8D-FFB4-1E76-112E-3F92B2886EF5}"/>
              </a:ext>
            </a:extLst>
          </p:cNvPr>
          <p:cNvSpPr/>
          <p:nvPr/>
        </p:nvSpPr>
        <p:spPr>
          <a:xfrm>
            <a:off x="5493899" y="2292419"/>
            <a:ext cx="1214203" cy="11392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NEWS</a:t>
            </a:r>
          </a:p>
        </p:txBody>
      </p:sp>
      <p:sp>
        <p:nvSpPr>
          <p:cNvPr id="8" name="Rectangle 7">
            <a:extLst>
              <a:ext uri="{FF2B5EF4-FFF2-40B4-BE49-F238E27FC236}">
                <a16:creationId xmlns:a16="http://schemas.microsoft.com/office/drawing/2014/main" id="{F5846B5F-6D00-D2D5-3525-2D4E074D7A22}"/>
              </a:ext>
            </a:extLst>
          </p:cNvPr>
          <p:cNvSpPr/>
          <p:nvPr/>
        </p:nvSpPr>
        <p:spPr>
          <a:xfrm>
            <a:off x="7632496" y="2247449"/>
            <a:ext cx="1214203" cy="11392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News</a:t>
            </a:r>
          </a:p>
        </p:txBody>
      </p:sp>
      <p:sp>
        <p:nvSpPr>
          <p:cNvPr id="9" name="Rectangle: Rounded Corners 8">
            <a:extLst>
              <a:ext uri="{FF2B5EF4-FFF2-40B4-BE49-F238E27FC236}">
                <a16:creationId xmlns:a16="http://schemas.microsoft.com/office/drawing/2014/main" id="{C28CAD50-72E4-879C-DA38-9BC7F4931563}"/>
              </a:ext>
            </a:extLst>
          </p:cNvPr>
          <p:cNvSpPr/>
          <p:nvPr/>
        </p:nvSpPr>
        <p:spPr>
          <a:xfrm>
            <a:off x="4569506" y="5141629"/>
            <a:ext cx="2460885" cy="2548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footer</a:t>
            </a:r>
          </a:p>
        </p:txBody>
      </p:sp>
      <p:sp>
        <p:nvSpPr>
          <p:cNvPr id="10" name="TextBox 9">
            <a:extLst>
              <a:ext uri="{FF2B5EF4-FFF2-40B4-BE49-F238E27FC236}">
                <a16:creationId xmlns:a16="http://schemas.microsoft.com/office/drawing/2014/main" id="{15364181-FA03-AA72-3F76-6976D9903EDB}"/>
              </a:ext>
            </a:extLst>
          </p:cNvPr>
          <p:cNvSpPr txBox="1"/>
          <p:nvPr/>
        </p:nvSpPr>
        <p:spPr>
          <a:xfrm>
            <a:off x="5120146" y="784907"/>
            <a:ext cx="1418915" cy="369332"/>
          </a:xfrm>
          <a:prstGeom prst="rect">
            <a:avLst/>
          </a:prstGeom>
          <a:noFill/>
        </p:spPr>
        <p:txBody>
          <a:bodyPr wrap="none" rtlCol="0">
            <a:spAutoFit/>
          </a:bodyPr>
          <a:lstStyle/>
          <a:p>
            <a:r>
              <a:rPr lang="en-US" dirty="0"/>
              <a:t>HOME PAGE</a:t>
            </a:r>
          </a:p>
        </p:txBody>
      </p:sp>
      <p:sp>
        <p:nvSpPr>
          <p:cNvPr id="12" name="Rectangle 11">
            <a:extLst>
              <a:ext uri="{FF2B5EF4-FFF2-40B4-BE49-F238E27FC236}">
                <a16:creationId xmlns:a16="http://schemas.microsoft.com/office/drawing/2014/main" id="{BBE3E60C-DA3E-3E58-83A9-0D856FA560D1}"/>
              </a:ext>
            </a:extLst>
          </p:cNvPr>
          <p:cNvSpPr/>
          <p:nvPr/>
        </p:nvSpPr>
        <p:spPr>
          <a:xfrm>
            <a:off x="3357801" y="3817497"/>
            <a:ext cx="1214203" cy="11392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NEW 1</a:t>
            </a:r>
          </a:p>
        </p:txBody>
      </p:sp>
      <p:sp>
        <p:nvSpPr>
          <p:cNvPr id="13" name="Rectangle 12">
            <a:extLst>
              <a:ext uri="{FF2B5EF4-FFF2-40B4-BE49-F238E27FC236}">
                <a16:creationId xmlns:a16="http://schemas.microsoft.com/office/drawing/2014/main" id="{5D91FD3D-FE46-6AFB-8BAA-43E9917590CE}"/>
              </a:ext>
            </a:extLst>
          </p:cNvPr>
          <p:cNvSpPr/>
          <p:nvPr/>
        </p:nvSpPr>
        <p:spPr>
          <a:xfrm>
            <a:off x="5496399" y="3778940"/>
            <a:ext cx="1214203" cy="11392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NEWS</a:t>
            </a:r>
          </a:p>
        </p:txBody>
      </p:sp>
      <p:sp>
        <p:nvSpPr>
          <p:cNvPr id="14" name="Rectangle 13">
            <a:extLst>
              <a:ext uri="{FF2B5EF4-FFF2-40B4-BE49-F238E27FC236}">
                <a16:creationId xmlns:a16="http://schemas.microsoft.com/office/drawing/2014/main" id="{96504902-D5EE-2C51-AE4D-C4B0D2DCF18A}"/>
              </a:ext>
            </a:extLst>
          </p:cNvPr>
          <p:cNvSpPr/>
          <p:nvPr/>
        </p:nvSpPr>
        <p:spPr>
          <a:xfrm>
            <a:off x="7634996" y="3733970"/>
            <a:ext cx="1214203" cy="11392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News</a:t>
            </a:r>
          </a:p>
        </p:txBody>
      </p:sp>
    </p:spTree>
    <p:extLst>
      <p:ext uri="{BB962C8B-B14F-4D97-AF65-F5344CB8AC3E}">
        <p14:creationId xmlns:p14="http://schemas.microsoft.com/office/powerpoint/2010/main" val="78508506"/>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75458" y="336737"/>
            <a:ext cx="3782985" cy="1260649"/>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JavaScript Fundamentals</a:t>
            </a:r>
          </a:p>
        </p:txBody>
      </p:sp>
      <p:sp>
        <p:nvSpPr>
          <p:cNvPr id="4" name="TextBox 3">
            <a:extLst>
              <a:ext uri="{FF2B5EF4-FFF2-40B4-BE49-F238E27FC236}">
                <a16:creationId xmlns:a16="http://schemas.microsoft.com/office/drawing/2014/main" id="{067DEF1D-F8D9-8884-9E44-595C21E754CB}"/>
              </a:ext>
            </a:extLst>
          </p:cNvPr>
          <p:cNvSpPr txBox="1"/>
          <p:nvPr/>
        </p:nvSpPr>
        <p:spPr>
          <a:xfrm>
            <a:off x="4226317" y="336737"/>
            <a:ext cx="7790225" cy="2969787"/>
          </a:xfrm>
          <a:prstGeom prst="rect">
            <a:avLst/>
          </a:prstGeom>
          <a:noFill/>
        </p:spPr>
        <p:txBody>
          <a:bodyPr wrap="square">
            <a:spAutoFit/>
          </a:bodyPr>
          <a:lstStyle/>
          <a:p>
            <a:pPr algn="just">
              <a:lnSpc>
                <a:spcPct val="150000"/>
              </a:lnSpc>
            </a:pPr>
            <a:r>
              <a:rPr lang="en-US" sz="1400" b="1" dirty="0"/>
              <a:t>Simplified Arrow Function</a:t>
            </a:r>
          </a:p>
          <a:p>
            <a:pPr algn="just">
              <a:lnSpc>
                <a:spcPct val="150000"/>
              </a:lnSpc>
            </a:pPr>
            <a:endParaRPr lang="en-US" sz="1400" b="1" dirty="0"/>
          </a:p>
          <a:p>
            <a:pPr algn="just">
              <a:lnSpc>
                <a:spcPct val="150000"/>
              </a:lnSpc>
            </a:pPr>
            <a:r>
              <a:rPr lang="en-US" sz="1400" b="1" dirty="0">
                <a:solidFill>
                  <a:srgbClr val="7030A0"/>
                </a:solidFill>
              </a:rPr>
              <a:t>    const square = number =&gt; number * number;</a:t>
            </a:r>
          </a:p>
          <a:p>
            <a:pPr algn="just">
              <a:lnSpc>
                <a:spcPct val="150000"/>
              </a:lnSpc>
            </a:pPr>
            <a:endParaRPr lang="en-US" sz="1400" b="1" dirty="0">
              <a:solidFill>
                <a:srgbClr val="7030A0"/>
              </a:solidFill>
            </a:endParaRPr>
          </a:p>
          <a:p>
            <a:pPr algn="just">
              <a:lnSpc>
                <a:spcPct val="150000"/>
              </a:lnSpc>
            </a:pPr>
            <a:r>
              <a:rPr lang="en-US" sz="1400" b="1" dirty="0">
                <a:solidFill>
                  <a:srgbClr val="7030A0"/>
                </a:solidFill>
              </a:rPr>
              <a:t>    console.log(square(4));  // Output: 16</a:t>
            </a:r>
          </a:p>
          <a:p>
            <a:pPr algn="just">
              <a:lnSpc>
                <a:spcPct val="150000"/>
              </a:lnSpc>
            </a:pPr>
            <a:endParaRPr lang="en-US" sz="1400" b="1" dirty="0"/>
          </a:p>
          <a:p>
            <a:pPr algn="just">
              <a:lnSpc>
                <a:spcPct val="150000"/>
              </a:lnSpc>
            </a:pPr>
            <a:r>
              <a:rPr lang="en-US" sz="1400" b="1" dirty="0"/>
              <a:t>    Explanation:</a:t>
            </a:r>
          </a:p>
          <a:p>
            <a:pPr algn="just">
              <a:lnSpc>
                <a:spcPct val="150000"/>
              </a:lnSpc>
            </a:pPr>
            <a:r>
              <a:rPr lang="en-US" sz="1400" b="1" dirty="0"/>
              <a:t>        In the simplified version, when a function has only one parameter and a single expression to return, parentheses and curly braces can be omitted.</a:t>
            </a:r>
            <a:endParaRPr lang="en-US" sz="1400" b="1" dirty="0">
              <a:solidFill>
                <a:srgbClr val="7030A0"/>
              </a:solidFill>
            </a:endParaRPr>
          </a:p>
        </p:txBody>
      </p:sp>
      <p:sp>
        <p:nvSpPr>
          <p:cNvPr id="5" name="TextBox 4">
            <a:extLst>
              <a:ext uri="{FF2B5EF4-FFF2-40B4-BE49-F238E27FC236}">
                <a16:creationId xmlns:a16="http://schemas.microsoft.com/office/drawing/2014/main" id="{FDF5BB59-3953-CDD4-3730-688288A52C49}"/>
              </a:ext>
            </a:extLst>
          </p:cNvPr>
          <p:cNvSpPr txBox="1"/>
          <p:nvPr/>
        </p:nvSpPr>
        <p:spPr>
          <a:xfrm>
            <a:off x="648929" y="3456344"/>
            <a:ext cx="2928459" cy="584775"/>
          </a:xfrm>
          <a:prstGeom prst="rect">
            <a:avLst/>
          </a:prstGeom>
          <a:noFill/>
        </p:spPr>
        <p:txBody>
          <a:bodyPr wrap="square">
            <a:spAutoFit/>
          </a:bodyPr>
          <a:lstStyle/>
          <a:p>
            <a:r>
              <a:rPr lang="en-US" sz="3200" b="1" dirty="0">
                <a:solidFill>
                  <a:schemeClr val="bg1"/>
                </a:solidFill>
              </a:rPr>
              <a:t>FUNCTION</a:t>
            </a:r>
          </a:p>
        </p:txBody>
      </p:sp>
    </p:spTree>
    <p:extLst>
      <p:ext uri="{BB962C8B-B14F-4D97-AF65-F5344CB8AC3E}">
        <p14:creationId xmlns:p14="http://schemas.microsoft.com/office/powerpoint/2010/main" val="32392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B1CC7B-FFE6-7620-2FD6-BD91E0DB439F}"/>
              </a:ext>
            </a:extLst>
          </p:cNvPr>
          <p:cNvSpPr>
            <a:spLocks noGrp="1"/>
          </p:cNvSpPr>
          <p:nvPr>
            <p:ph type="title"/>
          </p:nvPr>
        </p:nvSpPr>
        <p:spPr>
          <a:xfrm>
            <a:off x="1622324" y="2151284"/>
            <a:ext cx="8670070" cy="3081242"/>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DOM (Document Object Model)</a:t>
            </a:r>
          </a:p>
        </p:txBody>
      </p:sp>
    </p:spTree>
    <p:extLst>
      <p:ext uri="{BB962C8B-B14F-4D97-AF65-F5344CB8AC3E}">
        <p14:creationId xmlns:p14="http://schemas.microsoft.com/office/powerpoint/2010/main" val="83387697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dirty="0">
                <a:solidFill>
                  <a:srgbClr val="FFFFFF"/>
                </a:solidFill>
              </a:rPr>
              <a:t>What is the DOM?</a:t>
            </a:r>
          </a:p>
        </p:txBody>
      </p:sp>
      <p:sp>
        <p:nvSpPr>
          <p:cNvPr id="5" name="TextBox 4">
            <a:extLst>
              <a:ext uri="{FF2B5EF4-FFF2-40B4-BE49-F238E27FC236}">
                <a16:creationId xmlns:a16="http://schemas.microsoft.com/office/drawing/2014/main" id="{092EFB13-535D-E104-419B-3B49A5EB0514}"/>
              </a:ext>
            </a:extLst>
          </p:cNvPr>
          <p:cNvSpPr txBox="1"/>
          <p:nvPr/>
        </p:nvSpPr>
        <p:spPr>
          <a:xfrm>
            <a:off x="711627" y="1574310"/>
            <a:ext cx="3352801" cy="5632311"/>
          </a:xfrm>
          <a:prstGeom prst="rect">
            <a:avLst/>
          </a:prstGeom>
          <a:noFill/>
        </p:spPr>
        <p:txBody>
          <a:bodyPr wrap="square">
            <a:spAutoFit/>
          </a:bodyPr>
          <a:lstStyle/>
          <a:p>
            <a:pPr>
              <a:lnSpc>
                <a:spcPct val="150000"/>
              </a:lnSpc>
            </a:pPr>
            <a:r>
              <a:rPr lang="en-US" dirty="0"/>
              <a:t>Example:</a:t>
            </a:r>
          </a:p>
          <a:p>
            <a:pPr>
              <a:lnSpc>
                <a:spcPct val="150000"/>
              </a:lnSpc>
            </a:pPr>
            <a:endParaRPr lang="en-US" dirty="0">
              <a:solidFill>
                <a:srgbClr val="002060"/>
              </a:solidFill>
            </a:endParaRPr>
          </a:p>
          <a:p>
            <a:pPr>
              <a:lnSpc>
                <a:spcPct val="150000"/>
              </a:lnSpc>
            </a:pPr>
            <a:r>
              <a:rPr lang="en-US" dirty="0">
                <a:solidFill>
                  <a:srgbClr val="002060"/>
                </a:solidFill>
              </a:rPr>
              <a:t>&lt;!DOCTYPE html&gt;</a:t>
            </a:r>
          </a:p>
          <a:p>
            <a:pPr>
              <a:lnSpc>
                <a:spcPct val="150000"/>
              </a:lnSpc>
            </a:pPr>
            <a:r>
              <a:rPr lang="en-US" dirty="0">
                <a:solidFill>
                  <a:srgbClr val="002060"/>
                </a:solidFill>
              </a:rPr>
              <a:t>&lt;html&gt;</a:t>
            </a:r>
          </a:p>
          <a:p>
            <a:pPr>
              <a:lnSpc>
                <a:spcPct val="150000"/>
              </a:lnSpc>
            </a:pPr>
            <a:r>
              <a:rPr lang="en-US" dirty="0">
                <a:solidFill>
                  <a:srgbClr val="002060"/>
                </a:solidFill>
              </a:rPr>
              <a:t>&lt;head&gt;</a:t>
            </a:r>
          </a:p>
          <a:p>
            <a:pPr>
              <a:lnSpc>
                <a:spcPct val="150000"/>
              </a:lnSpc>
            </a:pPr>
            <a:r>
              <a:rPr lang="en-US" dirty="0">
                <a:solidFill>
                  <a:srgbClr val="002060"/>
                </a:solidFill>
              </a:rPr>
              <a:t>  &lt;title&gt;DOM Example&lt;/title&gt;</a:t>
            </a:r>
          </a:p>
          <a:p>
            <a:pPr>
              <a:lnSpc>
                <a:spcPct val="150000"/>
              </a:lnSpc>
            </a:pPr>
            <a:r>
              <a:rPr lang="en-US" dirty="0">
                <a:solidFill>
                  <a:srgbClr val="002060"/>
                </a:solidFill>
              </a:rPr>
              <a:t>&lt;/head&gt;</a:t>
            </a:r>
          </a:p>
          <a:p>
            <a:pPr>
              <a:lnSpc>
                <a:spcPct val="150000"/>
              </a:lnSpc>
            </a:pPr>
            <a:r>
              <a:rPr lang="en-US" dirty="0">
                <a:solidFill>
                  <a:srgbClr val="002060"/>
                </a:solidFill>
              </a:rPr>
              <a:t>&lt;body&gt;</a:t>
            </a:r>
          </a:p>
          <a:p>
            <a:pPr>
              <a:lnSpc>
                <a:spcPct val="150000"/>
              </a:lnSpc>
            </a:pPr>
            <a:r>
              <a:rPr lang="en-US" dirty="0">
                <a:solidFill>
                  <a:srgbClr val="002060"/>
                </a:solidFill>
              </a:rPr>
              <a:t>  &lt;h1&gt;Hello World&lt;/h1&gt;</a:t>
            </a:r>
          </a:p>
          <a:p>
            <a:pPr>
              <a:lnSpc>
                <a:spcPct val="150000"/>
              </a:lnSpc>
            </a:pPr>
            <a:r>
              <a:rPr lang="en-US" dirty="0">
                <a:solidFill>
                  <a:srgbClr val="002060"/>
                </a:solidFill>
              </a:rPr>
              <a:t>  &lt;p&gt;This is a paragraph.&lt;/p&gt;</a:t>
            </a:r>
          </a:p>
          <a:p>
            <a:pPr>
              <a:lnSpc>
                <a:spcPct val="150000"/>
              </a:lnSpc>
            </a:pPr>
            <a:r>
              <a:rPr lang="en-US" dirty="0">
                <a:solidFill>
                  <a:srgbClr val="002060"/>
                </a:solidFill>
              </a:rPr>
              <a:t>&lt;/body&gt;</a:t>
            </a:r>
          </a:p>
          <a:p>
            <a:pPr>
              <a:lnSpc>
                <a:spcPct val="150000"/>
              </a:lnSpc>
            </a:pPr>
            <a:r>
              <a:rPr lang="en-US" dirty="0">
                <a:solidFill>
                  <a:srgbClr val="002060"/>
                </a:solidFill>
              </a:rPr>
              <a:t>&lt;/html&gt;</a:t>
            </a:r>
          </a:p>
          <a:p>
            <a:endParaRPr lang="en-US" dirty="0"/>
          </a:p>
          <a:p>
            <a:endParaRPr lang="en-US" dirty="0"/>
          </a:p>
        </p:txBody>
      </p:sp>
      <p:sp>
        <p:nvSpPr>
          <p:cNvPr id="10" name="TextBox 9">
            <a:extLst>
              <a:ext uri="{FF2B5EF4-FFF2-40B4-BE49-F238E27FC236}">
                <a16:creationId xmlns:a16="http://schemas.microsoft.com/office/drawing/2014/main" id="{E53496D5-1E00-E0C2-0A5F-B7A9902AE1FB}"/>
              </a:ext>
            </a:extLst>
          </p:cNvPr>
          <p:cNvSpPr txBox="1"/>
          <p:nvPr/>
        </p:nvSpPr>
        <p:spPr>
          <a:xfrm>
            <a:off x="4776053" y="2232203"/>
            <a:ext cx="6096000" cy="2585323"/>
          </a:xfrm>
          <a:prstGeom prst="rect">
            <a:avLst/>
          </a:prstGeom>
          <a:noFill/>
        </p:spPr>
        <p:txBody>
          <a:bodyPr wrap="square">
            <a:spAutoFit/>
          </a:bodyPr>
          <a:lstStyle/>
          <a:p>
            <a:r>
              <a:rPr lang="en-US" dirty="0"/>
              <a:t> In this example, the DOM tree would look something like this:</a:t>
            </a:r>
          </a:p>
          <a:p>
            <a:r>
              <a:rPr lang="en-US" dirty="0"/>
              <a:t>        document</a:t>
            </a:r>
          </a:p>
          <a:p>
            <a:r>
              <a:rPr lang="en-US" dirty="0"/>
              <a:t>            html</a:t>
            </a:r>
          </a:p>
          <a:p>
            <a:r>
              <a:rPr lang="en-US" dirty="0"/>
              <a:t>                head</a:t>
            </a:r>
          </a:p>
          <a:p>
            <a:r>
              <a:rPr lang="en-US" dirty="0"/>
              <a:t>                    title (Text Node: "DOM Example")</a:t>
            </a:r>
          </a:p>
          <a:p>
            <a:r>
              <a:rPr lang="en-US" dirty="0"/>
              <a:t>                body</a:t>
            </a:r>
          </a:p>
          <a:p>
            <a:r>
              <a:rPr lang="en-US" dirty="0"/>
              <a:t>                    h1 (Text Node: "Hello World")</a:t>
            </a:r>
          </a:p>
          <a:p>
            <a:r>
              <a:rPr lang="en-US" dirty="0"/>
              <a:t>                    p (Text Node: "This is a paragraph.")</a:t>
            </a:r>
          </a:p>
        </p:txBody>
      </p:sp>
    </p:spTree>
    <p:extLst>
      <p:ext uri="{BB962C8B-B14F-4D97-AF65-F5344CB8AC3E}">
        <p14:creationId xmlns:p14="http://schemas.microsoft.com/office/powerpoint/2010/main" val="303900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dirty="0">
                <a:solidFill>
                  <a:srgbClr val="FFFFFF"/>
                </a:solidFill>
              </a:rPr>
              <a:t>What is the DOM?</a:t>
            </a:r>
          </a:p>
        </p:txBody>
      </p:sp>
      <p:sp>
        <p:nvSpPr>
          <p:cNvPr id="4" name="TextBox 3">
            <a:extLst>
              <a:ext uri="{FF2B5EF4-FFF2-40B4-BE49-F238E27FC236}">
                <a16:creationId xmlns:a16="http://schemas.microsoft.com/office/drawing/2014/main" id="{863E2CD2-CCE1-8B13-43A0-D71C14A30E10}"/>
              </a:ext>
            </a:extLst>
          </p:cNvPr>
          <p:cNvSpPr txBox="1"/>
          <p:nvPr/>
        </p:nvSpPr>
        <p:spPr>
          <a:xfrm>
            <a:off x="176980" y="1951672"/>
            <a:ext cx="10274710" cy="1852880"/>
          </a:xfrm>
          <a:prstGeom prst="rect">
            <a:avLst/>
          </a:prstGeom>
          <a:noFill/>
        </p:spPr>
        <p:txBody>
          <a:bodyPr wrap="square">
            <a:spAutoFit/>
          </a:bodyPr>
          <a:lstStyle/>
          <a:p>
            <a:r>
              <a:rPr lang="en-US" b="1" dirty="0"/>
              <a:t>Elements, Nodes, and Attributes:</a:t>
            </a:r>
          </a:p>
          <a:p>
            <a:endParaRPr lang="en-US" dirty="0"/>
          </a:p>
          <a:p>
            <a:pPr>
              <a:lnSpc>
                <a:spcPct val="150000"/>
              </a:lnSpc>
            </a:pPr>
            <a:r>
              <a:rPr lang="en-US" dirty="0"/>
              <a:t>    Element Nodes: Represent HTML elements, such as &lt;h1&gt;, &lt;p&gt;, etc.</a:t>
            </a:r>
          </a:p>
          <a:p>
            <a:pPr>
              <a:lnSpc>
                <a:spcPct val="150000"/>
              </a:lnSpc>
            </a:pPr>
            <a:r>
              <a:rPr lang="en-US" dirty="0"/>
              <a:t>    Attribute Nodes: Represent attributes of elements, such as id, class, etc.</a:t>
            </a:r>
          </a:p>
          <a:p>
            <a:pPr>
              <a:lnSpc>
                <a:spcPct val="150000"/>
              </a:lnSpc>
            </a:pPr>
            <a:r>
              <a:rPr lang="en-US" dirty="0"/>
              <a:t>    Text Nodes: Represent the text content inside elements.</a:t>
            </a:r>
          </a:p>
        </p:txBody>
      </p:sp>
      <p:sp>
        <p:nvSpPr>
          <p:cNvPr id="7" name="TextBox 6">
            <a:extLst>
              <a:ext uri="{FF2B5EF4-FFF2-40B4-BE49-F238E27FC236}">
                <a16:creationId xmlns:a16="http://schemas.microsoft.com/office/drawing/2014/main" id="{F2906AA4-E49A-26C0-7635-5191E611964E}"/>
              </a:ext>
            </a:extLst>
          </p:cNvPr>
          <p:cNvSpPr txBox="1"/>
          <p:nvPr/>
        </p:nvSpPr>
        <p:spPr>
          <a:xfrm>
            <a:off x="176980" y="4177114"/>
            <a:ext cx="11769214" cy="2169825"/>
          </a:xfrm>
          <a:prstGeom prst="rect">
            <a:avLst/>
          </a:prstGeom>
          <a:noFill/>
        </p:spPr>
        <p:txBody>
          <a:bodyPr wrap="square">
            <a:spAutoFit/>
          </a:bodyPr>
          <a:lstStyle/>
          <a:p>
            <a:r>
              <a:rPr lang="en-US" b="1" dirty="0"/>
              <a:t>The Root Node and Document Node:</a:t>
            </a:r>
          </a:p>
          <a:p>
            <a:endParaRPr lang="en-US" dirty="0"/>
          </a:p>
          <a:p>
            <a:pPr>
              <a:lnSpc>
                <a:spcPct val="150000"/>
              </a:lnSpc>
            </a:pPr>
            <a:r>
              <a:rPr lang="en-US" dirty="0"/>
              <a:t>Document Node: Represents the entire HTML or XML document. It is the root node of the DOM tree.</a:t>
            </a:r>
          </a:p>
          <a:p>
            <a:pPr>
              <a:lnSpc>
                <a:spcPct val="150000"/>
              </a:lnSpc>
            </a:pPr>
            <a:r>
              <a:rPr lang="en-US" dirty="0"/>
              <a:t>Root Node: For an HTML document, the root node is the &lt;html&gt; element. It is the starting point for accessing and manipulating the entire document.</a:t>
            </a:r>
          </a:p>
          <a:p>
            <a:endParaRPr lang="en-US" dirty="0"/>
          </a:p>
        </p:txBody>
      </p:sp>
    </p:spTree>
    <p:extLst>
      <p:ext uri="{BB962C8B-B14F-4D97-AF65-F5344CB8AC3E}">
        <p14:creationId xmlns:p14="http://schemas.microsoft.com/office/powerpoint/2010/main" val="45579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dirty="0">
                <a:solidFill>
                  <a:srgbClr val="FFFFFF"/>
                </a:solidFill>
              </a:rPr>
              <a:t>DOM (Document Object Model)</a:t>
            </a:r>
            <a:endParaRPr lang="en-US" sz="3700" b="1" dirty="0">
              <a:solidFill>
                <a:srgbClr val="FFFFFF"/>
              </a:solidFill>
            </a:endParaRPr>
          </a:p>
        </p:txBody>
      </p:sp>
      <p:sp>
        <p:nvSpPr>
          <p:cNvPr id="5" name="TextBox 4">
            <a:extLst>
              <a:ext uri="{FF2B5EF4-FFF2-40B4-BE49-F238E27FC236}">
                <a16:creationId xmlns:a16="http://schemas.microsoft.com/office/drawing/2014/main" id="{6AD41EBC-EB7A-36A6-F4D5-3616C443CDDC}"/>
              </a:ext>
            </a:extLst>
          </p:cNvPr>
          <p:cNvSpPr txBox="1"/>
          <p:nvPr/>
        </p:nvSpPr>
        <p:spPr>
          <a:xfrm>
            <a:off x="226141" y="2138797"/>
            <a:ext cx="11769213" cy="1754326"/>
          </a:xfrm>
          <a:prstGeom prst="rect">
            <a:avLst/>
          </a:prstGeom>
          <a:noFill/>
        </p:spPr>
        <p:txBody>
          <a:bodyPr wrap="square">
            <a:spAutoFit/>
          </a:bodyPr>
          <a:lstStyle/>
          <a:p>
            <a:r>
              <a:rPr lang="en-US" b="1" dirty="0"/>
              <a:t>How JavaScript Interacts with the DOM</a:t>
            </a:r>
          </a:p>
          <a:p>
            <a:endParaRPr lang="en-US" dirty="0"/>
          </a:p>
          <a:p>
            <a:pPr>
              <a:lnSpc>
                <a:spcPct val="150000"/>
              </a:lnSpc>
            </a:pPr>
            <a:r>
              <a:rPr lang="en-US" dirty="0"/>
              <a:t>JavaScript can access and manipulate the DOM using various methods and properties provided by the DOM API. This interaction allows developers to dynamically change the content, structure, and style of web pages.</a:t>
            </a:r>
          </a:p>
          <a:p>
            <a:endParaRPr lang="en-US" dirty="0"/>
          </a:p>
        </p:txBody>
      </p:sp>
      <p:sp>
        <p:nvSpPr>
          <p:cNvPr id="8" name="TextBox 7">
            <a:extLst>
              <a:ext uri="{FF2B5EF4-FFF2-40B4-BE49-F238E27FC236}">
                <a16:creationId xmlns:a16="http://schemas.microsoft.com/office/drawing/2014/main" id="{D3E50C24-64D5-DC51-6AD3-E91FA5BA5913}"/>
              </a:ext>
            </a:extLst>
          </p:cNvPr>
          <p:cNvSpPr txBox="1"/>
          <p:nvPr/>
        </p:nvSpPr>
        <p:spPr>
          <a:xfrm>
            <a:off x="196646" y="3893123"/>
            <a:ext cx="11739718" cy="2683876"/>
          </a:xfrm>
          <a:prstGeom prst="rect">
            <a:avLst/>
          </a:prstGeom>
          <a:noFill/>
        </p:spPr>
        <p:txBody>
          <a:bodyPr wrap="square">
            <a:spAutoFit/>
          </a:bodyPr>
          <a:lstStyle/>
          <a:p>
            <a:r>
              <a:rPr lang="en-US" b="1" dirty="0"/>
              <a:t>Basic Operations</a:t>
            </a:r>
          </a:p>
          <a:p>
            <a:endParaRPr lang="en-US" dirty="0"/>
          </a:p>
          <a:p>
            <a:pPr>
              <a:lnSpc>
                <a:spcPct val="150000"/>
              </a:lnSpc>
            </a:pPr>
            <a:r>
              <a:rPr lang="en-US" b="1" dirty="0"/>
              <a:t>Selecting Elements: </a:t>
            </a:r>
            <a:r>
              <a:rPr lang="en-US" dirty="0"/>
              <a:t>Using methods like </a:t>
            </a:r>
            <a:r>
              <a:rPr lang="en-US" dirty="0" err="1"/>
              <a:t>document.getElementById</a:t>
            </a:r>
            <a:r>
              <a:rPr lang="en-US" dirty="0"/>
              <a:t>(), </a:t>
            </a:r>
            <a:r>
              <a:rPr lang="en-US" dirty="0" err="1"/>
              <a:t>document.querySelector</a:t>
            </a:r>
            <a:r>
              <a:rPr lang="en-US" dirty="0"/>
              <a:t>(), etc., to select HTML elements.</a:t>
            </a:r>
          </a:p>
          <a:p>
            <a:pPr>
              <a:lnSpc>
                <a:spcPct val="150000"/>
              </a:lnSpc>
            </a:pPr>
            <a:r>
              <a:rPr lang="en-US" b="1" dirty="0"/>
              <a:t>Modifying Content</a:t>
            </a:r>
            <a:r>
              <a:rPr lang="en-US" dirty="0"/>
              <a:t>: Changing the inner HTML or text content of elements.</a:t>
            </a:r>
          </a:p>
          <a:p>
            <a:pPr>
              <a:lnSpc>
                <a:spcPct val="150000"/>
              </a:lnSpc>
            </a:pPr>
            <a:r>
              <a:rPr lang="en-US" b="1" dirty="0"/>
              <a:t>Manipulating Styles</a:t>
            </a:r>
            <a:r>
              <a:rPr lang="en-US" dirty="0"/>
              <a:t>: Applying or changing CSS styles directly via JavaScript.</a:t>
            </a:r>
          </a:p>
          <a:p>
            <a:pPr>
              <a:lnSpc>
                <a:spcPct val="150000"/>
              </a:lnSpc>
            </a:pPr>
            <a:r>
              <a:rPr lang="en-US" b="1" dirty="0"/>
              <a:t>Handling Events</a:t>
            </a:r>
            <a:r>
              <a:rPr lang="en-US" dirty="0"/>
              <a:t>: Adding event listeners to elements to respond to user interactions, such as clicks or key presses.</a:t>
            </a:r>
          </a:p>
        </p:txBody>
      </p:sp>
    </p:spTree>
    <p:extLst>
      <p:ext uri="{BB962C8B-B14F-4D97-AF65-F5344CB8AC3E}">
        <p14:creationId xmlns:p14="http://schemas.microsoft.com/office/powerpoint/2010/main" val="356297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dirty="0">
                <a:solidFill>
                  <a:srgbClr val="FFFFFF"/>
                </a:solidFill>
              </a:rPr>
              <a:t>DOM (Document Object Model)</a:t>
            </a:r>
            <a:endParaRPr lang="en-US" sz="3700" b="1" dirty="0">
              <a:solidFill>
                <a:srgbClr val="FFFFFF"/>
              </a:solidFill>
            </a:endParaRPr>
          </a:p>
        </p:txBody>
      </p:sp>
      <p:sp>
        <p:nvSpPr>
          <p:cNvPr id="4" name="TextBox 3">
            <a:extLst>
              <a:ext uri="{FF2B5EF4-FFF2-40B4-BE49-F238E27FC236}">
                <a16:creationId xmlns:a16="http://schemas.microsoft.com/office/drawing/2014/main" id="{2DDBB778-E84A-5EA8-D15F-D5B58B8C6F36}"/>
              </a:ext>
            </a:extLst>
          </p:cNvPr>
          <p:cNvSpPr txBox="1"/>
          <p:nvPr/>
        </p:nvSpPr>
        <p:spPr>
          <a:xfrm>
            <a:off x="324465" y="1861798"/>
            <a:ext cx="5771535" cy="3139321"/>
          </a:xfrm>
          <a:prstGeom prst="rect">
            <a:avLst/>
          </a:prstGeom>
          <a:noFill/>
        </p:spPr>
        <p:txBody>
          <a:bodyPr wrap="square">
            <a:spAutoFit/>
          </a:bodyPr>
          <a:lstStyle/>
          <a:p>
            <a:r>
              <a:rPr lang="en-US" dirty="0"/>
              <a:t>Example:</a:t>
            </a:r>
          </a:p>
          <a:p>
            <a:endParaRPr lang="en-US" dirty="0"/>
          </a:p>
          <a:p>
            <a:endParaRPr lang="en-US" dirty="0"/>
          </a:p>
          <a:p>
            <a:r>
              <a:rPr lang="en-US" dirty="0">
                <a:solidFill>
                  <a:srgbClr val="002060"/>
                </a:solidFill>
              </a:rPr>
              <a:t>// Selecting an element</a:t>
            </a:r>
          </a:p>
          <a:p>
            <a:r>
              <a:rPr lang="en-US" dirty="0">
                <a:solidFill>
                  <a:srgbClr val="002060"/>
                </a:solidFill>
              </a:rPr>
              <a:t>var heading = </a:t>
            </a:r>
            <a:r>
              <a:rPr lang="en-US" dirty="0" err="1">
                <a:solidFill>
                  <a:srgbClr val="002060"/>
                </a:solidFill>
              </a:rPr>
              <a:t>document.querySelector</a:t>
            </a:r>
            <a:r>
              <a:rPr lang="en-US" dirty="0">
                <a:solidFill>
                  <a:srgbClr val="002060"/>
                </a:solidFill>
              </a:rPr>
              <a:t>('h1');</a:t>
            </a:r>
          </a:p>
          <a:p>
            <a:endParaRPr lang="en-US" dirty="0">
              <a:solidFill>
                <a:srgbClr val="002060"/>
              </a:solidFill>
            </a:endParaRPr>
          </a:p>
          <a:p>
            <a:r>
              <a:rPr lang="en-US" dirty="0">
                <a:solidFill>
                  <a:srgbClr val="002060"/>
                </a:solidFill>
              </a:rPr>
              <a:t>// Modifying content</a:t>
            </a:r>
          </a:p>
          <a:p>
            <a:r>
              <a:rPr lang="en-US" dirty="0" err="1">
                <a:solidFill>
                  <a:srgbClr val="002060"/>
                </a:solidFill>
              </a:rPr>
              <a:t>heading.textContent</a:t>
            </a:r>
            <a:r>
              <a:rPr lang="en-US" dirty="0">
                <a:solidFill>
                  <a:srgbClr val="002060"/>
                </a:solidFill>
              </a:rPr>
              <a:t> = 'Welcome to DOM Manipulation!';</a:t>
            </a:r>
          </a:p>
          <a:p>
            <a:endParaRPr lang="en-US" dirty="0">
              <a:solidFill>
                <a:srgbClr val="002060"/>
              </a:solidFill>
            </a:endParaRPr>
          </a:p>
          <a:p>
            <a:r>
              <a:rPr lang="en-US" dirty="0">
                <a:solidFill>
                  <a:srgbClr val="002060"/>
                </a:solidFill>
              </a:rPr>
              <a:t>// Changing style</a:t>
            </a:r>
          </a:p>
          <a:p>
            <a:r>
              <a:rPr lang="en-US" dirty="0" err="1">
                <a:solidFill>
                  <a:srgbClr val="002060"/>
                </a:solidFill>
              </a:rPr>
              <a:t>heading.style.color</a:t>
            </a:r>
            <a:r>
              <a:rPr lang="en-US" dirty="0">
                <a:solidFill>
                  <a:srgbClr val="002060"/>
                </a:solidFill>
              </a:rPr>
              <a:t> = 'blue';</a:t>
            </a:r>
          </a:p>
        </p:txBody>
      </p:sp>
    </p:spTree>
    <p:extLst>
      <p:ext uri="{BB962C8B-B14F-4D97-AF65-F5344CB8AC3E}">
        <p14:creationId xmlns:p14="http://schemas.microsoft.com/office/powerpoint/2010/main" val="386631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dirty="0">
                <a:solidFill>
                  <a:srgbClr val="FFFFFF"/>
                </a:solidFill>
              </a:rPr>
              <a:t>DOM (Document Object Model)</a:t>
            </a:r>
            <a:endParaRPr lang="en-US" sz="3700" b="1" dirty="0">
              <a:solidFill>
                <a:srgbClr val="FFFFFF"/>
              </a:solidFill>
            </a:endParaRPr>
          </a:p>
        </p:txBody>
      </p:sp>
      <p:sp>
        <p:nvSpPr>
          <p:cNvPr id="4" name="TextBox 3">
            <a:extLst>
              <a:ext uri="{FF2B5EF4-FFF2-40B4-BE49-F238E27FC236}">
                <a16:creationId xmlns:a16="http://schemas.microsoft.com/office/drawing/2014/main" id="{2DDBB778-E84A-5EA8-D15F-D5B58B8C6F36}"/>
              </a:ext>
            </a:extLst>
          </p:cNvPr>
          <p:cNvSpPr txBox="1"/>
          <p:nvPr/>
        </p:nvSpPr>
        <p:spPr>
          <a:xfrm>
            <a:off x="324465" y="1861798"/>
            <a:ext cx="5771535" cy="3139321"/>
          </a:xfrm>
          <a:prstGeom prst="rect">
            <a:avLst/>
          </a:prstGeom>
          <a:noFill/>
        </p:spPr>
        <p:txBody>
          <a:bodyPr wrap="square">
            <a:spAutoFit/>
          </a:bodyPr>
          <a:lstStyle/>
          <a:p>
            <a:r>
              <a:rPr lang="en-US" dirty="0"/>
              <a:t>Example:</a:t>
            </a:r>
          </a:p>
          <a:p>
            <a:endParaRPr lang="en-US" dirty="0"/>
          </a:p>
          <a:p>
            <a:endParaRPr lang="en-US" dirty="0"/>
          </a:p>
          <a:p>
            <a:r>
              <a:rPr lang="en-US" dirty="0">
                <a:solidFill>
                  <a:srgbClr val="002060"/>
                </a:solidFill>
              </a:rPr>
              <a:t>// Selecting an element</a:t>
            </a:r>
          </a:p>
          <a:p>
            <a:r>
              <a:rPr lang="en-US" dirty="0">
                <a:solidFill>
                  <a:srgbClr val="002060"/>
                </a:solidFill>
              </a:rPr>
              <a:t>var heading = </a:t>
            </a:r>
            <a:r>
              <a:rPr lang="en-US" dirty="0" err="1">
                <a:solidFill>
                  <a:srgbClr val="002060"/>
                </a:solidFill>
              </a:rPr>
              <a:t>document.querySelector</a:t>
            </a:r>
            <a:r>
              <a:rPr lang="en-US" dirty="0">
                <a:solidFill>
                  <a:srgbClr val="002060"/>
                </a:solidFill>
              </a:rPr>
              <a:t>('h1');</a:t>
            </a:r>
          </a:p>
          <a:p>
            <a:endParaRPr lang="en-US" dirty="0">
              <a:solidFill>
                <a:srgbClr val="002060"/>
              </a:solidFill>
            </a:endParaRPr>
          </a:p>
          <a:p>
            <a:r>
              <a:rPr lang="en-US" dirty="0">
                <a:solidFill>
                  <a:srgbClr val="002060"/>
                </a:solidFill>
              </a:rPr>
              <a:t>// Modifying content</a:t>
            </a:r>
          </a:p>
          <a:p>
            <a:r>
              <a:rPr lang="en-US" dirty="0" err="1">
                <a:solidFill>
                  <a:srgbClr val="002060"/>
                </a:solidFill>
              </a:rPr>
              <a:t>heading.textContent</a:t>
            </a:r>
            <a:r>
              <a:rPr lang="en-US" dirty="0">
                <a:solidFill>
                  <a:srgbClr val="002060"/>
                </a:solidFill>
              </a:rPr>
              <a:t> = 'Welcome to DOM Manipulation!';</a:t>
            </a:r>
          </a:p>
          <a:p>
            <a:endParaRPr lang="en-US" dirty="0">
              <a:solidFill>
                <a:srgbClr val="002060"/>
              </a:solidFill>
            </a:endParaRPr>
          </a:p>
          <a:p>
            <a:r>
              <a:rPr lang="en-US" dirty="0">
                <a:solidFill>
                  <a:srgbClr val="002060"/>
                </a:solidFill>
              </a:rPr>
              <a:t>// Changing style</a:t>
            </a:r>
          </a:p>
          <a:p>
            <a:r>
              <a:rPr lang="en-US" dirty="0" err="1">
                <a:solidFill>
                  <a:srgbClr val="002060"/>
                </a:solidFill>
              </a:rPr>
              <a:t>heading.style.color</a:t>
            </a:r>
            <a:r>
              <a:rPr lang="en-US" dirty="0">
                <a:solidFill>
                  <a:srgbClr val="002060"/>
                </a:solidFill>
              </a:rPr>
              <a:t> = 'blue';</a:t>
            </a:r>
          </a:p>
        </p:txBody>
      </p:sp>
    </p:spTree>
    <p:extLst>
      <p:ext uri="{BB962C8B-B14F-4D97-AF65-F5344CB8AC3E}">
        <p14:creationId xmlns:p14="http://schemas.microsoft.com/office/powerpoint/2010/main" val="248205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dirty="0">
                <a:solidFill>
                  <a:srgbClr val="FFFFFF"/>
                </a:solidFill>
              </a:rPr>
              <a:t>Selecting by ID</a:t>
            </a:r>
          </a:p>
        </p:txBody>
      </p:sp>
      <p:sp>
        <p:nvSpPr>
          <p:cNvPr id="5" name="TextBox 4">
            <a:extLst>
              <a:ext uri="{FF2B5EF4-FFF2-40B4-BE49-F238E27FC236}">
                <a16:creationId xmlns:a16="http://schemas.microsoft.com/office/drawing/2014/main" id="{EDEA23A2-5DE8-55C5-06D8-E750012E5BDD}"/>
              </a:ext>
            </a:extLst>
          </p:cNvPr>
          <p:cNvSpPr txBox="1"/>
          <p:nvPr/>
        </p:nvSpPr>
        <p:spPr>
          <a:xfrm>
            <a:off x="288894" y="1917464"/>
            <a:ext cx="11306758" cy="3416320"/>
          </a:xfrm>
          <a:prstGeom prst="rect">
            <a:avLst/>
          </a:prstGeom>
          <a:noFill/>
        </p:spPr>
        <p:txBody>
          <a:bodyPr wrap="square">
            <a:spAutoFit/>
          </a:bodyPr>
          <a:lstStyle/>
          <a:p>
            <a:r>
              <a:rPr lang="en-US" dirty="0"/>
              <a:t>The most common way to select an individual element is by its unique ID using the </a:t>
            </a:r>
            <a:r>
              <a:rPr lang="en-US" dirty="0" err="1"/>
              <a:t>document.getElementById</a:t>
            </a:r>
            <a:r>
              <a:rPr lang="en-US" dirty="0"/>
              <a:t>() method. Since IDs are unique within the document, this method returns a single element, making it efficient for targeting specific elements like headers, buttons, or sections.</a:t>
            </a:r>
          </a:p>
          <a:p>
            <a:endParaRPr lang="en-US" dirty="0"/>
          </a:p>
          <a:p>
            <a:r>
              <a:rPr lang="en-US" dirty="0">
                <a:solidFill>
                  <a:srgbClr val="7030A0"/>
                </a:solidFill>
              </a:rPr>
              <a:t>&lt;h1 id="header"&gt;Welcome to My Website&lt;/h1&gt;</a:t>
            </a:r>
          </a:p>
          <a:p>
            <a:endParaRPr lang="en-US" dirty="0"/>
          </a:p>
          <a:p>
            <a:r>
              <a:rPr lang="en-US" dirty="0">
                <a:solidFill>
                  <a:srgbClr val="7030A0"/>
                </a:solidFill>
              </a:rPr>
              <a:t>let element = </a:t>
            </a:r>
            <a:r>
              <a:rPr lang="en-US" dirty="0" err="1">
                <a:solidFill>
                  <a:srgbClr val="7030A0"/>
                </a:solidFill>
              </a:rPr>
              <a:t>document.getElementById</a:t>
            </a:r>
            <a:r>
              <a:rPr lang="en-US" dirty="0">
                <a:solidFill>
                  <a:srgbClr val="7030A0"/>
                </a:solidFill>
              </a:rPr>
              <a:t>('header');</a:t>
            </a:r>
          </a:p>
          <a:p>
            <a:r>
              <a:rPr lang="en-US" dirty="0">
                <a:solidFill>
                  <a:srgbClr val="7030A0"/>
                </a:solidFill>
              </a:rPr>
              <a:t>console.log(element);  // Output: &lt;h1 id="header"&gt;Welcome to My Website&lt;/h1&gt;</a:t>
            </a:r>
          </a:p>
          <a:p>
            <a:endParaRPr lang="en-US" dirty="0"/>
          </a:p>
          <a:p>
            <a:r>
              <a:rPr lang="en-US" dirty="0"/>
              <a:t>Explanation: In this example, we have a &lt;h1&gt; element with the ID header. Using </a:t>
            </a:r>
            <a:r>
              <a:rPr lang="en-US" dirty="0" err="1"/>
              <a:t>document.getElementById</a:t>
            </a:r>
            <a:r>
              <a:rPr lang="en-US" dirty="0"/>
              <a:t>('header'), we can select this element and manipulate it in JavaScript. IDs are unique, so this method is perfect when you need to select a specific, unique element.</a:t>
            </a:r>
          </a:p>
        </p:txBody>
      </p:sp>
    </p:spTree>
    <p:extLst>
      <p:ext uri="{BB962C8B-B14F-4D97-AF65-F5344CB8AC3E}">
        <p14:creationId xmlns:p14="http://schemas.microsoft.com/office/powerpoint/2010/main" val="366188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dirty="0">
                <a:solidFill>
                  <a:srgbClr val="FFFFFF"/>
                </a:solidFill>
              </a:rPr>
              <a:t>Selecting by </a:t>
            </a:r>
            <a:r>
              <a:rPr lang="en-US" sz="3700" b="1" dirty="0" err="1">
                <a:solidFill>
                  <a:srgbClr val="FFFFFF"/>
                </a:solidFill>
              </a:rPr>
              <a:t>TagName</a:t>
            </a:r>
            <a:endParaRPr lang="en-US" sz="3700" b="1" dirty="0">
              <a:solidFill>
                <a:srgbClr val="FFFFFF"/>
              </a:solidFill>
            </a:endParaRPr>
          </a:p>
        </p:txBody>
      </p:sp>
      <p:sp>
        <p:nvSpPr>
          <p:cNvPr id="5" name="TextBox 4">
            <a:extLst>
              <a:ext uri="{FF2B5EF4-FFF2-40B4-BE49-F238E27FC236}">
                <a16:creationId xmlns:a16="http://schemas.microsoft.com/office/drawing/2014/main" id="{EDEA23A2-5DE8-55C5-06D8-E750012E5BDD}"/>
              </a:ext>
            </a:extLst>
          </p:cNvPr>
          <p:cNvSpPr txBox="1"/>
          <p:nvPr/>
        </p:nvSpPr>
        <p:spPr>
          <a:xfrm>
            <a:off x="288894" y="1917464"/>
            <a:ext cx="11306758" cy="4770537"/>
          </a:xfrm>
          <a:prstGeom prst="rect">
            <a:avLst/>
          </a:prstGeom>
          <a:noFill/>
        </p:spPr>
        <p:txBody>
          <a:bodyPr wrap="square">
            <a:spAutoFit/>
          </a:bodyPr>
          <a:lstStyle/>
          <a:p>
            <a:r>
              <a:rPr lang="en-US" sz="1600" dirty="0"/>
              <a:t>The </a:t>
            </a:r>
            <a:r>
              <a:rPr lang="en-US" sz="1600" dirty="0" err="1"/>
              <a:t>document.getElementsByTagName</a:t>
            </a:r>
            <a:r>
              <a:rPr lang="en-US" sz="1600" dirty="0"/>
              <a:t>() method allows you to select elements by their tag name, such as div, p, or h1. This method returns a live </a:t>
            </a:r>
            <a:r>
              <a:rPr lang="en-US" sz="1600" dirty="0" err="1"/>
              <a:t>HTMLCollection</a:t>
            </a:r>
            <a:r>
              <a:rPr lang="en-US" sz="1600" dirty="0"/>
              <a:t> of all matching elements. You can loop through this collection to apply changes to all selected elements on the page.</a:t>
            </a:r>
          </a:p>
          <a:p>
            <a:endParaRPr lang="en-US" sz="1600" dirty="0"/>
          </a:p>
          <a:p>
            <a:r>
              <a:rPr lang="en-US" sz="1600" dirty="0">
                <a:solidFill>
                  <a:srgbClr val="7030A0"/>
                </a:solidFill>
              </a:rPr>
              <a:t>&lt;p&gt;This is the first paragraph.&lt;/p&gt;</a:t>
            </a:r>
          </a:p>
          <a:p>
            <a:r>
              <a:rPr lang="en-US" sz="1600" dirty="0">
                <a:solidFill>
                  <a:srgbClr val="7030A0"/>
                </a:solidFill>
              </a:rPr>
              <a:t>&lt;p&gt;This is the second paragraph.&lt;/p&gt;</a:t>
            </a:r>
          </a:p>
          <a:p>
            <a:endParaRPr lang="en-US" sz="1600" dirty="0"/>
          </a:p>
          <a:p>
            <a:endParaRPr lang="en-US" sz="1600" dirty="0"/>
          </a:p>
          <a:p>
            <a:r>
              <a:rPr lang="en-US" sz="1600" dirty="0">
                <a:solidFill>
                  <a:srgbClr val="7030A0"/>
                </a:solidFill>
              </a:rPr>
              <a:t>let paragraphs = </a:t>
            </a:r>
            <a:r>
              <a:rPr lang="en-US" sz="1600" dirty="0" err="1">
                <a:solidFill>
                  <a:srgbClr val="7030A0"/>
                </a:solidFill>
              </a:rPr>
              <a:t>document.getElementsByTagName</a:t>
            </a:r>
            <a:r>
              <a:rPr lang="en-US" sz="1600" dirty="0">
                <a:solidFill>
                  <a:srgbClr val="7030A0"/>
                </a:solidFill>
              </a:rPr>
              <a:t>('p');</a:t>
            </a:r>
          </a:p>
          <a:p>
            <a:r>
              <a:rPr lang="en-US" sz="1600" dirty="0">
                <a:solidFill>
                  <a:srgbClr val="7030A0"/>
                </a:solidFill>
              </a:rPr>
              <a:t>console.log(paragraphs);  // Output: </a:t>
            </a:r>
            <a:r>
              <a:rPr lang="en-US" sz="1600" dirty="0" err="1">
                <a:solidFill>
                  <a:srgbClr val="7030A0"/>
                </a:solidFill>
              </a:rPr>
              <a:t>HTMLCollection</a:t>
            </a:r>
            <a:r>
              <a:rPr lang="en-US" sz="1600" dirty="0">
                <a:solidFill>
                  <a:srgbClr val="7030A0"/>
                </a:solidFill>
              </a:rPr>
              <a:t>(2) [p, p]</a:t>
            </a:r>
          </a:p>
          <a:p>
            <a:endParaRPr lang="en-US" sz="1600" dirty="0">
              <a:solidFill>
                <a:srgbClr val="7030A0"/>
              </a:solidFill>
            </a:endParaRPr>
          </a:p>
          <a:p>
            <a:r>
              <a:rPr lang="en-US" sz="1600" dirty="0">
                <a:solidFill>
                  <a:srgbClr val="7030A0"/>
                </a:solidFill>
              </a:rPr>
              <a:t>// Example of looping through the collection</a:t>
            </a:r>
          </a:p>
          <a:p>
            <a:r>
              <a:rPr lang="en-US" sz="1600" dirty="0">
                <a:solidFill>
                  <a:srgbClr val="7030A0"/>
                </a:solidFill>
              </a:rPr>
              <a:t>for (let </a:t>
            </a:r>
            <a:r>
              <a:rPr lang="en-US" sz="1600" dirty="0" err="1">
                <a:solidFill>
                  <a:srgbClr val="7030A0"/>
                </a:solidFill>
              </a:rPr>
              <a:t>i</a:t>
            </a:r>
            <a:r>
              <a:rPr lang="en-US" sz="1600" dirty="0">
                <a:solidFill>
                  <a:srgbClr val="7030A0"/>
                </a:solidFill>
              </a:rPr>
              <a:t> = 0; </a:t>
            </a:r>
            <a:r>
              <a:rPr lang="en-US" sz="1600" dirty="0" err="1">
                <a:solidFill>
                  <a:srgbClr val="7030A0"/>
                </a:solidFill>
              </a:rPr>
              <a:t>i</a:t>
            </a:r>
            <a:r>
              <a:rPr lang="en-US" sz="1600" dirty="0">
                <a:solidFill>
                  <a:srgbClr val="7030A0"/>
                </a:solidFill>
              </a:rPr>
              <a:t> &lt; </a:t>
            </a:r>
            <a:r>
              <a:rPr lang="en-US" sz="1600" dirty="0" err="1">
                <a:solidFill>
                  <a:srgbClr val="7030A0"/>
                </a:solidFill>
              </a:rPr>
              <a:t>paragraphs.length</a:t>
            </a:r>
            <a:r>
              <a:rPr lang="en-US" sz="1600" dirty="0">
                <a:solidFill>
                  <a:srgbClr val="7030A0"/>
                </a:solidFill>
              </a:rPr>
              <a:t>; </a:t>
            </a:r>
            <a:r>
              <a:rPr lang="en-US" sz="1600" dirty="0" err="1">
                <a:solidFill>
                  <a:srgbClr val="7030A0"/>
                </a:solidFill>
              </a:rPr>
              <a:t>i</a:t>
            </a:r>
            <a:r>
              <a:rPr lang="en-US" sz="1600" dirty="0">
                <a:solidFill>
                  <a:srgbClr val="7030A0"/>
                </a:solidFill>
              </a:rPr>
              <a:t>++) {</a:t>
            </a:r>
          </a:p>
          <a:p>
            <a:r>
              <a:rPr lang="en-US" sz="1600" dirty="0">
                <a:solidFill>
                  <a:srgbClr val="7030A0"/>
                </a:solidFill>
              </a:rPr>
              <a:t>    paragraphs[</a:t>
            </a:r>
            <a:r>
              <a:rPr lang="en-US" sz="1600" dirty="0" err="1">
                <a:solidFill>
                  <a:srgbClr val="7030A0"/>
                </a:solidFill>
              </a:rPr>
              <a:t>i</a:t>
            </a:r>
            <a:r>
              <a:rPr lang="en-US" sz="1600" dirty="0">
                <a:solidFill>
                  <a:srgbClr val="7030A0"/>
                </a:solidFill>
              </a:rPr>
              <a:t>].</a:t>
            </a:r>
            <a:r>
              <a:rPr lang="en-US" sz="1600" dirty="0" err="1">
                <a:solidFill>
                  <a:srgbClr val="7030A0"/>
                </a:solidFill>
              </a:rPr>
              <a:t>style.color</a:t>
            </a:r>
            <a:r>
              <a:rPr lang="en-US" sz="1600" dirty="0">
                <a:solidFill>
                  <a:srgbClr val="7030A0"/>
                </a:solidFill>
              </a:rPr>
              <a:t> = 'blue';</a:t>
            </a:r>
          </a:p>
          <a:p>
            <a:r>
              <a:rPr lang="en-US" sz="1600" dirty="0">
                <a:solidFill>
                  <a:srgbClr val="7030A0"/>
                </a:solidFill>
              </a:rPr>
              <a:t>}</a:t>
            </a:r>
          </a:p>
          <a:p>
            <a:endParaRPr lang="en-US" sz="1600" dirty="0"/>
          </a:p>
          <a:p>
            <a:r>
              <a:rPr lang="en-US" sz="1600" dirty="0"/>
              <a:t>Explanation: In this example, all &lt;p&gt; elements are selected using </a:t>
            </a:r>
            <a:r>
              <a:rPr lang="en-US" sz="1600" dirty="0" err="1"/>
              <a:t>getElementsByTagName</a:t>
            </a:r>
            <a:r>
              <a:rPr lang="en-US" sz="1600" dirty="0"/>
              <a:t>('p'). The method returns an </a:t>
            </a:r>
            <a:r>
              <a:rPr lang="en-US" sz="1600" dirty="0" err="1"/>
              <a:t>HTMLCollection</a:t>
            </a:r>
            <a:r>
              <a:rPr lang="en-US" sz="1600" dirty="0"/>
              <a:t> of all paragraphs, which can be looped through to apply changes, such as changing the text color of all paragraphs to blue.</a:t>
            </a:r>
          </a:p>
        </p:txBody>
      </p:sp>
    </p:spTree>
    <p:extLst>
      <p:ext uri="{BB962C8B-B14F-4D97-AF65-F5344CB8AC3E}">
        <p14:creationId xmlns:p14="http://schemas.microsoft.com/office/powerpoint/2010/main" val="284698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dirty="0">
                <a:solidFill>
                  <a:srgbClr val="FFFFFF"/>
                </a:solidFill>
              </a:rPr>
              <a:t>Selecting by </a:t>
            </a:r>
            <a:r>
              <a:rPr lang="en-US" sz="4000" dirty="0" err="1">
                <a:solidFill>
                  <a:schemeClr val="bg1"/>
                </a:solidFill>
              </a:rPr>
              <a:t>ClassName</a:t>
            </a:r>
            <a:endParaRPr lang="en-US" sz="3700" b="1" dirty="0">
              <a:solidFill>
                <a:schemeClr val="bg1"/>
              </a:solidFill>
            </a:endParaRPr>
          </a:p>
        </p:txBody>
      </p:sp>
      <p:sp>
        <p:nvSpPr>
          <p:cNvPr id="5" name="TextBox 4">
            <a:extLst>
              <a:ext uri="{FF2B5EF4-FFF2-40B4-BE49-F238E27FC236}">
                <a16:creationId xmlns:a16="http://schemas.microsoft.com/office/drawing/2014/main" id="{EDEA23A2-5DE8-55C5-06D8-E750012E5BDD}"/>
              </a:ext>
            </a:extLst>
          </p:cNvPr>
          <p:cNvSpPr txBox="1"/>
          <p:nvPr/>
        </p:nvSpPr>
        <p:spPr>
          <a:xfrm>
            <a:off x="288894" y="1917464"/>
            <a:ext cx="11306758" cy="4770537"/>
          </a:xfrm>
          <a:prstGeom prst="rect">
            <a:avLst/>
          </a:prstGeom>
          <a:noFill/>
        </p:spPr>
        <p:txBody>
          <a:bodyPr wrap="square">
            <a:spAutoFit/>
          </a:bodyPr>
          <a:lstStyle/>
          <a:p>
            <a:r>
              <a:rPr lang="en-US" sz="1600" dirty="0"/>
              <a:t>The </a:t>
            </a:r>
            <a:r>
              <a:rPr lang="en-US" sz="1600" dirty="0" err="1"/>
              <a:t>document.getElementsByClassName</a:t>
            </a:r>
            <a:r>
              <a:rPr lang="en-US" sz="1600" dirty="0"/>
              <a:t>() method selects all elements that share a specific class. This method returns a live </a:t>
            </a:r>
            <a:r>
              <a:rPr lang="en-US" sz="1600" dirty="0" err="1"/>
              <a:t>HTMLCollection</a:t>
            </a:r>
            <a:r>
              <a:rPr lang="en-US" sz="1600" dirty="0"/>
              <a:t> of elements, allowing you to manipulate groups of elements that belong to the same class, such as all buttons, sections, or list items.</a:t>
            </a:r>
          </a:p>
          <a:p>
            <a:endParaRPr lang="en-US" sz="1600" dirty="0"/>
          </a:p>
          <a:p>
            <a:r>
              <a:rPr lang="en-US" sz="1600" dirty="0">
                <a:solidFill>
                  <a:srgbClr val="7030A0"/>
                </a:solidFill>
              </a:rPr>
              <a:t>&lt;button class="</a:t>
            </a:r>
            <a:r>
              <a:rPr lang="en-US" sz="1600" dirty="0" err="1">
                <a:solidFill>
                  <a:srgbClr val="7030A0"/>
                </a:solidFill>
              </a:rPr>
              <a:t>btn</a:t>
            </a:r>
            <a:r>
              <a:rPr lang="en-US" sz="1600" dirty="0">
                <a:solidFill>
                  <a:srgbClr val="7030A0"/>
                </a:solidFill>
              </a:rPr>
              <a:t>"&gt;Button 1&lt;/button&gt;</a:t>
            </a:r>
          </a:p>
          <a:p>
            <a:r>
              <a:rPr lang="en-US" sz="1600" dirty="0">
                <a:solidFill>
                  <a:srgbClr val="7030A0"/>
                </a:solidFill>
              </a:rPr>
              <a:t>&lt;button class="</a:t>
            </a:r>
            <a:r>
              <a:rPr lang="en-US" sz="1600" dirty="0" err="1">
                <a:solidFill>
                  <a:srgbClr val="7030A0"/>
                </a:solidFill>
              </a:rPr>
              <a:t>btn</a:t>
            </a:r>
            <a:r>
              <a:rPr lang="en-US" sz="1600" dirty="0">
                <a:solidFill>
                  <a:srgbClr val="7030A0"/>
                </a:solidFill>
              </a:rPr>
              <a:t>"&gt;Button 2&lt;/button&gt;</a:t>
            </a:r>
          </a:p>
          <a:p>
            <a:r>
              <a:rPr lang="en-US" sz="1600" dirty="0">
                <a:solidFill>
                  <a:srgbClr val="7030A0"/>
                </a:solidFill>
              </a:rPr>
              <a:t>&lt;button class="</a:t>
            </a:r>
            <a:r>
              <a:rPr lang="en-US" sz="1600" dirty="0" err="1">
                <a:solidFill>
                  <a:srgbClr val="7030A0"/>
                </a:solidFill>
              </a:rPr>
              <a:t>btn</a:t>
            </a:r>
            <a:r>
              <a:rPr lang="en-US" sz="1600" dirty="0">
                <a:solidFill>
                  <a:srgbClr val="7030A0"/>
                </a:solidFill>
              </a:rPr>
              <a:t>"&gt;Button 3&lt;/button&gt;</a:t>
            </a:r>
          </a:p>
          <a:p>
            <a:endParaRPr lang="en-US" sz="1600" dirty="0"/>
          </a:p>
          <a:p>
            <a:r>
              <a:rPr lang="en-US" sz="1600" dirty="0">
                <a:solidFill>
                  <a:srgbClr val="7030A0"/>
                </a:solidFill>
              </a:rPr>
              <a:t>let buttons = </a:t>
            </a:r>
            <a:r>
              <a:rPr lang="en-US" sz="1600" dirty="0" err="1">
                <a:solidFill>
                  <a:srgbClr val="7030A0"/>
                </a:solidFill>
              </a:rPr>
              <a:t>document.getElementsByClassName</a:t>
            </a:r>
            <a:r>
              <a:rPr lang="en-US" sz="1600" dirty="0">
                <a:solidFill>
                  <a:srgbClr val="7030A0"/>
                </a:solidFill>
              </a:rPr>
              <a:t>('</a:t>
            </a:r>
            <a:r>
              <a:rPr lang="en-US" sz="1600" dirty="0" err="1">
                <a:solidFill>
                  <a:srgbClr val="7030A0"/>
                </a:solidFill>
              </a:rPr>
              <a:t>btn</a:t>
            </a:r>
            <a:r>
              <a:rPr lang="en-US" sz="1600" dirty="0">
                <a:solidFill>
                  <a:srgbClr val="7030A0"/>
                </a:solidFill>
              </a:rPr>
              <a:t>');</a:t>
            </a:r>
          </a:p>
          <a:p>
            <a:r>
              <a:rPr lang="en-US" sz="1600" dirty="0">
                <a:solidFill>
                  <a:srgbClr val="7030A0"/>
                </a:solidFill>
              </a:rPr>
              <a:t>console.log(buttons);  // Output: </a:t>
            </a:r>
            <a:r>
              <a:rPr lang="en-US" sz="1600" dirty="0" err="1">
                <a:solidFill>
                  <a:srgbClr val="7030A0"/>
                </a:solidFill>
              </a:rPr>
              <a:t>HTMLCollection</a:t>
            </a:r>
            <a:r>
              <a:rPr lang="en-US" sz="1600" dirty="0">
                <a:solidFill>
                  <a:srgbClr val="7030A0"/>
                </a:solidFill>
              </a:rPr>
              <a:t>(3) [</a:t>
            </a:r>
            <a:r>
              <a:rPr lang="en-US" sz="1600" dirty="0" err="1">
                <a:solidFill>
                  <a:srgbClr val="7030A0"/>
                </a:solidFill>
              </a:rPr>
              <a:t>button.btn</a:t>
            </a:r>
            <a:r>
              <a:rPr lang="en-US" sz="1600" dirty="0">
                <a:solidFill>
                  <a:srgbClr val="7030A0"/>
                </a:solidFill>
              </a:rPr>
              <a:t>, </a:t>
            </a:r>
            <a:r>
              <a:rPr lang="en-US" sz="1600" dirty="0" err="1">
                <a:solidFill>
                  <a:srgbClr val="7030A0"/>
                </a:solidFill>
              </a:rPr>
              <a:t>button.btn</a:t>
            </a:r>
            <a:r>
              <a:rPr lang="en-US" sz="1600" dirty="0">
                <a:solidFill>
                  <a:srgbClr val="7030A0"/>
                </a:solidFill>
              </a:rPr>
              <a:t>, </a:t>
            </a:r>
            <a:r>
              <a:rPr lang="en-US" sz="1600" dirty="0" err="1">
                <a:solidFill>
                  <a:srgbClr val="7030A0"/>
                </a:solidFill>
              </a:rPr>
              <a:t>button.btn</a:t>
            </a:r>
            <a:r>
              <a:rPr lang="en-US" sz="1600" dirty="0">
                <a:solidFill>
                  <a:srgbClr val="7030A0"/>
                </a:solidFill>
              </a:rPr>
              <a:t>]</a:t>
            </a:r>
          </a:p>
          <a:p>
            <a:endParaRPr lang="en-US" sz="1600" dirty="0">
              <a:solidFill>
                <a:srgbClr val="7030A0"/>
              </a:solidFill>
            </a:endParaRPr>
          </a:p>
          <a:p>
            <a:r>
              <a:rPr lang="en-US" sz="1600" dirty="0">
                <a:solidFill>
                  <a:srgbClr val="7030A0"/>
                </a:solidFill>
              </a:rPr>
              <a:t>// Example of looping through the collection</a:t>
            </a:r>
          </a:p>
          <a:p>
            <a:r>
              <a:rPr lang="en-US" sz="1600" dirty="0">
                <a:solidFill>
                  <a:srgbClr val="7030A0"/>
                </a:solidFill>
              </a:rPr>
              <a:t>for (let </a:t>
            </a:r>
            <a:r>
              <a:rPr lang="en-US" sz="1600" dirty="0" err="1">
                <a:solidFill>
                  <a:srgbClr val="7030A0"/>
                </a:solidFill>
              </a:rPr>
              <a:t>i</a:t>
            </a:r>
            <a:r>
              <a:rPr lang="en-US" sz="1600" dirty="0">
                <a:solidFill>
                  <a:srgbClr val="7030A0"/>
                </a:solidFill>
              </a:rPr>
              <a:t> = 0; </a:t>
            </a:r>
            <a:r>
              <a:rPr lang="en-US" sz="1600" dirty="0" err="1">
                <a:solidFill>
                  <a:srgbClr val="7030A0"/>
                </a:solidFill>
              </a:rPr>
              <a:t>i</a:t>
            </a:r>
            <a:r>
              <a:rPr lang="en-US" sz="1600" dirty="0">
                <a:solidFill>
                  <a:srgbClr val="7030A0"/>
                </a:solidFill>
              </a:rPr>
              <a:t> &lt; </a:t>
            </a:r>
            <a:r>
              <a:rPr lang="en-US" sz="1600" dirty="0" err="1">
                <a:solidFill>
                  <a:srgbClr val="7030A0"/>
                </a:solidFill>
              </a:rPr>
              <a:t>buttons.length</a:t>
            </a:r>
            <a:r>
              <a:rPr lang="en-US" sz="1600" dirty="0">
                <a:solidFill>
                  <a:srgbClr val="7030A0"/>
                </a:solidFill>
              </a:rPr>
              <a:t>; </a:t>
            </a:r>
            <a:r>
              <a:rPr lang="en-US" sz="1600" dirty="0" err="1">
                <a:solidFill>
                  <a:srgbClr val="7030A0"/>
                </a:solidFill>
              </a:rPr>
              <a:t>i</a:t>
            </a:r>
            <a:r>
              <a:rPr lang="en-US" sz="1600" dirty="0">
                <a:solidFill>
                  <a:srgbClr val="7030A0"/>
                </a:solidFill>
              </a:rPr>
              <a:t>++) {</a:t>
            </a:r>
          </a:p>
          <a:p>
            <a:r>
              <a:rPr lang="en-US" sz="1600" dirty="0">
                <a:solidFill>
                  <a:srgbClr val="7030A0"/>
                </a:solidFill>
              </a:rPr>
              <a:t>    buttons[</a:t>
            </a:r>
            <a:r>
              <a:rPr lang="en-US" sz="1600" dirty="0" err="1">
                <a:solidFill>
                  <a:srgbClr val="7030A0"/>
                </a:solidFill>
              </a:rPr>
              <a:t>i</a:t>
            </a:r>
            <a:r>
              <a:rPr lang="en-US" sz="1600" dirty="0">
                <a:solidFill>
                  <a:srgbClr val="7030A0"/>
                </a:solidFill>
              </a:rPr>
              <a:t>].</a:t>
            </a:r>
            <a:r>
              <a:rPr lang="en-US" sz="1600" dirty="0" err="1">
                <a:solidFill>
                  <a:srgbClr val="7030A0"/>
                </a:solidFill>
              </a:rPr>
              <a:t>style.backgroundColor</a:t>
            </a:r>
            <a:r>
              <a:rPr lang="en-US" sz="1600" dirty="0">
                <a:solidFill>
                  <a:srgbClr val="7030A0"/>
                </a:solidFill>
              </a:rPr>
              <a:t> = 'green';</a:t>
            </a:r>
          </a:p>
          <a:p>
            <a:r>
              <a:rPr lang="en-US" sz="1600" dirty="0">
                <a:solidFill>
                  <a:srgbClr val="7030A0"/>
                </a:solidFill>
              </a:rPr>
              <a:t>}</a:t>
            </a:r>
          </a:p>
          <a:p>
            <a:endParaRPr lang="en-US" sz="1600" dirty="0"/>
          </a:p>
          <a:p>
            <a:r>
              <a:rPr lang="en-US" sz="1600" dirty="0"/>
              <a:t>Explanation: In this example, all buttons with the class name </a:t>
            </a:r>
            <a:r>
              <a:rPr lang="en-US" sz="1600" dirty="0" err="1"/>
              <a:t>btn</a:t>
            </a:r>
            <a:r>
              <a:rPr lang="en-US" sz="1600" dirty="0"/>
              <a:t> are selected. The </a:t>
            </a:r>
            <a:r>
              <a:rPr lang="en-US" sz="1600" dirty="0" err="1"/>
              <a:t>HTMLCollection</a:t>
            </a:r>
            <a:r>
              <a:rPr lang="en-US" sz="1600" dirty="0"/>
              <a:t> allows us to loop through each button and apply a style, such as changing the background color of all buttons to green. This is useful when you need to apply uniform changes to a group of elements.</a:t>
            </a:r>
          </a:p>
        </p:txBody>
      </p:sp>
    </p:spTree>
    <p:extLst>
      <p:ext uri="{BB962C8B-B14F-4D97-AF65-F5344CB8AC3E}">
        <p14:creationId xmlns:p14="http://schemas.microsoft.com/office/powerpoint/2010/main" val="67562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E1DC76-E569-BF36-B61A-3955DC9A4CE8}"/>
              </a:ext>
            </a:extLst>
          </p:cNvPr>
          <p:cNvSpPr/>
          <p:nvPr/>
        </p:nvSpPr>
        <p:spPr>
          <a:xfrm>
            <a:off x="4586990" y="1783830"/>
            <a:ext cx="6670623" cy="40923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C87C67FC-45C5-7804-936B-3582B7373A24}"/>
              </a:ext>
            </a:extLst>
          </p:cNvPr>
          <p:cNvSpPr/>
          <p:nvPr/>
        </p:nvSpPr>
        <p:spPr>
          <a:xfrm>
            <a:off x="5186597" y="2023672"/>
            <a:ext cx="5411449" cy="4047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Nav Bar</a:t>
            </a:r>
          </a:p>
        </p:txBody>
      </p:sp>
      <p:sp>
        <p:nvSpPr>
          <p:cNvPr id="9" name="Rectangle: Rounded Corners 8">
            <a:extLst>
              <a:ext uri="{FF2B5EF4-FFF2-40B4-BE49-F238E27FC236}">
                <a16:creationId xmlns:a16="http://schemas.microsoft.com/office/drawing/2014/main" id="{02FAD294-9C5E-C527-FB37-74D9CB18ED1D}"/>
              </a:ext>
            </a:extLst>
          </p:cNvPr>
          <p:cNvSpPr/>
          <p:nvPr/>
        </p:nvSpPr>
        <p:spPr>
          <a:xfrm>
            <a:off x="6398302" y="5576341"/>
            <a:ext cx="2460885" cy="2548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footer</a:t>
            </a:r>
          </a:p>
        </p:txBody>
      </p:sp>
      <p:sp>
        <p:nvSpPr>
          <p:cNvPr id="10" name="TextBox 9">
            <a:extLst>
              <a:ext uri="{FF2B5EF4-FFF2-40B4-BE49-F238E27FC236}">
                <a16:creationId xmlns:a16="http://schemas.microsoft.com/office/drawing/2014/main" id="{FA37F74C-DC1A-774A-0288-F0CB21F6CFAE}"/>
              </a:ext>
            </a:extLst>
          </p:cNvPr>
          <p:cNvSpPr txBox="1"/>
          <p:nvPr/>
        </p:nvSpPr>
        <p:spPr>
          <a:xfrm>
            <a:off x="6948942" y="1219619"/>
            <a:ext cx="1356525" cy="369332"/>
          </a:xfrm>
          <a:prstGeom prst="rect">
            <a:avLst/>
          </a:prstGeom>
          <a:noFill/>
        </p:spPr>
        <p:txBody>
          <a:bodyPr wrap="none" rtlCol="0">
            <a:spAutoFit/>
          </a:bodyPr>
          <a:lstStyle/>
          <a:p>
            <a:r>
              <a:rPr lang="en-US" dirty="0"/>
              <a:t>BLOG PAGE</a:t>
            </a:r>
          </a:p>
        </p:txBody>
      </p:sp>
      <p:sp>
        <p:nvSpPr>
          <p:cNvPr id="11" name="Rectangle: Rounded Corners 10">
            <a:extLst>
              <a:ext uri="{FF2B5EF4-FFF2-40B4-BE49-F238E27FC236}">
                <a16:creationId xmlns:a16="http://schemas.microsoft.com/office/drawing/2014/main" id="{2ABFFAB2-F352-0ED4-7DCD-E1BE6FF2A23C}"/>
              </a:ext>
            </a:extLst>
          </p:cNvPr>
          <p:cNvSpPr/>
          <p:nvPr/>
        </p:nvSpPr>
        <p:spPr>
          <a:xfrm>
            <a:off x="5006715" y="2788171"/>
            <a:ext cx="5801193" cy="640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14A6A08F-DE77-D1EF-EE93-3021D8BA7380}"/>
              </a:ext>
            </a:extLst>
          </p:cNvPr>
          <p:cNvSpPr/>
          <p:nvPr/>
        </p:nvSpPr>
        <p:spPr>
          <a:xfrm>
            <a:off x="4991724" y="3691327"/>
            <a:ext cx="5801193" cy="640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AD946A8D-D1B4-F88A-CD0F-2CA586E4B2A4}"/>
              </a:ext>
            </a:extLst>
          </p:cNvPr>
          <p:cNvSpPr/>
          <p:nvPr/>
        </p:nvSpPr>
        <p:spPr>
          <a:xfrm>
            <a:off x="5021704" y="4673185"/>
            <a:ext cx="5801193" cy="640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057CEA07-88F0-BC36-F8EF-07CF85A53768}"/>
              </a:ext>
            </a:extLst>
          </p:cNvPr>
          <p:cNvSpPr/>
          <p:nvPr/>
        </p:nvSpPr>
        <p:spPr>
          <a:xfrm>
            <a:off x="5186597" y="2908093"/>
            <a:ext cx="419724" cy="4422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0BD86A21-5FDA-FB96-A398-DD71C9EA75FC}"/>
              </a:ext>
            </a:extLst>
          </p:cNvPr>
          <p:cNvSpPr/>
          <p:nvPr/>
        </p:nvSpPr>
        <p:spPr>
          <a:xfrm>
            <a:off x="5186597" y="3812494"/>
            <a:ext cx="419724" cy="4422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2935FE26-0E2C-FEB6-B025-6DDDCB28830D}"/>
              </a:ext>
            </a:extLst>
          </p:cNvPr>
          <p:cNvSpPr/>
          <p:nvPr/>
        </p:nvSpPr>
        <p:spPr>
          <a:xfrm>
            <a:off x="5186597" y="4781869"/>
            <a:ext cx="419724" cy="4422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4372282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dirty="0">
                <a:solidFill>
                  <a:srgbClr val="FFFFFF"/>
                </a:solidFill>
              </a:rPr>
              <a:t>Selecting with </a:t>
            </a:r>
            <a:r>
              <a:rPr lang="en-US" sz="3700" b="1" dirty="0" err="1">
                <a:solidFill>
                  <a:srgbClr val="FFFFFF"/>
                </a:solidFill>
              </a:rPr>
              <a:t>querySelector</a:t>
            </a:r>
            <a:endParaRPr lang="en-US" sz="3700" b="1" dirty="0">
              <a:solidFill>
                <a:srgbClr val="FFFFFF"/>
              </a:solidFill>
            </a:endParaRPr>
          </a:p>
        </p:txBody>
      </p:sp>
      <p:sp>
        <p:nvSpPr>
          <p:cNvPr id="5" name="TextBox 4">
            <a:extLst>
              <a:ext uri="{FF2B5EF4-FFF2-40B4-BE49-F238E27FC236}">
                <a16:creationId xmlns:a16="http://schemas.microsoft.com/office/drawing/2014/main" id="{EDEA23A2-5DE8-55C5-06D8-E750012E5BDD}"/>
              </a:ext>
            </a:extLst>
          </p:cNvPr>
          <p:cNvSpPr txBox="1"/>
          <p:nvPr/>
        </p:nvSpPr>
        <p:spPr>
          <a:xfrm>
            <a:off x="288894" y="1917464"/>
            <a:ext cx="11306758" cy="3539430"/>
          </a:xfrm>
          <a:prstGeom prst="rect">
            <a:avLst/>
          </a:prstGeom>
          <a:noFill/>
        </p:spPr>
        <p:txBody>
          <a:bodyPr wrap="square">
            <a:spAutoFit/>
          </a:bodyPr>
          <a:lstStyle/>
          <a:p>
            <a:r>
              <a:rPr lang="en-US" sz="1600" dirty="0"/>
              <a:t>The </a:t>
            </a:r>
            <a:r>
              <a:rPr lang="en-US" sz="1600" dirty="0" err="1"/>
              <a:t>document.querySelector</a:t>
            </a:r>
            <a:r>
              <a:rPr lang="en-US" sz="1600" dirty="0"/>
              <a:t>() method is a versatile way to select elements using CSS-like selectors. It returns the first element that matches the specified selector. You can select by ID, class, tag, or more complex selectors like attribute selectors or pseudo-classes.</a:t>
            </a:r>
          </a:p>
          <a:p>
            <a:endParaRPr lang="en-US" sz="1600" dirty="0"/>
          </a:p>
          <a:p>
            <a:r>
              <a:rPr lang="en-US" sz="1600" dirty="0">
                <a:solidFill>
                  <a:srgbClr val="7030A0"/>
                </a:solidFill>
              </a:rPr>
              <a:t>&lt;p&gt;This is the first paragraph.&lt;/p&gt;</a:t>
            </a:r>
          </a:p>
          <a:p>
            <a:r>
              <a:rPr lang="en-US" sz="1600" dirty="0">
                <a:solidFill>
                  <a:srgbClr val="7030A0"/>
                </a:solidFill>
              </a:rPr>
              <a:t>&lt;p&gt;This is the second paragraph.&lt;/p&gt;</a:t>
            </a:r>
          </a:p>
          <a:p>
            <a:endParaRPr lang="en-US" sz="1600" dirty="0">
              <a:solidFill>
                <a:srgbClr val="7030A0"/>
              </a:solidFill>
            </a:endParaRPr>
          </a:p>
          <a:p>
            <a:endParaRPr lang="en-US" sz="1600" dirty="0">
              <a:solidFill>
                <a:srgbClr val="7030A0"/>
              </a:solidFill>
            </a:endParaRPr>
          </a:p>
          <a:p>
            <a:r>
              <a:rPr lang="en-US" sz="1600" dirty="0">
                <a:solidFill>
                  <a:srgbClr val="7030A0"/>
                </a:solidFill>
              </a:rPr>
              <a:t>const </a:t>
            </a:r>
            <a:r>
              <a:rPr lang="en-US" sz="1600" dirty="0" err="1">
                <a:solidFill>
                  <a:srgbClr val="7030A0"/>
                </a:solidFill>
              </a:rPr>
              <a:t>firstParagraph</a:t>
            </a:r>
            <a:r>
              <a:rPr lang="en-US" sz="1600" dirty="0">
                <a:solidFill>
                  <a:srgbClr val="7030A0"/>
                </a:solidFill>
              </a:rPr>
              <a:t> = </a:t>
            </a:r>
            <a:r>
              <a:rPr lang="en-US" sz="1600" dirty="0" err="1">
                <a:solidFill>
                  <a:srgbClr val="7030A0"/>
                </a:solidFill>
              </a:rPr>
              <a:t>document.querySelector</a:t>
            </a:r>
            <a:r>
              <a:rPr lang="en-US" sz="1600" dirty="0">
                <a:solidFill>
                  <a:srgbClr val="7030A0"/>
                </a:solidFill>
              </a:rPr>
              <a:t>('p');</a:t>
            </a:r>
          </a:p>
          <a:p>
            <a:r>
              <a:rPr lang="en-US" sz="1600" dirty="0">
                <a:solidFill>
                  <a:srgbClr val="7030A0"/>
                </a:solidFill>
              </a:rPr>
              <a:t>console.log(</a:t>
            </a:r>
            <a:r>
              <a:rPr lang="en-US" sz="1600" dirty="0" err="1">
                <a:solidFill>
                  <a:srgbClr val="7030A0"/>
                </a:solidFill>
              </a:rPr>
              <a:t>firstParagraph</a:t>
            </a:r>
            <a:r>
              <a:rPr lang="en-US" sz="1600" dirty="0">
                <a:solidFill>
                  <a:srgbClr val="7030A0"/>
                </a:solidFill>
              </a:rPr>
              <a:t>);  // Output: &lt;p&gt;This is the first paragraph.&lt;/p&gt;</a:t>
            </a:r>
          </a:p>
          <a:p>
            <a:endParaRPr lang="en-US" sz="1600" dirty="0"/>
          </a:p>
          <a:p>
            <a:r>
              <a:rPr lang="en-US" sz="1600" dirty="0"/>
              <a:t>    Explanation: In this example, </a:t>
            </a:r>
            <a:r>
              <a:rPr lang="en-US" sz="1600" dirty="0" err="1"/>
              <a:t>querySelector</a:t>
            </a:r>
            <a:r>
              <a:rPr lang="en-US" sz="1600" dirty="0"/>
              <a:t>('p') selects the first &lt;p&gt; element on the page. This method is very powerful and flexible since you can use complex CSS selectors to precisely target elements. For instance, you could select based on attributes or use pseudo-classes like :hover.</a:t>
            </a:r>
          </a:p>
        </p:txBody>
      </p:sp>
    </p:spTree>
    <p:extLst>
      <p:ext uri="{BB962C8B-B14F-4D97-AF65-F5344CB8AC3E}">
        <p14:creationId xmlns:p14="http://schemas.microsoft.com/office/powerpoint/2010/main" val="40063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dirty="0">
                <a:solidFill>
                  <a:srgbClr val="FFFFFF"/>
                </a:solidFill>
              </a:rPr>
              <a:t>Selecting with </a:t>
            </a:r>
            <a:r>
              <a:rPr lang="en-US" sz="3700" b="1" dirty="0" err="1">
                <a:solidFill>
                  <a:srgbClr val="FFFFFF"/>
                </a:solidFill>
              </a:rPr>
              <a:t>querySelectorAll</a:t>
            </a:r>
            <a:endParaRPr lang="en-US" sz="3700" b="1" dirty="0">
              <a:solidFill>
                <a:srgbClr val="FFFFFF"/>
              </a:solidFill>
            </a:endParaRPr>
          </a:p>
        </p:txBody>
      </p:sp>
      <p:sp>
        <p:nvSpPr>
          <p:cNvPr id="5" name="TextBox 4">
            <a:extLst>
              <a:ext uri="{FF2B5EF4-FFF2-40B4-BE49-F238E27FC236}">
                <a16:creationId xmlns:a16="http://schemas.microsoft.com/office/drawing/2014/main" id="{EDEA23A2-5DE8-55C5-06D8-E750012E5BDD}"/>
              </a:ext>
            </a:extLst>
          </p:cNvPr>
          <p:cNvSpPr txBox="1"/>
          <p:nvPr/>
        </p:nvSpPr>
        <p:spPr>
          <a:xfrm>
            <a:off x="288894" y="1917464"/>
            <a:ext cx="11306758" cy="4770537"/>
          </a:xfrm>
          <a:prstGeom prst="rect">
            <a:avLst/>
          </a:prstGeom>
          <a:noFill/>
        </p:spPr>
        <p:txBody>
          <a:bodyPr wrap="square">
            <a:spAutoFit/>
          </a:bodyPr>
          <a:lstStyle/>
          <a:p>
            <a:r>
              <a:rPr lang="en-US" sz="1600" dirty="0"/>
              <a:t>The </a:t>
            </a:r>
            <a:r>
              <a:rPr lang="en-US" sz="1600" dirty="0" err="1"/>
              <a:t>document.querySelectorAll</a:t>
            </a:r>
            <a:r>
              <a:rPr lang="en-US" sz="1600" dirty="0"/>
              <a:t>() method works similarly to </a:t>
            </a:r>
            <a:r>
              <a:rPr lang="en-US" sz="1600" dirty="0" err="1"/>
              <a:t>querySelector</a:t>
            </a:r>
            <a:r>
              <a:rPr lang="en-US" sz="1600" dirty="0"/>
              <a:t>, but instead of returning just the first match, it returns a static </a:t>
            </a:r>
            <a:r>
              <a:rPr lang="en-US" sz="1600" dirty="0" err="1"/>
              <a:t>NodeList</a:t>
            </a:r>
            <a:r>
              <a:rPr lang="en-US" sz="1600" dirty="0"/>
              <a:t> of all elements that match the selector. This method is ideal for selecting multiple elements with similar properties, such as all items in a list or all elements with a certain class or type.</a:t>
            </a:r>
          </a:p>
          <a:p>
            <a:endParaRPr lang="en-US" sz="1600" dirty="0"/>
          </a:p>
          <a:p>
            <a:r>
              <a:rPr lang="en-US" sz="1600" dirty="0">
                <a:solidFill>
                  <a:srgbClr val="7030A0"/>
                </a:solidFill>
              </a:rPr>
              <a:t>&lt;div class="item"&gt;Item 1&lt;/div&gt;</a:t>
            </a:r>
          </a:p>
          <a:p>
            <a:r>
              <a:rPr lang="en-US" sz="1600" dirty="0">
                <a:solidFill>
                  <a:srgbClr val="7030A0"/>
                </a:solidFill>
              </a:rPr>
              <a:t>&lt;div class="item"&gt;Item 2&lt;/div&gt;</a:t>
            </a:r>
          </a:p>
          <a:p>
            <a:r>
              <a:rPr lang="en-US" sz="1600" dirty="0">
                <a:solidFill>
                  <a:srgbClr val="7030A0"/>
                </a:solidFill>
              </a:rPr>
              <a:t>&lt;div class="item"&gt;Item 3&lt;/div&gt;</a:t>
            </a:r>
          </a:p>
          <a:p>
            <a:endParaRPr lang="en-US" sz="1600" dirty="0">
              <a:solidFill>
                <a:srgbClr val="7030A0"/>
              </a:solidFill>
            </a:endParaRPr>
          </a:p>
          <a:p>
            <a:r>
              <a:rPr lang="en-US" sz="1600" dirty="0">
                <a:solidFill>
                  <a:srgbClr val="7030A0"/>
                </a:solidFill>
              </a:rPr>
              <a:t>let </a:t>
            </a:r>
            <a:r>
              <a:rPr lang="en-US" sz="1600" dirty="0" err="1">
                <a:solidFill>
                  <a:srgbClr val="7030A0"/>
                </a:solidFill>
              </a:rPr>
              <a:t>allItems</a:t>
            </a:r>
            <a:r>
              <a:rPr lang="en-US" sz="1600" dirty="0">
                <a:solidFill>
                  <a:srgbClr val="7030A0"/>
                </a:solidFill>
              </a:rPr>
              <a:t> = </a:t>
            </a:r>
            <a:r>
              <a:rPr lang="en-US" sz="1600" dirty="0" err="1">
                <a:solidFill>
                  <a:srgbClr val="7030A0"/>
                </a:solidFill>
              </a:rPr>
              <a:t>document.querySelectorAll</a:t>
            </a:r>
            <a:r>
              <a:rPr lang="en-US" sz="1600" dirty="0">
                <a:solidFill>
                  <a:srgbClr val="7030A0"/>
                </a:solidFill>
              </a:rPr>
              <a:t>('.item');</a:t>
            </a:r>
          </a:p>
          <a:p>
            <a:r>
              <a:rPr lang="en-US" sz="1600" dirty="0">
                <a:solidFill>
                  <a:srgbClr val="7030A0"/>
                </a:solidFill>
              </a:rPr>
              <a:t>console.log(</a:t>
            </a:r>
            <a:r>
              <a:rPr lang="en-US" sz="1600" dirty="0" err="1">
                <a:solidFill>
                  <a:srgbClr val="7030A0"/>
                </a:solidFill>
              </a:rPr>
              <a:t>allItems</a:t>
            </a:r>
            <a:r>
              <a:rPr lang="en-US" sz="1600" dirty="0">
                <a:solidFill>
                  <a:srgbClr val="7030A0"/>
                </a:solidFill>
              </a:rPr>
              <a:t>);  // Output: </a:t>
            </a:r>
            <a:r>
              <a:rPr lang="en-US" sz="1600" dirty="0" err="1">
                <a:solidFill>
                  <a:srgbClr val="7030A0"/>
                </a:solidFill>
              </a:rPr>
              <a:t>NodeList</a:t>
            </a:r>
            <a:r>
              <a:rPr lang="en-US" sz="1600" dirty="0">
                <a:solidFill>
                  <a:srgbClr val="7030A0"/>
                </a:solidFill>
              </a:rPr>
              <a:t>(3) [</a:t>
            </a:r>
            <a:r>
              <a:rPr lang="en-US" sz="1600" dirty="0" err="1">
                <a:solidFill>
                  <a:srgbClr val="7030A0"/>
                </a:solidFill>
              </a:rPr>
              <a:t>div.item</a:t>
            </a:r>
            <a:r>
              <a:rPr lang="en-US" sz="1600" dirty="0">
                <a:solidFill>
                  <a:srgbClr val="7030A0"/>
                </a:solidFill>
              </a:rPr>
              <a:t>, </a:t>
            </a:r>
            <a:r>
              <a:rPr lang="en-US" sz="1600" dirty="0" err="1">
                <a:solidFill>
                  <a:srgbClr val="7030A0"/>
                </a:solidFill>
              </a:rPr>
              <a:t>div.item</a:t>
            </a:r>
            <a:r>
              <a:rPr lang="en-US" sz="1600" dirty="0">
                <a:solidFill>
                  <a:srgbClr val="7030A0"/>
                </a:solidFill>
              </a:rPr>
              <a:t>, </a:t>
            </a:r>
            <a:r>
              <a:rPr lang="en-US" sz="1600" dirty="0" err="1">
                <a:solidFill>
                  <a:srgbClr val="7030A0"/>
                </a:solidFill>
              </a:rPr>
              <a:t>div.item</a:t>
            </a:r>
            <a:r>
              <a:rPr lang="en-US" sz="1600" dirty="0">
                <a:solidFill>
                  <a:srgbClr val="7030A0"/>
                </a:solidFill>
              </a:rPr>
              <a:t>]</a:t>
            </a:r>
          </a:p>
          <a:p>
            <a:endParaRPr lang="en-US" sz="1600" dirty="0">
              <a:solidFill>
                <a:srgbClr val="7030A0"/>
              </a:solidFill>
            </a:endParaRPr>
          </a:p>
          <a:p>
            <a:r>
              <a:rPr lang="en-US" sz="1600" dirty="0">
                <a:solidFill>
                  <a:srgbClr val="7030A0"/>
                </a:solidFill>
              </a:rPr>
              <a:t>// Example of looping through the </a:t>
            </a:r>
            <a:r>
              <a:rPr lang="en-US" sz="1600" dirty="0" err="1">
                <a:solidFill>
                  <a:srgbClr val="7030A0"/>
                </a:solidFill>
              </a:rPr>
              <a:t>NodeList</a:t>
            </a:r>
            <a:endParaRPr lang="en-US" sz="1600" dirty="0">
              <a:solidFill>
                <a:srgbClr val="7030A0"/>
              </a:solidFill>
            </a:endParaRPr>
          </a:p>
          <a:p>
            <a:r>
              <a:rPr lang="en-US" sz="1600" dirty="0" err="1">
                <a:solidFill>
                  <a:srgbClr val="7030A0"/>
                </a:solidFill>
              </a:rPr>
              <a:t>allItems.forEach</a:t>
            </a:r>
            <a:r>
              <a:rPr lang="en-US" sz="1600" dirty="0">
                <a:solidFill>
                  <a:srgbClr val="7030A0"/>
                </a:solidFill>
              </a:rPr>
              <a:t>(item =&gt; {</a:t>
            </a:r>
          </a:p>
          <a:p>
            <a:r>
              <a:rPr lang="en-US" sz="1600" dirty="0">
                <a:solidFill>
                  <a:srgbClr val="7030A0"/>
                </a:solidFill>
              </a:rPr>
              <a:t>    </a:t>
            </a:r>
            <a:r>
              <a:rPr lang="en-US" sz="1600" dirty="0" err="1">
                <a:solidFill>
                  <a:srgbClr val="7030A0"/>
                </a:solidFill>
              </a:rPr>
              <a:t>item.style.fontWeight</a:t>
            </a:r>
            <a:r>
              <a:rPr lang="en-US" sz="1600" dirty="0">
                <a:solidFill>
                  <a:srgbClr val="7030A0"/>
                </a:solidFill>
              </a:rPr>
              <a:t> = 'bold';</a:t>
            </a:r>
          </a:p>
          <a:p>
            <a:r>
              <a:rPr lang="en-US" sz="1600" dirty="0">
                <a:solidFill>
                  <a:srgbClr val="7030A0"/>
                </a:solidFill>
              </a:rPr>
              <a:t>});</a:t>
            </a:r>
          </a:p>
          <a:p>
            <a:endParaRPr lang="en-US" sz="1600" dirty="0"/>
          </a:p>
          <a:p>
            <a:r>
              <a:rPr lang="en-US" sz="1600" dirty="0"/>
              <a:t>Explanation: In this example, all elements with the class item are selected using </a:t>
            </a:r>
            <a:r>
              <a:rPr lang="en-US" sz="1600" dirty="0" err="1"/>
              <a:t>querySelectorAll</a:t>
            </a:r>
            <a:r>
              <a:rPr lang="en-US" sz="1600" dirty="0"/>
              <a:t>('.item'). The method returns a static </a:t>
            </a:r>
            <a:r>
              <a:rPr lang="en-US" sz="1600" dirty="0" err="1"/>
              <a:t>NodeList</a:t>
            </a:r>
            <a:r>
              <a:rPr lang="en-US" sz="1600" dirty="0"/>
              <a:t>, which we can loop through to apply changes to each element, such as making the text bold. Unlike </a:t>
            </a:r>
            <a:r>
              <a:rPr lang="en-US" sz="1600" dirty="0" err="1"/>
              <a:t>HTMLCollection</a:t>
            </a:r>
            <a:r>
              <a:rPr lang="en-US" sz="1600" dirty="0"/>
              <a:t>, the </a:t>
            </a:r>
            <a:r>
              <a:rPr lang="en-US" sz="1600" dirty="0" err="1"/>
              <a:t>NodeList</a:t>
            </a:r>
            <a:r>
              <a:rPr lang="en-US" sz="1600" dirty="0"/>
              <a:t> doesn't automatically update if the DOM changes after selection.</a:t>
            </a:r>
          </a:p>
        </p:txBody>
      </p:sp>
    </p:spTree>
    <p:extLst>
      <p:ext uri="{BB962C8B-B14F-4D97-AF65-F5344CB8AC3E}">
        <p14:creationId xmlns:p14="http://schemas.microsoft.com/office/powerpoint/2010/main" val="16218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dirty="0">
                <a:solidFill>
                  <a:srgbClr val="FFFFFF"/>
                </a:solidFill>
              </a:rPr>
              <a:t>Manipulating HTML Elements</a:t>
            </a:r>
          </a:p>
        </p:txBody>
      </p:sp>
      <p:sp>
        <p:nvSpPr>
          <p:cNvPr id="5" name="TextBox 4">
            <a:extLst>
              <a:ext uri="{FF2B5EF4-FFF2-40B4-BE49-F238E27FC236}">
                <a16:creationId xmlns:a16="http://schemas.microsoft.com/office/drawing/2014/main" id="{EDEA23A2-5DE8-55C5-06D8-E750012E5BDD}"/>
              </a:ext>
            </a:extLst>
          </p:cNvPr>
          <p:cNvSpPr txBox="1"/>
          <p:nvPr/>
        </p:nvSpPr>
        <p:spPr>
          <a:xfrm>
            <a:off x="288894" y="1917464"/>
            <a:ext cx="11306758" cy="2787751"/>
          </a:xfrm>
          <a:prstGeom prst="rect">
            <a:avLst/>
          </a:prstGeom>
          <a:noFill/>
        </p:spPr>
        <p:txBody>
          <a:bodyPr wrap="square">
            <a:spAutoFit/>
          </a:bodyPr>
          <a:lstStyle/>
          <a:p>
            <a:pPr algn="just">
              <a:lnSpc>
                <a:spcPct val="200000"/>
              </a:lnSpc>
            </a:pPr>
            <a:r>
              <a:rPr lang="en-US" dirty="0"/>
              <a:t>JavaScript provides powerful methods for creating, modifying, and manipulating HTML elements dynamically. These methods enable developers to update the content and structure of web pages on the fly. In this lesson, we'll explore key methods for element manipulation: </a:t>
            </a:r>
            <a:r>
              <a:rPr lang="en-US" dirty="0" err="1"/>
              <a:t>createElement</a:t>
            </a:r>
            <a:r>
              <a:rPr lang="en-US" dirty="0"/>
              <a:t>, </a:t>
            </a:r>
            <a:r>
              <a:rPr lang="en-US" dirty="0" err="1"/>
              <a:t>appendChild</a:t>
            </a:r>
            <a:r>
              <a:rPr lang="en-US" dirty="0"/>
              <a:t>, </a:t>
            </a:r>
            <a:r>
              <a:rPr lang="en-US" dirty="0" err="1"/>
              <a:t>textContent</a:t>
            </a:r>
            <a:r>
              <a:rPr lang="en-US" dirty="0"/>
              <a:t>, </a:t>
            </a:r>
            <a:r>
              <a:rPr lang="en-US" dirty="0" err="1"/>
              <a:t>innerHTML</a:t>
            </a:r>
            <a:r>
              <a:rPr lang="en-US" dirty="0"/>
              <a:t>, after, and append. Understanding these methods is crucial for dynamically updating the DOM based on user interactions or other programmatic conditions.</a:t>
            </a:r>
          </a:p>
        </p:txBody>
      </p:sp>
    </p:spTree>
    <p:extLst>
      <p:ext uri="{BB962C8B-B14F-4D97-AF65-F5344CB8AC3E}">
        <p14:creationId xmlns:p14="http://schemas.microsoft.com/office/powerpoint/2010/main" val="75452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dirty="0" err="1">
                <a:solidFill>
                  <a:srgbClr val="FFFFFF"/>
                </a:solidFill>
              </a:rPr>
              <a:t>createElement</a:t>
            </a:r>
            <a:endParaRPr lang="en-US" sz="3700" b="1" dirty="0">
              <a:solidFill>
                <a:srgbClr val="FFFFFF"/>
              </a:solidFill>
            </a:endParaRPr>
          </a:p>
        </p:txBody>
      </p:sp>
      <p:sp>
        <p:nvSpPr>
          <p:cNvPr id="5" name="TextBox 4">
            <a:extLst>
              <a:ext uri="{FF2B5EF4-FFF2-40B4-BE49-F238E27FC236}">
                <a16:creationId xmlns:a16="http://schemas.microsoft.com/office/drawing/2014/main" id="{EDEA23A2-5DE8-55C5-06D8-E750012E5BDD}"/>
              </a:ext>
            </a:extLst>
          </p:cNvPr>
          <p:cNvSpPr txBox="1"/>
          <p:nvPr/>
        </p:nvSpPr>
        <p:spPr>
          <a:xfrm>
            <a:off x="288894" y="1917464"/>
            <a:ext cx="11306758" cy="4458080"/>
          </a:xfrm>
          <a:prstGeom prst="rect">
            <a:avLst/>
          </a:prstGeom>
          <a:noFill/>
        </p:spPr>
        <p:txBody>
          <a:bodyPr wrap="square">
            <a:spAutoFit/>
          </a:bodyPr>
          <a:lstStyle/>
          <a:p>
            <a:pPr algn="just">
              <a:lnSpc>
                <a:spcPct val="200000"/>
              </a:lnSpc>
            </a:pPr>
            <a:r>
              <a:rPr lang="en-US" sz="1600" dirty="0"/>
              <a:t>The </a:t>
            </a:r>
            <a:r>
              <a:rPr lang="en-US" sz="1600" dirty="0" err="1"/>
              <a:t>document.createElement</a:t>
            </a:r>
            <a:r>
              <a:rPr lang="en-US" sz="1600" dirty="0"/>
              <a:t>() method is used to create a new HTML element that can be inserted into the DOM. This method generates an element with the specified tag name, which can then be manipulated and appended to the DOM. It’s useful for generating new content dynamically, such as adding new items to a list or creating form fields based on user input.</a:t>
            </a:r>
          </a:p>
          <a:p>
            <a:pPr algn="just">
              <a:lnSpc>
                <a:spcPct val="200000"/>
              </a:lnSpc>
            </a:pPr>
            <a:r>
              <a:rPr lang="en-US" sz="1600" dirty="0">
                <a:solidFill>
                  <a:srgbClr val="7030A0"/>
                </a:solidFill>
              </a:rPr>
              <a:t>&lt;div id="container"&gt;&lt;/div&gt;</a:t>
            </a:r>
          </a:p>
          <a:p>
            <a:pPr algn="just">
              <a:lnSpc>
                <a:spcPct val="200000"/>
              </a:lnSpc>
            </a:pPr>
            <a:r>
              <a:rPr lang="en-US" sz="1600" dirty="0">
                <a:solidFill>
                  <a:srgbClr val="7030A0"/>
                </a:solidFill>
              </a:rPr>
              <a:t>const </a:t>
            </a:r>
            <a:r>
              <a:rPr lang="en-US" sz="1600" dirty="0" err="1">
                <a:solidFill>
                  <a:srgbClr val="7030A0"/>
                </a:solidFill>
              </a:rPr>
              <a:t>newDiv</a:t>
            </a:r>
            <a:r>
              <a:rPr lang="en-US" sz="1600" dirty="0">
                <a:solidFill>
                  <a:srgbClr val="7030A0"/>
                </a:solidFill>
              </a:rPr>
              <a:t> = </a:t>
            </a:r>
            <a:r>
              <a:rPr lang="en-US" sz="1600" dirty="0" err="1">
                <a:solidFill>
                  <a:srgbClr val="7030A0"/>
                </a:solidFill>
              </a:rPr>
              <a:t>document.createElement</a:t>
            </a:r>
            <a:r>
              <a:rPr lang="en-US" sz="1600" dirty="0">
                <a:solidFill>
                  <a:srgbClr val="7030A0"/>
                </a:solidFill>
              </a:rPr>
              <a:t>('div');</a:t>
            </a:r>
          </a:p>
          <a:p>
            <a:pPr algn="just">
              <a:lnSpc>
                <a:spcPct val="200000"/>
              </a:lnSpc>
            </a:pPr>
            <a:r>
              <a:rPr lang="en-US" sz="1600" dirty="0" err="1">
                <a:solidFill>
                  <a:srgbClr val="7030A0"/>
                </a:solidFill>
              </a:rPr>
              <a:t>newDiv.textContent</a:t>
            </a:r>
            <a:r>
              <a:rPr lang="en-US" sz="1600" dirty="0">
                <a:solidFill>
                  <a:srgbClr val="7030A0"/>
                </a:solidFill>
              </a:rPr>
              <a:t> = 'This is a new div element';</a:t>
            </a:r>
          </a:p>
          <a:p>
            <a:pPr algn="just">
              <a:lnSpc>
                <a:spcPct val="200000"/>
              </a:lnSpc>
            </a:pPr>
            <a:r>
              <a:rPr lang="en-US" sz="1600" dirty="0" err="1">
                <a:solidFill>
                  <a:srgbClr val="7030A0"/>
                </a:solidFill>
              </a:rPr>
              <a:t>document.getElementById</a:t>
            </a:r>
            <a:r>
              <a:rPr lang="en-US" sz="1600" dirty="0">
                <a:solidFill>
                  <a:srgbClr val="7030A0"/>
                </a:solidFill>
              </a:rPr>
              <a:t>('container').</a:t>
            </a:r>
            <a:r>
              <a:rPr lang="en-US" sz="1600" dirty="0" err="1">
                <a:solidFill>
                  <a:srgbClr val="7030A0"/>
                </a:solidFill>
              </a:rPr>
              <a:t>appendChild</a:t>
            </a:r>
            <a:r>
              <a:rPr lang="en-US" sz="1600" dirty="0">
                <a:solidFill>
                  <a:srgbClr val="7030A0"/>
                </a:solidFill>
              </a:rPr>
              <a:t>(</a:t>
            </a:r>
            <a:r>
              <a:rPr lang="en-US" sz="1600" dirty="0" err="1">
                <a:solidFill>
                  <a:srgbClr val="7030A0"/>
                </a:solidFill>
              </a:rPr>
              <a:t>newDiv</a:t>
            </a:r>
            <a:r>
              <a:rPr lang="en-US" sz="1600" dirty="0">
                <a:solidFill>
                  <a:srgbClr val="7030A0"/>
                </a:solidFill>
              </a:rPr>
              <a:t>);</a:t>
            </a:r>
          </a:p>
          <a:p>
            <a:pPr algn="just">
              <a:lnSpc>
                <a:spcPct val="200000"/>
              </a:lnSpc>
            </a:pPr>
            <a:r>
              <a:rPr lang="en-US" sz="1600" dirty="0"/>
              <a:t>Explanation: In this example, a new &lt;div&gt; element is created and assigned some text content. The new div is then appended to an existing element with the ID container. This method is essential for dynamically creating and adding elements to the DOM.</a:t>
            </a:r>
          </a:p>
        </p:txBody>
      </p:sp>
    </p:spTree>
    <p:extLst>
      <p:ext uri="{BB962C8B-B14F-4D97-AF65-F5344CB8AC3E}">
        <p14:creationId xmlns:p14="http://schemas.microsoft.com/office/powerpoint/2010/main" val="60980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dirty="0" err="1">
                <a:solidFill>
                  <a:srgbClr val="FFFFFF"/>
                </a:solidFill>
              </a:rPr>
              <a:t>appendChild</a:t>
            </a:r>
            <a:endParaRPr lang="en-US" sz="3700" b="1" dirty="0">
              <a:solidFill>
                <a:srgbClr val="FFFFFF"/>
              </a:solidFill>
            </a:endParaRPr>
          </a:p>
        </p:txBody>
      </p:sp>
      <p:sp>
        <p:nvSpPr>
          <p:cNvPr id="5" name="TextBox 4">
            <a:extLst>
              <a:ext uri="{FF2B5EF4-FFF2-40B4-BE49-F238E27FC236}">
                <a16:creationId xmlns:a16="http://schemas.microsoft.com/office/drawing/2014/main" id="{EDEA23A2-5DE8-55C5-06D8-E750012E5BDD}"/>
              </a:ext>
            </a:extLst>
          </p:cNvPr>
          <p:cNvSpPr txBox="1"/>
          <p:nvPr/>
        </p:nvSpPr>
        <p:spPr>
          <a:xfrm>
            <a:off x="288894" y="1917464"/>
            <a:ext cx="11306758" cy="4950522"/>
          </a:xfrm>
          <a:prstGeom prst="rect">
            <a:avLst/>
          </a:prstGeom>
          <a:noFill/>
        </p:spPr>
        <p:txBody>
          <a:bodyPr wrap="square">
            <a:spAutoFit/>
          </a:bodyPr>
          <a:lstStyle/>
          <a:p>
            <a:pPr algn="just">
              <a:lnSpc>
                <a:spcPct val="200000"/>
              </a:lnSpc>
            </a:pPr>
            <a:r>
              <a:rPr lang="en-US" sz="1600" dirty="0"/>
              <a:t>The </a:t>
            </a:r>
            <a:r>
              <a:rPr lang="en-US" sz="1600" dirty="0" err="1"/>
              <a:t>appendChild</a:t>
            </a:r>
            <a:r>
              <a:rPr lang="en-US" sz="1600" dirty="0"/>
              <a:t>() method appends a new child element to an existing parent element in the DOM. This method is used to insert an element as the last child of a specified parent node. It’s helpful for adding new elements to a list or inserting additional content into a container.</a:t>
            </a:r>
          </a:p>
          <a:p>
            <a:pPr algn="just">
              <a:lnSpc>
                <a:spcPct val="200000"/>
              </a:lnSpc>
            </a:pPr>
            <a:r>
              <a:rPr lang="en-US" sz="1600" dirty="0">
                <a:solidFill>
                  <a:srgbClr val="7030A0"/>
                </a:solidFill>
              </a:rPr>
              <a:t>&lt;body&gt;</a:t>
            </a:r>
          </a:p>
          <a:p>
            <a:pPr algn="just">
              <a:lnSpc>
                <a:spcPct val="200000"/>
              </a:lnSpc>
            </a:pPr>
            <a:r>
              <a:rPr lang="en-US" sz="1600" dirty="0">
                <a:solidFill>
                  <a:srgbClr val="7030A0"/>
                </a:solidFill>
              </a:rPr>
              <a:t>    &lt;h1&gt;Header&lt;/h1&gt;</a:t>
            </a:r>
          </a:p>
          <a:p>
            <a:pPr algn="just">
              <a:lnSpc>
                <a:spcPct val="200000"/>
              </a:lnSpc>
            </a:pPr>
            <a:r>
              <a:rPr lang="en-US" sz="1600" dirty="0">
                <a:solidFill>
                  <a:srgbClr val="7030A0"/>
                </a:solidFill>
              </a:rPr>
              <a:t>&lt;/body&gt;</a:t>
            </a:r>
          </a:p>
          <a:p>
            <a:pPr algn="just">
              <a:lnSpc>
                <a:spcPct val="200000"/>
              </a:lnSpc>
            </a:pPr>
            <a:r>
              <a:rPr lang="en-US" sz="1600" dirty="0">
                <a:solidFill>
                  <a:srgbClr val="7030A0"/>
                </a:solidFill>
              </a:rPr>
              <a:t>const </a:t>
            </a:r>
            <a:r>
              <a:rPr lang="en-US" sz="1600" dirty="0" err="1">
                <a:solidFill>
                  <a:srgbClr val="7030A0"/>
                </a:solidFill>
              </a:rPr>
              <a:t>newParagraph</a:t>
            </a:r>
            <a:r>
              <a:rPr lang="en-US" sz="1600" dirty="0">
                <a:solidFill>
                  <a:srgbClr val="7030A0"/>
                </a:solidFill>
              </a:rPr>
              <a:t> = </a:t>
            </a:r>
            <a:r>
              <a:rPr lang="en-US" sz="1600" dirty="0" err="1">
                <a:solidFill>
                  <a:srgbClr val="7030A0"/>
                </a:solidFill>
              </a:rPr>
              <a:t>document.createElement</a:t>
            </a:r>
            <a:r>
              <a:rPr lang="en-US" sz="1600" dirty="0">
                <a:solidFill>
                  <a:srgbClr val="7030A0"/>
                </a:solidFill>
              </a:rPr>
              <a:t>('p');</a:t>
            </a:r>
          </a:p>
          <a:p>
            <a:pPr algn="just">
              <a:lnSpc>
                <a:spcPct val="200000"/>
              </a:lnSpc>
            </a:pPr>
            <a:r>
              <a:rPr lang="en-US" sz="1600" dirty="0" err="1">
                <a:solidFill>
                  <a:srgbClr val="7030A0"/>
                </a:solidFill>
              </a:rPr>
              <a:t>newParagraph.textContent</a:t>
            </a:r>
            <a:r>
              <a:rPr lang="en-US" sz="1600" dirty="0">
                <a:solidFill>
                  <a:srgbClr val="7030A0"/>
                </a:solidFill>
              </a:rPr>
              <a:t> = 'This is a new paragraph';</a:t>
            </a:r>
          </a:p>
          <a:p>
            <a:pPr algn="just">
              <a:lnSpc>
                <a:spcPct val="200000"/>
              </a:lnSpc>
            </a:pPr>
            <a:r>
              <a:rPr lang="en-US" sz="1600" dirty="0" err="1">
                <a:solidFill>
                  <a:srgbClr val="7030A0"/>
                </a:solidFill>
              </a:rPr>
              <a:t>document.body.appendChild</a:t>
            </a:r>
            <a:r>
              <a:rPr lang="en-US" sz="1600" dirty="0">
                <a:solidFill>
                  <a:srgbClr val="7030A0"/>
                </a:solidFill>
              </a:rPr>
              <a:t>(</a:t>
            </a:r>
            <a:r>
              <a:rPr lang="en-US" sz="1600" dirty="0" err="1">
                <a:solidFill>
                  <a:srgbClr val="7030A0"/>
                </a:solidFill>
              </a:rPr>
              <a:t>newParagraph</a:t>
            </a:r>
            <a:r>
              <a:rPr lang="en-US" sz="1600" dirty="0">
                <a:solidFill>
                  <a:srgbClr val="7030A0"/>
                </a:solidFill>
              </a:rPr>
              <a:t>);</a:t>
            </a:r>
          </a:p>
          <a:p>
            <a:pPr algn="just">
              <a:lnSpc>
                <a:spcPct val="200000"/>
              </a:lnSpc>
            </a:pPr>
            <a:endParaRPr lang="en-US" sz="1600" dirty="0"/>
          </a:p>
        </p:txBody>
      </p:sp>
    </p:spTree>
    <p:extLst>
      <p:ext uri="{BB962C8B-B14F-4D97-AF65-F5344CB8AC3E}">
        <p14:creationId xmlns:p14="http://schemas.microsoft.com/office/powerpoint/2010/main" val="373709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dirty="0" err="1">
                <a:solidFill>
                  <a:srgbClr val="FFFFFF"/>
                </a:solidFill>
              </a:rPr>
              <a:t>textContent</a:t>
            </a:r>
            <a:endParaRPr lang="en-US" sz="3700" b="1" dirty="0">
              <a:solidFill>
                <a:srgbClr val="FFFFFF"/>
              </a:solidFill>
            </a:endParaRPr>
          </a:p>
        </p:txBody>
      </p:sp>
      <p:sp>
        <p:nvSpPr>
          <p:cNvPr id="5" name="TextBox 4">
            <a:extLst>
              <a:ext uri="{FF2B5EF4-FFF2-40B4-BE49-F238E27FC236}">
                <a16:creationId xmlns:a16="http://schemas.microsoft.com/office/drawing/2014/main" id="{EDEA23A2-5DE8-55C5-06D8-E750012E5BDD}"/>
              </a:ext>
            </a:extLst>
          </p:cNvPr>
          <p:cNvSpPr txBox="1"/>
          <p:nvPr/>
        </p:nvSpPr>
        <p:spPr>
          <a:xfrm>
            <a:off x="288894" y="1917464"/>
            <a:ext cx="11306758" cy="3965637"/>
          </a:xfrm>
          <a:prstGeom prst="rect">
            <a:avLst/>
          </a:prstGeom>
          <a:noFill/>
        </p:spPr>
        <p:txBody>
          <a:bodyPr wrap="square">
            <a:spAutoFit/>
          </a:bodyPr>
          <a:lstStyle/>
          <a:p>
            <a:pPr algn="just">
              <a:lnSpc>
                <a:spcPct val="200000"/>
              </a:lnSpc>
            </a:pPr>
            <a:r>
              <a:rPr lang="en-US" sz="1600" dirty="0"/>
              <a:t>The </a:t>
            </a:r>
            <a:r>
              <a:rPr lang="en-US" sz="1600" dirty="0" err="1"/>
              <a:t>textContent</a:t>
            </a:r>
            <a:r>
              <a:rPr lang="en-US" sz="1600" dirty="0"/>
              <a:t> property sets or retrieves the text content of a node without any HTML formatting. It’s used to safely insert or update plain text in an element. Unlike </a:t>
            </a:r>
            <a:r>
              <a:rPr lang="en-US" sz="1600" dirty="0" err="1"/>
              <a:t>innerHTML</a:t>
            </a:r>
            <a:r>
              <a:rPr lang="en-US" sz="1600" dirty="0"/>
              <a:t>, </a:t>
            </a:r>
            <a:r>
              <a:rPr lang="en-US" sz="1600" dirty="0" err="1"/>
              <a:t>textContent</a:t>
            </a:r>
            <a:r>
              <a:rPr lang="en-US" sz="1600" dirty="0"/>
              <a:t> does not interpret or insert HTML tags, making it ideal for adding text content without risking unwanted HTML injection.</a:t>
            </a:r>
          </a:p>
          <a:p>
            <a:pPr algn="just">
              <a:lnSpc>
                <a:spcPct val="200000"/>
              </a:lnSpc>
            </a:pPr>
            <a:endParaRPr lang="en-US" sz="1600" dirty="0"/>
          </a:p>
          <a:p>
            <a:pPr algn="just">
              <a:lnSpc>
                <a:spcPct val="200000"/>
              </a:lnSpc>
            </a:pPr>
            <a:r>
              <a:rPr lang="en-US" sz="1600" dirty="0">
                <a:solidFill>
                  <a:srgbClr val="7030A0"/>
                </a:solidFill>
              </a:rPr>
              <a:t>&lt;h1 id="header"&gt;Old Heading&lt;/h1&gt;</a:t>
            </a:r>
          </a:p>
          <a:p>
            <a:pPr algn="just">
              <a:lnSpc>
                <a:spcPct val="200000"/>
              </a:lnSpc>
            </a:pPr>
            <a:endParaRPr lang="en-US" sz="1600" dirty="0">
              <a:solidFill>
                <a:srgbClr val="7030A0"/>
              </a:solidFill>
            </a:endParaRPr>
          </a:p>
          <a:p>
            <a:pPr algn="just">
              <a:lnSpc>
                <a:spcPct val="200000"/>
              </a:lnSpc>
            </a:pPr>
            <a:r>
              <a:rPr lang="en-US" sz="1600" dirty="0">
                <a:solidFill>
                  <a:srgbClr val="7030A0"/>
                </a:solidFill>
              </a:rPr>
              <a:t>const heading = </a:t>
            </a:r>
            <a:r>
              <a:rPr lang="en-US" sz="1600" dirty="0" err="1">
                <a:solidFill>
                  <a:srgbClr val="7030A0"/>
                </a:solidFill>
              </a:rPr>
              <a:t>document.getElementById</a:t>
            </a:r>
            <a:r>
              <a:rPr lang="en-US" sz="1600" dirty="0">
                <a:solidFill>
                  <a:srgbClr val="7030A0"/>
                </a:solidFill>
              </a:rPr>
              <a:t>('header');</a:t>
            </a:r>
          </a:p>
          <a:p>
            <a:pPr algn="just">
              <a:lnSpc>
                <a:spcPct val="200000"/>
              </a:lnSpc>
            </a:pPr>
            <a:r>
              <a:rPr lang="en-US" sz="1600" dirty="0" err="1">
                <a:solidFill>
                  <a:srgbClr val="7030A0"/>
                </a:solidFill>
              </a:rPr>
              <a:t>heading.textContent</a:t>
            </a:r>
            <a:r>
              <a:rPr lang="en-US" sz="1600" dirty="0">
                <a:solidFill>
                  <a:srgbClr val="7030A0"/>
                </a:solidFill>
              </a:rPr>
              <a:t> = 'Welcome to JavaScript!';</a:t>
            </a:r>
          </a:p>
        </p:txBody>
      </p:sp>
    </p:spTree>
    <p:extLst>
      <p:ext uri="{BB962C8B-B14F-4D97-AF65-F5344CB8AC3E}">
        <p14:creationId xmlns:p14="http://schemas.microsoft.com/office/powerpoint/2010/main" val="350814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dirty="0" err="1">
                <a:solidFill>
                  <a:srgbClr val="FFFFFF"/>
                </a:solidFill>
              </a:rPr>
              <a:t>innerHTML</a:t>
            </a:r>
            <a:endParaRPr lang="en-US" sz="3700" b="1" dirty="0">
              <a:solidFill>
                <a:srgbClr val="FFFFFF"/>
              </a:solidFill>
            </a:endParaRPr>
          </a:p>
        </p:txBody>
      </p:sp>
      <p:sp>
        <p:nvSpPr>
          <p:cNvPr id="5" name="TextBox 4">
            <a:extLst>
              <a:ext uri="{FF2B5EF4-FFF2-40B4-BE49-F238E27FC236}">
                <a16:creationId xmlns:a16="http://schemas.microsoft.com/office/drawing/2014/main" id="{EDEA23A2-5DE8-55C5-06D8-E750012E5BDD}"/>
              </a:ext>
            </a:extLst>
          </p:cNvPr>
          <p:cNvSpPr txBox="1"/>
          <p:nvPr/>
        </p:nvSpPr>
        <p:spPr>
          <a:xfrm>
            <a:off x="288894" y="1917464"/>
            <a:ext cx="11306758" cy="4458080"/>
          </a:xfrm>
          <a:prstGeom prst="rect">
            <a:avLst/>
          </a:prstGeom>
          <a:noFill/>
        </p:spPr>
        <p:txBody>
          <a:bodyPr wrap="square">
            <a:spAutoFit/>
          </a:bodyPr>
          <a:lstStyle/>
          <a:p>
            <a:pPr algn="just">
              <a:lnSpc>
                <a:spcPct val="200000"/>
              </a:lnSpc>
            </a:pPr>
            <a:r>
              <a:rPr lang="en-US" sz="1600" dirty="0"/>
              <a:t>The </a:t>
            </a:r>
            <a:r>
              <a:rPr lang="en-US" sz="1600" dirty="0" err="1"/>
              <a:t>innerHTML</a:t>
            </a:r>
            <a:r>
              <a:rPr lang="en-US" sz="1600" dirty="0"/>
              <a:t> property sets or retrieves the HTML content of an element. This allows for the insertion or modification of entire HTML structures, including nested elements. While powerful, it should be used cautiously to avoid security risks like cross-site scripting (XSS), especially when inserting user-generated content.</a:t>
            </a:r>
          </a:p>
          <a:p>
            <a:pPr algn="just">
              <a:lnSpc>
                <a:spcPct val="200000"/>
              </a:lnSpc>
            </a:pPr>
            <a:r>
              <a:rPr lang="en-US" sz="1600" dirty="0">
                <a:solidFill>
                  <a:srgbClr val="7030A0"/>
                </a:solidFill>
              </a:rPr>
              <a:t>&lt;div id="content"&gt;&lt;/div&gt;</a:t>
            </a:r>
          </a:p>
          <a:p>
            <a:pPr algn="just">
              <a:lnSpc>
                <a:spcPct val="200000"/>
              </a:lnSpc>
            </a:pPr>
            <a:r>
              <a:rPr lang="en-US" sz="1600" dirty="0">
                <a:solidFill>
                  <a:srgbClr val="7030A0"/>
                </a:solidFill>
              </a:rPr>
              <a:t>const container = </a:t>
            </a:r>
            <a:r>
              <a:rPr lang="en-US" sz="1600" dirty="0" err="1">
                <a:solidFill>
                  <a:srgbClr val="7030A0"/>
                </a:solidFill>
              </a:rPr>
              <a:t>document.getElementById</a:t>
            </a:r>
            <a:r>
              <a:rPr lang="en-US" sz="1600" dirty="0">
                <a:solidFill>
                  <a:srgbClr val="7030A0"/>
                </a:solidFill>
              </a:rPr>
              <a:t>('content');</a:t>
            </a:r>
          </a:p>
          <a:p>
            <a:pPr algn="just">
              <a:lnSpc>
                <a:spcPct val="200000"/>
              </a:lnSpc>
            </a:pPr>
            <a:r>
              <a:rPr lang="en-US" sz="1600" dirty="0" err="1">
                <a:solidFill>
                  <a:srgbClr val="7030A0"/>
                </a:solidFill>
              </a:rPr>
              <a:t>container.innerHTML</a:t>
            </a:r>
            <a:r>
              <a:rPr lang="en-US" sz="1600" dirty="0">
                <a:solidFill>
                  <a:srgbClr val="7030A0"/>
                </a:solidFill>
              </a:rPr>
              <a:t> = '&lt;h2&gt;New Subheading&lt;/h2&gt;&lt;p&gt;This is content inside a div&lt;/p&gt;';</a:t>
            </a:r>
          </a:p>
          <a:p>
            <a:pPr algn="just">
              <a:lnSpc>
                <a:spcPct val="200000"/>
              </a:lnSpc>
            </a:pPr>
            <a:r>
              <a:rPr lang="en-US" sz="1600" b="1" dirty="0"/>
              <a:t>Explanation: </a:t>
            </a:r>
            <a:r>
              <a:rPr lang="en-US" sz="1600" dirty="0"/>
              <a:t>Here, the </a:t>
            </a:r>
            <a:r>
              <a:rPr lang="en-US" sz="1600" dirty="0" err="1"/>
              <a:t>innerHTML</a:t>
            </a:r>
            <a:r>
              <a:rPr lang="en-US" sz="1600" dirty="0"/>
              <a:t> property is used to replace the content of a &lt;div&gt; with a new HTML structure, including a heading and a paragraph. This method is effective for updating large blocks of HTML content but should be used with caution to ensure security.</a:t>
            </a:r>
          </a:p>
        </p:txBody>
      </p:sp>
    </p:spTree>
    <p:extLst>
      <p:ext uri="{BB962C8B-B14F-4D97-AF65-F5344CB8AC3E}">
        <p14:creationId xmlns:p14="http://schemas.microsoft.com/office/powerpoint/2010/main" val="111481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dirty="0">
                <a:solidFill>
                  <a:srgbClr val="FFFFFF"/>
                </a:solidFill>
              </a:rPr>
              <a:t>after</a:t>
            </a:r>
          </a:p>
        </p:txBody>
      </p:sp>
      <p:sp>
        <p:nvSpPr>
          <p:cNvPr id="5" name="TextBox 4">
            <a:extLst>
              <a:ext uri="{FF2B5EF4-FFF2-40B4-BE49-F238E27FC236}">
                <a16:creationId xmlns:a16="http://schemas.microsoft.com/office/drawing/2014/main" id="{EDEA23A2-5DE8-55C5-06D8-E750012E5BDD}"/>
              </a:ext>
            </a:extLst>
          </p:cNvPr>
          <p:cNvSpPr txBox="1"/>
          <p:nvPr/>
        </p:nvSpPr>
        <p:spPr>
          <a:xfrm>
            <a:off x="288894" y="1917464"/>
            <a:ext cx="4627663" cy="5442965"/>
          </a:xfrm>
          <a:prstGeom prst="rect">
            <a:avLst/>
          </a:prstGeom>
          <a:noFill/>
        </p:spPr>
        <p:txBody>
          <a:bodyPr wrap="square">
            <a:spAutoFit/>
          </a:bodyPr>
          <a:lstStyle/>
          <a:p>
            <a:pPr algn="just">
              <a:lnSpc>
                <a:spcPct val="200000"/>
              </a:lnSpc>
            </a:pPr>
            <a:r>
              <a:rPr lang="en-US" sz="1600" dirty="0"/>
              <a:t>The after() method inserts a new element or content immediately after a specified reference node in the DOM. This method is useful for inserting elements at a specific position relative to an existing element, such as adding new content after a particular item in a list.</a:t>
            </a:r>
          </a:p>
          <a:p>
            <a:pPr algn="just">
              <a:lnSpc>
                <a:spcPct val="200000"/>
              </a:lnSpc>
            </a:pPr>
            <a:r>
              <a:rPr lang="en-US" sz="1600" dirty="0">
                <a:solidFill>
                  <a:srgbClr val="7030A0"/>
                </a:solidFill>
              </a:rPr>
              <a:t>&lt;</a:t>
            </a:r>
            <a:r>
              <a:rPr lang="en-US" sz="1600" dirty="0" err="1">
                <a:solidFill>
                  <a:srgbClr val="7030A0"/>
                </a:solidFill>
              </a:rPr>
              <a:t>ul</a:t>
            </a:r>
            <a:r>
              <a:rPr lang="en-US" sz="1600" dirty="0">
                <a:solidFill>
                  <a:srgbClr val="7030A0"/>
                </a:solidFill>
              </a:rPr>
              <a:t>&gt;</a:t>
            </a:r>
          </a:p>
          <a:p>
            <a:pPr algn="just">
              <a:lnSpc>
                <a:spcPct val="200000"/>
              </a:lnSpc>
            </a:pPr>
            <a:r>
              <a:rPr lang="en-US" sz="1600" dirty="0">
                <a:solidFill>
                  <a:srgbClr val="7030A0"/>
                </a:solidFill>
              </a:rPr>
              <a:t>    &lt;li class="item"&gt;Item 1&lt;/li&gt;</a:t>
            </a:r>
          </a:p>
          <a:p>
            <a:pPr algn="just">
              <a:lnSpc>
                <a:spcPct val="200000"/>
              </a:lnSpc>
            </a:pPr>
            <a:r>
              <a:rPr lang="en-US" sz="1600" dirty="0">
                <a:solidFill>
                  <a:srgbClr val="7030A0"/>
                </a:solidFill>
              </a:rPr>
              <a:t>    &lt;li class="item"&gt;Item 2&lt;/li&gt;</a:t>
            </a:r>
          </a:p>
          <a:p>
            <a:pPr algn="just">
              <a:lnSpc>
                <a:spcPct val="200000"/>
              </a:lnSpc>
            </a:pPr>
            <a:r>
              <a:rPr lang="en-US" sz="1600" dirty="0">
                <a:solidFill>
                  <a:srgbClr val="7030A0"/>
                </a:solidFill>
              </a:rPr>
              <a:t>&lt;/</a:t>
            </a:r>
            <a:r>
              <a:rPr lang="en-US" sz="1600" dirty="0" err="1">
                <a:solidFill>
                  <a:srgbClr val="7030A0"/>
                </a:solidFill>
              </a:rPr>
              <a:t>ul</a:t>
            </a:r>
            <a:r>
              <a:rPr lang="en-US" sz="1600" dirty="0">
                <a:solidFill>
                  <a:srgbClr val="7030A0"/>
                </a:solidFill>
              </a:rPr>
              <a:t>&gt;</a:t>
            </a:r>
          </a:p>
          <a:p>
            <a:pPr algn="just">
              <a:lnSpc>
                <a:spcPct val="200000"/>
              </a:lnSpc>
            </a:pPr>
            <a:endParaRPr lang="en-US" sz="1600" dirty="0"/>
          </a:p>
        </p:txBody>
      </p:sp>
      <p:sp>
        <p:nvSpPr>
          <p:cNvPr id="4" name="TextBox 3">
            <a:extLst>
              <a:ext uri="{FF2B5EF4-FFF2-40B4-BE49-F238E27FC236}">
                <a16:creationId xmlns:a16="http://schemas.microsoft.com/office/drawing/2014/main" id="{F8A54FA2-A166-CE95-52EB-C46E1CDF03D4}"/>
              </a:ext>
            </a:extLst>
          </p:cNvPr>
          <p:cNvSpPr txBox="1"/>
          <p:nvPr/>
        </p:nvSpPr>
        <p:spPr>
          <a:xfrm>
            <a:off x="5205451" y="1802689"/>
            <a:ext cx="6687057" cy="5003742"/>
          </a:xfrm>
          <a:prstGeom prst="rect">
            <a:avLst/>
          </a:prstGeom>
          <a:noFill/>
        </p:spPr>
        <p:txBody>
          <a:bodyPr wrap="square">
            <a:spAutoFit/>
          </a:bodyPr>
          <a:lstStyle/>
          <a:p>
            <a:pPr algn="just">
              <a:lnSpc>
                <a:spcPct val="200000"/>
              </a:lnSpc>
            </a:pPr>
            <a:r>
              <a:rPr lang="en-US" sz="1800" dirty="0">
                <a:solidFill>
                  <a:srgbClr val="7030A0"/>
                </a:solidFill>
              </a:rPr>
              <a:t>const </a:t>
            </a:r>
            <a:r>
              <a:rPr lang="en-US" sz="1800" dirty="0" err="1">
                <a:solidFill>
                  <a:srgbClr val="7030A0"/>
                </a:solidFill>
              </a:rPr>
              <a:t>referenceNode</a:t>
            </a:r>
            <a:r>
              <a:rPr lang="en-US" sz="1800" dirty="0">
                <a:solidFill>
                  <a:srgbClr val="7030A0"/>
                </a:solidFill>
              </a:rPr>
              <a:t> = </a:t>
            </a:r>
            <a:r>
              <a:rPr lang="en-US" sz="1800" dirty="0" err="1">
                <a:solidFill>
                  <a:srgbClr val="7030A0"/>
                </a:solidFill>
              </a:rPr>
              <a:t>document.querySelector</a:t>
            </a:r>
            <a:r>
              <a:rPr lang="en-US" sz="1800" dirty="0">
                <a:solidFill>
                  <a:srgbClr val="7030A0"/>
                </a:solidFill>
              </a:rPr>
              <a:t>('.item');</a:t>
            </a:r>
          </a:p>
          <a:p>
            <a:pPr algn="just">
              <a:lnSpc>
                <a:spcPct val="200000"/>
              </a:lnSpc>
            </a:pPr>
            <a:r>
              <a:rPr lang="en-US" sz="1800" dirty="0">
                <a:solidFill>
                  <a:srgbClr val="7030A0"/>
                </a:solidFill>
              </a:rPr>
              <a:t>const </a:t>
            </a:r>
            <a:r>
              <a:rPr lang="en-US" sz="1800" dirty="0" err="1">
                <a:solidFill>
                  <a:srgbClr val="7030A0"/>
                </a:solidFill>
              </a:rPr>
              <a:t>newDiv</a:t>
            </a:r>
            <a:r>
              <a:rPr lang="en-US" sz="1800" dirty="0">
                <a:solidFill>
                  <a:srgbClr val="7030A0"/>
                </a:solidFill>
              </a:rPr>
              <a:t> = </a:t>
            </a:r>
            <a:r>
              <a:rPr lang="en-US" sz="1800" dirty="0" err="1">
                <a:solidFill>
                  <a:srgbClr val="7030A0"/>
                </a:solidFill>
              </a:rPr>
              <a:t>document.createElement</a:t>
            </a:r>
            <a:r>
              <a:rPr lang="en-US" sz="1800" dirty="0">
                <a:solidFill>
                  <a:srgbClr val="7030A0"/>
                </a:solidFill>
              </a:rPr>
              <a:t>('div');</a:t>
            </a:r>
          </a:p>
          <a:p>
            <a:pPr algn="just">
              <a:lnSpc>
                <a:spcPct val="200000"/>
              </a:lnSpc>
            </a:pPr>
            <a:r>
              <a:rPr lang="en-US" sz="1800" dirty="0" err="1">
                <a:solidFill>
                  <a:srgbClr val="7030A0"/>
                </a:solidFill>
              </a:rPr>
              <a:t>newDiv.textContent</a:t>
            </a:r>
            <a:r>
              <a:rPr lang="en-US" sz="1800" dirty="0">
                <a:solidFill>
                  <a:srgbClr val="7030A0"/>
                </a:solidFill>
              </a:rPr>
              <a:t> = 'Inserted after the first item';</a:t>
            </a:r>
          </a:p>
          <a:p>
            <a:pPr algn="just">
              <a:lnSpc>
                <a:spcPct val="200000"/>
              </a:lnSpc>
            </a:pPr>
            <a:r>
              <a:rPr lang="en-US" sz="1800" dirty="0" err="1">
                <a:solidFill>
                  <a:srgbClr val="7030A0"/>
                </a:solidFill>
              </a:rPr>
              <a:t>referenceNode.after</a:t>
            </a:r>
            <a:r>
              <a:rPr lang="en-US" sz="1800" dirty="0">
                <a:solidFill>
                  <a:srgbClr val="7030A0"/>
                </a:solidFill>
              </a:rPr>
              <a:t>(</a:t>
            </a:r>
            <a:r>
              <a:rPr lang="en-US" sz="1800" dirty="0" err="1">
                <a:solidFill>
                  <a:srgbClr val="7030A0"/>
                </a:solidFill>
              </a:rPr>
              <a:t>newDiv</a:t>
            </a:r>
            <a:r>
              <a:rPr lang="en-US" sz="1800" dirty="0">
                <a:solidFill>
                  <a:srgbClr val="7030A0"/>
                </a:solidFill>
              </a:rPr>
              <a:t>);</a:t>
            </a:r>
          </a:p>
          <a:p>
            <a:pPr algn="just">
              <a:lnSpc>
                <a:spcPct val="200000"/>
              </a:lnSpc>
            </a:pPr>
            <a:r>
              <a:rPr lang="en-US" sz="1800" dirty="0"/>
              <a:t>    Explanation: In this example, a new &lt;div&gt; element is created and inserted immediately after the first &lt;li&gt; element with the class item. The after() method positions the new element directly after the specified reference node, allowing for precise placement within the DOM.</a:t>
            </a:r>
          </a:p>
        </p:txBody>
      </p:sp>
    </p:spTree>
    <p:extLst>
      <p:ext uri="{BB962C8B-B14F-4D97-AF65-F5344CB8AC3E}">
        <p14:creationId xmlns:p14="http://schemas.microsoft.com/office/powerpoint/2010/main" val="131967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dirty="0">
                <a:solidFill>
                  <a:srgbClr val="FFFFFF"/>
                </a:solidFill>
              </a:rPr>
              <a:t>append</a:t>
            </a:r>
          </a:p>
        </p:txBody>
      </p:sp>
      <p:sp>
        <p:nvSpPr>
          <p:cNvPr id="5" name="TextBox 4">
            <a:extLst>
              <a:ext uri="{FF2B5EF4-FFF2-40B4-BE49-F238E27FC236}">
                <a16:creationId xmlns:a16="http://schemas.microsoft.com/office/drawing/2014/main" id="{EDEA23A2-5DE8-55C5-06D8-E750012E5BDD}"/>
              </a:ext>
            </a:extLst>
          </p:cNvPr>
          <p:cNvSpPr txBox="1"/>
          <p:nvPr/>
        </p:nvSpPr>
        <p:spPr>
          <a:xfrm>
            <a:off x="288894" y="1917464"/>
            <a:ext cx="11306758" cy="4950522"/>
          </a:xfrm>
          <a:prstGeom prst="rect">
            <a:avLst/>
          </a:prstGeom>
          <a:noFill/>
        </p:spPr>
        <p:txBody>
          <a:bodyPr wrap="square">
            <a:spAutoFit/>
          </a:bodyPr>
          <a:lstStyle/>
          <a:p>
            <a:pPr algn="just">
              <a:lnSpc>
                <a:spcPct val="200000"/>
              </a:lnSpc>
            </a:pPr>
            <a:r>
              <a:rPr lang="en-US" sz="1600" dirty="0"/>
              <a:t>The append() method allows you to append multiple nodes or text content to the end of an element. It can handle a mix of text and elements, and appends them as the last children of the parent node. This method is useful for adding several pieces of content at once.</a:t>
            </a:r>
          </a:p>
          <a:p>
            <a:pPr algn="just">
              <a:lnSpc>
                <a:spcPct val="200000"/>
              </a:lnSpc>
            </a:pPr>
            <a:r>
              <a:rPr lang="en-US" sz="1600" dirty="0">
                <a:solidFill>
                  <a:srgbClr val="7030A0"/>
                </a:solidFill>
              </a:rPr>
              <a:t>&lt;</a:t>
            </a:r>
            <a:r>
              <a:rPr lang="en-US" sz="1600" dirty="0" err="1">
                <a:solidFill>
                  <a:srgbClr val="7030A0"/>
                </a:solidFill>
              </a:rPr>
              <a:t>ul</a:t>
            </a:r>
            <a:r>
              <a:rPr lang="en-US" sz="1600" dirty="0">
                <a:solidFill>
                  <a:srgbClr val="7030A0"/>
                </a:solidFill>
              </a:rPr>
              <a:t> id="list"&gt;</a:t>
            </a:r>
          </a:p>
          <a:p>
            <a:pPr algn="just">
              <a:lnSpc>
                <a:spcPct val="200000"/>
              </a:lnSpc>
            </a:pPr>
            <a:r>
              <a:rPr lang="en-US" sz="1600" dirty="0">
                <a:solidFill>
                  <a:srgbClr val="7030A0"/>
                </a:solidFill>
              </a:rPr>
              <a:t>    &lt;li&gt;Existing Item&lt;/li&gt;</a:t>
            </a:r>
          </a:p>
          <a:p>
            <a:pPr algn="just">
              <a:lnSpc>
                <a:spcPct val="200000"/>
              </a:lnSpc>
            </a:pPr>
            <a:r>
              <a:rPr lang="en-US" sz="1600" dirty="0">
                <a:solidFill>
                  <a:srgbClr val="7030A0"/>
                </a:solidFill>
              </a:rPr>
              <a:t>&lt;/</a:t>
            </a:r>
            <a:r>
              <a:rPr lang="en-US" sz="1600" dirty="0" err="1">
                <a:solidFill>
                  <a:srgbClr val="7030A0"/>
                </a:solidFill>
              </a:rPr>
              <a:t>ul</a:t>
            </a:r>
            <a:r>
              <a:rPr lang="en-US" sz="1600" dirty="0">
                <a:solidFill>
                  <a:srgbClr val="7030A0"/>
                </a:solidFill>
              </a:rPr>
              <a:t>&gt;</a:t>
            </a:r>
          </a:p>
          <a:p>
            <a:pPr algn="just">
              <a:lnSpc>
                <a:spcPct val="200000"/>
              </a:lnSpc>
            </a:pPr>
            <a:r>
              <a:rPr lang="en-US" sz="1600" dirty="0">
                <a:solidFill>
                  <a:srgbClr val="7030A0"/>
                </a:solidFill>
              </a:rPr>
              <a:t>const list = </a:t>
            </a:r>
            <a:r>
              <a:rPr lang="en-US" sz="1600" dirty="0" err="1">
                <a:solidFill>
                  <a:srgbClr val="7030A0"/>
                </a:solidFill>
              </a:rPr>
              <a:t>document.getElementById</a:t>
            </a:r>
            <a:r>
              <a:rPr lang="en-US" sz="1600" dirty="0">
                <a:solidFill>
                  <a:srgbClr val="7030A0"/>
                </a:solidFill>
              </a:rPr>
              <a:t>('list');</a:t>
            </a:r>
          </a:p>
          <a:p>
            <a:pPr algn="just">
              <a:lnSpc>
                <a:spcPct val="200000"/>
              </a:lnSpc>
            </a:pPr>
            <a:r>
              <a:rPr lang="en-US" sz="1600" dirty="0">
                <a:solidFill>
                  <a:srgbClr val="7030A0"/>
                </a:solidFill>
              </a:rPr>
              <a:t>const </a:t>
            </a:r>
            <a:r>
              <a:rPr lang="en-US" sz="1600" dirty="0" err="1">
                <a:solidFill>
                  <a:srgbClr val="7030A0"/>
                </a:solidFill>
              </a:rPr>
              <a:t>newItem</a:t>
            </a:r>
            <a:r>
              <a:rPr lang="en-US" sz="1600" dirty="0">
                <a:solidFill>
                  <a:srgbClr val="7030A0"/>
                </a:solidFill>
              </a:rPr>
              <a:t> = </a:t>
            </a:r>
            <a:r>
              <a:rPr lang="en-US" sz="1600" dirty="0" err="1">
                <a:solidFill>
                  <a:srgbClr val="7030A0"/>
                </a:solidFill>
              </a:rPr>
              <a:t>document.createElement</a:t>
            </a:r>
            <a:r>
              <a:rPr lang="en-US" sz="1600" dirty="0">
                <a:solidFill>
                  <a:srgbClr val="7030A0"/>
                </a:solidFill>
              </a:rPr>
              <a:t>('li');</a:t>
            </a:r>
          </a:p>
          <a:p>
            <a:pPr algn="just">
              <a:lnSpc>
                <a:spcPct val="200000"/>
              </a:lnSpc>
            </a:pPr>
            <a:r>
              <a:rPr lang="en-US" sz="1600" dirty="0" err="1">
                <a:solidFill>
                  <a:srgbClr val="7030A0"/>
                </a:solidFill>
              </a:rPr>
              <a:t>newItem.textContent</a:t>
            </a:r>
            <a:r>
              <a:rPr lang="en-US" sz="1600" dirty="0">
                <a:solidFill>
                  <a:srgbClr val="7030A0"/>
                </a:solidFill>
              </a:rPr>
              <a:t> = 'New List Item';</a:t>
            </a:r>
          </a:p>
          <a:p>
            <a:pPr algn="just">
              <a:lnSpc>
                <a:spcPct val="200000"/>
              </a:lnSpc>
            </a:pPr>
            <a:r>
              <a:rPr lang="en-US" sz="1600" dirty="0" err="1">
                <a:solidFill>
                  <a:srgbClr val="7030A0"/>
                </a:solidFill>
              </a:rPr>
              <a:t>list.append</a:t>
            </a:r>
            <a:r>
              <a:rPr lang="en-US" sz="1600" dirty="0">
                <a:solidFill>
                  <a:srgbClr val="7030A0"/>
                </a:solidFill>
              </a:rPr>
              <a:t>('Additional Text', </a:t>
            </a:r>
            <a:r>
              <a:rPr lang="en-US" sz="1600" dirty="0" err="1">
                <a:solidFill>
                  <a:srgbClr val="7030A0"/>
                </a:solidFill>
              </a:rPr>
              <a:t>newItem</a:t>
            </a:r>
            <a:r>
              <a:rPr lang="en-US" sz="1600" dirty="0">
                <a:solidFill>
                  <a:srgbClr val="7030A0"/>
                </a:solidFill>
              </a:rPr>
              <a:t>);</a:t>
            </a:r>
          </a:p>
        </p:txBody>
      </p:sp>
    </p:spTree>
    <p:extLst>
      <p:ext uri="{BB962C8B-B14F-4D97-AF65-F5344CB8AC3E}">
        <p14:creationId xmlns:p14="http://schemas.microsoft.com/office/powerpoint/2010/main" val="381234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dirty="0">
                <a:solidFill>
                  <a:srgbClr val="FFFFFF"/>
                </a:solidFill>
              </a:rPr>
              <a:t>Working with HTML Attributes</a:t>
            </a:r>
          </a:p>
        </p:txBody>
      </p:sp>
      <p:sp>
        <p:nvSpPr>
          <p:cNvPr id="5" name="TextBox 4">
            <a:extLst>
              <a:ext uri="{FF2B5EF4-FFF2-40B4-BE49-F238E27FC236}">
                <a16:creationId xmlns:a16="http://schemas.microsoft.com/office/drawing/2014/main" id="{EDEA23A2-5DE8-55C5-06D8-E750012E5BDD}"/>
              </a:ext>
            </a:extLst>
          </p:cNvPr>
          <p:cNvSpPr txBox="1"/>
          <p:nvPr/>
        </p:nvSpPr>
        <p:spPr>
          <a:xfrm>
            <a:off x="288894" y="1917464"/>
            <a:ext cx="11306758" cy="2787751"/>
          </a:xfrm>
          <a:prstGeom prst="rect">
            <a:avLst/>
          </a:prstGeom>
          <a:noFill/>
        </p:spPr>
        <p:txBody>
          <a:bodyPr wrap="square">
            <a:spAutoFit/>
          </a:bodyPr>
          <a:lstStyle/>
          <a:p>
            <a:pPr algn="just">
              <a:lnSpc>
                <a:spcPct val="200000"/>
              </a:lnSpc>
            </a:pPr>
            <a:r>
              <a:rPr lang="en-US" dirty="0"/>
              <a:t>In HTML, attributes provide additional information about elements, such as </a:t>
            </a:r>
            <a:r>
              <a:rPr lang="en-US" dirty="0" err="1"/>
              <a:t>src</a:t>
            </a:r>
            <a:r>
              <a:rPr lang="en-US" dirty="0"/>
              <a:t> for images or </a:t>
            </a:r>
            <a:r>
              <a:rPr lang="en-US" dirty="0" err="1"/>
              <a:t>href</a:t>
            </a:r>
            <a:r>
              <a:rPr lang="en-US" dirty="0"/>
              <a:t> for links. JavaScript allows you to interact with these attributes through the DOM using methods like </a:t>
            </a:r>
            <a:r>
              <a:rPr lang="en-US" dirty="0" err="1"/>
              <a:t>getAttribute</a:t>
            </a:r>
            <a:r>
              <a:rPr lang="en-US" dirty="0"/>
              <a:t>(), </a:t>
            </a:r>
            <a:r>
              <a:rPr lang="en-US" dirty="0" err="1"/>
              <a:t>setAttribute</a:t>
            </a:r>
            <a:r>
              <a:rPr lang="en-US" dirty="0"/>
              <a:t>(), </a:t>
            </a:r>
            <a:r>
              <a:rPr lang="en-US" dirty="0" err="1"/>
              <a:t>hasAttribute</a:t>
            </a:r>
            <a:r>
              <a:rPr lang="en-US" dirty="0"/>
              <a:t>(), and </a:t>
            </a:r>
            <a:r>
              <a:rPr lang="en-US" dirty="0" err="1"/>
              <a:t>removeAttribute</a:t>
            </a:r>
            <a:r>
              <a:rPr lang="en-US" dirty="0"/>
              <a:t>(). This gives you the ability to dynamically modify element behavior, styles, and functionality in response to user actions or programmatic events, enhancing the interactivity of your web pages.</a:t>
            </a:r>
          </a:p>
        </p:txBody>
      </p:sp>
    </p:spTree>
    <p:extLst>
      <p:ext uri="{BB962C8B-B14F-4D97-AF65-F5344CB8AC3E}">
        <p14:creationId xmlns:p14="http://schemas.microsoft.com/office/powerpoint/2010/main" val="290082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1F7A92-6BC1-4879-6F5E-DE744EF2DAF5}"/>
              </a:ext>
            </a:extLst>
          </p:cNvPr>
          <p:cNvSpPr/>
          <p:nvPr/>
        </p:nvSpPr>
        <p:spPr>
          <a:xfrm>
            <a:off x="3057996" y="1783830"/>
            <a:ext cx="6670623" cy="40923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EADB6B38-B1C9-BBA6-FF25-23FFF00A54FB}"/>
              </a:ext>
            </a:extLst>
          </p:cNvPr>
          <p:cNvSpPr/>
          <p:nvPr/>
        </p:nvSpPr>
        <p:spPr>
          <a:xfrm>
            <a:off x="3657603" y="2023672"/>
            <a:ext cx="5411449" cy="4047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Nav Bar</a:t>
            </a:r>
          </a:p>
        </p:txBody>
      </p:sp>
      <p:sp>
        <p:nvSpPr>
          <p:cNvPr id="6" name="Rectangle: Rounded Corners 5">
            <a:extLst>
              <a:ext uri="{FF2B5EF4-FFF2-40B4-BE49-F238E27FC236}">
                <a16:creationId xmlns:a16="http://schemas.microsoft.com/office/drawing/2014/main" id="{603E08BA-A738-2BB3-CCD7-B999F4F78469}"/>
              </a:ext>
            </a:extLst>
          </p:cNvPr>
          <p:cNvSpPr/>
          <p:nvPr/>
        </p:nvSpPr>
        <p:spPr>
          <a:xfrm>
            <a:off x="4869308" y="5576341"/>
            <a:ext cx="2460885" cy="2548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footer</a:t>
            </a:r>
          </a:p>
        </p:txBody>
      </p:sp>
      <p:sp>
        <p:nvSpPr>
          <p:cNvPr id="7" name="TextBox 6">
            <a:extLst>
              <a:ext uri="{FF2B5EF4-FFF2-40B4-BE49-F238E27FC236}">
                <a16:creationId xmlns:a16="http://schemas.microsoft.com/office/drawing/2014/main" id="{1954A5F1-7AB5-9630-20C8-70F8475CCC33}"/>
              </a:ext>
            </a:extLst>
          </p:cNvPr>
          <p:cNvSpPr txBox="1"/>
          <p:nvPr/>
        </p:nvSpPr>
        <p:spPr>
          <a:xfrm>
            <a:off x="5419948" y="1219619"/>
            <a:ext cx="1372427" cy="369332"/>
          </a:xfrm>
          <a:prstGeom prst="rect">
            <a:avLst/>
          </a:prstGeom>
          <a:noFill/>
        </p:spPr>
        <p:txBody>
          <a:bodyPr wrap="none" rtlCol="0">
            <a:spAutoFit/>
          </a:bodyPr>
          <a:lstStyle/>
          <a:p>
            <a:r>
              <a:rPr lang="en-US" dirty="0"/>
              <a:t>About PAGE</a:t>
            </a:r>
          </a:p>
        </p:txBody>
      </p:sp>
      <p:sp>
        <p:nvSpPr>
          <p:cNvPr id="14" name="Oval 13">
            <a:extLst>
              <a:ext uri="{FF2B5EF4-FFF2-40B4-BE49-F238E27FC236}">
                <a16:creationId xmlns:a16="http://schemas.microsoft.com/office/drawing/2014/main" id="{A9A6BED8-BDC2-4D02-3A40-A96F8ABD95FA}"/>
              </a:ext>
            </a:extLst>
          </p:cNvPr>
          <p:cNvSpPr/>
          <p:nvPr/>
        </p:nvSpPr>
        <p:spPr>
          <a:xfrm>
            <a:off x="5906125" y="2728210"/>
            <a:ext cx="1109272" cy="10080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image</a:t>
            </a:r>
          </a:p>
        </p:txBody>
      </p:sp>
      <p:sp>
        <p:nvSpPr>
          <p:cNvPr id="15" name="Rectangle: Rounded Corners 14">
            <a:extLst>
              <a:ext uri="{FF2B5EF4-FFF2-40B4-BE49-F238E27FC236}">
                <a16:creationId xmlns:a16="http://schemas.microsoft.com/office/drawing/2014/main" id="{6AC79A50-8E6B-E7AE-B6FA-863BD7A81A1F}"/>
              </a:ext>
            </a:extLst>
          </p:cNvPr>
          <p:cNvSpPr/>
          <p:nvPr/>
        </p:nvSpPr>
        <p:spPr>
          <a:xfrm>
            <a:off x="3897443" y="3882452"/>
            <a:ext cx="5171609" cy="14240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520208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8128856" cy="1159200"/>
          </a:xfrm>
        </p:spPr>
        <p:txBody>
          <a:bodyPr vert="horz" lIns="91440" tIns="45720" rIns="91440" bIns="45720" rtlCol="0" anchor="ctr">
            <a:normAutofit/>
          </a:bodyPr>
          <a:lstStyle/>
          <a:p>
            <a:r>
              <a:rPr lang="en-US" sz="3700" b="1" dirty="0">
                <a:solidFill>
                  <a:srgbClr val="FFFFFF"/>
                </a:solidFill>
              </a:rPr>
              <a:t>Getting Attributes with </a:t>
            </a:r>
            <a:r>
              <a:rPr lang="en-US" sz="3700" b="1" dirty="0" err="1">
                <a:solidFill>
                  <a:srgbClr val="FFFFFF"/>
                </a:solidFill>
              </a:rPr>
              <a:t>getAttribute</a:t>
            </a:r>
            <a:endParaRPr lang="en-US" sz="3700" b="1" dirty="0">
              <a:solidFill>
                <a:srgbClr val="FFFFFF"/>
              </a:solidFill>
            </a:endParaRPr>
          </a:p>
        </p:txBody>
      </p:sp>
      <p:sp>
        <p:nvSpPr>
          <p:cNvPr id="5" name="TextBox 4">
            <a:extLst>
              <a:ext uri="{FF2B5EF4-FFF2-40B4-BE49-F238E27FC236}">
                <a16:creationId xmlns:a16="http://schemas.microsoft.com/office/drawing/2014/main" id="{EDEA23A2-5DE8-55C5-06D8-E750012E5BDD}"/>
              </a:ext>
            </a:extLst>
          </p:cNvPr>
          <p:cNvSpPr txBox="1"/>
          <p:nvPr/>
        </p:nvSpPr>
        <p:spPr>
          <a:xfrm>
            <a:off x="288894" y="1917464"/>
            <a:ext cx="11306758" cy="4247317"/>
          </a:xfrm>
          <a:prstGeom prst="rect">
            <a:avLst/>
          </a:prstGeom>
          <a:noFill/>
        </p:spPr>
        <p:txBody>
          <a:bodyPr wrap="square">
            <a:spAutoFit/>
          </a:bodyPr>
          <a:lstStyle/>
          <a:p>
            <a:pPr algn="just"/>
            <a:r>
              <a:rPr lang="en-US" dirty="0"/>
              <a:t>The </a:t>
            </a:r>
            <a:r>
              <a:rPr lang="en-US" dirty="0" err="1"/>
              <a:t>getAttribute</a:t>
            </a:r>
            <a:r>
              <a:rPr lang="en-US" dirty="0"/>
              <a:t>() method is used to retrieve the value of a specified attribute from an HTML element. It’s commonly used when you want to access properties such as the </a:t>
            </a:r>
            <a:r>
              <a:rPr lang="en-US" dirty="0" err="1"/>
              <a:t>href</a:t>
            </a:r>
            <a:r>
              <a:rPr lang="en-US" dirty="0"/>
              <a:t> of a link or the </a:t>
            </a:r>
            <a:r>
              <a:rPr lang="en-US" dirty="0" err="1"/>
              <a:t>src</a:t>
            </a:r>
            <a:r>
              <a:rPr lang="en-US" dirty="0"/>
              <a:t> of an image, but can also be used to access custom attributes. This is particularly helpful when you need to read attributes dynamically and adapt the behavior or display of your page based on these values.</a:t>
            </a:r>
          </a:p>
          <a:p>
            <a:pPr algn="just"/>
            <a:endParaRPr lang="en-US" dirty="0"/>
          </a:p>
          <a:p>
            <a:pPr algn="just"/>
            <a:r>
              <a:rPr lang="en-US" dirty="0">
                <a:solidFill>
                  <a:srgbClr val="7030A0"/>
                </a:solidFill>
              </a:rPr>
              <a:t>&lt;a </a:t>
            </a:r>
            <a:r>
              <a:rPr lang="en-US" dirty="0" err="1">
                <a:solidFill>
                  <a:srgbClr val="7030A0"/>
                </a:solidFill>
              </a:rPr>
              <a:t>href</a:t>
            </a:r>
            <a:r>
              <a:rPr lang="en-US" dirty="0">
                <a:solidFill>
                  <a:srgbClr val="7030A0"/>
                </a:solidFill>
              </a:rPr>
              <a:t>="https://www.example.com" title="Example Website"&gt;Visit Example&lt;/a&gt;</a:t>
            </a:r>
          </a:p>
          <a:p>
            <a:pPr algn="just"/>
            <a:endParaRPr lang="en-US" dirty="0">
              <a:solidFill>
                <a:srgbClr val="7030A0"/>
              </a:solidFill>
            </a:endParaRPr>
          </a:p>
          <a:p>
            <a:pPr algn="just"/>
            <a:endParaRPr lang="en-US" dirty="0">
              <a:solidFill>
                <a:srgbClr val="7030A0"/>
              </a:solidFill>
            </a:endParaRPr>
          </a:p>
          <a:p>
            <a:pPr algn="just"/>
            <a:r>
              <a:rPr lang="en-US" dirty="0">
                <a:solidFill>
                  <a:srgbClr val="7030A0"/>
                </a:solidFill>
              </a:rPr>
              <a:t>const link = </a:t>
            </a:r>
            <a:r>
              <a:rPr lang="en-US" dirty="0" err="1">
                <a:solidFill>
                  <a:srgbClr val="7030A0"/>
                </a:solidFill>
              </a:rPr>
              <a:t>document.querySelector</a:t>
            </a:r>
            <a:r>
              <a:rPr lang="en-US" dirty="0">
                <a:solidFill>
                  <a:srgbClr val="7030A0"/>
                </a:solidFill>
              </a:rPr>
              <a:t>('a');</a:t>
            </a:r>
          </a:p>
          <a:p>
            <a:pPr algn="just"/>
            <a:r>
              <a:rPr lang="en-US" dirty="0">
                <a:solidFill>
                  <a:srgbClr val="7030A0"/>
                </a:solidFill>
              </a:rPr>
              <a:t>const </a:t>
            </a:r>
            <a:r>
              <a:rPr lang="en-US" dirty="0" err="1">
                <a:solidFill>
                  <a:srgbClr val="7030A0"/>
                </a:solidFill>
              </a:rPr>
              <a:t>hrefValue</a:t>
            </a:r>
            <a:r>
              <a:rPr lang="en-US" dirty="0">
                <a:solidFill>
                  <a:srgbClr val="7030A0"/>
                </a:solidFill>
              </a:rPr>
              <a:t> = </a:t>
            </a:r>
            <a:r>
              <a:rPr lang="en-US" dirty="0" err="1">
                <a:solidFill>
                  <a:srgbClr val="7030A0"/>
                </a:solidFill>
              </a:rPr>
              <a:t>link.getAttribute</a:t>
            </a:r>
            <a:r>
              <a:rPr lang="en-US" dirty="0">
                <a:solidFill>
                  <a:srgbClr val="7030A0"/>
                </a:solidFill>
              </a:rPr>
              <a:t>('</a:t>
            </a:r>
            <a:r>
              <a:rPr lang="en-US" dirty="0" err="1">
                <a:solidFill>
                  <a:srgbClr val="7030A0"/>
                </a:solidFill>
              </a:rPr>
              <a:t>href</a:t>
            </a:r>
            <a:r>
              <a:rPr lang="en-US" dirty="0">
                <a:solidFill>
                  <a:srgbClr val="7030A0"/>
                </a:solidFill>
              </a:rPr>
              <a:t>');</a:t>
            </a:r>
          </a:p>
          <a:p>
            <a:pPr algn="just"/>
            <a:r>
              <a:rPr lang="en-US" dirty="0">
                <a:solidFill>
                  <a:srgbClr val="7030A0"/>
                </a:solidFill>
              </a:rPr>
              <a:t>console.log(</a:t>
            </a:r>
            <a:r>
              <a:rPr lang="en-US" dirty="0" err="1">
                <a:solidFill>
                  <a:srgbClr val="7030A0"/>
                </a:solidFill>
              </a:rPr>
              <a:t>hrefValue</a:t>
            </a:r>
            <a:r>
              <a:rPr lang="en-US" dirty="0">
                <a:solidFill>
                  <a:srgbClr val="7030A0"/>
                </a:solidFill>
              </a:rPr>
              <a:t>);  // Output: "https://www.example.com"</a:t>
            </a:r>
          </a:p>
          <a:p>
            <a:pPr algn="just"/>
            <a:endParaRPr lang="en-US" dirty="0"/>
          </a:p>
          <a:p>
            <a:pPr algn="just"/>
            <a:r>
              <a:rPr lang="en-US" dirty="0"/>
              <a:t>Explanation: In this example, we select the first &lt;a&gt; element on the page and retrieve its </a:t>
            </a:r>
            <a:r>
              <a:rPr lang="en-US" dirty="0" err="1"/>
              <a:t>href</a:t>
            </a:r>
            <a:r>
              <a:rPr lang="en-US" dirty="0"/>
              <a:t> attribute using </a:t>
            </a:r>
            <a:r>
              <a:rPr lang="en-US" dirty="0" err="1"/>
              <a:t>getAttribute</a:t>
            </a:r>
            <a:r>
              <a:rPr lang="en-US" dirty="0"/>
              <a:t>('</a:t>
            </a:r>
            <a:r>
              <a:rPr lang="en-US" dirty="0" err="1"/>
              <a:t>href</a:t>
            </a:r>
            <a:r>
              <a:rPr lang="en-US" dirty="0"/>
              <a:t>'). This is useful for obtaining the target URL of a link without directly accessing the element’s property. You can use this method for standard attributes like </a:t>
            </a:r>
            <a:r>
              <a:rPr lang="en-US" dirty="0" err="1"/>
              <a:t>href</a:t>
            </a:r>
            <a:r>
              <a:rPr lang="en-US" dirty="0"/>
              <a:t> or </a:t>
            </a:r>
            <a:r>
              <a:rPr lang="en-US" dirty="0" err="1"/>
              <a:t>src</a:t>
            </a:r>
            <a:r>
              <a:rPr lang="en-US" dirty="0"/>
              <a:t>, and even for custom attributes.</a:t>
            </a:r>
          </a:p>
        </p:txBody>
      </p:sp>
    </p:spTree>
    <p:extLst>
      <p:ext uri="{BB962C8B-B14F-4D97-AF65-F5344CB8AC3E}">
        <p14:creationId xmlns:p14="http://schemas.microsoft.com/office/powerpoint/2010/main" val="3872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8128856" cy="1159200"/>
          </a:xfrm>
        </p:spPr>
        <p:txBody>
          <a:bodyPr vert="horz" lIns="91440" tIns="45720" rIns="91440" bIns="45720" rtlCol="0" anchor="ctr">
            <a:normAutofit/>
          </a:bodyPr>
          <a:lstStyle/>
          <a:p>
            <a:r>
              <a:rPr lang="en-US" sz="3700" b="1" dirty="0">
                <a:solidFill>
                  <a:srgbClr val="FFFFFF"/>
                </a:solidFill>
              </a:rPr>
              <a:t>Setting Attributes with </a:t>
            </a:r>
            <a:r>
              <a:rPr lang="en-US" sz="3700" b="1" dirty="0" err="1">
                <a:solidFill>
                  <a:srgbClr val="FFFFFF"/>
                </a:solidFill>
              </a:rPr>
              <a:t>setAttribute</a:t>
            </a:r>
            <a:endParaRPr lang="en-US" sz="3700" b="1" dirty="0">
              <a:solidFill>
                <a:srgbClr val="FFFFFF"/>
              </a:solidFill>
            </a:endParaRPr>
          </a:p>
        </p:txBody>
      </p:sp>
      <p:sp>
        <p:nvSpPr>
          <p:cNvPr id="5" name="TextBox 4">
            <a:extLst>
              <a:ext uri="{FF2B5EF4-FFF2-40B4-BE49-F238E27FC236}">
                <a16:creationId xmlns:a16="http://schemas.microsoft.com/office/drawing/2014/main" id="{EDEA23A2-5DE8-55C5-06D8-E750012E5BDD}"/>
              </a:ext>
            </a:extLst>
          </p:cNvPr>
          <p:cNvSpPr txBox="1"/>
          <p:nvPr/>
        </p:nvSpPr>
        <p:spPr>
          <a:xfrm>
            <a:off x="288894" y="1917464"/>
            <a:ext cx="11306758" cy="4524315"/>
          </a:xfrm>
          <a:prstGeom prst="rect">
            <a:avLst/>
          </a:prstGeom>
          <a:noFill/>
        </p:spPr>
        <p:txBody>
          <a:bodyPr wrap="square">
            <a:spAutoFit/>
          </a:bodyPr>
          <a:lstStyle/>
          <a:p>
            <a:pPr algn="just"/>
            <a:r>
              <a:rPr lang="en-US" dirty="0"/>
              <a:t>The </a:t>
            </a:r>
            <a:r>
              <a:rPr lang="en-US" dirty="0" err="1"/>
              <a:t>setAttribute</a:t>
            </a:r>
            <a:r>
              <a:rPr lang="en-US" dirty="0"/>
              <a:t>() method is used to set or update the value of an attribute on an element. If the attribute already exists, its value is updated; if it doesn’t exist, it will be created. This method enables you to dynamically change the behavior or appearance of elements by modifying standard attributes (e.g., </a:t>
            </a:r>
            <a:r>
              <a:rPr lang="en-US" dirty="0" err="1"/>
              <a:t>src</a:t>
            </a:r>
            <a:r>
              <a:rPr lang="en-US" dirty="0"/>
              <a:t>, </a:t>
            </a:r>
            <a:r>
              <a:rPr lang="en-US" dirty="0" err="1"/>
              <a:t>href</a:t>
            </a:r>
            <a:r>
              <a:rPr lang="en-US" dirty="0"/>
              <a:t>) or custom attributes (e.g., data-* attributes).</a:t>
            </a:r>
          </a:p>
          <a:p>
            <a:pPr algn="just"/>
            <a:endParaRPr lang="en-US" dirty="0"/>
          </a:p>
          <a:p>
            <a:pPr algn="just"/>
            <a:r>
              <a:rPr lang="en-US" dirty="0">
                <a:solidFill>
                  <a:srgbClr val="7030A0"/>
                </a:solidFill>
              </a:rPr>
              <a:t>&lt;</a:t>
            </a:r>
            <a:r>
              <a:rPr lang="en-US" dirty="0" err="1">
                <a:solidFill>
                  <a:srgbClr val="7030A0"/>
                </a:solidFill>
              </a:rPr>
              <a:t>img</a:t>
            </a:r>
            <a:r>
              <a:rPr lang="en-US" dirty="0">
                <a:solidFill>
                  <a:srgbClr val="7030A0"/>
                </a:solidFill>
              </a:rPr>
              <a:t> </a:t>
            </a:r>
            <a:r>
              <a:rPr lang="en-US" dirty="0" err="1">
                <a:solidFill>
                  <a:srgbClr val="7030A0"/>
                </a:solidFill>
              </a:rPr>
              <a:t>src</a:t>
            </a:r>
            <a:r>
              <a:rPr lang="en-US" dirty="0">
                <a:solidFill>
                  <a:srgbClr val="7030A0"/>
                </a:solidFill>
              </a:rPr>
              <a:t>="oldImage.jpg" alt="Old image description"&gt;</a:t>
            </a:r>
          </a:p>
          <a:p>
            <a:pPr algn="just"/>
            <a:endParaRPr lang="en-US" dirty="0">
              <a:solidFill>
                <a:srgbClr val="7030A0"/>
              </a:solidFill>
            </a:endParaRPr>
          </a:p>
          <a:p>
            <a:pPr algn="just"/>
            <a:endParaRPr lang="en-US" dirty="0">
              <a:solidFill>
                <a:srgbClr val="7030A0"/>
              </a:solidFill>
            </a:endParaRPr>
          </a:p>
          <a:p>
            <a:pPr algn="just"/>
            <a:r>
              <a:rPr lang="en-US" dirty="0">
                <a:solidFill>
                  <a:srgbClr val="7030A0"/>
                </a:solidFill>
              </a:rPr>
              <a:t>const image = </a:t>
            </a:r>
            <a:r>
              <a:rPr lang="en-US" dirty="0" err="1">
                <a:solidFill>
                  <a:srgbClr val="7030A0"/>
                </a:solidFill>
              </a:rPr>
              <a:t>document.querySelector</a:t>
            </a:r>
            <a:r>
              <a:rPr lang="en-US" dirty="0">
                <a:solidFill>
                  <a:srgbClr val="7030A0"/>
                </a:solidFill>
              </a:rPr>
              <a:t>('</a:t>
            </a:r>
            <a:r>
              <a:rPr lang="en-US" dirty="0" err="1">
                <a:solidFill>
                  <a:srgbClr val="7030A0"/>
                </a:solidFill>
              </a:rPr>
              <a:t>img</a:t>
            </a:r>
            <a:r>
              <a:rPr lang="en-US" dirty="0">
                <a:solidFill>
                  <a:srgbClr val="7030A0"/>
                </a:solidFill>
              </a:rPr>
              <a:t>');</a:t>
            </a:r>
          </a:p>
          <a:p>
            <a:pPr algn="just"/>
            <a:r>
              <a:rPr lang="en-US" dirty="0" err="1">
                <a:solidFill>
                  <a:srgbClr val="7030A0"/>
                </a:solidFill>
              </a:rPr>
              <a:t>image.setAttribute</a:t>
            </a:r>
            <a:r>
              <a:rPr lang="en-US" dirty="0">
                <a:solidFill>
                  <a:srgbClr val="7030A0"/>
                </a:solidFill>
              </a:rPr>
              <a:t>('</a:t>
            </a:r>
            <a:r>
              <a:rPr lang="en-US" dirty="0" err="1">
                <a:solidFill>
                  <a:srgbClr val="7030A0"/>
                </a:solidFill>
              </a:rPr>
              <a:t>src</a:t>
            </a:r>
            <a:r>
              <a:rPr lang="en-US" dirty="0">
                <a:solidFill>
                  <a:srgbClr val="7030A0"/>
                </a:solidFill>
              </a:rPr>
              <a:t>', 'newImage.jpg');</a:t>
            </a:r>
          </a:p>
          <a:p>
            <a:pPr algn="just"/>
            <a:r>
              <a:rPr lang="en-US" dirty="0" err="1">
                <a:solidFill>
                  <a:srgbClr val="7030A0"/>
                </a:solidFill>
              </a:rPr>
              <a:t>image.setAttribute</a:t>
            </a:r>
            <a:r>
              <a:rPr lang="en-US" dirty="0">
                <a:solidFill>
                  <a:srgbClr val="7030A0"/>
                </a:solidFill>
              </a:rPr>
              <a:t>('alt', 'New image description');</a:t>
            </a:r>
          </a:p>
          <a:p>
            <a:pPr algn="just"/>
            <a:endParaRPr lang="en-US" dirty="0"/>
          </a:p>
          <a:p>
            <a:pPr algn="just"/>
            <a:r>
              <a:rPr lang="en-US" dirty="0"/>
              <a:t>Explanation: In this example, the </a:t>
            </a:r>
            <a:r>
              <a:rPr lang="en-US" dirty="0" err="1"/>
              <a:t>src</a:t>
            </a:r>
            <a:r>
              <a:rPr lang="en-US" dirty="0"/>
              <a:t> attribute of the image is updated to point to a new image file using </a:t>
            </a:r>
            <a:r>
              <a:rPr lang="en-US" dirty="0" err="1"/>
              <a:t>setAttribute</a:t>
            </a:r>
            <a:r>
              <a:rPr lang="en-US" dirty="0"/>
              <a:t>(). Additionally, the alt attribute is modified to provide a new description. This allows you to dynamically change the content of the page, such as updating images or modifying form values based on user interactions or other programmatic events.</a:t>
            </a:r>
          </a:p>
        </p:txBody>
      </p:sp>
    </p:spTree>
    <p:extLst>
      <p:ext uri="{BB962C8B-B14F-4D97-AF65-F5344CB8AC3E}">
        <p14:creationId xmlns:p14="http://schemas.microsoft.com/office/powerpoint/2010/main" val="144381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2" y="248038"/>
            <a:ext cx="8629817" cy="1159200"/>
          </a:xfrm>
        </p:spPr>
        <p:txBody>
          <a:bodyPr vert="horz" lIns="91440" tIns="45720" rIns="91440" bIns="45720" rtlCol="0" anchor="ctr">
            <a:normAutofit/>
          </a:bodyPr>
          <a:lstStyle/>
          <a:p>
            <a:r>
              <a:rPr lang="en-US" sz="3700" b="1" dirty="0">
                <a:solidFill>
                  <a:srgbClr val="FFFFFF"/>
                </a:solidFill>
              </a:rPr>
              <a:t>Checking for Attributes with </a:t>
            </a:r>
            <a:r>
              <a:rPr lang="en-US" sz="3700" b="1" dirty="0" err="1">
                <a:solidFill>
                  <a:srgbClr val="FFFFFF"/>
                </a:solidFill>
              </a:rPr>
              <a:t>hasAttribute</a:t>
            </a:r>
            <a:endParaRPr lang="en-US" sz="3700" b="1" dirty="0">
              <a:solidFill>
                <a:srgbClr val="FFFFFF"/>
              </a:solidFill>
            </a:endParaRPr>
          </a:p>
        </p:txBody>
      </p:sp>
      <p:sp>
        <p:nvSpPr>
          <p:cNvPr id="5" name="TextBox 4">
            <a:extLst>
              <a:ext uri="{FF2B5EF4-FFF2-40B4-BE49-F238E27FC236}">
                <a16:creationId xmlns:a16="http://schemas.microsoft.com/office/drawing/2014/main" id="{EDEA23A2-5DE8-55C5-06D8-E750012E5BDD}"/>
              </a:ext>
            </a:extLst>
          </p:cNvPr>
          <p:cNvSpPr txBox="1"/>
          <p:nvPr/>
        </p:nvSpPr>
        <p:spPr>
          <a:xfrm>
            <a:off x="288894" y="1917464"/>
            <a:ext cx="11306758" cy="4801314"/>
          </a:xfrm>
          <a:prstGeom prst="rect">
            <a:avLst/>
          </a:prstGeom>
          <a:noFill/>
        </p:spPr>
        <p:txBody>
          <a:bodyPr wrap="square">
            <a:spAutoFit/>
          </a:bodyPr>
          <a:lstStyle/>
          <a:p>
            <a:pPr algn="just"/>
            <a:r>
              <a:rPr lang="en-US" dirty="0"/>
              <a:t>The </a:t>
            </a:r>
            <a:r>
              <a:rPr lang="en-US" dirty="0" err="1"/>
              <a:t>hasAttribute</a:t>
            </a:r>
            <a:r>
              <a:rPr lang="en-US" dirty="0"/>
              <a:t>() method checks if a specific attribute exists on an element. It returns true if the attribute is present, and false if it is not. This method is useful for implementing conditional logic in your scripts. For instance, you can verify whether an element has a certain attribute before trying to manipulate it or before executing further actions.</a:t>
            </a:r>
          </a:p>
          <a:p>
            <a:pPr algn="just"/>
            <a:endParaRPr lang="en-US" dirty="0"/>
          </a:p>
          <a:p>
            <a:pPr algn="just"/>
            <a:r>
              <a:rPr lang="en-US" dirty="0">
                <a:solidFill>
                  <a:srgbClr val="7030A0"/>
                </a:solidFill>
              </a:rPr>
              <a:t>&lt;button disabled&gt;Submit&lt;/button&gt;</a:t>
            </a:r>
          </a:p>
          <a:p>
            <a:pPr algn="just"/>
            <a:endParaRPr lang="en-US" dirty="0">
              <a:solidFill>
                <a:srgbClr val="7030A0"/>
              </a:solidFill>
            </a:endParaRPr>
          </a:p>
          <a:p>
            <a:pPr algn="just"/>
            <a:r>
              <a:rPr lang="en-US" dirty="0">
                <a:solidFill>
                  <a:srgbClr val="7030A0"/>
                </a:solidFill>
              </a:rPr>
              <a:t>const button = </a:t>
            </a:r>
            <a:r>
              <a:rPr lang="en-US" dirty="0" err="1">
                <a:solidFill>
                  <a:srgbClr val="7030A0"/>
                </a:solidFill>
              </a:rPr>
              <a:t>document.querySelector</a:t>
            </a:r>
            <a:r>
              <a:rPr lang="en-US" dirty="0">
                <a:solidFill>
                  <a:srgbClr val="7030A0"/>
                </a:solidFill>
              </a:rPr>
              <a:t>('button');</a:t>
            </a:r>
          </a:p>
          <a:p>
            <a:pPr algn="just"/>
            <a:r>
              <a:rPr lang="en-US" dirty="0">
                <a:solidFill>
                  <a:srgbClr val="7030A0"/>
                </a:solidFill>
              </a:rPr>
              <a:t>if (</a:t>
            </a:r>
            <a:r>
              <a:rPr lang="en-US" dirty="0" err="1">
                <a:solidFill>
                  <a:srgbClr val="7030A0"/>
                </a:solidFill>
              </a:rPr>
              <a:t>button.hasAttribute</a:t>
            </a:r>
            <a:r>
              <a:rPr lang="en-US" dirty="0">
                <a:solidFill>
                  <a:srgbClr val="7030A0"/>
                </a:solidFill>
              </a:rPr>
              <a:t>('disabled')) {</a:t>
            </a:r>
          </a:p>
          <a:p>
            <a:pPr algn="just"/>
            <a:r>
              <a:rPr lang="en-US" dirty="0">
                <a:solidFill>
                  <a:srgbClr val="7030A0"/>
                </a:solidFill>
              </a:rPr>
              <a:t>  console.log('The button is disabled.');</a:t>
            </a:r>
          </a:p>
          <a:p>
            <a:pPr algn="just"/>
            <a:r>
              <a:rPr lang="en-US" dirty="0">
                <a:solidFill>
                  <a:srgbClr val="7030A0"/>
                </a:solidFill>
              </a:rPr>
              <a:t>} else {</a:t>
            </a:r>
          </a:p>
          <a:p>
            <a:pPr algn="just"/>
            <a:r>
              <a:rPr lang="en-US" dirty="0">
                <a:solidFill>
                  <a:srgbClr val="7030A0"/>
                </a:solidFill>
              </a:rPr>
              <a:t>  console.log('The button is enabled.');</a:t>
            </a:r>
          </a:p>
          <a:p>
            <a:pPr algn="just"/>
            <a:r>
              <a:rPr lang="en-US" dirty="0"/>
              <a:t>}</a:t>
            </a:r>
          </a:p>
          <a:p>
            <a:pPr algn="just"/>
            <a:endParaRPr lang="en-US" dirty="0"/>
          </a:p>
          <a:p>
            <a:pPr algn="just"/>
            <a:r>
              <a:rPr lang="en-US" dirty="0"/>
              <a:t>Explanation: In this example, the script checks whether the &lt;button&gt; element has a disabled attribute using </a:t>
            </a:r>
            <a:r>
              <a:rPr lang="en-US" dirty="0" err="1"/>
              <a:t>hasAttribute</a:t>
            </a:r>
            <a:r>
              <a:rPr lang="en-US" dirty="0"/>
              <a:t>(). This check allows you to implement logic based on whether or not an element is in a particular state (e.g., enabled or disabled). This can be useful in form validation or dynamic UI updates.</a:t>
            </a:r>
          </a:p>
        </p:txBody>
      </p:sp>
    </p:spTree>
    <p:extLst>
      <p:ext uri="{BB962C8B-B14F-4D97-AF65-F5344CB8AC3E}">
        <p14:creationId xmlns:p14="http://schemas.microsoft.com/office/powerpoint/2010/main" val="91704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2" y="248038"/>
            <a:ext cx="8629817" cy="1159200"/>
          </a:xfrm>
        </p:spPr>
        <p:txBody>
          <a:bodyPr vert="horz" lIns="91440" tIns="45720" rIns="91440" bIns="45720" rtlCol="0" anchor="ctr">
            <a:normAutofit/>
          </a:bodyPr>
          <a:lstStyle/>
          <a:p>
            <a:r>
              <a:rPr lang="en-US" sz="3700" b="1" dirty="0">
                <a:solidFill>
                  <a:srgbClr val="FFFFFF"/>
                </a:solidFill>
              </a:rPr>
              <a:t>Removing Attributes with </a:t>
            </a:r>
            <a:r>
              <a:rPr lang="en-US" sz="3700" b="1" dirty="0" err="1">
                <a:solidFill>
                  <a:srgbClr val="FFFFFF"/>
                </a:solidFill>
              </a:rPr>
              <a:t>removeAttribute</a:t>
            </a:r>
            <a:endParaRPr lang="en-US" sz="3700" b="1" dirty="0">
              <a:solidFill>
                <a:srgbClr val="FFFFFF"/>
              </a:solidFill>
            </a:endParaRPr>
          </a:p>
        </p:txBody>
      </p:sp>
      <p:sp>
        <p:nvSpPr>
          <p:cNvPr id="5" name="TextBox 4">
            <a:extLst>
              <a:ext uri="{FF2B5EF4-FFF2-40B4-BE49-F238E27FC236}">
                <a16:creationId xmlns:a16="http://schemas.microsoft.com/office/drawing/2014/main" id="{EDEA23A2-5DE8-55C5-06D8-E750012E5BDD}"/>
              </a:ext>
            </a:extLst>
          </p:cNvPr>
          <p:cNvSpPr txBox="1"/>
          <p:nvPr/>
        </p:nvSpPr>
        <p:spPr>
          <a:xfrm>
            <a:off x="288894" y="1917464"/>
            <a:ext cx="11306758" cy="3970318"/>
          </a:xfrm>
          <a:prstGeom prst="rect">
            <a:avLst/>
          </a:prstGeom>
          <a:noFill/>
        </p:spPr>
        <p:txBody>
          <a:bodyPr wrap="square">
            <a:spAutoFit/>
          </a:bodyPr>
          <a:lstStyle/>
          <a:p>
            <a:pPr algn="just"/>
            <a:r>
              <a:rPr lang="en-US" dirty="0"/>
              <a:t>The </a:t>
            </a:r>
            <a:r>
              <a:rPr lang="en-US" dirty="0" err="1"/>
              <a:t>removeAttribute</a:t>
            </a:r>
            <a:r>
              <a:rPr lang="en-US" dirty="0"/>
              <a:t>() method is used to remove an attribute from an element, effectively disabling its effects. For example, removing the disabled attribute from a button will re-enable user interaction. This method is particularly helpful for dynamically controlling user interface elements, such as enabling or disabling buttons based on form input validation.</a:t>
            </a:r>
          </a:p>
          <a:p>
            <a:pPr algn="just"/>
            <a:endParaRPr lang="en-US" dirty="0"/>
          </a:p>
          <a:p>
            <a:pPr algn="just"/>
            <a:r>
              <a:rPr lang="en-US" dirty="0"/>
              <a:t>&lt;button disabled&gt;Submit&lt;/button&gt;</a:t>
            </a:r>
          </a:p>
          <a:p>
            <a:pPr algn="just"/>
            <a:endParaRPr lang="en-US" dirty="0"/>
          </a:p>
          <a:p>
            <a:pPr algn="just"/>
            <a:endParaRPr lang="en-US" dirty="0"/>
          </a:p>
          <a:p>
            <a:pPr algn="just"/>
            <a:r>
              <a:rPr lang="en-US" dirty="0"/>
              <a:t>const button = </a:t>
            </a:r>
            <a:r>
              <a:rPr lang="en-US" dirty="0" err="1"/>
              <a:t>document.querySelector</a:t>
            </a:r>
            <a:r>
              <a:rPr lang="en-US" dirty="0"/>
              <a:t>('button');</a:t>
            </a:r>
          </a:p>
          <a:p>
            <a:pPr algn="just"/>
            <a:r>
              <a:rPr lang="en-US" dirty="0" err="1"/>
              <a:t>button.removeAttribute</a:t>
            </a:r>
            <a:r>
              <a:rPr lang="en-US" dirty="0"/>
              <a:t>('disabled’);</a:t>
            </a:r>
          </a:p>
          <a:p>
            <a:pPr algn="just"/>
            <a:endParaRPr lang="en-US" dirty="0"/>
          </a:p>
          <a:p>
            <a:pPr algn="just"/>
            <a:r>
              <a:rPr lang="en-US" dirty="0"/>
              <a:t>Explanation: In this example, the disabled attribute is removed from the button using </a:t>
            </a:r>
            <a:r>
              <a:rPr lang="en-US" dirty="0" err="1"/>
              <a:t>removeAttribute</a:t>
            </a:r>
            <a:r>
              <a:rPr lang="en-US" dirty="0"/>
              <a:t>(). This makes the button interactive again, allowing users to click it. This technique can be used to dynamically adjust elements based on user input or programmatic conditions, such as enabling form submission after validation.</a:t>
            </a:r>
          </a:p>
        </p:txBody>
      </p:sp>
    </p:spTree>
    <p:extLst>
      <p:ext uri="{BB962C8B-B14F-4D97-AF65-F5344CB8AC3E}">
        <p14:creationId xmlns:p14="http://schemas.microsoft.com/office/powerpoint/2010/main" val="268643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2" y="248038"/>
            <a:ext cx="8629817" cy="1159200"/>
          </a:xfrm>
        </p:spPr>
        <p:txBody>
          <a:bodyPr vert="horz" lIns="91440" tIns="45720" rIns="91440" bIns="45720" rtlCol="0" anchor="ctr">
            <a:normAutofit/>
          </a:bodyPr>
          <a:lstStyle/>
          <a:p>
            <a:r>
              <a:rPr lang="en-US" sz="3700" b="1" dirty="0">
                <a:solidFill>
                  <a:srgbClr val="FFFFFF"/>
                </a:solidFill>
              </a:rPr>
              <a:t>Events and Event Handling</a:t>
            </a:r>
          </a:p>
        </p:txBody>
      </p:sp>
      <p:sp>
        <p:nvSpPr>
          <p:cNvPr id="5" name="TextBox 4">
            <a:extLst>
              <a:ext uri="{FF2B5EF4-FFF2-40B4-BE49-F238E27FC236}">
                <a16:creationId xmlns:a16="http://schemas.microsoft.com/office/drawing/2014/main" id="{EDEA23A2-5DE8-55C5-06D8-E750012E5BDD}"/>
              </a:ext>
            </a:extLst>
          </p:cNvPr>
          <p:cNvSpPr txBox="1"/>
          <p:nvPr/>
        </p:nvSpPr>
        <p:spPr>
          <a:xfrm>
            <a:off x="288894" y="1917464"/>
            <a:ext cx="11306758" cy="2233753"/>
          </a:xfrm>
          <a:prstGeom prst="rect">
            <a:avLst/>
          </a:prstGeom>
          <a:noFill/>
        </p:spPr>
        <p:txBody>
          <a:bodyPr wrap="square">
            <a:spAutoFit/>
          </a:bodyPr>
          <a:lstStyle/>
          <a:p>
            <a:pPr algn="just">
              <a:lnSpc>
                <a:spcPct val="200000"/>
              </a:lnSpc>
            </a:pPr>
            <a:r>
              <a:rPr lang="en-US" dirty="0"/>
              <a:t>Events in JavaScript are actions or occurrences that happen in the browser, such as user interactions (clicks, form submissions, etc.) or browser-generated events (loading, resizing, etc.). Event handling refers to the process of capturing these events and responding to them. By attaching event listeners to HTML elements, we can trigger specific functionality based on user actions, making our web pages interactive.</a:t>
            </a:r>
          </a:p>
        </p:txBody>
      </p:sp>
    </p:spTree>
    <p:extLst>
      <p:ext uri="{BB962C8B-B14F-4D97-AF65-F5344CB8AC3E}">
        <p14:creationId xmlns:p14="http://schemas.microsoft.com/office/powerpoint/2010/main" val="187845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2" y="248038"/>
            <a:ext cx="8629817" cy="1159200"/>
          </a:xfrm>
        </p:spPr>
        <p:txBody>
          <a:bodyPr vert="horz" lIns="91440" tIns="45720" rIns="91440" bIns="45720" rtlCol="0" anchor="ctr">
            <a:normAutofit/>
          </a:bodyPr>
          <a:lstStyle/>
          <a:p>
            <a:r>
              <a:rPr lang="en-US" sz="3700" b="1" dirty="0">
                <a:solidFill>
                  <a:srgbClr val="FFFFFF"/>
                </a:solidFill>
              </a:rPr>
              <a:t>Event Bubbling and Event Capturing</a:t>
            </a:r>
          </a:p>
        </p:txBody>
      </p:sp>
      <p:sp>
        <p:nvSpPr>
          <p:cNvPr id="5" name="TextBox 4">
            <a:extLst>
              <a:ext uri="{FF2B5EF4-FFF2-40B4-BE49-F238E27FC236}">
                <a16:creationId xmlns:a16="http://schemas.microsoft.com/office/drawing/2014/main" id="{EDEA23A2-5DE8-55C5-06D8-E750012E5BDD}"/>
              </a:ext>
            </a:extLst>
          </p:cNvPr>
          <p:cNvSpPr txBox="1"/>
          <p:nvPr/>
        </p:nvSpPr>
        <p:spPr>
          <a:xfrm>
            <a:off x="288894" y="1917464"/>
            <a:ext cx="5224010" cy="4801314"/>
          </a:xfrm>
          <a:prstGeom prst="rect">
            <a:avLst/>
          </a:prstGeom>
          <a:noFill/>
        </p:spPr>
        <p:txBody>
          <a:bodyPr wrap="square">
            <a:spAutoFit/>
          </a:bodyPr>
          <a:lstStyle/>
          <a:p>
            <a:pPr algn="just"/>
            <a:r>
              <a:rPr lang="en-US" dirty="0"/>
              <a:t>Events in the DOM propagate through two phases:</a:t>
            </a:r>
          </a:p>
          <a:p>
            <a:pPr algn="just"/>
            <a:endParaRPr lang="en-US" dirty="0"/>
          </a:p>
          <a:p>
            <a:pPr algn="just"/>
            <a:r>
              <a:rPr lang="en-US" dirty="0"/>
              <a:t>    Capturing Phase: The event starts from the root of the document and travels down to the target element.</a:t>
            </a:r>
          </a:p>
          <a:p>
            <a:pPr algn="just"/>
            <a:r>
              <a:rPr lang="en-US" dirty="0"/>
              <a:t>    Bubbling Phase: After reaching the target element, the event bubbles back up to the root, allowing parent elements to react.</a:t>
            </a:r>
          </a:p>
          <a:p>
            <a:pPr algn="just"/>
            <a:endParaRPr lang="en-US" dirty="0"/>
          </a:p>
          <a:p>
            <a:pPr algn="just"/>
            <a:r>
              <a:rPr lang="en-US" dirty="0"/>
              <a:t>By default, events bubble up, but you can control this behavior using methods like </a:t>
            </a:r>
            <a:r>
              <a:rPr lang="en-US" dirty="0" err="1"/>
              <a:t>stopPropagation</a:t>
            </a:r>
            <a:r>
              <a:rPr lang="en-US" dirty="0"/>
              <a:t>().</a:t>
            </a:r>
          </a:p>
          <a:p>
            <a:pPr algn="just"/>
            <a:endParaRPr lang="en-US" dirty="0"/>
          </a:p>
          <a:p>
            <a:pPr algn="just"/>
            <a:r>
              <a:rPr lang="en-US" dirty="0">
                <a:solidFill>
                  <a:srgbClr val="7030A0"/>
                </a:solidFill>
              </a:rPr>
              <a:t>&lt;body&gt;</a:t>
            </a:r>
          </a:p>
          <a:p>
            <a:pPr algn="just"/>
            <a:r>
              <a:rPr lang="en-US" dirty="0">
                <a:solidFill>
                  <a:srgbClr val="7030A0"/>
                </a:solidFill>
              </a:rPr>
              <a:t>    &lt;div class="parent"&gt;</a:t>
            </a:r>
          </a:p>
          <a:p>
            <a:pPr algn="just"/>
            <a:r>
              <a:rPr lang="en-US" dirty="0">
                <a:solidFill>
                  <a:srgbClr val="7030A0"/>
                </a:solidFill>
              </a:rPr>
              <a:t>        &lt;button class="child"&gt;Click Me&lt;/button&gt;</a:t>
            </a:r>
          </a:p>
          <a:p>
            <a:pPr algn="just"/>
            <a:r>
              <a:rPr lang="en-US" dirty="0">
                <a:solidFill>
                  <a:srgbClr val="7030A0"/>
                </a:solidFill>
              </a:rPr>
              <a:t>    &lt;/div&gt;</a:t>
            </a:r>
          </a:p>
          <a:p>
            <a:pPr algn="just"/>
            <a:r>
              <a:rPr lang="en-US" dirty="0">
                <a:solidFill>
                  <a:srgbClr val="7030A0"/>
                </a:solidFill>
              </a:rPr>
              <a:t>&lt;/body&gt;</a:t>
            </a:r>
          </a:p>
        </p:txBody>
      </p:sp>
      <p:sp>
        <p:nvSpPr>
          <p:cNvPr id="4" name="TextBox 3">
            <a:extLst>
              <a:ext uri="{FF2B5EF4-FFF2-40B4-BE49-F238E27FC236}">
                <a16:creationId xmlns:a16="http://schemas.microsoft.com/office/drawing/2014/main" id="{3087412F-D05C-A18F-C280-6BD6DE0EC284}"/>
              </a:ext>
            </a:extLst>
          </p:cNvPr>
          <p:cNvSpPr txBox="1"/>
          <p:nvPr/>
        </p:nvSpPr>
        <p:spPr>
          <a:xfrm>
            <a:off x="6096000" y="1915818"/>
            <a:ext cx="6096000" cy="3970318"/>
          </a:xfrm>
          <a:prstGeom prst="rect">
            <a:avLst/>
          </a:prstGeom>
          <a:noFill/>
        </p:spPr>
        <p:txBody>
          <a:bodyPr wrap="square">
            <a:spAutoFit/>
          </a:bodyPr>
          <a:lstStyle/>
          <a:p>
            <a:pPr algn="just"/>
            <a:r>
              <a:rPr lang="en-US" dirty="0" err="1">
                <a:solidFill>
                  <a:srgbClr val="7030A0"/>
                </a:solidFill>
              </a:rPr>
              <a:t>document.body.addEventListener</a:t>
            </a:r>
            <a:r>
              <a:rPr lang="en-US" dirty="0">
                <a:solidFill>
                  <a:srgbClr val="7030A0"/>
                </a:solidFill>
              </a:rPr>
              <a:t>('click', () =&gt; {</a:t>
            </a:r>
          </a:p>
          <a:p>
            <a:pPr algn="just"/>
            <a:r>
              <a:rPr lang="en-US" dirty="0">
                <a:solidFill>
                  <a:srgbClr val="7030A0"/>
                </a:solidFill>
              </a:rPr>
              <a:t>    console.log('Body clicked');</a:t>
            </a:r>
          </a:p>
          <a:p>
            <a:pPr algn="just"/>
            <a:r>
              <a:rPr lang="en-US" dirty="0">
                <a:solidFill>
                  <a:srgbClr val="7030A0"/>
                </a:solidFill>
              </a:rPr>
              <a:t>});</a:t>
            </a:r>
          </a:p>
          <a:p>
            <a:pPr algn="just"/>
            <a:endParaRPr lang="en-US" dirty="0">
              <a:solidFill>
                <a:srgbClr val="7030A0"/>
              </a:solidFill>
            </a:endParaRPr>
          </a:p>
          <a:p>
            <a:pPr algn="just"/>
            <a:r>
              <a:rPr lang="en-US" dirty="0" err="1">
                <a:solidFill>
                  <a:srgbClr val="7030A0"/>
                </a:solidFill>
              </a:rPr>
              <a:t>document.querySelector</a:t>
            </a:r>
            <a:r>
              <a:rPr lang="en-US" dirty="0">
                <a:solidFill>
                  <a:srgbClr val="7030A0"/>
                </a:solidFill>
              </a:rPr>
              <a:t>('.child').</a:t>
            </a:r>
            <a:r>
              <a:rPr lang="en-US" dirty="0" err="1">
                <a:solidFill>
                  <a:srgbClr val="7030A0"/>
                </a:solidFill>
              </a:rPr>
              <a:t>addEventListener</a:t>
            </a:r>
            <a:r>
              <a:rPr lang="en-US" dirty="0">
                <a:solidFill>
                  <a:srgbClr val="7030A0"/>
                </a:solidFill>
              </a:rPr>
              <a:t>('click', (event) =&gt; {</a:t>
            </a:r>
          </a:p>
          <a:p>
            <a:pPr algn="just"/>
            <a:r>
              <a:rPr lang="en-US" dirty="0">
                <a:solidFill>
                  <a:srgbClr val="7030A0"/>
                </a:solidFill>
              </a:rPr>
              <a:t>    </a:t>
            </a:r>
            <a:r>
              <a:rPr lang="en-US" dirty="0" err="1">
                <a:solidFill>
                  <a:srgbClr val="7030A0"/>
                </a:solidFill>
              </a:rPr>
              <a:t>event.stopPropagation</a:t>
            </a:r>
            <a:r>
              <a:rPr lang="en-US" dirty="0">
                <a:solidFill>
                  <a:srgbClr val="7030A0"/>
                </a:solidFill>
              </a:rPr>
              <a:t>();</a:t>
            </a:r>
          </a:p>
          <a:p>
            <a:pPr algn="just"/>
            <a:r>
              <a:rPr lang="en-US" dirty="0">
                <a:solidFill>
                  <a:srgbClr val="7030A0"/>
                </a:solidFill>
              </a:rPr>
              <a:t>    console.log('Child clicked');</a:t>
            </a:r>
          </a:p>
          <a:p>
            <a:pPr algn="just"/>
            <a:r>
              <a:rPr lang="en-US" dirty="0">
                <a:solidFill>
                  <a:srgbClr val="7030A0"/>
                </a:solidFill>
              </a:rPr>
              <a:t>});</a:t>
            </a:r>
          </a:p>
          <a:p>
            <a:pPr algn="just"/>
            <a:endParaRPr lang="en-US" dirty="0"/>
          </a:p>
          <a:p>
            <a:pPr algn="just"/>
            <a:r>
              <a:rPr lang="en-US" dirty="0"/>
              <a:t>    Explanation: Clicking the .child button triggers both the button's event listener and the body’s event listener due to bubbling. Using </a:t>
            </a:r>
            <a:r>
              <a:rPr lang="en-US" dirty="0" err="1"/>
              <a:t>event.stopPropagation</a:t>
            </a:r>
            <a:r>
              <a:rPr lang="en-US" dirty="0"/>
              <a:t>() prevents the event from reaching the body, so only "Child clicked" is logged.</a:t>
            </a:r>
          </a:p>
        </p:txBody>
      </p:sp>
    </p:spTree>
    <p:extLst>
      <p:ext uri="{BB962C8B-B14F-4D97-AF65-F5344CB8AC3E}">
        <p14:creationId xmlns:p14="http://schemas.microsoft.com/office/powerpoint/2010/main" val="331270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2" y="248038"/>
            <a:ext cx="9491210" cy="1159200"/>
          </a:xfrm>
        </p:spPr>
        <p:txBody>
          <a:bodyPr vert="horz" lIns="91440" tIns="45720" rIns="91440" bIns="45720" rtlCol="0" anchor="ctr">
            <a:normAutofit/>
          </a:bodyPr>
          <a:lstStyle/>
          <a:p>
            <a:r>
              <a:rPr lang="en-US" sz="3700" b="1" dirty="0">
                <a:solidFill>
                  <a:srgbClr val="FFFFFF"/>
                </a:solidFill>
              </a:rPr>
              <a:t>Event Handlers in HTML</a:t>
            </a:r>
          </a:p>
        </p:txBody>
      </p:sp>
      <p:sp>
        <p:nvSpPr>
          <p:cNvPr id="5" name="TextBox 4">
            <a:extLst>
              <a:ext uri="{FF2B5EF4-FFF2-40B4-BE49-F238E27FC236}">
                <a16:creationId xmlns:a16="http://schemas.microsoft.com/office/drawing/2014/main" id="{EDEA23A2-5DE8-55C5-06D8-E750012E5BDD}"/>
              </a:ext>
            </a:extLst>
          </p:cNvPr>
          <p:cNvSpPr txBox="1"/>
          <p:nvPr/>
        </p:nvSpPr>
        <p:spPr>
          <a:xfrm>
            <a:off x="288894" y="1917464"/>
            <a:ext cx="11306758" cy="4524315"/>
          </a:xfrm>
          <a:prstGeom prst="rect">
            <a:avLst/>
          </a:prstGeom>
          <a:noFill/>
        </p:spPr>
        <p:txBody>
          <a:bodyPr wrap="square">
            <a:spAutoFit/>
          </a:bodyPr>
          <a:lstStyle/>
          <a:p>
            <a:pPr algn="just"/>
            <a:r>
              <a:rPr lang="en-US" dirty="0"/>
              <a:t>Event handlers can be defined directly within HTML attributes. This method is known as inline event handling. It is straightforward but less flexible compared to using JavaScript to attach event listeners.</a:t>
            </a:r>
          </a:p>
          <a:p>
            <a:pPr algn="just"/>
            <a:endParaRPr lang="en-US" dirty="0"/>
          </a:p>
          <a:p>
            <a:pPr algn="just"/>
            <a:r>
              <a:rPr lang="en-US" dirty="0">
                <a:solidFill>
                  <a:srgbClr val="7030A0"/>
                </a:solidFill>
              </a:rPr>
              <a:t>&lt;button onclick="alert('Button clicked!')"&gt;Click Me&lt;/button&gt;</a:t>
            </a:r>
          </a:p>
          <a:p>
            <a:pPr algn="just"/>
            <a:endParaRPr lang="en-US" dirty="0">
              <a:solidFill>
                <a:srgbClr val="7030A0"/>
              </a:solidFill>
            </a:endParaRPr>
          </a:p>
          <a:p>
            <a:pPr algn="just"/>
            <a:endParaRPr lang="en-US" dirty="0">
              <a:solidFill>
                <a:srgbClr val="7030A0"/>
              </a:solidFill>
            </a:endParaRPr>
          </a:p>
          <a:p>
            <a:pPr algn="just"/>
            <a:r>
              <a:rPr lang="en-US" dirty="0">
                <a:solidFill>
                  <a:srgbClr val="7030A0"/>
                </a:solidFill>
              </a:rPr>
              <a:t>&lt;button onclick="</a:t>
            </a:r>
            <a:r>
              <a:rPr lang="en-US" dirty="0" err="1">
                <a:solidFill>
                  <a:srgbClr val="7030A0"/>
                </a:solidFill>
              </a:rPr>
              <a:t>handleClick</a:t>
            </a:r>
            <a:r>
              <a:rPr lang="en-US" dirty="0">
                <a:solidFill>
                  <a:srgbClr val="7030A0"/>
                </a:solidFill>
              </a:rPr>
              <a:t>()"&gt;Click Me&lt;/button&gt;</a:t>
            </a:r>
          </a:p>
          <a:p>
            <a:pPr algn="just"/>
            <a:endParaRPr lang="en-US" dirty="0">
              <a:solidFill>
                <a:srgbClr val="7030A0"/>
              </a:solidFill>
            </a:endParaRPr>
          </a:p>
          <a:p>
            <a:pPr algn="just"/>
            <a:r>
              <a:rPr lang="en-US" dirty="0">
                <a:solidFill>
                  <a:srgbClr val="7030A0"/>
                </a:solidFill>
              </a:rPr>
              <a:t>&lt;script&gt;</a:t>
            </a:r>
          </a:p>
          <a:p>
            <a:pPr algn="just"/>
            <a:r>
              <a:rPr lang="en-US" dirty="0">
                <a:solidFill>
                  <a:srgbClr val="7030A0"/>
                </a:solidFill>
              </a:rPr>
              <a:t>function </a:t>
            </a:r>
            <a:r>
              <a:rPr lang="en-US" dirty="0" err="1">
                <a:solidFill>
                  <a:srgbClr val="7030A0"/>
                </a:solidFill>
              </a:rPr>
              <a:t>handleClick</a:t>
            </a:r>
            <a:r>
              <a:rPr lang="en-US" dirty="0">
                <a:solidFill>
                  <a:srgbClr val="7030A0"/>
                </a:solidFill>
              </a:rPr>
              <a:t>() {</a:t>
            </a:r>
          </a:p>
          <a:p>
            <a:pPr algn="just"/>
            <a:r>
              <a:rPr lang="en-US" dirty="0">
                <a:solidFill>
                  <a:srgbClr val="7030A0"/>
                </a:solidFill>
              </a:rPr>
              <a:t>    alert('Button clicked!');</a:t>
            </a:r>
          </a:p>
          <a:p>
            <a:pPr algn="just"/>
            <a:r>
              <a:rPr lang="en-US" dirty="0">
                <a:solidFill>
                  <a:srgbClr val="7030A0"/>
                </a:solidFill>
              </a:rPr>
              <a:t>}</a:t>
            </a:r>
          </a:p>
          <a:p>
            <a:pPr algn="just"/>
            <a:r>
              <a:rPr lang="en-US" dirty="0">
                <a:solidFill>
                  <a:srgbClr val="7030A0"/>
                </a:solidFill>
              </a:rPr>
              <a:t>&lt;/script&gt;</a:t>
            </a:r>
          </a:p>
          <a:p>
            <a:pPr algn="just"/>
            <a:endParaRPr lang="en-US" dirty="0"/>
          </a:p>
          <a:p>
            <a:pPr algn="just"/>
            <a:r>
              <a:rPr lang="en-US" dirty="0"/>
              <a:t>    Explanation: Inline event handlers like onclick directly execute the specified function when the event occurs. While simple, this method is less versatile than using JavaScript for more complex interactions.</a:t>
            </a:r>
          </a:p>
        </p:txBody>
      </p:sp>
    </p:spTree>
    <p:extLst>
      <p:ext uri="{BB962C8B-B14F-4D97-AF65-F5344CB8AC3E}">
        <p14:creationId xmlns:p14="http://schemas.microsoft.com/office/powerpoint/2010/main" val="333068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1" y="248038"/>
            <a:ext cx="11081471" cy="1159200"/>
          </a:xfrm>
        </p:spPr>
        <p:txBody>
          <a:bodyPr vert="horz" lIns="91440" tIns="45720" rIns="91440" bIns="45720" rtlCol="0" anchor="ctr">
            <a:normAutofit/>
          </a:bodyPr>
          <a:lstStyle/>
          <a:p>
            <a:r>
              <a:rPr lang="en-US" sz="3700" b="1" dirty="0">
                <a:solidFill>
                  <a:srgbClr val="FFFFFF"/>
                </a:solidFill>
              </a:rPr>
              <a:t>DOM Level 0 Event Handlers</a:t>
            </a:r>
          </a:p>
        </p:txBody>
      </p:sp>
      <p:sp>
        <p:nvSpPr>
          <p:cNvPr id="5" name="TextBox 4">
            <a:extLst>
              <a:ext uri="{FF2B5EF4-FFF2-40B4-BE49-F238E27FC236}">
                <a16:creationId xmlns:a16="http://schemas.microsoft.com/office/drawing/2014/main" id="{EDEA23A2-5DE8-55C5-06D8-E750012E5BDD}"/>
              </a:ext>
            </a:extLst>
          </p:cNvPr>
          <p:cNvSpPr txBox="1"/>
          <p:nvPr/>
        </p:nvSpPr>
        <p:spPr>
          <a:xfrm>
            <a:off x="288894" y="1917464"/>
            <a:ext cx="11306758" cy="3693319"/>
          </a:xfrm>
          <a:prstGeom prst="rect">
            <a:avLst/>
          </a:prstGeom>
          <a:noFill/>
        </p:spPr>
        <p:txBody>
          <a:bodyPr wrap="square">
            <a:spAutoFit/>
          </a:bodyPr>
          <a:lstStyle/>
          <a:p>
            <a:pPr algn="just"/>
            <a:r>
              <a:rPr lang="en-US" dirty="0"/>
              <a:t>DOM Level 0 event handlers involve setting event properties directly on elements. This method is considered an older approach and is generally replaced by </a:t>
            </a:r>
            <a:r>
              <a:rPr lang="en-US" dirty="0" err="1"/>
              <a:t>addEventListener</a:t>
            </a:r>
            <a:r>
              <a:rPr lang="en-US" dirty="0"/>
              <a:t> in modern JavaScript.</a:t>
            </a:r>
          </a:p>
          <a:p>
            <a:pPr algn="just"/>
            <a:endParaRPr lang="en-US" dirty="0"/>
          </a:p>
          <a:p>
            <a:pPr algn="just"/>
            <a:r>
              <a:rPr lang="en-US" dirty="0">
                <a:solidFill>
                  <a:srgbClr val="7030A0"/>
                </a:solidFill>
              </a:rPr>
              <a:t>&lt;button id="</a:t>
            </a:r>
            <a:r>
              <a:rPr lang="en-US" dirty="0" err="1">
                <a:solidFill>
                  <a:srgbClr val="7030A0"/>
                </a:solidFill>
              </a:rPr>
              <a:t>myButton</a:t>
            </a:r>
            <a:r>
              <a:rPr lang="en-US" dirty="0">
                <a:solidFill>
                  <a:srgbClr val="7030A0"/>
                </a:solidFill>
              </a:rPr>
              <a:t>"&gt;Click Me&lt;/button&gt;</a:t>
            </a:r>
          </a:p>
          <a:p>
            <a:pPr algn="just"/>
            <a:endParaRPr lang="en-US" dirty="0">
              <a:solidFill>
                <a:srgbClr val="7030A0"/>
              </a:solidFill>
            </a:endParaRPr>
          </a:p>
          <a:p>
            <a:pPr algn="just"/>
            <a:endParaRPr lang="en-US" dirty="0">
              <a:solidFill>
                <a:srgbClr val="7030A0"/>
              </a:solidFill>
            </a:endParaRPr>
          </a:p>
          <a:p>
            <a:pPr algn="just"/>
            <a:r>
              <a:rPr lang="en-US" dirty="0">
                <a:solidFill>
                  <a:srgbClr val="7030A0"/>
                </a:solidFill>
              </a:rPr>
              <a:t>const button = </a:t>
            </a:r>
            <a:r>
              <a:rPr lang="en-US" dirty="0" err="1">
                <a:solidFill>
                  <a:srgbClr val="7030A0"/>
                </a:solidFill>
              </a:rPr>
              <a:t>document.getElementById</a:t>
            </a:r>
            <a:r>
              <a:rPr lang="en-US" dirty="0">
                <a:solidFill>
                  <a:srgbClr val="7030A0"/>
                </a:solidFill>
              </a:rPr>
              <a:t>('</a:t>
            </a:r>
            <a:r>
              <a:rPr lang="en-US" dirty="0" err="1">
                <a:solidFill>
                  <a:srgbClr val="7030A0"/>
                </a:solidFill>
              </a:rPr>
              <a:t>myButton</a:t>
            </a:r>
            <a:r>
              <a:rPr lang="en-US" dirty="0">
                <a:solidFill>
                  <a:srgbClr val="7030A0"/>
                </a:solidFill>
              </a:rPr>
              <a:t>');</a:t>
            </a:r>
          </a:p>
          <a:p>
            <a:pPr algn="just"/>
            <a:r>
              <a:rPr lang="en-US" dirty="0" err="1">
                <a:solidFill>
                  <a:srgbClr val="7030A0"/>
                </a:solidFill>
              </a:rPr>
              <a:t>button.onclick</a:t>
            </a:r>
            <a:r>
              <a:rPr lang="en-US" dirty="0">
                <a:solidFill>
                  <a:srgbClr val="7030A0"/>
                </a:solidFill>
              </a:rPr>
              <a:t> = function() {</a:t>
            </a:r>
          </a:p>
          <a:p>
            <a:pPr algn="just"/>
            <a:r>
              <a:rPr lang="en-US" dirty="0">
                <a:solidFill>
                  <a:srgbClr val="7030A0"/>
                </a:solidFill>
              </a:rPr>
              <a:t>    alert('Button clicked!');</a:t>
            </a:r>
          </a:p>
          <a:p>
            <a:pPr algn="just"/>
            <a:r>
              <a:rPr lang="en-US" dirty="0">
                <a:solidFill>
                  <a:srgbClr val="7030A0"/>
                </a:solidFill>
              </a:rPr>
              <a:t>};</a:t>
            </a:r>
          </a:p>
          <a:p>
            <a:pPr algn="just"/>
            <a:endParaRPr lang="en-US" dirty="0"/>
          </a:p>
          <a:p>
            <a:pPr algn="just"/>
            <a:r>
              <a:rPr lang="en-US" dirty="0"/>
              <a:t>    Explanation: The onclick property is used to assign an event handler function directly to the button. This method is straightforward but lacks the flexibility and multiple handler capabilities of </a:t>
            </a:r>
            <a:r>
              <a:rPr lang="en-US" dirty="0" err="1"/>
              <a:t>addEventListener</a:t>
            </a:r>
            <a:r>
              <a:rPr lang="en-US" dirty="0"/>
              <a:t>.</a:t>
            </a:r>
          </a:p>
        </p:txBody>
      </p:sp>
    </p:spTree>
    <p:extLst>
      <p:ext uri="{BB962C8B-B14F-4D97-AF65-F5344CB8AC3E}">
        <p14:creationId xmlns:p14="http://schemas.microsoft.com/office/powerpoint/2010/main" val="306915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1" y="248038"/>
            <a:ext cx="11081471" cy="1159200"/>
          </a:xfrm>
        </p:spPr>
        <p:txBody>
          <a:bodyPr vert="horz" lIns="91440" tIns="45720" rIns="91440" bIns="45720" rtlCol="0" anchor="ctr">
            <a:normAutofit/>
          </a:bodyPr>
          <a:lstStyle/>
          <a:p>
            <a:r>
              <a:rPr lang="en-US" sz="3700" b="1" dirty="0">
                <a:solidFill>
                  <a:srgbClr val="FFFFFF"/>
                </a:solidFill>
              </a:rPr>
              <a:t>Adding Event Listeners with </a:t>
            </a:r>
            <a:r>
              <a:rPr lang="en-US" sz="3700" b="1" dirty="0" err="1">
                <a:solidFill>
                  <a:srgbClr val="FFFFFF"/>
                </a:solidFill>
              </a:rPr>
              <a:t>addEventListener</a:t>
            </a:r>
            <a:endParaRPr lang="en-US" sz="3700" b="1" dirty="0">
              <a:solidFill>
                <a:srgbClr val="FFFFFF"/>
              </a:solidFill>
            </a:endParaRPr>
          </a:p>
        </p:txBody>
      </p:sp>
      <p:sp>
        <p:nvSpPr>
          <p:cNvPr id="5" name="TextBox 4">
            <a:extLst>
              <a:ext uri="{FF2B5EF4-FFF2-40B4-BE49-F238E27FC236}">
                <a16:creationId xmlns:a16="http://schemas.microsoft.com/office/drawing/2014/main" id="{EDEA23A2-5DE8-55C5-06D8-E750012E5BDD}"/>
              </a:ext>
            </a:extLst>
          </p:cNvPr>
          <p:cNvSpPr txBox="1"/>
          <p:nvPr/>
        </p:nvSpPr>
        <p:spPr>
          <a:xfrm>
            <a:off x="288894" y="1917464"/>
            <a:ext cx="11306758" cy="3693319"/>
          </a:xfrm>
          <a:prstGeom prst="rect">
            <a:avLst/>
          </a:prstGeom>
          <a:noFill/>
        </p:spPr>
        <p:txBody>
          <a:bodyPr wrap="square">
            <a:spAutoFit/>
          </a:bodyPr>
          <a:lstStyle/>
          <a:p>
            <a:pPr algn="just"/>
            <a:r>
              <a:rPr lang="en-US" dirty="0"/>
              <a:t>The </a:t>
            </a:r>
            <a:r>
              <a:rPr lang="en-US" dirty="0" err="1"/>
              <a:t>addEventListener</a:t>
            </a:r>
            <a:r>
              <a:rPr lang="en-US" dirty="0"/>
              <a:t> method attaches an event handler to a specified element. It allows for multiple event handlers for the same event and provides more flexibility compared to DOM Level 0 event handlers.</a:t>
            </a:r>
          </a:p>
          <a:p>
            <a:pPr algn="just"/>
            <a:endParaRPr lang="en-US" dirty="0"/>
          </a:p>
          <a:p>
            <a:pPr algn="just"/>
            <a:r>
              <a:rPr lang="en-US" dirty="0">
                <a:solidFill>
                  <a:srgbClr val="7030A0"/>
                </a:solidFill>
              </a:rPr>
              <a:t>&lt;button id="</a:t>
            </a:r>
            <a:r>
              <a:rPr lang="en-US" dirty="0" err="1">
                <a:solidFill>
                  <a:srgbClr val="7030A0"/>
                </a:solidFill>
              </a:rPr>
              <a:t>myButton</a:t>
            </a:r>
            <a:r>
              <a:rPr lang="en-US" dirty="0">
                <a:solidFill>
                  <a:srgbClr val="7030A0"/>
                </a:solidFill>
              </a:rPr>
              <a:t>"&gt;Click Me&lt;/button&gt;</a:t>
            </a:r>
          </a:p>
          <a:p>
            <a:pPr algn="just"/>
            <a:endParaRPr lang="en-US" dirty="0">
              <a:solidFill>
                <a:srgbClr val="7030A0"/>
              </a:solidFill>
            </a:endParaRPr>
          </a:p>
          <a:p>
            <a:pPr algn="just"/>
            <a:endParaRPr lang="en-US" dirty="0">
              <a:solidFill>
                <a:srgbClr val="7030A0"/>
              </a:solidFill>
            </a:endParaRPr>
          </a:p>
          <a:p>
            <a:pPr algn="just"/>
            <a:r>
              <a:rPr lang="en-US" dirty="0">
                <a:solidFill>
                  <a:srgbClr val="7030A0"/>
                </a:solidFill>
              </a:rPr>
              <a:t>const button = </a:t>
            </a:r>
            <a:r>
              <a:rPr lang="en-US" dirty="0" err="1">
                <a:solidFill>
                  <a:srgbClr val="7030A0"/>
                </a:solidFill>
              </a:rPr>
              <a:t>document.getElementById</a:t>
            </a:r>
            <a:r>
              <a:rPr lang="en-US" dirty="0">
                <a:solidFill>
                  <a:srgbClr val="7030A0"/>
                </a:solidFill>
              </a:rPr>
              <a:t>('</a:t>
            </a:r>
            <a:r>
              <a:rPr lang="en-US" dirty="0" err="1">
                <a:solidFill>
                  <a:srgbClr val="7030A0"/>
                </a:solidFill>
              </a:rPr>
              <a:t>myButton</a:t>
            </a:r>
            <a:r>
              <a:rPr lang="en-US" dirty="0">
                <a:solidFill>
                  <a:srgbClr val="7030A0"/>
                </a:solidFill>
              </a:rPr>
              <a:t>');</a:t>
            </a:r>
          </a:p>
          <a:p>
            <a:pPr algn="just"/>
            <a:r>
              <a:rPr lang="en-US" dirty="0" err="1">
                <a:solidFill>
                  <a:srgbClr val="7030A0"/>
                </a:solidFill>
              </a:rPr>
              <a:t>button.addEventListener</a:t>
            </a:r>
            <a:r>
              <a:rPr lang="en-US" dirty="0">
                <a:solidFill>
                  <a:srgbClr val="7030A0"/>
                </a:solidFill>
              </a:rPr>
              <a:t>('click', () =&gt; {</a:t>
            </a:r>
          </a:p>
          <a:p>
            <a:pPr algn="just"/>
            <a:r>
              <a:rPr lang="en-US" dirty="0">
                <a:solidFill>
                  <a:srgbClr val="7030A0"/>
                </a:solidFill>
              </a:rPr>
              <a:t>    console.log('Button was clicked!');</a:t>
            </a:r>
          </a:p>
          <a:p>
            <a:pPr algn="just"/>
            <a:r>
              <a:rPr lang="en-US" dirty="0">
                <a:solidFill>
                  <a:srgbClr val="7030A0"/>
                </a:solidFill>
              </a:rPr>
              <a:t>});</a:t>
            </a:r>
          </a:p>
          <a:p>
            <a:pPr algn="just"/>
            <a:endParaRPr lang="en-US" dirty="0"/>
          </a:p>
          <a:p>
            <a:pPr algn="just"/>
            <a:r>
              <a:rPr lang="en-US" dirty="0"/>
              <a:t>Explanation: </a:t>
            </a:r>
            <a:r>
              <a:rPr lang="en-US" dirty="0" err="1"/>
              <a:t>addEventListener</a:t>
            </a:r>
            <a:r>
              <a:rPr lang="en-US" dirty="0"/>
              <a:t> allows you to add multiple handlers for the same event and manage complex interactions. In this example, a click event listener is added to the button.</a:t>
            </a:r>
          </a:p>
        </p:txBody>
      </p:sp>
    </p:spTree>
    <p:extLst>
      <p:ext uri="{BB962C8B-B14F-4D97-AF65-F5344CB8AC3E}">
        <p14:creationId xmlns:p14="http://schemas.microsoft.com/office/powerpoint/2010/main" val="377033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1" y="248038"/>
            <a:ext cx="11081471" cy="1159200"/>
          </a:xfrm>
        </p:spPr>
        <p:txBody>
          <a:bodyPr vert="horz" lIns="91440" tIns="45720" rIns="91440" bIns="45720" rtlCol="0" anchor="ctr">
            <a:normAutofit/>
          </a:bodyPr>
          <a:lstStyle/>
          <a:p>
            <a:r>
              <a:rPr lang="en-US" sz="3700" b="1" dirty="0">
                <a:solidFill>
                  <a:srgbClr val="FFFFFF"/>
                </a:solidFill>
              </a:rPr>
              <a:t>Removing Event Listeners with </a:t>
            </a:r>
            <a:r>
              <a:rPr lang="en-US" sz="3700" b="1" dirty="0" err="1">
                <a:solidFill>
                  <a:srgbClr val="FFFFFF"/>
                </a:solidFill>
              </a:rPr>
              <a:t>removeEventListener</a:t>
            </a:r>
            <a:endParaRPr lang="en-US" sz="3700" b="1" dirty="0">
              <a:solidFill>
                <a:srgbClr val="FFFFFF"/>
              </a:solidFill>
            </a:endParaRPr>
          </a:p>
        </p:txBody>
      </p:sp>
      <p:sp>
        <p:nvSpPr>
          <p:cNvPr id="5" name="TextBox 4">
            <a:extLst>
              <a:ext uri="{FF2B5EF4-FFF2-40B4-BE49-F238E27FC236}">
                <a16:creationId xmlns:a16="http://schemas.microsoft.com/office/drawing/2014/main" id="{EDEA23A2-5DE8-55C5-06D8-E750012E5BDD}"/>
              </a:ext>
            </a:extLst>
          </p:cNvPr>
          <p:cNvSpPr txBox="1"/>
          <p:nvPr/>
        </p:nvSpPr>
        <p:spPr>
          <a:xfrm>
            <a:off x="288894" y="1779687"/>
            <a:ext cx="11306758" cy="5078313"/>
          </a:xfrm>
          <a:prstGeom prst="rect">
            <a:avLst/>
          </a:prstGeom>
          <a:noFill/>
        </p:spPr>
        <p:txBody>
          <a:bodyPr wrap="square">
            <a:spAutoFit/>
          </a:bodyPr>
          <a:lstStyle/>
          <a:p>
            <a:pPr algn="just"/>
            <a:r>
              <a:rPr lang="en-US" dirty="0"/>
              <a:t>The </a:t>
            </a:r>
            <a:r>
              <a:rPr lang="en-US" dirty="0" err="1"/>
              <a:t>removeEventListener</a:t>
            </a:r>
            <a:r>
              <a:rPr lang="en-US" dirty="0"/>
              <a:t> method removes an event handler that was previously added with </a:t>
            </a:r>
            <a:r>
              <a:rPr lang="en-US" dirty="0" err="1"/>
              <a:t>addEventListener</a:t>
            </a:r>
            <a:r>
              <a:rPr lang="en-US" dirty="0"/>
              <a:t>. To remove an event listener, the same function reference must be used as the one originally assigned.</a:t>
            </a:r>
          </a:p>
          <a:p>
            <a:pPr algn="just"/>
            <a:endParaRPr lang="en-US" dirty="0"/>
          </a:p>
          <a:p>
            <a:pPr algn="just"/>
            <a:r>
              <a:rPr lang="en-US" dirty="0">
                <a:solidFill>
                  <a:srgbClr val="7030A0"/>
                </a:solidFill>
              </a:rPr>
              <a:t>&lt;button id="</a:t>
            </a:r>
            <a:r>
              <a:rPr lang="en-US" dirty="0" err="1">
                <a:solidFill>
                  <a:srgbClr val="7030A0"/>
                </a:solidFill>
              </a:rPr>
              <a:t>myButton</a:t>
            </a:r>
            <a:r>
              <a:rPr lang="en-US" dirty="0">
                <a:solidFill>
                  <a:srgbClr val="7030A0"/>
                </a:solidFill>
              </a:rPr>
              <a:t>"&gt;Click Me&lt;/button&gt;</a:t>
            </a:r>
          </a:p>
          <a:p>
            <a:pPr algn="just"/>
            <a:endParaRPr lang="en-US" dirty="0">
              <a:solidFill>
                <a:srgbClr val="7030A0"/>
              </a:solidFill>
            </a:endParaRPr>
          </a:p>
          <a:p>
            <a:pPr algn="just"/>
            <a:endParaRPr lang="en-US" dirty="0">
              <a:solidFill>
                <a:srgbClr val="7030A0"/>
              </a:solidFill>
            </a:endParaRPr>
          </a:p>
          <a:p>
            <a:pPr algn="just"/>
            <a:r>
              <a:rPr lang="en-US" dirty="0">
                <a:solidFill>
                  <a:srgbClr val="7030A0"/>
                </a:solidFill>
              </a:rPr>
              <a:t>function </a:t>
            </a:r>
            <a:r>
              <a:rPr lang="en-US" dirty="0" err="1">
                <a:solidFill>
                  <a:srgbClr val="7030A0"/>
                </a:solidFill>
              </a:rPr>
              <a:t>handleClick</a:t>
            </a:r>
            <a:r>
              <a:rPr lang="en-US" dirty="0">
                <a:solidFill>
                  <a:srgbClr val="7030A0"/>
                </a:solidFill>
              </a:rPr>
              <a:t>() {</a:t>
            </a:r>
          </a:p>
          <a:p>
            <a:pPr algn="just"/>
            <a:r>
              <a:rPr lang="en-US" dirty="0">
                <a:solidFill>
                  <a:srgbClr val="7030A0"/>
                </a:solidFill>
              </a:rPr>
              <a:t>    alert('Button clicked!');</a:t>
            </a:r>
          </a:p>
          <a:p>
            <a:pPr algn="just"/>
            <a:r>
              <a:rPr lang="en-US" dirty="0">
                <a:solidFill>
                  <a:srgbClr val="7030A0"/>
                </a:solidFill>
              </a:rPr>
              <a:t>}</a:t>
            </a:r>
          </a:p>
          <a:p>
            <a:pPr algn="just"/>
            <a:endParaRPr lang="en-US" dirty="0">
              <a:solidFill>
                <a:srgbClr val="7030A0"/>
              </a:solidFill>
            </a:endParaRPr>
          </a:p>
          <a:p>
            <a:pPr algn="just"/>
            <a:r>
              <a:rPr lang="en-US" dirty="0">
                <a:solidFill>
                  <a:srgbClr val="7030A0"/>
                </a:solidFill>
              </a:rPr>
              <a:t>const button = </a:t>
            </a:r>
            <a:r>
              <a:rPr lang="en-US" dirty="0" err="1">
                <a:solidFill>
                  <a:srgbClr val="7030A0"/>
                </a:solidFill>
              </a:rPr>
              <a:t>document.getElementById</a:t>
            </a:r>
            <a:r>
              <a:rPr lang="en-US" dirty="0">
                <a:solidFill>
                  <a:srgbClr val="7030A0"/>
                </a:solidFill>
              </a:rPr>
              <a:t>('</a:t>
            </a:r>
            <a:r>
              <a:rPr lang="en-US" dirty="0" err="1">
                <a:solidFill>
                  <a:srgbClr val="7030A0"/>
                </a:solidFill>
              </a:rPr>
              <a:t>myButton</a:t>
            </a:r>
            <a:r>
              <a:rPr lang="en-US" dirty="0">
                <a:solidFill>
                  <a:srgbClr val="7030A0"/>
                </a:solidFill>
              </a:rPr>
              <a:t>');</a:t>
            </a:r>
          </a:p>
          <a:p>
            <a:pPr algn="just"/>
            <a:r>
              <a:rPr lang="en-US" dirty="0" err="1">
                <a:solidFill>
                  <a:srgbClr val="7030A0"/>
                </a:solidFill>
              </a:rPr>
              <a:t>button.addEventListener</a:t>
            </a:r>
            <a:r>
              <a:rPr lang="en-US" dirty="0">
                <a:solidFill>
                  <a:srgbClr val="7030A0"/>
                </a:solidFill>
              </a:rPr>
              <a:t>('click', </a:t>
            </a:r>
            <a:r>
              <a:rPr lang="en-US" dirty="0" err="1">
                <a:solidFill>
                  <a:srgbClr val="7030A0"/>
                </a:solidFill>
              </a:rPr>
              <a:t>handleClick</a:t>
            </a:r>
            <a:r>
              <a:rPr lang="en-US" dirty="0">
                <a:solidFill>
                  <a:srgbClr val="7030A0"/>
                </a:solidFill>
              </a:rPr>
              <a:t>);</a:t>
            </a:r>
          </a:p>
          <a:p>
            <a:pPr algn="just"/>
            <a:endParaRPr lang="en-US" dirty="0">
              <a:solidFill>
                <a:srgbClr val="7030A0"/>
              </a:solidFill>
            </a:endParaRPr>
          </a:p>
          <a:p>
            <a:pPr algn="just"/>
            <a:r>
              <a:rPr lang="en-US" dirty="0">
                <a:solidFill>
                  <a:srgbClr val="7030A0"/>
                </a:solidFill>
              </a:rPr>
              <a:t>// Later, to remove the event listener:</a:t>
            </a:r>
          </a:p>
          <a:p>
            <a:pPr algn="just"/>
            <a:r>
              <a:rPr lang="en-US" dirty="0" err="1">
                <a:solidFill>
                  <a:srgbClr val="7030A0"/>
                </a:solidFill>
              </a:rPr>
              <a:t>button.removeEventListener</a:t>
            </a:r>
            <a:r>
              <a:rPr lang="en-US" dirty="0">
                <a:solidFill>
                  <a:srgbClr val="7030A0"/>
                </a:solidFill>
              </a:rPr>
              <a:t>('click', </a:t>
            </a:r>
            <a:r>
              <a:rPr lang="en-US" dirty="0" err="1">
                <a:solidFill>
                  <a:srgbClr val="7030A0"/>
                </a:solidFill>
              </a:rPr>
              <a:t>handleClick</a:t>
            </a:r>
            <a:r>
              <a:rPr lang="en-US" dirty="0">
                <a:solidFill>
                  <a:srgbClr val="7030A0"/>
                </a:solidFill>
              </a:rPr>
              <a:t>);</a:t>
            </a:r>
          </a:p>
          <a:p>
            <a:pPr algn="just"/>
            <a:endParaRPr lang="en-US" dirty="0"/>
          </a:p>
          <a:p>
            <a:pPr algn="just"/>
            <a:r>
              <a:rPr lang="en-US" dirty="0"/>
              <a:t>Explanation: The </a:t>
            </a:r>
            <a:r>
              <a:rPr lang="en-US" dirty="0" err="1"/>
              <a:t>removeEventListener</a:t>
            </a:r>
            <a:r>
              <a:rPr lang="en-US" dirty="0"/>
              <a:t> method removes the event handler function, preventing it from executing in response to the event. This is useful for cleaning up event handlers when they are no longer needed.</a:t>
            </a:r>
          </a:p>
        </p:txBody>
      </p:sp>
    </p:spTree>
    <p:extLst>
      <p:ext uri="{BB962C8B-B14F-4D97-AF65-F5344CB8AC3E}">
        <p14:creationId xmlns:p14="http://schemas.microsoft.com/office/powerpoint/2010/main" val="394287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8FCAC6-8766-AAA7-822A-A4E31BCAD86D}"/>
              </a:ext>
            </a:extLst>
          </p:cNvPr>
          <p:cNvSpPr/>
          <p:nvPr/>
        </p:nvSpPr>
        <p:spPr>
          <a:xfrm>
            <a:off x="1948724" y="1783830"/>
            <a:ext cx="6670623" cy="40923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EF6D1537-3995-6255-82E6-07A912FC51AE}"/>
              </a:ext>
            </a:extLst>
          </p:cNvPr>
          <p:cNvSpPr/>
          <p:nvPr/>
        </p:nvSpPr>
        <p:spPr>
          <a:xfrm>
            <a:off x="2548331" y="2023672"/>
            <a:ext cx="5411449" cy="4047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Nav Bar</a:t>
            </a:r>
          </a:p>
        </p:txBody>
      </p:sp>
      <p:sp>
        <p:nvSpPr>
          <p:cNvPr id="6" name="Rectangle: Rounded Corners 5">
            <a:extLst>
              <a:ext uri="{FF2B5EF4-FFF2-40B4-BE49-F238E27FC236}">
                <a16:creationId xmlns:a16="http://schemas.microsoft.com/office/drawing/2014/main" id="{EFE01009-3909-96A8-6EB1-A2F8A055C996}"/>
              </a:ext>
            </a:extLst>
          </p:cNvPr>
          <p:cNvSpPr/>
          <p:nvPr/>
        </p:nvSpPr>
        <p:spPr>
          <a:xfrm>
            <a:off x="3760036" y="5576341"/>
            <a:ext cx="2460885" cy="2548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footer</a:t>
            </a:r>
          </a:p>
        </p:txBody>
      </p:sp>
      <p:sp>
        <p:nvSpPr>
          <p:cNvPr id="7" name="TextBox 6">
            <a:extLst>
              <a:ext uri="{FF2B5EF4-FFF2-40B4-BE49-F238E27FC236}">
                <a16:creationId xmlns:a16="http://schemas.microsoft.com/office/drawing/2014/main" id="{11F96F5F-DA28-E4B2-3AA3-CE5FCEACBCF8}"/>
              </a:ext>
            </a:extLst>
          </p:cNvPr>
          <p:cNvSpPr txBox="1"/>
          <p:nvPr/>
        </p:nvSpPr>
        <p:spPr>
          <a:xfrm>
            <a:off x="4310676" y="1219619"/>
            <a:ext cx="1631216" cy="369332"/>
          </a:xfrm>
          <a:prstGeom prst="rect">
            <a:avLst/>
          </a:prstGeom>
          <a:noFill/>
        </p:spPr>
        <p:txBody>
          <a:bodyPr wrap="none" rtlCol="0">
            <a:spAutoFit/>
          </a:bodyPr>
          <a:lstStyle/>
          <a:p>
            <a:r>
              <a:rPr lang="en-US" dirty="0"/>
              <a:t>Contact  PAGE</a:t>
            </a:r>
          </a:p>
        </p:txBody>
      </p:sp>
      <p:sp>
        <p:nvSpPr>
          <p:cNvPr id="8" name="Rectangle: Rounded Corners 7">
            <a:extLst>
              <a:ext uri="{FF2B5EF4-FFF2-40B4-BE49-F238E27FC236}">
                <a16:creationId xmlns:a16="http://schemas.microsoft.com/office/drawing/2014/main" id="{4FE09EDB-2C05-F6BD-3033-F8BC618D076E}"/>
              </a:ext>
            </a:extLst>
          </p:cNvPr>
          <p:cNvSpPr/>
          <p:nvPr/>
        </p:nvSpPr>
        <p:spPr>
          <a:xfrm>
            <a:off x="4706911" y="3408592"/>
            <a:ext cx="1918741" cy="228595"/>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F981F3FA-B5A4-C275-D469-9DE372E80A60}"/>
              </a:ext>
            </a:extLst>
          </p:cNvPr>
          <p:cNvSpPr txBox="1"/>
          <p:nvPr/>
        </p:nvSpPr>
        <p:spPr>
          <a:xfrm>
            <a:off x="4706911" y="2848131"/>
            <a:ext cx="1514010" cy="369332"/>
          </a:xfrm>
          <a:prstGeom prst="rect">
            <a:avLst/>
          </a:prstGeom>
          <a:noFill/>
        </p:spPr>
        <p:txBody>
          <a:bodyPr wrap="square" rtlCol="0">
            <a:spAutoFit/>
          </a:bodyPr>
          <a:lstStyle/>
          <a:p>
            <a:r>
              <a:rPr lang="en-US" dirty="0"/>
              <a:t>Contact Us</a:t>
            </a:r>
          </a:p>
        </p:txBody>
      </p:sp>
      <p:sp>
        <p:nvSpPr>
          <p:cNvPr id="15" name="TextBox 14">
            <a:extLst>
              <a:ext uri="{FF2B5EF4-FFF2-40B4-BE49-F238E27FC236}">
                <a16:creationId xmlns:a16="http://schemas.microsoft.com/office/drawing/2014/main" id="{B5E3FEE7-86F4-9FEE-81AE-39182DEC28C7}"/>
              </a:ext>
            </a:extLst>
          </p:cNvPr>
          <p:cNvSpPr txBox="1"/>
          <p:nvPr/>
        </p:nvSpPr>
        <p:spPr>
          <a:xfrm>
            <a:off x="3767528" y="3267855"/>
            <a:ext cx="939383" cy="369332"/>
          </a:xfrm>
          <a:prstGeom prst="rect">
            <a:avLst/>
          </a:prstGeom>
          <a:noFill/>
        </p:spPr>
        <p:txBody>
          <a:bodyPr wrap="square" rtlCol="0">
            <a:spAutoFit/>
          </a:bodyPr>
          <a:lstStyle/>
          <a:p>
            <a:r>
              <a:rPr lang="en-US" dirty="0"/>
              <a:t>Name</a:t>
            </a:r>
          </a:p>
        </p:txBody>
      </p:sp>
      <p:sp>
        <p:nvSpPr>
          <p:cNvPr id="16" name="Rectangle: Rounded Corners 15">
            <a:extLst>
              <a:ext uri="{FF2B5EF4-FFF2-40B4-BE49-F238E27FC236}">
                <a16:creationId xmlns:a16="http://schemas.microsoft.com/office/drawing/2014/main" id="{1492247F-A17F-D30A-2EA3-A1AE30BA6B2B}"/>
              </a:ext>
            </a:extLst>
          </p:cNvPr>
          <p:cNvSpPr/>
          <p:nvPr/>
        </p:nvSpPr>
        <p:spPr>
          <a:xfrm>
            <a:off x="4709411" y="3830812"/>
            <a:ext cx="1918741" cy="228595"/>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ABD8613D-0E76-8E17-BBC7-29EDCE826781}"/>
              </a:ext>
            </a:extLst>
          </p:cNvPr>
          <p:cNvSpPr txBox="1"/>
          <p:nvPr/>
        </p:nvSpPr>
        <p:spPr>
          <a:xfrm>
            <a:off x="3770028" y="3690075"/>
            <a:ext cx="939383" cy="369332"/>
          </a:xfrm>
          <a:prstGeom prst="rect">
            <a:avLst/>
          </a:prstGeom>
          <a:noFill/>
        </p:spPr>
        <p:txBody>
          <a:bodyPr wrap="square" rtlCol="0">
            <a:spAutoFit/>
          </a:bodyPr>
          <a:lstStyle/>
          <a:p>
            <a:r>
              <a:rPr lang="en-US" dirty="0"/>
              <a:t>Email</a:t>
            </a:r>
          </a:p>
        </p:txBody>
      </p:sp>
      <p:sp>
        <p:nvSpPr>
          <p:cNvPr id="18" name="Rectangle: Rounded Corners 17">
            <a:extLst>
              <a:ext uri="{FF2B5EF4-FFF2-40B4-BE49-F238E27FC236}">
                <a16:creationId xmlns:a16="http://schemas.microsoft.com/office/drawing/2014/main" id="{46370EB3-9CDF-E57D-5901-0CC3B672015F}"/>
              </a:ext>
            </a:extLst>
          </p:cNvPr>
          <p:cNvSpPr/>
          <p:nvPr/>
        </p:nvSpPr>
        <p:spPr>
          <a:xfrm>
            <a:off x="4757669" y="4228275"/>
            <a:ext cx="1918741" cy="669132"/>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19" name="TextBox 18">
            <a:extLst>
              <a:ext uri="{FF2B5EF4-FFF2-40B4-BE49-F238E27FC236}">
                <a16:creationId xmlns:a16="http://schemas.microsoft.com/office/drawing/2014/main" id="{B40A6261-3516-18A4-97B3-24E07D77281D}"/>
              </a:ext>
            </a:extLst>
          </p:cNvPr>
          <p:cNvSpPr txBox="1"/>
          <p:nvPr/>
        </p:nvSpPr>
        <p:spPr>
          <a:xfrm>
            <a:off x="3582650" y="4378175"/>
            <a:ext cx="1175020" cy="369332"/>
          </a:xfrm>
          <a:prstGeom prst="rect">
            <a:avLst/>
          </a:prstGeom>
          <a:noFill/>
        </p:spPr>
        <p:txBody>
          <a:bodyPr wrap="square" rtlCol="0">
            <a:spAutoFit/>
          </a:bodyPr>
          <a:lstStyle/>
          <a:p>
            <a:r>
              <a:rPr lang="en-US" dirty="0"/>
              <a:t>Message</a:t>
            </a:r>
          </a:p>
        </p:txBody>
      </p:sp>
      <p:sp>
        <p:nvSpPr>
          <p:cNvPr id="20" name="Rectangle: Rounded Corners 19">
            <a:extLst>
              <a:ext uri="{FF2B5EF4-FFF2-40B4-BE49-F238E27FC236}">
                <a16:creationId xmlns:a16="http://schemas.microsoft.com/office/drawing/2014/main" id="{E995E46B-7B69-2199-E9C8-6AA6E116A009}"/>
              </a:ext>
            </a:extLst>
          </p:cNvPr>
          <p:cNvSpPr/>
          <p:nvPr/>
        </p:nvSpPr>
        <p:spPr>
          <a:xfrm>
            <a:off x="5134134" y="5082714"/>
            <a:ext cx="1131755" cy="254833"/>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Submit</a:t>
            </a:r>
          </a:p>
        </p:txBody>
      </p:sp>
    </p:spTree>
    <p:extLst>
      <p:ext uri="{BB962C8B-B14F-4D97-AF65-F5344CB8AC3E}">
        <p14:creationId xmlns:p14="http://schemas.microsoft.com/office/powerpoint/2010/main" val="3222111543"/>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1" y="248038"/>
            <a:ext cx="11081471" cy="1159200"/>
          </a:xfrm>
        </p:spPr>
        <p:txBody>
          <a:bodyPr vert="horz" lIns="91440" tIns="45720" rIns="91440" bIns="45720" rtlCol="0" anchor="ctr">
            <a:normAutofit/>
          </a:bodyPr>
          <a:lstStyle/>
          <a:p>
            <a:r>
              <a:rPr lang="en-US" sz="3700" b="1" dirty="0">
                <a:solidFill>
                  <a:srgbClr val="FFFFFF"/>
                </a:solidFill>
              </a:rPr>
              <a:t>Different Types of Events</a:t>
            </a:r>
          </a:p>
        </p:txBody>
      </p:sp>
      <p:sp>
        <p:nvSpPr>
          <p:cNvPr id="5" name="TextBox 4">
            <a:extLst>
              <a:ext uri="{FF2B5EF4-FFF2-40B4-BE49-F238E27FC236}">
                <a16:creationId xmlns:a16="http://schemas.microsoft.com/office/drawing/2014/main" id="{EDEA23A2-5DE8-55C5-06D8-E750012E5BDD}"/>
              </a:ext>
            </a:extLst>
          </p:cNvPr>
          <p:cNvSpPr txBox="1"/>
          <p:nvPr/>
        </p:nvSpPr>
        <p:spPr>
          <a:xfrm>
            <a:off x="145775" y="1779687"/>
            <a:ext cx="12046224" cy="5078313"/>
          </a:xfrm>
          <a:prstGeom prst="rect">
            <a:avLst/>
          </a:prstGeom>
          <a:noFill/>
        </p:spPr>
        <p:txBody>
          <a:bodyPr wrap="square">
            <a:spAutoFit/>
          </a:bodyPr>
          <a:lstStyle/>
          <a:p>
            <a:pPr algn="just"/>
            <a:r>
              <a:rPr lang="en-US" dirty="0"/>
              <a:t>JavaScript supports various event types, each corresponding to different user interactions or browser events. Understanding these events helps in creating responsive and interactive web applications.</a:t>
            </a:r>
          </a:p>
          <a:p>
            <a:pPr algn="just"/>
            <a:r>
              <a:rPr lang="en-US" dirty="0"/>
              <a:t>Common Event Types:</a:t>
            </a:r>
          </a:p>
          <a:p>
            <a:pPr marL="285750" indent="-285750" algn="just">
              <a:buFont typeface="Arial" panose="020B0604020202020204" pitchFamily="34" charset="0"/>
              <a:buChar char="•"/>
            </a:pPr>
            <a:r>
              <a:rPr lang="en-US" dirty="0"/>
              <a:t>    click: Triggered when an element is clicked.</a:t>
            </a:r>
          </a:p>
          <a:p>
            <a:pPr marL="285750" indent="-285750" algn="just">
              <a:buFont typeface="Arial" panose="020B0604020202020204" pitchFamily="34" charset="0"/>
              <a:buChar char="•"/>
            </a:pPr>
            <a:r>
              <a:rPr lang="en-US" dirty="0"/>
              <a:t>    mouseover: Triggered when the mouse pointer hovers over an element.</a:t>
            </a:r>
          </a:p>
          <a:p>
            <a:pPr marL="285750" indent="-285750" algn="just">
              <a:buFont typeface="Arial" panose="020B0604020202020204" pitchFamily="34" charset="0"/>
              <a:buChar char="•"/>
            </a:pPr>
            <a:r>
              <a:rPr lang="en-US" dirty="0"/>
              <a:t>    </a:t>
            </a:r>
            <a:r>
              <a:rPr lang="en-US" dirty="0" err="1"/>
              <a:t>keydown</a:t>
            </a:r>
            <a:r>
              <a:rPr lang="en-US" dirty="0"/>
              <a:t> and </a:t>
            </a:r>
            <a:r>
              <a:rPr lang="en-US" dirty="0" err="1"/>
              <a:t>keyup</a:t>
            </a:r>
            <a:r>
              <a:rPr lang="en-US" dirty="0"/>
              <a:t>: Triggered when a key is pressed or released.</a:t>
            </a:r>
          </a:p>
          <a:p>
            <a:pPr marL="285750" indent="-285750" algn="just">
              <a:buFont typeface="Arial" panose="020B0604020202020204" pitchFamily="34" charset="0"/>
              <a:buChar char="•"/>
            </a:pPr>
            <a:r>
              <a:rPr lang="en-US" dirty="0"/>
              <a:t>    submit: Triggered when a form is submitted.</a:t>
            </a:r>
          </a:p>
          <a:p>
            <a:pPr marL="285750" indent="-285750" algn="just">
              <a:buFont typeface="Arial" panose="020B0604020202020204" pitchFamily="34" charset="0"/>
              <a:buChar char="•"/>
            </a:pPr>
            <a:r>
              <a:rPr lang="en-US" dirty="0"/>
              <a:t>    input: Triggered when the value of an input field changes.</a:t>
            </a:r>
          </a:p>
          <a:p>
            <a:pPr algn="just"/>
            <a:endParaRPr lang="en-US" dirty="0"/>
          </a:p>
          <a:p>
            <a:pPr algn="just"/>
            <a:r>
              <a:rPr lang="en-US" dirty="0">
                <a:solidFill>
                  <a:srgbClr val="7030A0"/>
                </a:solidFill>
              </a:rPr>
              <a:t>&lt;input type="text" id="</a:t>
            </a:r>
            <a:r>
              <a:rPr lang="en-US" dirty="0" err="1">
                <a:solidFill>
                  <a:srgbClr val="7030A0"/>
                </a:solidFill>
              </a:rPr>
              <a:t>myInput</a:t>
            </a:r>
            <a:r>
              <a:rPr lang="en-US" dirty="0">
                <a:solidFill>
                  <a:srgbClr val="7030A0"/>
                </a:solidFill>
              </a:rPr>
              <a:t>" placeholder="Type something..."&gt;</a:t>
            </a:r>
          </a:p>
          <a:p>
            <a:pPr algn="just"/>
            <a:endParaRPr lang="en-US" dirty="0">
              <a:solidFill>
                <a:srgbClr val="7030A0"/>
              </a:solidFill>
            </a:endParaRPr>
          </a:p>
          <a:p>
            <a:pPr algn="just"/>
            <a:r>
              <a:rPr lang="en-US" dirty="0">
                <a:solidFill>
                  <a:srgbClr val="7030A0"/>
                </a:solidFill>
              </a:rPr>
              <a:t>const </a:t>
            </a:r>
            <a:r>
              <a:rPr lang="en-US" dirty="0" err="1">
                <a:solidFill>
                  <a:srgbClr val="7030A0"/>
                </a:solidFill>
              </a:rPr>
              <a:t>inputField</a:t>
            </a:r>
            <a:r>
              <a:rPr lang="en-US" dirty="0">
                <a:solidFill>
                  <a:srgbClr val="7030A0"/>
                </a:solidFill>
              </a:rPr>
              <a:t> = </a:t>
            </a:r>
            <a:r>
              <a:rPr lang="en-US" dirty="0" err="1">
                <a:solidFill>
                  <a:srgbClr val="7030A0"/>
                </a:solidFill>
              </a:rPr>
              <a:t>document.getElementById</a:t>
            </a:r>
            <a:r>
              <a:rPr lang="en-US" dirty="0">
                <a:solidFill>
                  <a:srgbClr val="7030A0"/>
                </a:solidFill>
              </a:rPr>
              <a:t>('</a:t>
            </a:r>
            <a:r>
              <a:rPr lang="en-US" dirty="0" err="1">
                <a:solidFill>
                  <a:srgbClr val="7030A0"/>
                </a:solidFill>
              </a:rPr>
              <a:t>myInput</a:t>
            </a:r>
            <a:r>
              <a:rPr lang="en-US" dirty="0">
                <a:solidFill>
                  <a:srgbClr val="7030A0"/>
                </a:solidFill>
              </a:rPr>
              <a:t>');</a:t>
            </a:r>
          </a:p>
          <a:p>
            <a:pPr algn="just"/>
            <a:r>
              <a:rPr lang="en-US" dirty="0" err="1">
                <a:solidFill>
                  <a:srgbClr val="7030A0"/>
                </a:solidFill>
              </a:rPr>
              <a:t>inputField.addEventListener</a:t>
            </a:r>
            <a:r>
              <a:rPr lang="en-US" dirty="0">
                <a:solidFill>
                  <a:srgbClr val="7030A0"/>
                </a:solidFill>
              </a:rPr>
              <a:t>('input', (event) =&gt; {</a:t>
            </a:r>
          </a:p>
          <a:p>
            <a:pPr algn="just"/>
            <a:r>
              <a:rPr lang="en-US" dirty="0">
                <a:solidFill>
                  <a:srgbClr val="7030A0"/>
                </a:solidFill>
              </a:rPr>
              <a:t>    console.log('Input value:', </a:t>
            </a:r>
            <a:r>
              <a:rPr lang="en-US" dirty="0" err="1">
                <a:solidFill>
                  <a:srgbClr val="7030A0"/>
                </a:solidFill>
              </a:rPr>
              <a:t>event.target.value</a:t>
            </a:r>
            <a:r>
              <a:rPr lang="en-US" dirty="0">
                <a:solidFill>
                  <a:srgbClr val="7030A0"/>
                </a:solidFill>
              </a:rPr>
              <a:t>);</a:t>
            </a:r>
          </a:p>
          <a:p>
            <a:pPr algn="just"/>
            <a:r>
              <a:rPr lang="en-US" dirty="0">
                <a:solidFill>
                  <a:srgbClr val="7030A0"/>
                </a:solidFill>
              </a:rPr>
              <a:t>});</a:t>
            </a:r>
          </a:p>
          <a:p>
            <a:pPr algn="just"/>
            <a:endParaRPr lang="en-US" dirty="0"/>
          </a:p>
          <a:p>
            <a:pPr algn="just"/>
            <a:r>
              <a:rPr lang="en-US" dirty="0"/>
              <a:t>Explanation: In this example, an input event listener logs the current value of an input field as the user types. Different event types enable handling various user interactions and browser-generated events.</a:t>
            </a:r>
          </a:p>
        </p:txBody>
      </p:sp>
    </p:spTree>
    <p:extLst>
      <p:ext uri="{BB962C8B-B14F-4D97-AF65-F5344CB8AC3E}">
        <p14:creationId xmlns:p14="http://schemas.microsoft.com/office/powerpoint/2010/main" val="30026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1" y="248038"/>
            <a:ext cx="11081471" cy="1159200"/>
          </a:xfrm>
        </p:spPr>
        <p:txBody>
          <a:bodyPr vert="horz" lIns="91440" tIns="45720" rIns="91440" bIns="45720" rtlCol="0" anchor="ctr">
            <a:normAutofit/>
          </a:bodyPr>
          <a:lstStyle/>
          <a:p>
            <a:r>
              <a:rPr lang="en-US" sz="3700" b="1" dirty="0">
                <a:solidFill>
                  <a:srgbClr val="FFFFFF"/>
                </a:solidFill>
              </a:rPr>
              <a:t>Introduction to Forms and Controls</a:t>
            </a:r>
          </a:p>
        </p:txBody>
      </p:sp>
      <p:sp>
        <p:nvSpPr>
          <p:cNvPr id="5" name="TextBox 4">
            <a:extLst>
              <a:ext uri="{FF2B5EF4-FFF2-40B4-BE49-F238E27FC236}">
                <a16:creationId xmlns:a16="http://schemas.microsoft.com/office/drawing/2014/main" id="{EDEA23A2-5DE8-55C5-06D8-E750012E5BDD}"/>
              </a:ext>
            </a:extLst>
          </p:cNvPr>
          <p:cNvSpPr txBox="1"/>
          <p:nvPr/>
        </p:nvSpPr>
        <p:spPr>
          <a:xfrm>
            <a:off x="145775" y="1779687"/>
            <a:ext cx="12046224" cy="4524315"/>
          </a:xfrm>
          <a:prstGeom prst="rect">
            <a:avLst/>
          </a:prstGeom>
          <a:noFill/>
        </p:spPr>
        <p:txBody>
          <a:bodyPr wrap="square">
            <a:spAutoFit/>
          </a:bodyPr>
          <a:lstStyle/>
          <a:p>
            <a:pPr algn="just"/>
            <a:r>
              <a:rPr lang="en-US" dirty="0"/>
              <a:t>Forms are a fundamental part of web development, allowing users to input data and submit it to a server. JavaScript provides methods to interact with form elements and control their behavior. By manipulating forms and controls, you can validate user input, dynamically change form elements, and handle form submissions effectively.</a:t>
            </a:r>
          </a:p>
          <a:p>
            <a:pPr algn="just"/>
            <a:endParaRPr lang="en-US" dirty="0"/>
          </a:p>
          <a:p>
            <a:pPr algn="just"/>
            <a:r>
              <a:rPr lang="en-US" dirty="0">
                <a:solidFill>
                  <a:srgbClr val="7030A0"/>
                </a:solidFill>
              </a:rPr>
              <a:t>&lt;form id="</a:t>
            </a:r>
            <a:r>
              <a:rPr lang="en-US" dirty="0" err="1">
                <a:solidFill>
                  <a:srgbClr val="7030A0"/>
                </a:solidFill>
              </a:rPr>
              <a:t>myForm</a:t>
            </a:r>
            <a:r>
              <a:rPr lang="en-US" dirty="0">
                <a:solidFill>
                  <a:srgbClr val="7030A0"/>
                </a:solidFill>
              </a:rPr>
              <a:t>"&gt;</a:t>
            </a:r>
          </a:p>
          <a:p>
            <a:pPr algn="just"/>
            <a:r>
              <a:rPr lang="en-US" dirty="0">
                <a:solidFill>
                  <a:srgbClr val="7030A0"/>
                </a:solidFill>
              </a:rPr>
              <a:t>    &lt;label for="username"&gt;Username:&lt;/label&gt;</a:t>
            </a:r>
          </a:p>
          <a:p>
            <a:pPr algn="just"/>
            <a:r>
              <a:rPr lang="en-US" dirty="0">
                <a:solidFill>
                  <a:srgbClr val="7030A0"/>
                </a:solidFill>
              </a:rPr>
              <a:t>    &lt;input type="text" id="username" name="username" required&gt;</a:t>
            </a:r>
          </a:p>
          <a:p>
            <a:pPr algn="just"/>
            <a:r>
              <a:rPr lang="en-US" dirty="0">
                <a:solidFill>
                  <a:srgbClr val="7030A0"/>
                </a:solidFill>
              </a:rPr>
              <a:t>    </a:t>
            </a:r>
          </a:p>
          <a:p>
            <a:pPr algn="just"/>
            <a:r>
              <a:rPr lang="en-US" dirty="0">
                <a:solidFill>
                  <a:srgbClr val="7030A0"/>
                </a:solidFill>
              </a:rPr>
              <a:t>    &lt;label for="password"&gt;Password:&lt;/label&gt;</a:t>
            </a:r>
          </a:p>
          <a:p>
            <a:pPr algn="just"/>
            <a:r>
              <a:rPr lang="en-US" dirty="0">
                <a:solidFill>
                  <a:srgbClr val="7030A0"/>
                </a:solidFill>
              </a:rPr>
              <a:t>    &lt;input type="password" id="password" name="password" required&gt;</a:t>
            </a:r>
          </a:p>
          <a:p>
            <a:pPr algn="just"/>
            <a:r>
              <a:rPr lang="en-US" dirty="0">
                <a:solidFill>
                  <a:srgbClr val="7030A0"/>
                </a:solidFill>
              </a:rPr>
              <a:t>    </a:t>
            </a:r>
          </a:p>
          <a:p>
            <a:pPr algn="just"/>
            <a:r>
              <a:rPr lang="en-US" dirty="0">
                <a:solidFill>
                  <a:srgbClr val="7030A0"/>
                </a:solidFill>
              </a:rPr>
              <a:t>    &lt;button type="submit"&gt;Submit&lt;/button&gt;</a:t>
            </a:r>
          </a:p>
          <a:p>
            <a:pPr algn="just"/>
            <a:r>
              <a:rPr lang="en-US" dirty="0">
                <a:solidFill>
                  <a:srgbClr val="7030A0"/>
                </a:solidFill>
              </a:rPr>
              <a:t>&lt;/form&gt;</a:t>
            </a:r>
          </a:p>
          <a:p>
            <a:pPr algn="just"/>
            <a:endParaRPr lang="en-US" dirty="0"/>
          </a:p>
          <a:p>
            <a:pPr algn="just"/>
            <a:r>
              <a:rPr lang="en-US" dirty="0"/>
              <a:t>Explanation: This example shows a basic form with text and password fields, as well as a submit button. JavaScript can be used to interact with these elements and handle form submissions.</a:t>
            </a:r>
          </a:p>
        </p:txBody>
      </p:sp>
    </p:spTree>
    <p:extLst>
      <p:ext uri="{BB962C8B-B14F-4D97-AF65-F5344CB8AC3E}">
        <p14:creationId xmlns:p14="http://schemas.microsoft.com/office/powerpoint/2010/main" val="413885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1" y="248038"/>
            <a:ext cx="11081471" cy="1159200"/>
          </a:xfrm>
        </p:spPr>
        <p:txBody>
          <a:bodyPr vert="horz" lIns="91440" tIns="45720" rIns="91440" bIns="45720" rtlCol="0" anchor="ctr">
            <a:normAutofit/>
          </a:bodyPr>
          <a:lstStyle/>
          <a:p>
            <a:r>
              <a:rPr lang="en-US" sz="3700" b="1" dirty="0">
                <a:solidFill>
                  <a:srgbClr val="FFFFFF"/>
                </a:solidFill>
              </a:rPr>
              <a:t>Accessing Form Elements</a:t>
            </a:r>
          </a:p>
        </p:txBody>
      </p:sp>
      <p:sp>
        <p:nvSpPr>
          <p:cNvPr id="5" name="TextBox 4">
            <a:extLst>
              <a:ext uri="{FF2B5EF4-FFF2-40B4-BE49-F238E27FC236}">
                <a16:creationId xmlns:a16="http://schemas.microsoft.com/office/drawing/2014/main" id="{EDEA23A2-5DE8-55C5-06D8-E750012E5BDD}"/>
              </a:ext>
            </a:extLst>
          </p:cNvPr>
          <p:cNvSpPr txBox="1"/>
          <p:nvPr/>
        </p:nvSpPr>
        <p:spPr>
          <a:xfrm>
            <a:off x="145775" y="1779687"/>
            <a:ext cx="12046224" cy="5078313"/>
          </a:xfrm>
          <a:prstGeom prst="rect">
            <a:avLst/>
          </a:prstGeom>
          <a:noFill/>
        </p:spPr>
        <p:txBody>
          <a:bodyPr wrap="square">
            <a:spAutoFit/>
          </a:bodyPr>
          <a:lstStyle/>
          <a:p>
            <a:pPr algn="just"/>
            <a:r>
              <a:rPr lang="en-US" dirty="0"/>
              <a:t>You can access form elements using their IDs, names, or by selecting them directly from the form element. This allows you to read or modify their values, apply validations, and handle user interactions.</a:t>
            </a:r>
          </a:p>
          <a:p>
            <a:pPr algn="just"/>
            <a:endParaRPr lang="en-US" dirty="0"/>
          </a:p>
          <a:p>
            <a:pPr algn="just"/>
            <a:r>
              <a:rPr lang="en-US" dirty="0">
                <a:solidFill>
                  <a:srgbClr val="7030A0"/>
                </a:solidFill>
              </a:rPr>
              <a:t>&lt;form id="</a:t>
            </a:r>
            <a:r>
              <a:rPr lang="en-US" dirty="0" err="1">
                <a:solidFill>
                  <a:srgbClr val="7030A0"/>
                </a:solidFill>
              </a:rPr>
              <a:t>myForm</a:t>
            </a:r>
            <a:r>
              <a:rPr lang="en-US" dirty="0">
                <a:solidFill>
                  <a:srgbClr val="7030A0"/>
                </a:solidFill>
              </a:rPr>
              <a:t>"&gt;</a:t>
            </a:r>
          </a:p>
          <a:p>
            <a:pPr algn="just"/>
            <a:r>
              <a:rPr lang="en-US" dirty="0">
                <a:solidFill>
                  <a:srgbClr val="7030A0"/>
                </a:solidFill>
              </a:rPr>
              <a:t>    &lt;input type="text" id="username" name="username"&gt;</a:t>
            </a:r>
          </a:p>
          <a:p>
            <a:pPr algn="just"/>
            <a:r>
              <a:rPr lang="en-US" dirty="0">
                <a:solidFill>
                  <a:srgbClr val="7030A0"/>
                </a:solidFill>
              </a:rPr>
              <a:t>    &lt;input type="password" id="password" name="password"&gt;</a:t>
            </a:r>
          </a:p>
          <a:p>
            <a:pPr algn="just"/>
            <a:r>
              <a:rPr lang="en-US" dirty="0">
                <a:solidFill>
                  <a:srgbClr val="7030A0"/>
                </a:solidFill>
              </a:rPr>
              <a:t>    &lt;button type="submit"&gt;Submit&lt;/button&gt;</a:t>
            </a:r>
          </a:p>
          <a:p>
            <a:pPr algn="just"/>
            <a:r>
              <a:rPr lang="en-US" dirty="0">
                <a:solidFill>
                  <a:srgbClr val="7030A0"/>
                </a:solidFill>
              </a:rPr>
              <a:t>&lt;/form&gt;</a:t>
            </a:r>
          </a:p>
          <a:p>
            <a:pPr algn="just"/>
            <a:endParaRPr lang="en-US" dirty="0">
              <a:solidFill>
                <a:srgbClr val="7030A0"/>
              </a:solidFill>
            </a:endParaRPr>
          </a:p>
          <a:p>
            <a:pPr algn="just"/>
            <a:r>
              <a:rPr lang="en-US" dirty="0">
                <a:solidFill>
                  <a:srgbClr val="7030A0"/>
                </a:solidFill>
              </a:rPr>
              <a:t>const form = </a:t>
            </a:r>
            <a:r>
              <a:rPr lang="en-US" dirty="0" err="1">
                <a:solidFill>
                  <a:srgbClr val="7030A0"/>
                </a:solidFill>
              </a:rPr>
              <a:t>document.getElementById</a:t>
            </a:r>
            <a:r>
              <a:rPr lang="en-US" dirty="0">
                <a:solidFill>
                  <a:srgbClr val="7030A0"/>
                </a:solidFill>
              </a:rPr>
              <a:t>('</a:t>
            </a:r>
            <a:r>
              <a:rPr lang="en-US" dirty="0" err="1">
                <a:solidFill>
                  <a:srgbClr val="7030A0"/>
                </a:solidFill>
              </a:rPr>
              <a:t>myForm</a:t>
            </a:r>
            <a:r>
              <a:rPr lang="en-US" dirty="0">
                <a:solidFill>
                  <a:srgbClr val="7030A0"/>
                </a:solidFill>
              </a:rPr>
              <a:t>');</a:t>
            </a:r>
          </a:p>
          <a:p>
            <a:pPr algn="just"/>
            <a:r>
              <a:rPr lang="en-US" dirty="0">
                <a:solidFill>
                  <a:srgbClr val="7030A0"/>
                </a:solidFill>
              </a:rPr>
              <a:t>const username = </a:t>
            </a:r>
            <a:r>
              <a:rPr lang="en-US" dirty="0" err="1">
                <a:solidFill>
                  <a:srgbClr val="7030A0"/>
                </a:solidFill>
              </a:rPr>
              <a:t>document.getElementById</a:t>
            </a:r>
            <a:r>
              <a:rPr lang="en-US" dirty="0">
                <a:solidFill>
                  <a:srgbClr val="7030A0"/>
                </a:solidFill>
              </a:rPr>
              <a:t>('username');</a:t>
            </a:r>
          </a:p>
          <a:p>
            <a:pPr algn="just"/>
            <a:r>
              <a:rPr lang="en-US" dirty="0">
                <a:solidFill>
                  <a:srgbClr val="7030A0"/>
                </a:solidFill>
              </a:rPr>
              <a:t>const password = </a:t>
            </a:r>
            <a:r>
              <a:rPr lang="en-US" dirty="0" err="1">
                <a:solidFill>
                  <a:srgbClr val="7030A0"/>
                </a:solidFill>
              </a:rPr>
              <a:t>document.getElementById</a:t>
            </a:r>
            <a:r>
              <a:rPr lang="en-US" dirty="0">
                <a:solidFill>
                  <a:srgbClr val="7030A0"/>
                </a:solidFill>
              </a:rPr>
              <a:t>('password');</a:t>
            </a:r>
          </a:p>
          <a:p>
            <a:pPr algn="just"/>
            <a:endParaRPr lang="en-US" dirty="0">
              <a:solidFill>
                <a:srgbClr val="7030A0"/>
              </a:solidFill>
            </a:endParaRPr>
          </a:p>
          <a:p>
            <a:pPr algn="just"/>
            <a:r>
              <a:rPr lang="en-US" dirty="0">
                <a:solidFill>
                  <a:srgbClr val="7030A0"/>
                </a:solidFill>
              </a:rPr>
              <a:t>console.log('Username:', </a:t>
            </a:r>
            <a:r>
              <a:rPr lang="en-US" dirty="0" err="1">
                <a:solidFill>
                  <a:srgbClr val="7030A0"/>
                </a:solidFill>
              </a:rPr>
              <a:t>username.value</a:t>
            </a:r>
            <a:r>
              <a:rPr lang="en-US" dirty="0">
                <a:solidFill>
                  <a:srgbClr val="7030A0"/>
                </a:solidFill>
              </a:rPr>
              <a:t>);</a:t>
            </a:r>
          </a:p>
          <a:p>
            <a:pPr algn="just"/>
            <a:r>
              <a:rPr lang="en-US" dirty="0">
                <a:solidFill>
                  <a:srgbClr val="7030A0"/>
                </a:solidFill>
              </a:rPr>
              <a:t>console.log('Password:', </a:t>
            </a:r>
            <a:r>
              <a:rPr lang="en-US" dirty="0" err="1">
                <a:solidFill>
                  <a:srgbClr val="7030A0"/>
                </a:solidFill>
              </a:rPr>
              <a:t>password.value</a:t>
            </a:r>
            <a:r>
              <a:rPr lang="en-US" dirty="0">
                <a:solidFill>
                  <a:srgbClr val="7030A0"/>
                </a:solidFill>
              </a:rPr>
              <a:t>);</a:t>
            </a:r>
          </a:p>
          <a:p>
            <a:pPr algn="just"/>
            <a:endParaRPr lang="en-US" dirty="0"/>
          </a:p>
          <a:p>
            <a:pPr algn="just"/>
            <a:r>
              <a:rPr lang="en-US" dirty="0"/>
              <a:t>Explanation: This example demonstrates how to access form elements using their IDs and read their values. This is useful for processing form data or implementing custom validation.</a:t>
            </a:r>
          </a:p>
        </p:txBody>
      </p:sp>
    </p:spTree>
    <p:extLst>
      <p:ext uri="{BB962C8B-B14F-4D97-AF65-F5344CB8AC3E}">
        <p14:creationId xmlns:p14="http://schemas.microsoft.com/office/powerpoint/2010/main" val="87491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1" y="248038"/>
            <a:ext cx="11081471" cy="1159200"/>
          </a:xfrm>
        </p:spPr>
        <p:txBody>
          <a:bodyPr vert="horz" lIns="91440" tIns="45720" rIns="91440" bIns="45720" rtlCol="0" anchor="ctr">
            <a:normAutofit/>
          </a:bodyPr>
          <a:lstStyle/>
          <a:p>
            <a:r>
              <a:rPr lang="en-US" sz="3700" b="1" dirty="0">
                <a:solidFill>
                  <a:srgbClr val="FFFFFF"/>
                </a:solidFill>
              </a:rPr>
              <a:t>Handling Form Submission</a:t>
            </a:r>
          </a:p>
        </p:txBody>
      </p:sp>
      <p:sp>
        <p:nvSpPr>
          <p:cNvPr id="5" name="TextBox 4">
            <a:extLst>
              <a:ext uri="{FF2B5EF4-FFF2-40B4-BE49-F238E27FC236}">
                <a16:creationId xmlns:a16="http://schemas.microsoft.com/office/drawing/2014/main" id="{EDEA23A2-5DE8-55C5-06D8-E750012E5BDD}"/>
              </a:ext>
            </a:extLst>
          </p:cNvPr>
          <p:cNvSpPr txBox="1"/>
          <p:nvPr/>
        </p:nvSpPr>
        <p:spPr>
          <a:xfrm>
            <a:off x="145775" y="1779687"/>
            <a:ext cx="12046224" cy="5078313"/>
          </a:xfrm>
          <a:prstGeom prst="rect">
            <a:avLst/>
          </a:prstGeom>
          <a:noFill/>
        </p:spPr>
        <p:txBody>
          <a:bodyPr wrap="square">
            <a:spAutoFit/>
          </a:bodyPr>
          <a:lstStyle/>
          <a:p>
            <a:pPr algn="just"/>
            <a:r>
              <a:rPr lang="en-US" dirty="0"/>
              <a:t>To handle form submissions, you can attach an event listener to the form’s submit event. This allows you to prevent the default form submission behavior, validate the form data, and perform actions such as sending data via AJAX.</a:t>
            </a:r>
          </a:p>
          <a:p>
            <a:pPr algn="just"/>
            <a:endParaRPr lang="en-US" dirty="0"/>
          </a:p>
          <a:p>
            <a:pPr algn="just"/>
            <a:r>
              <a:rPr lang="en-US" dirty="0">
                <a:solidFill>
                  <a:srgbClr val="7030A0"/>
                </a:solidFill>
              </a:rPr>
              <a:t>&lt;form id="</a:t>
            </a:r>
            <a:r>
              <a:rPr lang="en-US" dirty="0" err="1">
                <a:solidFill>
                  <a:srgbClr val="7030A0"/>
                </a:solidFill>
              </a:rPr>
              <a:t>myForm</a:t>
            </a:r>
            <a:r>
              <a:rPr lang="en-US" dirty="0">
                <a:solidFill>
                  <a:srgbClr val="7030A0"/>
                </a:solidFill>
              </a:rPr>
              <a:t>"&gt;</a:t>
            </a:r>
          </a:p>
          <a:p>
            <a:pPr algn="just"/>
            <a:r>
              <a:rPr lang="en-US" dirty="0">
                <a:solidFill>
                  <a:srgbClr val="7030A0"/>
                </a:solidFill>
              </a:rPr>
              <a:t>    &lt;input type="text" id="username" name="username" required&gt;</a:t>
            </a:r>
          </a:p>
          <a:p>
            <a:pPr algn="just"/>
            <a:r>
              <a:rPr lang="en-US" dirty="0">
                <a:solidFill>
                  <a:srgbClr val="7030A0"/>
                </a:solidFill>
              </a:rPr>
              <a:t>    &lt;input type="password" id="password" name="password" required&gt;</a:t>
            </a:r>
          </a:p>
          <a:p>
            <a:pPr algn="just"/>
            <a:r>
              <a:rPr lang="en-US" dirty="0">
                <a:solidFill>
                  <a:srgbClr val="7030A0"/>
                </a:solidFill>
              </a:rPr>
              <a:t>    &lt;button type="submit"&gt;Submit&lt;/button&gt;</a:t>
            </a:r>
          </a:p>
          <a:p>
            <a:pPr algn="just"/>
            <a:r>
              <a:rPr lang="en-US" dirty="0">
                <a:solidFill>
                  <a:srgbClr val="7030A0"/>
                </a:solidFill>
              </a:rPr>
              <a:t>&lt;/form&gt;</a:t>
            </a:r>
          </a:p>
          <a:p>
            <a:pPr algn="just"/>
            <a:endParaRPr lang="en-US" dirty="0">
              <a:solidFill>
                <a:srgbClr val="7030A0"/>
              </a:solidFill>
            </a:endParaRPr>
          </a:p>
          <a:p>
            <a:pPr algn="just"/>
            <a:endParaRPr lang="en-US" dirty="0">
              <a:solidFill>
                <a:srgbClr val="7030A0"/>
              </a:solidFill>
            </a:endParaRPr>
          </a:p>
          <a:p>
            <a:pPr algn="just"/>
            <a:r>
              <a:rPr lang="en-US" dirty="0" err="1">
                <a:solidFill>
                  <a:srgbClr val="7030A0"/>
                </a:solidFill>
              </a:rPr>
              <a:t>document.getElementById</a:t>
            </a:r>
            <a:r>
              <a:rPr lang="en-US" dirty="0">
                <a:solidFill>
                  <a:srgbClr val="7030A0"/>
                </a:solidFill>
              </a:rPr>
              <a:t>('</a:t>
            </a:r>
            <a:r>
              <a:rPr lang="en-US" dirty="0" err="1">
                <a:solidFill>
                  <a:srgbClr val="7030A0"/>
                </a:solidFill>
              </a:rPr>
              <a:t>myForm</a:t>
            </a:r>
            <a:r>
              <a:rPr lang="en-US" dirty="0">
                <a:solidFill>
                  <a:srgbClr val="7030A0"/>
                </a:solidFill>
              </a:rPr>
              <a:t>').</a:t>
            </a:r>
            <a:r>
              <a:rPr lang="en-US" dirty="0" err="1">
                <a:solidFill>
                  <a:srgbClr val="7030A0"/>
                </a:solidFill>
              </a:rPr>
              <a:t>addEventListener</a:t>
            </a:r>
            <a:r>
              <a:rPr lang="en-US" dirty="0">
                <a:solidFill>
                  <a:srgbClr val="7030A0"/>
                </a:solidFill>
              </a:rPr>
              <a:t>('submit', function(event) {</a:t>
            </a:r>
          </a:p>
          <a:p>
            <a:pPr algn="just"/>
            <a:r>
              <a:rPr lang="en-US" dirty="0">
                <a:solidFill>
                  <a:srgbClr val="7030A0"/>
                </a:solidFill>
              </a:rPr>
              <a:t>    </a:t>
            </a:r>
            <a:r>
              <a:rPr lang="en-US" dirty="0" err="1">
                <a:solidFill>
                  <a:srgbClr val="7030A0"/>
                </a:solidFill>
              </a:rPr>
              <a:t>event.preventDefault</a:t>
            </a:r>
            <a:r>
              <a:rPr lang="en-US" dirty="0">
                <a:solidFill>
                  <a:srgbClr val="7030A0"/>
                </a:solidFill>
              </a:rPr>
              <a:t>(); // Prevents the default form submission</a:t>
            </a:r>
          </a:p>
          <a:p>
            <a:pPr algn="just"/>
            <a:r>
              <a:rPr lang="en-US" dirty="0">
                <a:solidFill>
                  <a:srgbClr val="7030A0"/>
                </a:solidFill>
              </a:rPr>
              <a:t>    </a:t>
            </a:r>
          </a:p>
          <a:p>
            <a:pPr algn="just"/>
            <a:r>
              <a:rPr lang="en-US" dirty="0">
                <a:solidFill>
                  <a:srgbClr val="7030A0"/>
                </a:solidFill>
              </a:rPr>
              <a:t>    const username = </a:t>
            </a:r>
            <a:r>
              <a:rPr lang="en-US" dirty="0" err="1">
                <a:solidFill>
                  <a:srgbClr val="7030A0"/>
                </a:solidFill>
              </a:rPr>
              <a:t>document.getElementById</a:t>
            </a:r>
            <a:r>
              <a:rPr lang="en-US" dirty="0">
                <a:solidFill>
                  <a:srgbClr val="7030A0"/>
                </a:solidFill>
              </a:rPr>
              <a:t>('username').value;</a:t>
            </a:r>
          </a:p>
          <a:p>
            <a:pPr algn="just"/>
            <a:r>
              <a:rPr lang="en-US" dirty="0">
                <a:solidFill>
                  <a:srgbClr val="7030A0"/>
                </a:solidFill>
              </a:rPr>
              <a:t>    const password = </a:t>
            </a:r>
            <a:r>
              <a:rPr lang="en-US" dirty="0" err="1">
                <a:solidFill>
                  <a:srgbClr val="7030A0"/>
                </a:solidFill>
              </a:rPr>
              <a:t>document.getElementById</a:t>
            </a:r>
            <a:r>
              <a:rPr lang="en-US" dirty="0">
                <a:solidFill>
                  <a:srgbClr val="7030A0"/>
                </a:solidFill>
              </a:rPr>
              <a:t>('password').value;</a:t>
            </a:r>
          </a:p>
          <a:p>
            <a:pPr algn="just"/>
            <a:r>
              <a:rPr lang="en-US" dirty="0">
                <a:solidFill>
                  <a:srgbClr val="7030A0"/>
                </a:solidFill>
              </a:rPr>
              <a:t>    </a:t>
            </a:r>
          </a:p>
          <a:p>
            <a:pPr algn="just"/>
            <a:r>
              <a:rPr lang="en-US" dirty="0">
                <a:solidFill>
                  <a:srgbClr val="7030A0"/>
                </a:solidFill>
              </a:rPr>
              <a:t>    console.log('Form submitted with:', { username, password });</a:t>
            </a:r>
          </a:p>
          <a:p>
            <a:pPr algn="just"/>
            <a:r>
              <a:rPr lang="en-US" dirty="0">
                <a:solidFill>
                  <a:srgbClr val="7030A0"/>
                </a:solidFill>
              </a:rPr>
              <a:t>});</a:t>
            </a:r>
          </a:p>
        </p:txBody>
      </p:sp>
    </p:spTree>
    <p:extLst>
      <p:ext uri="{BB962C8B-B14F-4D97-AF65-F5344CB8AC3E}">
        <p14:creationId xmlns:p14="http://schemas.microsoft.com/office/powerpoint/2010/main" val="43896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1" y="248038"/>
            <a:ext cx="11081471" cy="1159200"/>
          </a:xfrm>
        </p:spPr>
        <p:txBody>
          <a:bodyPr vert="horz" lIns="91440" tIns="45720" rIns="91440" bIns="45720" rtlCol="0" anchor="ctr">
            <a:normAutofit/>
          </a:bodyPr>
          <a:lstStyle/>
          <a:p>
            <a:r>
              <a:rPr lang="en-US" sz="3700" b="1" dirty="0">
                <a:solidFill>
                  <a:srgbClr val="FFFFFF"/>
                </a:solidFill>
              </a:rPr>
              <a:t>Validating Form Inputs</a:t>
            </a:r>
          </a:p>
        </p:txBody>
      </p:sp>
      <p:sp>
        <p:nvSpPr>
          <p:cNvPr id="5" name="TextBox 4">
            <a:extLst>
              <a:ext uri="{FF2B5EF4-FFF2-40B4-BE49-F238E27FC236}">
                <a16:creationId xmlns:a16="http://schemas.microsoft.com/office/drawing/2014/main" id="{EDEA23A2-5DE8-55C5-06D8-E750012E5BDD}"/>
              </a:ext>
            </a:extLst>
          </p:cNvPr>
          <p:cNvSpPr txBox="1"/>
          <p:nvPr/>
        </p:nvSpPr>
        <p:spPr>
          <a:xfrm>
            <a:off x="145775" y="1779687"/>
            <a:ext cx="12046224" cy="2585323"/>
          </a:xfrm>
          <a:prstGeom prst="rect">
            <a:avLst/>
          </a:prstGeom>
          <a:noFill/>
        </p:spPr>
        <p:txBody>
          <a:bodyPr wrap="square">
            <a:spAutoFit/>
          </a:bodyPr>
          <a:lstStyle/>
          <a:p>
            <a:pPr algn="just"/>
            <a:r>
              <a:rPr lang="en-US" dirty="0"/>
              <a:t>Form validation ensures that the data entered by users meets certain criteria before submission. JavaScript can be used to perform custom validation checks and provide feedback to users.</a:t>
            </a:r>
          </a:p>
          <a:p>
            <a:pPr algn="just"/>
            <a:endParaRPr lang="en-US" dirty="0"/>
          </a:p>
          <a:p>
            <a:pPr algn="just"/>
            <a:r>
              <a:rPr lang="en-US" dirty="0"/>
              <a:t>&lt;form id="</a:t>
            </a:r>
            <a:r>
              <a:rPr lang="en-US" dirty="0" err="1"/>
              <a:t>myForm</a:t>
            </a:r>
            <a:r>
              <a:rPr lang="en-US" dirty="0"/>
              <a:t>"&gt;</a:t>
            </a:r>
          </a:p>
          <a:p>
            <a:pPr algn="just"/>
            <a:r>
              <a:rPr lang="en-US" dirty="0"/>
              <a:t>    &lt;label for="email"&gt;Email:&lt;/label&gt;</a:t>
            </a:r>
          </a:p>
          <a:p>
            <a:pPr algn="just"/>
            <a:r>
              <a:rPr lang="en-US" dirty="0"/>
              <a:t>    &lt;input type="email" id="email" name="email" required&gt;</a:t>
            </a:r>
          </a:p>
          <a:p>
            <a:pPr algn="just"/>
            <a:r>
              <a:rPr lang="en-US" dirty="0"/>
              <a:t>    &lt;button type="submit"&gt;Submit&lt;/button&gt;</a:t>
            </a:r>
          </a:p>
          <a:p>
            <a:pPr algn="just"/>
            <a:r>
              <a:rPr lang="en-US" dirty="0"/>
              <a:t>&lt;/form&gt;</a:t>
            </a:r>
          </a:p>
          <a:p>
            <a:pPr algn="just"/>
            <a:endParaRPr lang="en-US" dirty="0"/>
          </a:p>
        </p:txBody>
      </p:sp>
    </p:spTree>
    <p:extLst>
      <p:ext uri="{BB962C8B-B14F-4D97-AF65-F5344CB8AC3E}">
        <p14:creationId xmlns:p14="http://schemas.microsoft.com/office/powerpoint/2010/main" val="413193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1" y="248038"/>
            <a:ext cx="11081471" cy="1159200"/>
          </a:xfrm>
        </p:spPr>
        <p:txBody>
          <a:bodyPr vert="horz" lIns="91440" tIns="45720" rIns="91440" bIns="45720" rtlCol="0" anchor="ctr">
            <a:normAutofit/>
          </a:bodyPr>
          <a:lstStyle/>
          <a:p>
            <a:r>
              <a:rPr lang="en-US" sz="3700" b="1" dirty="0">
                <a:solidFill>
                  <a:srgbClr val="FFFFFF"/>
                </a:solidFill>
              </a:rPr>
              <a:t>Validating Form Inputs</a:t>
            </a:r>
          </a:p>
        </p:txBody>
      </p:sp>
      <p:sp>
        <p:nvSpPr>
          <p:cNvPr id="5" name="TextBox 4">
            <a:extLst>
              <a:ext uri="{FF2B5EF4-FFF2-40B4-BE49-F238E27FC236}">
                <a16:creationId xmlns:a16="http://schemas.microsoft.com/office/drawing/2014/main" id="{EDEA23A2-5DE8-55C5-06D8-E750012E5BDD}"/>
              </a:ext>
            </a:extLst>
          </p:cNvPr>
          <p:cNvSpPr txBox="1"/>
          <p:nvPr/>
        </p:nvSpPr>
        <p:spPr>
          <a:xfrm>
            <a:off x="145775" y="1779687"/>
            <a:ext cx="12046224" cy="4524315"/>
          </a:xfrm>
          <a:prstGeom prst="rect">
            <a:avLst/>
          </a:prstGeom>
          <a:noFill/>
        </p:spPr>
        <p:txBody>
          <a:bodyPr wrap="square">
            <a:spAutoFit/>
          </a:bodyPr>
          <a:lstStyle/>
          <a:p>
            <a:pPr algn="just"/>
            <a:r>
              <a:rPr lang="en-US" dirty="0" err="1">
                <a:solidFill>
                  <a:srgbClr val="7030A0"/>
                </a:solidFill>
              </a:rPr>
              <a:t>document.getElementById</a:t>
            </a:r>
            <a:r>
              <a:rPr lang="en-US" dirty="0">
                <a:solidFill>
                  <a:srgbClr val="7030A0"/>
                </a:solidFill>
              </a:rPr>
              <a:t>('</a:t>
            </a:r>
            <a:r>
              <a:rPr lang="en-US" dirty="0" err="1">
                <a:solidFill>
                  <a:srgbClr val="7030A0"/>
                </a:solidFill>
              </a:rPr>
              <a:t>myForm</a:t>
            </a:r>
            <a:r>
              <a:rPr lang="en-US" dirty="0">
                <a:solidFill>
                  <a:srgbClr val="7030A0"/>
                </a:solidFill>
              </a:rPr>
              <a:t>').</a:t>
            </a:r>
            <a:r>
              <a:rPr lang="en-US" dirty="0" err="1">
                <a:solidFill>
                  <a:srgbClr val="7030A0"/>
                </a:solidFill>
              </a:rPr>
              <a:t>addEventListener</a:t>
            </a:r>
            <a:r>
              <a:rPr lang="en-US" dirty="0">
                <a:solidFill>
                  <a:srgbClr val="7030A0"/>
                </a:solidFill>
              </a:rPr>
              <a:t>('submit', function(event) {</a:t>
            </a:r>
          </a:p>
          <a:p>
            <a:pPr algn="just"/>
            <a:r>
              <a:rPr lang="en-US" dirty="0">
                <a:solidFill>
                  <a:srgbClr val="7030A0"/>
                </a:solidFill>
              </a:rPr>
              <a:t>    const email = </a:t>
            </a:r>
            <a:r>
              <a:rPr lang="en-US" dirty="0" err="1">
                <a:solidFill>
                  <a:srgbClr val="7030A0"/>
                </a:solidFill>
              </a:rPr>
              <a:t>document.getElementById</a:t>
            </a:r>
            <a:r>
              <a:rPr lang="en-US" dirty="0">
                <a:solidFill>
                  <a:srgbClr val="7030A0"/>
                </a:solidFill>
              </a:rPr>
              <a:t>('email').value;</a:t>
            </a:r>
          </a:p>
          <a:p>
            <a:pPr algn="just"/>
            <a:r>
              <a:rPr lang="en-US" dirty="0">
                <a:solidFill>
                  <a:srgbClr val="7030A0"/>
                </a:solidFill>
              </a:rPr>
              <a:t>    </a:t>
            </a:r>
          </a:p>
          <a:p>
            <a:pPr algn="just"/>
            <a:r>
              <a:rPr lang="en-US" dirty="0">
                <a:solidFill>
                  <a:srgbClr val="7030A0"/>
                </a:solidFill>
              </a:rPr>
              <a:t>    if (!</a:t>
            </a:r>
            <a:r>
              <a:rPr lang="en-US" dirty="0" err="1">
                <a:solidFill>
                  <a:srgbClr val="7030A0"/>
                </a:solidFill>
              </a:rPr>
              <a:t>validateEmail</a:t>
            </a:r>
            <a:r>
              <a:rPr lang="en-US" dirty="0">
                <a:solidFill>
                  <a:srgbClr val="7030A0"/>
                </a:solidFill>
              </a:rPr>
              <a:t>(email)) {</a:t>
            </a:r>
          </a:p>
          <a:p>
            <a:pPr algn="just"/>
            <a:r>
              <a:rPr lang="en-US" dirty="0">
                <a:solidFill>
                  <a:srgbClr val="7030A0"/>
                </a:solidFill>
              </a:rPr>
              <a:t>        alert('Please enter a valid email address.');</a:t>
            </a:r>
          </a:p>
          <a:p>
            <a:pPr algn="just"/>
            <a:r>
              <a:rPr lang="en-US" dirty="0">
                <a:solidFill>
                  <a:srgbClr val="7030A0"/>
                </a:solidFill>
              </a:rPr>
              <a:t>        </a:t>
            </a:r>
            <a:r>
              <a:rPr lang="en-US" dirty="0" err="1">
                <a:solidFill>
                  <a:srgbClr val="7030A0"/>
                </a:solidFill>
              </a:rPr>
              <a:t>event.preventDefault</a:t>
            </a:r>
            <a:r>
              <a:rPr lang="en-US" dirty="0">
                <a:solidFill>
                  <a:srgbClr val="7030A0"/>
                </a:solidFill>
              </a:rPr>
              <a:t>(); // Prevents the form from submitting</a:t>
            </a:r>
          </a:p>
          <a:p>
            <a:pPr algn="just"/>
            <a:r>
              <a:rPr lang="en-US" dirty="0">
                <a:solidFill>
                  <a:srgbClr val="7030A0"/>
                </a:solidFill>
              </a:rPr>
              <a:t>    }</a:t>
            </a:r>
          </a:p>
          <a:p>
            <a:pPr algn="just"/>
            <a:r>
              <a:rPr lang="en-US" dirty="0">
                <a:solidFill>
                  <a:srgbClr val="7030A0"/>
                </a:solidFill>
              </a:rPr>
              <a:t>});</a:t>
            </a:r>
          </a:p>
          <a:p>
            <a:pPr algn="just"/>
            <a:endParaRPr lang="en-US" dirty="0">
              <a:solidFill>
                <a:srgbClr val="7030A0"/>
              </a:solidFill>
            </a:endParaRPr>
          </a:p>
          <a:p>
            <a:pPr algn="just"/>
            <a:r>
              <a:rPr lang="en-US" dirty="0">
                <a:solidFill>
                  <a:srgbClr val="7030A0"/>
                </a:solidFill>
              </a:rPr>
              <a:t>function </a:t>
            </a:r>
            <a:r>
              <a:rPr lang="en-US" dirty="0" err="1">
                <a:solidFill>
                  <a:srgbClr val="7030A0"/>
                </a:solidFill>
              </a:rPr>
              <a:t>validateEmail</a:t>
            </a:r>
            <a:r>
              <a:rPr lang="en-US" dirty="0">
                <a:solidFill>
                  <a:srgbClr val="7030A0"/>
                </a:solidFill>
              </a:rPr>
              <a:t>(email) {</a:t>
            </a:r>
          </a:p>
          <a:p>
            <a:pPr algn="just"/>
            <a:r>
              <a:rPr lang="en-US" dirty="0">
                <a:solidFill>
                  <a:srgbClr val="7030A0"/>
                </a:solidFill>
              </a:rPr>
              <a:t>    const re = /^[^\s@]+@[^\s@]+\.[^\s@]+$/;</a:t>
            </a:r>
          </a:p>
          <a:p>
            <a:pPr algn="just"/>
            <a:r>
              <a:rPr lang="en-US" dirty="0">
                <a:solidFill>
                  <a:srgbClr val="7030A0"/>
                </a:solidFill>
              </a:rPr>
              <a:t>    return </a:t>
            </a:r>
            <a:r>
              <a:rPr lang="en-US" dirty="0" err="1">
                <a:solidFill>
                  <a:srgbClr val="7030A0"/>
                </a:solidFill>
              </a:rPr>
              <a:t>re.test</a:t>
            </a:r>
            <a:r>
              <a:rPr lang="en-US" dirty="0">
                <a:solidFill>
                  <a:srgbClr val="7030A0"/>
                </a:solidFill>
              </a:rPr>
              <a:t>(email);</a:t>
            </a:r>
          </a:p>
          <a:p>
            <a:pPr algn="just"/>
            <a:r>
              <a:rPr lang="en-US" dirty="0">
                <a:solidFill>
                  <a:srgbClr val="7030A0"/>
                </a:solidFill>
              </a:rPr>
              <a:t>}</a:t>
            </a:r>
          </a:p>
          <a:p>
            <a:pPr algn="just"/>
            <a:endParaRPr lang="en-US" dirty="0"/>
          </a:p>
          <a:p>
            <a:pPr algn="just"/>
            <a:r>
              <a:rPr lang="en-US" dirty="0"/>
              <a:t>    Explanation: This example shows how to validate an email address before form submission. If the email doesn’t match the required format, an alert is shown, and submission is prevented.</a:t>
            </a:r>
          </a:p>
        </p:txBody>
      </p:sp>
    </p:spTree>
    <p:extLst>
      <p:ext uri="{BB962C8B-B14F-4D97-AF65-F5344CB8AC3E}">
        <p14:creationId xmlns:p14="http://schemas.microsoft.com/office/powerpoint/2010/main" val="374746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1" y="248038"/>
            <a:ext cx="11081471" cy="1159200"/>
          </a:xfrm>
        </p:spPr>
        <p:txBody>
          <a:bodyPr vert="horz" lIns="91440" tIns="45720" rIns="91440" bIns="45720" rtlCol="0" anchor="ctr">
            <a:normAutofit/>
          </a:bodyPr>
          <a:lstStyle/>
          <a:p>
            <a:r>
              <a:rPr lang="en-US" sz="3700" b="1" dirty="0">
                <a:solidFill>
                  <a:srgbClr val="FFFFFF"/>
                </a:solidFill>
              </a:rPr>
              <a:t>Modifying Form Controls</a:t>
            </a:r>
          </a:p>
        </p:txBody>
      </p:sp>
      <p:sp>
        <p:nvSpPr>
          <p:cNvPr id="5" name="TextBox 4">
            <a:extLst>
              <a:ext uri="{FF2B5EF4-FFF2-40B4-BE49-F238E27FC236}">
                <a16:creationId xmlns:a16="http://schemas.microsoft.com/office/drawing/2014/main" id="{EDEA23A2-5DE8-55C5-06D8-E750012E5BDD}"/>
              </a:ext>
            </a:extLst>
          </p:cNvPr>
          <p:cNvSpPr txBox="1"/>
          <p:nvPr/>
        </p:nvSpPr>
        <p:spPr>
          <a:xfrm>
            <a:off x="145775" y="1779687"/>
            <a:ext cx="12046224" cy="4801314"/>
          </a:xfrm>
          <a:prstGeom prst="rect">
            <a:avLst/>
          </a:prstGeom>
          <a:noFill/>
        </p:spPr>
        <p:txBody>
          <a:bodyPr wrap="square">
            <a:spAutoFit/>
          </a:bodyPr>
          <a:lstStyle/>
          <a:p>
            <a:pPr algn="just"/>
            <a:r>
              <a:rPr lang="en-US" dirty="0"/>
              <a:t>You can dynamically modify form controls, such as changing their values, enabling or disabling them, or adding/removing elements based on user interactions or conditions.</a:t>
            </a:r>
          </a:p>
          <a:p>
            <a:pPr algn="just"/>
            <a:endParaRPr lang="en-US" dirty="0"/>
          </a:p>
          <a:p>
            <a:pPr algn="just"/>
            <a:r>
              <a:rPr lang="en-US" dirty="0">
                <a:solidFill>
                  <a:srgbClr val="002060"/>
                </a:solidFill>
              </a:rPr>
              <a:t>&lt;form id="</a:t>
            </a:r>
            <a:r>
              <a:rPr lang="en-US" dirty="0" err="1">
                <a:solidFill>
                  <a:srgbClr val="002060"/>
                </a:solidFill>
              </a:rPr>
              <a:t>myForm</a:t>
            </a:r>
            <a:r>
              <a:rPr lang="en-US" dirty="0">
                <a:solidFill>
                  <a:srgbClr val="002060"/>
                </a:solidFill>
              </a:rPr>
              <a:t>"&gt;</a:t>
            </a:r>
          </a:p>
          <a:p>
            <a:pPr algn="just"/>
            <a:r>
              <a:rPr lang="en-US" dirty="0">
                <a:solidFill>
                  <a:srgbClr val="002060"/>
                </a:solidFill>
              </a:rPr>
              <a:t>    &lt;label for="username"&gt;Username:&lt;/label&gt;</a:t>
            </a:r>
          </a:p>
          <a:p>
            <a:pPr algn="just"/>
            <a:r>
              <a:rPr lang="en-US" dirty="0">
                <a:solidFill>
                  <a:srgbClr val="002060"/>
                </a:solidFill>
              </a:rPr>
              <a:t>    &lt;input type="text" id="username" name="username"&gt;</a:t>
            </a:r>
          </a:p>
          <a:p>
            <a:pPr algn="just"/>
            <a:r>
              <a:rPr lang="en-US" dirty="0">
                <a:solidFill>
                  <a:srgbClr val="002060"/>
                </a:solidFill>
              </a:rPr>
              <a:t>    </a:t>
            </a:r>
          </a:p>
          <a:p>
            <a:pPr algn="just"/>
            <a:r>
              <a:rPr lang="en-US" dirty="0">
                <a:solidFill>
                  <a:srgbClr val="002060"/>
                </a:solidFill>
              </a:rPr>
              <a:t>    &lt;button type="button" id="</a:t>
            </a:r>
            <a:r>
              <a:rPr lang="en-US" dirty="0" err="1">
                <a:solidFill>
                  <a:srgbClr val="002060"/>
                </a:solidFill>
              </a:rPr>
              <a:t>clearBtn</a:t>
            </a:r>
            <a:r>
              <a:rPr lang="en-US" dirty="0">
                <a:solidFill>
                  <a:srgbClr val="002060"/>
                </a:solidFill>
              </a:rPr>
              <a:t>"&gt;Clear&lt;/button&gt;</a:t>
            </a:r>
          </a:p>
          <a:p>
            <a:pPr algn="just"/>
            <a:r>
              <a:rPr lang="en-US" dirty="0">
                <a:solidFill>
                  <a:srgbClr val="002060"/>
                </a:solidFill>
              </a:rPr>
              <a:t>&lt;/form&gt;</a:t>
            </a:r>
          </a:p>
          <a:p>
            <a:pPr algn="just"/>
            <a:endParaRPr lang="en-US" dirty="0">
              <a:solidFill>
                <a:srgbClr val="002060"/>
              </a:solidFill>
            </a:endParaRPr>
          </a:p>
          <a:p>
            <a:pPr algn="just"/>
            <a:endParaRPr lang="en-US" dirty="0">
              <a:solidFill>
                <a:srgbClr val="002060"/>
              </a:solidFill>
            </a:endParaRPr>
          </a:p>
          <a:p>
            <a:pPr algn="just"/>
            <a:r>
              <a:rPr lang="en-US" dirty="0" err="1">
                <a:solidFill>
                  <a:srgbClr val="002060"/>
                </a:solidFill>
              </a:rPr>
              <a:t>document.getElementById</a:t>
            </a:r>
            <a:r>
              <a:rPr lang="en-US" dirty="0">
                <a:solidFill>
                  <a:srgbClr val="002060"/>
                </a:solidFill>
              </a:rPr>
              <a:t>('</a:t>
            </a:r>
            <a:r>
              <a:rPr lang="en-US" dirty="0" err="1">
                <a:solidFill>
                  <a:srgbClr val="002060"/>
                </a:solidFill>
              </a:rPr>
              <a:t>clearBtn</a:t>
            </a:r>
            <a:r>
              <a:rPr lang="en-US" dirty="0">
                <a:solidFill>
                  <a:srgbClr val="002060"/>
                </a:solidFill>
              </a:rPr>
              <a:t>').</a:t>
            </a:r>
            <a:r>
              <a:rPr lang="en-US" dirty="0" err="1">
                <a:solidFill>
                  <a:srgbClr val="002060"/>
                </a:solidFill>
              </a:rPr>
              <a:t>addEventListener</a:t>
            </a:r>
            <a:r>
              <a:rPr lang="en-US" dirty="0">
                <a:solidFill>
                  <a:srgbClr val="002060"/>
                </a:solidFill>
              </a:rPr>
              <a:t>('click', function() {</a:t>
            </a:r>
          </a:p>
          <a:p>
            <a:pPr algn="just"/>
            <a:r>
              <a:rPr lang="en-US" dirty="0">
                <a:solidFill>
                  <a:srgbClr val="002060"/>
                </a:solidFill>
              </a:rPr>
              <a:t>    </a:t>
            </a:r>
            <a:r>
              <a:rPr lang="en-US" dirty="0" err="1">
                <a:solidFill>
                  <a:srgbClr val="002060"/>
                </a:solidFill>
              </a:rPr>
              <a:t>document.getElementById</a:t>
            </a:r>
            <a:r>
              <a:rPr lang="en-US" dirty="0">
                <a:solidFill>
                  <a:srgbClr val="002060"/>
                </a:solidFill>
              </a:rPr>
              <a:t>('username').value = '';</a:t>
            </a:r>
          </a:p>
          <a:p>
            <a:pPr algn="just"/>
            <a:r>
              <a:rPr lang="en-US" dirty="0">
                <a:solidFill>
                  <a:srgbClr val="002060"/>
                </a:solidFill>
              </a:rPr>
              <a:t>});</a:t>
            </a:r>
          </a:p>
          <a:p>
            <a:pPr algn="just"/>
            <a:endParaRPr lang="en-US" dirty="0"/>
          </a:p>
          <a:p>
            <a:pPr algn="just"/>
            <a:r>
              <a:rPr lang="en-US" dirty="0"/>
              <a:t>    Explanation: This example demonstrates how to clear the value of a form input field when a button is clicked. This can be useful for resetting form fields or implementing interactive features.</a:t>
            </a:r>
          </a:p>
        </p:txBody>
      </p:sp>
    </p:spTree>
    <p:extLst>
      <p:ext uri="{BB962C8B-B14F-4D97-AF65-F5344CB8AC3E}">
        <p14:creationId xmlns:p14="http://schemas.microsoft.com/office/powerpoint/2010/main" val="390765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1" y="248038"/>
            <a:ext cx="11081471" cy="1159200"/>
          </a:xfrm>
        </p:spPr>
        <p:txBody>
          <a:bodyPr vert="horz" lIns="91440" tIns="45720" rIns="91440" bIns="45720" rtlCol="0" anchor="ctr">
            <a:normAutofit/>
          </a:bodyPr>
          <a:lstStyle/>
          <a:p>
            <a:r>
              <a:rPr lang="en-US" sz="3700" b="1" dirty="0">
                <a:solidFill>
                  <a:srgbClr val="FFFFFF"/>
                </a:solidFill>
              </a:rPr>
              <a:t>Form Control Properties</a:t>
            </a:r>
          </a:p>
        </p:txBody>
      </p:sp>
      <p:sp>
        <p:nvSpPr>
          <p:cNvPr id="5" name="TextBox 4">
            <a:extLst>
              <a:ext uri="{FF2B5EF4-FFF2-40B4-BE49-F238E27FC236}">
                <a16:creationId xmlns:a16="http://schemas.microsoft.com/office/drawing/2014/main" id="{EDEA23A2-5DE8-55C5-06D8-E750012E5BDD}"/>
              </a:ext>
            </a:extLst>
          </p:cNvPr>
          <p:cNvSpPr txBox="1"/>
          <p:nvPr/>
        </p:nvSpPr>
        <p:spPr>
          <a:xfrm>
            <a:off x="145775" y="1779687"/>
            <a:ext cx="12046224" cy="5078313"/>
          </a:xfrm>
          <a:prstGeom prst="rect">
            <a:avLst/>
          </a:prstGeom>
          <a:noFill/>
        </p:spPr>
        <p:txBody>
          <a:bodyPr wrap="square">
            <a:spAutoFit/>
          </a:bodyPr>
          <a:lstStyle/>
          <a:p>
            <a:pPr algn="just"/>
            <a:r>
              <a:rPr lang="en-US" dirty="0"/>
              <a:t>Form controls have various properties that can be accessed or modified using JavaScript. These include value, checked, selected, and others, depending on the type of form control.</a:t>
            </a:r>
          </a:p>
          <a:p>
            <a:pPr algn="just"/>
            <a:endParaRPr lang="en-US" dirty="0"/>
          </a:p>
          <a:p>
            <a:pPr algn="just"/>
            <a:r>
              <a:rPr lang="en-US" dirty="0">
                <a:solidFill>
                  <a:srgbClr val="002060"/>
                </a:solidFill>
              </a:rPr>
              <a:t>&lt;form id="</a:t>
            </a:r>
            <a:r>
              <a:rPr lang="en-US" dirty="0" err="1">
                <a:solidFill>
                  <a:srgbClr val="002060"/>
                </a:solidFill>
              </a:rPr>
              <a:t>myForm</a:t>
            </a:r>
            <a:r>
              <a:rPr lang="en-US" dirty="0">
                <a:solidFill>
                  <a:srgbClr val="002060"/>
                </a:solidFill>
              </a:rPr>
              <a:t>"&gt;</a:t>
            </a:r>
          </a:p>
          <a:p>
            <a:pPr algn="just"/>
            <a:r>
              <a:rPr lang="en-US" dirty="0">
                <a:solidFill>
                  <a:srgbClr val="002060"/>
                </a:solidFill>
              </a:rPr>
              <a:t>    &lt;input type="checkbox" id="terms" name="terms"&gt;</a:t>
            </a:r>
          </a:p>
          <a:p>
            <a:pPr algn="just"/>
            <a:r>
              <a:rPr lang="en-US" dirty="0">
                <a:solidFill>
                  <a:srgbClr val="002060"/>
                </a:solidFill>
              </a:rPr>
              <a:t>    &lt;label for="terms"&gt;Accept Terms and Conditions&lt;/label&gt;</a:t>
            </a:r>
          </a:p>
          <a:p>
            <a:pPr algn="just"/>
            <a:r>
              <a:rPr lang="en-US" dirty="0">
                <a:solidFill>
                  <a:srgbClr val="002060"/>
                </a:solidFill>
              </a:rPr>
              <a:t>    &lt;button type="submit"&gt;Submit&lt;/button&gt;</a:t>
            </a:r>
          </a:p>
          <a:p>
            <a:pPr algn="just"/>
            <a:r>
              <a:rPr lang="en-US" dirty="0">
                <a:solidFill>
                  <a:srgbClr val="002060"/>
                </a:solidFill>
              </a:rPr>
              <a:t>&lt;/form&gt;</a:t>
            </a:r>
          </a:p>
          <a:p>
            <a:pPr algn="just"/>
            <a:endParaRPr lang="en-US" dirty="0">
              <a:solidFill>
                <a:srgbClr val="002060"/>
              </a:solidFill>
            </a:endParaRPr>
          </a:p>
          <a:p>
            <a:pPr algn="just"/>
            <a:r>
              <a:rPr lang="en-US" dirty="0" err="1">
                <a:solidFill>
                  <a:srgbClr val="002060"/>
                </a:solidFill>
              </a:rPr>
              <a:t>document.getElementById</a:t>
            </a:r>
            <a:r>
              <a:rPr lang="en-US" dirty="0">
                <a:solidFill>
                  <a:srgbClr val="002060"/>
                </a:solidFill>
              </a:rPr>
              <a:t>('</a:t>
            </a:r>
            <a:r>
              <a:rPr lang="en-US" dirty="0" err="1">
                <a:solidFill>
                  <a:srgbClr val="002060"/>
                </a:solidFill>
              </a:rPr>
              <a:t>myForm</a:t>
            </a:r>
            <a:r>
              <a:rPr lang="en-US" dirty="0">
                <a:solidFill>
                  <a:srgbClr val="002060"/>
                </a:solidFill>
              </a:rPr>
              <a:t>').</a:t>
            </a:r>
            <a:r>
              <a:rPr lang="en-US" dirty="0" err="1">
                <a:solidFill>
                  <a:srgbClr val="002060"/>
                </a:solidFill>
              </a:rPr>
              <a:t>addEventListener</a:t>
            </a:r>
            <a:r>
              <a:rPr lang="en-US" dirty="0">
                <a:solidFill>
                  <a:srgbClr val="002060"/>
                </a:solidFill>
              </a:rPr>
              <a:t>('submit', function(event) {</a:t>
            </a:r>
          </a:p>
          <a:p>
            <a:pPr algn="just"/>
            <a:r>
              <a:rPr lang="en-US" dirty="0">
                <a:solidFill>
                  <a:srgbClr val="002060"/>
                </a:solidFill>
              </a:rPr>
              <a:t>    const </a:t>
            </a:r>
            <a:r>
              <a:rPr lang="en-US" dirty="0" err="1">
                <a:solidFill>
                  <a:srgbClr val="002060"/>
                </a:solidFill>
              </a:rPr>
              <a:t>isChecked</a:t>
            </a:r>
            <a:r>
              <a:rPr lang="en-US" dirty="0">
                <a:solidFill>
                  <a:srgbClr val="002060"/>
                </a:solidFill>
              </a:rPr>
              <a:t> = </a:t>
            </a:r>
            <a:r>
              <a:rPr lang="en-US" dirty="0" err="1">
                <a:solidFill>
                  <a:srgbClr val="002060"/>
                </a:solidFill>
              </a:rPr>
              <a:t>document.getElementById</a:t>
            </a:r>
            <a:r>
              <a:rPr lang="en-US" dirty="0">
                <a:solidFill>
                  <a:srgbClr val="002060"/>
                </a:solidFill>
              </a:rPr>
              <a:t>('terms').checked;</a:t>
            </a:r>
          </a:p>
          <a:p>
            <a:pPr algn="just"/>
            <a:r>
              <a:rPr lang="en-US" dirty="0">
                <a:solidFill>
                  <a:srgbClr val="002060"/>
                </a:solidFill>
              </a:rPr>
              <a:t>    </a:t>
            </a:r>
          </a:p>
          <a:p>
            <a:pPr algn="just"/>
            <a:r>
              <a:rPr lang="en-US" dirty="0">
                <a:solidFill>
                  <a:srgbClr val="002060"/>
                </a:solidFill>
              </a:rPr>
              <a:t>    if (!</a:t>
            </a:r>
            <a:r>
              <a:rPr lang="en-US" dirty="0" err="1">
                <a:solidFill>
                  <a:srgbClr val="002060"/>
                </a:solidFill>
              </a:rPr>
              <a:t>isChecked</a:t>
            </a:r>
            <a:r>
              <a:rPr lang="en-US" dirty="0">
                <a:solidFill>
                  <a:srgbClr val="002060"/>
                </a:solidFill>
              </a:rPr>
              <a:t>) {</a:t>
            </a:r>
          </a:p>
          <a:p>
            <a:pPr algn="just"/>
            <a:r>
              <a:rPr lang="en-US" dirty="0">
                <a:solidFill>
                  <a:srgbClr val="002060"/>
                </a:solidFill>
              </a:rPr>
              <a:t>        alert('You must accept the terms and conditions.');</a:t>
            </a:r>
          </a:p>
          <a:p>
            <a:pPr algn="just"/>
            <a:r>
              <a:rPr lang="en-US" dirty="0">
                <a:solidFill>
                  <a:srgbClr val="002060"/>
                </a:solidFill>
              </a:rPr>
              <a:t>        </a:t>
            </a:r>
            <a:r>
              <a:rPr lang="en-US" dirty="0" err="1">
                <a:solidFill>
                  <a:srgbClr val="002060"/>
                </a:solidFill>
              </a:rPr>
              <a:t>event.preventDefault</a:t>
            </a:r>
            <a:r>
              <a:rPr lang="en-US" dirty="0">
                <a:solidFill>
                  <a:srgbClr val="002060"/>
                </a:solidFill>
              </a:rPr>
              <a:t>(); // Prevents the form from submitting</a:t>
            </a:r>
          </a:p>
          <a:p>
            <a:pPr algn="just"/>
            <a:r>
              <a:rPr lang="en-US" dirty="0">
                <a:solidFill>
                  <a:srgbClr val="002060"/>
                </a:solidFill>
              </a:rPr>
              <a:t>    }</a:t>
            </a:r>
          </a:p>
          <a:p>
            <a:pPr algn="just"/>
            <a:r>
              <a:rPr lang="en-US" dirty="0">
                <a:solidFill>
                  <a:srgbClr val="002060"/>
                </a:solidFill>
              </a:rPr>
              <a:t>});</a:t>
            </a:r>
          </a:p>
          <a:p>
            <a:pPr algn="just"/>
            <a:endParaRPr lang="en-US" dirty="0"/>
          </a:p>
        </p:txBody>
      </p:sp>
    </p:spTree>
    <p:extLst>
      <p:ext uri="{BB962C8B-B14F-4D97-AF65-F5344CB8AC3E}">
        <p14:creationId xmlns:p14="http://schemas.microsoft.com/office/powerpoint/2010/main" val="149311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1" y="248038"/>
            <a:ext cx="11081471" cy="1159200"/>
          </a:xfrm>
        </p:spPr>
        <p:txBody>
          <a:bodyPr vert="horz" lIns="91440" tIns="45720" rIns="91440" bIns="45720" rtlCol="0" anchor="ctr">
            <a:normAutofit/>
          </a:bodyPr>
          <a:lstStyle/>
          <a:p>
            <a:r>
              <a:rPr lang="en-US" sz="3700" b="1" dirty="0">
                <a:solidFill>
                  <a:srgbClr val="FFFFFF"/>
                </a:solidFill>
              </a:rPr>
              <a:t>Resetting Forms</a:t>
            </a:r>
          </a:p>
        </p:txBody>
      </p:sp>
      <p:sp>
        <p:nvSpPr>
          <p:cNvPr id="5" name="TextBox 4">
            <a:extLst>
              <a:ext uri="{FF2B5EF4-FFF2-40B4-BE49-F238E27FC236}">
                <a16:creationId xmlns:a16="http://schemas.microsoft.com/office/drawing/2014/main" id="{EDEA23A2-5DE8-55C5-06D8-E750012E5BDD}"/>
              </a:ext>
            </a:extLst>
          </p:cNvPr>
          <p:cNvSpPr txBox="1"/>
          <p:nvPr/>
        </p:nvSpPr>
        <p:spPr>
          <a:xfrm>
            <a:off x="145775" y="1779687"/>
            <a:ext cx="12046224" cy="4801314"/>
          </a:xfrm>
          <a:prstGeom prst="rect">
            <a:avLst/>
          </a:prstGeom>
          <a:noFill/>
        </p:spPr>
        <p:txBody>
          <a:bodyPr wrap="square">
            <a:spAutoFit/>
          </a:bodyPr>
          <a:lstStyle/>
          <a:p>
            <a:pPr algn="just"/>
            <a:r>
              <a:rPr lang="en-US" dirty="0"/>
              <a:t>he reset method can be used to reset a form to its initial state, clearing all user inputs and returning form controls to their default values.</a:t>
            </a:r>
          </a:p>
          <a:p>
            <a:pPr algn="just"/>
            <a:endParaRPr lang="en-US" dirty="0"/>
          </a:p>
          <a:p>
            <a:pPr algn="just"/>
            <a:r>
              <a:rPr lang="en-US" dirty="0">
                <a:solidFill>
                  <a:srgbClr val="002060"/>
                </a:solidFill>
              </a:rPr>
              <a:t>&lt;form id="</a:t>
            </a:r>
            <a:r>
              <a:rPr lang="en-US" dirty="0" err="1">
                <a:solidFill>
                  <a:srgbClr val="002060"/>
                </a:solidFill>
              </a:rPr>
              <a:t>myForm</a:t>
            </a:r>
            <a:r>
              <a:rPr lang="en-US" dirty="0">
                <a:solidFill>
                  <a:srgbClr val="002060"/>
                </a:solidFill>
              </a:rPr>
              <a:t>"&gt;</a:t>
            </a:r>
          </a:p>
          <a:p>
            <a:pPr algn="just"/>
            <a:r>
              <a:rPr lang="en-US" dirty="0">
                <a:solidFill>
                  <a:srgbClr val="002060"/>
                </a:solidFill>
              </a:rPr>
              <a:t>    &lt;label for="username"&gt;Username:&lt;/label&gt;</a:t>
            </a:r>
          </a:p>
          <a:p>
            <a:pPr algn="just"/>
            <a:r>
              <a:rPr lang="en-US" dirty="0">
                <a:solidFill>
                  <a:srgbClr val="002060"/>
                </a:solidFill>
              </a:rPr>
              <a:t>    &lt;input type="text" id="username" name="username"&gt;</a:t>
            </a:r>
          </a:p>
          <a:p>
            <a:pPr algn="just"/>
            <a:r>
              <a:rPr lang="en-US" dirty="0">
                <a:solidFill>
                  <a:srgbClr val="002060"/>
                </a:solidFill>
              </a:rPr>
              <a:t>    </a:t>
            </a:r>
          </a:p>
          <a:p>
            <a:pPr algn="just"/>
            <a:r>
              <a:rPr lang="en-US" dirty="0">
                <a:solidFill>
                  <a:srgbClr val="002060"/>
                </a:solidFill>
              </a:rPr>
              <a:t>    &lt;button type="button" id="</a:t>
            </a:r>
            <a:r>
              <a:rPr lang="en-US" dirty="0" err="1">
                <a:solidFill>
                  <a:srgbClr val="002060"/>
                </a:solidFill>
              </a:rPr>
              <a:t>resetBtn</a:t>
            </a:r>
            <a:r>
              <a:rPr lang="en-US" dirty="0">
                <a:solidFill>
                  <a:srgbClr val="002060"/>
                </a:solidFill>
              </a:rPr>
              <a:t>"&gt;Reset&lt;/button&gt;</a:t>
            </a:r>
          </a:p>
          <a:p>
            <a:pPr algn="just"/>
            <a:r>
              <a:rPr lang="en-US" dirty="0">
                <a:solidFill>
                  <a:srgbClr val="002060"/>
                </a:solidFill>
              </a:rPr>
              <a:t>&lt;/form&gt;</a:t>
            </a:r>
          </a:p>
          <a:p>
            <a:pPr algn="just"/>
            <a:endParaRPr lang="en-US" dirty="0">
              <a:solidFill>
                <a:srgbClr val="002060"/>
              </a:solidFill>
            </a:endParaRPr>
          </a:p>
          <a:p>
            <a:pPr algn="just"/>
            <a:endParaRPr lang="en-US" dirty="0">
              <a:solidFill>
                <a:srgbClr val="002060"/>
              </a:solidFill>
            </a:endParaRPr>
          </a:p>
          <a:p>
            <a:pPr algn="just"/>
            <a:r>
              <a:rPr lang="en-US" dirty="0" err="1">
                <a:solidFill>
                  <a:srgbClr val="002060"/>
                </a:solidFill>
              </a:rPr>
              <a:t>document.getElementById</a:t>
            </a:r>
            <a:r>
              <a:rPr lang="en-US" dirty="0">
                <a:solidFill>
                  <a:srgbClr val="002060"/>
                </a:solidFill>
              </a:rPr>
              <a:t>('</a:t>
            </a:r>
            <a:r>
              <a:rPr lang="en-US" dirty="0" err="1">
                <a:solidFill>
                  <a:srgbClr val="002060"/>
                </a:solidFill>
              </a:rPr>
              <a:t>resetBtn</a:t>
            </a:r>
            <a:r>
              <a:rPr lang="en-US" dirty="0">
                <a:solidFill>
                  <a:srgbClr val="002060"/>
                </a:solidFill>
              </a:rPr>
              <a:t>').</a:t>
            </a:r>
            <a:r>
              <a:rPr lang="en-US" dirty="0" err="1">
                <a:solidFill>
                  <a:srgbClr val="002060"/>
                </a:solidFill>
              </a:rPr>
              <a:t>addEventListener</a:t>
            </a:r>
            <a:r>
              <a:rPr lang="en-US" dirty="0">
                <a:solidFill>
                  <a:srgbClr val="002060"/>
                </a:solidFill>
              </a:rPr>
              <a:t>('click', function() {</a:t>
            </a:r>
          </a:p>
          <a:p>
            <a:pPr algn="just"/>
            <a:r>
              <a:rPr lang="en-US" dirty="0">
                <a:solidFill>
                  <a:srgbClr val="002060"/>
                </a:solidFill>
              </a:rPr>
              <a:t>    </a:t>
            </a:r>
            <a:r>
              <a:rPr lang="en-US" dirty="0" err="1">
                <a:solidFill>
                  <a:srgbClr val="002060"/>
                </a:solidFill>
              </a:rPr>
              <a:t>document.getElementById</a:t>
            </a:r>
            <a:r>
              <a:rPr lang="en-US" dirty="0">
                <a:solidFill>
                  <a:srgbClr val="002060"/>
                </a:solidFill>
              </a:rPr>
              <a:t>('</a:t>
            </a:r>
            <a:r>
              <a:rPr lang="en-US" dirty="0" err="1">
                <a:solidFill>
                  <a:srgbClr val="002060"/>
                </a:solidFill>
              </a:rPr>
              <a:t>myForm</a:t>
            </a:r>
            <a:r>
              <a:rPr lang="en-US" dirty="0">
                <a:solidFill>
                  <a:srgbClr val="002060"/>
                </a:solidFill>
              </a:rPr>
              <a:t>').reset();</a:t>
            </a:r>
          </a:p>
          <a:p>
            <a:pPr algn="just"/>
            <a:r>
              <a:rPr lang="en-US" dirty="0">
                <a:solidFill>
                  <a:srgbClr val="002060"/>
                </a:solidFill>
              </a:rPr>
              <a:t>});</a:t>
            </a:r>
          </a:p>
          <a:p>
            <a:pPr algn="just"/>
            <a:endParaRPr lang="en-US" dirty="0"/>
          </a:p>
          <a:p>
            <a:pPr algn="just"/>
            <a:r>
              <a:rPr lang="en-US" dirty="0"/>
              <a:t>    Explanation: This example shows how to use the reset method to clear all form inputs and return them to their default values. This can be useful for providing users with a way to reset the form without reloading the page.</a:t>
            </a:r>
          </a:p>
        </p:txBody>
      </p:sp>
    </p:spTree>
    <p:extLst>
      <p:ext uri="{BB962C8B-B14F-4D97-AF65-F5344CB8AC3E}">
        <p14:creationId xmlns:p14="http://schemas.microsoft.com/office/powerpoint/2010/main" val="256301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838200" y="365126"/>
            <a:ext cx="4844845" cy="1094248"/>
          </a:xfrm>
        </p:spPr>
        <p:txBody>
          <a:bodyPr>
            <a:normAutofit fontScale="90000"/>
          </a:bodyPr>
          <a:lstStyle/>
          <a:p>
            <a:r>
              <a:rPr lang="en-US" sz="4400" dirty="0"/>
              <a:t>Basic Table Structure</a:t>
            </a:r>
          </a:p>
        </p:txBody>
      </p:sp>
      <p:sp>
        <p:nvSpPr>
          <p:cNvPr id="11" name="TextBox 10">
            <a:extLst>
              <a:ext uri="{FF2B5EF4-FFF2-40B4-BE49-F238E27FC236}">
                <a16:creationId xmlns:a16="http://schemas.microsoft.com/office/drawing/2014/main" id="{C1278D7C-69CF-B7C2-A937-CB6AB4A2B45C}"/>
              </a:ext>
            </a:extLst>
          </p:cNvPr>
          <p:cNvSpPr txBox="1"/>
          <p:nvPr/>
        </p:nvSpPr>
        <p:spPr>
          <a:xfrm>
            <a:off x="838200" y="1307294"/>
            <a:ext cx="2858729" cy="4622869"/>
          </a:xfrm>
          <a:prstGeom prst="rect">
            <a:avLst/>
          </a:prstGeom>
          <a:noFill/>
        </p:spPr>
        <p:txBody>
          <a:bodyPr wrap="square">
            <a:spAutoFit/>
          </a:bodyPr>
          <a:lstStyle/>
          <a:p>
            <a:pPr>
              <a:lnSpc>
                <a:spcPct val="150000"/>
              </a:lnSpc>
            </a:pPr>
            <a:r>
              <a:rPr lang="en-US" dirty="0">
                <a:solidFill>
                  <a:srgbClr val="7030A0"/>
                </a:solidFill>
              </a:rPr>
              <a:t>&lt;h2&gt;Table with Caption&lt;/h2&gt;</a:t>
            </a:r>
          </a:p>
          <a:p>
            <a:pPr>
              <a:lnSpc>
                <a:spcPct val="150000"/>
              </a:lnSpc>
            </a:pPr>
            <a:r>
              <a:rPr lang="en-US" dirty="0">
                <a:solidFill>
                  <a:srgbClr val="7030A0"/>
                </a:solidFill>
              </a:rPr>
              <a:t>&lt;table border="1"&gt;</a:t>
            </a:r>
          </a:p>
          <a:p>
            <a:pPr>
              <a:lnSpc>
                <a:spcPct val="150000"/>
              </a:lnSpc>
            </a:pPr>
            <a:r>
              <a:rPr lang="en-US" dirty="0">
                <a:solidFill>
                  <a:srgbClr val="7030A0"/>
                </a:solidFill>
              </a:rPr>
              <a:t>  &lt;caption&gt;Employee Information&lt;/caption&gt;</a:t>
            </a:r>
          </a:p>
          <a:p>
            <a:pPr>
              <a:lnSpc>
                <a:spcPct val="150000"/>
              </a:lnSpc>
            </a:pPr>
            <a:r>
              <a:rPr lang="en-US" dirty="0">
                <a:solidFill>
                  <a:srgbClr val="7030A0"/>
                </a:solidFill>
              </a:rPr>
              <a:t>  &lt;tr&gt;</a:t>
            </a:r>
          </a:p>
          <a:p>
            <a:pPr>
              <a:lnSpc>
                <a:spcPct val="150000"/>
              </a:lnSpc>
            </a:pPr>
            <a:r>
              <a:rPr lang="en-US" dirty="0">
                <a:solidFill>
                  <a:srgbClr val="7030A0"/>
                </a:solidFill>
              </a:rPr>
              <a:t>    &lt;</a:t>
            </a:r>
            <a:r>
              <a:rPr lang="en-US" dirty="0" err="1">
                <a:solidFill>
                  <a:srgbClr val="7030A0"/>
                </a:solidFill>
              </a:rPr>
              <a:t>th</a:t>
            </a:r>
            <a:r>
              <a:rPr lang="en-US" dirty="0">
                <a:solidFill>
                  <a:srgbClr val="7030A0"/>
                </a:solidFill>
              </a:rPr>
              <a:t>&gt;ID&lt;/</a:t>
            </a:r>
            <a:r>
              <a:rPr lang="en-US" dirty="0" err="1">
                <a:solidFill>
                  <a:srgbClr val="7030A0"/>
                </a:solidFill>
              </a:rPr>
              <a:t>th</a:t>
            </a:r>
            <a:r>
              <a:rPr lang="en-US" dirty="0">
                <a:solidFill>
                  <a:srgbClr val="7030A0"/>
                </a:solidFill>
              </a:rPr>
              <a:t>&gt;</a:t>
            </a:r>
          </a:p>
          <a:p>
            <a:pPr>
              <a:lnSpc>
                <a:spcPct val="150000"/>
              </a:lnSpc>
            </a:pPr>
            <a:r>
              <a:rPr lang="en-US" dirty="0">
                <a:solidFill>
                  <a:srgbClr val="7030A0"/>
                </a:solidFill>
              </a:rPr>
              <a:t>    &lt;</a:t>
            </a:r>
            <a:r>
              <a:rPr lang="en-US" dirty="0" err="1">
                <a:solidFill>
                  <a:srgbClr val="7030A0"/>
                </a:solidFill>
              </a:rPr>
              <a:t>th</a:t>
            </a:r>
            <a:r>
              <a:rPr lang="en-US" dirty="0">
                <a:solidFill>
                  <a:srgbClr val="7030A0"/>
                </a:solidFill>
              </a:rPr>
              <a:t>&gt;Name&lt;/</a:t>
            </a:r>
            <a:r>
              <a:rPr lang="en-US" dirty="0" err="1">
                <a:solidFill>
                  <a:srgbClr val="7030A0"/>
                </a:solidFill>
              </a:rPr>
              <a:t>th</a:t>
            </a:r>
            <a:r>
              <a:rPr lang="en-US" dirty="0">
                <a:solidFill>
                  <a:srgbClr val="7030A0"/>
                </a:solidFill>
              </a:rPr>
              <a:t>&gt;</a:t>
            </a:r>
          </a:p>
          <a:p>
            <a:pPr>
              <a:lnSpc>
                <a:spcPct val="150000"/>
              </a:lnSpc>
            </a:pPr>
            <a:r>
              <a:rPr lang="en-US" dirty="0">
                <a:solidFill>
                  <a:srgbClr val="7030A0"/>
                </a:solidFill>
              </a:rPr>
              <a:t>    &lt;</a:t>
            </a:r>
            <a:r>
              <a:rPr lang="en-US" dirty="0" err="1">
                <a:solidFill>
                  <a:srgbClr val="7030A0"/>
                </a:solidFill>
              </a:rPr>
              <a:t>th</a:t>
            </a:r>
            <a:r>
              <a:rPr lang="en-US" dirty="0">
                <a:solidFill>
                  <a:srgbClr val="7030A0"/>
                </a:solidFill>
              </a:rPr>
              <a:t>&gt;Department&lt;/</a:t>
            </a:r>
            <a:r>
              <a:rPr lang="en-US" dirty="0" err="1">
                <a:solidFill>
                  <a:srgbClr val="7030A0"/>
                </a:solidFill>
              </a:rPr>
              <a:t>th</a:t>
            </a:r>
            <a:r>
              <a:rPr lang="en-US" dirty="0">
                <a:solidFill>
                  <a:srgbClr val="7030A0"/>
                </a:solidFill>
              </a:rPr>
              <a:t>&gt;</a:t>
            </a:r>
          </a:p>
          <a:p>
            <a:pPr>
              <a:lnSpc>
                <a:spcPct val="150000"/>
              </a:lnSpc>
            </a:pPr>
            <a:r>
              <a:rPr lang="en-US" dirty="0">
                <a:solidFill>
                  <a:srgbClr val="7030A0"/>
                </a:solidFill>
              </a:rPr>
              <a:t>  &lt;/tr&gt;</a:t>
            </a:r>
          </a:p>
          <a:p>
            <a:pPr>
              <a:lnSpc>
                <a:spcPct val="150000"/>
              </a:lnSpc>
            </a:pPr>
            <a:r>
              <a:rPr lang="en-US" dirty="0">
                <a:solidFill>
                  <a:srgbClr val="7030A0"/>
                </a:solidFill>
              </a:rPr>
              <a:t>  </a:t>
            </a:r>
          </a:p>
        </p:txBody>
      </p:sp>
      <p:sp>
        <p:nvSpPr>
          <p:cNvPr id="4" name="TextBox 3">
            <a:extLst>
              <a:ext uri="{FF2B5EF4-FFF2-40B4-BE49-F238E27FC236}">
                <a16:creationId xmlns:a16="http://schemas.microsoft.com/office/drawing/2014/main" id="{E646E154-F0BF-E65F-7D55-822713232079}"/>
              </a:ext>
            </a:extLst>
          </p:cNvPr>
          <p:cNvSpPr txBox="1"/>
          <p:nvPr/>
        </p:nvSpPr>
        <p:spPr>
          <a:xfrm>
            <a:off x="5122607" y="1307294"/>
            <a:ext cx="2858730" cy="4622869"/>
          </a:xfrm>
          <a:prstGeom prst="rect">
            <a:avLst/>
          </a:prstGeom>
          <a:noFill/>
        </p:spPr>
        <p:txBody>
          <a:bodyPr wrap="square">
            <a:spAutoFit/>
          </a:bodyPr>
          <a:lstStyle/>
          <a:p>
            <a:pPr>
              <a:lnSpc>
                <a:spcPct val="150000"/>
              </a:lnSpc>
            </a:pPr>
            <a:r>
              <a:rPr lang="en-US" dirty="0">
                <a:solidFill>
                  <a:srgbClr val="7030A0"/>
                </a:solidFill>
              </a:rPr>
              <a:t>&lt;tr&gt;</a:t>
            </a:r>
          </a:p>
          <a:p>
            <a:pPr>
              <a:lnSpc>
                <a:spcPct val="150000"/>
              </a:lnSpc>
            </a:pPr>
            <a:r>
              <a:rPr lang="en-US" dirty="0">
                <a:solidFill>
                  <a:srgbClr val="7030A0"/>
                </a:solidFill>
              </a:rPr>
              <a:t>    &lt;td&gt;101&lt;/td&gt;</a:t>
            </a:r>
          </a:p>
          <a:p>
            <a:pPr>
              <a:lnSpc>
                <a:spcPct val="150000"/>
              </a:lnSpc>
            </a:pPr>
            <a:r>
              <a:rPr lang="en-US" dirty="0">
                <a:solidFill>
                  <a:srgbClr val="7030A0"/>
                </a:solidFill>
              </a:rPr>
              <a:t>    &lt;td&gt;Alice Brown&lt;/td&gt;</a:t>
            </a:r>
          </a:p>
          <a:p>
            <a:pPr>
              <a:lnSpc>
                <a:spcPct val="150000"/>
              </a:lnSpc>
            </a:pPr>
            <a:r>
              <a:rPr lang="en-US" dirty="0">
                <a:solidFill>
                  <a:srgbClr val="7030A0"/>
                </a:solidFill>
              </a:rPr>
              <a:t>    &lt;td&gt;HR&lt;/td&gt;</a:t>
            </a:r>
          </a:p>
          <a:p>
            <a:pPr>
              <a:lnSpc>
                <a:spcPct val="150000"/>
              </a:lnSpc>
            </a:pPr>
            <a:r>
              <a:rPr lang="en-US" dirty="0">
                <a:solidFill>
                  <a:srgbClr val="7030A0"/>
                </a:solidFill>
              </a:rPr>
              <a:t>  &lt;/tr&gt;</a:t>
            </a:r>
          </a:p>
          <a:p>
            <a:pPr>
              <a:lnSpc>
                <a:spcPct val="150000"/>
              </a:lnSpc>
            </a:pPr>
            <a:r>
              <a:rPr lang="en-US" dirty="0">
                <a:solidFill>
                  <a:srgbClr val="7030A0"/>
                </a:solidFill>
              </a:rPr>
              <a:t>  &lt;tr&gt;</a:t>
            </a:r>
          </a:p>
          <a:p>
            <a:pPr>
              <a:lnSpc>
                <a:spcPct val="150000"/>
              </a:lnSpc>
            </a:pPr>
            <a:r>
              <a:rPr lang="en-US" dirty="0">
                <a:solidFill>
                  <a:srgbClr val="7030A0"/>
                </a:solidFill>
              </a:rPr>
              <a:t>    &lt;td&gt;102&lt;/td&gt;</a:t>
            </a:r>
          </a:p>
          <a:p>
            <a:pPr>
              <a:lnSpc>
                <a:spcPct val="150000"/>
              </a:lnSpc>
            </a:pPr>
            <a:r>
              <a:rPr lang="en-US" dirty="0">
                <a:solidFill>
                  <a:srgbClr val="7030A0"/>
                </a:solidFill>
              </a:rPr>
              <a:t>    &lt;td&gt;Bob White&lt;/td&gt;</a:t>
            </a:r>
          </a:p>
          <a:p>
            <a:pPr>
              <a:lnSpc>
                <a:spcPct val="150000"/>
              </a:lnSpc>
            </a:pPr>
            <a:r>
              <a:rPr lang="en-US" dirty="0">
                <a:solidFill>
                  <a:srgbClr val="7030A0"/>
                </a:solidFill>
              </a:rPr>
              <a:t>    &lt;td&gt;IT&lt;/td&gt;</a:t>
            </a:r>
          </a:p>
          <a:p>
            <a:pPr>
              <a:lnSpc>
                <a:spcPct val="150000"/>
              </a:lnSpc>
            </a:pPr>
            <a:r>
              <a:rPr lang="en-US" dirty="0">
                <a:solidFill>
                  <a:srgbClr val="7030A0"/>
                </a:solidFill>
              </a:rPr>
              <a:t>  &lt;/tr&gt;</a:t>
            </a:r>
          </a:p>
          <a:p>
            <a:pPr>
              <a:lnSpc>
                <a:spcPct val="150000"/>
              </a:lnSpc>
            </a:pPr>
            <a:endParaRPr lang="en-US" dirty="0">
              <a:solidFill>
                <a:srgbClr val="7030A0"/>
              </a:solidFill>
            </a:endParaRPr>
          </a:p>
        </p:txBody>
      </p:sp>
      <p:sp>
        <p:nvSpPr>
          <p:cNvPr id="5" name="TextBox 4">
            <a:extLst>
              <a:ext uri="{FF2B5EF4-FFF2-40B4-BE49-F238E27FC236}">
                <a16:creationId xmlns:a16="http://schemas.microsoft.com/office/drawing/2014/main" id="{06785204-0CBF-7A81-2591-D5023E75A940}"/>
              </a:ext>
            </a:extLst>
          </p:cNvPr>
          <p:cNvSpPr txBox="1"/>
          <p:nvPr/>
        </p:nvSpPr>
        <p:spPr>
          <a:xfrm>
            <a:off x="8298425" y="1863803"/>
            <a:ext cx="3569110" cy="2545377"/>
          </a:xfrm>
          <a:prstGeom prst="rect">
            <a:avLst/>
          </a:prstGeom>
          <a:noFill/>
        </p:spPr>
        <p:txBody>
          <a:bodyPr wrap="square">
            <a:spAutoFit/>
          </a:bodyPr>
          <a:lstStyle/>
          <a:p>
            <a:pPr>
              <a:lnSpc>
                <a:spcPct val="150000"/>
              </a:lnSpc>
            </a:pPr>
            <a:r>
              <a:rPr lang="en-US" dirty="0">
                <a:solidFill>
                  <a:srgbClr val="7030A0"/>
                </a:solidFill>
              </a:rPr>
              <a:t> &lt;tr&gt;</a:t>
            </a:r>
          </a:p>
          <a:p>
            <a:pPr>
              <a:lnSpc>
                <a:spcPct val="150000"/>
              </a:lnSpc>
            </a:pPr>
            <a:r>
              <a:rPr lang="en-US" dirty="0">
                <a:solidFill>
                  <a:srgbClr val="7030A0"/>
                </a:solidFill>
              </a:rPr>
              <a:t>    &lt;td&gt;103&lt;/td&gt;</a:t>
            </a:r>
          </a:p>
          <a:p>
            <a:pPr>
              <a:lnSpc>
                <a:spcPct val="150000"/>
              </a:lnSpc>
            </a:pPr>
            <a:r>
              <a:rPr lang="en-US" dirty="0">
                <a:solidFill>
                  <a:srgbClr val="7030A0"/>
                </a:solidFill>
              </a:rPr>
              <a:t>    &lt;td&gt;Charlie Green&lt;/td&gt;</a:t>
            </a:r>
          </a:p>
          <a:p>
            <a:pPr>
              <a:lnSpc>
                <a:spcPct val="150000"/>
              </a:lnSpc>
            </a:pPr>
            <a:r>
              <a:rPr lang="en-US" dirty="0">
                <a:solidFill>
                  <a:srgbClr val="7030A0"/>
                </a:solidFill>
              </a:rPr>
              <a:t>    &lt;td&gt;Finance&lt;/td&gt;</a:t>
            </a:r>
          </a:p>
          <a:p>
            <a:pPr>
              <a:lnSpc>
                <a:spcPct val="150000"/>
              </a:lnSpc>
            </a:pPr>
            <a:r>
              <a:rPr lang="en-US" dirty="0">
                <a:solidFill>
                  <a:srgbClr val="7030A0"/>
                </a:solidFill>
              </a:rPr>
              <a:t>  &lt;/tr&gt;</a:t>
            </a:r>
          </a:p>
          <a:p>
            <a:pPr>
              <a:lnSpc>
                <a:spcPct val="150000"/>
              </a:lnSpc>
            </a:pPr>
            <a:r>
              <a:rPr lang="en-US" dirty="0">
                <a:solidFill>
                  <a:srgbClr val="7030A0"/>
                </a:solidFill>
              </a:rPr>
              <a:t>&lt;/table&gt;</a:t>
            </a:r>
            <a:endParaRPr lang="en-US" dirty="0"/>
          </a:p>
        </p:txBody>
      </p:sp>
    </p:spTree>
    <p:extLst>
      <p:ext uri="{BB962C8B-B14F-4D97-AF65-F5344CB8AC3E}">
        <p14:creationId xmlns:p14="http://schemas.microsoft.com/office/powerpoint/2010/main" val="1489755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838200" y="365126"/>
            <a:ext cx="5887065" cy="1094248"/>
          </a:xfrm>
        </p:spPr>
        <p:txBody>
          <a:bodyPr>
            <a:normAutofit fontScale="90000"/>
          </a:bodyPr>
          <a:lstStyle/>
          <a:p>
            <a:r>
              <a:rPr lang="en-US" dirty="0"/>
              <a:t>Table Attributes and Styling</a:t>
            </a:r>
            <a:endParaRPr lang="en-US" sz="4400" dirty="0"/>
          </a:p>
        </p:txBody>
      </p:sp>
      <p:sp>
        <p:nvSpPr>
          <p:cNvPr id="11" name="TextBox 10">
            <a:extLst>
              <a:ext uri="{FF2B5EF4-FFF2-40B4-BE49-F238E27FC236}">
                <a16:creationId xmlns:a16="http://schemas.microsoft.com/office/drawing/2014/main" id="{C1278D7C-69CF-B7C2-A937-CB6AB4A2B45C}"/>
              </a:ext>
            </a:extLst>
          </p:cNvPr>
          <p:cNvSpPr txBox="1"/>
          <p:nvPr/>
        </p:nvSpPr>
        <p:spPr>
          <a:xfrm>
            <a:off x="838200" y="1307294"/>
            <a:ext cx="8305800" cy="1298882"/>
          </a:xfrm>
          <a:prstGeom prst="rect">
            <a:avLst/>
          </a:prstGeom>
          <a:noFill/>
        </p:spPr>
        <p:txBody>
          <a:bodyPr wrap="square">
            <a:spAutoFit/>
          </a:bodyPr>
          <a:lstStyle/>
          <a:p>
            <a:pPr>
              <a:lnSpc>
                <a:spcPct val="150000"/>
              </a:lnSpc>
            </a:pPr>
            <a:r>
              <a:rPr lang="en-US" dirty="0"/>
              <a:t>border: Sets the width of the table's border.</a:t>
            </a:r>
          </a:p>
          <a:p>
            <a:pPr>
              <a:lnSpc>
                <a:spcPct val="150000"/>
              </a:lnSpc>
            </a:pPr>
            <a:r>
              <a:rPr lang="en-US" dirty="0"/>
              <a:t>cellpadding: Sets the space between the cell content and the cell border.</a:t>
            </a:r>
          </a:p>
          <a:p>
            <a:pPr>
              <a:lnSpc>
                <a:spcPct val="150000"/>
              </a:lnSpc>
            </a:pPr>
            <a:r>
              <a:rPr lang="en-US" dirty="0" err="1"/>
              <a:t>cellspacing</a:t>
            </a:r>
            <a:r>
              <a:rPr lang="en-US" dirty="0"/>
              <a:t>: Sets the space between individual table cells.</a:t>
            </a:r>
          </a:p>
        </p:txBody>
      </p:sp>
      <p:sp>
        <p:nvSpPr>
          <p:cNvPr id="4" name="TextBox 3">
            <a:extLst>
              <a:ext uri="{FF2B5EF4-FFF2-40B4-BE49-F238E27FC236}">
                <a16:creationId xmlns:a16="http://schemas.microsoft.com/office/drawing/2014/main" id="{41A462CD-F582-DAB3-8B97-283F7D75D7B0}"/>
              </a:ext>
            </a:extLst>
          </p:cNvPr>
          <p:cNvSpPr txBox="1"/>
          <p:nvPr/>
        </p:nvSpPr>
        <p:spPr>
          <a:xfrm>
            <a:off x="2084439" y="3246792"/>
            <a:ext cx="5456903" cy="369332"/>
          </a:xfrm>
          <a:prstGeom prst="rect">
            <a:avLst/>
          </a:prstGeom>
          <a:noFill/>
        </p:spPr>
        <p:txBody>
          <a:bodyPr wrap="square">
            <a:spAutoFit/>
          </a:bodyPr>
          <a:lstStyle/>
          <a:p>
            <a:r>
              <a:rPr lang="en-US" dirty="0">
                <a:solidFill>
                  <a:srgbClr val="7030A0"/>
                </a:solidFill>
              </a:rPr>
              <a:t>&lt;table border="1" cellpadding="10" </a:t>
            </a:r>
            <a:r>
              <a:rPr lang="en-US" dirty="0" err="1">
                <a:solidFill>
                  <a:srgbClr val="7030A0"/>
                </a:solidFill>
              </a:rPr>
              <a:t>cellspacing</a:t>
            </a:r>
            <a:r>
              <a:rPr lang="en-US" dirty="0">
                <a:solidFill>
                  <a:srgbClr val="7030A0"/>
                </a:solidFill>
              </a:rPr>
              <a:t>="5"&gt;</a:t>
            </a:r>
          </a:p>
        </p:txBody>
      </p:sp>
    </p:spTree>
    <p:extLst>
      <p:ext uri="{BB962C8B-B14F-4D97-AF65-F5344CB8AC3E}">
        <p14:creationId xmlns:p14="http://schemas.microsoft.com/office/powerpoint/2010/main" val="4042932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808704" y="-22584"/>
            <a:ext cx="4844845" cy="1094248"/>
          </a:xfrm>
        </p:spPr>
        <p:txBody>
          <a:bodyPr/>
          <a:lstStyle/>
          <a:p>
            <a:r>
              <a:rPr lang="en-US" dirty="0"/>
              <a:t>HTML- Forms</a:t>
            </a:r>
            <a:endParaRPr lang="en-US" sz="4400" dirty="0"/>
          </a:p>
        </p:txBody>
      </p:sp>
      <p:sp>
        <p:nvSpPr>
          <p:cNvPr id="3" name="Content Placeholder 2">
            <a:extLst>
              <a:ext uri="{FF2B5EF4-FFF2-40B4-BE49-F238E27FC236}">
                <a16:creationId xmlns:a16="http://schemas.microsoft.com/office/drawing/2014/main" id="{74764FCE-5180-E8BF-BAA8-D65A24E0AF6F}"/>
              </a:ext>
            </a:extLst>
          </p:cNvPr>
          <p:cNvSpPr>
            <a:spLocks noGrp="1"/>
          </p:cNvSpPr>
          <p:nvPr>
            <p:ph idx="1"/>
          </p:nvPr>
        </p:nvSpPr>
        <p:spPr>
          <a:xfrm>
            <a:off x="176980" y="747252"/>
            <a:ext cx="10215717" cy="1553498"/>
          </a:xfrm>
        </p:spPr>
        <p:txBody>
          <a:bodyPr>
            <a:normAutofit/>
          </a:bodyPr>
          <a:lstStyle/>
          <a:p>
            <a:r>
              <a:rPr lang="en-US" sz="1600" dirty="0"/>
              <a:t>The &lt;form&gt; tag is used to create an HTML form for user input.</a:t>
            </a:r>
          </a:p>
          <a:p>
            <a:r>
              <a:rPr lang="en-US" sz="1600" dirty="0"/>
              <a:t>    The action attribute specifies where to send the form data when the form is submitted.</a:t>
            </a:r>
          </a:p>
          <a:p>
            <a:r>
              <a:rPr lang="en-US" sz="1600" dirty="0"/>
              <a:t>    The method attribute specifies how to send the form data (GET or POST).</a:t>
            </a:r>
          </a:p>
        </p:txBody>
      </p:sp>
      <p:sp>
        <p:nvSpPr>
          <p:cNvPr id="7" name="TextBox 6">
            <a:extLst>
              <a:ext uri="{FF2B5EF4-FFF2-40B4-BE49-F238E27FC236}">
                <a16:creationId xmlns:a16="http://schemas.microsoft.com/office/drawing/2014/main" id="{4A8D97C5-B51E-B64D-BF77-EEE1E0953D90}"/>
              </a:ext>
            </a:extLst>
          </p:cNvPr>
          <p:cNvSpPr txBox="1"/>
          <p:nvPr/>
        </p:nvSpPr>
        <p:spPr>
          <a:xfrm>
            <a:off x="414182" y="2195567"/>
            <a:ext cx="6282813" cy="5038367"/>
          </a:xfrm>
          <a:prstGeom prst="rect">
            <a:avLst/>
          </a:prstGeom>
          <a:noFill/>
        </p:spPr>
        <p:txBody>
          <a:bodyPr wrap="square">
            <a:spAutoFit/>
          </a:bodyPr>
          <a:lstStyle/>
          <a:p>
            <a:pPr>
              <a:lnSpc>
                <a:spcPct val="150000"/>
              </a:lnSpc>
            </a:pPr>
            <a:r>
              <a:rPr lang="en-US" dirty="0">
                <a:solidFill>
                  <a:srgbClr val="7030A0"/>
                </a:solidFill>
              </a:rPr>
              <a:t>&lt;h2&gt;Contact Form&lt;/h2&gt;</a:t>
            </a:r>
          </a:p>
          <a:p>
            <a:pPr>
              <a:lnSpc>
                <a:spcPct val="150000"/>
              </a:lnSpc>
            </a:pPr>
            <a:r>
              <a:rPr lang="en-US" dirty="0">
                <a:solidFill>
                  <a:srgbClr val="7030A0"/>
                </a:solidFill>
              </a:rPr>
              <a:t>&lt;form action="/submit" method="post"&gt;</a:t>
            </a:r>
          </a:p>
          <a:p>
            <a:pPr>
              <a:lnSpc>
                <a:spcPct val="150000"/>
              </a:lnSpc>
            </a:pPr>
            <a:r>
              <a:rPr lang="en-US" dirty="0">
                <a:solidFill>
                  <a:srgbClr val="7030A0"/>
                </a:solidFill>
              </a:rPr>
              <a:t>  &lt;!-- Form elements go here --&gt;</a:t>
            </a:r>
          </a:p>
          <a:p>
            <a:pPr>
              <a:lnSpc>
                <a:spcPct val="150000"/>
              </a:lnSpc>
            </a:pPr>
            <a:r>
              <a:rPr lang="en-US" dirty="0">
                <a:solidFill>
                  <a:srgbClr val="7030A0"/>
                </a:solidFill>
              </a:rPr>
              <a:t>  &lt;label for="name"&gt;Name:&lt;/label&gt;</a:t>
            </a:r>
          </a:p>
          <a:p>
            <a:pPr>
              <a:lnSpc>
                <a:spcPct val="150000"/>
              </a:lnSpc>
            </a:pPr>
            <a:r>
              <a:rPr lang="en-US" dirty="0">
                <a:solidFill>
                  <a:srgbClr val="7030A0"/>
                </a:solidFill>
              </a:rPr>
              <a:t>  &lt;input type="text" id="name" name="name"&gt;&lt;</a:t>
            </a:r>
            <a:r>
              <a:rPr lang="en-US" dirty="0" err="1">
                <a:solidFill>
                  <a:srgbClr val="7030A0"/>
                </a:solidFill>
              </a:rPr>
              <a:t>br</a:t>
            </a:r>
            <a:r>
              <a:rPr lang="en-US" dirty="0">
                <a:solidFill>
                  <a:srgbClr val="7030A0"/>
                </a:solidFill>
              </a:rPr>
              <a:t>&gt;&lt;</a:t>
            </a:r>
            <a:r>
              <a:rPr lang="en-US" dirty="0" err="1">
                <a:solidFill>
                  <a:srgbClr val="7030A0"/>
                </a:solidFill>
              </a:rPr>
              <a:t>br</a:t>
            </a:r>
            <a:r>
              <a:rPr lang="en-US" dirty="0">
                <a:solidFill>
                  <a:srgbClr val="7030A0"/>
                </a:solidFill>
              </a:rPr>
              <a:t>&gt;</a:t>
            </a:r>
          </a:p>
          <a:p>
            <a:pPr>
              <a:lnSpc>
                <a:spcPct val="150000"/>
              </a:lnSpc>
            </a:pPr>
            <a:r>
              <a:rPr lang="en-US" dirty="0">
                <a:solidFill>
                  <a:srgbClr val="7030A0"/>
                </a:solidFill>
              </a:rPr>
              <a:t>  </a:t>
            </a:r>
          </a:p>
          <a:p>
            <a:pPr>
              <a:lnSpc>
                <a:spcPct val="150000"/>
              </a:lnSpc>
            </a:pPr>
            <a:r>
              <a:rPr lang="en-US" dirty="0">
                <a:solidFill>
                  <a:srgbClr val="7030A0"/>
                </a:solidFill>
              </a:rPr>
              <a:t>&lt;label for="password"&gt;Password:&lt;/label&gt; &lt;input type="password" id="password" name="password"&gt;&lt;</a:t>
            </a:r>
            <a:r>
              <a:rPr lang="en-US" dirty="0" err="1">
                <a:solidFill>
                  <a:srgbClr val="7030A0"/>
                </a:solidFill>
              </a:rPr>
              <a:t>br</a:t>
            </a:r>
            <a:r>
              <a:rPr lang="en-US" dirty="0">
                <a:solidFill>
                  <a:srgbClr val="7030A0"/>
                </a:solidFill>
              </a:rPr>
              <a:t>&gt;&lt;</a:t>
            </a:r>
            <a:r>
              <a:rPr lang="en-US" dirty="0" err="1">
                <a:solidFill>
                  <a:srgbClr val="7030A0"/>
                </a:solidFill>
              </a:rPr>
              <a:t>br</a:t>
            </a:r>
            <a:r>
              <a:rPr lang="en-US" dirty="0">
                <a:solidFill>
                  <a:srgbClr val="7030A0"/>
                </a:solidFill>
              </a:rPr>
              <a:t>&gt;</a:t>
            </a:r>
          </a:p>
          <a:p>
            <a:pPr>
              <a:lnSpc>
                <a:spcPct val="150000"/>
              </a:lnSpc>
            </a:pPr>
            <a:r>
              <a:rPr lang="en-US" dirty="0">
                <a:solidFill>
                  <a:srgbClr val="7030A0"/>
                </a:solidFill>
              </a:rPr>
              <a:t>  &lt;label for="email"&gt;Email:&lt;/label&gt;</a:t>
            </a:r>
          </a:p>
          <a:p>
            <a:pPr>
              <a:lnSpc>
                <a:spcPct val="150000"/>
              </a:lnSpc>
            </a:pPr>
            <a:r>
              <a:rPr lang="en-US" dirty="0">
                <a:solidFill>
                  <a:srgbClr val="7030A0"/>
                </a:solidFill>
              </a:rPr>
              <a:t>  &lt;input type="email" id="email" name="email"&gt;&lt;</a:t>
            </a:r>
            <a:r>
              <a:rPr lang="en-US" dirty="0" err="1">
                <a:solidFill>
                  <a:srgbClr val="7030A0"/>
                </a:solidFill>
              </a:rPr>
              <a:t>br</a:t>
            </a:r>
            <a:r>
              <a:rPr lang="en-US" dirty="0">
                <a:solidFill>
                  <a:srgbClr val="7030A0"/>
                </a:solidFill>
              </a:rPr>
              <a:t>&gt;&lt;</a:t>
            </a:r>
            <a:r>
              <a:rPr lang="en-US" dirty="0" err="1">
                <a:solidFill>
                  <a:srgbClr val="7030A0"/>
                </a:solidFill>
              </a:rPr>
              <a:t>br</a:t>
            </a:r>
            <a:r>
              <a:rPr lang="en-US" dirty="0">
                <a:solidFill>
                  <a:srgbClr val="7030A0"/>
                </a:solidFill>
              </a:rPr>
              <a:t>&gt;</a:t>
            </a:r>
          </a:p>
          <a:p>
            <a:pPr>
              <a:lnSpc>
                <a:spcPct val="150000"/>
              </a:lnSpc>
            </a:pPr>
            <a:r>
              <a:rPr lang="en-US" dirty="0">
                <a:solidFill>
                  <a:srgbClr val="7030A0"/>
                </a:solidFill>
              </a:rPr>
              <a:t>  </a:t>
            </a:r>
          </a:p>
          <a:p>
            <a:pPr>
              <a:lnSpc>
                <a:spcPct val="150000"/>
              </a:lnSpc>
            </a:pPr>
            <a:r>
              <a:rPr lang="en-US" dirty="0">
                <a:solidFill>
                  <a:srgbClr val="7030A0"/>
                </a:solidFill>
              </a:rPr>
              <a:t>  </a:t>
            </a:r>
          </a:p>
        </p:txBody>
      </p:sp>
      <p:sp>
        <p:nvSpPr>
          <p:cNvPr id="9" name="TextBox 8">
            <a:extLst>
              <a:ext uri="{FF2B5EF4-FFF2-40B4-BE49-F238E27FC236}">
                <a16:creationId xmlns:a16="http://schemas.microsoft.com/office/drawing/2014/main" id="{E4756787-6F83-FD2A-5A06-0F5E57E4B647}"/>
              </a:ext>
            </a:extLst>
          </p:cNvPr>
          <p:cNvSpPr txBox="1"/>
          <p:nvPr/>
        </p:nvSpPr>
        <p:spPr>
          <a:xfrm>
            <a:off x="6934197" y="2195567"/>
            <a:ext cx="5180373" cy="4207370"/>
          </a:xfrm>
          <a:prstGeom prst="rect">
            <a:avLst/>
          </a:prstGeom>
          <a:noFill/>
        </p:spPr>
        <p:txBody>
          <a:bodyPr wrap="square">
            <a:spAutoFit/>
          </a:bodyPr>
          <a:lstStyle/>
          <a:p>
            <a:pPr>
              <a:lnSpc>
                <a:spcPct val="150000"/>
              </a:lnSpc>
            </a:pPr>
            <a:r>
              <a:rPr lang="en-US" dirty="0">
                <a:solidFill>
                  <a:srgbClr val="7030A0"/>
                </a:solidFill>
              </a:rPr>
              <a:t>&lt;label for="message"&gt;Message:&lt;/label&gt;</a:t>
            </a:r>
          </a:p>
          <a:p>
            <a:pPr>
              <a:lnSpc>
                <a:spcPct val="150000"/>
              </a:lnSpc>
            </a:pPr>
            <a:r>
              <a:rPr lang="en-US" dirty="0">
                <a:solidFill>
                  <a:srgbClr val="7030A0"/>
                </a:solidFill>
              </a:rPr>
              <a:t>  &lt;</a:t>
            </a:r>
            <a:r>
              <a:rPr lang="en-US" dirty="0" err="1">
                <a:solidFill>
                  <a:srgbClr val="7030A0"/>
                </a:solidFill>
              </a:rPr>
              <a:t>textarea</a:t>
            </a:r>
            <a:r>
              <a:rPr lang="en-US" dirty="0">
                <a:solidFill>
                  <a:srgbClr val="7030A0"/>
                </a:solidFill>
              </a:rPr>
              <a:t> id="message" name="message"&gt;&lt;/</a:t>
            </a:r>
            <a:r>
              <a:rPr lang="en-US" dirty="0" err="1">
                <a:solidFill>
                  <a:srgbClr val="7030A0"/>
                </a:solidFill>
              </a:rPr>
              <a:t>textarea</a:t>
            </a:r>
            <a:r>
              <a:rPr lang="en-US" dirty="0">
                <a:solidFill>
                  <a:srgbClr val="7030A0"/>
                </a:solidFill>
              </a:rPr>
              <a:t>&gt;&lt;</a:t>
            </a:r>
            <a:r>
              <a:rPr lang="en-US" dirty="0" err="1">
                <a:solidFill>
                  <a:srgbClr val="7030A0"/>
                </a:solidFill>
              </a:rPr>
              <a:t>br</a:t>
            </a:r>
            <a:r>
              <a:rPr lang="en-US" dirty="0">
                <a:solidFill>
                  <a:srgbClr val="7030A0"/>
                </a:solidFill>
              </a:rPr>
              <a:t>&gt;&lt;</a:t>
            </a:r>
            <a:r>
              <a:rPr lang="en-US" dirty="0" err="1">
                <a:solidFill>
                  <a:srgbClr val="7030A0"/>
                </a:solidFill>
              </a:rPr>
              <a:t>br</a:t>
            </a:r>
            <a:r>
              <a:rPr lang="en-US" dirty="0">
                <a:solidFill>
                  <a:srgbClr val="7030A0"/>
                </a:solidFill>
              </a:rPr>
              <a:t>&gt;</a:t>
            </a:r>
          </a:p>
          <a:p>
            <a:pPr>
              <a:lnSpc>
                <a:spcPct val="150000"/>
              </a:lnSpc>
            </a:pPr>
            <a:r>
              <a:rPr lang="en-US" dirty="0">
                <a:solidFill>
                  <a:srgbClr val="7030A0"/>
                </a:solidFill>
              </a:rPr>
              <a:t>  </a:t>
            </a:r>
          </a:p>
          <a:p>
            <a:pPr>
              <a:lnSpc>
                <a:spcPct val="150000"/>
              </a:lnSpc>
            </a:pPr>
            <a:r>
              <a:rPr lang="en-US" dirty="0">
                <a:solidFill>
                  <a:srgbClr val="7030A0"/>
                </a:solidFill>
              </a:rPr>
              <a:t>&lt;label for="comments"&gt;Comments:&lt;/label&gt;&lt;</a:t>
            </a:r>
            <a:r>
              <a:rPr lang="en-US" dirty="0" err="1">
                <a:solidFill>
                  <a:srgbClr val="7030A0"/>
                </a:solidFill>
              </a:rPr>
              <a:t>br</a:t>
            </a:r>
            <a:r>
              <a:rPr lang="en-US" dirty="0">
                <a:solidFill>
                  <a:srgbClr val="7030A0"/>
                </a:solidFill>
              </a:rPr>
              <a:t>&gt; &lt;</a:t>
            </a:r>
            <a:r>
              <a:rPr lang="en-US" dirty="0" err="1">
                <a:solidFill>
                  <a:srgbClr val="7030A0"/>
                </a:solidFill>
              </a:rPr>
              <a:t>textarea</a:t>
            </a:r>
            <a:r>
              <a:rPr lang="en-US" dirty="0">
                <a:solidFill>
                  <a:srgbClr val="7030A0"/>
                </a:solidFill>
              </a:rPr>
              <a:t> id="comments" name="comments" rows="4" cols="50"&gt;&lt;/</a:t>
            </a:r>
            <a:r>
              <a:rPr lang="en-US" dirty="0" err="1">
                <a:solidFill>
                  <a:srgbClr val="7030A0"/>
                </a:solidFill>
              </a:rPr>
              <a:t>textarea</a:t>
            </a:r>
            <a:r>
              <a:rPr lang="en-US" dirty="0">
                <a:solidFill>
                  <a:srgbClr val="7030A0"/>
                </a:solidFill>
              </a:rPr>
              <a:t>&gt;&lt;</a:t>
            </a:r>
            <a:r>
              <a:rPr lang="en-US" dirty="0" err="1">
                <a:solidFill>
                  <a:srgbClr val="7030A0"/>
                </a:solidFill>
              </a:rPr>
              <a:t>br</a:t>
            </a:r>
            <a:r>
              <a:rPr lang="en-US" dirty="0">
                <a:solidFill>
                  <a:srgbClr val="7030A0"/>
                </a:solidFill>
              </a:rPr>
              <a:t>&gt;&lt;</a:t>
            </a:r>
            <a:r>
              <a:rPr lang="en-US" dirty="0" err="1">
                <a:solidFill>
                  <a:srgbClr val="7030A0"/>
                </a:solidFill>
              </a:rPr>
              <a:t>br</a:t>
            </a:r>
            <a:r>
              <a:rPr lang="en-US" dirty="0">
                <a:solidFill>
                  <a:srgbClr val="7030A0"/>
                </a:solidFill>
              </a:rPr>
              <a:t>&gt;</a:t>
            </a:r>
          </a:p>
          <a:p>
            <a:pPr>
              <a:lnSpc>
                <a:spcPct val="150000"/>
              </a:lnSpc>
            </a:pPr>
            <a:endParaRPr lang="en-US" dirty="0">
              <a:solidFill>
                <a:srgbClr val="7030A0"/>
              </a:solidFill>
            </a:endParaRPr>
          </a:p>
          <a:p>
            <a:pPr>
              <a:lnSpc>
                <a:spcPct val="150000"/>
              </a:lnSpc>
            </a:pPr>
            <a:r>
              <a:rPr lang="en-US" dirty="0">
                <a:solidFill>
                  <a:srgbClr val="7030A0"/>
                </a:solidFill>
              </a:rPr>
              <a:t>  &lt;input type="submit" value="Submit"&gt;</a:t>
            </a:r>
          </a:p>
          <a:p>
            <a:pPr>
              <a:lnSpc>
                <a:spcPct val="150000"/>
              </a:lnSpc>
            </a:pPr>
            <a:r>
              <a:rPr lang="en-US" dirty="0">
                <a:solidFill>
                  <a:srgbClr val="7030A0"/>
                </a:solidFill>
              </a:rPr>
              <a:t>&lt;/form&gt;</a:t>
            </a:r>
          </a:p>
        </p:txBody>
      </p:sp>
    </p:spTree>
    <p:extLst>
      <p:ext uri="{BB962C8B-B14F-4D97-AF65-F5344CB8AC3E}">
        <p14:creationId xmlns:p14="http://schemas.microsoft.com/office/powerpoint/2010/main" val="2465941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808704" y="-22584"/>
            <a:ext cx="7922341" cy="1094248"/>
          </a:xfrm>
        </p:spPr>
        <p:txBody>
          <a:bodyPr>
            <a:normAutofit fontScale="90000"/>
          </a:bodyPr>
          <a:lstStyle/>
          <a:p>
            <a:r>
              <a:rPr lang="en-US" dirty="0"/>
              <a:t>Introduction to Semantic Elements</a:t>
            </a:r>
            <a:endParaRPr lang="en-US" sz="4400" dirty="0"/>
          </a:p>
        </p:txBody>
      </p:sp>
      <p:sp>
        <p:nvSpPr>
          <p:cNvPr id="12" name="TextBox 11">
            <a:extLst>
              <a:ext uri="{FF2B5EF4-FFF2-40B4-BE49-F238E27FC236}">
                <a16:creationId xmlns:a16="http://schemas.microsoft.com/office/drawing/2014/main" id="{1B41C610-1974-0B30-CAEE-89D7D97225A1}"/>
              </a:ext>
            </a:extLst>
          </p:cNvPr>
          <p:cNvSpPr txBox="1"/>
          <p:nvPr/>
        </p:nvSpPr>
        <p:spPr>
          <a:xfrm>
            <a:off x="658761" y="953729"/>
            <a:ext cx="11533239" cy="4801314"/>
          </a:xfrm>
          <a:prstGeom prst="rect">
            <a:avLst/>
          </a:prstGeom>
          <a:noFill/>
        </p:spPr>
        <p:txBody>
          <a:bodyPr wrap="square">
            <a:spAutoFit/>
          </a:bodyPr>
          <a:lstStyle/>
          <a:p>
            <a:pPr>
              <a:lnSpc>
                <a:spcPct val="200000"/>
              </a:lnSpc>
            </a:pPr>
            <a:r>
              <a:rPr lang="en-US" dirty="0"/>
              <a:t>&lt;header&gt;: Defines a header for a document or a section. It often contains introductory content or navigational links.</a:t>
            </a:r>
          </a:p>
          <a:p>
            <a:pPr>
              <a:lnSpc>
                <a:spcPct val="200000"/>
              </a:lnSpc>
            </a:pPr>
            <a:r>
              <a:rPr lang="en-US" dirty="0"/>
              <a:t>&lt;nav&gt;: Defines a set of navigation links.</a:t>
            </a:r>
          </a:p>
          <a:p>
            <a:pPr>
              <a:lnSpc>
                <a:spcPct val="200000"/>
              </a:lnSpc>
            </a:pPr>
            <a:r>
              <a:rPr lang="en-US" dirty="0"/>
              <a:t>&lt;main&gt;: Specifies the main content of a document.</a:t>
            </a:r>
          </a:p>
          <a:p>
            <a:pPr>
              <a:lnSpc>
                <a:spcPct val="200000"/>
              </a:lnSpc>
            </a:pPr>
            <a:r>
              <a:rPr lang="en-US" dirty="0"/>
              <a:t>&lt;section&gt;: Represents a standalone section of content.</a:t>
            </a:r>
          </a:p>
          <a:p>
            <a:pPr>
              <a:lnSpc>
                <a:spcPct val="200000"/>
              </a:lnSpc>
            </a:pPr>
            <a:r>
              <a:rPr lang="en-US" dirty="0"/>
              <a:t>&lt;article&gt;: Represents a self-contained piece of content, such as a blog post or news article.</a:t>
            </a:r>
          </a:p>
          <a:p>
            <a:pPr>
              <a:lnSpc>
                <a:spcPct val="200000"/>
              </a:lnSpc>
            </a:pPr>
            <a:r>
              <a:rPr lang="en-US" dirty="0"/>
              <a:t>&lt;aside&gt;: Represents content that is tangentially related to the content around it, such as sidebars or call-out boxes.</a:t>
            </a:r>
          </a:p>
          <a:p>
            <a:pPr>
              <a:lnSpc>
                <a:spcPct val="200000"/>
              </a:lnSpc>
            </a:pPr>
            <a:r>
              <a:rPr lang="en-US" dirty="0"/>
              <a:t>&lt;footer&gt;: Defines a footer for a document or a section. It often contains information about the author, copyright information, or links to related documents.</a:t>
            </a:r>
          </a:p>
          <a:p>
            <a:endParaRPr lang="en-US" dirty="0"/>
          </a:p>
        </p:txBody>
      </p:sp>
    </p:spTree>
    <p:extLst>
      <p:ext uri="{BB962C8B-B14F-4D97-AF65-F5344CB8AC3E}">
        <p14:creationId xmlns:p14="http://schemas.microsoft.com/office/powerpoint/2010/main" val="1504019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808704" y="-22584"/>
            <a:ext cx="7922341" cy="1094248"/>
          </a:xfrm>
        </p:spPr>
        <p:txBody>
          <a:bodyPr>
            <a:normAutofit fontScale="90000"/>
          </a:bodyPr>
          <a:lstStyle/>
          <a:p>
            <a:r>
              <a:rPr lang="en-US" dirty="0"/>
              <a:t>Introduction to Semantic Elements</a:t>
            </a:r>
            <a:endParaRPr lang="en-US" sz="4400" dirty="0"/>
          </a:p>
        </p:txBody>
      </p:sp>
      <p:pic>
        <p:nvPicPr>
          <p:cNvPr id="4" name="Picture 3">
            <a:extLst>
              <a:ext uri="{FF2B5EF4-FFF2-40B4-BE49-F238E27FC236}">
                <a16:creationId xmlns:a16="http://schemas.microsoft.com/office/drawing/2014/main" id="{8B2BEAEB-9B48-2FA6-EC78-E48C87C95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8736" y="860219"/>
            <a:ext cx="5948516" cy="5618760"/>
          </a:xfrm>
          <a:prstGeom prst="rect">
            <a:avLst/>
          </a:prstGeom>
        </p:spPr>
      </p:pic>
    </p:spTree>
    <p:extLst>
      <p:ext uri="{BB962C8B-B14F-4D97-AF65-F5344CB8AC3E}">
        <p14:creationId xmlns:p14="http://schemas.microsoft.com/office/powerpoint/2010/main" val="3722493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76A532-1322-62BC-93BB-FBC2ABA95822}"/>
              </a:ext>
            </a:extLst>
          </p:cNvPr>
          <p:cNvSpPr>
            <a:spLocks noGrp="1"/>
          </p:cNvSpPr>
          <p:nvPr>
            <p:ph idx="1"/>
          </p:nvPr>
        </p:nvSpPr>
        <p:spPr>
          <a:xfrm>
            <a:off x="570271" y="773574"/>
            <a:ext cx="11029335" cy="5627226"/>
          </a:xfrm>
        </p:spPr>
        <p:txBody>
          <a:bodyPr>
            <a:normAutofit/>
          </a:bodyPr>
          <a:lstStyle/>
          <a:p>
            <a:r>
              <a:rPr lang="en-US" dirty="0"/>
              <a:t>What is HTML?</a:t>
            </a:r>
          </a:p>
          <a:p>
            <a:endParaRPr lang="en-US" dirty="0"/>
          </a:p>
          <a:p>
            <a:pPr lvl="1">
              <a:lnSpc>
                <a:spcPct val="150000"/>
              </a:lnSpc>
            </a:pPr>
            <a:r>
              <a:rPr lang="en-US" dirty="0"/>
              <a:t>    HTML stands for Hyper Text Markup Language</a:t>
            </a:r>
          </a:p>
          <a:p>
            <a:pPr lvl="1">
              <a:lnSpc>
                <a:spcPct val="150000"/>
              </a:lnSpc>
            </a:pPr>
            <a:r>
              <a:rPr lang="en-US" dirty="0"/>
              <a:t>    HTML is the standard markup language for creating Web pages</a:t>
            </a:r>
          </a:p>
          <a:p>
            <a:pPr lvl="1">
              <a:lnSpc>
                <a:spcPct val="150000"/>
              </a:lnSpc>
            </a:pPr>
            <a:r>
              <a:rPr lang="en-US" dirty="0"/>
              <a:t>    HTML describes the structure of a Web page</a:t>
            </a:r>
          </a:p>
          <a:p>
            <a:pPr lvl="1">
              <a:lnSpc>
                <a:spcPct val="150000"/>
              </a:lnSpc>
            </a:pPr>
            <a:r>
              <a:rPr lang="en-US" dirty="0"/>
              <a:t>    HTML consists of a series of elements</a:t>
            </a:r>
          </a:p>
          <a:p>
            <a:pPr lvl="1">
              <a:lnSpc>
                <a:spcPct val="150000"/>
              </a:lnSpc>
            </a:pPr>
            <a:r>
              <a:rPr lang="en-US" dirty="0"/>
              <a:t>    HTML elements tell the browser how to display the content</a:t>
            </a:r>
          </a:p>
        </p:txBody>
      </p:sp>
    </p:spTree>
    <p:extLst>
      <p:ext uri="{BB962C8B-B14F-4D97-AF65-F5344CB8AC3E}">
        <p14:creationId xmlns:p14="http://schemas.microsoft.com/office/powerpoint/2010/main" val="2215349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808704" y="-22584"/>
            <a:ext cx="7922341" cy="1094248"/>
          </a:xfrm>
        </p:spPr>
        <p:txBody>
          <a:bodyPr>
            <a:normAutofit fontScale="90000"/>
          </a:bodyPr>
          <a:lstStyle/>
          <a:p>
            <a:r>
              <a:rPr lang="en-US" dirty="0"/>
              <a:t>Introduction to Semantic Elements</a:t>
            </a:r>
            <a:endParaRPr lang="en-US" sz="4400" dirty="0"/>
          </a:p>
        </p:txBody>
      </p:sp>
      <p:sp>
        <p:nvSpPr>
          <p:cNvPr id="12" name="TextBox 11">
            <a:extLst>
              <a:ext uri="{FF2B5EF4-FFF2-40B4-BE49-F238E27FC236}">
                <a16:creationId xmlns:a16="http://schemas.microsoft.com/office/drawing/2014/main" id="{1B41C610-1974-0B30-CAEE-89D7D97225A1}"/>
              </a:ext>
            </a:extLst>
          </p:cNvPr>
          <p:cNvSpPr txBox="1"/>
          <p:nvPr/>
        </p:nvSpPr>
        <p:spPr>
          <a:xfrm>
            <a:off x="658761" y="953729"/>
            <a:ext cx="4906297" cy="5003742"/>
          </a:xfrm>
          <a:prstGeom prst="rect">
            <a:avLst/>
          </a:prstGeom>
          <a:noFill/>
        </p:spPr>
        <p:txBody>
          <a:bodyPr wrap="square">
            <a:spAutoFit/>
          </a:bodyPr>
          <a:lstStyle/>
          <a:p>
            <a:pPr>
              <a:lnSpc>
                <a:spcPct val="200000"/>
              </a:lnSpc>
            </a:pPr>
            <a:r>
              <a:rPr lang="en-US" dirty="0">
                <a:solidFill>
                  <a:srgbClr val="7030A0"/>
                </a:solidFill>
              </a:rPr>
              <a:t>&lt;!DOCTYPE html&gt;</a:t>
            </a:r>
          </a:p>
          <a:p>
            <a:pPr>
              <a:lnSpc>
                <a:spcPct val="200000"/>
              </a:lnSpc>
            </a:pPr>
            <a:r>
              <a:rPr lang="en-US" dirty="0">
                <a:solidFill>
                  <a:srgbClr val="7030A0"/>
                </a:solidFill>
              </a:rPr>
              <a:t>&lt;html&gt;</a:t>
            </a:r>
          </a:p>
          <a:p>
            <a:pPr>
              <a:lnSpc>
                <a:spcPct val="200000"/>
              </a:lnSpc>
            </a:pPr>
            <a:r>
              <a:rPr lang="en-US" dirty="0">
                <a:solidFill>
                  <a:srgbClr val="7030A0"/>
                </a:solidFill>
              </a:rPr>
              <a:t>&lt;head&gt;</a:t>
            </a:r>
          </a:p>
          <a:p>
            <a:pPr>
              <a:lnSpc>
                <a:spcPct val="200000"/>
              </a:lnSpc>
            </a:pPr>
            <a:r>
              <a:rPr lang="en-US" dirty="0">
                <a:solidFill>
                  <a:srgbClr val="7030A0"/>
                </a:solidFill>
              </a:rPr>
              <a:t>  &lt;title&gt;Semantic Elements Example&lt;/title&gt;</a:t>
            </a:r>
          </a:p>
          <a:p>
            <a:pPr>
              <a:lnSpc>
                <a:spcPct val="200000"/>
              </a:lnSpc>
            </a:pPr>
            <a:r>
              <a:rPr lang="en-US" dirty="0">
                <a:solidFill>
                  <a:srgbClr val="7030A0"/>
                </a:solidFill>
              </a:rPr>
              <a:t>&lt;/head&gt;</a:t>
            </a:r>
          </a:p>
          <a:p>
            <a:pPr>
              <a:lnSpc>
                <a:spcPct val="200000"/>
              </a:lnSpc>
            </a:pPr>
            <a:r>
              <a:rPr lang="en-US" dirty="0">
                <a:solidFill>
                  <a:srgbClr val="7030A0"/>
                </a:solidFill>
              </a:rPr>
              <a:t>&lt;body&gt;</a:t>
            </a:r>
          </a:p>
          <a:p>
            <a:pPr>
              <a:lnSpc>
                <a:spcPct val="200000"/>
              </a:lnSpc>
            </a:pPr>
            <a:endParaRPr lang="en-US" dirty="0">
              <a:solidFill>
                <a:srgbClr val="7030A0"/>
              </a:solidFill>
            </a:endParaRPr>
          </a:p>
          <a:p>
            <a:pPr>
              <a:lnSpc>
                <a:spcPct val="200000"/>
              </a:lnSpc>
            </a:pPr>
            <a:r>
              <a:rPr lang="en-US" dirty="0">
                <a:solidFill>
                  <a:srgbClr val="7030A0"/>
                </a:solidFill>
              </a:rPr>
              <a:t>&lt;/body&gt;</a:t>
            </a:r>
          </a:p>
          <a:p>
            <a:pPr>
              <a:lnSpc>
                <a:spcPct val="200000"/>
              </a:lnSpc>
            </a:pPr>
            <a:r>
              <a:rPr lang="en-US" dirty="0">
                <a:solidFill>
                  <a:srgbClr val="7030A0"/>
                </a:solidFill>
              </a:rPr>
              <a:t>&lt;/html&gt;</a:t>
            </a:r>
          </a:p>
        </p:txBody>
      </p:sp>
    </p:spTree>
    <p:extLst>
      <p:ext uri="{BB962C8B-B14F-4D97-AF65-F5344CB8AC3E}">
        <p14:creationId xmlns:p14="http://schemas.microsoft.com/office/powerpoint/2010/main" val="448512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808704" y="-22584"/>
            <a:ext cx="7922341" cy="1094248"/>
          </a:xfrm>
        </p:spPr>
        <p:txBody>
          <a:bodyPr>
            <a:normAutofit fontScale="90000"/>
          </a:bodyPr>
          <a:lstStyle/>
          <a:p>
            <a:r>
              <a:rPr lang="en-US" dirty="0"/>
              <a:t>Introduction to Semantic Elements</a:t>
            </a:r>
            <a:endParaRPr lang="en-US" sz="4400" dirty="0"/>
          </a:p>
        </p:txBody>
      </p:sp>
      <p:sp>
        <p:nvSpPr>
          <p:cNvPr id="12" name="TextBox 11">
            <a:extLst>
              <a:ext uri="{FF2B5EF4-FFF2-40B4-BE49-F238E27FC236}">
                <a16:creationId xmlns:a16="http://schemas.microsoft.com/office/drawing/2014/main" id="{1B41C610-1974-0B30-CAEE-89D7D97225A1}"/>
              </a:ext>
            </a:extLst>
          </p:cNvPr>
          <p:cNvSpPr txBox="1"/>
          <p:nvPr/>
        </p:nvSpPr>
        <p:spPr>
          <a:xfrm>
            <a:off x="658761" y="953729"/>
            <a:ext cx="4906297" cy="5557740"/>
          </a:xfrm>
          <a:prstGeom prst="rect">
            <a:avLst/>
          </a:prstGeom>
          <a:noFill/>
        </p:spPr>
        <p:txBody>
          <a:bodyPr wrap="square">
            <a:spAutoFit/>
          </a:bodyPr>
          <a:lstStyle/>
          <a:p>
            <a:pPr>
              <a:lnSpc>
                <a:spcPct val="200000"/>
              </a:lnSpc>
            </a:pPr>
            <a:r>
              <a:rPr lang="en-US" dirty="0">
                <a:solidFill>
                  <a:srgbClr val="7030A0"/>
                </a:solidFill>
              </a:rPr>
              <a:t>&lt;header&gt;</a:t>
            </a:r>
          </a:p>
          <a:p>
            <a:pPr>
              <a:lnSpc>
                <a:spcPct val="200000"/>
              </a:lnSpc>
            </a:pPr>
            <a:r>
              <a:rPr lang="en-US" dirty="0">
                <a:solidFill>
                  <a:srgbClr val="7030A0"/>
                </a:solidFill>
              </a:rPr>
              <a:t>  &lt;h1&gt;My Website&lt;/h1&gt;</a:t>
            </a:r>
          </a:p>
          <a:p>
            <a:pPr>
              <a:lnSpc>
                <a:spcPct val="200000"/>
              </a:lnSpc>
            </a:pPr>
            <a:r>
              <a:rPr lang="en-US" dirty="0">
                <a:solidFill>
                  <a:srgbClr val="7030A0"/>
                </a:solidFill>
              </a:rPr>
              <a:t>  &lt;nav&gt;</a:t>
            </a:r>
          </a:p>
          <a:p>
            <a:pPr>
              <a:lnSpc>
                <a:spcPct val="200000"/>
              </a:lnSpc>
            </a:pPr>
            <a:r>
              <a:rPr lang="en-US" dirty="0">
                <a:solidFill>
                  <a:srgbClr val="7030A0"/>
                </a:solidFill>
              </a:rPr>
              <a:t>    &lt;</a:t>
            </a:r>
            <a:r>
              <a:rPr lang="en-US" dirty="0" err="1">
                <a:solidFill>
                  <a:srgbClr val="7030A0"/>
                </a:solidFill>
              </a:rPr>
              <a:t>ul</a:t>
            </a:r>
            <a:r>
              <a:rPr lang="en-US" dirty="0">
                <a:solidFill>
                  <a:srgbClr val="7030A0"/>
                </a:solidFill>
              </a:rPr>
              <a:t>&gt;</a:t>
            </a:r>
          </a:p>
          <a:p>
            <a:pPr>
              <a:lnSpc>
                <a:spcPct val="200000"/>
              </a:lnSpc>
            </a:pPr>
            <a:r>
              <a:rPr lang="en-US" dirty="0">
                <a:solidFill>
                  <a:srgbClr val="7030A0"/>
                </a:solidFill>
              </a:rPr>
              <a:t>      &lt;li&gt;&lt;a </a:t>
            </a:r>
            <a:r>
              <a:rPr lang="en-US" dirty="0" err="1">
                <a:solidFill>
                  <a:srgbClr val="7030A0"/>
                </a:solidFill>
              </a:rPr>
              <a:t>href</a:t>
            </a:r>
            <a:r>
              <a:rPr lang="en-US" dirty="0">
                <a:solidFill>
                  <a:srgbClr val="7030A0"/>
                </a:solidFill>
              </a:rPr>
              <a:t>="#home"&gt;Home&lt;/a&gt;&lt;/li&gt;</a:t>
            </a:r>
          </a:p>
          <a:p>
            <a:pPr>
              <a:lnSpc>
                <a:spcPct val="200000"/>
              </a:lnSpc>
            </a:pPr>
            <a:r>
              <a:rPr lang="en-US" dirty="0">
                <a:solidFill>
                  <a:srgbClr val="7030A0"/>
                </a:solidFill>
              </a:rPr>
              <a:t>      &lt;li&gt;&lt;a </a:t>
            </a:r>
            <a:r>
              <a:rPr lang="en-US" dirty="0" err="1">
                <a:solidFill>
                  <a:srgbClr val="7030A0"/>
                </a:solidFill>
              </a:rPr>
              <a:t>href</a:t>
            </a:r>
            <a:r>
              <a:rPr lang="en-US" dirty="0">
                <a:solidFill>
                  <a:srgbClr val="7030A0"/>
                </a:solidFill>
              </a:rPr>
              <a:t>="#about"&gt;About&lt;/a&gt;&lt;/li&gt;</a:t>
            </a:r>
          </a:p>
          <a:p>
            <a:pPr>
              <a:lnSpc>
                <a:spcPct val="200000"/>
              </a:lnSpc>
            </a:pPr>
            <a:r>
              <a:rPr lang="en-US" dirty="0">
                <a:solidFill>
                  <a:srgbClr val="7030A0"/>
                </a:solidFill>
              </a:rPr>
              <a:t>      &lt;li&gt;&lt;a </a:t>
            </a:r>
            <a:r>
              <a:rPr lang="en-US" dirty="0" err="1">
                <a:solidFill>
                  <a:srgbClr val="7030A0"/>
                </a:solidFill>
              </a:rPr>
              <a:t>href</a:t>
            </a:r>
            <a:r>
              <a:rPr lang="en-US" dirty="0">
                <a:solidFill>
                  <a:srgbClr val="7030A0"/>
                </a:solidFill>
              </a:rPr>
              <a:t>="#contact"&gt;Contact&lt;/a&gt;&lt;/li&gt;</a:t>
            </a:r>
          </a:p>
          <a:p>
            <a:pPr>
              <a:lnSpc>
                <a:spcPct val="200000"/>
              </a:lnSpc>
            </a:pPr>
            <a:r>
              <a:rPr lang="en-US" dirty="0">
                <a:solidFill>
                  <a:srgbClr val="7030A0"/>
                </a:solidFill>
              </a:rPr>
              <a:t>    &lt;/</a:t>
            </a:r>
            <a:r>
              <a:rPr lang="en-US" dirty="0" err="1">
                <a:solidFill>
                  <a:srgbClr val="7030A0"/>
                </a:solidFill>
              </a:rPr>
              <a:t>ul</a:t>
            </a:r>
            <a:r>
              <a:rPr lang="en-US" dirty="0">
                <a:solidFill>
                  <a:srgbClr val="7030A0"/>
                </a:solidFill>
              </a:rPr>
              <a:t>&gt;</a:t>
            </a:r>
          </a:p>
          <a:p>
            <a:pPr>
              <a:lnSpc>
                <a:spcPct val="200000"/>
              </a:lnSpc>
            </a:pPr>
            <a:r>
              <a:rPr lang="en-US" dirty="0">
                <a:solidFill>
                  <a:srgbClr val="7030A0"/>
                </a:solidFill>
              </a:rPr>
              <a:t>  &lt;/nav&gt;</a:t>
            </a:r>
          </a:p>
          <a:p>
            <a:pPr>
              <a:lnSpc>
                <a:spcPct val="200000"/>
              </a:lnSpc>
            </a:pPr>
            <a:r>
              <a:rPr lang="en-US" dirty="0">
                <a:solidFill>
                  <a:srgbClr val="7030A0"/>
                </a:solidFill>
              </a:rPr>
              <a:t>&lt;/header&gt;</a:t>
            </a:r>
          </a:p>
        </p:txBody>
      </p:sp>
      <p:sp>
        <p:nvSpPr>
          <p:cNvPr id="5" name="TextBox 4">
            <a:extLst>
              <a:ext uri="{FF2B5EF4-FFF2-40B4-BE49-F238E27FC236}">
                <a16:creationId xmlns:a16="http://schemas.microsoft.com/office/drawing/2014/main" id="{C6E1AF91-C9C5-7E60-6A98-F7181DBA65EB}"/>
              </a:ext>
            </a:extLst>
          </p:cNvPr>
          <p:cNvSpPr txBox="1"/>
          <p:nvPr/>
        </p:nvSpPr>
        <p:spPr>
          <a:xfrm>
            <a:off x="6312311" y="1155290"/>
            <a:ext cx="5220928" cy="3341749"/>
          </a:xfrm>
          <a:prstGeom prst="rect">
            <a:avLst/>
          </a:prstGeom>
          <a:noFill/>
        </p:spPr>
        <p:txBody>
          <a:bodyPr wrap="square">
            <a:spAutoFit/>
          </a:bodyPr>
          <a:lstStyle/>
          <a:p>
            <a:pPr>
              <a:lnSpc>
                <a:spcPct val="200000"/>
              </a:lnSpc>
            </a:pPr>
            <a:r>
              <a:rPr lang="en-US" dirty="0">
                <a:solidFill>
                  <a:srgbClr val="7030A0"/>
                </a:solidFill>
              </a:rPr>
              <a:t>&lt;main&gt;</a:t>
            </a:r>
          </a:p>
          <a:p>
            <a:pPr>
              <a:lnSpc>
                <a:spcPct val="200000"/>
              </a:lnSpc>
            </a:pPr>
            <a:r>
              <a:rPr lang="en-US" dirty="0">
                <a:solidFill>
                  <a:srgbClr val="7030A0"/>
                </a:solidFill>
              </a:rPr>
              <a:t>  &lt;section&gt;</a:t>
            </a:r>
          </a:p>
          <a:p>
            <a:pPr>
              <a:lnSpc>
                <a:spcPct val="200000"/>
              </a:lnSpc>
            </a:pPr>
            <a:r>
              <a:rPr lang="en-US" dirty="0">
                <a:solidFill>
                  <a:srgbClr val="7030A0"/>
                </a:solidFill>
              </a:rPr>
              <a:t>    &lt;h2&gt;Welcome to My Website&lt;/h2&gt;</a:t>
            </a:r>
          </a:p>
          <a:p>
            <a:pPr>
              <a:lnSpc>
                <a:spcPct val="200000"/>
              </a:lnSpc>
            </a:pPr>
            <a:r>
              <a:rPr lang="en-US" dirty="0">
                <a:solidFill>
                  <a:srgbClr val="7030A0"/>
                </a:solidFill>
              </a:rPr>
              <a:t>    &lt;p&gt;This is the main content area where you can add sections and articles.&lt;/p&gt;</a:t>
            </a:r>
          </a:p>
          <a:p>
            <a:pPr>
              <a:lnSpc>
                <a:spcPct val="200000"/>
              </a:lnSpc>
            </a:pPr>
            <a:r>
              <a:rPr lang="en-US" dirty="0">
                <a:solidFill>
                  <a:srgbClr val="7030A0"/>
                </a:solidFill>
              </a:rPr>
              <a:t>  &lt;/section&gt;</a:t>
            </a:r>
          </a:p>
        </p:txBody>
      </p:sp>
    </p:spTree>
    <p:extLst>
      <p:ext uri="{BB962C8B-B14F-4D97-AF65-F5344CB8AC3E}">
        <p14:creationId xmlns:p14="http://schemas.microsoft.com/office/powerpoint/2010/main" val="2242379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808704" y="-22584"/>
            <a:ext cx="7922341" cy="1094248"/>
          </a:xfrm>
        </p:spPr>
        <p:txBody>
          <a:bodyPr>
            <a:normAutofit fontScale="90000"/>
          </a:bodyPr>
          <a:lstStyle/>
          <a:p>
            <a:r>
              <a:rPr lang="en-US" dirty="0"/>
              <a:t>Introduction to Semantic Elements</a:t>
            </a:r>
            <a:endParaRPr lang="en-US" sz="4400" dirty="0"/>
          </a:p>
        </p:txBody>
      </p:sp>
      <p:sp>
        <p:nvSpPr>
          <p:cNvPr id="12" name="TextBox 11">
            <a:extLst>
              <a:ext uri="{FF2B5EF4-FFF2-40B4-BE49-F238E27FC236}">
                <a16:creationId xmlns:a16="http://schemas.microsoft.com/office/drawing/2014/main" id="{1B41C610-1974-0B30-CAEE-89D7D97225A1}"/>
              </a:ext>
            </a:extLst>
          </p:cNvPr>
          <p:cNvSpPr txBox="1"/>
          <p:nvPr/>
        </p:nvSpPr>
        <p:spPr>
          <a:xfrm>
            <a:off x="235975" y="953729"/>
            <a:ext cx="5860025" cy="3895746"/>
          </a:xfrm>
          <a:prstGeom prst="rect">
            <a:avLst/>
          </a:prstGeom>
          <a:noFill/>
        </p:spPr>
        <p:txBody>
          <a:bodyPr wrap="square">
            <a:spAutoFit/>
          </a:bodyPr>
          <a:lstStyle/>
          <a:p>
            <a:pPr>
              <a:lnSpc>
                <a:spcPct val="200000"/>
              </a:lnSpc>
            </a:pPr>
            <a:r>
              <a:rPr lang="en-US" dirty="0">
                <a:solidFill>
                  <a:srgbClr val="7030A0"/>
                </a:solidFill>
              </a:rPr>
              <a:t>&lt;article&gt;</a:t>
            </a:r>
          </a:p>
          <a:p>
            <a:pPr>
              <a:lnSpc>
                <a:spcPct val="200000"/>
              </a:lnSpc>
            </a:pPr>
            <a:r>
              <a:rPr lang="en-US" dirty="0">
                <a:solidFill>
                  <a:srgbClr val="7030A0"/>
                </a:solidFill>
              </a:rPr>
              <a:t>    &lt;h3&gt;Latest News&lt;/h3&gt;</a:t>
            </a:r>
          </a:p>
          <a:p>
            <a:pPr>
              <a:lnSpc>
                <a:spcPct val="200000"/>
              </a:lnSpc>
            </a:pPr>
            <a:r>
              <a:rPr lang="en-US" dirty="0">
                <a:solidFill>
                  <a:srgbClr val="7030A0"/>
                </a:solidFill>
              </a:rPr>
              <a:t>    &lt;p&gt;This is an article about the latest news. Articles can contain text, images, and other content.&lt;/p&gt;</a:t>
            </a:r>
          </a:p>
          <a:p>
            <a:pPr>
              <a:lnSpc>
                <a:spcPct val="200000"/>
              </a:lnSpc>
            </a:pPr>
            <a:r>
              <a:rPr lang="en-US" dirty="0">
                <a:solidFill>
                  <a:srgbClr val="7030A0"/>
                </a:solidFill>
              </a:rPr>
              <a:t>  &lt;/article&gt;</a:t>
            </a:r>
          </a:p>
          <a:p>
            <a:pPr>
              <a:lnSpc>
                <a:spcPct val="200000"/>
              </a:lnSpc>
            </a:pPr>
            <a:r>
              <a:rPr lang="en-US" dirty="0">
                <a:solidFill>
                  <a:srgbClr val="7030A0"/>
                </a:solidFill>
              </a:rPr>
              <a:t>  </a:t>
            </a:r>
          </a:p>
          <a:p>
            <a:pPr>
              <a:lnSpc>
                <a:spcPct val="200000"/>
              </a:lnSpc>
            </a:pPr>
            <a:endParaRPr lang="en-US" dirty="0">
              <a:solidFill>
                <a:srgbClr val="7030A0"/>
              </a:solidFill>
            </a:endParaRPr>
          </a:p>
        </p:txBody>
      </p:sp>
      <p:sp>
        <p:nvSpPr>
          <p:cNvPr id="5" name="TextBox 4">
            <a:extLst>
              <a:ext uri="{FF2B5EF4-FFF2-40B4-BE49-F238E27FC236}">
                <a16:creationId xmlns:a16="http://schemas.microsoft.com/office/drawing/2014/main" id="{C6E1AF91-C9C5-7E60-6A98-F7181DBA65EB}"/>
              </a:ext>
            </a:extLst>
          </p:cNvPr>
          <p:cNvSpPr txBox="1"/>
          <p:nvPr/>
        </p:nvSpPr>
        <p:spPr>
          <a:xfrm>
            <a:off x="6312310" y="1155290"/>
            <a:ext cx="5643715" cy="4449744"/>
          </a:xfrm>
          <a:prstGeom prst="rect">
            <a:avLst/>
          </a:prstGeom>
          <a:noFill/>
        </p:spPr>
        <p:txBody>
          <a:bodyPr wrap="square">
            <a:spAutoFit/>
          </a:bodyPr>
          <a:lstStyle/>
          <a:p>
            <a:pPr>
              <a:lnSpc>
                <a:spcPct val="200000"/>
              </a:lnSpc>
            </a:pPr>
            <a:r>
              <a:rPr lang="en-US" dirty="0">
                <a:solidFill>
                  <a:srgbClr val="7030A0"/>
                </a:solidFill>
              </a:rPr>
              <a:t> &lt;aside&gt;</a:t>
            </a:r>
          </a:p>
          <a:p>
            <a:pPr>
              <a:lnSpc>
                <a:spcPct val="200000"/>
              </a:lnSpc>
            </a:pPr>
            <a:r>
              <a:rPr lang="en-US" dirty="0">
                <a:solidFill>
                  <a:srgbClr val="7030A0"/>
                </a:solidFill>
              </a:rPr>
              <a:t>    &lt;h4&gt;Related Links&lt;/h4&gt;</a:t>
            </a:r>
          </a:p>
          <a:p>
            <a:pPr>
              <a:lnSpc>
                <a:spcPct val="200000"/>
              </a:lnSpc>
            </a:pPr>
            <a:r>
              <a:rPr lang="en-US" dirty="0">
                <a:solidFill>
                  <a:srgbClr val="7030A0"/>
                </a:solidFill>
              </a:rPr>
              <a:t>    &lt;</a:t>
            </a:r>
            <a:r>
              <a:rPr lang="en-US" dirty="0" err="1">
                <a:solidFill>
                  <a:srgbClr val="7030A0"/>
                </a:solidFill>
              </a:rPr>
              <a:t>ul</a:t>
            </a:r>
            <a:r>
              <a:rPr lang="en-US" dirty="0">
                <a:solidFill>
                  <a:srgbClr val="7030A0"/>
                </a:solidFill>
              </a:rPr>
              <a:t>&gt;</a:t>
            </a:r>
          </a:p>
          <a:p>
            <a:pPr>
              <a:lnSpc>
                <a:spcPct val="200000"/>
              </a:lnSpc>
            </a:pPr>
            <a:r>
              <a:rPr lang="en-US" dirty="0">
                <a:solidFill>
                  <a:srgbClr val="7030A0"/>
                </a:solidFill>
              </a:rPr>
              <a:t>      &lt;li&gt;&lt;a </a:t>
            </a:r>
            <a:r>
              <a:rPr lang="en-US" dirty="0" err="1">
                <a:solidFill>
                  <a:srgbClr val="7030A0"/>
                </a:solidFill>
              </a:rPr>
              <a:t>href</a:t>
            </a:r>
            <a:r>
              <a:rPr lang="en-US" dirty="0">
                <a:solidFill>
                  <a:srgbClr val="7030A0"/>
                </a:solidFill>
              </a:rPr>
              <a:t>="#link1"&gt;Link 1&lt;/a&gt;&lt;/li&gt;</a:t>
            </a:r>
          </a:p>
          <a:p>
            <a:pPr>
              <a:lnSpc>
                <a:spcPct val="200000"/>
              </a:lnSpc>
            </a:pPr>
            <a:r>
              <a:rPr lang="en-US" dirty="0">
                <a:solidFill>
                  <a:srgbClr val="7030A0"/>
                </a:solidFill>
              </a:rPr>
              <a:t>      &lt;li&gt;&lt;a </a:t>
            </a:r>
            <a:r>
              <a:rPr lang="en-US" dirty="0" err="1">
                <a:solidFill>
                  <a:srgbClr val="7030A0"/>
                </a:solidFill>
              </a:rPr>
              <a:t>href</a:t>
            </a:r>
            <a:r>
              <a:rPr lang="en-US" dirty="0">
                <a:solidFill>
                  <a:srgbClr val="7030A0"/>
                </a:solidFill>
              </a:rPr>
              <a:t>="#link2"&gt;Link 2&lt;/a&gt;&lt;/li&gt;</a:t>
            </a:r>
          </a:p>
          <a:p>
            <a:pPr>
              <a:lnSpc>
                <a:spcPct val="200000"/>
              </a:lnSpc>
            </a:pPr>
            <a:r>
              <a:rPr lang="en-US" dirty="0">
                <a:solidFill>
                  <a:srgbClr val="7030A0"/>
                </a:solidFill>
              </a:rPr>
              <a:t>    &lt;/</a:t>
            </a:r>
            <a:r>
              <a:rPr lang="en-US" dirty="0" err="1">
                <a:solidFill>
                  <a:srgbClr val="7030A0"/>
                </a:solidFill>
              </a:rPr>
              <a:t>ul</a:t>
            </a:r>
            <a:r>
              <a:rPr lang="en-US" dirty="0">
                <a:solidFill>
                  <a:srgbClr val="7030A0"/>
                </a:solidFill>
              </a:rPr>
              <a:t>&gt;</a:t>
            </a:r>
          </a:p>
          <a:p>
            <a:pPr>
              <a:lnSpc>
                <a:spcPct val="200000"/>
              </a:lnSpc>
            </a:pPr>
            <a:r>
              <a:rPr lang="en-US" dirty="0">
                <a:solidFill>
                  <a:srgbClr val="7030A0"/>
                </a:solidFill>
              </a:rPr>
              <a:t>  &lt;/aside&gt;</a:t>
            </a:r>
          </a:p>
          <a:p>
            <a:pPr>
              <a:lnSpc>
                <a:spcPct val="200000"/>
              </a:lnSpc>
            </a:pPr>
            <a:r>
              <a:rPr lang="en-US" dirty="0">
                <a:solidFill>
                  <a:srgbClr val="7030A0"/>
                </a:solidFill>
              </a:rPr>
              <a:t>&lt;/main&gt;</a:t>
            </a:r>
          </a:p>
        </p:txBody>
      </p:sp>
    </p:spTree>
    <p:extLst>
      <p:ext uri="{BB962C8B-B14F-4D97-AF65-F5344CB8AC3E}">
        <p14:creationId xmlns:p14="http://schemas.microsoft.com/office/powerpoint/2010/main" val="796817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808704" y="-22584"/>
            <a:ext cx="7922341" cy="1094248"/>
          </a:xfrm>
        </p:spPr>
        <p:txBody>
          <a:bodyPr>
            <a:normAutofit fontScale="90000"/>
          </a:bodyPr>
          <a:lstStyle/>
          <a:p>
            <a:r>
              <a:rPr lang="en-US" dirty="0"/>
              <a:t>Introduction to Semantic Elements</a:t>
            </a:r>
            <a:endParaRPr lang="en-US" sz="4400" dirty="0"/>
          </a:p>
        </p:txBody>
      </p:sp>
      <p:sp>
        <p:nvSpPr>
          <p:cNvPr id="12" name="TextBox 11">
            <a:extLst>
              <a:ext uri="{FF2B5EF4-FFF2-40B4-BE49-F238E27FC236}">
                <a16:creationId xmlns:a16="http://schemas.microsoft.com/office/drawing/2014/main" id="{1B41C610-1974-0B30-CAEE-89D7D97225A1}"/>
              </a:ext>
            </a:extLst>
          </p:cNvPr>
          <p:cNvSpPr txBox="1"/>
          <p:nvPr/>
        </p:nvSpPr>
        <p:spPr>
          <a:xfrm>
            <a:off x="1366685" y="1612490"/>
            <a:ext cx="5860025" cy="1679755"/>
          </a:xfrm>
          <a:prstGeom prst="rect">
            <a:avLst/>
          </a:prstGeom>
          <a:noFill/>
        </p:spPr>
        <p:txBody>
          <a:bodyPr wrap="square">
            <a:spAutoFit/>
          </a:bodyPr>
          <a:lstStyle/>
          <a:p>
            <a:pPr>
              <a:lnSpc>
                <a:spcPct val="200000"/>
              </a:lnSpc>
            </a:pPr>
            <a:r>
              <a:rPr lang="en-US" dirty="0">
                <a:solidFill>
                  <a:srgbClr val="7030A0"/>
                </a:solidFill>
              </a:rPr>
              <a:t>&lt;footer&gt;</a:t>
            </a:r>
          </a:p>
          <a:p>
            <a:pPr>
              <a:lnSpc>
                <a:spcPct val="200000"/>
              </a:lnSpc>
            </a:pPr>
            <a:r>
              <a:rPr lang="en-US" dirty="0">
                <a:solidFill>
                  <a:srgbClr val="7030A0"/>
                </a:solidFill>
              </a:rPr>
              <a:t>  &lt;p&gt;&amp;copy; 2024 My Website&lt;/p&gt;</a:t>
            </a:r>
          </a:p>
          <a:p>
            <a:pPr>
              <a:lnSpc>
                <a:spcPct val="200000"/>
              </a:lnSpc>
            </a:pPr>
            <a:r>
              <a:rPr lang="en-US" dirty="0">
                <a:solidFill>
                  <a:srgbClr val="7030A0"/>
                </a:solidFill>
              </a:rPr>
              <a:t>&lt;/footer&gt;</a:t>
            </a:r>
          </a:p>
        </p:txBody>
      </p:sp>
    </p:spTree>
    <p:extLst>
      <p:ext uri="{BB962C8B-B14F-4D97-AF65-F5344CB8AC3E}">
        <p14:creationId xmlns:p14="http://schemas.microsoft.com/office/powerpoint/2010/main" val="2795485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0585-FAF1-E68D-50B3-CD2C1A86E8F8}"/>
              </a:ext>
            </a:extLst>
          </p:cNvPr>
          <p:cNvSpPr>
            <a:spLocks noGrp="1"/>
          </p:cNvSpPr>
          <p:nvPr>
            <p:ph type="ctrTitle"/>
          </p:nvPr>
        </p:nvSpPr>
        <p:spPr>
          <a:xfrm>
            <a:off x="1524000" y="1897625"/>
            <a:ext cx="9144000" cy="1612337"/>
          </a:xfrm>
        </p:spPr>
        <p:txBody>
          <a:bodyPr>
            <a:normAutofit/>
          </a:bodyPr>
          <a:lstStyle/>
          <a:p>
            <a:r>
              <a:rPr lang="en-US" dirty="0"/>
              <a:t>Project One</a:t>
            </a:r>
          </a:p>
        </p:txBody>
      </p:sp>
    </p:spTree>
    <p:extLst>
      <p:ext uri="{BB962C8B-B14F-4D97-AF65-F5344CB8AC3E}">
        <p14:creationId xmlns:p14="http://schemas.microsoft.com/office/powerpoint/2010/main" val="4200536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E580585-FAF1-E68D-50B3-CD2C1A86E8F8}"/>
              </a:ext>
            </a:extLst>
          </p:cNvPr>
          <p:cNvSpPr>
            <a:spLocks noGrp="1"/>
          </p:cNvSpPr>
          <p:nvPr>
            <p:ph type="ctrTitle"/>
          </p:nvPr>
        </p:nvSpPr>
        <p:spPr>
          <a:xfrm>
            <a:off x="2399234" y="2073715"/>
            <a:ext cx="6935759" cy="2993042"/>
          </a:xfrm>
        </p:spPr>
        <p:txBody>
          <a:bodyPr anchor="ctr">
            <a:normAutofit/>
          </a:bodyPr>
          <a:lstStyle/>
          <a:p>
            <a:r>
              <a:rPr lang="en-US" sz="8800">
                <a:solidFill>
                  <a:schemeClr val="bg1"/>
                </a:solidFill>
              </a:rPr>
              <a:t>Part Two</a:t>
            </a:r>
          </a:p>
        </p:txBody>
      </p:sp>
      <p:sp>
        <p:nvSpPr>
          <p:cNvPr id="9" name="Rectangle 8">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210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0585-FAF1-E68D-50B3-CD2C1A86E8F8}"/>
              </a:ext>
            </a:extLst>
          </p:cNvPr>
          <p:cNvSpPr>
            <a:spLocks noGrp="1"/>
          </p:cNvSpPr>
          <p:nvPr>
            <p:ph type="ctrTitle"/>
          </p:nvPr>
        </p:nvSpPr>
        <p:spPr>
          <a:xfrm>
            <a:off x="1248697" y="1897625"/>
            <a:ext cx="9419303" cy="1612337"/>
          </a:xfrm>
        </p:spPr>
        <p:txBody>
          <a:bodyPr>
            <a:normAutofit fontScale="90000"/>
          </a:bodyPr>
          <a:lstStyle/>
          <a:p>
            <a:r>
              <a:rPr lang="en-US" b="1" dirty="0"/>
              <a:t>Introduction to Cascading Style Sheets (CSS)</a:t>
            </a:r>
          </a:p>
        </p:txBody>
      </p:sp>
    </p:spTree>
    <p:extLst>
      <p:ext uri="{BB962C8B-B14F-4D97-AF65-F5344CB8AC3E}">
        <p14:creationId xmlns:p14="http://schemas.microsoft.com/office/powerpoint/2010/main" val="879504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803409" y="762001"/>
            <a:ext cx="4156512" cy="1708244"/>
          </a:xfrm>
        </p:spPr>
        <p:txBody>
          <a:bodyPr vert="horz" lIns="91440" tIns="45720" rIns="91440" bIns="45720" rtlCol="0" anchor="ctr">
            <a:normAutofit/>
          </a:bodyPr>
          <a:lstStyle/>
          <a:p>
            <a:r>
              <a:rPr lang="en-US" sz="3700"/>
              <a:t>Introduction to Cascading Style Sheets (CSS)</a:t>
            </a:r>
          </a:p>
        </p:txBody>
      </p:sp>
      <p:pic>
        <p:nvPicPr>
          <p:cNvPr id="14" name="Picture 13" descr="Question mark on green pastel background">
            <a:extLst>
              <a:ext uri="{FF2B5EF4-FFF2-40B4-BE49-F238E27FC236}">
                <a16:creationId xmlns:a16="http://schemas.microsoft.com/office/drawing/2014/main" id="{D5287A0E-C513-58E3-29D3-35C0A3D00386}"/>
              </a:ext>
            </a:extLst>
          </p:cNvPr>
          <p:cNvPicPr>
            <a:picLocks noChangeAspect="1"/>
          </p:cNvPicPr>
          <p:nvPr/>
        </p:nvPicPr>
        <p:blipFill>
          <a:blip r:embed="rId3"/>
          <a:srcRect l="33333"/>
          <a:stretch/>
        </p:blipFill>
        <p:spPr>
          <a:xfrm>
            <a:off x="-1" y="-2"/>
            <a:ext cx="6096001" cy="6858002"/>
          </a:xfrm>
          <a:prstGeom prst="rect">
            <a:avLst/>
          </a:prstGeom>
        </p:spPr>
      </p:pic>
      <p:sp>
        <p:nvSpPr>
          <p:cNvPr id="12" name="TextBox 11">
            <a:extLst>
              <a:ext uri="{FF2B5EF4-FFF2-40B4-BE49-F238E27FC236}">
                <a16:creationId xmlns:a16="http://schemas.microsoft.com/office/drawing/2014/main" id="{1B41C610-1974-0B30-CAEE-89D7D97225A1}"/>
              </a:ext>
            </a:extLst>
          </p:cNvPr>
          <p:cNvSpPr txBox="1"/>
          <p:nvPr/>
        </p:nvSpPr>
        <p:spPr>
          <a:xfrm>
            <a:off x="6803409" y="2470245"/>
            <a:ext cx="4156512" cy="376983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000"/>
              <a:t>What is CSS?</a:t>
            </a:r>
          </a:p>
          <a:p>
            <a:pPr marL="285750" indent="-228600">
              <a:lnSpc>
                <a:spcPct val="90000"/>
              </a:lnSpc>
              <a:spcAft>
                <a:spcPts val="600"/>
              </a:spcAft>
              <a:buFont typeface="Arial" panose="020B0604020202020204" pitchFamily="34" charset="0"/>
              <a:buChar char="•"/>
            </a:pPr>
            <a:r>
              <a:rPr lang="en-US" sz="1000"/>
              <a:t>    CSS (Cascading Style Sheets): A language used to describe the presentation of a web page, including colors, layout, and fonts.</a:t>
            </a:r>
          </a:p>
          <a:p>
            <a:pPr marL="285750" indent="-228600">
              <a:lnSpc>
                <a:spcPct val="90000"/>
              </a:lnSpc>
              <a:spcAft>
                <a:spcPts val="600"/>
              </a:spcAft>
              <a:buFont typeface="Arial" panose="020B0604020202020204" pitchFamily="34" charset="0"/>
              <a:buChar char="•"/>
            </a:pPr>
            <a:r>
              <a:rPr lang="en-US" sz="1000"/>
              <a:t>    Purpose: CSS separates content (HTML) from presentation, allowing you to style web pages independently of the HTML structure.</a:t>
            </a:r>
          </a:p>
          <a:p>
            <a:pPr indent="-228600">
              <a:lnSpc>
                <a:spcPct val="90000"/>
              </a:lnSpc>
              <a:spcAft>
                <a:spcPts val="600"/>
              </a:spcAft>
              <a:buFont typeface="Arial" panose="020B0604020202020204" pitchFamily="34" charset="0"/>
              <a:buChar char="•"/>
            </a:pPr>
            <a:r>
              <a:rPr lang="en-US" sz="1000"/>
              <a:t>CSS Syntax and Selectors</a:t>
            </a:r>
          </a:p>
          <a:p>
            <a:pPr marL="285750" indent="-228600">
              <a:lnSpc>
                <a:spcPct val="90000"/>
              </a:lnSpc>
              <a:spcAft>
                <a:spcPts val="600"/>
              </a:spcAft>
              <a:buFont typeface="Arial" panose="020B0604020202020204" pitchFamily="34" charset="0"/>
              <a:buChar char="•"/>
            </a:pPr>
            <a:r>
              <a:rPr lang="en-US" sz="1000"/>
              <a:t>    Syntax: CSS rules are composed of selectors and declarations.</a:t>
            </a:r>
          </a:p>
          <a:p>
            <a:pPr marL="285750" indent="-228600">
              <a:lnSpc>
                <a:spcPct val="90000"/>
              </a:lnSpc>
              <a:spcAft>
                <a:spcPts val="600"/>
              </a:spcAft>
              <a:buFont typeface="Arial" panose="020B0604020202020204" pitchFamily="34" charset="0"/>
              <a:buChar char="•"/>
            </a:pPr>
            <a:r>
              <a:rPr lang="en-US" sz="1000"/>
              <a:t>        Selector: The HTML element you want to style.</a:t>
            </a:r>
          </a:p>
          <a:p>
            <a:pPr marL="285750" indent="-228600">
              <a:lnSpc>
                <a:spcPct val="90000"/>
              </a:lnSpc>
              <a:spcAft>
                <a:spcPts val="600"/>
              </a:spcAft>
              <a:buFont typeface="Arial" panose="020B0604020202020204" pitchFamily="34" charset="0"/>
              <a:buChar char="•"/>
            </a:pPr>
            <a:r>
              <a:rPr lang="en-US" sz="1000"/>
              <a:t>        Declaration: Consists of a property and a value, separated by a colon, and ends with a semicolon.      Example: p { color: red; font-size: 16px; }</a:t>
            </a:r>
          </a:p>
          <a:p>
            <a:pPr indent="-228600">
              <a:lnSpc>
                <a:spcPct val="90000"/>
              </a:lnSpc>
              <a:spcAft>
                <a:spcPts val="600"/>
              </a:spcAft>
              <a:buFont typeface="Arial" panose="020B0604020202020204" pitchFamily="34" charset="0"/>
              <a:buChar char="•"/>
            </a:pPr>
            <a:r>
              <a:rPr lang="en-US" sz="1000"/>
              <a:t>    Selectors:</a:t>
            </a:r>
          </a:p>
          <a:p>
            <a:pPr marL="285750" indent="-228600">
              <a:lnSpc>
                <a:spcPct val="90000"/>
              </a:lnSpc>
              <a:spcAft>
                <a:spcPts val="600"/>
              </a:spcAft>
              <a:buFont typeface="Arial" panose="020B0604020202020204" pitchFamily="34" charset="0"/>
              <a:buChar char="•"/>
            </a:pPr>
            <a:r>
              <a:rPr lang="en-US" sz="1000"/>
              <a:t>        Element Selector: Selects all elements of a given type. E.g., p { ... } targets all &lt;p&gt; elements.</a:t>
            </a:r>
          </a:p>
          <a:p>
            <a:pPr marL="285750" indent="-228600">
              <a:lnSpc>
                <a:spcPct val="90000"/>
              </a:lnSpc>
              <a:spcAft>
                <a:spcPts val="600"/>
              </a:spcAft>
              <a:buFont typeface="Arial" panose="020B0604020202020204" pitchFamily="34" charset="0"/>
              <a:buChar char="•"/>
            </a:pPr>
            <a:r>
              <a:rPr lang="en-US" sz="1000"/>
              <a:t>        Class Selector: Selects elements with a specific class attribute. E.g., .className { ... } targets elements with class="className".</a:t>
            </a:r>
          </a:p>
          <a:p>
            <a:pPr marL="285750" indent="-228600">
              <a:lnSpc>
                <a:spcPct val="90000"/>
              </a:lnSpc>
              <a:spcAft>
                <a:spcPts val="600"/>
              </a:spcAft>
              <a:buFont typeface="Arial" panose="020B0604020202020204" pitchFamily="34" charset="0"/>
              <a:buChar char="•"/>
            </a:pPr>
            <a:r>
              <a:rPr lang="en-US" sz="1000"/>
              <a:t>        ID Selector: Selects an element with a specific id attribute. E.g., #idName { ... } targets the element with id="idName".</a:t>
            </a:r>
          </a:p>
        </p:txBody>
      </p:sp>
    </p:spTree>
    <p:extLst>
      <p:ext uri="{BB962C8B-B14F-4D97-AF65-F5344CB8AC3E}">
        <p14:creationId xmlns:p14="http://schemas.microsoft.com/office/powerpoint/2010/main" val="3968880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Method of Adding CSS </a:t>
            </a:r>
          </a:p>
        </p:txBody>
      </p:sp>
      <p:sp>
        <p:nvSpPr>
          <p:cNvPr id="13"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B467C4-F3C6-5D14-5DD6-4EB2FC6EC638}"/>
              </a:ext>
            </a:extLst>
          </p:cNvPr>
          <p:cNvPicPr>
            <a:picLocks noChangeAspect="1"/>
          </p:cNvPicPr>
          <p:nvPr/>
        </p:nvPicPr>
        <p:blipFill>
          <a:blip r:embed="rId3"/>
          <a:stretch>
            <a:fillRect/>
          </a:stretch>
        </p:blipFill>
        <p:spPr>
          <a:xfrm>
            <a:off x="1061913" y="3067050"/>
            <a:ext cx="10065125" cy="3019537"/>
          </a:xfrm>
          <a:prstGeom prst="rect">
            <a:avLst/>
          </a:prstGeom>
        </p:spPr>
      </p:pic>
    </p:spTree>
    <p:extLst>
      <p:ext uri="{BB962C8B-B14F-4D97-AF65-F5344CB8AC3E}">
        <p14:creationId xmlns:p14="http://schemas.microsoft.com/office/powerpoint/2010/main" val="39430095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dirty="0">
                <a:solidFill>
                  <a:srgbClr val="FFFFFF"/>
                </a:solidFill>
                <a:latin typeface="+mj-lt"/>
                <a:ea typeface="+mj-ea"/>
                <a:cs typeface="+mj-cs"/>
              </a:rPr>
              <a:t>CSS Selector</a:t>
            </a:r>
          </a:p>
        </p:txBody>
      </p:sp>
      <p:sp>
        <p:nvSpPr>
          <p:cNvPr id="22"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6C7AA28-1E5E-4851-7454-1AFDD2B01FAE}"/>
              </a:ext>
            </a:extLst>
          </p:cNvPr>
          <p:cNvPicPr>
            <a:picLocks noChangeAspect="1"/>
          </p:cNvPicPr>
          <p:nvPr/>
        </p:nvPicPr>
        <p:blipFill>
          <a:blip r:embed="rId3"/>
          <a:stretch>
            <a:fillRect/>
          </a:stretch>
        </p:blipFill>
        <p:spPr>
          <a:xfrm>
            <a:off x="1301559" y="3067050"/>
            <a:ext cx="9585833" cy="3019537"/>
          </a:xfrm>
          <a:prstGeom prst="rect">
            <a:avLst/>
          </a:prstGeom>
        </p:spPr>
      </p:pic>
    </p:spTree>
    <p:extLst>
      <p:ext uri="{BB962C8B-B14F-4D97-AF65-F5344CB8AC3E}">
        <p14:creationId xmlns:p14="http://schemas.microsoft.com/office/powerpoint/2010/main" val="397412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76A532-1322-62BC-93BB-FBC2ABA95822}"/>
              </a:ext>
            </a:extLst>
          </p:cNvPr>
          <p:cNvSpPr>
            <a:spLocks noGrp="1"/>
          </p:cNvSpPr>
          <p:nvPr>
            <p:ph idx="1"/>
          </p:nvPr>
        </p:nvSpPr>
        <p:spPr>
          <a:xfrm>
            <a:off x="570271" y="773574"/>
            <a:ext cx="11029335" cy="2655426"/>
          </a:xfrm>
        </p:spPr>
        <p:txBody>
          <a:bodyPr>
            <a:normAutofit fontScale="92500" lnSpcReduction="20000"/>
          </a:bodyPr>
          <a:lstStyle/>
          <a:p>
            <a:pPr marL="0" indent="0">
              <a:buNone/>
            </a:pPr>
            <a:r>
              <a:rPr lang="en-US" b="1" dirty="0">
                <a:latin typeface="Arial" panose="020B0604020202020204" pitchFamily="34" charset="0"/>
                <a:cs typeface="Arial" panose="020B0604020202020204" pitchFamily="34" charset="0"/>
              </a:rPr>
              <a:t>Web Browsers</a:t>
            </a:r>
          </a:p>
          <a:p>
            <a:pPr>
              <a:lnSpc>
                <a:spcPct val="150000"/>
              </a:lnSpc>
            </a:pPr>
            <a:r>
              <a:rPr lang="en-US" dirty="0"/>
              <a:t>The purpose of a web browser (Chrome, Edge, Firefox, Safari) is to read HTML documents and display them correctly.</a:t>
            </a:r>
          </a:p>
          <a:p>
            <a:pPr>
              <a:lnSpc>
                <a:spcPct val="150000"/>
              </a:lnSpc>
            </a:pPr>
            <a:r>
              <a:rPr lang="en-US" dirty="0"/>
              <a:t>A browser does not display the HTML tags, but uses them to determine how to display the document</a:t>
            </a:r>
          </a:p>
        </p:txBody>
      </p:sp>
      <p:pic>
        <p:nvPicPr>
          <p:cNvPr id="4" name="Picture 3" descr="A logo of a google chrome browser&#10;&#10;Description automatically generated">
            <a:extLst>
              <a:ext uri="{FF2B5EF4-FFF2-40B4-BE49-F238E27FC236}">
                <a16:creationId xmlns:a16="http://schemas.microsoft.com/office/drawing/2014/main" id="{35382840-6E3C-17FB-9BF8-19FBD20C8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706" y="4140128"/>
            <a:ext cx="3291482" cy="1730682"/>
          </a:xfrm>
          <a:prstGeom prst="rect">
            <a:avLst/>
          </a:prstGeom>
        </p:spPr>
      </p:pic>
      <p:pic>
        <p:nvPicPr>
          <p:cNvPr id="6" name="Picture 5">
            <a:extLst>
              <a:ext uri="{FF2B5EF4-FFF2-40B4-BE49-F238E27FC236}">
                <a16:creationId xmlns:a16="http://schemas.microsoft.com/office/drawing/2014/main" id="{59E30E88-A9C3-2718-AF86-6FE0029B0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539" y="4372231"/>
            <a:ext cx="1343655" cy="1343655"/>
          </a:xfrm>
          <a:prstGeom prst="rect">
            <a:avLst/>
          </a:prstGeom>
        </p:spPr>
      </p:pic>
      <p:pic>
        <p:nvPicPr>
          <p:cNvPr id="8" name="Picture 7" descr="A logo of a fox and a bird&#10;&#10;Description automatically generated">
            <a:extLst>
              <a:ext uri="{FF2B5EF4-FFF2-40B4-BE49-F238E27FC236}">
                <a16:creationId xmlns:a16="http://schemas.microsoft.com/office/drawing/2014/main" id="{6D326E70-8F0A-E7D7-7CB9-A19860724E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7276" y="4281333"/>
            <a:ext cx="1256167" cy="1307556"/>
          </a:xfrm>
          <a:prstGeom prst="rect">
            <a:avLst/>
          </a:prstGeom>
        </p:spPr>
      </p:pic>
      <p:pic>
        <p:nvPicPr>
          <p:cNvPr id="10" name="Picture 9" descr="A blue compass with a red point&#10;&#10;Description automatically generated">
            <a:extLst>
              <a:ext uri="{FF2B5EF4-FFF2-40B4-BE49-F238E27FC236}">
                <a16:creationId xmlns:a16="http://schemas.microsoft.com/office/drawing/2014/main" id="{90C6B717-4464-3802-F73D-9C6655F135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8668" y="3812611"/>
            <a:ext cx="2466975" cy="1847850"/>
          </a:xfrm>
          <a:prstGeom prst="rect">
            <a:avLst/>
          </a:prstGeom>
        </p:spPr>
      </p:pic>
      <p:sp>
        <p:nvSpPr>
          <p:cNvPr id="11" name="TextBox 10">
            <a:extLst>
              <a:ext uri="{FF2B5EF4-FFF2-40B4-BE49-F238E27FC236}">
                <a16:creationId xmlns:a16="http://schemas.microsoft.com/office/drawing/2014/main" id="{B9C471A3-FD3C-A385-9397-7EF8D3DA3758}"/>
              </a:ext>
            </a:extLst>
          </p:cNvPr>
          <p:cNvSpPr txBox="1"/>
          <p:nvPr/>
        </p:nvSpPr>
        <p:spPr>
          <a:xfrm>
            <a:off x="1386348" y="5761702"/>
            <a:ext cx="1317523" cy="646331"/>
          </a:xfrm>
          <a:prstGeom prst="rect">
            <a:avLst/>
          </a:prstGeom>
          <a:noFill/>
        </p:spPr>
        <p:txBody>
          <a:bodyPr wrap="square" rtlCol="0">
            <a:spAutoFit/>
          </a:bodyPr>
          <a:lstStyle/>
          <a:p>
            <a:r>
              <a:rPr lang="en-US" dirty="0"/>
              <a:t>Microsoft Edge</a:t>
            </a:r>
          </a:p>
        </p:txBody>
      </p:sp>
      <p:sp>
        <p:nvSpPr>
          <p:cNvPr id="12" name="TextBox 11">
            <a:extLst>
              <a:ext uri="{FF2B5EF4-FFF2-40B4-BE49-F238E27FC236}">
                <a16:creationId xmlns:a16="http://schemas.microsoft.com/office/drawing/2014/main" id="{F0599A38-CD8E-EACC-F8DA-A828DA90A54F}"/>
              </a:ext>
            </a:extLst>
          </p:cNvPr>
          <p:cNvSpPr txBox="1"/>
          <p:nvPr/>
        </p:nvSpPr>
        <p:spPr>
          <a:xfrm>
            <a:off x="3862685" y="5588889"/>
            <a:ext cx="1317523" cy="646331"/>
          </a:xfrm>
          <a:prstGeom prst="rect">
            <a:avLst/>
          </a:prstGeom>
          <a:noFill/>
        </p:spPr>
        <p:txBody>
          <a:bodyPr wrap="square" rtlCol="0">
            <a:spAutoFit/>
          </a:bodyPr>
          <a:lstStyle/>
          <a:p>
            <a:r>
              <a:rPr lang="en-US" dirty="0"/>
              <a:t>Google Chrome</a:t>
            </a:r>
          </a:p>
        </p:txBody>
      </p:sp>
      <p:sp>
        <p:nvSpPr>
          <p:cNvPr id="13" name="TextBox 12">
            <a:extLst>
              <a:ext uri="{FF2B5EF4-FFF2-40B4-BE49-F238E27FC236}">
                <a16:creationId xmlns:a16="http://schemas.microsoft.com/office/drawing/2014/main" id="{EDF8CC18-8C2C-919D-C701-00195945AC5E}"/>
              </a:ext>
            </a:extLst>
          </p:cNvPr>
          <p:cNvSpPr txBox="1"/>
          <p:nvPr/>
        </p:nvSpPr>
        <p:spPr>
          <a:xfrm>
            <a:off x="6547276" y="5660461"/>
            <a:ext cx="1317523" cy="646331"/>
          </a:xfrm>
          <a:prstGeom prst="rect">
            <a:avLst/>
          </a:prstGeom>
          <a:noFill/>
        </p:spPr>
        <p:txBody>
          <a:bodyPr wrap="square" rtlCol="0">
            <a:spAutoFit/>
          </a:bodyPr>
          <a:lstStyle/>
          <a:p>
            <a:r>
              <a:rPr lang="en-US" dirty="0"/>
              <a:t>Mozilla Firefox</a:t>
            </a:r>
          </a:p>
        </p:txBody>
      </p:sp>
      <p:sp>
        <p:nvSpPr>
          <p:cNvPr id="14" name="TextBox 13">
            <a:extLst>
              <a:ext uri="{FF2B5EF4-FFF2-40B4-BE49-F238E27FC236}">
                <a16:creationId xmlns:a16="http://schemas.microsoft.com/office/drawing/2014/main" id="{54D2BD44-AAE0-9815-42D9-AA589C5E59E5}"/>
              </a:ext>
            </a:extLst>
          </p:cNvPr>
          <p:cNvSpPr txBox="1"/>
          <p:nvPr/>
        </p:nvSpPr>
        <p:spPr>
          <a:xfrm>
            <a:off x="9231867" y="5547644"/>
            <a:ext cx="1317523" cy="369332"/>
          </a:xfrm>
          <a:prstGeom prst="rect">
            <a:avLst/>
          </a:prstGeom>
          <a:noFill/>
        </p:spPr>
        <p:txBody>
          <a:bodyPr wrap="square" rtlCol="0">
            <a:spAutoFit/>
          </a:bodyPr>
          <a:lstStyle/>
          <a:p>
            <a:r>
              <a:rPr lang="en-US" dirty="0"/>
              <a:t>Safari</a:t>
            </a:r>
          </a:p>
        </p:txBody>
      </p:sp>
    </p:spTree>
    <p:extLst>
      <p:ext uri="{BB962C8B-B14F-4D97-AF65-F5344CB8AC3E}">
        <p14:creationId xmlns:p14="http://schemas.microsoft.com/office/powerpoint/2010/main" val="3078243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dirty="0">
                <a:solidFill>
                  <a:srgbClr val="FFFFFF"/>
                </a:solidFill>
                <a:latin typeface="+mj-lt"/>
                <a:ea typeface="+mj-ea"/>
                <a:cs typeface="+mj-cs"/>
              </a:rPr>
              <a:t>Element Selector</a:t>
            </a:r>
          </a:p>
        </p:txBody>
      </p:sp>
      <p:sp>
        <p:nvSpPr>
          <p:cNvPr id="22"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6C7AA28-1E5E-4851-7454-1AFDD2B01FAE}"/>
              </a:ext>
            </a:extLst>
          </p:cNvPr>
          <p:cNvPicPr>
            <a:picLocks noChangeAspect="1"/>
          </p:cNvPicPr>
          <p:nvPr/>
        </p:nvPicPr>
        <p:blipFill>
          <a:blip r:embed="rId3"/>
          <a:stretch>
            <a:fillRect/>
          </a:stretch>
        </p:blipFill>
        <p:spPr>
          <a:xfrm>
            <a:off x="1301559" y="3067050"/>
            <a:ext cx="9585833" cy="3019537"/>
          </a:xfrm>
          <a:prstGeom prst="rect">
            <a:avLst/>
          </a:prstGeom>
        </p:spPr>
      </p:pic>
    </p:spTree>
    <p:extLst>
      <p:ext uri="{BB962C8B-B14F-4D97-AF65-F5344CB8AC3E}">
        <p14:creationId xmlns:p14="http://schemas.microsoft.com/office/powerpoint/2010/main" val="1607952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dirty="0">
                <a:solidFill>
                  <a:srgbClr val="FFFFFF"/>
                </a:solidFill>
                <a:latin typeface="+mj-lt"/>
                <a:ea typeface="+mj-ea"/>
                <a:cs typeface="+mj-cs"/>
              </a:rPr>
              <a:t>Class Selector</a:t>
            </a:r>
          </a:p>
        </p:txBody>
      </p:sp>
      <p:sp>
        <p:nvSpPr>
          <p:cNvPr id="31"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BC1A57B-1B09-17FF-B2CD-F50298850857}"/>
              </a:ext>
            </a:extLst>
          </p:cNvPr>
          <p:cNvPicPr>
            <a:picLocks noChangeAspect="1"/>
          </p:cNvPicPr>
          <p:nvPr/>
        </p:nvPicPr>
        <p:blipFill>
          <a:blip r:embed="rId3"/>
          <a:stretch>
            <a:fillRect/>
          </a:stretch>
        </p:blipFill>
        <p:spPr>
          <a:xfrm>
            <a:off x="3074939" y="3067050"/>
            <a:ext cx="6039074" cy="3019537"/>
          </a:xfrm>
          <a:prstGeom prst="rect">
            <a:avLst/>
          </a:prstGeom>
        </p:spPr>
      </p:pic>
    </p:spTree>
    <p:extLst>
      <p:ext uri="{BB962C8B-B14F-4D97-AF65-F5344CB8AC3E}">
        <p14:creationId xmlns:p14="http://schemas.microsoft.com/office/powerpoint/2010/main" val="4035658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dirty="0">
                <a:solidFill>
                  <a:srgbClr val="FFFFFF"/>
                </a:solidFill>
                <a:latin typeface="+mj-lt"/>
                <a:ea typeface="+mj-ea"/>
                <a:cs typeface="+mj-cs"/>
              </a:rPr>
              <a:t>Id Selector</a:t>
            </a:r>
          </a:p>
        </p:txBody>
      </p:sp>
      <p:sp>
        <p:nvSpPr>
          <p:cNvPr id="40"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04C30EF-6E34-FC39-25CD-EC990BFEF4B1}"/>
              </a:ext>
            </a:extLst>
          </p:cNvPr>
          <p:cNvPicPr>
            <a:picLocks noChangeAspect="1"/>
          </p:cNvPicPr>
          <p:nvPr/>
        </p:nvPicPr>
        <p:blipFill>
          <a:blip r:embed="rId3"/>
          <a:stretch>
            <a:fillRect/>
          </a:stretch>
        </p:blipFill>
        <p:spPr>
          <a:xfrm>
            <a:off x="1035177" y="3299345"/>
            <a:ext cx="10118598" cy="2554947"/>
          </a:xfrm>
          <a:prstGeom prst="rect">
            <a:avLst/>
          </a:prstGeom>
        </p:spPr>
      </p:pic>
    </p:spTree>
    <p:extLst>
      <p:ext uri="{BB962C8B-B14F-4D97-AF65-F5344CB8AC3E}">
        <p14:creationId xmlns:p14="http://schemas.microsoft.com/office/powerpoint/2010/main" val="2684749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dirty="0">
                <a:solidFill>
                  <a:srgbClr val="FFFFFF"/>
                </a:solidFill>
                <a:latin typeface="+mj-lt"/>
                <a:ea typeface="+mj-ea"/>
                <a:cs typeface="+mj-cs"/>
              </a:rPr>
              <a:t>Attribute Selector</a:t>
            </a:r>
          </a:p>
        </p:txBody>
      </p:sp>
      <p:sp>
        <p:nvSpPr>
          <p:cNvPr id="49"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DEAA815-25CE-A971-52B1-1AFAC09F06F0}"/>
              </a:ext>
            </a:extLst>
          </p:cNvPr>
          <p:cNvPicPr>
            <a:picLocks noChangeAspect="1"/>
          </p:cNvPicPr>
          <p:nvPr/>
        </p:nvPicPr>
        <p:blipFill>
          <a:blip r:embed="rId3"/>
          <a:stretch>
            <a:fillRect/>
          </a:stretch>
        </p:blipFill>
        <p:spPr>
          <a:xfrm>
            <a:off x="1035177" y="3337290"/>
            <a:ext cx="10118598" cy="2479057"/>
          </a:xfrm>
          <a:prstGeom prst="rect">
            <a:avLst/>
          </a:prstGeom>
        </p:spPr>
      </p:pic>
    </p:spTree>
    <p:extLst>
      <p:ext uri="{BB962C8B-B14F-4D97-AF65-F5344CB8AC3E}">
        <p14:creationId xmlns:p14="http://schemas.microsoft.com/office/powerpoint/2010/main" val="3835968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dirty="0">
                <a:solidFill>
                  <a:srgbClr val="FFFFFF"/>
                </a:solidFill>
                <a:latin typeface="+mj-lt"/>
                <a:ea typeface="+mj-ea"/>
                <a:cs typeface="+mj-cs"/>
              </a:rPr>
              <a:t>Universal Selector</a:t>
            </a:r>
          </a:p>
        </p:txBody>
      </p:sp>
      <p:sp>
        <p:nvSpPr>
          <p:cNvPr id="58"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618E2B0-1FA7-D37A-FFF1-77D5A2F3C04A}"/>
              </a:ext>
            </a:extLst>
          </p:cNvPr>
          <p:cNvPicPr>
            <a:picLocks noChangeAspect="1"/>
          </p:cNvPicPr>
          <p:nvPr/>
        </p:nvPicPr>
        <p:blipFill>
          <a:blip r:embed="rId3"/>
          <a:stretch>
            <a:fillRect/>
          </a:stretch>
        </p:blipFill>
        <p:spPr>
          <a:xfrm>
            <a:off x="1035177" y="3299345"/>
            <a:ext cx="10118598" cy="2554947"/>
          </a:xfrm>
          <a:prstGeom prst="rect">
            <a:avLst/>
          </a:prstGeom>
        </p:spPr>
      </p:pic>
    </p:spTree>
    <p:extLst>
      <p:ext uri="{BB962C8B-B14F-4D97-AF65-F5344CB8AC3E}">
        <p14:creationId xmlns:p14="http://schemas.microsoft.com/office/powerpoint/2010/main" val="3366199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descr="Technological background">
            <a:extLst>
              <a:ext uri="{FF2B5EF4-FFF2-40B4-BE49-F238E27FC236}">
                <a16:creationId xmlns:a16="http://schemas.microsoft.com/office/drawing/2014/main" id="{9BECA7C7-24BB-7333-220F-2531B95E698F}"/>
              </a:ext>
            </a:extLst>
          </p:cNvPr>
          <p:cNvPicPr>
            <a:picLocks noChangeAspect="1"/>
          </p:cNvPicPr>
          <p:nvPr/>
        </p:nvPicPr>
        <p:blipFill>
          <a:blip r:embed="rId3">
            <a:alphaModFix amt="50000"/>
          </a:blip>
          <a:srcRect t="5113" b="10617"/>
          <a:stretch/>
        </p:blipFill>
        <p:spPr>
          <a:xfrm>
            <a:off x="20" y="1"/>
            <a:ext cx="12191980" cy="6857999"/>
          </a:xfrm>
          <a:prstGeom prst="rect">
            <a:avLst/>
          </a:prstGeom>
        </p:spPr>
      </p:pic>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CSS Properties</a:t>
            </a:r>
          </a:p>
        </p:txBody>
      </p:sp>
    </p:spTree>
    <p:extLst>
      <p:ext uri="{BB962C8B-B14F-4D97-AF65-F5344CB8AC3E}">
        <p14:creationId xmlns:p14="http://schemas.microsoft.com/office/powerpoint/2010/main" val="27549998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mj-lt"/>
                <a:ea typeface="+mj-ea"/>
                <a:cs typeface="+mj-cs"/>
              </a:rPr>
              <a:t>CSS - Color</a:t>
            </a:r>
          </a:p>
        </p:txBody>
      </p:sp>
      <p:pic>
        <p:nvPicPr>
          <p:cNvPr id="4" name="Picture 3">
            <a:extLst>
              <a:ext uri="{FF2B5EF4-FFF2-40B4-BE49-F238E27FC236}">
                <a16:creationId xmlns:a16="http://schemas.microsoft.com/office/drawing/2014/main" id="{FD2BAD49-802F-506B-59C5-7F0B39E03626}"/>
              </a:ext>
            </a:extLst>
          </p:cNvPr>
          <p:cNvPicPr>
            <a:picLocks noChangeAspect="1"/>
          </p:cNvPicPr>
          <p:nvPr/>
        </p:nvPicPr>
        <p:blipFill>
          <a:blip r:embed="rId3"/>
          <a:srcRect r="23866"/>
          <a:stretch/>
        </p:blipFill>
        <p:spPr>
          <a:xfrm>
            <a:off x="1321906" y="1966293"/>
            <a:ext cx="9548186" cy="4452160"/>
          </a:xfrm>
          <a:prstGeom prst="rect">
            <a:avLst/>
          </a:prstGeom>
        </p:spPr>
      </p:pic>
    </p:spTree>
    <p:extLst>
      <p:ext uri="{BB962C8B-B14F-4D97-AF65-F5344CB8AC3E}">
        <p14:creationId xmlns:p14="http://schemas.microsoft.com/office/powerpoint/2010/main" val="50763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mj-lt"/>
                <a:ea typeface="+mj-ea"/>
                <a:cs typeface="+mj-cs"/>
              </a:rPr>
              <a:t>CSS - Color</a:t>
            </a:r>
          </a:p>
        </p:txBody>
      </p:sp>
      <p:pic>
        <p:nvPicPr>
          <p:cNvPr id="4" name="Picture 3">
            <a:extLst>
              <a:ext uri="{FF2B5EF4-FFF2-40B4-BE49-F238E27FC236}">
                <a16:creationId xmlns:a16="http://schemas.microsoft.com/office/drawing/2014/main" id="{FD2BAD49-802F-506B-59C5-7F0B39E03626}"/>
              </a:ext>
            </a:extLst>
          </p:cNvPr>
          <p:cNvPicPr>
            <a:picLocks noChangeAspect="1"/>
          </p:cNvPicPr>
          <p:nvPr/>
        </p:nvPicPr>
        <p:blipFill>
          <a:blip r:embed="rId3"/>
          <a:srcRect r="23866"/>
          <a:stretch/>
        </p:blipFill>
        <p:spPr>
          <a:xfrm>
            <a:off x="1321906" y="1966293"/>
            <a:ext cx="9548186" cy="4452160"/>
          </a:xfrm>
          <a:prstGeom prst="rect">
            <a:avLst/>
          </a:prstGeom>
        </p:spPr>
      </p:pic>
    </p:spTree>
    <p:extLst>
      <p:ext uri="{BB962C8B-B14F-4D97-AF65-F5344CB8AC3E}">
        <p14:creationId xmlns:p14="http://schemas.microsoft.com/office/powerpoint/2010/main" val="40344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dirty="0">
                <a:solidFill>
                  <a:srgbClr val="FFFFFF"/>
                </a:solidFill>
                <a:latin typeface="+mj-lt"/>
                <a:ea typeface="+mj-ea"/>
                <a:cs typeface="+mj-cs"/>
              </a:rPr>
              <a:t>CSS - Font</a:t>
            </a:r>
          </a:p>
        </p:txBody>
      </p:sp>
      <p:pic>
        <p:nvPicPr>
          <p:cNvPr id="5" name="Picture 4">
            <a:extLst>
              <a:ext uri="{FF2B5EF4-FFF2-40B4-BE49-F238E27FC236}">
                <a16:creationId xmlns:a16="http://schemas.microsoft.com/office/drawing/2014/main" id="{66667B62-C1D4-E477-F9CC-368CF39172E7}"/>
              </a:ext>
            </a:extLst>
          </p:cNvPr>
          <p:cNvPicPr>
            <a:picLocks noChangeAspect="1"/>
          </p:cNvPicPr>
          <p:nvPr/>
        </p:nvPicPr>
        <p:blipFill>
          <a:blip r:embed="rId3"/>
          <a:stretch>
            <a:fillRect/>
          </a:stretch>
        </p:blipFill>
        <p:spPr>
          <a:xfrm>
            <a:off x="432225" y="2351646"/>
            <a:ext cx="11327549" cy="3681454"/>
          </a:xfrm>
          <a:prstGeom prst="rect">
            <a:avLst/>
          </a:prstGeom>
        </p:spPr>
      </p:pic>
    </p:spTree>
    <p:extLst>
      <p:ext uri="{BB962C8B-B14F-4D97-AF65-F5344CB8AC3E}">
        <p14:creationId xmlns:p14="http://schemas.microsoft.com/office/powerpoint/2010/main" val="306930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dirty="0">
                <a:solidFill>
                  <a:srgbClr val="FFFFFF"/>
                </a:solidFill>
                <a:latin typeface="+mj-lt"/>
                <a:ea typeface="+mj-ea"/>
                <a:cs typeface="+mj-cs"/>
              </a:rPr>
              <a:t>CSS – Font-size</a:t>
            </a:r>
          </a:p>
        </p:txBody>
      </p:sp>
      <p:pic>
        <p:nvPicPr>
          <p:cNvPr id="4" name="Picture 3">
            <a:extLst>
              <a:ext uri="{FF2B5EF4-FFF2-40B4-BE49-F238E27FC236}">
                <a16:creationId xmlns:a16="http://schemas.microsoft.com/office/drawing/2014/main" id="{116F66BB-5C1E-4A57-65F4-2BF3245B4B86}"/>
              </a:ext>
            </a:extLst>
          </p:cNvPr>
          <p:cNvPicPr>
            <a:picLocks noChangeAspect="1"/>
          </p:cNvPicPr>
          <p:nvPr/>
        </p:nvPicPr>
        <p:blipFill>
          <a:blip r:embed="rId3"/>
          <a:stretch>
            <a:fillRect/>
          </a:stretch>
        </p:blipFill>
        <p:spPr>
          <a:xfrm>
            <a:off x="449090" y="1916299"/>
            <a:ext cx="11293819" cy="3025402"/>
          </a:xfrm>
          <a:prstGeom prst="rect">
            <a:avLst/>
          </a:prstGeom>
        </p:spPr>
      </p:pic>
    </p:spTree>
    <p:extLst>
      <p:ext uri="{BB962C8B-B14F-4D97-AF65-F5344CB8AC3E}">
        <p14:creationId xmlns:p14="http://schemas.microsoft.com/office/powerpoint/2010/main" val="169625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76A532-1322-62BC-93BB-FBC2ABA95822}"/>
              </a:ext>
            </a:extLst>
          </p:cNvPr>
          <p:cNvSpPr>
            <a:spLocks noGrp="1"/>
          </p:cNvSpPr>
          <p:nvPr>
            <p:ph idx="1"/>
          </p:nvPr>
        </p:nvSpPr>
        <p:spPr>
          <a:xfrm>
            <a:off x="570271" y="773574"/>
            <a:ext cx="4080387" cy="495537"/>
          </a:xfrm>
        </p:spPr>
        <p:txBody>
          <a:bodyPr>
            <a:normAutofit/>
          </a:bodyPr>
          <a:lstStyle/>
          <a:p>
            <a:pPr marL="0" indent="0">
              <a:buNone/>
            </a:pPr>
            <a:r>
              <a:rPr lang="en-US" b="1" dirty="0"/>
              <a:t>HTML Editors</a:t>
            </a:r>
          </a:p>
          <a:p>
            <a:pPr marL="0" indent="0">
              <a:buNone/>
            </a:pPr>
            <a:endParaRPr lang="en-US" b="1" dirty="0"/>
          </a:p>
        </p:txBody>
      </p:sp>
      <p:pic>
        <p:nvPicPr>
          <p:cNvPr id="4" name="Picture 3" descr="A blue ribbon with a cross&#10;&#10;Description automatically generated">
            <a:extLst>
              <a:ext uri="{FF2B5EF4-FFF2-40B4-BE49-F238E27FC236}">
                <a16:creationId xmlns:a16="http://schemas.microsoft.com/office/drawing/2014/main" id="{6F72C853-F53E-8403-5C85-0571F3AB0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522280"/>
            <a:ext cx="1890098" cy="1890098"/>
          </a:xfrm>
          <a:prstGeom prst="rect">
            <a:avLst/>
          </a:prstGeom>
        </p:spPr>
      </p:pic>
      <p:pic>
        <p:nvPicPr>
          <p:cNvPr id="7" name="Picture 6" descr="A green circle with white lines on it&#10;&#10;Description automatically generated">
            <a:extLst>
              <a:ext uri="{FF2B5EF4-FFF2-40B4-BE49-F238E27FC236}">
                <a16:creationId xmlns:a16="http://schemas.microsoft.com/office/drawing/2014/main" id="{0E7233BF-376F-3486-EC03-ECFDC8078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277" y="2544249"/>
            <a:ext cx="1868129" cy="1868129"/>
          </a:xfrm>
          <a:prstGeom prst="rect">
            <a:avLst/>
          </a:prstGeom>
        </p:spPr>
      </p:pic>
      <p:pic>
        <p:nvPicPr>
          <p:cNvPr id="9" name="Picture 8" descr="A logo of a company&#10;&#10;Description automatically generated">
            <a:extLst>
              <a:ext uri="{FF2B5EF4-FFF2-40B4-BE49-F238E27FC236}">
                <a16:creationId xmlns:a16="http://schemas.microsoft.com/office/drawing/2014/main" id="{14E60448-15C6-ADBD-3F08-BD9DA253D1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4336" y="2544249"/>
            <a:ext cx="1622322" cy="1622322"/>
          </a:xfrm>
          <a:prstGeom prst="rect">
            <a:avLst/>
          </a:prstGeom>
        </p:spPr>
      </p:pic>
      <p:pic>
        <p:nvPicPr>
          <p:cNvPr id="11" name="Picture 10" descr="A chameleon holding a pencil&#10;&#10;Description automatically generated">
            <a:extLst>
              <a:ext uri="{FF2B5EF4-FFF2-40B4-BE49-F238E27FC236}">
                <a16:creationId xmlns:a16="http://schemas.microsoft.com/office/drawing/2014/main" id="{4DD83368-5918-A0FD-42C6-4A6FA3EAA9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6140" y="2553817"/>
            <a:ext cx="2143125" cy="1858561"/>
          </a:xfrm>
          <a:prstGeom prst="rect">
            <a:avLst/>
          </a:prstGeom>
        </p:spPr>
      </p:pic>
      <p:sp>
        <p:nvSpPr>
          <p:cNvPr id="12" name="TextBox 11">
            <a:extLst>
              <a:ext uri="{FF2B5EF4-FFF2-40B4-BE49-F238E27FC236}">
                <a16:creationId xmlns:a16="http://schemas.microsoft.com/office/drawing/2014/main" id="{A08ED8C2-4822-CC9D-1751-FE3FC88797E7}"/>
              </a:ext>
            </a:extLst>
          </p:cNvPr>
          <p:cNvSpPr txBox="1"/>
          <p:nvPr/>
        </p:nvSpPr>
        <p:spPr>
          <a:xfrm>
            <a:off x="668594" y="1396181"/>
            <a:ext cx="11238271" cy="646331"/>
          </a:xfrm>
          <a:prstGeom prst="rect">
            <a:avLst/>
          </a:prstGeom>
          <a:noFill/>
        </p:spPr>
        <p:txBody>
          <a:bodyPr wrap="square" rtlCol="0">
            <a:spAutoFit/>
          </a:bodyPr>
          <a:lstStyle/>
          <a:p>
            <a:r>
              <a:rPr lang="en-US" dirty="0"/>
              <a:t>HTML Editors are tools to write and run (in some cases) an HTML code. There are several HTML Editors available to the user </a:t>
            </a:r>
          </a:p>
        </p:txBody>
      </p:sp>
    </p:spTree>
    <p:extLst>
      <p:ext uri="{BB962C8B-B14F-4D97-AF65-F5344CB8AC3E}">
        <p14:creationId xmlns:p14="http://schemas.microsoft.com/office/powerpoint/2010/main" val="3272004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dirty="0">
                <a:solidFill>
                  <a:srgbClr val="FFFFFF"/>
                </a:solidFill>
                <a:latin typeface="+mj-lt"/>
                <a:ea typeface="+mj-ea"/>
                <a:cs typeface="+mj-cs"/>
              </a:rPr>
              <a:t>CSS – Font-</a:t>
            </a:r>
            <a:r>
              <a:rPr lang="en-US" sz="4000" b="1" kern="1200">
                <a:solidFill>
                  <a:srgbClr val="FFFFFF"/>
                </a:solidFill>
                <a:latin typeface="+mj-lt"/>
                <a:ea typeface="+mj-ea"/>
                <a:cs typeface="+mj-cs"/>
              </a:rPr>
              <a:t>weight</a:t>
            </a:r>
            <a:endParaRPr lang="en-US" sz="4000" b="1" kern="1200" dirty="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3533B5E4-E1A0-9762-5D37-EF9AE285EDED}"/>
              </a:ext>
            </a:extLst>
          </p:cNvPr>
          <p:cNvPicPr>
            <a:picLocks noChangeAspect="1"/>
          </p:cNvPicPr>
          <p:nvPr/>
        </p:nvPicPr>
        <p:blipFill>
          <a:blip r:embed="rId3"/>
          <a:stretch>
            <a:fillRect/>
          </a:stretch>
        </p:blipFill>
        <p:spPr>
          <a:xfrm>
            <a:off x="432225" y="2578198"/>
            <a:ext cx="11327549" cy="3228350"/>
          </a:xfrm>
          <a:prstGeom prst="rect">
            <a:avLst/>
          </a:prstGeom>
        </p:spPr>
      </p:pic>
    </p:spTree>
    <p:extLst>
      <p:ext uri="{BB962C8B-B14F-4D97-AF65-F5344CB8AC3E}">
        <p14:creationId xmlns:p14="http://schemas.microsoft.com/office/powerpoint/2010/main" val="218472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dirty="0">
                <a:solidFill>
                  <a:srgbClr val="FFFFFF"/>
                </a:solidFill>
                <a:latin typeface="+mj-lt"/>
                <a:ea typeface="+mj-ea"/>
                <a:cs typeface="+mj-cs"/>
              </a:rPr>
              <a:t>CSS – text-alignment</a:t>
            </a:r>
          </a:p>
        </p:txBody>
      </p:sp>
      <p:pic>
        <p:nvPicPr>
          <p:cNvPr id="4" name="Picture 3">
            <a:extLst>
              <a:ext uri="{FF2B5EF4-FFF2-40B4-BE49-F238E27FC236}">
                <a16:creationId xmlns:a16="http://schemas.microsoft.com/office/drawing/2014/main" id="{E77E7233-A6FC-3D4D-7068-0E91D0092372}"/>
              </a:ext>
            </a:extLst>
          </p:cNvPr>
          <p:cNvPicPr>
            <a:picLocks noChangeAspect="1"/>
          </p:cNvPicPr>
          <p:nvPr/>
        </p:nvPicPr>
        <p:blipFill>
          <a:blip r:embed="rId3"/>
          <a:stretch>
            <a:fillRect/>
          </a:stretch>
        </p:blipFill>
        <p:spPr>
          <a:xfrm>
            <a:off x="432225" y="2578198"/>
            <a:ext cx="11327549" cy="3228350"/>
          </a:xfrm>
          <a:prstGeom prst="rect">
            <a:avLst/>
          </a:prstGeom>
        </p:spPr>
      </p:pic>
    </p:spTree>
    <p:extLst>
      <p:ext uri="{BB962C8B-B14F-4D97-AF65-F5344CB8AC3E}">
        <p14:creationId xmlns:p14="http://schemas.microsoft.com/office/powerpoint/2010/main" val="92313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dirty="0">
                <a:solidFill>
                  <a:srgbClr val="FFFFFF"/>
                </a:solidFill>
                <a:latin typeface="+mj-lt"/>
                <a:ea typeface="+mj-ea"/>
                <a:cs typeface="+mj-cs"/>
              </a:rPr>
              <a:t>CSS – Box Model</a:t>
            </a:r>
          </a:p>
        </p:txBody>
      </p:sp>
      <p:pic>
        <p:nvPicPr>
          <p:cNvPr id="5" name="Picture 4">
            <a:extLst>
              <a:ext uri="{FF2B5EF4-FFF2-40B4-BE49-F238E27FC236}">
                <a16:creationId xmlns:a16="http://schemas.microsoft.com/office/drawing/2014/main" id="{E0E6EAC8-2463-27CB-E394-837860A8FE51}"/>
              </a:ext>
            </a:extLst>
          </p:cNvPr>
          <p:cNvPicPr>
            <a:picLocks noChangeAspect="1"/>
          </p:cNvPicPr>
          <p:nvPr/>
        </p:nvPicPr>
        <p:blipFill>
          <a:blip r:embed="rId3"/>
          <a:stretch>
            <a:fillRect/>
          </a:stretch>
        </p:blipFill>
        <p:spPr>
          <a:xfrm>
            <a:off x="3295899" y="1966293"/>
            <a:ext cx="5600200" cy="4452160"/>
          </a:xfrm>
          <a:prstGeom prst="rect">
            <a:avLst/>
          </a:prstGeom>
        </p:spPr>
      </p:pic>
    </p:spTree>
    <p:extLst>
      <p:ext uri="{BB962C8B-B14F-4D97-AF65-F5344CB8AC3E}">
        <p14:creationId xmlns:p14="http://schemas.microsoft.com/office/powerpoint/2010/main" val="349246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dirty="0">
                <a:solidFill>
                  <a:srgbClr val="FFFFFF"/>
                </a:solidFill>
                <a:latin typeface="+mj-lt"/>
                <a:ea typeface="+mj-ea"/>
                <a:cs typeface="+mj-cs"/>
              </a:rPr>
              <a:t>CSS – Grouping Selector</a:t>
            </a:r>
          </a:p>
        </p:txBody>
      </p:sp>
      <p:pic>
        <p:nvPicPr>
          <p:cNvPr id="4" name="Picture 3">
            <a:extLst>
              <a:ext uri="{FF2B5EF4-FFF2-40B4-BE49-F238E27FC236}">
                <a16:creationId xmlns:a16="http://schemas.microsoft.com/office/drawing/2014/main" id="{CBBF2DB4-E759-6D1B-83E5-BED735E708DA}"/>
              </a:ext>
            </a:extLst>
          </p:cNvPr>
          <p:cNvPicPr>
            <a:picLocks noChangeAspect="1"/>
          </p:cNvPicPr>
          <p:nvPr/>
        </p:nvPicPr>
        <p:blipFill>
          <a:blip r:embed="rId3"/>
          <a:stretch>
            <a:fillRect/>
          </a:stretch>
        </p:blipFill>
        <p:spPr>
          <a:xfrm>
            <a:off x="2855033" y="2935443"/>
            <a:ext cx="5852667" cy="2324301"/>
          </a:xfrm>
          <a:prstGeom prst="rect">
            <a:avLst/>
          </a:prstGeom>
        </p:spPr>
      </p:pic>
    </p:spTree>
    <p:extLst>
      <p:ext uri="{BB962C8B-B14F-4D97-AF65-F5344CB8AC3E}">
        <p14:creationId xmlns:p14="http://schemas.microsoft.com/office/powerpoint/2010/main" val="193972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dirty="0">
                <a:solidFill>
                  <a:srgbClr val="FFFFFF"/>
                </a:solidFill>
                <a:latin typeface="+mj-lt"/>
                <a:ea typeface="+mj-ea"/>
                <a:cs typeface="+mj-cs"/>
              </a:rPr>
              <a:t>CSS – Positioning</a:t>
            </a:r>
          </a:p>
        </p:txBody>
      </p:sp>
      <p:pic>
        <p:nvPicPr>
          <p:cNvPr id="5" name="Picture 4">
            <a:extLst>
              <a:ext uri="{FF2B5EF4-FFF2-40B4-BE49-F238E27FC236}">
                <a16:creationId xmlns:a16="http://schemas.microsoft.com/office/drawing/2014/main" id="{C18EDCBD-C37A-F6C1-33E3-71BB2782D49D}"/>
              </a:ext>
            </a:extLst>
          </p:cNvPr>
          <p:cNvPicPr>
            <a:picLocks noChangeAspect="1"/>
          </p:cNvPicPr>
          <p:nvPr/>
        </p:nvPicPr>
        <p:blipFill>
          <a:blip r:embed="rId3"/>
          <a:stretch>
            <a:fillRect/>
          </a:stretch>
        </p:blipFill>
        <p:spPr>
          <a:xfrm>
            <a:off x="1462531" y="2233250"/>
            <a:ext cx="8893311" cy="3414056"/>
          </a:xfrm>
          <a:prstGeom prst="rect">
            <a:avLst/>
          </a:prstGeom>
        </p:spPr>
      </p:pic>
    </p:spTree>
    <p:extLst>
      <p:ext uri="{BB962C8B-B14F-4D97-AF65-F5344CB8AC3E}">
        <p14:creationId xmlns:p14="http://schemas.microsoft.com/office/powerpoint/2010/main" val="96885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dirty="0">
                <a:solidFill>
                  <a:srgbClr val="FFFFFF"/>
                </a:solidFill>
                <a:latin typeface="+mj-lt"/>
                <a:ea typeface="+mj-ea"/>
                <a:cs typeface="+mj-cs"/>
              </a:rPr>
              <a:t>CSS – Outline</a:t>
            </a:r>
          </a:p>
        </p:txBody>
      </p:sp>
      <p:sp>
        <p:nvSpPr>
          <p:cNvPr id="4" name="TextBox 3">
            <a:extLst>
              <a:ext uri="{FF2B5EF4-FFF2-40B4-BE49-F238E27FC236}">
                <a16:creationId xmlns:a16="http://schemas.microsoft.com/office/drawing/2014/main" id="{33BB8EA5-D09F-0151-7BC3-BDDE2E757467}"/>
              </a:ext>
            </a:extLst>
          </p:cNvPr>
          <p:cNvSpPr txBox="1"/>
          <p:nvPr/>
        </p:nvSpPr>
        <p:spPr>
          <a:xfrm>
            <a:off x="8572499" y="390832"/>
            <a:ext cx="3233585" cy="873612"/>
          </a:xfrm>
          <a:prstGeom prst="rect">
            <a:avLst/>
          </a:prstGeom>
        </p:spPr>
        <p:txBody>
          <a:bodyPr vert="horz" lIns="91440" tIns="45720" rIns="91440" bIns="45720" rtlCol="0" anchor="ctr">
            <a:normAutofit/>
          </a:bodyPr>
          <a:lstStyle/>
          <a:p>
            <a:pPr>
              <a:lnSpc>
                <a:spcPct val="90000"/>
              </a:lnSpc>
              <a:spcBef>
                <a:spcPts val="1000"/>
              </a:spcBef>
            </a:pPr>
            <a:r>
              <a:rPr lang="en-US" sz="1900" kern="1200">
                <a:solidFill>
                  <a:srgbClr val="FFFFFF"/>
                </a:solidFill>
                <a:latin typeface="+mn-lt"/>
                <a:ea typeface="+mn-ea"/>
                <a:cs typeface="+mn-cs"/>
              </a:rPr>
              <a:t>An outline is a line drawn outside the element's border.</a:t>
            </a:r>
          </a:p>
        </p:txBody>
      </p:sp>
      <p:pic>
        <p:nvPicPr>
          <p:cNvPr id="7" name="Picture 6">
            <a:extLst>
              <a:ext uri="{FF2B5EF4-FFF2-40B4-BE49-F238E27FC236}">
                <a16:creationId xmlns:a16="http://schemas.microsoft.com/office/drawing/2014/main" id="{886B77C5-5A70-1D74-54BD-A13F57575E9A}"/>
              </a:ext>
            </a:extLst>
          </p:cNvPr>
          <p:cNvPicPr>
            <a:picLocks noChangeAspect="1"/>
          </p:cNvPicPr>
          <p:nvPr/>
        </p:nvPicPr>
        <p:blipFill>
          <a:blip r:embed="rId3"/>
          <a:stretch>
            <a:fillRect/>
          </a:stretch>
        </p:blipFill>
        <p:spPr>
          <a:xfrm>
            <a:off x="432223" y="2201495"/>
            <a:ext cx="11327549" cy="3426584"/>
          </a:xfrm>
          <a:prstGeom prst="rect">
            <a:avLst/>
          </a:prstGeom>
        </p:spPr>
      </p:pic>
    </p:spTree>
    <p:extLst>
      <p:ext uri="{BB962C8B-B14F-4D97-AF65-F5344CB8AC3E}">
        <p14:creationId xmlns:p14="http://schemas.microsoft.com/office/powerpoint/2010/main" val="226733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dirty="0">
                <a:solidFill>
                  <a:srgbClr val="FFFFFF"/>
                </a:solidFill>
                <a:latin typeface="+mj-lt"/>
                <a:ea typeface="+mj-ea"/>
                <a:cs typeface="+mj-cs"/>
              </a:rPr>
              <a:t>CSS – Outline</a:t>
            </a:r>
          </a:p>
        </p:txBody>
      </p:sp>
      <p:sp>
        <p:nvSpPr>
          <p:cNvPr id="4" name="TextBox 3">
            <a:extLst>
              <a:ext uri="{FF2B5EF4-FFF2-40B4-BE49-F238E27FC236}">
                <a16:creationId xmlns:a16="http://schemas.microsoft.com/office/drawing/2014/main" id="{33BB8EA5-D09F-0151-7BC3-BDDE2E757467}"/>
              </a:ext>
            </a:extLst>
          </p:cNvPr>
          <p:cNvSpPr txBox="1"/>
          <p:nvPr/>
        </p:nvSpPr>
        <p:spPr>
          <a:xfrm>
            <a:off x="8572499" y="390832"/>
            <a:ext cx="3233585" cy="873612"/>
          </a:xfrm>
          <a:prstGeom prst="rect">
            <a:avLst/>
          </a:prstGeom>
        </p:spPr>
        <p:txBody>
          <a:bodyPr vert="horz" lIns="91440" tIns="45720" rIns="91440" bIns="45720" rtlCol="0" anchor="ctr">
            <a:normAutofit/>
          </a:bodyPr>
          <a:lstStyle/>
          <a:p>
            <a:pPr>
              <a:lnSpc>
                <a:spcPct val="90000"/>
              </a:lnSpc>
              <a:spcBef>
                <a:spcPts val="1000"/>
              </a:spcBef>
            </a:pPr>
            <a:r>
              <a:rPr lang="en-US" sz="1900" kern="1200" dirty="0">
                <a:solidFill>
                  <a:srgbClr val="FFFFFF"/>
                </a:solidFill>
                <a:latin typeface="+mn-lt"/>
                <a:ea typeface="+mn-ea"/>
                <a:cs typeface="+mn-cs"/>
              </a:rPr>
              <a:t>An outline is a line drawn outside the element's border.</a:t>
            </a:r>
          </a:p>
        </p:txBody>
      </p:sp>
      <p:sp>
        <p:nvSpPr>
          <p:cNvPr id="6" name="TextBox 5">
            <a:extLst>
              <a:ext uri="{FF2B5EF4-FFF2-40B4-BE49-F238E27FC236}">
                <a16:creationId xmlns:a16="http://schemas.microsoft.com/office/drawing/2014/main" id="{7C4BB830-CEED-6C2D-807C-568B7AA9C27B}"/>
              </a:ext>
            </a:extLst>
          </p:cNvPr>
          <p:cNvSpPr txBox="1"/>
          <p:nvPr/>
        </p:nvSpPr>
        <p:spPr>
          <a:xfrm>
            <a:off x="273504" y="1574310"/>
            <a:ext cx="4701619" cy="3268652"/>
          </a:xfrm>
          <a:prstGeom prst="rect">
            <a:avLst/>
          </a:prstGeom>
          <a:noFill/>
        </p:spPr>
        <p:txBody>
          <a:bodyPr wrap="square" numCol="1">
            <a:spAutoFit/>
          </a:bodyPr>
          <a:lstStyle/>
          <a:p>
            <a:pPr>
              <a:lnSpc>
                <a:spcPct val="150000"/>
              </a:lnSpc>
            </a:pPr>
            <a:r>
              <a:rPr lang="en-US" sz="2000" b="1" dirty="0">
                <a:latin typeface="Times New Roman" panose="02020603050405020304" pitchFamily="18" charset="0"/>
                <a:cs typeface="Times New Roman" panose="02020603050405020304" pitchFamily="18" charset="0"/>
              </a:rPr>
              <a:t>CSS has the following outline properties:</a:t>
            </a:r>
          </a:p>
          <a:p>
            <a:pPr>
              <a:lnSpc>
                <a:spcPct val="150000"/>
              </a:lnSpc>
            </a:pP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    outline-style</a:t>
            </a:r>
          </a:p>
          <a:p>
            <a:pPr>
              <a:lnSpc>
                <a:spcPct val="150000"/>
              </a:lnSpc>
            </a:pPr>
            <a:r>
              <a:rPr lang="en-US" sz="2000" b="1" dirty="0">
                <a:latin typeface="Times New Roman" panose="02020603050405020304" pitchFamily="18" charset="0"/>
                <a:cs typeface="Times New Roman" panose="02020603050405020304" pitchFamily="18" charset="0"/>
              </a:rPr>
              <a:t>    outline-color</a:t>
            </a:r>
          </a:p>
          <a:p>
            <a:pPr>
              <a:lnSpc>
                <a:spcPct val="150000"/>
              </a:lnSpc>
            </a:pPr>
            <a:r>
              <a:rPr lang="en-US" sz="2000" b="1" dirty="0">
                <a:latin typeface="Times New Roman" panose="02020603050405020304" pitchFamily="18" charset="0"/>
                <a:cs typeface="Times New Roman" panose="02020603050405020304" pitchFamily="18" charset="0"/>
              </a:rPr>
              <a:t>    outline-width</a:t>
            </a:r>
          </a:p>
          <a:p>
            <a:pPr>
              <a:lnSpc>
                <a:spcPct val="150000"/>
              </a:lnSpc>
            </a:pPr>
            <a:r>
              <a:rPr lang="en-US" sz="2000" b="1" dirty="0">
                <a:latin typeface="Times New Roman" panose="02020603050405020304" pitchFamily="18" charset="0"/>
                <a:cs typeface="Times New Roman" panose="02020603050405020304" pitchFamily="18" charset="0"/>
              </a:rPr>
              <a:t>    outline-offset</a:t>
            </a:r>
          </a:p>
          <a:p>
            <a:pPr>
              <a:lnSpc>
                <a:spcPct val="150000"/>
              </a:lnSpc>
            </a:pPr>
            <a:r>
              <a:rPr lang="en-US" sz="2000" b="1" dirty="0">
                <a:latin typeface="Times New Roman" panose="02020603050405020304" pitchFamily="18" charset="0"/>
                <a:cs typeface="Times New Roman" panose="02020603050405020304" pitchFamily="18" charset="0"/>
              </a:rPr>
              <a:t>    outline</a:t>
            </a:r>
          </a:p>
        </p:txBody>
      </p:sp>
      <p:graphicFrame>
        <p:nvGraphicFramePr>
          <p:cNvPr id="109" name="TextBox 8">
            <a:extLst>
              <a:ext uri="{FF2B5EF4-FFF2-40B4-BE49-F238E27FC236}">
                <a16:creationId xmlns:a16="http://schemas.microsoft.com/office/drawing/2014/main" id="{FEE93324-1855-7B63-BABC-9699F0055CB8}"/>
              </a:ext>
            </a:extLst>
          </p:cNvPr>
          <p:cNvGraphicFramePr/>
          <p:nvPr/>
        </p:nvGraphicFramePr>
        <p:xfrm>
          <a:off x="6095998" y="2078171"/>
          <a:ext cx="6096000" cy="42473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531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dirty="0">
                <a:solidFill>
                  <a:srgbClr val="FFFFFF"/>
                </a:solidFill>
                <a:latin typeface="+mj-lt"/>
                <a:ea typeface="+mj-ea"/>
                <a:cs typeface="+mj-cs"/>
              </a:rPr>
              <a:t>CSS – Outline</a:t>
            </a:r>
          </a:p>
        </p:txBody>
      </p:sp>
      <p:sp>
        <p:nvSpPr>
          <p:cNvPr id="4" name="TextBox 3">
            <a:extLst>
              <a:ext uri="{FF2B5EF4-FFF2-40B4-BE49-F238E27FC236}">
                <a16:creationId xmlns:a16="http://schemas.microsoft.com/office/drawing/2014/main" id="{33BB8EA5-D09F-0151-7BC3-BDDE2E757467}"/>
              </a:ext>
            </a:extLst>
          </p:cNvPr>
          <p:cNvSpPr txBox="1"/>
          <p:nvPr/>
        </p:nvSpPr>
        <p:spPr>
          <a:xfrm>
            <a:off x="8572499" y="390832"/>
            <a:ext cx="3233585" cy="873612"/>
          </a:xfrm>
          <a:prstGeom prst="rect">
            <a:avLst/>
          </a:prstGeom>
        </p:spPr>
        <p:txBody>
          <a:bodyPr vert="horz" lIns="91440" tIns="45720" rIns="91440" bIns="45720" rtlCol="0" anchor="ctr">
            <a:normAutofit/>
          </a:bodyPr>
          <a:lstStyle/>
          <a:p>
            <a:pPr>
              <a:lnSpc>
                <a:spcPct val="90000"/>
              </a:lnSpc>
              <a:spcBef>
                <a:spcPts val="1000"/>
              </a:spcBef>
            </a:pPr>
            <a:r>
              <a:rPr lang="en-US" sz="1900" kern="1200">
                <a:solidFill>
                  <a:srgbClr val="FFFFFF"/>
                </a:solidFill>
                <a:latin typeface="+mn-lt"/>
                <a:ea typeface="+mn-ea"/>
                <a:cs typeface="+mn-cs"/>
              </a:rPr>
              <a:t>An outline is a line drawn outside the element's border.</a:t>
            </a:r>
          </a:p>
        </p:txBody>
      </p:sp>
      <p:sp>
        <p:nvSpPr>
          <p:cNvPr id="5" name="TextBox 4">
            <a:extLst>
              <a:ext uri="{FF2B5EF4-FFF2-40B4-BE49-F238E27FC236}">
                <a16:creationId xmlns:a16="http://schemas.microsoft.com/office/drawing/2014/main" id="{25C0293A-1228-959C-A2AA-A9366F7253A4}"/>
              </a:ext>
            </a:extLst>
          </p:cNvPr>
          <p:cNvSpPr txBox="1"/>
          <p:nvPr/>
        </p:nvSpPr>
        <p:spPr>
          <a:xfrm>
            <a:off x="216310" y="1909453"/>
            <a:ext cx="3431458" cy="3376374"/>
          </a:xfrm>
          <a:prstGeom prst="rect">
            <a:avLst/>
          </a:prstGeom>
          <a:noFill/>
        </p:spPr>
        <p:txBody>
          <a:bodyPr wrap="square">
            <a:spAutoFit/>
          </a:bodyPr>
          <a:lstStyle/>
          <a:p>
            <a:pPr>
              <a:lnSpc>
                <a:spcPct val="150000"/>
              </a:lnSpc>
            </a:pPr>
            <a:r>
              <a:rPr lang="en-US" dirty="0" err="1"/>
              <a:t>p.dotted</a:t>
            </a:r>
            <a:r>
              <a:rPr lang="en-US" dirty="0"/>
              <a:t> {outline-style: dotted;}</a:t>
            </a:r>
          </a:p>
          <a:p>
            <a:pPr>
              <a:lnSpc>
                <a:spcPct val="150000"/>
              </a:lnSpc>
            </a:pPr>
            <a:r>
              <a:rPr lang="en-US" dirty="0" err="1"/>
              <a:t>p.dashed</a:t>
            </a:r>
            <a:r>
              <a:rPr lang="en-US" dirty="0"/>
              <a:t> {outline-style: dashed;}</a:t>
            </a:r>
          </a:p>
          <a:p>
            <a:pPr>
              <a:lnSpc>
                <a:spcPct val="150000"/>
              </a:lnSpc>
            </a:pPr>
            <a:r>
              <a:rPr lang="en-US" dirty="0" err="1"/>
              <a:t>p.solid</a:t>
            </a:r>
            <a:r>
              <a:rPr lang="en-US" dirty="0"/>
              <a:t> {outline-style: solid;}</a:t>
            </a:r>
          </a:p>
          <a:p>
            <a:pPr>
              <a:lnSpc>
                <a:spcPct val="150000"/>
              </a:lnSpc>
            </a:pPr>
            <a:r>
              <a:rPr lang="en-US" dirty="0" err="1"/>
              <a:t>p.double</a:t>
            </a:r>
            <a:r>
              <a:rPr lang="en-US" dirty="0"/>
              <a:t> {outline-style: double;}</a:t>
            </a:r>
          </a:p>
          <a:p>
            <a:pPr>
              <a:lnSpc>
                <a:spcPct val="150000"/>
              </a:lnSpc>
            </a:pPr>
            <a:r>
              <a:rPr lang="en-US" dirty="0" err="1"/>
              <a:t>p.groove</a:t>
            </a:r>
            <a:r>
              <a:rPr lang="en-US" dirty="0"/>
              <a:t> {outline-style: groove;}</a:t>
            </a:r>
          </a:p>
          <a:p>
            <a:pPr>
              <a:lnSpc>
                <a:spcPct val="150000"/>
              </a:lnSpc>
            </a:pPr>
            <a:r>
              <a:rPr lang="en-US" dirty="0" err="1"/>
              <a:t>p.ridge</a:t>
            </a:r>
            <a:r>
              <a:rPr lang="en-US" dirty="0"/>
              <a:t> {outline-style: ridge;}</a:t>
            </a:r>
          </a:p>
          <a:p>
            <a:pPr>
              <a:lnSpc>
                <a:spcPct val="150000"/>
              </a:lnSpc>
            </a:pPr>
            <a:r>
              <a:rPr lang="en-US" dirty="0" err="1"/>
              <a:t>p.inset</a:t>
            </a:r>
            <a:r>
              <a:rPr lang="en-US" dirty="0"/>
              <a:t> {outline-style: inset;}</a:t>
            </a:r>
          </a:p>
          <a:p>
            <a:pPr>
              <a:lnSpc>
                <a:spcPct val="150000"/>
              </a:lnSpc>
            </a:pPr>
            <a:r>
              <a:rPr lang="en-US" dirty="0" err="1"/>
              <a:t>p.outset</a:t>
            </a:r>
            <a:r>
              <a:rPr lang="en-US" dirty="0"/>
              <a:t> {outline-style: outset;}</a:t>
            </a:r>
          </a:p>
        </p:txBody>
      </p:sp>
      <p:pic>
        <p:nvPicPr>
          <p:cNvPr id="8" name="Picture 7">
            <a:extLst>
              <a:ext uri="{FF2B5EF4-FFF2-40B4-BE49-F238E27FC236}">
                <a16:creationId xmlns:a16="http://schemas.microsoft.com/office/drawing/2014/main" id="{19DA3CDA-BC13-8357-7A9C-32BE9C2B23BD}"/>
              </a:ext>
            </a:extLst>
          </p:cNvPr>
          <p:cNvPicPr>
            <a:picLocks noChangeAspect="1"/>
          </p:cNvPicPr>
          <p:nvPr/>
        </p:nvPicPr>
        <p:blipFill>
          <a:blip r:embed="rId3"/>
          <a:stretch>
            <a:fillRect/>
          </a:stretch>
        </p:blipFill>
        <p:spPr>
          <a:xfrm>
            <a:off x="3950192" y="1963611"/>
            <a:ext cx="7626483" cy="4503557"/>
          </a:xfrm>
          <a:prstGeom prst="rect">
            <a:avLst/>
          </a:prstGeom>
        </p:spPr>
      </p:pic>
    </p:spTree>
    <p:extLst>
      <p:ext uri="{BB962C8B-B14F-4D97-AF65-F5344CB8AC3E}">
        <p14:creationId xmlns:p14="http://schemas.microsoft.com/office/powerpoint/2010/main" val="28475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dirty="0">
                <a:solidFill>
                  <a:srgbClr val="FFFFFF"/>
                </a:solidFill>
                <a:latin typeface="+mj-lt"/>
                <a:ea typeface="+mj-ea"/>
                <a:cs typeface="+mj-cs"/>
              </a:rPr>
              <a:t>CSS – </a:t>
            </a:r>
            <a:r>
              <a:rPr lang="en-US" sz="4000" b="1" dirty="0">
                <a:solidFill>
                  <a:srgbClr val="FFFFFF"/>
                </a:solidFill>
              </a:rPr>
              <a:t>CSS Outline Width</a:t>
            </a:r>
            <a:endParaRPr lang="en-US" sz="4000" b="1"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33BB8EA5-D09F-0151-7BC3-BDDE2E757467}"/>
              </a:ext>
            </a:extLst>
          </p:cNvPr>
          <p:cNvSpPr txBox="1"/>
          <p:nvPr/>
        </p:nvSpPr>
        <p:spPr>
          <a:xfrm>
            <a:off x="8572499" y="390832"/>
            <a:ext cx="3233585" cy="873612"/>
          </a:xfrm>
          <a:prstGeom prst="rect">
            <a:avLst/>
          </a:prstGeom>
        </p:spPr>
        <p:txBody>
          <a:bodyPr vert="horz" lIns="91440" tIns="45720" rIns="91440" bIns="45720" rtlCol="0" anchor="ctr">
            <a:normAutofit/>
          </a:bodyPr>
          <a:lstStyle/>
          <a:p>
            <a:pPr>
              <a:lnSpc>
                <a:spcPct val="90000"/>
              </a:lnSpc>
              <a:spcBef>
                <a:spcPts val="1000"/>
              </a:spcBef>
            </a:pPr>
            <a:r>
              <a:rPr lang="en-US" sz="1900" kern="1200" dirty="0">
                <a:solidFill>
                  <a:srgbClr val="FFFFFF"/>
                </a:solidFill>
                <a:latin typeface="+mn-lt"/>
                <a:ea typeface="+mn-ea"/>
                <a:cs typeface="+mn-cs"/>
              </a:rPr>
              <a:t>An outline is a line drawn outside the element's border.</a:t>
            </a:r>
          </a:p>
        </p:txBody>
      </p:sp>
      <p:sp>
        <p:nvSpPr>
          <p:cNvPr id="5" name="TextBox 4">
            <a:extLst>
              <a:ext uri="{FF2B5EF4-FFF2-40B4-BE49-F238E27FC236}">
                <a16:creationId xmlns:a16="http://schemas.microsoft.com/office/drawing/2014/main" id="{25C0293A-1228-959C-A2AA-A9366F7253A4}"/>
              </a:ext>
            </a:extLst>
          </p:cNvPr>
          <p:cNvSpPr txBox="1"/>
          <p:nvPr/>
        </p:nvSpPr>
        <p:spPr>
          <a:xfrm>
            <a:off x="216310" y="1909453"/>
            <a:ext cx="11149780" cy="2129878"/>
          </a:xfrm>
          <a:prstGeom prst="rect">
            <a:avLst/>
          </a:prstGeom>
          <a:noFill/>
        </p:spPr>
        <p:txBody>
          <a:bodyPr wrap="square">
            <a:spAutoFit/>
          </a:bodyPr>
          <a:lstStyle/>
          <a:p>
            <a:pPr>
              <a:lnSpc>
                <a:spcPct val="150000"/>
              </a:lnSpc>
            </a:pPr>
            <a:r>
              <a:rPr lang="en-US" dirty="0"/>
              <a:t>The outline-width property specifies the width of the outline, and can have one of the following values:</a:t>
            </a:r>
          </a:p>
          <a:p>
            <a:pPr marL="285750" indent="-285750">
              <a:lnSpc>
                <a:spcPct val="150000"/>
              </a:lnSpc>
              <a:buFont typeface="Arial" panose="020B0604020202020204" pitchFamily="34" charset="0"/>
              <a:buChar char="•"/>
            </a:pPr>
            <a:r>
              <a:rPr lang="en-US" dirty="0"/>
              <a:t>    thin (typically 1px)</a:t>
            </a:r>
          </a:p>
          <a:p>
            <a:pPr marL="285750" indent="-285750">
              <a:lnSpc>
                <a:spcPct val="150000"/>
              </a:lnSpc>
              <a:buFont typeface="Arial" panose="020B0604020202020204" pitchFamily="34" charset="0"/>
              <a:buChar char="•"/>
            </a:pPr>
            <a:r>
              <a:rPr lang="en-US" dirty="0"/>
              <a:t>    medium (typically 3px)</a:t>
            </a:r>
          </a:p>
          <a:p>
            <a:pPr marL="285750" indent="-285750">
              <a:lnSpc>
                <a:spcPct val="150000"/>
              </a:lnSpc>
              <a:buFont typeface="Arial" panose="020B0604020202020204" pitchFamily="34" charset="0"/>
              <a:buChar char="•"/>
            </a:pPr>
            <a:r>
              <a:rPr lang="en-US" dirty="0"/>
              <a:t>    thick (typically 5px)</a:t>
            </a:r>
          </a:p>
          <a:p>
            <a:pPr marL="285750" indent="-285750">
              <a:lnSpc>
                <a:spcPct val="150000"/>
              </a:lnSpc>
              <a:buFont typeface="Arial" panose="020B0604020202020204" pitchFamily="34" charset="0"/>
              <a:buChar char="•"/>
            </a:pPr>
            <a:r>
              <a:rPr lang="en-US" dirty="0"/>
              <a:t>    A specific size (in </a:t>
            </a:r>
            <a:r>
              <a:rPr lang="en-US" dirty="0" err="1"/>
              <a:t>px</a:t>
            </a:r>
            <a:r>
              <a:rPr lang="en-US" dirty="0"/>
              <a:t>, pt, cm, </a:t>
            </a:r>
            <a:r>
              <a:rPr lang="en-US" dirty="0" err="1"/>
              <a:t>em</a:t>
            </a:r>
            <a:r>
              <a:rPr lang="en-US" dirty="0"/>
              <a:t>, </a:t>
            </a:r>
            <a:r>
              <a:rPr lang="en-US" dirty="0" err="1"/>
              <a:t>etc</a:t>
            </a:r>
            <a:r>
              <a:rPr lang="en-US" dirty="0"/>
              <a:t>)</a:t>
            </a:r>
          </a:p>
        </p:txBody>
      </p:sp>
      <p:sp>
        <p:nvSpPr>
          <p:cNvPr id="6" name="TextBox 5">
            <a:extLst>
              <a:ext uri="{FF2B5EF4-FFF2-40B4-BE49-F238E27FC236}">
                <a16:creationId xmlns:a16="http://schemas.microsoft.com/office/drawing/2014/main" id="{5ACC5977-C87B-77AA-2546-DEEBE72EF536}"/>
              </a:ext>
            </a:extLst>
          </p:cNvPr>
          <p:cNvSpPr txBox="1"/>
          <p:nvPr/>
        </p:nvSpPr>
        <p:spPr>
          <a:xfrm>
            <a:off x="699713" y="4855636"/>
            <a:ext cx="6096000" cy="1754326"/>
          </a:xfrm>
          <a:prstGeom prst="rect">
            <a:avLst/>
          </a:prstGeom>
          <a:noFill/>
        </p:spPr>
        <p:txBody>
          <a:bodyPr wrap="square">
            <a:spAutoFit/>
          </a:bodyPr>
          <a:lstStyle/>
          <a:p>
            <a:r>
              <a:rPr lang="en-US" dirty="0">
                <a:solidFill>
                  <a:srgbClr val="002060"/>
                </a:solidFill>
              </a:rPr>
              <a:t>p{</a:t>
            </a:r>
          </a:p>
          <a:p>
            <a:r>
              <a:rPr lang="en-US" dirty="0">
                <a:solidFill>
                  <a:srgbClr val="002060"/>
                </a:solidFill>
              </a:rPr>
              <a:t>  border: 1px solid black;</a:t>
            </a:r>
          </a:p>
          <a:p>
            <a:r>
              <a:rPr lang="en-US" dirty="0">
                <a:solidFill>
                  <a:srgbClr val="002060"/>
                </a:solidFill>
              </a:rPr>
              <a:t>  outline-style: solid;</a:t>
            </a:r>
          </a:p>
          <a:p>
            <a:r>
              <a:rPr lang="en-US" dirty="0">
                <a:solidFill>
                  <a:srgbClr val="002060"/>
                </a:solidFill>
              </a:rPr>
              <a:t>  outline-color: red;</a:t>
            </a:r>
          </a:p>
          <a:p>
            <a:r>
              <a:rPr lang="en-US" dirty="0">
                <a:solidFill>
                  <a:srgbClr val="002060"/>
                </a:solidFill>
              </a:rPr>
              <a:t>  outline-width: thin;</a:t>
            </a:r>
          </a:p>
          <a:p>
            <a:r>
              <a:rPr lang="en-US" dirty="0">
                <a:solidFill>
                  <a:srgbClr val="002060"/>
                </a:solidFill>
              </a:rPr>
              <a:t>}</a:t>
            </a:r>
          </a:p>
        </p:txBody>
      </p:sp>
    </p:spTree>
    <p:extLst>
      <p:ext uri="{BB962C8B-B14F-4D97-AF65-F5344CB8AC3E}">
        <p14:creationId xmlns:p14="http://schemas.microsoft.com/office/powerpoint/2010/main" val="114293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mj-lt"/>
                <a:ea typeface="+mj-ea"/>
                <a:cs typeface="+mj-cs"/>
              </a:rPr>
              <a:t>CSS – </a:t>
            </a:r>
            <a:r>
              <a:rPr lang="en-US" sz="4000" b="1">
                <a:solidFill>
                  <a:srgbClr val="FFFFFF"/>
                </a:solidFill>
              </a:rPr>
              <a:t>Table</a:t>
            </a:r>
            <a:endParaRPr lang="en-US" sz="4000" b="1"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25C0293A-1228-959C-A2AA-A9366F7253A4}"/>
              </a:ext>
            </a:extLst>
          </p:cNvPr>
          <p:cNvSpPr txBox="1"/>
          <p:nvPr/>
        </p:nvSpPr>
        <p:spPr>
          <a:xfrm>
            <a:off x="216310" y="1909453"/>
            <a:ext cx="2772696" cy="2545377"/>
          </a:xfrm>
          <a:prstGeom prst="rect">
            <a:avLst/>
          </a:prstGeom>
          <a:noFill/>
        </p:spPr>
        <p:txBody>
          <a:bodyPr wrap="square">
            <a:spAutoFit/>
          </a:bodyPr>
          <a:lstStyle/>
          <a:p>
            <a:pPr>
              <a:lnSpc>
                <a:spcPct val="150000"/>
              </a:lnSpc>
            </a:pPr>
            <a:r>
              <a:rPr lang="en-US" dirty="0"/>
              <a:t>Table Borders</a:t>
            </a:r>
          </a:p>
          <a:p>
            <a:pPr>
              <a:lnSpc>
                <a:spcPct val="150000"/>
              </a:lnSpc>
            </a:pPr>
            <a:r>
              <a:rPr lang="en-US" dirty="0"/>
              <a:t>Full-Width Table</a:t>
            </a:r>
          </a:p>
          <a:p>
            <a:pPr>
              <a:lnSpc>
                <a:spcPct val="150000"/>
              </a:lnSpc>
            </a:pPr>
            <a:r>
              <a:rPr lang="en-US" dirty="0"/>
              <a:t>Collapse Table Borders</a:t>
            </a:r>
          </a:p>
          <a:p>
            <a:pPr>
              <a:lnSpc>
                <a:spcPct val="150000"/>
              </a:lnSpc>
            </a:pPr>
            <a:r>
              <a:rPr lang="en-US" dirty="0"/>
              <a:t>Table Width and Height</a:t>
            </a:r>
          </a:p>
          <a:p>
            <a:pPr>
              <a:lnSpc>
                <a:spcPct val="150000"/>
              </a:lnSpc>
            </a:pPr>
            <a:r>
              <a:rPr lang="en-US" dirty="0"/>
              <a:t>Horizontal Alignment</a:t>
            </a:r>
          </a:p>
          <a:p>
            <a:pPr>
              <a:lnSpc>
                <a:spcPct val="150000"/>
              </a:lnSpc>
            </a:pPr>
            <a:r>
              <a:rPr lang="en-US" dirty="0" err="1"/>
              <a:t>Hoverable</a:t>
            </a:r>
            <a:r>
              <a:rPr lang="en-US" dirty="0"/>
              <a:t> Table</a:t>
            </a:r>
          </a:p>
        </p:txBody>
      </p:sp>
      <p:sp>
        <p:nvSpPr>
          <p:cNvPr id="6" name="TextBox 5">
            <a:extLst>
              <a:ext uri="{FF2B5EF4-FFF2-40B4-BE49-F238E27FC236}">
                <a16:creationId xmlns:a16="http://schemas.microsoft.com/office/drawing/2014/main" id="{5ACC5977-C87B-77AA-2546-DEEBE72EF536}"/>
              </a:ext>
            </a:extLst>
          </p:cNvPr>
          <p:cNvSpPr txBox="1"/>
          <p:nvPr/>
        </p:nvSpPr>
        <p:spPr>
          <a:xfrm>
            <a:off x="3462577" y="1909453"/>
            <a:ext cx="2476106" cy="923330"/>
          </a:xfrm>
          <a:prstGeom prst="rect">
            <a:avLst/>
          </a:prstGeom>
          <a:noFill/>
        </p:spPr>
        <p:txBody>
          <a:bodyPr wrap="square">
            <a:spAutoFit/>
          </a:bodyPr>
          <a:lstStyle/>
          <a:p>
            <a:r>
              <a:rPr lang="en-US" dirty="0">
                <a:solidFill>
                  <a:srgbClr val="002060"/>
                </a:solidFill>
              </a:rPr>
              <a:t>table, </a:t>
            </a:r>
            <a:r>
              <a:rPr lang="en-US" dirty="0" err="1">
                <a:solidFill>
                  <a:srgbClr val="002060"/>
                </a:solidFill>
              </a:rPr>
              <a:t>th</a:t>
            </a:r>
            <a:r>
              <a:rPr lang="en-US" dirty="0">
                <a:solidFill>
                  <a:srgbClr val="002060"/>
                </a:solidFill>
              </a:rPr>
              <a:t>, td {</a:t>
            </a:r>
          </a:p>
          <a:p>
            <a:r>
              <a:rPr lang="en-US" dirty="0">
                <a:solidFill>
                  <a:srgbClr val="002060"/>
                </a:solidFill>
              </a:rPr>
              <a:t>  border: 1px solid;</a:t>
            </a:r>
          </a:p>
          <a:p>
            <a:r>
              <a:rPr lang="en-US" dirty="0">
                <a:solidFill>
                  <a:srgbClr val="002060"/>
                </a:solidFill>
              </a:rPr>
              <a:t>}</a:t>
            </a:r>
          </a:p>
        </p:txBody>
      </p:sp>
      <p:sp>
        <p:nvSpPr>
          <p:cNvPr id="3" name="TextBox 2">
            <a:extLst>
              <a:ext uri="{FF2B5EF4-FFF2-40B4-BE49-F238E27FC236}">
                <a16:creationId xmlns:a16="http://schemas.microsoft.com/office/drawing/2014/main" id="{0FABF9EA-3B8C-6CE9-C66A-B1FA7D42E1AA}"/>
              </a:ext>
            </a:extLst>
          </p:cNvPr>
          <p:cNvSpPr txBox="1"/>
          <p:nvPr/>
        </p:nvSpPr>
        <p:spPr>
          <a:xfrm>
            <a:off x="6617110" y="1822348"/>
            <a:ext cx="2476106" cy="923330"/>
          </a:xfrm>
          <a:prstGeom prst="rect">
            <a:avLst/>
          </a:prstGeom>
          <a:noFill/>
        </p:spPr>
        <p:txBody>
          <a:bodyPr wrap="square">
            <a:spAutoFit/>
          </a:bodyPr>
          <a:lstStyle/>
          <a:p>
            <a:r>
              <a:rPr lang="en-US" dirty="0">
                <a:solidFill>
                  <a:srgbClr val="002060"/>
                </a:solidFill>
              </a:rPr>
              <a:t>table {</a:t>
            </a:r>
          </a:p>
          <a:p>
            <a:r>
              <a:rPr lang="en-US" dirty="0">
                <a:solidFill>
                  <a:srgbClr val="002060"/>
                </a:solidFill>
              </a:rPr>
              <a:t>  width: 100%;</a:t>
            </a:r>
          </a:p>
          <a:p>
            <a:r>
              <a:rPr lang="en-US" dirty="0">
                <a:solidFill>
                  <a:srgbClr val="002060"/>
                </a:solidFill>
              </a:rPr>
              <a:t>}</a:t>
            </a:r>
          </a:p>
        </p:txBody>
      </p:sp>
      <p:sp>
        <p:nvSpPr>
          <p:cNvPr id="8" name="TextBox 7">
            <a:extLst>
              <a:ext uri="{FF2B5EF4-FFF2-40B4-BE49-F238E27FC236}">
                <a16:creationId xmlns:a16="http://schemas.microsoft.com/office/drawing/2014/main" id="{84204A38-E48E-EEAC-8856-9C47FE3D63E1}"/>
              </a:ext>
            </a:extLst>
          </p:cNvPr>
          <p:cNvSpPr txBox="1"/>
          <p:nvPr/>
        </p:nvSpPr>
        <p:spPr>
          <a:xfrm>
            <a:off x="9037467" y="1692297"/>
            <a:ext cx="3154533" cy="923330"/>
          </a:xfrm>
          <a:prstGeom prst="rect">
            <a:avLst/>
          </a:prstGeom>
          <a:noFill/>
        </p:spPr>
        <p:txBody>
          <a:bodyPr wrap="square">
            <a:spAutoFit/>
          </a:bodyPr>
          <a:lstStyle/>
          <a:p>
            <a:r>
              <a:rPr lang="en-US" dirty="0">
                <a:solidFill>
                  <a:srgbClr val="002060"/>
                </a:solidFill>
              </a:rPr>
              <a:t>table {</a:t>
            </a:r>
          </a:p>
          <a:p>
            <a:r>
              <a:rPr lang="en-US" dirty="0">
                <a:solidFill>
                  <a:srgbClr val="002060"/>
                </a:solidFill>
              </a:rPr>
              <a:t>  border-collapse: collapse;</a:t>
            </a:r>
          </a:p>
          <a:p>
            <a:r>
              <a:rPr lang="en-US" dirty="0">
                <a:solidFill>
                  <a:srgbClr val="002060"/>
                </a:solidFill>
              </a:rPr>
              <a:t>}</a:t>
            </a:r>
          </a:p>
        </p:txBody>
      </p:sp>
      <p:sp>
        <p:nvSpPr>
          <p:cNvPr id="10" name="TextBox 9">
            <a:extLst>
              <a:ext uri="{FF2B5EF4-FFF2-40B4-BE49-F238E27FC236}">
                <a16:creationId xmlns:a16="http://schemas.microsoft.com/office/drawing/2014/main" id="{CC0F519A-80DB-C782-F7C6-26AF334F0E8B}"/>
              </a:ext>
            </a:extLst>
          </p:cNvPr>
          <p:cNvSpPr txBox="1"/>
          <p:nvPr/>
        </p:nvSpPr>
        <p:spPr>
          <a:xfrm>
            <a:off x="3462577" y="3531500"/>
            <a:ext cx="1984494" cy="923330"/>
          </a:xfrm>
          <a:prstGeom prst="rect">
            <a:avLst/>
          </a:prstGeom>
          <a:noFill/>
        </p:spPr>
        <p:txBody>
          <a:bodyPr wrap="square">
            <a:spAutoFit/>
          </a:bodyPr>
          <a:lstStyle/>
          <a:p>
            <a:r>
              <a:rPr lang="en-US" dirty="0">
                <a:solidFill>
                  <a:srgbClr val="002060"/>
                </a:solidFill>
              </a:rPr>
              <a:t>table {</a:t>
            </a:r>
          </a:p>
          <a:p>
            <a:r>
              <a:rPr lang="en-US" dirty="0">
                <a:solidFill>
                  <a:srgbClr val="002060"/>
                </a:solidFill>
              </a:rPr>
              <a:t>  width: 100%;</a:t>
            </a:r>
          </a:p>
          <a:p>
            <a:r>
              <a:rPr lang="en-US" dirty="0">
                <a:solidFill>
                  <a:srgbClr val="002060"/>
                </a:solidFill>
              </a:rPr>
              <a:t>}</a:t>
            </a:r>
          </a:p>
        </p:txBody>
      </p:sp>
      <p:sp>
        <p:nvSpPr>
          <p:cNvPr id="12" name="TextBox 11">
            <a:extLst>
              <a:ext uri="{FF2B5EF4-FFF2-40B4-BE49-F238E27FC236}">
                <a16:creationId xmlns:a16="http://schemas.microsoft.com/office/drawing/2014/main" id="{8B52E56B-6E0C-C53E-73CE-A3DD4E06A6E7}"/>
              </a:ext>
            </a:extLst>
          </p:cNvPr>
          <p:cNvSpPr txBox="1"/>
          <p:nvPr/>
        </p:nvSpPr>
        <p:spPr>
          <a:xfrm>
            <a:off x="6744931" y="3429000"/>
            <a:ext cx="1984494" cy="923330"/>
          </a:xfrm>
          <a:prstGeom prst="rect">
            <a:avLst/>
          </a:prstGeom>
          <a:noFill/>
        </p:spPr>
        <p:txBody>
          <a:bodyPr wrap="square">
            <a:spAutoFit/>
          </a:bodyPr>
          <a:lstStyle/>
          <a:p>
            <a:r>
              <a:rPr lang="en-US" dirty="0" err="1">
                <a:solidFill>
                  <a:srgbClr val="002060"/>
                </a:solidFill>
              </a:rPr>
              <a:t>th</a:t>
            </a:r>
            <a:r>
              <a:rPr lang="en-US" dirty="0">
                <a:solidFill>
                  <a:srgbClr val="002060"/>
                </a:solidFill>
              </a:rPr>
              <a:t> {</a:t>
            </a:r>
          </a:p>
          <a:p>
            <a:r>
              <a:rPr lang="en-US" dirty="0">
                <a:solidFill>
                  <a:srgbClr val="002060"/>
                </a:solidFill>
              </a:rPr>
              <a:t>  height: 70px;</a:t>
            </a:r>
          </a:p>
          <a:p>
            <a:r>
              <a:rPr lang="en-US" dirty="0">
                <a:solidFill>
                  <a:srgbClr val="002060"/>
                </a:solidFill>
              </a:rPr>
              <a:t>}</a:t>
            </a:r>
          </a:p>
        </p:txBody>
      </p:sp>
      <p:sp>
        <p:nvSpPr>
          <p:cNvPr id="14" name="TextBox 13">
            <a:extLst>
              <a:ext uri="{FF2B5EF4-FFF2-40B4-BE49-F238E27FC236}">
                <a16:creationId xmlns:a16="http://schemas.microsoft.com/office/drawing/2014/main" id="{4BFD412D-BF02-BDB4-7E7D-732A99282821}"/>
              </a:ext>
            </a:extLst>
          </p:cNvPr>
          <p:cNvSpPr txBox="1"/>
          <p:nvPr/>
        </p:nvSpPr>
        <p:spPr>
          <a:xfrm>
            <a:off x="9129252" y="3248438"/>
            <a:ext cx="2580967" cy="923330"/>
          </a:xfrm>
          <a:prstGeom prst="rect">
            <a:avLst/>
          </a:prstGeom>
          <a:noFill/>
        </p:spPr>
        <p:txBody>
          <a:bodyPr wrap="square">
            <a:spAutoFit/>
          </a:bodyPr>
          <a:lstStyle/>
          <a:p>
            <a:r>
              <a:rPr lang="en-US" dirty="0">
                <a:solidFill>
                  <a:srgbClr val="002060"/>
                </a:solidFill>
              </a:rPr>
              <a:t>td {</a:t>
            </a:r>
          </a:p>
          <a:p>
            <a:r>
              <a:rPr lang="en-US" dirty="0">
                <a:solidFill>
                  <a:srgbClr val="002060"/>
                </a:solidFill>
              </a:rPr>
              <a:t>  text-align: center;</a:t>
            </a:r>
          </a:p>
          <a:p>
            <a:r>
              <a:rPr lang="en-US" dirty="0">
                <a:solidFill>
                  <a:srgbClr val="002060"/>
                </a:solidFill>
              </a:rPr>
              <a:t>}</a:t>
            </a:r>
          </a:p>
        </p:txBody>
      </p:sp>
    </p:spTree>
    <p:extLst>
      <p:ext uri="{BB962C8B-B14F-4D97-AF65-F5344CB8AC3E}">
        <p14:creationId xmlns:p14="http://schemas.microsoft.com/office/powerpoint/2010/main" val="220231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76A532-1322-62BC-93BB-FBC2ABA95822}"/>
              </a:ext>
            </a:extLst>
          </p:cNvPr>
          <p:cNvSpPr>
            <a:spLocks noGrp="1"/>
          </p:cNvSpPr>
          <p:nvPr>
            <p:ph idx="1"/>
          </p:nvPr>
        </p:nvSpPr>
        <p:spPr>
          <a:xfrm>
            <a:off x="570271" y="773574"/>
            <a:ext cx="4080387" cy="495537"/>
          </a:xfrm>
        </p:spPr>
        <p:txBody>
          <a:bodyPr>
            <a:normAutofit/>
          </a:bodyPr>
          <a:lstStyle/>
          <a:p>
            <a:pPr marL="0" indent="0">
              <a:buNone/>
            </a:pPr>
            <a:r>
              <a:rPr lang="en-US" b="1" dirty="0"/>
              <a:t>HTML Page Structure</a:t>
            </a:r>
          </a:p>
        </p:txBody>
      </p:sp>
      <p:pic>
        <p:nvPicPr>
          <p:cNvPr id="5" name="Picture 4">
            <a:extLst>
              <a:ext uri="{FF2B5EF4-FFF2-40B4-BE49-F238E27FC236}">
                <a16:creationId xmlns:a16="http://schemas.microsoft.com/office/drawing/2014/main" id="{BA31BD7C-275F-C736-5649-234CE0B4F0A7}"/>
              </a:ext>
            </a:extLst>
          </p:cNvPr>
          <p:cNvPicPr>
            <a:picLocks noChangeAspect="1"/>
          </p:cNvPicPr>
          <p:nvPr/>
        </p:nvPicPr>
        <p:blipFill>
          <a:blip r:embed="rId2"/>
          <a:stretch>
            <a:fillRect/>
          </a:stretch>
        </p:blipFill>
        <p:spPr>
          <a:xfrm>
            <a:off x="1015124" y="1269111"/>
            <a:ext cx="9807790" cy="5189670"/>
          </a:xfrm>
          <a:prstGeom prst="rect">
            <a:avLst/>
          </a:prstGeom>
        </p:spPr>
      </p:pic>
    </p:spTree>
    <p:extLst>
      <p:ext uri="{BB962C8B-B14F-4D97-AF65-F5344CB8AC3E}">
        <p14:creationId xmlns:p14="http://schemas.microsoft.com/office/powerpoint/2010/main" val="37756627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mj-lt"/>
                <a:ea typeface="+mj-ea"/>
                <a:cs typeface="+mj-cs"/>
              </a:rPr>
              <a:t>CSS – </a:t>
            </a:r>
            <a:r>
              <a:rPr lang="en-US" sz="4000" b="1">
                <a:solidFill>
                  <a:srgbClr val="FFFFFF"/>
                </a:solidFill>
              </a:rPr>
              <a:t>Table</a:t>
            </a:r>
            <a:endParaRPr lang="en-US" sz="4000" b="1"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25C0293A-1228-959C-A2AA-A9366F7253A4}"/>
              </a:ext>
            </a:extLst>
          </p:cNvPr>
          <p:cNvSpPr txBox="1"/>
          <p:nvPr/>
        </p:nvSpPr>
        <p:spPr>
          <a:xfrm>
            <a:off x="216310" y="1909453"/>
            <a:ext cx="2772696" cy="2545377"/>
          </a:xfrm>
          <a:prstGeom prst="rect">
            <a:avLst/>
          </a:prstGeom>
          <a:noFill/>
        </p:spPr>
        <p:txBody>
          <a:bodyPr wrap="square">
            <a:spAutoFit/>
          </a:bodyPr>
          <a:lstStyle/>
          <a:p>
            <a:pPr>
              <a:lnSpc>
                <a:spcPct val="150000"/>
              </a:lnSpc>
            </a:pPr>
            <a:r>
              <a:rPr lang="en-US" dirty="0"/>
              <a:t>Table Borders</a:t>
            </a:r>
          </a:p>
          <a:p>
            <a:pPr>
              <a:lnSpc>
                <a:spcPct val="150000"/>
              </a:lnSpc>
            </a:pPr>
            <a:r>
              <a:rPr lang="en-US" dirty="0"/>
              <a:t>Full-Width Table</a:t>
            </a:r>
          </a:p>
          <a:p>
            <a:pPr>
              <a:lnSpc>
                <a:spcPct val="150000"/>
              </a:lnSpc>
            </a:pPr>
            <a:r>
              <a:rPr lang="en-US" dirty="0"/>
              <a:t>Collapse Table Borders</a:t>
            </a:r>
          </a:p>
          <a:p>
            <a:pPr>
              <a:lnSpc>
                <a:spcPct val="150000"/>
              </a:lnSpc>
            </a:pPr>
            <a:r>
              <a:rPr lang="en-US" dirty="0"/>
              <a:t>Table Width and Height</a:t>
            </a:r>
          </a:p>
          <a:p>
            <a:pPr>
              <a:lnSpc>
                <a:spcPct val="150000"/>
              </a:lnSpc>
            </a:pPr>
            <a:r>
              <a:rPr lang="en-US" dirty="0"/>
              <a:t>Horizontal Alignment</a:t>
            </a:r>
          </a:p>
          <a:p>
            <a:pPr>
              <a:lnSpc>
                <a:spcPct val="150000"/>
              </a:lnSpc>
            </a:pPr>
            <a:r>
              <a:rPr lang="en-US" dirty="0" err="1"/>
              <a:t>Hoverable</a:t>
            </a:r>
            <a:r>
              <a:rPr lang="en-US" dirty="0"/>
              <a:t> Table</a:t>
            </a:r>
          </a:p>
        </p:txBody>
      </p:sp>
      <p:sp>
        <p:nvSpPr>
          <p:cNvPr id="6" name="TextBox 5">
            <a:extLst>
              <a:ext uri="{FF2B5EF4-FFF2-40B4-BE49-F238E27FC236}">
                <a16:creationId xmlns:a16="http://schemas.microsoft.com/office/drawing/2014/main" id="{5ACC5977-C87B-77AA-2546-DEEBE72EF536}"/>
              </a:ext>
            </a:extLst>
          </p:cNvPr>
          <p:cNvSpPr txBox="1"/>
          <p:nvPr/>
        </p:nvSpPr>
        <p:spPr>
          <a:xfrm>
            <a:off x="3462577" y="1909453"/>
            <a:ext cx="2476106" cy="923330"/>
          </a:xfrm>
          <a:prstGeom prst="rect">
            <a:avLst/>
          </a:prstGeom>
          <a:noFill/>
        </p:spPr>
        <p:txBody>
          <a:bodyPr wrap="square">
            <a:spAutoFit/>
          </a:bodyPr>
          <a:lstStyle/>
          <a:p>
            <a:r>
              <a:rPr lang="en-US" dirty="0">
                <a:solidFill>
                  <a:srgbClr val="002060"/>
                </a:solidFill>
              </a:rPr>
              <a:t>table, </a:t>
            </a:r>
            <a:r>
              <a:rPr lang="en-US" dirty="0" err="1">
                <a:solidFill>
                  <a:srgbClr val="002060"/>
                </a:solidFill>
              </a:rPr>
              <a:t>th</a:t>
            </a:r>
            <a:r>
              <a:rPr lang="en-US" dirty="0">
                <a:solidFill>
                  <a:srgbClr val="002060"/>
                </a:solidFill>
              </a:rPr>
              <a:t>, td {</a:t>
            </a:r>
          </a:p>
          <a:p>
            <a:r>
              <a:rPr lang="en-US" dirty="0">
                <a:solidFill>
                  <a:srgbClr val="002060"/>
                </a:solidFill>
              </a:rPr>
              <a:t>  border: 1px solid;</a:t>
            </a:r>
          </a:p>
          <a:p>
            <a:r>
              <a:rPr lang="en-US" dirty="0">
                <a:solidFill>
                  <a:srgbClr val="002060"/>
                </a:solidFill>
              </a:rPr>
              <a:t>}</a:t>
            </a:r>
          </a:p>
        </p:txBody>
      </p:sp>
      <p:sp>
        <p:nvSpPr>
          <p:cNvPr id="3" name="TextBox 2">
            <a:extLst>
              <a:ext uri="{FF2B5EF4-FFF2-40B4-BE49-F238E27FC236}">
                <a16:creationId xmlns:a16="http://schemas.microsoft.com/office/drawing/2014/main" id="{0FABF9EA-3B8C-6CE9-C66A-B1FA7D42E1AA}"/>
              </a:ext>
            </a:extLst>
          </p:cNvPr>
          <p:cNvSpPr txBox="1"/>
          <p:nvPr/>
        </p:nvSpPr>
        <p:spPr>
          <a:xfrm>
            <a:off x="6617110" y="1822348"/>
            <a:ext cx="2476106" cy="923330"/>
          </a:xfrm>
          <a:prstGeom prst="rect">
            <a:avLst/>
          </a:prstGeom>
          <a:noFill/>
        </p:spPr>
        <p:txBody>
          <a:bodyPr wrap="square">
            <a:spAutoFit/>
          </a:bodyPr>
          <a:lstStyle/>
          <a:p>
            <a:r>
              <a:rPr lang="en-US" dirty="0">
                <a:solidFill>
                  <a:srgbClr val="002060"/>
                </a:solidFill>
              </a:rPr>
              <a:t>table {</a:t>
            </a:r>
          </a:p>
          <a:p>
            <a:r>
              <a:rPr lang="en-US" dirty="0">
                <a:solidFill>
                  <a:srgbClr val="002060"/>
                </a:solidFill>
              </a:rPr>
              <a:t>  width: 100%;</a:t>
            </a:r>
          </a:p>
          <a:p>
            <a:r>
              <a:rPr lang="en-US" dirty="0">
                <a:solidFill>
                  <a:srgbClr val="002060"/>
                </a:solidFill>
              </a:rPr>
              <a:t>}</a:t>
            </a:r>
          </a:p>
        </p:txBody>
      </p:sp>
      <p:sp>
        <p:nvSpPr>
          <p:cNvPr id="8" name="TextBox 7">
            <a:extLst>
              <a:ext uri="{FF2B5EF4-FFF2-40B4-BE49-F238E27FC236}">
                <a16:creationId xmlns:a16="http://schemas.microsoft.com/office/drawing/2014/main" id="{84204A38-E48E-EEAC-8856-9C47FE3D63E1}"/>
              </a:ext>
            </a:extLst>
          </p:cNvPr>
          <p:cNvSpPr txBox="1"/>
          <p:nvPr/>
        </p:nvSpPr>
        <p:spPr>
          <a:xfrm>
            <a:off x="9094027" y="1692297"/>
            <a:ext cx="3154533" cy="923330"/>
          </a:xfrm>
          <a:prstGeom prst="rect">
            <a:avLst/>
          </a:prstGeom>
          <a:noFill/>
        </p:spPr>
        <p:txBody>
          <a:bodyPr wrap="square">
            <a:spAutoFit/>
          </a:bodyPr>
          <a:lstStyle/>
          <a:p>
            <a:r>
              <a:rPr lang="en-US" dirty="0">
                <a:solidFill>
                  <a:srgbClr val="002060"/>
                </a:solidFill>
              </a:rPr>
              <a:t>table {</a:t>
            </a:r>
          </a:p>
          <a:p>
            <a:r>
              <a:rPr lang="en-US" dirty="0">
                <a:solidFill>
                  <a:srgbClr val="002060"/>
                </a:solidFill>
              </a:rPr>
              <a:t>  border-collapse: collapse;</a:t>
            </a:r>
          </a:p>
          <a:p>
            <a:r>
              <a:rPr lang="en-US" dirty="0">
                <a:solidFill>
                  <a:srgbClr val="002060"/>
                </a:solidFill>
              </a:rPr>
              <a:t>}</a:t>
            </a:r>
          </a:p>
        </p:txBody>
      </p:sp>
      <p:sp>
        <p:nvSpPr>
          <p:cNvPr id="10" name="TextBox 9">
            <a:extLst>
              <a:ext uri="{FF2B5EF4-FFF2-40B4-BE49-F238E27FC236}">
                <a16:creationId xmlns:a16="http://schemas.microsoft.com/office/drawing/2014/main" id="{CC0F519A-80DB-C782-F7C6-26AF334F0E8B}"/>
              </a:ext>
            </a:extLst>
          </p:cNvPr>
          <p:cNvSpPr txBox="1"/>
          <p:nvPr/>
        </p:nvSpPr>
        <p:spPr>
          <a:xfrm>
            <a:off x="3462577" y="3531500"/>
            <a:ext cx="1984494" cy="923330"/>
          </a:xfrm>
          <a:prstGeom prst="rect">
            <a:avLst/>
          </a:prstGeom>
          <a:noFill/>
        </p:spPr>
        <p:txBody>
          <a:bodyPr wrap="square">
            <a:spAutoFit/>
          </a:bodyPr>
          <a:lstStyle/>
          <a:p>
            <a:r>
              <a:rPr lang="en-US" dirty="0">
                <a:solidFill>
                  <a:srgbClr val="002060"/>
                </a:solidFill>
              </a:rPr>
              <a:t>table {</a:t>
            </a:r>
          </a:p>
          <a:p>
            <a:r>
              <a:rPr lang="en-US" dirty="0">
                <a:solidFill>
                  <a:srgbClr val="002060"/>
                </a:solidFill>
              </a:rPr>
              <a:t>  width: 100%;</a:t>
            </a:r>
          </a:p>
          <a:p>
            <a:r>
              <a:rPr lang="en-US" dirty="0">
                <a:solidFill>
                  <a:srgbClr val="002060"/>
                </a:solidFill>
              </a:rPr>
              <a:t>}</a:t>
            </a:r>
          </a:p>
        </p:txBody>
      </p:sp>
      <p:sp>
        <p:nvSpPr>
          <p:cNvPr id="12" name="TextBox 11">
            <a:extLst>
              <a:ext uri="{FF2B5EF4-FFF2-40B4-BE49-F238E27FC236}">
                <a16:creationId xmlns:a16="http://schemas.microsoft.com/office/drawing/2014/main" id="{8B52E56B-6E0C-C53E-73CE-A3DD4E06A6E7}"/>
              </a:ext>
            </a:extLst>
          </p:cNvPr>
          <p:cNvSpPr txBox="1"/>
          <p:nvPr/>
        </p:nvSpPr>
        <p:spPr>
          <a:xfrm>
            <a:off x="6744931" y="3429000"/>
            <a:ext cx="1984494" cy="923330"/>
          </a:xfrm>
          <a:prstGeom prst="rect">
            <a:avLst/>
          </a:prstGeom>
          <a:noFill/>
        </p:spPr>
        <p:txBody>
          <a:bodyPr wrap="square">
            <a:spAutoFit/>
          </a:bodyPr>
          <a:lstStyle/>
          <a:p>
            <a:r>
              <a:rPr lang="en-US" dirty="0" err="1">
                <a:solidFill>
                  <a:srgbClr val="002060"/>
                </a:solidFill>
              </a:rPr>
              <a:t>th</a:t>
            </a:r>
            <a:r>
              <a:rPr lang="en-US" dirty="0">
                <a:solidFill>
                  <a:srgbClr val="002060"/>
                </a:solidFill>
              </a:rPr>
              <a:t> {</a:t>
            </a:r>
          </a:p>
          <a:p>
            <a:r>
              <a:rPr lang="en-US" dirty="0">
                <a:solidFill>
                  <a:srgbClr val="002060"/>
                </a:solidFill>
              </a:rPr>
              <a:t>  height: 70px;</a:t>
            </a:r>
          </a:p>
          <a:p>
            <a:r>
              <a:rPr lang="en-US" dirty="0">
                <a:solidFill>
                  <a:srgbClr val="002060"/>
                </a:solidFill>
              </a:rPr>
              <a:t>}</a:t>
            </a:r>
          </a:p>
        </p:txBody>
      </p:sp>
      <p:sp>
        <p:nvSpPr>
          <p:cNvPr id="14" name="TextBox 13">
            <a:extLst>
              <a:ext uri="{FF2B5EF4-FFF2-40B4-BE49-F238E27FC236}">
                <a16:creationId xmlns:a16="http://schemas.microsoft.com/office/drawing/2014/main" id="{4BFD412D-BF02-BDB4-7E7D-732A99282821}"/>
              </a:ext>
            </a:extLst>
          </p:cNvPr>
          <p:cNvSpPr txBox="1"/>
          <p:nvPr/>
        </p:nvSpPr>
        <p:spPr>
          <a:xfrm>
            <a:off x="9129252" y="3248438"/>
            <a:ext cx="2580967" cy="923330"/>
          </a:xfrm>
          <a:prstGeom prst="rect">
            <a:avLst/>
          </a:prstGeom>
          <a:noFill/>
        </p:spPr>
        <p:txBody>
          <a:bodyPr wrap="square">
            <a:spAutoFit/>
          </a:bodyPr>
          <a:lstStyle/>
          <a:p>
            <a:r>
              <a:rPr lang="en-US" dirty="0">
                <a:solidFill>
                  <a:srgbClr val="002060"/>
                </a:solidFill>
              </a:rPr>
              <a:t>td {</a:t>
            </a:r>
          </a:p>
          <a:p>
            <a:r>
              <a:rPr lang="en-US" dirty="0">
                <a:solidFill>
                  <a:srgbClr val="002060"/>
                </a:solidFill>
              </a:rPr>
              <a:t>  text-align: center;</a:t>
            </a:r>
          </a:p>
          <a:p>
            <a:r>
              <a:rPr lang="en-US" dirty="0">
                <a:solidFill>
                  <a:srgbClr val="002060"/>
                </a:solidFill>
              </a:rPr>
              <a:t>}</a:t>
            </a:r>
          </a:p>
        </p:txBody>
      </p:sp>
    </p:spTree>
    <p:extLst>
      <p:ext uri="{BB962C8B-B14F-4D97-AF65-F5344CB8AC3E}">
        <p14:creationId xmlns:p14="http://schemas.microsoft.com/office/powerpoint/2010/main" val="408754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rgbClr val="FFFFFF"/>
                </a:solidFill>
              </a:rPr>
              <a:t>CSS Layout - The position Property</a:t>
            </a:r>
            <a:br>
              <a:rPr lang="en-US" sz="4000" b="1" dirty="0">
                <a:solidFill>
                  <a:srgbClr val="FFFFFF"/>
                </a:solidFill>
              </a:rPr>
            </a:br>
            <a:endParaRPr lang="en-US" sz="4000" b="1" kern="1200" dirty="0">
              <a:solidFill>
                <a:srgbClr val="FFFFFF"/>
              </a:solidFill>
              <a:latin typeface="+mj-lt"/>
              <a:ea typeface="+mj-ea"/>
              <a:cs typeface="+mj-cs"/>
            </a:endParaRPr>
          </a:p>
        </p:txBody>
      </p:sp>
      <p:graphicFrame>
        <p:nvGraphicFramePr>
          <p:cNvPr id="109" name="TextBox 4">
            <a:extLst>
              <a:ext uri="{FF2B5EF4-FFF2-40B4-BE49-F238E27FC236}">
                <a16:creationId xmlns:a16="http://schemas.microsoft.com/office/drawing/2014/main" id="{13B1D01E-3480-67E2-3BF9-7E6EE86F3EBF}"/>
              </a:ext>
            </a:extLst>
          </p:cNvPr>
          <p:cNvGraphicFramePr/>
          <p:nvPr/>
        </p:nvGraphicFramePr>
        <p:xfrm>
          <a:off x="216310" y="1909453"/>
          <a:ext cx="9871587" cy="3791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553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rgbClr val="FFFFFF"/>
                </a:solidFill>
              </a:rPr>
              <a:t>CSS Layout - position: static</a:t>
            </a:r>
            <a:br>
              <a:rPr lang="en-US" sz="4000" b="1" dirty="0">
                <a:solidFill>
                  <a:srgbClr val="FFFFFF"/>
                </a:solidFill>
              </a:rPr>
            </a:br>
            <a:endParaRPr lang="en-US" sz="4000" b="1" kern="1200" dirty="0">
              <a:solidFill>
                <a:srgbClr val="FFFFFF"/>
              </a:solidFill>
              <a:latin typeface="+mj-lt"/>
              <a:ea typeface="+mj-ea"/>
              <a:cs typeface="+mj-cs"/>
            </a:endParaRPr>
          </a:p>
        </p:txBody>
      </p:sp>
      <p:sp>
        <p:nvSpPr>
          <p:cNvPr id="8" name="TextBox 7">
            <a:extLst>
              <a:ext uri="{FF2B5EF4-FFF2-40B4-BE49-F238E27FC236}">
                <a16:creationId xmlns:a16="http://schemas.microsoft.com/office/drawing/2014/main" id="{3B6A741A-D680-31CB-71E2-6C67FBF27A60}"/>
              </a:ext>
            </a:extLst>
          </p:cNvPr>
          <p:cNvSpPr txBox="1"/>
          <p:nvPr/>
        </p:nvSpPr>
        <p:spPr>
          <a:xfrm>
            <a:off x="2458063" y="4017007"/>
            <a:ext cx="6096000" cy="1200329"/>
          </a:xfrm>
          <a:prstGeom prst="rect">
            <a:avLst/>
          </a:prstGeom>
          <a:noFill/>
        </p:spPr>
        <p:txBody>
          <a:bodyPr wrap="square">
            <a:spAutoFit/>
          </a:bodyPr>
          <a:lstStyle/>
          <a:p>
            <a:r>
              <a:rPr lang="en-US" dirty="0" err="1">
                <a:solidFill>
                  <a:srgbClr val="002060"/>
                </a:solidFill>
              </a:rPr>
              <a:t>div.static</a:t>
            </a:r>
            <a:r>
              <a:rPr lang="en-US" dirty="0">
                <a:solidFill>
                  <a:srgbClr val="002060"/>
                </a:solidFill>
              </a:rPr>
              <a:t> {</a:t>
            </a:r>
          </a:p>
          <a:p>
            <a:r>
              <a:rPr lang="en-US" dirty="0">
                <a:solidFill>
                  <a:srgbClr val="002060"/>
                </a:solidFill>
              </a:rPr>
              <a:t>  position: static;</a:t>
            </a:r>
          </a:p>
          <a:p>
            <a:r>
              <a:rPr lang="en-US" dirty="0">
                <a:solidFill>
                  <a:srgbClr val="002060"/>
                </a:solidFill>
              </a:rPr>
              <a:t>  border: 3px solid #73AD21;</a:t>
            </a:r>
          </a:p>
          <a:p>
            <a:r>
              <a:rPr lang="en-US" dirty="0">
                <a:solidFill>
                  <a:srgbClr val="002060"/>
                </a:solidFill>
              </a:rPr>
              <a:t>}</a:t>
            </a:r>
          </a:p>
        </p:txBody>
      </p:sp>
      <p:graphicFrame>
        <p:nvGraphicFramePr>
          <p:cNvPr id="110" name="TextBox 5">
            <a:extLst>
              <a:ext uri="{FF2B5EF4-FFF2-40B4-BE49-F238E27FC236}">
                <a16:creationId xmlns:a16="http://schemas.microsoft.com/office/drawing/2014/main" id="{27714622-7B31-5766-2449-BFC1B4E0D992}"/>
              </a:ext>
            </a:extLst>
          </p:cNvPr>
          <p:cNvGraphicFramePr/>
          <p:nvPr/>
        </p:nvGraphicFramePr>
        <p:xfrm>
          <a:off x="699712" y="1822348"/>
          <a:ext cx="11197319" cy="1754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651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rgbClr val="FFFFFF"/>
                </a:solidFill>
              </a:rPr>
              <a:t>CSS Layout - position: Relative</a:t>
            </a:r>
            <a:br>
              <a:rPr lang="en-US" sz="4000" b="1" dirty="0">
                <a:solidFill>
                  <a:srgbClr val="FFFFFF"/>
                </a:solidFill>
              </a:rPr>
            </a:br>
            <a:endParaRPr lang="en-US" sz="4000" b="1" kern="1200" dirty="0">
              <a:solidFill>
                <a:srgbClr val="FFFFFF"/>
              </a:solidFill>
              <a:latin typeface="+mj-lt"/>
              <a:ea typeface="+mj-ea"/>
              <a:cs typeface="+mj-cs"/>
            </a:endParaRPr>
          </a:p>
        </p:txBody>
      </p:sp>
      <p:sp>
        <p:nvSpPr>
          <p:cNvPr id="8" name="TextBox 7">
            <a:extLst>
              <a:ext uri="{FF2B5EF4-FFF2-40B4-BE49-F238E27FC236}">
                <a16:creationId xmlns:a16="http://schemas.microsoft.com/office/drawing/2014/main" id="{3B6A741A-D680-31CB-71E2-6C67FBF27A60}"/>
              </a:ext>
            </a:extLst>
          </p:cNvPr>
          <p:cNvSpPr txBox="1"/>
          <p:nvPr/>
        </p:nvSpPr>
        <p:spPr>
          <a:xfrm>
            <a:off x="2458063" y="4017007"/>
            <a:ext cx="6096000" cy="1477328"/>
          </a:xfrm>
          <a:prstGeom prst="rect">
            <a:avLst/>
          </a:prstGeom>
          <a:noFill/>
        </p:spPr>
        <p:txBody>
          <a:bodyPr wrap="square">
            <a:spAutoFit/>
          </a:bodyPr>
          <a:lstStyle/>
          <a:p>
            <a:r>
              <a:rPr lang="en-US" dirty="0" err="1">
                <a:solidFill>
                  <a:srgbClr val="002060"/>
                </a:solidFill>
              </a:rPr>
              <a:t>div.relative</a:t>
            </a:r>
            <a:r>
              <a:rPr lang="en-US" dirty="0">
                <a:solidFill>
                  <a:srgbClr val="002060"/>
                </a:solidFill>
              </a:rPr>
              <a:t> {</a:t>
            </a:r>
          </a:p>
          <a:p>
            <a:r>
              <a:rPr lang="en-US" dirty="0">
                <a:solidFill>
                  <a:srgbClr val="002060"/>
                </a:solidFill>
              </a:rPr>
              <a:t>  position: relative;</a:t>
            </a:r>
          </a:p>
          <a:p>
            <a:r>
              <a:rPr lang="en-US" dirty="0">
                <a:solidFill>
                  <a:srgbClr val="002060"/>
                </a:solidFill>
              </a:rPr>
              <a:t>  left: 30px;</a:t>
            </a:r>
          </a:p>
          <a:p>
            <a:r>
              <a:rPr lang="en-US" dirty="0">
                <a:solidFill>
                  <a:srgbClr val="002060"/>
                </a:solidFill>
              </a:rPr>
              <a:t>  border: 3px solid #73AD21;</a:t>
            </a:r>
          </a:p>
          <a:p>
            <a:r>
              <a:rPr lang="en-US" dirty="0">
                <a:solidFill>
                  <a:srgbClr val="002060"/>
                </a:solidFill>
              </a:rPr>
              <a:t>}</a:t>
            </a:r>
          </a:p>
        </p:txBody>
      </p:sp>
      <p:graphicFrame>
        <p:nvGraphicFramePr>
          <p:cNvPr id="110" name="TextBox 5">
            <a:extLst>
              <a:ext uri="{FF2B5EF4-FFF2-40B4-BE49-F238E27FC236}">
                <a16:creationId xmlns:a16="http://schemas.microsoft.com/office/drawing/2014/main" id="{27714622-7B31-5766-2449-BFC1B4E0D992}"/>
              </a:ext>
            </a:extLst>
          </p:cNvPr>
          <p:cNvGraphicFramePr/>
          <p:nvPr>
            <p:extLst>
              <p:ext uri="{D42A27DB-BD31-4B8C-83A1-F6EECF244321}">
                <p14:modId xmlns:p14="http://schemas.microsoft.com/office/powerpoint/2010/main" val="3496851073"/>
              </p:ext>
            </p:extLst>
          </p:nvPr>
        </p:nvGraphicFramePr>
        <p:xfrm>
          <a:off x="699712" y="1822348"/>
          <a:ext cx="11197319" cy="1754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726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rgbClr val="FFFFFF"/>
                </a:solidFill>
              </a:rPr>
              <a:t>CSS Layout - position: fixed</a:t>
            </a:r>
            <a:br>
              <a:rPr lang="en-US" sz="4000" b="1" dirty="0">
                <a:solidFill>
                  <a:srgbClr val="FFFFFF"/>
                </a:solidFill>
              </a:rPr>
            </a:br>
            <a:endParaRPr lang="en-US" sz="4000" b="1" kern="1200" dirty="0">
              <a:solidFill>
                <a:srgbClr val="FFFFFF"/>
              </a:solidFill>
              <a:latin typeface="+mj-lt"/>
              <a:ea typeface="+mj-ea"/>
              <a:cs typeface="+mj-cs"/>
            </a:endParaRPr>
          </a:p>
        </p:txBody>
      </p:sp>
      <p:sp>
        <p:nvSpPr>
          <p:cNvPr id="8" name="TextBox 7">
            <a:extLst>
              <a:ext uri="{FF2B5EF4-FFF2-40B4-BE49-F238E27FC236}">
                <a16:creationId xmlns:a16="http://schemas.microsoft.com/office/drawing/2014/main" id="{3B6A741A-D680-31CB-71E2-6C67FBF27A60}"/>
              </a:ext>
            </a:extLst>
          </p:cNvPr>
          <p:cNvSpPr txBox="1"/>
          <p:nvPr/>
        </p:nvSpPr>
        <p:spPr>
          <a:xfrm>
            <a:off x="2458063" y="4017007"/>
            <a:ext cx="6096000" cy="2031325"/>
          </a:xfrm>
          <a:prstGeom prst="rect">
            <a:avLst/>
          </a:prstGeom>
          <a:noFill/>
        </p:spPr>
        <p:txBody>
          <a:bodyPr wrap="square">
            <a:spAutoFit/>
          </a:bodyPr>
          <a:lstStyle/>
          <a:p>
            <a:r>
              <a:rPr lang="en-US" dirty="0" err="1">
                <a:solidFill>
                  <a:srgbClr val="002060"/>
                </a:solidFill>
              </a:rPr>
              <a:t>div.fixed</a:t>
            </a:r>
            <a:r>
              <a:rPr lang="en-US" dirty="0">
                <a:solidFill>
                  <a:srgbClr val="002060"/>
                </a:solidFill>
              </a:rPr>
              <a:t> {</a:t>
            </a:r>
          </a:p>
          <a:p>
            <a:r>
              <a:rPr lang="en-US" dirty="0">
                <a:solidFill>
                  <a:srgbClr val="002060"/>
                </a:solidFill>
              </a:rPr>
              <a:t>  position: fixed;</a:t>
            </a:r>
          </a:p>
          <a:p>
            <a:r>
              <a:rPr lang="en-US" dirty="0">
                <a:solidFill>
                  <a:srgbClr val="002060"/>
                </a:solidFill>
              </a:rPr>
              <a:t>  bottom: 0;</a:t>
            </a:r>
          </a:p>
          <a:p>
            <a:r>
              <a:rPr lang="en-US" dirty="0">
                <a:solidFill>
                  <a:srgbClr val="002060"/>
                </a:solidFill>
              </a:rPr>
              <a:t>  right: 0;</a:t>
            </a:r>
          </a:p>
          <a:p>
            <a:r>
              <a:rPr lang="en-US" dirty="0">
                <a:solidFill>
                  <a:srgbClr val="002060"/>
                </a:solidFill>
              </a:rPr>
              <a:t>  width: 300px;</a:t>
            </a:r>
          </a:p>
          <a:p>
            <a:r>
              <a:rPr lang="en-US" dirty="0">
                <a:solidFill>
                  <a:srgbClr val="002060"/>
                </a:solidFill>
              </a:rPr>
              <a:t>  border: 3px solid #73AD21;</a:t>
            </a:r>
          </a:p>
          <a:p>
            <a:r>
              <a:rPr lang="en-US" dirty="0">
                <a:solidFill>
                  <a:srgbClr val="002060"/>
                </a:solidFill>
              </a:rPr>
              <a:t>}</a:t>
            </a:r>
          </a:p>
        </p:txBody>
      </p:sp>
      <p:graphicFrame>
        <p:nvGraphicFramePr>
          <p:cNvPr id="110" name="TextBox 5">
            <a:extLst>
              <a:ext uri="{FF2B5EF4-FFF2-40B4-BE49-F238E27FC236}">
                <a16:creationId xmlns:a16="http://schemas.microsoft.com/office/drawing/2014/main" id="{27714622-7B31-5766-2449-BFC1B4E0D992}"/>
              </a:ext>
            </a:extLst>
          </p:cNvPr>
          <p:cNvGraphicFramePr/>
          <p:nvPr>
            <p:extLst>
              <p:ext uri="{D42A27DB-BD31-4B8C-83A1-F6EECF244321}">
                <p14:modId xmlns:p14="http://schemas.microsoft.com/office/powerpoint/2010/main" val="1231211236"/>
              </p:ext>
            </p:extLst>
          </p:nvPr>
        </p:nvGraphicFramePr>
        <p:xfrm>
          <a:off x="699712" y="1822348"/>
          <a:ext cx="11197319" cy="1754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933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rgbClr val="FFFFFF"/>
                </a:solidFill>
              </a:rPr>
              <a:t>CSS Layout - position: absolute</a:t>
            </a:r>
            <a:br>
              <a:rPr lang="en-US" sz="4000" b="1" dirty="0">
                <a:solidFill>
                  <a:srgbClr val="FFFFFF"/>
                </a:solidFill>
              </a:rPr>
            </a:br>
            <a:endParaRPr lang="en-US" sz="4000" b="1" kern="1200" dirty="0">
              <a:solidFill>
                <a:srgbClr val="FFFFFF"/>
              </a:solidFill>
              <a:latin typeface="+mj-lt"/>
              <a:ea typeface="+mj-ea"/>
              <a:cs typeface="+mj-cs"/>
            </a:endParaRPr>
          </a:p>
        </p:txBody>
      </p:sp>
      <p:sp>
        <p:nvSpPr>
          <p:cNvPr id="8" name="TextBox 7">
            <a:extLst>
              <a:ext uri="{FF2B5EF4-FFF2-40B4-BE49-F238E27FC236}">
                <a16:creationId xmlns:a16="http://schemas.microsoft.com/office/drawing/2014/main" id="{3B6A741A-D680-31CB-71E2-6C67FBF27A60}"/>
              </a:ext>
            </a:extLst>
          </p:cNvPr>
          <p:cNvSpPr txBox="1"/>
          <p:nvPr/>
        </p:nvSpPr>
        <p:spPr>
          <a:xfrm>
            <a:off x="2458063" y="4017007"/>
            <a:ext cx="6971072" cy="2308324"/>
          </a:xfrm>
          <a:prstGeom prst="rect">
            <a:avLst/>
          </a:prstGeom>
          <a:noFill/>
        </p:spPr>
        <p:txBody>
          <a:bodyPr wrap="square">
            <a:spAutoFit/>
          </a:bodyPr>
          <a:lstStyle/>
          <a:p>
            <a:r>
              <a:rPr lang="en-US" dirty="0" err="1">
                <a:solidFill>
                  <a:srgbClr val="002060"/>
                </a:solidFill>
              </a:rPr>
              <a:t>div.absolute</a:t>
            </a:r>
            <a:r>
              <a:rPr lang="en-US" dirty="0">
                <a:solidFill>
                  <a:srgbClr val="002060"/>
                </a:solidFill>
              </a:rPr>
              <a:t> {</a:t>
            </a:r>
          </a:p>
          <a:p>
            <a:pPr lvl="1"/>
            <a:r>
              <a:rPr lang="en-US" dirty="0">
                <a:solidFill>
                  <a:srgbClr val="002060"/>
                </a:solidFill>
              </a:rPr>
              <a:t>  position: absolute;</a:t>
            </a:r>
          </a:p>
          <a:p>
            <a:pPr lvl="1"/>
            <a:r>
              <a:rPr lang="en-US" dirty="0">
                <a:solidFill>
                  <a:srgbClr val="002060"/>
                </a:solidFill>
              </a:rPr>
              <a:t>  top: 80px;</a:t>
            </a:r>
          </a:p>
          <a:p>
            <a:pPr lvl="1"/>
            <a:r>
              <a:rPr lang="en-US" dirty="0">
                <a:solidFill>
                  <a:srgbClr val="002060"/>
                </a:solidFill>
              </a:rPr>
              <a:t>  right: 0;</a:t>
            </a:r>
          </a:p>
          <a:p>
            <a:pPr lvl="1"/>
            <a:r>
              <a:rPr lang="en-US" dirty="0">
                <a:solidFill>
                  <a:srgbClr val="002060"/>
                </a:solidFill>
              </a:rPr>
              <a:t>  width: 200px;</a:t>
            </a:r>
          </a:p>
          <a:p>
            <a:pPr lvl="1"/>
            <a:r>
              <a:rPr lang="en-US" dirty="0">
                <a:solidFill>
                  <a:srgbClr val="002060"/>
                </a:solidFill>
              </a:rPr>
              <a:t>  height: 100px;</a:t>
            </a:r>
          </a:p>
          <a:p>
            <a:pPr lvl="1"/>
            <a:r>
              <a:rPr lang="en-US" dirty="0">
                <a:solidFill>
                  <a:srgbClr val="002060"/>
                </a:solidFill>
              </a:rPr>
              <a:t>  border: 3px solid #73AD21;</a:t>
            </a:r>
          </a:p>
          <a:p>
            <a:r>
              <a:rPr lang="en-US" dirty="0">
                <a:solidFill>
                  <a:srgbClr val="002060"/>
                </a:solidFill>
              </a:rPr>
              <a:t>}</a:t>
            </a:r>
          </a:p>
        </p:txBody>
      </p:sp>
      <p:graphicFrame>
        <p:nvGraphicFramePr>
          <p:cNvPr id="110" name="TextBox 5">
            <a:extLst>
              <a:ext uri="{FF2B5EF4-FFF2-40B4-BE49-F238E27FC236}">
                <a16:creationId xmlns:a16="http://schemas.microsoft.com/office/drawing/2014/main" id="{27714622-7B31-5766-2449-BFC1B4E0D992}"/>
              </a:ext>
            </a:extLst>
          </p:cNvPr>
          <p:cNvGraphicFramePr/>
          <p:nvPr>
            <p:extLst>
              <p:ext uri="{D42A27DB-BD31-4B8C-83A1-F6EECF244321}">
                <p14:modId xmlns:p14="http://schemas.microsoft.com/office/powerpoint/2010/main" val="2060650175"/>
              </p:ext>
            </p:extLst>
          </p:nvPr>
        </p:nvGraphicFramePr>
        <p:xfrm>
          <a:off x="699712" y="1822348"/>
          <a:ext cx="11197319" cy="1754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748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rgbClr val="FFFFFF"/>
                </a:solidFill>
              </a:rPr>
              <a:t>CSS Layout - position: sticky</a:t>
            </a:r>
            <a:br>
              <a:rPr lang="en-US" sz="4000" b="1" dirty="0">
                <a:solidFill>
                  <a:srgbClr val="FFFFFF"/>
                </a:solidFill>
              </a:rPr>
            </a:br>
            <a:endParaRPr lang="en-US" sz="4000" b="1" kern="1200" dirty="0">
              <a:solidFill>
                <a:srgbClr val="FFFFFF"/>
              </a:solidFill>
              <a:latin typeface="+mj-lt"/>
              <a:ea typeface="+mj-ea"/>
              <a:cs typeface="+mj-cs"/>
            </a:endParaRPr>
          </a:p>
        </p:txBody>
      </p:sp>
      <p:sp>
        <p:nvSpPr>
          <p:cNvPr id="8" name="TextBox 7">
            <a:extLst>
              <a:ext uri="{FF2B5EF4-FFF2-40B4-BE49-F238E27FC236}">
                <a16:creationId xmlns:a16="http://schemas.microsoft.com/office/drawing/2014/main" id="{3B6A741A-D680-31CB-71E2-6C67FBF27A60}"/>
              </a:ext>
            </a:extLst>
          </p:cNvPr>
          <p:cNvSpPr txBox="1"/>
          <p:nvPr/>
        </p:nvSpPr>
        <p:spPr>
          <a:xfrm>
            <a:off x="2458063" y="4017007"/>
            <a:ext cx="6971072" cy="2031325"/>
          </a:xfrm>
          <a:prstGeom prst="rect">
            <a:avLst/>
          </a:prstGeom>
          <a:noFill/>
        </p:spPr>
        <p:txBody>
          <a:bodyPr wrap="square">
            <a:spAutoFit/>
          </a:bodyPr>
          <a:lstStyle/>
          <a:p>
            <a:r>
              <a:rPr lang="en-US" dirty="0" err="1">
                <a:solidFill>
                  <a:srgbClr val="002060"/>
                </a:solidFill>
              </a:rPr>
              <a:t>div.sticky</a:t>
            </a:r>
            <a:r>
              <a:rPr lang="en-US" dirty="0">
                <a:solidFill>
                  <a:srgbClr val="002060"/>
                </a:solidFill>
              </a:rPr>
              <a:t> {</a:t>
            </a:r>
          </a:p>
          <a:p>
            <a:pPr lvl="1"/>
            <a:r>
              <a:rPr lang="en-US" dirty="0">
                <a:solidFill>
                  <a:srgbClr val="002060"/>
                </a:solidFill>
              </a:rPr>
              <a:t>  position: -</a:t>
            </a:r>
            <a:r>
              <a:rPr lang="en-US" dirty="0" err="1">
                <a:solidFill>
                  <a:srgbClr val="002060"/>
                </a:solidFill>
              </a:rPr>
              <a:t>webkit</a:t>
            </a:r>
            <a:r>
              <a:rPr lang="en-US" dirty="0">
                <a:solidFill>
                  <a:srgbClr val="002060"/>
                </a:solidFill>
              </a:rPr>
              <a:t>-sticky; /* Safari */</a:t>
            </a:r>
          </a:p>
          <a:p>
            <a:pPr lvl="1"/>
            <a:r>
              <a:rPr lang="en-US" dirty="0">
                <a:solidFill>
                  <a:srgbClr val="002060"/>
                </a:solidFill>
              </a:rPr>
              <a:t>  position: sticky;</a:t>
            </a:r>
          </a:p>
          <a:p>
            <a:pPr lvl="1"/>
            <a:r>
              <a:rPr lang="en-US" dirty="0">
                <a:solidFill>
                  <a:srgbClr val="002060"/>
                </a:solidFill>
              </a:rPr>
              <a:t>  top: 0;</a:t>
            </a:r>
          </a:p>
          <a:p>
            <a:pPr lvl="1"/>
            <a:r>
              <a:rPr lang="en-US" dirty="0">
                <a:solidFill>
                  <a:srgbClr val="002060"/>
                </a:solidFill>
              </a:rPr>
              <a:t>  background-color: green;</a:t>
            </a:r>
          </a:p>
          <a:p>
            <a:pPr lvl="1"/>
            <a:r>
              <a:rPr lang="en-US" dirty="0">
                <a:solidFill>
                  <a:srgbClr val="002060"/>
                </a:solidFill>
              </a:rPr>
              <a:t>  border: 2px solid #4CAF50;</a:t>
            </a:r>
          </a:p>
          <a:p>
            <a:r>
              <a:rPr lang="en-US" dirty="0">
                <a:solidFill>
                  <a:srgbClr val="002060"/>
                </a:solidFill>
              </a:rPr>
              <a:t>}</a:t>
            </a:r>
          </a:p>
        </p:txBody>
      </p:sp>
      <p:graphicFrame>
        <p:nvGraphicFramePr>
          <p:cNvPr id="110" name="TextBox 5">
            <a:extLst>
              <a:ext uri="{FF2B5EF4-FFF2-40B4-BE49-F238E27FC236}">
                <a16:creationId xmlns:a16="http://schemas.microsoft.com/office/drawing/2014/main" id="{27714622-7B31-5766-2449-BFC1B4E0D992}"/>
              </a:ext>
            </a:extLst>
          </p:cNvPr>
          <p:cNvGraphicFramePr/>
          <p:nvPr>
            <p:extLst>
              <p:ext uri="{D42A27DB-BD31-4B8C-83A1-F6EECF244321}">
                <p14:modId xmlns:p14="http://schemas.microsoft.com/office/powerpoint/2010/main" val="1961721801"/>
              </p:ext>
            </p:extLst>
          </p:nvPr>
        </p:nvGraphicFramePr>
        <p:xfrm>
          <a:off x="699712" y="1822348"/>
          <a:ext cx="11197319" cy="1754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989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a:solidFill>
                  <a:srgbClr val="FFFFFF"/>
                </a:solidFill>
              </a:rPr>
              <a:t>CSS  Navigation Bar</a:t>
            </a:r>
            <a:br>
              <a:rPr lang="en-US" sz="4000" b="1">
                <a:solidFill>
                  <a:srgbClr val="FFFFFF"/>
                </a:solidFill>
              </a:rPr>
            </a:br>
            <a:endParaRPr lang="en-US" sz="4000" b="1" kern="1200" dirty="0">
              <a:solidFill>
                <a:srgbClr val="FFFFFF"/>
              </a:solidFill>
              <a:latin typeface="+mj-lt"/>
              <a:ea typeface="+mj-ea"/>
              <a:cs typeface="+mj-cs"/>
            </a:endParaRPr>
          </a:p>
        </p:txBody>
      </p:sp>
      <p:sp>
        <p:nvSpPr>
          <p:cNvPr id="6" name="TextBox 5">
            <a:extLst>
              <a:ext uri="{FF2B5EF4-FFF2-40B4-BE49-F238E27FC236}">
                <a16:creationId xmlns:a16="http://schemas.microsoft.com/office/drawing/2014/main" id="{1403AD24-893F-BE19-D351-23031315EB53}"/>
              </a:ext>
            </a:extLst>
          </p:cNvPr>
          <p:cNvSpPr txBox="1"/>
          <p:nvPr/>
        </p:nvSpPr>
        <p:spPr>
          <a:xfrm>
            <a:off x="452284" y="4430561"/>
            <a:ext cx="10658168" cy="2031325"/>
          </a:xfrm>
          <a:prstGeom prst="rect">
            <a:avLst/>
          </a:prstGeom>
          <a:noFill/>
        </p:spPr>
        <p:txBody>
          <a:bodyPr wrap="square">
            <a:spAutoFit/>
          </a:bodyPr>
          <a:lstStyle/>
          <a:p>
            <a:r>
              <a:rPr lang="en-US" dirty="0">
                <a:solidFill>
                  <a:srgbClr val="002060"/>
                </a:solidFill>
              </a:rPr>
              <a:t>Now let's remove the bullets and the margins and padding from the list:</a:t>
            </a:r>
          </a:p>
          <a:p>
            <a:endParaRPr lang="en-US" dirty="0">
              <a:solidFill>
                <a:srgbClr val="002060"/>
              </a:solidFill>
            </a:endParaRPr>
          </a:p>
          <a:p>
            <a:r>
              <a:rPr lang="en-US" dirty="0" err="1">
                <a:solidFill>
                  <a:srgbClr val="002060"/>
                </a:solidFill>
              </a:rPr>
              <a:t>ul</a:t>
            </a:r>
            <a:r>
              <a:rPr lang="en-US" dirty="0">
                <a:solidFill>
                  <a:srgbClr val="002060"/>
                </a:solidFill>
              </a:rPr>
              <a:t> {</a:t>
            </a:r>
          </a:p>
          <a:p>
            <a:r>
              <a:rPr lang="en-US" dirty="0">
                <a:solidFill>
                  <a:srgbClr val="002060"/>
                </a:solidFill>
              </a:rPr>
              <a:t>  list-style-type: none;</a:t>
            </a:r>
          </a:p>
          <a:p>
            <a:r>
              <a:rPr lang="en-US" dirty="0">
                <a:solidFill>
                  <a:srgbClr val="002060"/>
                </a:solidFill>
              </a:rPr>
              <a:t>  margin: 0;</a:t>
            </a:r>
          </a:p>
          <a:p>
            <a:r>
              <a:rPr lang="en-US" dirty="0">
                <a:solidFill>
                  <a:srgbClr val="002060"/>
                </a:solidFill>
              </a:rPr>
              <a:t>  padding: 0;</a:t>
            </a:r>
          </a:p>
          <a:p>
            <a:r>
              <a:rPr lang="en-US" dirty="0">
                <a:solidFill>
                  <a:srgbClr val="002060"/>
                </a:solidFill>
              </a:rPr>
              <a:t>}</a:t>
            </a:r>
          </a:p>
        </p:txBody>
      </p:sp>
      <p:graphicFrame>
        <p:nvGraphicFramePr>
          <p:cNvPr id="109" name="TextBox 3">
            <a:extLst>
              <a:ext uri="{FF2B5EF4-FFF2-40B4-BE49-F238E27FC236}">
                <a16:creationId xmlns:a16="http://schemas.microsoft.com/office/drawing/2014/main" id="{9E7B5C8B-FC70-5AEE-3F1A-024A2D28026F}"/>
              </a:ext>
            </a:extLst>
          </p:cNvPr>
          <p:cNvGraphicFramePr/>
          <p:nvPr/>
        </p:nvGraphicFramePr>
        <p:xfrm>
          <a:off x="353961" y="2138797"/>
          <a:ext cx="10589342" cy="2031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213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a:solidFill>
                  <a:srgbClr val="FFFFFF"/>
                </a:solidFill>
              </a:rPr>
              <a:t>CSS  Navigation Bar</a:t>
            </a:r>
            <a:br>
              <a:rPr lang="en-US" sz="4000" b="1">
                <a:solidFill>
                  <a:srgbClr val="FFFFFF"/>
                </a:solidFill>
              </a:rPr>
            </a:br>
            <a:endParaRPr lang="en-US" sz="4000" b="1"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A12DF3C2-EFE8-C6E5-E6A5-E6EA375A9692}"/>
              </a:ext>
            </a:extLst>
          </p:cNvPr>
          <p:cNvSpPr txBox="1"/>
          <p:nvPr/>
        </p:nvSpPr>
        <p:spPr>
          <a:xfrm>
            <a:off x="412955" y="2564765"/>
            <a:ext cx="4070555" cy="2862322"/>
          </a:xfrm>
          <a:prstGeom prst="rect">
            <a:avLst/>
          </a:prstGeom>
          <a:noFill/>
        </p:spPr>
        <p:txBody>
          <a:bodyPr wrap="square">
            <a:spAutoFit/>
          </a:bodyPr>
          <a:lstStyle/>
          <a:p>
            <a:r>
              <a:rPr lang="en-US" dirty="0">
                <a:solidFill>
                  <a:srgbClr val="002060"/>
                </a:solidFill>
              </a:rPr>
              <a:t>Vertical Navigation Bar</a:t>
            </a:r>
          </a:p>
          <a:p>
            <a:endParaRPr lang="en-US" dirty="0">
              <a:solidFill>
                <a:srgbClr val="002060"/>
              </a:solidFill>
            </a:endParaRPr>
          </a:p>
          <a:p>
            <a:r>
              <a:rPr lang="en-US" dirty="0" err="1">
                <a:solidFill>
                  <a:srgbClr val="002060"/>
                </a:solidFill>
              </a:rPr>
              <a:t>ul</a:t>
            </a:r>
            <a:r>
              <a:rPr lang="en-US" dirty="0">
                <a:solidFill>
                  <a:srgbClr val="002060"/>
                </a:solidFill>
              </a:rPr>
              <a:t> {</a:t>
            </a:r>
          </a:p>
          <a:p>
            <a:r>
              <a:rPr lang="en-US" dirty="0">
                <a:solidFill>
                  <a:srgbClr val="002060"/>
                </a:solidFill>
              </a:rPr>
              <a:t>  list-style-type: none;</a:t>
            </a:r>
          </a:p>
          <a:p>
            <a:r>
              <a:rPr lang="en-US" dirty="0">
                <a:solidFill>
                  <a:srgbClr val="002060"/>
                </a:solidFill>
              </a:rPr>
              <a:t>  margin: 0;</a:t>
            </a:r>
          </a:p>
          <a:p>
            <a:r>
              <a:rPr lang="en-US" dirty="0">
                <a:solidFill>
                  <a:srgbClr val="002060"/>
                </a:solidFill>
              </a:rPr>
              <a:t>  padding: 0;</a:t>
            </a:r>
          </a:p>
          <a:p>
            <a:r>
              <a:rPr lang="en-US" dirty="0">
                <a:solidFill>
                  <a:srgbClr val="002060"/>
                </a:solidFill>
              </a:rPr>
              <a:t>  width: 200px;</a:t>
            </a:r>
          </a:p>
          <a:p>
            <a:r>
              <a:rPr lang="en-US" dirty="0">
                <a:solidFill>
                  <a:srgbClr val="002060"/>
                </a:solidFill>
              </a:rPr>
              <a:t>  background-color: #f1f1f1;</a:t>
            </a:r>
          </a:p>
          <a:p>
            <a:r>
              <a:rPr lang="en-US" dirty="0">
                <a:solidFill>
                  <a:srgbClr val="002060"/>
                </a:solidFill>
              </a:rPr>
              <a:t>}</a:t>
            </a:r>
          </a:p>
          <a:p>
            <a:endParaRPr lang="en-US" dirty="0">
              <a:solidFill>
                <a:srgbClr val="002060"/>
              </a:solidFill>
            </a:endParaRPr>
          </a:p>
        </p:txBody>
      </p:sp>
      <p:sp>
        <p:nvSpPr>
          <p:cNvPr id="7" name="TextBox 6">
            <a:extLst>
              <a:ext uri="{FF2B5EF4-FFF2-40B4-BE49-F238E27FC236}">
                <a16:creationId xmlns:a16="http://schemas.microsoft.com/office/drawing/2014/main" id="{2996DAAC-F13D-2C35-89E1-826CEB44F5BA}"/>
              </a:ext>
            </a:extLst>
          </p:cNvPr>
          <p:cNvSpPr txBox="1"/>
          <p:nvPr/>
        </p:nvSpPr>
        <p:spPr>
          <a:xfrm>
            <a:off x="5437239" y="2287766"/>
            <a:ext cx="6096000" cy="3416320"/>
          </a:xfrm>
          <a:prstGeom prst="rect">
            <a:avLst/>
          </a:prstGeom>
          <a:noFill/>
        </p:spPr>
        <p:txBody>
          <a:bodyPr wrap="square">
            <a:spAutoFit/>
          </a:bodyPr>
          <a:lstStyle/>
          <a:p>
            <a:r>
              <a:rPr lang="en-US" dirty="0">
                <a:solidFill>
                  <a:srgbClr val="002060"/>
                </a:solidFill>
              </a:rPr>
              <a:t>li a {</a:t>
            </a:r>
          </a:p>
          <a:p>
            <a:r>
              <a:rPr lang="en-US" dirty="0">
                <a:solidFill>
                  <a:srgbClr val="002060"/>
                </a:solidFill>
              </a:rPr>
              <a:t>  display: block;</a:t>
            </a:r>
          </a:p>
          <a:p>
            <a:r>
              <a:rPr lang="en-US" dirty="0">
                <a:solidFill>
                  <a:srgbClr val="002060"/>
                </a:solidFill>
              </a:rPr>
              <a:t>  color: #000;</a:t>
            </a:r>
          </a:p>
          <a:p>
            <a:r>
              <a:rPr lang="en-US" dirty="0">
                <a:solidFill>
                  <a:srgbClr val="002060"/>
                </a:solidFill>
              </a:rPr>
              <a:t>  padding: 8px 16px;</a:t>
            </a:r>
          </a:p>
          <a:p>
            <a:r>
              <a:rPr lang="en-US" dirty="0">
                <a:solidFill>
                  <a:srgbClr val="002060"/>
                </a:solidFill>
              </a:rPr>
              <a:t>  text-decoration: none;</a:t>
            </a:r>
          </a:p>
          <a:p>
            <a:r>
              <a:rPr lang="en-US" dirty="0">
                <a:solidFill>
                  <a:srgbClr val="002060"/>
                </a:solidFill>
              </a:rPr>
              <a:t>}</a:t>
            </a:r>
          </a:p>
          <a:p>
            <a:endParaRPr lang="en-US" dirty="0">
              <a:solidFill>
                <a:srgbClr val="002060"/>
              </a:solidFill>
            </a:endParaRPr>
          </a:p>
          <a:p>
            <a:r>
              <a:rPr lang="en-US" dirty="0">
                <a:solidFill>
                  <a:srgbClr val="002060"/>
                </a:solidFill>
              </a:rPr>
              <a:t>/* Change the link color on hover */</a:t>
            </a:r>
          </a:p>
          <a:p>
            <a:r>
              <a:rPr lang="en-US" dirty="0">
                <a:solidFill>
                  <a:srgbClr val="002060"/>
                </a:solidFill>
              </a:rPr>
              <a:t>li a:hover {</a:t>
            </a:r>
          </a:p>
          <a:p>
            <a:r>
              <a:rPr lang="en-US" dirty="0">
                <a:solidFill>
                  <a:srgbClr val="002060"/>
                </a:solidFill>
              </a:rPr>
              <a:t>  background-color: #555;</a:t>
            </a:r>
          </a:p>
          <a:p>
            <a:r>
              <a:rPr lang="en-US" dirty="0">
                <a:solidFill>
                  <a:srgbClr val="002060"/>
                </a:solidFill>
              </a:rPr>
              <a:t>  color: white;</a:t>
            </a:r>
          </a:p>
          <a:p>
            <a:r>
              <a:rPr lang="en-US" dirty="0">
                <a:solidFill>
                  <a:srgbClr val="002060"/>
                </a:solidFill>
              </a:rPr>
              <a:t>}</a:t>
            </a:r>
          </a:p>
        </p:txBody>
      </p:sp>
    </p:spTree>
    <p:extLst>
      <p:ext uri="{BB962C8B-B14F-4D97-AF65-F5344CB8AC3E}">
        <p14:creationId xmlns:p14="http://schemas.microsoft.com/office/powerpoint/2010/main" val="283277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1225292" y="1450655"/>
            <a:ext cx="3932030" cy="3956690"/>
          </a:xfrm>
        </p:spPr>
        <p:txBody>
          <a:bodyPr vert="horz" lIns="91440" tIns="45720" rIns="91440" bIns="45720" rtlCol="0" anchor="ctr">
            <a:normAutofit/>
          </a:bodyPr>
          <a:lstStyle/>
          <a:p>
            <a:r>
              <a:rPr lang="en-US" sz="6200" b="1" kern="1200">
                <a:solidFill>
                  <a:schemeClr val="bg1"/>
                </a:solidFill>
                <a:latin typeface="+mj-lt"/>
                <a:ea typeface="+mj-ea"/>
                <a:cs typeface="+mj-cs"/>
              </a:rPr>
              <a:t>CSS Horizontal Navigation Bar</a:t>
            </a:r>
          </a:p>
        </p:txBody>
      </p:sp>
      <p:cxnSp>
        <p:nvCxnSpPr>
          <p:cNvPr id="115" name="Straight Connector 114">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109" name="TextBox 4">
            <a:extLst>
              <a:ext uri="{FF2B5EF4-FFF2-40B4-BE49-F238E27FC236}">
                <a16:creationId xmlns:a16="http://schemas.microsoft.com/office/drawing/2014/main" id="{8899D7DE-3A16-808F-8A47-CFCFFE138F84}"/>
              </a:ext>
            </a:extLst>
          </p:cNvPr>
          <p:cNvGraphicFramePr/>
          <p:nvPr>
            <p:extLst>
              <p:ext uri="{D42A27DB-BD31-4B8C-83A1-F6EECF244321}">
                <p14:modId xmlns:p14="http://schemas.microsoft.com/office/powerpoint/2010/main" val="1962535693"/>
              </p:ext>
            </p:extLst>
          </p:nvPr>
        </p:nvGraphicFramePr>
        <p:xfrm>
          <a:off x="5728502" y="685800"/>
          <a:ext cx="5878512"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633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0585-FAF1-E68D-50B3-CD2C1A86E8F8}"/>
              </a:ext>
            </a:extLst>
          </p:cNvPr>
          <p:cNvSpPr>
            <a:spLocks noGrp="1"/>
          </p:cNvSpPr>
          <p:nvPr>
            <p:ph type="ctrTitle"/>
          </p:nvPr>
        </p:nvSpPr>
        <p:spPr>
          <a:xfrm>
            <a:off x="1524000" y="1897625"/>
            <a:ext cx="9144000" cy="1612337"/>
          </a:xfrm>
        </p:spPr>
        <p:txBody>
          <a:bodyPr>
            <a:normAutofit/>
          </a:bodyPr>
          <a:lstStyle/>
          <a:p>
            <a:r>
              <a:rPr lang="en-US" dirty="0"/>
              <a:t>HTML BASICS</a:t>
            </a:r>
          </a:p>
        </p:txBody>
      </p:sp>
    </p:spTree>
    <p:extLst>
      <p:ext uri="{BB962C8B-B14F-4D97-AF65-F5344CB8AC3E}">
        <p14:creationId xmlns:p14="http://schemas.microsoft.com/office/powerpoint/2010/main" val="14273110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a:solidFill>
                  <a:srgbClr val="FFFFFF"/>
                </a:solidFill>
              </a:rPr>
              <a:t>CSS  Navigation Bar</a:t>
            </a:r>
            <a:br>
              <a:rPr lang="en-US" sz="4000" b="1">
                <a:solidFill>
                  <a:srgbClr val="FFFFFF"/>
                </a:solidFill>
              </a:rPr>
            </a:br>
            <a:endParaRPr lang="en-US" sz="4000" b="1"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A12DF3C2-EFE8-C6E5-E6A5-E6EA375A9692}"/>
              </a:ext>
            </a:extLst>
          </p:cNvPr>
          <p:cNvSpPr txBox="1"/>
          <p:nvPr/>
        </p:nvSpPr>
        <p:spPr>
          <a:xfrm>
            <a:off x="412955" y="2564765"/>
            <a:ext cx="4070555" cy="3416320"/>
          </a:xfrm>
          <a:prstGeom prst="rect">
            <a:avLst/>
          </a:prstGeom>
          <a:noFill/>
        </p:spPr>
        <p:txBody>
          <a:bodyPr wrap="square">
            <a:spAutoFit/>
          </a:bodyPr>
          <a:lstStyle/>
          <a:p>
            <a:r>
              <a:rPr lang="en-US" dirty="0" err="1">
                <a:solidFill>
                  <a:srgbClr val="002060"/>
                </a:solidFill>
              </a:rPr>
              <a:t>ul</a:t>
            </a:r>
            <a:r>
              <a:rPr lang="en-US" dirty="0">
                <a:solidFill>
                  <a:srgbClr val="002060"/>
                </a:solidFill>
              </a:rPr>
              <a:t> {</a:t>
            </a:r>
          </a:p>
          <a:p>
            <a:r>
              <a:rPr lang="en-US" dirty="0">
                <a:solidFill>
                  <a:srgbClr val="002060"/>
                </a:solidFill>
              </a:rPr>
              <a:t>  list-style-type: none;</a:t>
            </a:r>
          </a:p>
          <a:p>
            <a:r>
              <a:rPr lang="en-US" dirty="0">
                <a:solidFill>
                  <a:srgbClr val="002060"/>
                </a:solidFill>
              </a:rPr>
              <a:t>  margin: 0;</a:t>
            </a:r>
          </a:p>
          <a:p>
            <a:r>
              <a:rPr lang="en-US" dirty="0">
                <a:solidFill>
                  <a:srgbClr val="002060"/>
                </a:solidFill>
              </a:rPr>
              <a:t>  padding: 0;</a:t>
            </a:r>
          </a:p>
          <a:p>
            <a:r>
              <a:rPr lang="en-US" dirty="0">
                <a:solidFill>
                  <a:srgbClr val="002060"/>
                </a:solidFill>
              </a:rPr>
              <a:t>  overflow: hidden;</a:t>
            </a:r>
          </a:p>
          <a:p>
            <a:r>
              <a:rPr lang="en-US" dirty="0">
                <a:solidFill>
                  <a:srgbClr val="002060"/>
                </a:solidFill>
              </a:rPr>
              <a:t>  background-color: #333;</a:t>
            </a:r>
          </a:p>
          <a:p>
            <a:r>
              <a:rPr lang="en-US" dirty="0">
                <a:solidFill>
                  <a:srgbClr val="002060"/>
                </a:solidFill>
              </a:rPr>
              <a:t>}</a:t>
            </a:r>
          </a:p>
          <a:p>
            <a:endParaRPr lang="en-US" dirty="0">
              <a:solidFill>
                <a:srgbClr val="002060"/>
              </a:solidFill>
            </a:endParaRPr>
          </a:p>
          <a:p>
            <a:r>
              <a:rPr lang="en-US" dirty="0">
                <a:solidFill>
                  <a:srgbClr val="002060"/>
                </a:solidFill>
              </a:rPr>
              <a:t>li {</a:t>
            </a:r>
          </a:p>
          <a:p>
            <a:r>
              <a:rPr lang="en-US" dirty="0">
                <a:solidFill>
                  <a:srgbClr val="002060"/>
                </a:solidFill>
              </a:rPr>
              <a:t>  float: left;</a:t>
            </a:r>
          </a:p>
          <a:p>
            <a:r>
              <a:rPr lang="en-US" dirty="0">
                <a:solidFill>
                  <a:srgbClr val="002060"/>
                </a:solidFill>
              </a:rPr>
              <a:t>}</a:t>
            </a:r>
          </a:p>
          <a:p>
            <a:endParaRPr lang="en-US" dirty="0">
              <a:solidFill>
                <a:srgbClr val="002060"/>
              </a:solidFill>
            </a:endParaRPr>
          </a:p>
        </p:txBody>
      </p:sp>
      <p:sp>
        <p:nvSpPr>
          <p:cNvPr id="7" name="TextBox 6">
            <a:extLst>
              <a:ext uri="{FF2B5EF4-FFF2-40B4-BE49-F238E27FC236}">
                <a16:creationId xmlns:a16="http://schemas.microsoft.com/office/drawing/2014/main" id="{2996DAAC-F13D-2C35-89E1-826CEB44F5BA}"/>
              </a:ext>
            </a:extLst>
          </p:cNvPr>
          <p:cNvSpPr txBox="1"/>
          <p:nvPr/>
        </p:nvSpPr>
        <p:spPr>
          <a:xfrm>
            <a:off x="5437239" y="2287766"/>
            <a:ext cx="6096000" cy="3416320"/>
          </a:xfrm>
          <a:prstGeom prst="rect">
            <a:avLst/>
          </a:prstGeom>
          <a:noFill/>
        </p:spPr>
        <p:txBody>
          <a:bodyPr wrap="square">
            <a:spAutoFit/>
          </a:bodyPr>
          <a:lstStyle/>
          <a:p>
            <a:r>
              <a:rPr lang="en-US" dirty="0">
                <a:solidFill>
                  <a:srgbClr val="002060"/>
                </a:solidFill>
              </a:rPr>
              <a:t>li a {</a:t>
            </a:r>
          </a:p>
          <a:p>
            <a:r>
              <a:rPr lang="en-US" dirty="0">
                <a:solidFill>
                  <a:srgbClr val="002060"/>
                </a:solidFill>
              </a:rPr>
              <a:t>  display: block;</a:t>
            </a:r>
          </a:p>
          <a:p>
            <a:r>
              <a:rPr lang="en-US" dirty="0">
                <a:solidFill>
                  <a:srgbClr val="002060"/>
                </a:solidFill>
              </a:rPr>
              <a:t>  color: white;</a:t>
            </a:r>
          </a:p>
          <a:p>
            <a:r>
              <a:rPr lang="en-US" dirty="0">
                <a:solidFill>
                  <a:srgbClr val="002060"/>
                </a:solidFill>
              </a:rPr>
              <a:t>  text-align: center;</a:t>
            </a:r>
          </a:p>
          <a:p>
            <a:r>
              <a:rPr lang="en-US" dirty="0">
                <a:solidFill>
                  <a:srgbClr val="002060"/>
                </a:solidFill>
              </a:rPr>
              <a:t>  padding: 14px 16px;</a:t>
            </a:r>
          </a:p>
          <a:p>
            <a:r>
              <a:rPr lang="en-US" dirty="0">
                <a:solidFill>
                  <a:srgbClr val="002060"/>
                </a:solidFill>
              </a:rPr>
              <a:t>  text-decoration: none;</a:t>
            </a:r>
          </a:p>
          <a:p>
            <a:r>
              <a:rPr lang="en-US" dirty="0">
                <a:solidFill>
                  <a:srgbClr val="002060"/>
                </a:solidFill>
              </a:rPr>
              <a:t>}</a:t>
            </a:r>
          </a:p>
          <a:p>
            <a:endParaRPr lang="en-US" dirty="0">
              <a:solidFill>
                <a:srgbClr val="002060"/>
              </a:solidFill>
            </a:endParaRPr>
          </a:p>
          <a:p>
            <a:r>
              <a:rPr lang="en-US" dirty="0">
                <a:solidFill>
                  <a:srgbClr val="002060"/>
                </a:solidFill>
              </a:rPr>
              <a:t>/* Change the link color to #111 (black) on hover */</a:t>
            </a:r>
          </a:p>
          <a:p>
            <a:r>
              <a:rPr lang="en-US" dirty="0">
                <a:solidFill>
                  <a:srgbClr val="002060"/>
                </a:solidFill>
              </a:rPr>
              <a:t>li a:hover {</a:t>
            </a:r>
          </a:p>
          <a:p>
            <a:r>
              <a:rPr lang="en-US" dirty="0">
                <a:solidFill>
                  <a:srgbClr val="002060"/>
                </a:solidFill>
              </a:rPr>
              <a:t>  background-color: #111;</a:t>
            </a:r>
          </a:p>
          <a:p>
            <a:r>
              <a:rPr lang="en-US" dirty="0">
                <a:solidFill>
                  <a:srgbClr val="002060"/>
                </a:solidFill>
              </a:rPr>
              <a:t>}</a:t>
            </a:r>
          </a:p>
        </p:txBody>
      </p:sp>
    </p:spTree>
    <p:extLst>
      <p:ext uri="{BB962C8B-B14F-4D97-AF65-F5344CB8AC3E}">
        <p14:creationId xmlns:p14="http://schemas.microsoft.com/office/powerpoint/2010/main" val="404453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E580585-FAF1-E68D-50B3-CD2C1A86E8F8}"/>
              </a:ext>
            </a:extLst>
          </p:cNvPr>
          <p:cNvSpPr>
            <a:spLocks noGrp="1"/>
          </p:cNvSpPr>
          <p:nvPr>
            <p:ph type="ctrTitle"/>
          </p:nvPr>
        </p:nvSpPr>
        <p:spPr>
          <a:xfrm>
            <a:off x="2399234" y="2073715"/>
            <a:ext cx="6935759" cy="2993042"/>
          </a:xfrm>
        </p:spPr>
        <p:txBody>
          <a:bodyPr anchor="ctr">
            <a:normAutofit/>
          </a:bodyPr>
          <a:lstStyle/>
          <a:p>
            <a:r>
              <a:rPr lang="en-US" sz="8800" dirty="0">
                <a:solidFill>
                  <a:schemeClr val="bg1"/>
                </a:solidFill>
              </a:rPr>
              <a:t>Part Three</a:t>
            </a:r>
          </a:p>
        </p:txBody>
      </p:sp>
      <p:sp>
        <p:nvSpPr>
          <p:cNvPr id="9" name="Rectangle 8">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5198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2B050345-82CA-309B-9B78-66BBB36AA014}"/>
              </a:ext>
            </a:extLst>
          </p:cNvPr>
          <p:cNvSpPr txBox="1"/>
          <p:nvPr/>
        </p:nvSpPr>
        <p:spPr>
          <a:xfrm>
            <a:off x="2017574" y="2842990"/>
            <a:ext cx="8147713" cy="117202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b="1" kern="1200" cap="all" dirty="0">
                <a:solidFill>
                  <a:srgbClr val="FFFFFF"/>
                </a:solidFill>
                <a:latin typeface="Arial Black" panose="020B0A04020102020204" pitchFamily="34" charset="0"/>
                <a:ea typeface="+mj-ea"/>
                <a:cs typeface="+mj-cs"/>
              </a:rPr>
              <a:t>Bootstrap</a:t>
            </a:r>
          </a:p>
        </p:txBody>
      </p:sp>
    </p:spTree>
    <p:extLst>
      <p:ext uri="{BB962C8B-B14F-4D97-AF65-F5344CB8AC3E}">
        <p14:creationId xmlns:p14="http://schemas.microsoft.com/office/powerpoint/2010/main" val="2991525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9F16915-31F7-A714-847C-00B55827D8A6}"/>
              </a:ext>
            </a:extLst>
          </p:cNvPr>
          <p:cNvPicPr>
            <a:picLocks noChangeAspect="1"/>
          </p:cNvPicPr>
          <p:nvPr/>
        </p:nvPicPr>
        <p:blipFill>
          <a:blip r:embed="rId2"/>
          <a:stretch>
            <a:fillRect/>
          </a:stretch>
        </p:blipFill>
        <p:spPr>
          <a:xfrm>
            <a:off x="457200" y="835151"/>
            <a:ext cx="11277600" cy="5187698"/>
          </a:xfrm>
          <a:prstGeom prst="rect">
            <a:avLst/>
          </a:prstGeom>
        </p:spPr>
      </p:pic>
    </p:spTree>
    <p:extLst>
      <p:ext uri="{BB962C8B-B14F-4D97-AF65-F5344CB8AC3E}">
        <p14:creationId xmlns:p14="http://schemas.microsoft.com/office/powerpoint/2010/main" val="34605205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kern="1200" cap="all">
                <a:solidFill>
                  <a:srgbClr val="FFFFFF"/>
                </a:solidFill>
                <a:latin typeface="+mj-lt"/>
                <a:ea typeface="+mj-ea"/>
                <a:cs typeface="+mj-cs"/>
              </a:rPr>
              <a:t>Bootstrap</a:t>
            </a:r>
            <a:endParaRPr lang="en-US" sz="4000" b="1" kern="1200">
              <a:solidFill>
                <a:srgbClr val="FFFFFF"/>
              </a:solidFill>
              <a:latin typeface="+mj-lt"/>
              <a:ea typeface="+mj-ea"/>
              <a:cs typeface="+mj-cs"/>
            </a:endParaRPr>
          </a:p>
        </p:txBody>
      </p:sp>
      <p:sp>
        <p:nvSpPr>
          <p:cNvPr id="111" name="TextBox 110">
            <a:extLst>
              <a:ext uri="{FF2B5EF4-FFF2-40B4-BE49-F238E27FC236}">
                <a16:creationId xmlns:a16="http://schemas.microsoft.com/office/drawing/2014/main" id="{D3979FB2-98F5-AFB3-0D74-E00927FCF7D2}"/>
              </a:ext>
            </a:extLst>
          </p:cNvPr>
          <p:cNvSpPr txBox="1"/>
          <p:nvPr/>
        </p:nvSpPr>
        <p:spPr>
          <a:xfrm>
            <a:off x="4134810" y="649481"/>
            <a:ext cx="8054141" cy="2398520"/>
          </a:xfrm>
          <a:prstGeom prst="rect">
            <a:avLst/>
          </a:prstGeom>
        </p:spPr>
        <p:txBody>
          <a:bodyPr vert="horz" lIns="91440" tIns="45720" rIns="91440" bIns="45720" rtlCol="0" anchor="ctr">
            <a:normAutofit lnSpcReduction="10000"/>
          </a:bodyPr>
          <a:lstStyle/>
          <a:p>
            <a:pPr algn="just">
              <a:lnSpc>
                <a:spcPct val="150000"/>
              </a:lnSpc>
              <a:spcAft>
                <a:spcPts val="600"/>
              </a:spcAft>
            </a:pPr>
            <a:r>
              <a:rPr lang="en-US" sz="1600" b="1" dirty="0"/>
              <a:t>What is Bootstrap?</a:t>
            </a:r>
          </a:p>
          <a:p>
            <a:pPr algn="just">
              <a:lnSpc>
                <a:spcPct val="150000"/>
              </a:lnSpc>
              <a:spcAft>
                <a:spcPts val="600"/>
              </a:spcAft>
            </a:pPr>
            <a:r>
              <a:rPr lang="en-US" sz="1600" dirty="0"/>
              <a:t>Bootstrap is a free front-end framework for faster and easier web development</a:t>
            </a:r>
          </a:p>
          <a:p>
            <a:pPr algn="just">
              <a:lnSpc>
                <a:spcPct val="150000"/>
              </a:lnSpc>
              <a:spcAft>
                <a:spcPts val="600"/>
              </a:spcAft>
            </a:pPr>
            <a:r>
              <a:rPr lang="en-US" sz="1600" dirty="0"/>
              <a:t>Bootstrap includes HTML and CSS based design templates for typography, forms, buttons, tables, navigation, modals, image carousels and many other, as well as optional JavaScript plugins</a:t>
            </a:r>
          </a:p>
          <a:p>
            <a:pPr algn="just">
              <a:lnSpc>
                <a:spcPct val="150000"/>
              </a:lnSpc>
              <a:spcAft>
                <a:spcPts val="600"/>
              </a:spcAft>
            </a:pPr>
            <a:r>
              <a:rPr lang="en-US" sz="1600" dirty="0"/>
              <a:t>Bootstrap also gives you the ability to easily create responsive designs</a:t>
            </a:r>
          </a:p>
        </p:txBody>
      </p:sp>
      <p:sp>
        <p:nvSpPr>
          <p:cNvPr id="8" name="TextBox 7">
            <a:extLst>
              <a:ext uri="{FF2B5EF4-FFF2-40B4-BE49-F238E27FC236}">
                <a16:creationId xmlns:a16="http://schemas.microsoft.com/office/drawing/2014/main" id="{2D72B943-4C80-A62D-AE0A-DECA0AD8AE98}"/>
              </a:ext>
            </a:extLst>
          </p:cNvPr>
          <p:cNvSpPr txBox="1"/>
          <p:nvPr/>
        </p:nvSpPr>
        <p:spPr>
          <a:xfrm>
            <a:off x="4134810" y="3974352"/>
            <a:ext cx="7939202" cy="1375826"/>
          </a:xfrm>
          <a:prstGeom prst="rect">
            <a:avLst/>
          </a:prstGeom>
          <a:noFill/>
        </p:spPr>
        <p:txBody>
          <a:bodyPr wrap="square">
            <a:spAutoFit/>
          </a:bodyPr>
          <a:lstStyle/>
          <a:p>
            <a:pPr algn="just">
              <a:lnSpc>
                <a:spcPct val="150000"/>
              </a:lnSpc>
              <a:spcAft>
                <a:spcPts val="600"/>
              </a:spcAft>
            </a:pPr>
            <a:r>
              <a:rPr lang="en-US" sz="1800" b="1" dirty="0"/>
              <a:t>What is Responsive Web Design?</a:t>
            </a:r>
          </a:p>
          <a:p>
            <a:pPr algn="just">
              <a:lnSpc>
                <a:spcPct val="150000"/>
              </a:lnSpc>
              <a:spcAft>
                <a:spcPts val="600"/>
              </a:spcAft>
            </a:pPr>
            <a:r>
              <a:rPr lang="en-US" sz="1800" dirty="0"/>
              <a:t>Responsive web design is about creating web sites which automatically adjust themselves to look good on all devices, from small phones to large desktops</a:t>
            </a:r>
            <a:endParaRPr lang="en-US" dirty="0"/>
          </a:p>
        </p:txBody>
      </p:sp>
    </p:spTree>
    <p:extLst>
      <p:ext uri="{BB962C8B-B14F-4D97-AF65-F5344CB8AC3E}">
        <p14:creationId xmlns:p14="http://schemas.microsoft.com/office/powerpoint/2010/main" val="390847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Rectangle 1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kern="1200" cap="all" dirty="0">
                <a:solidFill>
                  <a:srgbClr val="FFFFFF"/>
                </a:solidFill>
                <a:latin typeface="+mj-lt"/>
                <a:ea typeface="+mj-ea"/>
                <a:cs typeface="+mj-cs"/>
              </a:rPr>
              <a:t>Bootstrap</a:t>
            </a:r>
            <a:endParaRPr lang="en-US" sz="4000" b="1" kern="1200" dirty="0">
              <a:solidFill>
                <a:srgbClr val="FFFFFF"/>
              </a:solidFill>
              <a:latin typeface="+mj-lt"/>
              <a:ea typeface="+mj-ea"/>
              <a:cs typeface="+mj-cs"/>
            </a:endParaRPr>
          </a:p>
        </p:txBody>
      </p:sp>
      <p:sp>
        <p:nvSpPr>
          <p:cNvPr id="111" name="TextBox 110">
            <a:extLst>
              <a:ext uri="{FF2B5EF4-FFF2-40B4-BE49-F238E27FC236}">
                <a16:creationId xmlns:a16="http://schemas.microsoft.com/office/drawing/2014/main" id="{D3979FB2-98F5-AFB3-0D74-E00927FCF7D2}"/>
              </a:ext>
            </a:extLst>
          </p:cNvPr>
          <p:cNvSpPr txBox="1"/>
          <p:nvPr/>
        </p:nvSpPr>
        <p:spPr>
          <a:xfrm>
            <a:off x="4165832" y="-47243"/>
            <a:ext cx="8054141" cy="2769661"/>
          </a:xfrm>
          <a:prstGeom prst="rect">
            <a:avLst/>
          </a:prstGeom>
        </p:spPr>
        <p:txBody>
          <a:bodyPr vert="horz" lIns="91440" tIns="45720" rIns="91440" bIns="45720" rtlCol="0" anchor="ctr">
            <a:normAutofit/>
          </a:bodyPr>
          <a:lstStyle/>
          <a:p>
            <a:pPr algn="just">
              <a:lnSpc>
                <a:spcPct val="150000"/>
              </a:lnSpc>
              <a:spcAft>
                <a:spcPts val="600"/>
              </a:spcAft>
            </a:pPr>
            <a:r>
              <a:rPr lang="en-US" sz="1600" b="1" dirty="0"/>
              <a:t>Where to Get Bootstrap 4?</a:t>
            </a:r>
          </a:p>
          <a:p>
            <a:pPr algn="just">
              <a:lnSpc>
                <a:spcPct val="150000"/>
              </a:lnSpc>
              <a:spcAft>
                <a:spcPts val="600"/>
              </a:spcAft>
            </a:pPr>
            <a:r>
              <a:rPr lang="en-US" sz="1600" dirty="0"/>
              <a:t>There are two ways to start using Bootstrap 4 on your own web site.</a:t>
            </a:r>
          </a:p>
          <a:p>
            <a:pPr algn="just">
              <a:lnSpc>
                <a:spcPct val="150000"/>
              </a:lnSpc>
              <a:spcAft>
                <a:spcPts val="600"/>
              </a:spcAft>
            </a:pPr>
            <a:r>
              <a:rPr lang="en-US" sz="1600" dirty="0"/>
              <a:t>You can:</a:t>
            </a:r>
          </a:p>
          <a:p>
            <a:pPr marL="342900" indent="-342900" algn="just">
              <a:lnSpc>
                <a:spcPct val="150000"/>
              </a:lnSpc>
              <a:spcAft>
                <a:spcPts val="600"/>
              </a:spcAft>
              <a:buFont typeface="+mj-lt"/>
              <a:buAutoNum type="arabicPeriod"/>
            </a:pPr>
            <a:r>
              <a:rPr lang="en-US" sz="1600" dirty="0"/>
              <a:t>    Include Bootstrap 4 from a CDN</a:t>
            </a:r>
          </a:p>
          <a:p>
            <a:pPr marL="342900" indent="-342900" algn="just">
              <a:lnSpc>
                <a:spcPct val="150000"/>
              </a:lnSpc>
              <a:spcAft>
                <a:spcPts val="600"/>
              </a:spcAft>
              <a:buFont typeface="+mj-lt"/>
              <a:buAutoNum type="arabicPeriod"/>
            </a:pPr>
            <a:r>
              <a:rPr lang="en-US" sz="1600" dirty="0"/>
              <a:t>    Download Bootstrap 4 from getbootstrap.com</a:t>
            </a:r>
          </a:p>
          <a:p>
            <a:pPr algn="just">
              <a:lnSpc>
                <a:spcPct val="150000"/>
              </a:lnSpc>
              <a:spcAft>
                <a:spcPts val="600"/>
              </a:spcAft>
            </a:pPr>
            <a:endParaRPr lang="en-US" sz="1600" dirty="0"/>
          </a:p>
        </p:txBody>
      </p:sp>
      <p:sp>
        <p:nvSpPr>
          <p:cNvPr id="8" name="TextBox 7">
            <a:extLst>
              <a:ext uri="{FF2B5EF4-FFF2-40B4-BE49-F238E27FC236}">
                <a16:creationId xmlns:a16="http://schemas.microsoft.com/office/drawing/2014/main" id="{2D72B943-4C80-A62D-AE0A-DECA0AD8AE98}"/>
              </a:ext>
            </a:extLst>
          </p:cNvPr>
          <p:cNvSpPr txBox="1"/>
          <p:nvPr/>
        </p:nvSpPr>
        <p:spPr>
          <a:xfrm>
            <a:off x="4367695" y="3201449"/>
            <a:ext cx="7939202" cy="1868268"/>
          </a:xfrm>
          <a:prstGeom prst="rect">
            <a:avLst/>
          </a:prstGeom>
          <a:noFill/>
        </p:spPr>
        <p:txBody>
          <a:bodyPr wrap="square">
            <a:spAutoFit/>
          </a:bodyPr>
          <a:lstStyle/>
          <a:p>
            <a:pPr algn="just">
              <a:lnSpc>
                <a:spcPct val="150000"/>
              </a:lnSpc>
              <a:spcAft>
                <a:spcPts val="600"/>
              </a:spcAft>
            </a:pPr>
            <a:r>
              <a:rPr lang="en-US" sz="1800" b="1" dirty="0"/>
              <a:t>Bootstrap 5 CDN</a:t>
            </a:r>
          </a:p>
          <a:p>
            <a:pPr algn="just">
              <a:lnSpc>
                <a:spcPct val="150000"/>
              </a:lnSpc>
              <a:spcAft>
                <a:spcPts val="600"/>
              </a:spcAft>
            </a:pPr>
            <a:r>
              <a:rPr lang="en-US" sz="1800" dirty="0"/>
              <a:t>If you don't want to download and host Bootstrap 5 yourself, you can include it from a CDN (Content Delivery Network).</a:t>
            </a:r>
          </a:p>
          <a:p>
            <a:pPr algn="just">
              <a:lnSpc>
                <a:spcPct val="150000"/>
              </a:lnSpc>
              <a:spcAft>
                <a:spcPts val="600"/>
              </a:spcAft>
            </a:pPr>
            <a:r>
              <a:rPr lang="en-US" sz="1800" dirty="0" err="1"/>
              <a:t>jsDelivr</a:t>
            </a:r>
            <a:r>
              <a:rPr lang="en-US" sz="1800" dirty="0"/>
              <a:t> provides CDN support for Bootstrap's CSS and JavaScript:</a:t>
            </a:r>
            <a:endParaRPr lang="en-US" dirty="0"/>
          </a:p>
        </p:txBody>
      </p:sp>
    </p:spTree>
    <p:extLst>
      <p:ext uri="{BB962C8B-B14F-4D97-AF65-F5344CB8AC3E}">
        <p14:creationId xmlns:p14="http://schemas.microsoft.com/office/powerpoint/2010/main" val="109950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chemeClr val="bg1"/>
                </a:solidFill>
              </a:rPr>
              <a:t>Bootstrap 5 CDN</a:t>
            </a:r>
            <a:br>
              <a:rPr lang="en-US" sz="4000" b="1" dirty="0">
                <a:solidFill>
                  <a:srgbClr val="FFFFFF"/>
                </a:solidFill>
              </a:rPr>
            </a:br>
            <a:endParaRPr lang="en-US" sz="4000" b="1" kern="1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0BFF6D56-6E54-845E-F111-7CE50C6FEBE6}"/>
              </a:ext>
            </a:extLst>
          </p:cNvPr>
          <p:cNvSpPr txBox="1"/>
          <p:nvPr/>
        </p:nvSpPr>
        <p:spPr>
          <a:xfrm>
            <a:off x="550434" y="1655276"/>
            <a:ext cx="11523801" cy="2437655"/>
          </a:xfrm>
          <a:prstGeom prst="rect">
            <a:avLst/>
          </a:prstGeom>
          <a:noFill/>
        </p:spPr>
        <p:txBody>
          <a:bodyPr wrap="square">
            <a:spAutoFit/>
          </a:bodyPr>
          <a:lstStyle/>
          <a:p>
            <a:pPr algn="just">
              <a:lnSpc>
                <a:spcPct val="150000"/>
              </a:lnSpc>
              <a:spcAft>
                <a:spcPts val="600"/>
              </a:spcAft>
            </a:pPr>
            <a:r>
              <a:rPr lang="en-US" sz="1800" dirty="0"/>
              <a:t>&lt;!-- Latest compiled and minified CSS --&gt;</a:t>
            </a:r>
          </a:p>
          <a:p>
            <a:pPr algn="just">
              <a:lnSpc>
                <a:spcPct val="150000"/>
              </a:lnSpc>
              <a:spcAft>
                <a:spcPts val="600"/>
              </a:spcAft>
            </a:pPr>
            <a:r>
              <a:rPr lang="en-US" sz="1800" dirty="0"/>
              <a:t>&lt;link </a:t>
            </a:r>
            <a:r>
              <a:rPr lang="en-US" sz="1800" dirty="0" err="1"/>
              <a:t>href</a:t>
            </a:r>
            <a:r>
              <a:rPr lang="en-US" sz="1800" dirty="0"/>
              <a:t>="https://cdn.jsdelivr.net/</a:t>
            </a:r>
            <a:r>
              <a:rPr lang="en-US" sz="1800" dirty="0" err="1"/>
              <a:t>npm</a:t>
            </a:r>
            <a:r>
              <a:rPr lang="en-US" sz="1800" dirty="0"/>
              <a:t>/bootstrap@5.3.3/</a:t>
            </a:r>
            <a:r>
              <a:rPr lang="en-US" sz="1800" dirty="0" err="1"/>
              <a:t>dist</a:t>
            </a:r>
            <a:r>
              <a:rPr lang="en-US" sz="1800" dirty="0"/>
              <a:t>/</a:t>
            </a:r>
            <a:r>
              <a:rPr lang="en-US" sz="1800" dirty="0" err="1"/>
              <a:t>css</a:t>
            </a:r>
            <a:r>
              <a:rPr lang="en-US" sz="1800" dirty="0"/>
              <a:t>/bootstrap.min.css" </a:t>
            </a:r>
            <a:r>
              <a:rPr lang="en-US" sz="1800" dirty="0" err="1"/>
              <a:t>rel</a:t>
            </a:r>
            <a:r>
              <a:rPr lang="en-US" sz="1800" dirty="0"/>
              <a:t>="stylesheet"&gt;</a:t>
            </a:r>
          </a:p>
          <a:p>
            <a:pPr algn="just">
              <a:lnSpc>
                <a:spcPct val="150000"/>
              </a:lnSpc>
              <a:spcAft>
                <a:spcPts val="600"/>
              </a:spcAft>
            </a:pPr>
            <a:endParaRPr lang="en-US" sz="1800" dirty="0"/>
          </a:p>
          <a:p>
            <a:pPr algn="just">
              <a:lnSpc>
                <a:spcPct val="150000"/>
              </a:lnSpc>
              <a:spcAft>
                <a:spcPts val="600"/>
              </a:spcAft>
            </a:pPr>
            <a:r>
              <a:rPr lang="en-US" sz="1800" dirty="0"/>
              <a:t>&lt;!-- Latest compiled JavaScript --&gt;</a:t>
            </a:r>
          </a:p>
          <a:p>
            <a:pPr algn="just">
              <a:lnSpc>
                <a:spcPct val="150000"/>
              </a:lnSpc>
              <a:spcAft>
                <a:spcPts val="600"/>
              </a:spcAft>
            </a:pPr>
            <a:r>
              <a:rPr lang="en-US" sz="1800" dirty="0"/>
              <a:t>&lt;script </a:t>
            </a:r>
            <a:r>
              <a:rPr lang="en-US" sz="1800" dirty="0" err="1"/>
              <a:t>src</a:t>
            </a:r>
            <a:r>
              <a:rPr lang="en-US" sz="1800" dirty="0"/>
              <a:t>="https://cdn.jsdelivr.net/</a:t>
            </a:r>
            <a:r>
              <a:rPr lang="en-US" sz="1800" dirty="0" err="1"/>
              <a:t>npm</a:t>
            </a:r>
            <a:r>
              <a:rPr lang="en-US" sz="1800" dirty="0"/>
              <a:t>/bootstrap@5.3.3/</a:t>
            </a:r>
            <a:r>
              <a:rPr lang="en-US" sz="1800" dirty="0" err="1"/>
              <a:t>dist</a:t>
            </a:r>
            <a:r>
              <a:rPr lang="en-US" sz="1800" dirty="0"/>
              <a:t>/</a:t>
            </a:r>
            <a:r>
              <a:rPr lang="en-US" sz="1800" dirty="0" err="1"/>
              <a:t>js</a:t>
            </a:r>
            <a:r>
              <a:rPr lang="en-US" sz="1800" dirty="0"/>
              <a:t>/bootstrap.bundle.min.js"&gt;&lt;/script&gt; :</a:t>
            </a:r>
            <a:endParaRPr lang="en-US" dirty="0"/>
          </a:p>
        </p:txBody>
      </p:sp>
      <p:sp>
        <p:nvSpPr>
          <p:cNvPr id="6" name="TextBox 5">
            <a:extLst>
              <a:ext uri="{FF2B5EF4-FFF2-40B4-BE49-F238E27FC236}">
                <a16:creationId xmlns:a16="http://schemas.microsoft.com/office/drawing/2014/main" id="{2498A9C0-C426-B302-8FA1-0019D9EC89F2}"/>
              </a:ext>
            </a:extLst>
          </p:cNvPr>
          <p:cNvSpPr txBox="1"/>
          <p:nvPr/>
        </p:nvSpPr>
        <p:spPr>
          <a:xfrm>
            <a:off x="1016427" y="5403866"/>
            <a:ext cx="8817383" cy="369332"/>
          </a:xfrm>
          <a:prstGeom prst="rect">
            <a:avLst/>
          </a:prstGeom>
          <a:noFill/>
        </p:spPr>
        <p:txBody>
          <a:bodyPr wrap="square">
            <a:spAutoFit/>
          </a:bodyPr>
          <a:lstStyle/>
          <a:p>
            <a:r>
              <a:rPr lang="en-US" dirty="0"/>
              <a:t>&lt;meta name="viewport" content="width=device-width, initial-scale=1"&gt;</a:t>
            </a:r>
          </a:p>
        </p:txBody>
      </p:sp>
    </p:spTree>
    <p:extLst>
      <p:ext uri="{BB962C8B-B14F-4D97-AF65-F5344CB8AC3E}">
        <p14:creationId xmlns:p14="http://schemas.microsoft.com/office/powerpoint/2010/main" val="339123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chemeClr val="bg1"/>
                </a:solidFill>
              </a:rPr>
              <a:t>Bootstrap 5 Containers</a:t>
            </a:r>
            <a:br>
              <a:rPr lang="en-US" sz="4000" b="1" dirty="0">
                <a:solidFill>
                  <a:srgbClr val="FFFFFF"/>
                </a:solidFill>
              </a:rPr>
            </a:br>
            <a:endParaRPr lang="en-US" sz="4000" b="1" kern="1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0BFF6D56-6E54-845E-F111-7CE50C6FEBE6}"/>
              </a:ext>
            </a:extLst>
          </p:cNvPr>
          <p:cNvSpPr txBox="1"/>
          <p:nvPr/>
        </p:nvSpPr>
        <p:spPr>
          <a:xfrm>
            <a:off x="128338" y="1655276"/>
            <a:ext cx="11945898" cy="1452770"/>
          </a:xfrm>
          <a:prstGeom prst="rect">
            <a:avLst/>
          </a:prstGeom>
          <a:noFill/>
        </p:spPr>
        <p:txBody>
          <a:bodyPr wrap="square">
            <a:spAutoFit/>
          </a:bodyPr>
          <a:lstStyle/>
          <a:p>
            <a:pPr algn="just">
              <a:lnSpc>
                <a:spcPct val="150000"/>
              </a:lnSpc>
              <a:spcAft>
                <a:spcPts val="600"/>
              </a:spcAft>
            </a:pPr>
            <a:r>
              <a:rPr lang="en-US" sz="1800" dirty="0"/>
              <a:t>Containers are used to pad the content inside of them, and there are two container classes available:</a:t>
            </a:r>
          </a:p>
          <a:p>
            <a:pPr marL="285750" indent="-285750" algn="just">
              <a:lnSpc>
                <a:spcPct val="150000"/>
              </a:lnSpc>
              <a:spcAft>
                <a:spcPts val="600"/>
              </a:spcAft>
              <a:buFont typeface="Arial" panose="020B0604020202020204" pitchFamily="34" charset="0"/>
              <a:buChar char="•"/>
            </a:pPr>
            <a:r>
              <a:rPr lang="en-US" sz="1800" dirty="0"/>
              <a:t>    The .container class provides a responsive fixed width container</a:t>
            </a:r>
          </a:p>
          <a:p>
            <a:pPr marL="285750" indent="-285750" algn="just">
              <a:lnSpc>
                <a:spcPct val="150000"/>
              </a:lnSpc>
              <a:spcAft>
                <a:spcPts val="600"/>
              </a:spcAft>
              <a:buFont typeface="Arial" panose="020B0604020202020204" pitchFamily="34" charset="0"/>
              <a:buChar char="•"/>
            </a:pPr>
            <a:r>
              <a:rPr lang="en-US" sz="1800" dirty="0"/>
              <a:t>    The .container-fluid class provides a full width container, spanning the entire width of the viewport</a:t>
            </a:r>
          </a:p>
        </p:txBody>
      </p:sp>
      <p:sp>
        <p:nvSpPr>
          <p:cNvPr id="5" name="TextBox 4">
            <a:extLst>
              <a:ext uri="{FF2B5EF4-FFF2-40B4-BE49-F238E27FC236}">
                <a16:creationId xmlns:a16="http://schemas.microsoft.com/office/drawing/2014/main" id="{C9543D6C-B882-32A4-435A-A5D6B4EC9AB2}"/>
              </a:ext>
            </a:extLst>
          </p:cNvPr>
          <p:cNvSpPr txBox="1"/>
          <p:nvPr/>
        </p:nvSpPr>
        <p:spPr>
          <a:xfrm>
            <a:off x="256674" y="3749955"/>
            <a:ext cx="11662610" cy="2123658"/>
          </a:xfrm>
          <a:prstGeom prst="rect">
            <a:avLst/>
          </a:prstGeom>
          <a:noFill/>
        </p:spPr>
        <p:txBody>
          <a:bodyPr wrap="square">
            <a:spAutoFit/>
          </a:bodyPr>
          <a:lstStyle/>
          <a:p>
            <a:r>
              <a:rPr lang="en-US" sz="2400" b="1" dirty="0"/>
              <a:t>Container Padding</a:t>
            </a:r>
          </a:p>
          <a:p>
            <a:endParaRPr lang="en-US" dirty="0"/>
          </a:p>
          <a:p>
            <a:r>
              <a:rPr lang="en-US" dirty="0"/>
              <a:t>By default, containers have left and right padding, with no top or bottom padding. Therefore, we often use spacing utilities, such as extra padding and margins to make them look even better. For example, .pt-5 means "add a large top padding":</a:t>
            </a:r>
          </a:p>
          <a:p>
            <a:endParaRPr lang="en-US" dirty="0"/>
          </a:p>
          <a:p>
            <a:r>
              <a:rPr lang="en-US" dirty="0">
                <a:solidFill>
                  <a:srgbClr val="0070C0"/>
                </a:solidFill>
              </a:rPr>
              <a:t> &lt;div class="container pt-5"&gt;&lt;/div&gt; </a:t>
            </a:r>
          </a:p>
        </p:txBody>
      </p:sp>
    </p:spTree>
    <p:extLst>
      <p:ext uri="{BB962C8B-B14F-4D97-AF65-F5344CB8AC3E}">
        <p14:creationId xmlns:p14="http://schemas.microsoft.com/office/powerpoint/2010/main" val="43058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chemeClr val="bg1"/>
                </a:solidFill>
              </a:rPr>
              <a:t>Bootstrap 5 Containers</a:t>
            </a:r>
            <a:br>
              <a:rPr lang="en-US" sz="4000" b="1" dirty="0">
                <a:solidFill>
                  <a:srgbClr val="FFFFFF"/>
                </a:solidFill>
              </a:rPr>
            </a:br>
            <a:endParaRPr lang="en-US" sz="4000" b="1"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C9543D6C-B882-32A4-435A-A5D6B4EC9AB2}"/>
              </a:ext>
            </a:extLst>
          </p:cNvPr>
          <p:cNvSpPr txBox="1"/>
          <p:nvPr/>
        </p:nvSpPr>
        <p:spPr>
          <a:xfrm>
            <a:off x="264693" y="2091921"/>
            <a:ext cx="11662610" cy="3231654"/>
          </a:xfrm>
          <a:prstGeom prst="rect">
            <a:avLst/>
          </a:prstGeom>
          <a:noFill/>
        </p:spPr>
        <p:txBody>
          <a:bodyPr wrap="square">
            <a:spAutoFit/>
          </a:bodyPr>
          <a:lstStyle/>
          <a:p>
            <a:r>
              <a:rPr lang="en-US" sz="2400" b="1" dirty="0"/>
              <a:t>Container Border and Color</a:t>
            </a:r>
          </a:p>
          <a:p>
            <a:endParaRPr lang="en-US" dirty="0"/>
          </a:p>
          <a:p>
            <a:r>
              <a:rPr lang="en-US" dirty="0"/>
              <a:t>By default, containers have left and right padding, with no top or bottom padding. Therefore, we often use spacing utilities, such as extra padding and margins to make them look even better. For example, .pt-5 means "add a large top padding":</a:t>
            </a:r>
          </a:p>
          <a:p>
            <a:endParaRPr lang="en-US" dirty="0"/>
          </a:p>
          <a:p>
            <a:r>
              <a:rPr lang="en-US" dirty="0">
                <a:solidFill>
                  <a:srgbClr val="0070C0"/>
                </a:solidFill>
              </a:rPr>
              <a:t>&lt;div class="container p-5 my-5 border"&gt;&lt;/div&gt;</a:t>
            </a:r>
          </a:p>
          <a:p>
            <a:endParaRPr lang="en-US" dirty="0">
              <a:solidFill>
                <a:srgbClr val="0070C0"/>
              </a:solidFill>
            </a:endParaRPr>
          </a:p>
          <a:p>
            <a:r>
              <a:rPr lang="en-US" dirty="0">
                <a:solidFill>
                  <a:srgbClr val="0070C0"/>
                </a:solidFill>
              </a:rPr>
              <a:t>&lt;div class="container p-5 my-5 </a:t>
            </a:r>
            <a:r>
              <a:rPr lang="en-US" dirty="0" err="1">
                <a:solidFill>
                  <a:srgbClr val="0070C0"/>
                </a:solidFill>
              </a:rPr>
              <a:t>bg</a:t>
            </a:r>
            <a:r>
              <a:rPr lang="en-US" dirty="0">
                <a:solidFill>
                  <a:srgbClr val="0070C0"/>
                </a:solidFill>
              </a:rPr>
              <a:t>-dark text-white"&gt;&lt;/div&gt;</a:t>
            </a:r>
          </a:p>
          <a:p>
            <a:endParaRPr lang="en-US" dirty="0">
              <a:solidFill>
                <a:srgbClr val="0070C0"/>
              </a:solidFill>
            </a:endParaRPr>
          </a:p>
          <a:p>
            <a:r>
              <a:rPr lang="en-US" dirty="0">
                <a:solidFill>
                  <a:srgbClr val="0070C0"/>
                </a:solidFill>
              </a:rPr>
              <a:t>&lt;div class="container p-5 my-5 </a:t>
            </a:r>
            <a:r>
              <a:rPr lang="en-US" dirty="0" err="1">
                <a:solidFill>
                  <a:srgbClr val="0070C0"/>
                </a:solidFill>
              </a:rPr>
              <a:t>bg</a:t>
            </a:r>
            <a:r>
              <a:rPr lang="en-US" dirty="0">
                <a:solidFill>
                  <a:srgbClr val="0070C0"/>
                </a:solidFill>
              </a:rPr>
              <a:t>-primary text-white"&gt;&lt;/div&gt; </a:t>
            </a:r>
          </a:p>
        </p:txBody>
      </p:sp>
    </p:spTree>
    <p:extLst>
      <p:ext uri="{BB962C8B-B14F-4D97-AF65-F5344CB8AC3E}">
        <p14:creationId xmlns:p14="http://schemas.microsoft.com/office/powerpoint/2010/main" val="749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a:solidFill>
                  <a:schemeClr val="bg1"/>
                </a:solidFill>
              </a:rPr>
              <a:t>Bootstrap 5 Containers</a:t>
            </a:r>
            <a:br>
              <a:rPr lang="en-US" sz="4000" b="1">
                <a:solidFill>
                  <a:srgbClr val="FFFFFF"/>
                </a:solidFill>
              </a:rPr>
            </a:br>
            <a:endParaRPr lang="en-US" sz="4000" b="1"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C9543D6C-B882-32A4-435A-A5D6B4EC9AB2}"/>
              </a:ext>
            </a:extLst>
          </p:cNvPr>
          <p:cNvSpPr txBox="1"/>
          <p:nvPr/>
        </p:nvSpPr>
        <p:spPr>
          <a:xfrm>
            <a:off x="264693" y="2091921"/>
            <a:ext cx="11662610" cy="1569660"/>
          </a:xfrm>
          <a:prstGeom prst="rect">
            <a:avLst/>
          </a:prstGeom>
          <a:noFill/>
        </p:spPr>
        <p:txBody>
          <a:bodyPr wrap="square">
            <a:spAutoFit/>
          </a:bodyPr>
          <a:lstStyle/>
          <a:p>
            <a:r>
              <a:rPr lang="en-US" sz="2400" b="1"/>
              <a:t>Responsive Containers</a:t>
            </a:r>
          </a:p>
          <a:p>
            <a:endParaRPr lang="en-US"/>
          </a:p>
          <a:p>
            <a:r>
              <a:rPr lang="en-US"/>
              <a:t>You can also use the .container-sm|md|lg|xl classes to determine when the container should be responsive.</a:t>
            </a:r>
          </a:p>
          <a:p>
            <a:endParaRPr lang="en-US"/>
          </a:p>
          <a:p>
            <a:r>
              <a:rPr lang="en-US"/>
              <a:t>The max-width of the container will change on different screen sizes/viewports:</a:t>
            </a:r>
            <a:endParaRPr lang="en-US" dirty="0">
              <a:solidFill>
                <a:srgbClr val="0070C0"/>
              </a:solidFill>
            </a:endParaRPr>
          </a:p>
        </p:txBody>
      </p:sp>
      <p:pic>
        <p:nvPicPr>
          <p:cNvPr id="4" name="Picture 3">
            <a:extLst>
              <a:ext uri="{FF2B5EF4-FFF2-40B4-BE49-F238E27FC236}">
                <a16:creationId xmlns:a16="http://schemas.microsoft.com/office/drawing/2014/main" id="{89012F5F-EAB6-7A1C-EE49-E6774876053F}"/>
              </a:ext>
            </a:extLst>
          </p:cNvPr>
          <p:cNvPicPr>
            <a:picLocks noChangeAspect="1"/>
          </p:cNvPicPr>
          <p:nvPr/>
        </p:nvPicPr>
        <p:blipFill>
          <a:blip r:embed="rId3"/>
          <a:stretch>
            <a:fillRect/>
          </a:stretch>
        </p:blipFill>
        <p:spPr>
          <a:xfrm>
            <a:off x="264693" y="3990950"/>
            <a:ext cx="9602032" cy="2537680"/>
          </a:xfrm>
          <a:prstGeom prst="rect">
            <a:avLst/>
          </a:prstGeom>
        </p:spPr>
      </p:pic>
    </p:spTree>
    <p:extLst>
      <p:ext uri="{BB962C8B-B14F-4D97-AF65-F5344CB8AC3E}">
        <p14:creationId xmlns:p14="http://schemas.microsoft.com/office/powerpoint/2010/main" val="262152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p:txBody>
          <a:bodyPr/>
          <a:lstStyle/>
          <a:p>
            <a:r>
              <a:rPr lang="en-US" dirty="0"/>
              <a:t>Basic Structure of an HTML Document</a:t>
            </a:r>
          </a:p>
        </p:txBody>
      </p:sp>
      <p:sp>
        <p:nvSpPr>
          <p:cNvPr id="3" name="Content Placeholder 2">
            <a:extLst>
              <a:ext uri="{FF2B5EF4-FFF2-40B4-BE49-F238E27FC236}">
                <a16:creationId xmlns:a16="http://schemas.microsoft.com/office/drawing/2014/main" id="{74764FCE-5180-E8BF-BAA8-D65A24E0AF6F}"/>
              </a:ext>
            </a:extLst>
          </p:cNvPr>
          <p:cNvSpPr>
            <a:spLocks noGrp="1"/>
          </p:cNvSpPr>
          <p:nvPr>
            <p:ph idx="1"/>
          </p:nvPr>
        </p:nvSpPr>
        <p:spPr>
          <a:xfrm>
            <a:off x="956187" y="1459373"/>
            <a:ext cx="10515600" cy="1969627"/>
          </a:xfrm>
        </p:spPr>
        <p:txBody>
          <a:bodyPr>
            <a:normAutofit lnSpcReduction="10000"/>
          </a:bodyPr>
          <a:lstStyle/>
          <a:p>
            <a:r>
              <a:rPr lang="en-US" sz="1600" dirty="0"/>
              <a:t>Every HTML document starts with a doctype declaration (&lt;!DOCTYPE html&gt;).</a:t>
            </a:r>
          </a:p>
          <a:p>
            <a:r>
              <a:rPr lang="en-US" sz="1600" dirty="0"/>
              <a:t>HTML documents have a structure with &lt;html&gt;, &lt;head&gt;, and &lt;body&gt; tags.</a:t>
            </a:r>
          </a:p>
          <a:p>
            <a:endParaRPr lang="en-US" sz="1600" dirty="0"/>
          </a:p>
          <a:p>
            <a:r>
              <a:rPr lang="en-US" sz="1600" dirty="0"/>
              <a:t>    &lt;html&gt;: The root element of an HTML page.</a:t>
            </a:r>
          </a:p>
          <a:p>
            <a:r>
              <a:rPr lang="en-US" sz="1600" dirty="0"/>
              <a:t>    &lt;head&gt;: Contains meta-information about the document (e.g., title, meta tags, links to stylesheets).</a:t>
            </a:r>
          </a:p>
          <a:p>
            <a:r>
              <a:rPr lang="en-US" sz="1600" dirty="0"/>
              <a:t>    &lt;body&gt;: Contains the content of the HTML document.</a:t>
            </a:r>
          </a:p>
        </p:txBody>
      </p:sp>
    </p:spTree>
    <p:extLst>
      <p:ext uri="{BB962C8B-B14F-4D97-AF65-F5344CB8AC3E}">
        <p14:creationId xmlns:p14="http://schemas.microsoft.com/office/powerpoint/2010/main" val="26246336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a:solidFill>
                  <a:schemeClr val="bg1"/>
                </a:solidFill>
              </a:rPr>
              <a:t>Bootstrap 5 Containers</a:t>
            </a:r>
            <a:br>
              <a:rPr lang="en-US" sz="4000" b="1">
                <a:solidFill>
                  <a:srgbClr val="FFFFFF"/>
                </a:solidFill>
              </a:rPr>
            </a:br>
            <a:endParaRPr lang="en-US" sz="4000" b="1"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C9543D6C-B882-32A4-435A-A5D6B4EC9AB2}"/>
              </a:ext>
            </a:extLst>
          </p:cNvPr>
          <p:cNvSpPr txBox="1"/>
          <p:nvPr/>
        </p:nvSpPr>
        <p:spPr>
          <a:xfrm>
            <a:off x="264693" y="2573184"/>
            <a:ext cx="11662610" cy="2776209"/>
          </a:xfrm>
          <a:prstGeom prst="rect">
            <a:avLst/>
          </a:prstGeom>
          <a:noFill/>
        </p:spPr>
        <p:txBody>
          <a:bodyPr wrap="square">
            <a:spAutoFit/>
          </a:bodyPr>
          <a:lstStyle/>
          <a:p>
            <a:r>
              <a:rPr lang="en-US" sz="2400" b="1" dirty="0"/>
              <a:t>Responsive Containers</a:t>
            </a:r>
          </a:p>
          <a:p>
            <a:endParaRPr lang="en-US" dirty="0"/>
          </a:p>
          <a:p>
            <a:pPr>
              <a:lnSpc>
                <a:spcPct val="150000"/>
              </a:lnSpc>
            </a:pPr>
            <a:r>
              <a:rPr lang="en-US" dirty="0">
                <a:solidFill>
                  <a:srgbClr val="0000CD"/>
                </a:solidFill>
                <a:effectLst/>
              </a:rPr>
              <a:t>&lt;</a:t>
            </a:r>
            <a:r>
              <a:rPr lang="en-US" dirty="0">
                <a:solidFill>
                  <a:srgbClr val="A52A2A"/>
                </a:solidFill>
                <a:effectLst/>
              </a:rPr>
              <a:t>div</a:t>
            </a:r>
            <a:r>
              <a:rPr lang="en-US" dirty="0">
                <a:solidFill>
                  <a:srgbClr val="FF0000"/>
                </a:solidFill>
                <a:effectLst/>
              </a:rPr>
              <a:t> class</a:t>
            </a:r>
            <a:r>
              <a:rPr lang="en-US" dirty="0">
                <a:solidFill>
                  <a:srgbClr val="0000CD"/>
                </a:solidFill>
                <a:effectLst/>
              </a:rPr>
              <a:t>="container-</a:t>
            </a:r>
            <a:r>
              <a:rPr lang="en-US" dirty="0" err="1">
                <a:solidFill>
                  <a:srgbClr val="0000CD"/>
                </a:solidFill>
                <a:effectLst/>
              </a:rPr>
              <a:t>sm</a:t>
            </a:r>
            <a:r>
              <a:rPr lang="en-US" dirty="0">
                <a:solidFill>
                  <a:srgbClr val="0000CD"/>
                </a:solidFill>
                <a:effectLst/>
              </a:rPr>
              <a:t>"&gt;</a:t>
            </a:r>
            <a:r>
              <a:rPr lang="en-US" dirty="0"/>
              <a:t>.container-</a:t>
            </a:r>
            <a:r>
              <a:rPr lang="en-US" dirty="0" err="1"/>
              <a:t>sm</a:t>
            </a:r>
            <a:r>
              <a:rPr lang="en-US" dirty="0">
                <a:solidFill>
                  <a:srgbClr val="0000CD"/>
                </a:solidFill>
                <a:effectLst/>
              </a:rPr>
              <a:t>&lt;</a:t>
            </a:r>
            <a:r>
              <a:rPr lang="en-US" dirty="0">
                <a:solidFill>
                  <a:srgbClr val="A52A2A"/>
                </a:solidFill>
                <a:effectLst/>
              </a:rPr>
              <a:t>/div</a:t>
            </a:r>
            <a:r>
              <a:rPr lang="en-US" dirty="0">
                <a:solidFill>
                  <a:srgbClr val="0000CD"/>
                </a:solidFill>
                <a:effectLst/>
              </a:rPr>
              <a:t>&gt;</a:t>
            </a:r>
            <a:br>
              <a:rPr lang="en-US" dirty="0"/>
            </a:br>
            <a:r>
              <a:rPr lang="en-US" dirty="0">
                <a:solidFill>
                  <a:srgbClr val="0000CD"/>
                </a:solidFill>
                <a:effectLst/>
              </a:rPr>
              <a:t>&lt;</a:t>
            </a:r>
            <a:r>
              <a:rPr lang="en-US" dirty="0">
                <a:solidFill>
                  <a:srgbClr val="A52A2A"/>
                </a:solidFill>
                <a:effectLst/>
              </a:rPr>
              <a:t>div</a:t>
            </a:r>
            <a:r>
              <a:rPr lang="en-US" dirty="0">
                <a:solidFill>
                  <a:srgbClr val="FF0000"/>
                </a:solidFill>
                <a:effectLst/>
              </a:rPr>
              <a:t> class</a:t>
            </a:r>
            <a:r>
              <a:rPr lang="en-US" dirty="0">
                <a:solidFill>
                  <a:srgbClr val="0000CD"/>
                </a:solidFill>
                <a:effectLst/>
              </a:rPr>
              <a:t>="container-md"&gt;</a:t>
            </a:r>
            <a:r>
              <a:rPr lang="en-US" dirty="0"/>
              <a:t>.container-md</a:t>
            </a:r>
            <a:r>
              <a:rPr lang="en-US" dirty="0">
                <a:solidFill>
                  <a:srgbClr val="0000CD"/>
                </a:solidFill>
                <a:effectLst/>
              </a:rPr>
              <a:t>&lt;</a:t>
            </a:r>
            <a:r>
              <a:rPr lang="en-US" dirty="0">
                <a:solidFill>
                  <a:srgbClr val="A52A2A"/>
                </a:solidFill>
                <a:effectLst/>
              </a:rPr>
              <a:t>/div</a:t>
            </a:r>
            <a:r>
              <a:rPr lang="en-US" dirty="0">
                <a:solidFill>
                  <a:srgbClr val="0000CD"/>
                </a:solidFill>
                <a:effectLst/>
              </a:rPr>
              <a:t>&gt;</a:t>
            </a:r>
            <a:br>
              <a:rPr lang="en-US" dirty="0"/>
            </a:br>
            <a:r>
              <a:rPr lang="en-US" dirty="0">
                <a:solidFill>
                  <a:srgbClr val="0000CD"/>
                </a:solidFill>
                <a:effectLst/>
              </a:rPr>
              <a:t>&lt;</a:t>
            </a:r>
            <a:r>
              <a:rPr lang="en-US" dirty="0">
                <a:solidFill>
                  <a:srgbClr val="A52A2A"/>
                </a:solidFill>
                <a:effectLst/>
              </a:rPr>
              <a:t>div</a:t>
            </a:r>
            <a:r>
              <a:rPr lang="en-US" dirty="0">
                <a:solidFill>
                  <a:srgbClr val="FF0000"/>
                </a:solidFill>
                <a:effectLst/>
              </a:rPr>
              <a:t> class</a:t>
            </a:r>
            <a:r>
              <a:rPr lang="en-US" dirty="0">
                <a:solidFill>
                  <a:srgbClr val="0000CD"/>
                </a:solidFill>
                <a:effectLst/>
              </a:rPr>
              <a:t>="container-lg"&gt;</a:t>
            </a:r>
            <a:r>
              <a:rPr lang="en-US" dirty="0"/>
              <a:t>.container-lg</a:t>
            </a:r>
            <a:r>
              <a:rPr lang="en-US" dirty="0">
                <a:solidFill>
                  <a:srgbClr val="0000CD"/>
                </a:solidFill>
                <a:effectLst/>
              </a:rPr>
              <a:t>&lt;</a:t>
            </a:r>
            <a:r>
              <a:rPr lang="en-US" dirty="0">
                <a:solidFill>
                  <a:srgbClr val="A52A2A"/>
                </a:solidFill>
                <a:effectLst/>
              </a:rPr>
              <a:t>/div</a:t>
            </a:r>
            <a:r>
              <a:rPr lang="en-US" dirty="0">
                <a:solidFill>
                  <a:srgbClr val="0000CD"/>
                </a:solidFill>
                <a:effectLst/>
              </a:rPr>
              <a:t>&gt;</a:t>
            </a:r>
            <a:br>
              <a:rPr lang="en-US" dirty="0"/>
            </a:br>
            <a:r>
              <a:rPr lang="en-US" dirty="0">
                <a:solidFill>
                  <a:srgbClr val="0000CD"/>
                </a:solidFill>
                <a:effectLst/>
              </a:rPr>
              <a:t>&lt;</a:t>
            </a:r>
            <a:r>
              <a:rPr lang="en-US" dirty="0">
                <a:solidFill>
                  <a:srgbClr val="A52A2A"/>
                </a:solidFill>
                <a:effectLst/>
              </a:rPr>
              <a:t>div</a:t>
            </a:r>
            <a:r>
              <a:rPr lang="en-US" dirty="0">
                <a:solidFill>
                  <a:srgbClr val="FF0000"/>
                </a:solidFill>
                <a:effectLst/>
              </a:rPr>
              <a:t> class</a:t>
            </a:r>
            <a:r>
              <a:rPr lang="en-US" dirty="0">
                <a:solidFill>
                  <a:srgbClr val="0000CD"/>
                </a:solidFill>
                <a:effectLst/>
              </a:rPr>
              <a:t>="container-xl"&gt;</a:t>
            </a:r>
            <a:r>
              <a:rPr lang="en-US" dirty="0"/>
              <a:t>.container-xl</a:t>
            </a:r>
            <a:r>
              <a:rPr lang="en-US" dirty="0">
                <a:solidFill>
                  <a:srgbClr val="0000CD"/>
                </a:solidFill>
                <a:effectLst/>
              </a:rPr>
              <a:t>&lt;</a:t>
            </a:r>
            <a:r>
              <a:rPr lang="en-US" dirty="0">
                <a:solidFill>
                  <a:srgbClr val="A52A2A"/>
                </a:solidFill>
                <a:effectLst/>
              </a:rPr>
              <a:t>/div</a:t>
            </a:r>
            <a:r>
              <a:rPr lang="en-US" dirty="0">
                <a:solidFill>
                  <a:srgbClr val="0000CD"/>
                </a:solidFill>
                <a:effectLst/>
              </a:rPr>
              <a:t>&gt;</a:t>
            </a:r>
            <a:br>
              <a:rPr lang="en-US" dirty="0"/>
            </a:br>
            <a:r>
              <a:rPr lang="en-US" dirty="0">
                <a:solidFill>
                  <a:srgbClr val="0000CD"/>
                </a:solidFill>
                <a:effectLst/>
              </a:rPr>
              <a:t>&lt;</a:t>
            </a:r>
            <a:r>
              <a:rPr lang="en-US" dirty="0">
                <a:solidFill>
                  <a:srgbClr val="A52A2A"/>
                </a:solidFill>
                <a:effectLst/>
              </a:rPr>
              <a:t>div</a:t>
            </a:r>
            <a:r>
              <a:rPr lang="en-US" dirty="0">
                <a:solidFill>
                  <a:srgbClr val="FF0000"/>
                </a:solidFill>
                <a:effectLst/>
              </a:rPr>
              <a:t> class</a:t>
            </a:r>
            <a:r>
              <a:rPr lang="en-US" dirty="0">
                <a:solidFill>
                  <a:srgbClr val="0000CD"/>
                </a:solidFill>
                <a:effectLst/>
              </a:rPr>
              <a:t>="container-</a:t>
            </a:r>
            <a:r>
              <a:rPr lang="en-US" dirty="0" err="1">
                <a:solidFill>
                  <a:srgbClr val="0000CD"/>
                </a:solidFill>
                <a:effectLst/>
              </a:rPr>
              <a:t>xxl</a:t>
            </a:r>
            <a:r>
              <a:rPr lang="en-US" dirty="0">
                <a:solidFill>
                  <a:srgbClr val="0000CD"/>
                </a:solidFill>
                <a:effectLst/>
              </a:rPr>
              <a:t>"&gt;</a:t>
            </a:r>
            <a:r>
              <a:rPr lang="en-US" dirty="0"/>
              <a:t>.container-</a:t>
            </a:r>
            <a:r>
              <a:rPr lang="en-US" dirty="0" err="1"/>
              <a:t>xxl</a:t>
            </a:r>
            <a:r>
              <a:rPr lang="en-US" dirty="0">
                <a:solidFill>
                  <a:srgbClr val="0000CD"/>
                </a:solidFill>
                <a:effectLst/>
              </a:rPr>
              <a:t>&lt;</a:t>
            </a:r>
            <a:r>
              <a:rPr lang="en-US" dirty="0">
                <a:solidFill>
                  <a:srgbClr val="A52A2A"/>
                </a:solidFill>
                <a:effectLst/>
              </a:rPr>
              <a:t>/div</a:t>
            </a:r>
            <a:r>
              <a:rPr lang="en-US" dirty="0">
                <a:solidFill>
                  <a:srgbClr val="0000CD"/>
                </a:solidFill>
                <a:effectLst/>
              </a:rPr>
              <a:t>&gt;</a:t>
            </a:r>
            <a:r>
              <a:rPr lang="en-US" dirty="0"/>
              <a:t> </a:t>
            </a:r>
          </a:p>
        </p:txBody>
      </p:sp>
    </p:spTree>
    <p:extLst>
      <p:ext uri="{BB962C8B-B14F-4D97-AF65-F5344CB8AC3E}">
        <p14:creationId xmlns:p14="http://schemas.microsoft.com/office/powerpoint/2010/main" val="184291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chemeClr val="bg1"/>
                </a:solidFill>
              </a:rPr>
              <a:t>Bootstrap Grid System</a:t>
            </a:r>
            <a:br>
              <a:rPr lang="en-US" sz="4000" b="1" dirty="0">
                <a:solidFill>
                  <a:srgbClr val="FFFFFF"/>
                </a:solidFill>
              </a:rPr>
            </a:br>
            <a:endParaRPr lang="en-US" sz="4000" b="1"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C9543D6C-B882-32A4-435A-A5D6B4EC9AB2}"/>
              </a:ext>
            </a:extLst>
          </p:cNvPr>
          <p:cNvSpPr txBox="1"/>
          <p:nvPr/>
        </p:nvSpPr>
        <p:spPr>
          <a:xfrm>
            <a:off x="264693" y="2138087"/>
            <a:ext cx="11662610" cy="4154984"/>
          </a:xfrm>
          <a:prstGeom prst="rect">
            <a:avLst/>
          </a:prstGeom>
          <a:noFill/>
        </p:spPr>
        <p:txBody>
          <a:bodyPr wrap="square">
            <a:spAutoFit/>
          </a:bodyPr>
          <a:lstStyle/>
          <a:p>
            <a:r>
              <a:rPr lang="en-US" sz="2400" dirty="0"/>
              <a:t>Bootstrap's grid system is built with flexbox and allows up to 12 columns across the page.</a:t>
            </a:r>
          </a:p>
          <a:p>
            <a:endParaRPr lang="en-US" sz="2400" dirty="0"/>
          </a:p>
          <a:p>
            <a:r>
              <a:rPr lang="en-US" sz="2400" dirty="0"/>
              <a:t>If you do not want to use all 12 columns individually, you can group the columns together to create wider columns:</a:t>
            </a:r>
          </a:p>
          <a:p>
            <a:endParaRPr lang="en-US" sz="2400" dirty="0"/>
          </a:p>
          <a:p>
            <a:r>
              <a:rPr lang="en-US" sz="2400" dirty="0"/>
              <a:t>The grid system is responsive, and the columns will re-arrange automatically depending on the screen size.</a:t>
            </a:r>
          </a:p>
          <a:p>
            <a:endParaRPr lang="en-US" sz="2400" dirty="0"/>
          </a:p>
          <a:p>
            <a:r>
              <a:rPr lang="en-US" sz="2400" dirty="0"/>
              <a:t>Make sure that the sum adds up to 12 or fewer (it is not required that you use all 12 available columns).</a:t>
            </a:r>
          </a:p>
        </p:txBody>
      </p:sp>
    </p:spTree>
    <p:extLst>
      <p:ext uri="{BB962C8B-B14F-4D97-AF65-F5344CB8AC3E}">
        <p14:creationId xmlns:p14="http://schemas.microsoft.com/office/powerpoint/2010/main" val="164439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chemeClr val="bg1"/>
                </a:solidFill>
              </a:rPr>
              <a:t>Bootstrap Grid System</a:t>
            </a:r>
            <a:br>
              <a:rPr lang="en-US" sz="4000" b="1" dirty="0">
                <a:solidFill>
                  <a:srgbClr val="FFFFFF"/>
                </a:solidFill>
              </a:rPr>
            </a:br>
            <a:endParaRPr lang="en-US" sz="4000" b="1"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C9AC6885-B015-52D3-2767-72E4438D4C31}"/>
              </a:ext>
            </a:extLst>
          </p:cNvPr>
          <p:cNvPicPr>
            <a:picLocks noChangeAspect="1"/>
          </p:cNvPicPr>
          <p:nvPr/>
        </p:nvPicPr>
        <p:blipFill>
          <a:blip r:embed="rId3"/>
          <a:stretch>
            <a:fillRect/>
          </a:stretch>
        </p:blipFill>
        <p:spPr>
          <a:xfrm>
            <a:off x="699713" y="2228746"/>
            <a:ext cx="10965814" cy="4116636"/>
          </a:xfrm>
          <a:prstGeom prst="rect">
            <a:avLst/>
          </a:prstGeom>
        </p:spPr>
      </p:pic>
    </p:spTree>
    <p:extLst>
      <p:ext uri="{BB962C8B-B14F-4D97-AF65-F5344CB8AC3E}">
        <p14:creationId xmlns:p14="http://schemas.microsoft.com/office/powerpoint/2010/main" val="33764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chemeClr val="bg1"/>
                </a:solidFill>
              </a:rPr>
              <a:t>Bootstrap Grid System</a:t>
            </a:r>
            <a:br>
              <a:rPr lang="en-US" sz="4000" b="1" dirty="0">
                <a:solidFill>
                  <a:srgbClr val="FFFFFF"/>
                </a:solidFill>
              </a:rPr>
            </a:br>
            <a:endParaRPr lang="en-US" sz="4000" b="1" kern="1200" dirty="0">
              <a:solidFill>
                <a:srgbClr val="FFFFFF"/>
              </a:solidFill>
              <a:latin typeface="+mj-lt"/>
              <a:ea typeface="+mj-ea"/>
              <a:cs typeface="+mj-cs"/>
            </a:endParaRPr>
          </a:p>
        </p:txBody>
      </p:sp>
    </p:spTree>
    <p:extLst>
      <p:ext uri="{BB962C8B-B14F-4D97-AF65-F5344CB8AC3E}">
        <p14:creationId xmlns:p14="http://schemas.microsoft.com/office/powerpoint/2010/main" val="391815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chemeClr val="bg1"/>
                </a:solidFill>
              </a:rPr>
              <a:t>Bootstrap Grid System</a:t>
            </a:r>
            <a:br>
              <a:rPr lang="en-US" sz="4000" b="1" dirty="0">
                <a:solidFill>
                  <a:srgbClr val="FFFFFF"/>
                </a:solidFill>
              </a:rPr>
            </a:br>
            <a:endParaRPr lang="en-US" sz="4000" b="1"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C9543D6C-B882-32A4-435A-A5D6B4EC9AB2}"/>
              </a:ext>
            </a:extLst>
          </p:cNvPr>
          <p:cNvSpPr txBox="1"/>
          <p:nvPr/>
        </p:nvSpPr>
        <p:spPr>
          <a:xfrm>
            <a:off x="264693" y="2091921"/>
            <a:ext cx="11662610" cy="4161204"/>
          </a:xfrm>
          <a:prstGeom prst="rect">
            <a:avLst/>
          </a:prstGeom>
          <a:noFill/>
        </p:spPr>
        <p:txBody>
          <a:bodyPr wrap="square">
            <a:spAutoFit/>
          </a:bodyPr>
          <a:lstStyle/>
          <a:p>
            <a:r>
              <a:rPr lang="en-US" sz="2400" b="1" dirty="0"/>
              <a:t>Equal Columns</a:t>
            </a:r>
          </a:p>
          <a:p>
            <a:endParaRPr lang="en-US" dirty="0"/>
          </a:p>
          <a:p>
            <a:r>
              <a:rPr lang="en-US" dirty="0"/>
              <a:t>&lt;div class="container-fluid mt-3"&gt;</a:t>
            </a:r>
          </a:p>
          <a:p>
            <a:r>
              <a:rPr lang="en-US" dirty="0"/>
              <a:t>  </a:t>
            </a:r>
          </a:p>
          <a:p>
            <a:pPr>
              <a:lnSpc>
                <a:spcPct val="150000"/>
              </a:lnSpc>
            </a:pPr>
            <a:r>
              <a:rPr lang="en-US" dirty="0">
                <a:solidFill>
                  <a:srgbClr val="0070C0"/>
                </a:solidFill>
              </a:rPr>
              <a:t>  &lt;div class="row"&gt;</a:t>
            </a:r>
          </a:p>
          <a:p>
            <a:pPr>
              <a:lnSpc>
                <a:spcPct val="150000"/>
              </a:lnSpc>
            </a:pPr>
            <a:r>
              <a:rPr lang="en-US" dirty="0">
                <a:solidFill>
                  <a:srgbClr val="0070C0"/>
                </a:solidFill>
              </a:rPr>
              <a:t>    &lt;div class="col-sm-3 p-3 </a:t>
            </a:r>
            <a:r>
              <a:rPr lang="en-US" dirty="0" err="1">
                <a:solidFill>
                  <a:srgbClr val="0070C0"/>
                </a:solidFill>
              </a:rPr>
              <a:t>bg</a:t>
            </a:r>
            <a:r>
              <a:rPr lang="en-US" dirty="0">
                <a:solidFill>
                  <a:srgbClr val="0070C0"/>
                </a:solidFill>
              </a:rPr>
              <a:t>-primary text-white"&gt;.col&lt;/div&gt;</a:t>
            </a:r>
          </a:p>
          <a:p>
            <a:pPr>
              <a:lnSpc>
                <a:spcPct val="150000"/>
              </a:lnSpc>
            </a:pPr>
            <a:r>
              <a:rPr lang="en-US" dirty="0">
                <a:solidFill>
                  <a:srgbClr val="0070C0"/>
                </a:solidFill>
              </a:rPr>
              <a:t>    &lt;div class="col-sm-3 p-3 </a:t>
            </a:r>
            <a:r>
              <a:rPr lang="en-US" dirty="0" err="1">
                <a:solidFill>
                  <a:srgbClr val="0070C0"/>
                </a:solidFill>
              </a:rPr>
              <a:t>bg</a:t>
            </a:r>
            <a:r>
              <a:rPr lang="en-US" dirty="0">
                <a:solidFill>
                  <a:srgbClr val="0070C0"/>
                </a:solidFill>
              </a:rPr>
              <a:t>-dark text-white"&gt;.col&lt;/div&gt;</a:t>
            </a:r>
          </a:p>
          <a:p>
            <a:pPr>
              <a:lnSpc>
                <a:spcPct val="150000"/>
              </a:lnSpc>
            </a:pPr>
            <a:r>
              <a:rPr lang="en-US" dirty="0">
                <a:solidFill>
                  <a:srgbClr val="0070C0"/>
                </a:solidFill>
              </a:rPr>
              <a:t>    &lt;div class="col-sm-3 p-3 </a:t>
            </a:r>
            <a:r>
              <a:rPr lang="en-US" dirty="0" err="1">
                <a:solidFill>
                  <a:srgbClr val="0070C0"/>
                </a:solidFill>
              </a:rPr>
              <a:t>bg</a:t>
            </a:r>
            <a:r>
              <a:rPr lang="en-US" dirty="0">
                <a:solidFill>
                  <a:srgbClr val="0070C0"/>
                </a:solidFill>
              </a:rPr>
              <a:t>-primary text-white"&gt;.col&lt;/div&gt;</a:t>
            </a:r>
          </a:p>
          <a:p>
            <a:pPr>
              <a:lnSpc>
                <a:spcPct val="150000"/>
              </a:lnSpc>
            </a:pPr>
            <a:r>
              <a:rPr lang="en-US" dirty="0">
                <a:solidFill>
                  <a:srgbClr val="0070C0"/>
                </a:solidFill>
              </a:rPr>
              <a:t>    &lt;div class="col-sm-3 p-3 </a:t>
            </a:r>
            <a:r>
              <a:rPr lang="en-US" dirty="0" err="1">
                <a:solidFill>
                  <a:srgbClr val="0070C0"/>
                </a:solidFill>
              </a:rPr>
              <a:t>bg</a:t>
            </a:r>
            <a:r>
              <a:rPr lang="en-US" dirty="0">
                <a:solidFill>
                  <a:srgbClr val="0070C0"/>
                </a:solidFill>
              </a:rPr>
              <a:t>-dark text-white"&gt;.col&lt;/div&gt;</a:t>
            </a:r>
          </a:p>
          <a:p>
            <a:pPr>
              <a:lnSpc>
                <a:spcPct val="150000"/>
              </a:lnSpc>
            </a:pPr>
            <a:r>
              <a:rPr lang="en-US" dirty="0">
                <a:solidFill>
                  <a:srgbClr val="0070C0"/>
                </a:solidFill>
              </a:rPr>
              <a:t>  &lt;/div&gt;</a:t>
            </a:r>
          </a:p>
          <a:p>
            <a:pPr>
              <a:lnSpc>
                <a:spcPct val="150000"/>
              </a:lnSpc>
            </a:pPr>
            <a:r>
              <a:rPr lang="en-US" dirty="0">
                <a:solidFill>
                  <a:srgbClr val="0070C0"/>
                </a:solidFill>
              </a:rPr>
              <a:t>&lt;/div&gt;</a:t>
            </a:r>
          </a:p>
        </p:txBody>
      </p:sp>
    </p:spTree>
    <p:extLst>
      <p:ext uri="{BB962C8B-B14F-4D97-AF65-F5344CB8AC3E}">
        <p14:creationId xmlns:p14="http://schemas.microsoft.com/office/powerpoint/2010/main" val="130747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chemeClr val="bg1"/>
                </a:solidFill>
              </a:rPr>
              <a:t>Bootstrap Grid System</a:t>
            </a:r>
            <a:br>
              <a:rPr lang="en-US" sz="4000" b="1" dirty="0">
                <a:solidFill>
                  <a:srgbClr val="FFFFFF"/>
                </a:solidFill>
              </a:rPr>
            </a:br>
            <a:endParaRPr lang="en-US" sz="4000" b="1"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C9543D6C-B882-32A4-435A-A5D6B4EC9AB2}"/>
              </a:ext>
            </a:extLst>
          </p:cNvPr>
          <p:cNvSpPr txBox="1"/>
          <p:nvPr/>
        </p:nvSpPr>
        <p:spPr>
          <a:xfrm>
            <a:off x="264693" y="2091921"/>
            <a:ext cx="11662610" cy="3607206"/>
          </a:xfrm>
          <a:prstGeom prst="rect">
            <a:avLst/>
          </a:prstGeom>
          <a:noFill/>
        </p:spPr>
        <p:txBody>
          <a:bodyPr wrap="square">
            <a:spAutoFit/>
          </a:bodyPr>
          <a:lstStyle/>
          <a:p>
            <a:r>
              <a:rPr lang="en-US" sz="2400" b="1" dirty="0"/>
              <a:t>Unequal Columns</a:t>
            </a:r>
          </a:p>
          <a:p>
            <a:endParaRPr lang="en-US" dirty="0"/>
          </a:p>
          <a:p>
            <a:pPr>
              <a:lnSpc>
                <a:spcPct val="150000"/>
              </a:lnSpc>
            </a:pPr>
            <a:r>
              <a:rPr lang="en-US" dirty="0">
                <a:solidFill>
                  <a:srgbClr val="0070C0"/>
                </a:solidFill>
              </a:rPr>
              <a:t>&lt;div class="container-fluid mt-3"&gt;</a:t>
            </a:r>
          </a:p>
          <a:p>
            <a:pPr>
              <a:lnSpc>
                <a:spcPct val="150000"/>
              </a:lnSpc>
            </a:pPr>
            <a:r>
              <a:rPr lang="en-US" dirty="0">
                <a:solidFill>
                  <a:srgbClr val="0070C0"/>
                </a:solidFill>
              </a:rPr>
              <a:t> </a:t>
            </a:r>
          </a:p>
          <a:p>
            <a:pPr>
              <a:lnSpc>
                <a:spcPct val="150000"/>
              </a:lnSpc>
            </a:pPr>
            <a:r>
              <a:rPr lang="en-US" dirty="0">
                <a:solidFill>
                  <a:srgbClr val="0070C0"/>
                </a:solidFill>
              </a:rPr>
              <a:t>  &lt;div class="row"&gt;</a:t>
            </a:r>
          </a:p>
          <a:p>
            <a:pPr>
              <a:lnSpc>
                <a:spcPct val="150000"/>
              </a:lnSpc>
            </a:pPr>
            <a:r>
              <a:rPr lang="en-US" dirty="0">
                <a:solidFill>
                  <a:srgbClr val="0070C0"/>
                </a:solidFill>
              </a:rPr>
              <a:t>    &lt;div class="col-sm-4 p-3 </a:t>
            </a:r>
            <a:r>
              <a:rPr lang="en-US" dirty="0" err="1">
                <a:solidFill>
                  <a:srgbClr val="0070C0"/>
                </a:solidFill>
              </a:rPr>
              <a:t>bg</a:t>
            </a:r>
            <a:r>
              <a:rPr lang="en-US" dirty="0">
                <a:solidFill>
                  <a:srgbClr val="0070C0"/>
                </a:solidFill>
              </a:rPr>
              <a:t>-primary text-white"&gt;.col&lt;/div&gt;</a:t>
            </a:r>
          </a:p>
          <a:p>
            <a:pPr>
              <a:lnSpc>
                <a:spcPct val="150000"/>
              </a:lnSpc>
            </a:pPr>
            <a:r>
              <a:rPr lang="en-US" dirty="0">
                <a:solidFill>
                  <a:srgbClr val="0070C0"/>
                </a:solidFill>
              </a:rPr>
              <a:t>    &lt;div class="col-sm-8 p-3 </a:t>
            </a:r>
            <a:r>
              <a:rPr lang="en-US" dirty="0" err="1">
                <a:solidFill>
                  <a:srgbClr val="0070C0"/>
                </a:solidFill>
              </a:rPr>
              <a:t>bg</a:t>
            </a:r>
            <a:r>
              <a:rPr lang="en-US" dirty="0">
                <a:solidFill>
                  <a:srgbClr val="0070C0"/>
                </a:solidFill>
              </a:rPr>
              <a:t>-dark text-white"&gt;.col&lt;/div&gt;</a:t>
            </a:r>
          </a:p>
          <a:p>
            <a:pPr>
              <a:lnSpc>
                <a:spcPct val="150000"/>
              </a:lnSpc>
            </a:pPr>
            <a:r>
              <a:rPr lang="en-US" dirty="0">
                <a:solidFill>
                  <a:srgbClr val="0070C0"/>
                </a:solidFill>
              </a:rPr>
              <a:t>  &lt;/div&gt;</a:t>
            </a:r>
          </a:p>
          <a:p>
            <a:pPr>
              <a:lnSpc>
                <a:spcPct val="150000"/>
              </a:lnSpc>
            </a:pPr>
            <a:r>
              <a:rPr lang="en-US" dirty="0">
                <a:solidFill>
                  <a:srgbClr val="0070C0"/>
                </a:solidFill>
              </a:rPr>
              <a:t>&lt;/div&gt;</a:t>
            </a:r>
          </a:p>
        </p:txBody>
      </p:sp>
    </p:spTree>
    <p:extLst>
      <p:ext uri="{BB962C8B-B14F-4D97-AF65-F5344CB8AC3E}">
        <p14:creationId xmlns:p14="http://schemas.microsoft.com/office/powerpoint/2010/main" val="380815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chemeClr val="bg1"/>
                </a:solidFill>
              </a:rPr>
              <a:t>Bootstrap Color</a:t>
            </a:r>
            <a:br>
              <a:rPr lang="en-US" sz="4000" b="1" dirty="0">
                <a:solidFill>
                  <a:srgbClr val="FFFFFF"/>
                </a:solidFill>
              </a:rPr>
            </a:br>
            <a:endParaRPr lang="en-US" sz="4000" b="1"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C9543D6C-B882-32A4-435A-A5D6B4EC9AB2}"/>
              </a:ext>
            </a:extLst>
          </p:cNvPr>
          <p:cNvSpPr txBox="1"/>
          <p:nvPr/>
        </p:nvSpPr>
        <p:spPr>
          <a:xfrm>
            <a:off x="264693" y="2091921"/>
            <a:ext cx="11662610" cy="2308324"/>
          </a:xfrm>
          <a:prstGeom prst="rect">
            <a:avLst/>
          </a:prstGeom>
          <a:noFill/>
        </p:spPr>
        <p:txBody>
          <a:bodyPr wrap="square">
            <a:spAutoFit/>
          </a:bodyPr>
          <a:lstStyle/>
          <a:p>
            <a:r>
              <a:rPr lang="en-US" sz="2400" dirty="0"/>
              <a:t>Bootstrap 5 has some contextual classes that can be used to provide "meaning through colors".</a:t>
            </a:r>
          </a:p>
          <a:p>
            <a:endParaRPr lang="en-US" sz="2400" dirty="0"/>
          </a:p>
          <a:p>
            <a:r>
              <a:rPr lang="en-US" sz="2400" dirty="0"/>
              <a:t>The classes for text colors are: .text-muted, .text-primary, .text-success, .text-info, .text-warning, .text-danger, .text-secondary, .text-white, .text-dark, .text-body (default body color/often black) and .text-light:</a:t>
            </a:r>
          </a:p>
        </p:txBody>
      </p:sp>
    </p:spTree>
    <p:extLst>
      <p:ext uri="{BB962C8B-B14F-4D97-AF65-F5344CB8AC3E}">
        <p14:creationId xmlns:p14="http://schemas.microsoft.com/office/powerpoint/2010/main" val="57291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chemeClr val="bg1"/>
                </a:solidFill>
              </a:rPr>
              <a:t>Bootstrap Color</a:t>
            </a:r>
            <a:br>
              <a:rPr lang="en-US" sz="4000" b="1" dirty="0">
                <a:solidFill>
                  <a:srgbClr val="FFFFFF"/>
                </a:solidFill>
              </a:rPr>
            </a:br>
            <a:endParaRPr lang="en-US" sz="4000" b="1"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C9543D6C-B882-32A4-435A-A5D6B4EC9AB2}"/>
              </a:ext>
            </a:extLst>
          </p:cNvPr>
          <p:cNvSpPr txBox="1"/>
          <p:nvPr/>
        </p:nvSpPr>
        <p:spPr>
          <a:xfrm>
            <a:off x="529388" y="1574310"/>
            <a:ext cx="11662610" cy="4908780"/>
          </a:xfrm>
          <a:prstGeom prst="rect">
            <a:avLst/>
          </a:prstGeom>
          <a:noFill/>
        </p:spPr>
        <p:txBody>
          <a:bodyPr wrap="square">
            <a:spAutoFit/>
          </a:bodyPr>
          <a:lstStyle/>
          <a:p>
            <a:pPr>
              <a:lnSpc>
                <a:spcPct val="150000"/>
              </a:lnSpc>
            </a:pPr>
            <a:r>
              <a:rPr lang="en-US" sz="1400" dirty="0">
                <a:solidFill>
                  <a:srgbClr val="0070C0"/>
                </a:solidFill>
              </a:rPr>
              <a:t>&lt;div class="container mt-3"&gt;</a:t>
            </a:r>
          </a:p>
          <a:p>
            <a:pPr>
              <a:lnSpc>
                <a:spcPct val="150000"/>
              </a:lnSpc>
            </a:pPr>
            <a:r>
              <a:rPr lang="en-US" sz="1400" dirty="0">
                <a:solidFill>
                  <a:srgbClr val="0070C0"/>
                </a:solidFill>
              </a:rPr>
              <a:t>  &lt;h2&gt;Contextual Colors&lt;/h2&gt;</a:t>
            </a:r>
          </a:p>
          <a:p>
            <a:pPr>
              <a:lnSpc>
                <a:spcPct val="150000"/>
              </a:lnSpc>
            </a:pPr>
            <a:r>
              <a:rPr lang="en-US" sz="1400" dirty="0">
                <a:solidFill>
                  <a:srgbClr val="0070C0"/>
                </a:solidFill>
              </a:rPr>
              <a:t>  &lt;p&gt;Use the contextual classes to provide "meaning through colors":&lt;/p&gt;</a:t>
            </a:r>
          </a:p>
          <a:p>
            <a:pPr>
              <a:lnSpc>
                <a:spcPct val="150000"/>
              </a:lnSpc>
            </a:pPr>
            <a:r>
              <a:rPr lang="en-US" sz="1400" dirty="0">
                <a:solidFill>
                  <a:srgbClr val="0070C0"/>
                </a:solidFill>
              </a:rPr>
              <a:t>  &lt;p class="text-muted"&gt;This text is muted.&lt;/p&gt;</a:t>
            </a:r>
          </a:p>
          <a:p>
            <a:pPr>
              <a:lnSpc>
                <a:spcPct val="150000"/>
              </a:lnSpc>
            </a:pPr>
            <a:r>
              <a:rPr lang="en-US" sz="1400" dirty="0">
                <a:solidFill>
                  <a:srgbClr val="0070C0"/>
                </a:solidFill>
              </a:rPr>
              <a:t>  &lt;p class="text-primary"&gt;This text is important.&lt;/p&gt;</a:t>
            </a:r>
          </a:p>
          <a:p>
            <a:pPr>
              <a:lnSpc>
                <a:spcPct val="150000"/>
              </a:lnSpc>
            </a:pPr>
            <a:r>
              <a:rPr lang="en-US" sz="1400" dirty="0">
                <a:solidFill>
                  <a:srgbClr val="0070C0"/>
                </a:solidFill>
              </a:rPr>
              <a:t>  &lt;p class="text-success"&gt;This text indicates success.&lt;/p&gt;</a:t>
            </a:r>
          </a:p>
          <a:p>
            <a:pPr>
              <a:lnSpc>
                <a:spcPct val="150000"/>
              </a:lnSpc>
            </a:pPr>
            <a:r>
              <a:rPr lang="en-US" sz="1400" dirty="0">
                <a:solidFill>
                  <a:srgbClr val="0070C0"/>
                </a:solidFill>
              </a:rPr>
              <a:t>  &lt;p class="text-info"&gt;This text represents some information.&lt;/p&gt;</a:t>
            </a:r>
          </a:p>
          <a:p>
            <a:pPr>
              <a:lnSpc>
                <a:spcPct val="150000"/>
              </a:lnSpc>
            </a:pPr>
            <a:r>
              <a:rPr lang="en-US" sz="1400" dirty="0">
                <a:solidFill>
                  <a:srgbClr val="0070C0"/>
                </a:solidFill>
              </a:rPr>
              <a:t>  &lt;p class="text-warning"&gt;This text represents a warning.&lt;/p&gt;</a:t>
            </a:r>
          </a:p>
          <a:p>
            <a:pPr>
              <a:lnSpc>
                <a:spcPct val="150000"/>
              </a:lnSpc>
            </a:pPr>
            <a:r>
              <a:rPr lang="en-US" sz="1400" dirty="0">
                <a:solidFill>
                  <a:srgbClr val="0070C0"/>
                </a:solidFill>
              </a:rPr>
              <a:t>  &lt;p class="text-danger"&gt;This text represents danger.&lt;/p&gt;</a:t>
            </a:r>
          </a:p>
          <a:p>
            <a:pPr>
              <a:lnSpc>
                <a:spcPct val="150000"/>
              </a:lnSpc>
            </a:pPr>
            <a:r>
              <a:rPr lang="en-US" sz="1400" dirty="0">
                <a:solidFill>
                  <a:srgbClr val="0070C0"/>
                </a:solidFill>
              </a:rPr>
              <a:t>  &lt;p class="text-secondary"&gt;Secondary text.&lt;/p&gt;</a:t>
            </a:r>
          </a:p>
          <a:p>
            <a:pPr>
              <a:lnSpc>
                <a:spcPct val="150000"/>
              </a:lnSpc>
            </a:pPr>
            <a:r>
              <a:rPr lang="en-US" sz="1400" dirty="0">
                <a:solidFill>
                  <a:srgbClr val="0070C0"/>
                </a:solidFill>
              </a:rPr>
              <a:t>  &lt;p class="text-dark"&gt;This text is dark grey.&lt;/p&gt;</a:t>
            </a:r>
          </a:p>
          <a:p>
            <a:pPr>
              <a:lnSpc>
                <a:spcPct val="150000"/>
              </a:lnSpc>
            </a:pPr>
            <a:r>
              <a:rPr lang="en-US" sz="1400" dirty="0">
                <a:solidFill>
                  <a:srgbClr val="0070C0"/>
                </a:solidFill>
              </a:rPr>
              <a:t>  &lt;p class="text-body"&gt;Default body color (often black).&lt;/p&gt;</a:t>
            </a:r>
          </a:p>
          <a:p>
            <a:pPr>
              <a:lnSpc>
                <a:spcPct val="150000"/>
              </a:lnSpc>
            </a:pPr>
            <a:r>
              <a:rPr lang="en-US" sz="1400" dirty="0">
                <a:solidFill>
                  <a:srgbClr val="0070C0"/>
                </a:solidFill>
              </a:rPr>
              <a:t>  &lt;p class="text-light"&gt;This text is light grey (on white background).&lt;/p&gt;</a:t>
            </a:r>
          </a:p>
          <a:p>
            <a:pPr>
              <a:lnSpc>
                <a:spcPct val="150000"/>
              </a:lnSpc>
            </a:pPr>
            <a:r>
              <a:rPr lang="en-US" sz="1400" dirty="0">
                <a:solidFill>
                  <a:srgbClr val="0070C0"/>
                </a:solidFill>
              </a:rPr>
              <a:t>  &lt;p class="text-white"&gt;This text is white (on white background).&lt;/p&gt;</a:t>
            </a:r>
          </a:p>
          <a:p>
            <a:pPr>
              <a:lnSpc>
                <a:spcPct val="150000"/>
              </a:lnSpc>
            </a:pPr>
            <a:r>
              <a:rPr lang="en-US" sz="1400" dirty="0">
                <a:solidFill>
                  <a:srgbClr val="0070C0"/>
                </a:solidFill>
              </a:rPr>
              <a:t>&lt;/div&gt;</a:t>
            </a:r>
          </a:p>
        </p:txBody>
      </p:sp>
    </p:spTree>
    <p:extLst>
      <p:ext uri="{BB962C8B-B14F-4D97-AF65-F5344CB8AC3E}">
        <p14:creationId xmlns:p14="http://schemas.microsoft.com/office/powerpoint/2010/main" val="191570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chemeClr val="bg1"/>
                </a:solidFill>
              </a:rPr>
              <a:t>Bootstrap Color</a:t>
            </a:r>
            <a:br>
              <a:rPr lang="en-US" sz="4000" b="1" dirty="0">
                <a:solidFill>
                  <a:srgbClr val="FFFFFF"/>
                </a:solidFill>
              </a:rPr>
            </a:br>
            <a:endParaRPr lang="en-US" sz="4000" b="1"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C9543D6C-B882-32A4-435A-A5D6B4EC9AB2}"/>
              </a:ext>
            </a:extLst>
          </p:cNvPr>
          <p:cNvSpPr txBox="1"/>
          <p:nvPr/>
        </p:nvSpPr>
        <p:spPr>
          <a:xfrm>
            <a:off x="264693" y="2721370"/>
            <a:ext cx="11662610" cy="1969193"/>
          </a:xfrm>
          <a:prstGeom prst="rect">
            <a:avLst/>
          </a:prstGeom>
          <a:noFill/>
        </p:spPr>
        <p:txBody>
          <a:bodyPr wrap="square">
            <a:spAutoFit/>
          </a:bodyPr>
          <a:lstStyle/>
          <a:p>
            <a:pPr>
              <a:lnSpc>
                <a:spcPct val="150000"/>
              </a:lnSpc>
            </a:pPr>
            <a:r>
              <a:rPr lang="en-US" sz="2800" b="1" dirty="0"/>
              <a:t>Background Colors</a:t>
            </a:r>
          </a:p>
          <a:p>
            <a:pPr>
              <a:lnSpc>
                <a:spcPct val="150000"/>
              </a:lnSpc>
            </a:pPr>
            <a:r>
              <a:rPr lang="en-US" sz="2800" dirty="0"/>
              <a:t>The classes for background colors are: .</a:t>
            </a:r>
            <a:r>
              <a:rPr lang="en-US" sz="2800" dirty="0" err="1"/>
              <a:t>bg</a:t>
            </a:r>
            <a:r>
              <a:rPr lang="en-US" sz="2800" dirty="0"/>
              <a:t>-primary, .</a:t>
            </a:r>
            <a:r>
              <a:rPr lang="en-US" sz="2800" dirty="0" err="1"/>
              <a:t>bg</a:t>
            </a:r>
            <a:r>
              <a:rPr lang="en-US" sz="2800" dirty="0"/>
              <a:t>-success, .</a:t>
            </a:r>
            <a:r>
              <a:rPr lang="en-US" sz="2800" dirty="0" err="1"/>
              <a:t>bg</a:t>
            </a:r>
            <a:r>
              <a:rPr lang="en-US" sz="2800" dirty="0"/>
              <a:t>-info, .</a:t>
            </a:r>
            <a:r>
              <a:rPr lang="en-US" sz="2800" dirty="0" err="1"/>
              <a:t>bg</a:t>
            </a:r>
            <a:r>
              <a:rPr lang="en-US" sz="2800" dirty="0"/>
              <a:t>-warning, .</a:t>
            </a:r>
            <a:r>
              <a:rPr lang="en-US" sz="2800" dirty="0" err="1"/>
              <a:t>bg</a:t>
            </a:r>
            <a:r>
              <a:rPr lang="en-US" sz="2800" dirty="0"/>
              <a:t>-danger, .</a:t>
            </a:r>
            <a:r>
              <a:rPr lang="en-US" sz="2800" dirty="0" err="1"/>
              <a:t>bg</a:t>
            </a:r>
            <a:r>
              <a:rPr lang="en-US" sz="2800" dirty="0"/>
              <a:t>-secondary, .</a:t>
            </a:r>
            <a:r>
              <a:rPr lang="en-US" sz="2800" dirty="0" err="1"/>
              <a:t>bg</a:t>
            </a:r>
            <a:r>
              <a:rPr lang="en-US" sz="2800" dirty="0"/>
              <a:t>-dark and .</a:t>
            </a:r>
            <a:r>
              <a:rPr lang="en-US" sz="2800" dirty="0" err="1"/>
              <a:t>bg</a:t>
            </a:r>
            <a:r>
              <a:rPr lang="en-US" sz="2800" dirty="0"/>
              <a:t>-light.</a:t>
            </a:r>
          </a:p>
        </p:txBody>
      </p:sp>
    </p:spTree>
    <p:extLst>
      <p:ext uri="{BB962C8B-B14F-4D97-AF65-F5344CB8AC3E}">
        <p14:creationId xmlns:p14="http://schemas.microsoft.com/office/powerpoint/2010/main" val="53519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chemeClr val="bg1"/>
                </a:solidFill>
              </a:rPr>
              <a:t>Bootstrap Color</a:t>
            </a:r>
            <a:br>
              <a:rPr lang="en-US" sz="4000" b="1" dirty="0">
                <a:solidFill>
                  <a:srgbClr val="FFFFFF"/>
                </a:solidFill>
              </a:rPr>
            </a:br>
            <a:endParaRPr lang="en-US" sz="4000" b="1"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C9543D6C-B882-32A4-435A-A5D6B4EC9AB2}"/>
              </a:ext>
            </a:extLst>
          </p:cNvPr>
          <p:cNvSpPr txBox="1"/>
          <p:nvPr/>
        </p:nvSpPr>
        <p:spPr>
          <a:xfrm>
            <a:off x="264693" y="1822348"/>
            <a:ext cx="11662610" cy="5038367"/>
          </a:xfrm>
          <a:prstGeom prst="rect">
            <a:avLst/>
          </a:prstGeom>
          <a:noFill/>
        </p:spPr>
        <p:txBody>
          <a:bodyPr wrap="square">
            <a:spAutoFit/>
          </a:bodyPr>
          <a:lstStyle/>
          <a:p>
            <a:pPr>
              <a:lnSpc>
                <a:spcPct val="150000"/>
              </a:lnSpc>
            </a:pPr>
            <a:r>
              <a:rPr lang="en-US" dirty="0">
                <a:solidFill>
                  <a:srgbClr val="002060"/>
                </a:solidFill>
              </a:rPr>
              <a:t>&lt;div class="container mt-3"&gt;</a:t>
            </a:r>
          </a:p>
          <a:p>
            <a:pPr>
              <a:lnSpc>
                <a:spcPct val="150000"/>
              </a:lnSpc>
            </a:pPr>
            <a:r>
              <a:rPr lang="en-US" dirty="0">
                <a:solidFill>
                  <a:srgbClr val="002060"/>
                </a:solidFill>
              </a:rPr>
              <a:t>  &lt;h2&gt;Contextual Backgrounds&lt;/h2&gt;</a:t>
            </a:r>
          </a:p>
          <a:p>
            <a:pPr>
              <a:lnSpc>
                <a:spcPct val="150000"/>
              </a:lnSpc>
            </a:pPr>
            <a:r>
              <a:rPr lang="en-US" dirty="0">
                <a:solidFill>
                  <a:srgbClr val="002060"/>
                </a:solidFill>
              </a:rPr>
              <a:t>  &lt;p&gt;Use the contextual background classes to provide "meaning through colors".&lt;/p&gt;</a:t>
            </a:r>
          </a:p>
          <a:p>
            <a:pPr>
              <a:lnSpc>
                <a:spcPct val="150000"/>
              </a:lnSpc>
            </a:pPr>
            <a:r>
              <a:rPr lang="en-US" dirty="0">
                <a:solidFill>
                  <a:srgbClr val="002060"/>
                </a:solidFill>
              </a:rPr>
              <a:t>  &lt;div class="</a:t>
            </a:r>
            <a:r>
              <a:rPr lang="en-US" dirty="0" err="1">
                <a:solidFill>
                  <a:srgbClr val="002060"/>
                </a:solidFill>
              </a:rPr>
              <a:t>bg</a:t>
            </a:r>
            <a:r>
              <a:rPr lang="en-US" dirty="0">
                <a:solidFill>
                  <a:srgbClr val="002060"/>
                </a:solidFill>
              </a:rPr>
              <a:t>-primary p-3"&gt;&lt;/div&gt;</a:t>
            </a:r>
          </a:p>
          <a:p>
            <a:pPr>
              <a:lnSpc>
                <a:spcPct val="150000"/>
              </a:lnSpc>
            </a:pPr>
            <a:r>
              <a:rPr lang="en-US" dirty="0">
                <a:solidFill>
                  <a:srgbClr val="002060"/>
                </a:solidFill>
              </a:rPr>
              <a:t>  &lt;div class="</a:t>
            </a:r>
            <a:r>
              <a:rPr lang="en-US" dirty="0" err="1">
                <a:solidFill>
                  <a:srgbClr val="002060"/>
                </a:solidFill>
              </a:rPr>
              <a:t>bg</a:t>
            </a:r>
            <a:r>
              <a:rPr lang="en-US" dirty="0">
                <a:solidFill>
                  <a:srgbClr val="002060"/>
                </a:solidFill>
              </a:rPr>
              <a:t>-success p-3"&gt;&lt;/div&gt;</a:t>
            </a:r>
          </a:p>
          <a:p>
            <a:pPr>
              <a:lnSpc>
                <a:spcPct val="150000"/>
              </a:lnSpc>
            </a:pPr>
            <a:r>
              <a:rPr lang="en-US" dirty="0">
                <a:solidFill>
                  <a:srgbClr val="002060"/>
                </a:solidFill>
              </a:rPr>
              <a:t>  &lt;div class="</a:t>
            </a:r>
            <a:r>
              <a:rPr lang="en-US" dirty="0" err="1">
                <a:solidFill>
                  <a:srgbClr val="002060"/>
                </a:solidFill>
              </a:rPr>
              <a:t>bg</a:t>
            </a:r>
            <a:r>
              <a:rPr lang="en-US" dirty="0">
                <a:solidFill>
                  <a:srgbClr val="002060"/>
                </a:solidFill>
              </a:rPr>
              <a:t>-info p-3"&gt;&lt;/div&gt;</a:t>
            </a:r>
          </a:p>
          <a:p>
            <a:pPr>
              <a:lnSpc>
                <a:spcPct val="150000"/>
              </a:lnSpc>
            </a:pPr>
            <a:r>
              <a:rPr lang="en-US" dirty="0">
                <a:solidFill>
                  <a:srgbClr val="002060"/>
                </a:solidFill>
              </a:rPr>
              <a:t>  &lt;div class="</a:t>
            </a:r>
            <a:r>
              <a:rPr lang="en-US" dirty="0" err="1">
                <a:solidFill>
                  <a:srgbClr val="002060"/>
                </a:solidFill>
              </a:rPr>
              <a:t>bg</a:t>
            </a:r>
            <a:r>
              <a:rPr lang="en-US" dirty="0">
                <a:solidFill>
                  <a:srgbClr val="002060"/>
                </a:solidFill>
              </a:rPr>
              <a:t>-warning p-3"&gt;&lt;/div&gt;</a:t>
            </a:r>
          </a:p>
          <a:p>
            <a:pPr>
              <a:lnSpc>
                <a:spcPct val="150000"/>
              </a:lnSpc>
            </a:pPr>
            <a:r>
              <a:rPr lang="en-US" dirty="0">
                <a:solidFill>
                  <a:srgbClr val="002060"/>
                </a:solidFill>
              </a:rPr>
              <a:t>  &lt;div class="</a:t>
            </a:r>
            <a:r>
              <a:rPr lang="en-US" dirty="0" err="1">
                <a:solidFill>
                  <a:srgbClr val="002060"/>
                </a:solidFill>
              </a:rPr>
              <a:t>bg</a:t>
            </a:r>
            <a:r>
              <a:rPr lang="en-US" dirty="0">
                <a:solidFill>
                  <a:srgbClr val="002060"/>
                </a:solidFill>
              </a:rPr>
              <a:t>-danger p-3"&gt;&lt;/div&gt;</a:t>
            </a:r>
          </a:p>
          <a:p>
            <a:pPr>
              <a:lnSpc>
                <a:spcPct val="150000"/>
              </a:lnSpc>
            </a:pPr>
            <a:r>
              <a:rPr lang="en-US" dirty="0">
                <a:solidFill>
                  <a:srgbClr val="002060"/>
                </a:solidFill>
              </a:rPr>
              <a:t>  &lt;div class="</a:t>
            </a:r>
            <a:r>
              <a:rPr lang="en-US" dirty="0" err="1">
                <a:solidFill>
                  <a:srgbClr val="002060"/>
                </a:solidFill>
              </a:rPr>
              <a:t>bg</a:t>
            </a:r>
            <a:r>
              <a:rPr lang="en-US" dirty="0">
                <a:solidFill>
                  <a:srgbClr val="002060"/>
                </a:solidFill>
              </a:rPr>
              <a:t>-secondary p-3"&gt;&lt;/div&gt;</a:t>
            </a:r>
          </a:p>
          <a:p>
            <a:pPr>
              <a:lnSpc>
                <a:spcPct val="150000"/>
              </a:lnSpc>
            </a:pPr>
            <a:r>
              <a:rPr lang="en-US" dirty="0">
                <a:solidFill>
                  <a:srgbClr val="002060"/>
                </a:solidFill>
              </a:rPr>
              <a:t>  &lt;div class="</a:t>
            </a:r>
            <a:r>
              <a:rPr lang="en-US" dirty="0" err="1">
                <a:solidFill>
                  <a:srgbClr val="002060"/>
                </a:solidFill>
              </a:rPr>
              <a:t>bg</a:t>
            </a:r>
            <a:r>
              <a:rPr lang="en-US" dirty="0">
                <a:solidFill>
                  <a:srgbClr val="002060"/>
                </a:solidFill>
              </a:rPr>
              <a:t>-dark p-3"&gt;&lt;/div&gt;</a:t>
            </a:r>
          </a:p>
          <a:p>
            <a:pPr>
              <a:lnSpc>
                <a:spcPct val="150000"/>
              </a:lnSpc>
            </a:pPr>
            <a:r>
              <a:rPr lang="en-US" dirty="0">
                <a:solidFill>
                  <a:srgbClr val="002060"/>
                </a:solidFill>
              </a:rPr>
              <a:t>  &lt;div class="</a:t>
            </a:r>
            <a:r>
              <a:rPr lang="en-US" dirty="0" err="1">
                <a:solidFill>
                  <a:srgbClr val="002060"/>
                </a:solidFill>
              </a:rPr>
              <a:t>bg</a:t>
            </a:r>
            <a:r>
              <a:rPr lang="en-US" dirty="0">
                <a:solidFill>
                  <a:srgbClr val="002060"/>
                </a:solidFill>
              </a:rPr>
              <a:t>-light p-3"&gt;&lt;/div&gt;</a:t>
            </a:r>
          </a:p>
          <a:p>
            <a:pPr>
              <a:lnSpc>
                <a:spcPct val="150000"/>
              </a:lnSpc>
            </a:pPr>
            <a:r>
              <a:rPr lang="en-US" dirty="0">
                <a:solidFill>
                  <a:srgbClr val="002060"/>
                </a:solidFill>
              </a:rPr>
              <a:t>&lt;/div&gt;</a:t>
            </a:r>
          </a:p>
        </p:txBody>
      </p:sp>
    </p:spTree>
    <p:extLst>
      <p:ext uri="{BB962C8B-B14F-4D97-AF65-F5344CB8AC3E}">
        <p14:creationId xmlns:p14="http://schemas.microsoft.com/office/powerpoint/2010/main" val="101809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FBBE1C-CE79-5317-D61E-AE352B6FBF97}"/>
              </a:ext>
            </a:extLst>
          </p:cNvPr>
          <p:cNvSpPr txBox="1"/>
          <p:nvPr/>
        </p:nvSpPr>
        <p:spPr>
          <a:xfrm>
            <a:off x="1917290" y="779198"/>
            <a:ext cx="6302478" cy="4449744"/>
          </a:xfrm>
          <a:prstGeom prst="rect">
            <a:avLst/>
          </a:prstGeom>
          <a:noFill/>
        </p:spPr>
        <p:txBody>
          <a:bodyPr wrap="square">
            <a:spAutoFit/>
          </a:bodyPr>
          <a:lstStyle/>
          <a:p>
            <a:pPr>
              <a:lnSpc>
                <a:spcPct val="200000"/>
              </a:lnSpc>
            </a:pPr>
            <a:r>
              <a:rPr lang="en-US" dirty="0">
                <a:solidFill>
                  <a:srgbClr val="7030A0"/>
                </a:solidFill>
              </a:rPr>
              <a:t>&lt;!DOCTYPE html&gt;</a:t>
            </a:r>
          </a:p>
          <a:p>
            <a:pPr>
              <a:lnSpc>
                <a:spcPct val="200000"/>
              </a:lnSpc>
            </a:pPr>
            <a:r>
              <a:rPr lang="en-US" dirty="0">
                <a:solidFill>
                  <a:srgbClr val="7030A0"/>
                </a:solidFill>
              </a:rPr>
              <a:t>&lt;html&gt;</a:t>
            </a:r>
          </a:p>
          <a:p>
            <a:pPr>
              <a:lnSpc>
                <a:spcPct val="200000"/>
              </a:lnSpc>
            </a:pPr>
            <a:r>
              <a:rPr lang="en-US" dirty="0">
                <a:solidFill>
                  <a:srgbClr val="7030A0"/>
                </a:solidFill>
              </a:rPr>
              <a:t>&lt;head&gt;</a:t>
            </a:r>
          </a:p>
          <a:p>
            <a:pPr>
              <a:lnSpc>
                <a:spcPct val="200000"/>
              </a:lnSpc>
            </a:pPr>
            <a:r>
              <a:rPr lang="en-US" dirty="0">
                <a:solidFill>
                  <a:srgbClr val="7030A0"/>
                </a:solidFill>
              </a:rPr>
              <a:t>    &lt;title&gt;&lt;/title&gt;</a:t>
            </a:r>
          </a:p>
          <a:p>
            <a:pPr>
              <a:lnSpc>
                <a:spcPct val="200000"/>
              </a:lnSpc>
            </a:pPr>
            <a:r>
              <a:rPr lang="en-US" dirty="0">
                <a:solidFill>
                  <a:srgbClr val="7030A0"/>
                </a:solidFill>
              </a:rPr>
              <a:t>&lt;/head&gt;</a:t>
            </a:r>
          </a:p>
          <a:p>
            <a:pPr>
              <a:lnSpc>
                <a:spcPct val="200000"/>
              </a:lnSpc>
            </a:pPr>
            <a:r>
              <a:rPr lang="en-US" dirty="0">
                <a:solidFill>
                  <a:srgbClr val="7030A0"/>
                </a:solidFill>
              </a:rPr>
              <a:t>&lt;body&gt;</a:t>
            </a:r>
          </a:p>
          <a:p>
            <a:pPr>
              <a:lnSpc>
                <a:spcPct val="200000"/>
              </a:lnSpc>
            </a:pPr>
            <a:r>
              <a:rPr lang="en-US" dirty="0">
                <a:solidFill>
                  <a:srgbClr val="7030A0"/>
                </a:solidFill>
              </a:rPr>
              <a:t>&lt;/body&gt;</a:t>
            </a:r>
          </a:p>
          <a:p>
            <a:pPr>
              <a:lnSpc>
                <a:spcPct val="200000"/>
              </a:lnSpc>
            </a:pPr>
            <a:r>
              <a:rPr lang="en-US" dirty="0">
                <a:solidFill>
                  <a:srgbClr val="7030A0"/>
                </a:solidFill>
              </a:rPr>
              <a:t>&lt;/html&gt; </a:t>
            </a:r>
          </a:p>
        </p:txBody>
      </p:sp>
    </p:spTree>
    <p:extLst>
      <p:ext uri="{BB962C8B-B14F-4D97-AF65-F5344CB8AC3E}">
        <p14:creationId xmlns:p14="http://schemas.microsoft.com/office/powerpoint/2010/main" val="23502090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chemeClr val="bg1"/>
                </a:solidFill>
              </a:rPr>
              <a:t>Bootstrap Color</a:t>
            </a:r>
            <a:br>
              <a:rPr lang="en-US" sz="4000" b="1" dirty="0">
                <a:solidFill>
                  <a:srgbClr val="FFFFFF"/>
                </a:solidFill>
              </a:rPr>
            </a:br>
            <a:endParaRPr lang="en-US" sz="4000" b="1"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C9543D6C-B882-32A4-435A-A5D6B4EC9AB2}"/>
              </a:ext>
            </a:extLst>
          </p:cNvPr>
          <p:cNvSpPr txBox="1"/>
          <p:nvPr/>
        </p:nvSpPr>
        <p:spPr>
          <a:xfrm>
            <a:off x="264693" y="2588651"/>
            <a:ext cx="11662610" cy="2809039"/>
          </a:xfrm>
          <a:prstGeom prst="rect">
            <a:avLst/>
          </a:prstGeom>
          <a:noFill/>
        </p:spPr>
        <p:txBody>
          <a:bodyPr wrap="square">
            <a:spAutoFit/>
          </a:bodyPr>
          <a:lstStyle/>
          <a:p>
            <a:pPr>
              <a:lnSpc>
                <a:spcPct val="150000"/>
              </a:lnSpc>
            </a:pPr>
            <a:r>
              <a:rPr lang="en-US" sz="2400" dirty="0"/>
              <a:t>The .</a:t>
            </a:r>
            <a:r>
              <a:rPr lang="en-US" sz="2400" dirty="0" err="1"/>
              <a:t>bg</a:t>
            </a:r>
            <a:r>
              <a:rPr lang="en-US" sz="2400" dirty="0"/>
              <a:t>-color classes above does not work well with text, or </a:t>
            </a:r>
            <a:r>
              <a:rPr lang="en-US" sz="2400" dirty="0" err="1"/>
              <a:t>atleast</a:t>
            </a:r>
            <a:r>
              <a:rPr lang="en-US" sz="2400" dirty="0"/>
              <a:t> then you have to specify a proper .text-color class to get the right text color for each background.</a:t>
            </a:r>
          </a:p>
          <a:p>
            <a:pPr>
              <a:lnSpc>
                <a:spcPct val="150000"/>
              </a:lnSpc>
            </a:pPr>
            <a:endParaRPr lang="en-US" sz="2400" dirty="0"/>
          </a:p>
          <a:p>
            <a:pPr>
              <a:lnSpc>
                <a:spcPct val="150000"/>
              </a:lnSpc>
            </a:pPr>
            <a:r>
              <a:rPr lang="en-US" sz="2400" dirty="0"/>
              <a:t>However, you can use the .text-</a:t>
            </a:r>
            <a:r>
              <a:rPr lang="en-US" sz="2400" dirty="0" err="1"/>
              <a:t>bg</a:t>
            </a:r>
            <a:r>
              <a:rPr lang="en-US" sz="2400" dirty="0"/>
              <a:t>-color classes and Bootstrap will automatically handle the appropriate text color for each background color:</a:t>
            </a:r>
          </a:p>
        </p:txBody>
      </p:sp>
    </p:spTree>
    <p:extLst>
      <p:ext uri="{BB962C8B-B14F-4D97-AF65-F5344CB8AC3E}">
        <p14:creationId xmlns:p14="http://schemas.microsoft.com/office/powerpoint/2010/main" val="203898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chemeClr val="bg1"/>
                </a:solidFill>
              </a:rPr>
              <a:t>Bootstrap Color</a:t>
            </a:r>
            <a:br>
              <a:rPr lang="en-US" sz="4000" b="1" dirty="0">
                <a:solidFill>
                  <a:srgbClr val="FFFFFF"/>
                </a:solidFill>
              </a:rPr>
            </a:br>
            <a:endParaRPr lang="en-US" sz="4000" b="1"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C9543D6C-B882-32A4-435A-A5D6B4EC9AB2}"/>
              </a:ext>
            </a:extLst>
          </p:cNvPr>
          <p:cNvSpPr txBox="1"/>
          <p:nvPr/>
        </p:nvSpPr>
        <p:spPr>
          <a:xfrm>
            <a:off x="264693" y="1822348"/>
            <a:ext cx="11662610" cy="4622869"/>
          </a:xfrm>
          <a:prstGeom prst="rect">
            <a:avLst/>
          </a:prstGeom>
          <a:noFill/>
        </p:spPr>
        <p:txBody>
          <a:bodyPr wrap="square">
            <a:spAutoFit/>
          </a:bodyPr>
          <a:lstStyle/>
          <a:p>
            <a:pPr>
              <a:lnSpc>
                <a:spcPct val="150000"/>
              </a:lnSpc>
            </a:pPr>
            <a:r>
              <a:rPr lang="en-US" dirty="0">
                <a:solidFill>
                  <a:srgbClr val="002060"/>
                </a:solidFill>
              </a:rPr>
              <a:t>&lt;div class="container mt-3"&gt;</a:t>
            </a:r>
          </a:p>
          <a:p>
            <a:pPr>
              <a:lnSpc>
                <a:spcPct val="150000"/>
              </a:lnSpc>
            </a:pPr>
            <a:r>
              <a:rPr lang="en-US" dirty="0">
                <a:solidFill>
                  <a:srgbClr val="002060"/>
                </a:solidFill>
              </a:rPr>
              <a:t>  &lt;h2&gt;Background Color with Contrasting Text Color&lt;/h2&gt;</a:t>
            </a:r>
          </a:p>
          <a:p>
            <a:pPr>
              <a:lnSpc>
                <a:spcPct val="150000"/>
              </a:lnSpc>
            </a:pPr>
            <a:r>
              <a:rPr lang="en-US" dirty="0">
                <a:solidFill>
                  <a:srgbClr val="002060"/>
                </a:solidFill>
              </a:rPr>
              <a:t>  &lt;p class="text-</a:t>
            </a:r>
            <a:r>
              <a:rPr lang="en-US" dirty="0" err="1">
                <a:solidFill>
                  <a:srgbClr val="002060"/>
                </a:solidFill>
              </a:rPr>
              <a:t>bg</a:t>
            </a:r>
            <a:r>
              <a:rPr lang="en-US" dirty="0">
                <a:solidFill>
                  <a:srgbClr val="002060"/>
                </a:solidFill>
              </a:rPr>
              <a:t>-primary"&gt;This text is important.&lt;/p&gt;</a:t>
            </a:r>
          </a:p>
          <a:p>
            <a:pPr>
              <a:lnSpc>
                <a:spcPct val="150000"/>
              </a:lnSpc>
            </a:pPr>
            <a:r>
              <a:rPr lang="en-US" dirty="0">
                <a:solidFill>
                  <a:srgbClr val="002060"/>
                </a:solidFill>
              </a:rPr>
              <a:t>  &lt;p class="text-</a:t>
            </a:r>
            <a:r>
              <a:rPr lang="en-US" dirty="0" err="1">
                <a:solidFill>
                  <a:srgbClr val="002060"/>
                </a:solidFill>
              </a:rPr>
              <a:t>bg</a:t>
            </a:r>
            <a:r>
              <a:rPr lang="en-US" dirty="0">
                <a:solidFill>
                  <a:srgbClr val="002060"/>
                </a:solidFill>
              </a:rPr>
              <a:t>-success"&gt;This text indicates success.&lt;/p&gt;</a:t>
            </a:r>
          </a:p>
          <a:p>
            <a:pPr>
              <a:lnSpc>
                <a:spcPct val="150000"/>
              </a:lnSpc>
            </a:pPr>
            <a:r>
              <a:rPr lang="en-US" dirty="0">
                <a:solidFill>
                  <a:srgbClr val="002060"/>
                </a:solidFill>
              </a:rPr>
              <a:t>  &lt;p class="text-</a:t>
            </a:r>
            <a:r>
              <a:rPr lang="en-US" dirty="0" err="1">
                <a:solidFill>
                  <a:srgbClr val="002060"/>
                </a:solidFill>
              </a:rPr>
              <a:t>bg</a:t>
            </a:r>
            <a:r>
              <a:rPr lang="en-US" dirty="0">
                <a:solidFill>
                  <a:srgbClr val="002060"/>
                </a:solidFill>
              </a:rPr>
              <a:t>-info"&gt;This text represents some information.&lt;/p&gt;</a:t>
            </a:r>
          </a:p>
          <a:p>
            <a:pPr>
              <a:lnSpc>
                <a:spcPct val="150000"/>
              </a:lnSpc>
            </a:pPr>
            <a:r>
              <a:rPr lang="en-US" dirty="0">
                <a:solidFill>
                  <a:srgbClr val="002060"/>
                </a:solidFill>
              </a:rPr>
              <a:t>  &lt;p class="text-</a:t>
            </a:r>
            <a:r>
              <a:rPr lang="en-US" dirty="0" err="1">
                <a:solidFill>
                  <a:srgbClr val="002060"/>
                </a:solidFill>
              </a:rPr>
              <a:t>bg</a:t>
            </a:r>
            <a:r>
              <a:rPr lang="en-US" dirty="0">
                <a:solidFill>
                  <a:srgbClr val="002060"/>
                </a:solidFill>
              </a:rPr>
              <a:t>-warning"&gt;This text represents a warning.&lt;/p&gt;</a:t>
            </a:r>
          </a:p>
          <a:p>
            <a:pPr>
              <a:lnSpc>
                <a:spcPct val="150000"/>
              </a:lnSpc>
            </a:pPr>
            <a:r>
              <a:rPr lang="en-US" dirty="0">
                <a:solidFill>
                  <a:srgbClr val="002060"/>
                </a:solidFill>
              </a:rPr>
              <a:t>  &lt;p class="text-</a:t>
            </a:r>
            <a:r>
              <a:rPr lang="en-US" dirty="0" err="1">
                <a:solidFill>
                  <a:srgbClr val="002060"/>
                </a:solidFill>
              </a:rPr>
              <a:t>bg</a:t>
            </a:r>
            <a:r>
              <a:rPr lang="en-US" dirty="0">
                <a:solidFill>
                  <a:srgbClr val="002060"/>
                </a:solidFill>
              </a:rPr>
              <a:t>-danger"&gt;This text represents danger.&lt;/p&gt;</a:t>
            </a:r>
          </a:p>
          <a:p>
            <a:pPr>
              <a:lnSpc>
                <a:spcPct val="150000"/>
              </a:lnSpc>
            </a:pPr>
            <a:r>
              <a:rPr lang="en-US" dirty="0">
                <a:solidFill>
                  <a:srgbClr val="002060"/>
                </a:solidFill>
              </a:rPr>
              <a:t>  &lt;p class="text-</a:t>
            </a:r>
            <a:r>
              <a:rPr lang="en-US" dirty="0" err="1">
                <a:solidFill>
                  <a:srgbClr val="002060"/>
                </a:solidFill>
              </a:rPr>
              <a:t>bg</a:t>
            </a:r>
            <a:r>
              <a:rPr lang="en-US" dirty="0">
                <a:solidFill>
                  <a:srgbClr val="002060"/>
                </a:solidFill>
              </a:rPr>
              <a:t>-secondary"&gt;Secondary background color.&lt;/p&gt;</a:t>
            </a:r>
          </a:p>
          <a:p>
            <a:pPr>
              <a:lnSpc>
                <a:spcPct val="150000"/>
              </a:lnSpc>
            </a:pPr>
            <a:r>
              <a:rPr lang="en-US" dirty="0">
                <a:solidFill>
                  <a:srgbClr val="002060"/>
                </a:solidFill>
              </a:rPr>
              <a:t>  &lt;p class="text-</a:t>
            </a:r>
            <a:r>
              <a:rPr lang="en-US" dirty="0" err="1">
                <a:solidFill>
                  <a:srgbClr val="002060"/>
                </a:solidFill>
              </a:rPr>
              <a:t>bg</a:t>
            </a:r>
            <a:r>
              <a:rPr lang="en-US" dirty="0">
                <a:solidFill>
                  <a:srgbClr val="002060"/>
                </a:solidFill>
              </a:rPr>
              <a:t>-dark"&gt;Dark grey background color.&lt;/p&gt;</a:t>
            </a:r>
          </a:p>
          <a:p>
            <a:pPr>
              <a:lnSpc>
                <a:spcPct val="150000"/>
              </a:lnSpc>
            </a:pPr>
            <a:r>
              <a:rPr lang="en-US" dirty="0">
                <a:solidFill>
                  <a:srgbClr val="002060"/>
                </a:solidFill>
              </a:rPr>
              <a:t>  &lt;p class="text-</a:t>
            </a:r>
            <a:r>
              <a:rPr lang="en-US" dirty="0" err="1">
                <a:solidFill>
                  <a:srgbClr val="002060"/>
                </a:solidFill>
              </a:rPr>
              <a:t>bg</a:t>
            </a:r>
            <a:r>
              <a:rPr lang="en-US" dirty="0">
                <a:solidFill>
                  <a:srgbClr val="002060"/>
                </a:solidFill>
              </a:rPr>
              <a:t>-light"&gt;Light grey background color.&lt;/p&gt;</a:t>
            </a:r>
          </a:p>
          <a:p>
            <a:pPr>
              <a:lnSpc>
                <a:spcPct val="150000"/>
              </a:lnSpc>
            </a:pPr>
            <a:r>
              <a:rPr lang="en-US" dirty="0">
                <a:solidFill>
                  <a:srgbClr val="002060"/>
                </a:solidFill>
              </a:rPr>
              <a:t>&lt;/div&gt;</a:t>
            </a:r>
          </a:p>
        </p:txBody>
      </p:sp>
    </p:spTree>
    <p:extLst>
      <p:ext uri="{BB962C8B-B14F-4D97-AF65-F5344CB8AC3E}">
        <p14:creationId xmlns:p14="http://schemas.microsoft.com/office/powerpoint/2010/main" val="264095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chemeClr val="bg1"/>
                </a:solidFill>
              </a:rPr>
              <a:t>Bootstrap Table</a:t>
            </a:r>
            <a:br>
              <a:rPr lang="en-US" sz="4000" b="1" dirty="0">
                <a:solidFill>
                  <a:srgbClr val="FFFFFF"/>
                </a:solidFill>
              </a:rPr>
            </a:br>
            <a:endParaRPr lang="en-US" sz="4000" b="1"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F8AC958D-32D1-C769-7651-9F9E3F30A62C}"/>
              </a:ext>
            </a:extLst>
          </p:cNvPr>
          <p:cNvSpPr txBox="1"/>
          <p:nvPr/>
        </p:nvSpPr>
        <p:spPr>
          <a:xfrm>
            <a:off x="272715" y="1822348"/>
            <a:ext cx="10619874" cy="1384995"/>
          </a:xfrm>
          <a:prstGeom prst="rect">
            <a:avLst/>
          </a:prstGeom>
          <a:noFill/>
        </p:spPr>
        <p:txBody>
          <a:bodyPr wrap="square">
            <a:spAutoFit/>
          </a:bodyPr>
          <a:lstStyle/>
          <a:p>
            <a:r>
              <a:rPr lang="en-US" sz="2800" dirty="0"/>
              <a:t>A basic Bootstrap  table has a light padding and horizontal dividers.</a:t>
            </a:r>
          </a:p>
          <a:p>
            <a:endParaRPr lang="en-US" sz="2800" dirty="0"/>
          </a:p>
          <a:p>
            <a:r>
              <a:rPr lang="en-US" sz="2800" dirty="0"/>
              <a:t>The .table class adds basic styling to a table:</a:t>
            </a:r>
          </a:p>
        </p:txBody>
      </p:sp>
      <p:sp>
        <p:nvSpPr>
          <p:cNvPr id="7" name="TextBox 6">
            <a:extLst>
              <a:ext uri="{FF2B5EF4-FFF2-40B4-BE49-F238E27FC236}">
                <a16:creationId xmlns:a16="http://schemas.microsoft.com/office/drawing/2014/main" id="{CC119E56-0D90-F603-663F-D89E1AE56EE9}"/>
              </a:ext>
            </a:extLst>
          </p:cNvPr>
          <p:cNvSpPr txBox="1"/>
          <p:nvPr/>
        </p:nvSpPr>
        <p:spPr>
          <a:xfrm>
            <a:off x="461679" y="3186400"/>
            <a:ext cx="6096000" cy="461665"/>
          </a:xfrm>
          <a:prstGeom prst="rect">
            <a:avLst/>
          </a:prstGeom>
          <a:noFill/>
        </p:spPr>
        <p:txBody>
          <a:bodyPr wrap="square">
            <a:spAutoFit/>
          </a:bodyPr>
          <a:lstStyle/>
          <a:p>
            <a:r>
              <a:rPr lang="en-US" sz="2400" dirty="0">
                <a:solidFill>
                  <a:srgbClr val="002060"/>
                </a:solidFill>
              </a:rPr>
              <a:t>&lt;table class="table"&gt;</a:t>
            </a:r>
          </a:p>
        </p:txBody>
      </p:sp>
      <p:sp>
        <p:nvSpPr>
          <p:cNvPr id="9" name="TextBox 8">
            <a:extLst>
              <a:ext uri="{FF2B5EF4-FFF2-40B4-BE49-F238E27FC236}">
                <a16:creationId xmlns:a16="http://schemas.microsoft.com/office/drawing/2014/main" id="{E6FA1A5B-2AB5-4C1A-4BB0-BE65D2F5BB94}"/>
              </a:ext>
            </a:extLst>
          </p:cNvPr>
          <p:cNvSpPr txBox="1"/>
          <p:nvPr/>
        </p:nvSpPr>
        <p:spPr>
          <a:xfrm>
            <a:off x="272715" y="4478673"/>
            <a:ext cx="10780296" cy="2677656"/>
          </a:xfrm>
          <a:prstGeom prst="rect">
            <a:avLst/>
          </a:prstGeom>
          <a:noFill/>
        </p:spPr>
        <p:txBody>
          <a:bodyPr wrap="square">
            <a:spAutoFit/>
          </a:bodyPr>
          <a:lstStyle/>
          <a:p>
            <a:r>
              <a:rPr lang="en-US" sz="2800" b="1" dirty="0"/>
              <a:t>Striped Rows</a:t>
            </a:r>
          </a:p>
          <a:p>
            <a:endParaRPr lang="en-US" sz="2800" b="1" dirty="0"/>
          </a:p>
          <a:p>
            <a:r>
              <a:rPr lang="en-US" sz="2800" dirty="0"/>
              <a:t>The .table-striped class adds zebra-stripes to a table:</a:t>
            </a:r>
          </a:p>
          <a:p>
            <a:endParaRPr lang="en-US" sz="2800" dirty="0"/>
          </a:p>
          <a:p>
            <a:r>
              <a:rPr lang="en-US" sz="2800" dirty="0">
                <a:solidFill>
                  <a:srgbClr val="002060"/>
                </a:solidFill>
              </a:rPr>
              <a:t>&lt;table class="table table-striped"&gt;</a:t>
            </a:r>
          </a:p>
          <a:p>
            <a:endParaRPr lang="en-US" sz="2800" dirty="0"/>
          </a:p>
        </p:txBody>
      </p:sp>
    </p:spTree>
    <p:extLst>
      <p:ext uri="{BB962C8B-B14F-4D97-AF65-F5344CB8AC3E}">
        <p14:creationId xmlns:p14="http://schemas.microsoft.com/office/powerpoint/2010/main" val="165838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chemeClr val="bg1"/>
                </a:solidFill>
              </a:rPr>
              <a:t>Bootstrap Table</a:t>
            </a:r>
            <a:br>
              <a:rPr lang="en-US" sz="4000" b="1" dirty="0">
                <a:solidFill>
                  <a:srgbClr val="FFFFFF"/>
                </a:solidFill>
              </a:rPr>
            </a:br>
            <a:endParaRPr lang="en-US" sz="4000" b="1"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F8AC958D-32D1-C769-7651-9F9E3F30A62C}"/>
              </a:ext>
            </a:extLst>
          </p:cNvPr>
          <p:cNvSpPr txBox="1"/>
          <p:nvPr/>
        </p:nvSpPr>
        <p:spPr>
          <a:xfrm>
            <a:off x="272715" y="1822348"/>
            <a:ext cx="11457606" cy="2246769"/>
          </a:xfrm>
          <a:prstGeom prst="rect">
            <a:avLst/>
          </a:prstGeom>
          <a:noFill/>
        </p:spPr>
        <p:txBody>
          <a:bodyPr wrap="square">
            <a:spAutoFit/>
          </a:bodyPr>
          <a:lstStyle/>
          <a:p>
            <a:r>
              <a:rPr lang="en-US" sz="2800" b="1" dirty="0"/>
              <a:t>Bordered Table</a:t>
            </a:r>
          </a:p>
          <a:p>
            <a:pPr>
              <a:lnSpc>
                <a:spcPct val="150000"/>
              </a:lnSpc>
            </a:pPr>
            <a:r>
              <a:rPr lang="en-US" sz="2800" dirty="0"/>
              <a:t>The .table-bordered class adds borders on all sides of the table and cells:</a:t>
            </a:r>
          </a:p>
          <a:p>
            <a:pPr>
              <a:lnSpc>
                <a:spcPct val="150000"/>
              </a:lnSpc>
            </a:pPr>
            <a:r>
              <a:rPr lang="en-US" sz="2800" dirty="0"/>
              <a:t> </a:t>
            </a:r>
            <a:r>
              <a:rPr lang="en-US" sz="2800" dirty="0">
                <a:solidFill>
                  <a:srgbClr val="002060"/>
                </a:solidFill>
              </a:rPr>
              <a:t>&lt;table class="table table-bordered"&gt;</a:t>
            </a:r>
          </a:p>
          <a:p>
            <a:endParaRPr lang="en-US" sz="2800" dirty="0"/>
          </a:p>
        </p:txBody>
      </p:sp>
      <p:sp>
        <p:nvSpPr>
          <p:cNvPr id="9" name="TextBox 8">
            <a:extLst>
              <a:ext uri="{FF2B5EF4-FFF2-40B4-BE49-F238E27FC236}">
                <a16:creationId xmlns:a16="http://schemas.microsoft.com/office/drawing/2014/main" id="{E6FA1A5B-2AB5-4C1A-4BB0-BE65D2F5BB94}"/>
              </a:ext>
            </a:extLst>
          </p:cNvPr>
          <p:cNvSpPr txBox="1"/>
          <p:nvPr/>
        </p:nvSpPr>
        <p:spPr>
          <a:xfrm>
            <a:off x="272715" y="4069117"/>
            <a:ext cx="10780296" cy="1384995"/>
          </a:xfrm>
          <a:prstGeom prst="rect">
            <a:avLst/>
          </a:prstGeom>
          <a:noFill/>
        </p:spPr>
        <p:txBody>
          <a:bodyPr wrap="square">
            <a:spAutoFit/>
          </a:bodyPr>
          <a:lstStyle/>
          <a:p>
            <a:r>
              <a:rPr lang="en-US" sz="2800" b="1" dirty="0"/>
              <a:t>Hover Rows</a:t>
            </a:r>
          </a:p>
          <a:p>
            <a:r>
              <a:rPr lang="en-US" sz="2800" dirty="0">
                <a:solidFill>
                  <a:srgbClr val="002060"/>
                </a:solidFill>
              </a:rPr>
              <a:t>&lt;table class="table table-hover"&gt;</a:t>
            </a:r>
          </a:p>
          <a:p>
            <a:endParaRPr lang="en-US" sz="2800" dirty="0"/>
          </a:p>
        </p:txBody>
      </p:sp>
      <p:sp>
        <p:nvSpPr>
          <p:cNvPr id="5" name="TextBox 4">
            <a:extLst>
              <a:ext uri="{FF2B5EF4-FFF2-40B4-BE49-F238E27FC236}">
                <a16:creationId xmlns:a16="http://schemas.microsoft.com/office/drawing/2014/main" id="{01765E07-3E24-52E4-4898-F0DEE83E4FB1}"/>
              </a:ext>
            </a:extLst>
          </p:cNvPr>
          <p:cNvSpPr txBox="1"/>
          <p:nvPr/>
        </p:nvSpPr>
        <p:spPr>
          <a:xfrm>
            <a:off x="272714" y="5210742"/>
            <a:ext cx="11277601" cy="1200329"/>
          </a:xfrm>
          <a:prstGeom prst="rect">
            <a:avLst/>
          </a:prstGeom>
          <a:noFill/>
        </p:spPr>
        <p:txBody>
          <a:bodyPr wrap="square">
            <a:spAutoFit/>
          </a:bodyPr>
          <a:lstStyle/>
          <a:p>
            <a:r>
              <a:rPr lang="en-US" sz="3600" dirty="0"/>
              <a:t>Borderless Table</a:t>
            </a:r>
          </a:p>
          <a:p>
            <a:r>
              <a:rPr lang="en-US" sz="3600" dirty="0">
                <a:solidFill>
                  <a:srgbClr val="002060"/>
                </a:solidFill>
              </a:rPr>
              <a:t>&lt;table class="table table-borderless"&gt;</a:t>
            </a:r>
          </a:p>
        </p:txBody>
      </p:sp>
    </p:spTree>
    <p:extLst>
      <p:ext uri="{BB962C8B-B14F-4D97-AF65-F5344CB8AC3E}">
        <p14:creationId xmlns:p14="http://schemas.microsoft.com/office/powerpoint/2010/main" val="138324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chemeClr val="bg1"/>
                </a:solidFill>
              </a:rPr>
              <a:t>Bootstrap Table</a:t>
            </a:r>
            <a:br>
              <a:rPr lang="en-US" sz="4000" b="1" dirty="0">
                <a:solidFill>
                  <a:srgbClr val="FFFFFF"/>
                </a:solidFill>
              </a:rPr>
            </a:br>
            <a:endParaRPr lang="en-US" sz="4000" b="1"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F8AC958D-32D1-C769-7651-9F9E3F30A62C}"/>
              </a:ext>
            </a:extLst>
          </p:cNvPr>
          <p:cNvSpPr txBox="1"/>
          <p:nvPr/>
        </p:nvSpPr>
        <p:spPr>
          <a:xfrm>
            <a:off x="272715" y="1822348"/>
            <a:ext cx="11457606" cy="1753750"/>
          </a:xfrm>
          <a:prstGeom prst="rect">
            <a:avLst/>
          </a:prstGeom>
          <a:noFill/>
        </p:spPr>
        <p:txBody>
          <a:bodyPr wrap="square">
            <a:spAutoFit/>
          </a:bodyPr>
          <a:lstStyle/>
          <a:p>
            <a:r>
              <a:rPr lang="en-US" sz="2800" b="1" dirty="0"/>
              <a:t>Contextual Classes</a:t>
            </a:r>
          </a:p>
          <a:p>
            <a:pPr>
              <a:lnSpc>
                <a:spcPct val="150000"/>
              </a:lnSpc>
            </a:pPr>
            <a:r>
              <a:rPr lang="en-US" sz="2800" dirty="0"/>
              <a:t>Contextual classes can be used to color the whole table (&lt;table&gt;),  the table rows (&lt;tr&gt;) or table cells (&lt;td&gt;).</a:t>
            </a:r>
          </a:p>
        </p:txBody>
      </p:sp>
    </p:spTree>
    <p:extLst>
      <p:ext uri="{BB962C8B-B14F-4D97-AF65-F5344CB8AC3E}">
        <p14:creationId xmlns:p14="http://schemas.microsoft.com/office/powerpoint/2010/main" val="376174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 name="Rectangle 11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4" name="Rectangle 1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b="1">
                <a:solidFill>
                  <a:srgbClr val="FFFFFF"/>
                </a:solidFill>
              </a:rPr>
              <a:t>Bootstrap Table</a:t>
            </a:r>
            <a:br>
              <a:rPr lang="en-US" sz="2800" b="1">
                <a:solidFill>
                  <a:srgbClr val="FFFFFF"/>
                </a:solidFill>
              </a:rPr>
            </a:br>
            <a:endParaRPr lang="en-US" sz="2800" b="1">
              <a:solidFill>
                <a:srgbClr val="FFFFFF"/>
              </a:solidFill>
            </a:endParaRPr>
          </a:p>
        </p:txBody>
      </p:sp>
      <p:pic>
        <p:nvPicPr>
          <p:cNvPr id="5" name="Picture 4">
            <a:extLst>
              <a:ext uri="{FF2B5EF4-FFF2-40B4-BE49-F238E27FC236}">
                <a16:creationId xmlns:a16="http://schemas.microsoft.com/office/drawing/2014/main" id="{F0BAEC79-BD03-0D70-B12D-2E925D94A5D7}"/>
              </a:ext>
            </a:extLst>
          </p:cNvPr>
          <p:cNvPicPr>
            <a:picLocks noChangeAspect="1"/>
          </p:cNvPicPr>
          <p:nvPr/>
        </p:nvPicPr>
        <p:blipFill>
          <a:blip r:embed="rId3"/>
          <a:stretch>
            <a:fillRect/>
          </a:stretch>
        </p:blipFill>
        <p:spPr>
          <a:xfrm>
            <a:off x="102781" y="1603916"/>
            <a:ext cx="5744055" cy="5180342"/>
          </a:xfrm>
          <a:prstGeom prst="rect">
            <a:avLst/>
          </a:prstGeom>
        </p:spPr>
      </p:pic>
      <p:pic>
        <p:nvPicPr>
          <p:cNvPr id="7" name="Picture 6">
            <a:extLst>
              <a:ext uri="{FF2B5EF4-FFF2-40B4-BE49-F238E27FC236}">
                <a16:creationId xmlns:a16="http://schemas.microsoft.com/office/drawing/2014/main" id="{6F1F7B04-E971-2C4F-603A-8C980DA5EFA6}"/>
              </a:ext>
            </a:extLst>
          </p:cNvPr>
          <p:cNvPicPr>
            <a:picLocks noChangeAspect="1"/>
          </p:cNvPicPr>
          <p:nvPr/>
        </p:nvPicPr>
        <p:blipFill>
          <a:blip r:embed="rId4"/>
          <a:stretch>
            <a:fillRect/>
          </a:stretch>
        </p:blipFill>
        <p:spPr>
          <a:xfrm>
            <a:off x="5949617" y="1710814"/>
            <a:ext cx="5526635" cy="5147186"/>
          </a:xfrm>
          <a:prstGeom prst="rect">
            <a:avLst/>
          </a:prstGeom>
        </p:spPr>
      </p:pic>
    </p:spTree>
    <p:extLst>
      <p:ext uri="{BB962C8B-B14F-4D97-AF65-F5344CB8AC3E}">
        <p14:creationId xmlns:p14="http://schemas.microsoft.com/office/powerpoint/2010/main" val="424843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chemeClr val="bg1"/>
                </a:solidFill>
              </a:rPr>
              <a:t>Bootstrap Table</a:t>
            </a:r>
            <a:br>
              <a:rPr lang="en-US" sz="4000" b="1" dirty="0">
                <a:solidFill>
                  <a:srgbClr val="FFFFFF"/>
                </a:solidFill>
              </a:rPr>
            </a:br>
            <a:endParaRPr lang="en-US" sz="4000" b="1"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F8AC958D-32D1-C769-7651-9F9E3F30A62C}"/>
              </a:ext>
            </a:extLst>
          </p:cNvPr>
          <p:cNvSpPr txBox="1"/>
          <p:nvPr/>
        </p:nvSpPr>
        <p:spPr>
          <a:xfrm>
            <a:off x="272715" y="1822348"/>
            <a:ext cx="11457606" cy="1753750"/>
          </a:xfrm>
          <a:prstGeom prst="rect">
            <a:avLst/>
          </a:prstGeom>
          <a:noFill/>
        </p:spPr>
        <p:txBody>
          <a:bodyPr wrap="square">
            <a:spAutoFit/>
          </a:bodyPr>
          <a:lstStyle/>
          <a:p>
            <a:r>
              <a:rPr lang="en-US" sz="2800" b="1" dirty="0"/>
              <a:t>Responsive Tables</a:t>
            </a:r>
          </a:p>
          <a:p>
            <a:pPr>
              <a:lnSpc>
                <a:spcPct val="150000"/>
              </a:lnSpc>
            </a:pPr>
            <a:r>
              <a:rPr lang="en-US" sz="2800" dirty="0"/>
              <a:t>The .table-responsive class adds a scrollbar to the table when needed (when it is too big horizontally):</a:t>
            </a:r>
          </a:p>
        </p:txBody>
      </p:sp>
    </p:spTree>
    <p:extLst>
      <p:ext uri="{BB962C8B-B14F-4D97-AF65-F5344CB8AC3E}">
        <p14:creationId xmlns:p14="http://schemas.microsoft.com/office/powerpoint/2010/main" val="205207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b="1" dirty="0">
                <a:solidFill>
                  <a:schemeClr val="bg1"/>
                </a:solidFill>
              </a:rPr>
              <a:t>Bootstrap Table</a:t>
            </a:r>
            <a:br>
              <a:rPr lang="en-US" sz="4000" b="1" dirty="0">
                <a:solidFill>
                  <a:srgbClr val="FFFFFF"/>
                </a:solidFill>
              </a:rPr>
            </a:br>
            <a:endParaRPr lang="en-US" sz="4000" b="1"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F8AC958D-32D1-C769-7651-9F9E3F30A62C}"/>
              </a:ext>
            </a:extLst>
          </p:cNvPr>
          <p:cNvSpPr txBox="1"/>
          <p:nvPr/>
        </p:nvSpPr>
        <p:spPr>
          <a:xfrm>
            <a:off x="272715" y="1822348"/>
            <a:ext cx="2887580" cy="4708981"/>
          </a:xfrm>
          <a:prstGeom prst="rect">
            <a:avLst/>
          </a:prstGeom>
          <a:noFill/>
        </p:spPr>
        <p:txBody>
          <a:bodyPr wrap="square">
            <a:spAutoFit/>
          </a:bodyPr>
          <a:lstStyle/>
          <a:p>
            <a:r>
              <a:rPr lang="en-US" sz="1200" b="1"/>
              <a:t>&lt;div class="table-responsive"&gt;</a:t>
            </a:r>
          </a:p>
          <a:p>
            <a:r>
              <a:rPr lang="en-US" sz="1200" b="1"/>
              <a:t>    &lt;table class="table table-bordered"&gt;</a:t>
            </a:r>
          </a:p>
          <a:p>
            <a:r>
              <a:rPr lang="en-US" sz="1200" b="1"/>
              <a:t>      &lt;thead&gt;</a:t>
            </a:r>
          </a:p>
          <a:p>
            <a:r>
              <a:rPr lang="en-US" sz="1200" b="1"/>
              <a:t>        &lt;tr&gt;</a:t>
            </a:r>
          </a:p>
          <a:p>
            <a:r>
              <a:rPr lang="en-US" sz="1200" b="1"/>
              <a:t>          &lt;th&gt;#&lt;/th&gt;</a:t>
            </a:r>
          </a:p>
          <a:p>
            <a:r>
              <a:rPr lang="en-US" sz="1200" b="1"/>
              <a:t>          &lt;th&gt;Firstname&lt;/th&gt;</a:t>
            </a:r>
          </a:p>
          <a:p>
            <a:r>
              <a:rPr lang="en-US" sz="1200" b="1"/>
              <a:t>          &lt;th&gt;Lastname&lt;/th&gt;</a:t>
            </a:r>
          </a:p>
          <a:p>
            <a:r>
              <a:rPr lang="en-US" sz="1200" b="1"/>
              <a:t>          &lt;th&gt;Age&lt;/th&gt;</a:t>
            </a:r>
          </a:p>
          <a:p>
            <a:r>
              <a:rPr lang="en-US" sz="1200" b="1"/>
              <a:t>          &lt;th&gt;City&lt;/th&gt;</a:t>
            </a:r>
          </a:p>
          <a:p>
            <a:r>
              <a:rPr lang="en-US" sz="1200" b="1"/>
              <a:t>          &lt;th&gt;Country&lt;/th&gt;</a:t>
            </a:r>
          </a:p>
          <a:p>
            <a:r>
              <a:rPr lang="en-US" sz="1200" b="1"/>
              <a:t>          &lt;th&gt;Sex&lt;/th&gt;</a:t>
            </a:r>
          </a:p>
          <a:p>
            <a:r>
              <a:rPr lang="en-US" sz="1200" b="1"/>
              <a:t>          &lt;th&gt;Example&lt;/th&gt;</a:t>
            </a:r>
          </a:p>
          <a:p>
            <a:r>
              <a:rPr lang="en-US" sz="1200" b="1"/>
              <a:t>          &lt;th&gt;Example&lt;/th&gt;</a:t>
            </a:r>
          </a:p>
          <a:p>
            <a:r>
              <a:rPr lang="en-US" sz="1200" b="1"/>
              <a:t>          &lt;th&gt;Example&lt;/th&gt;</a:t>
            </a:r>
          </a:p>
          <a:p>
            <a:r>
              <a:rPr lang="en-US" sz="1200" b="1"/>
              <a:t>          &lt;th&gt;Example&lt;/th&gt;</a:t>
            </a:r>
          </a:p>
          <a:p>
            <a:r>
              <a:rPr lang="en-US" sz="1200" b="1"/>
              <a:t>          &lt;th&gt;Example&lt;/th&gt;</a:t>
            </a:r>
          </a:p>
          <a:p>
            <a:r>
              <a:rPr lang="en-US" sz="1200" b="1"/>
              <a:t>          &lt;th&gt;Example&lt;/th&gt;</a:t>
            </a:r>
          </a:p>
          <a:p>
            <a:r>
              <a:rPr lang="en-US" sz="1200" b="1"/>
              <a:t>          &lt;th&gt;Example&lt;/th&gt;</a:t>
            </a:r>
          </a:p>
          <a:p>
            <a:r>
              <a:rPr lang="en-US" sz="1200" b="1"/>
              <a:t>          &lt;th&gt;Example&lt;/th&gt;</a:t>
            </a:r>
          </a:p>
          <a:p>
            <a:r>
              <a:rPr lang="en-US" sz="1200" b="1"/>
              <a:t>          &lt;th&gt;Example&lt;/th&gt;</a:t>
            </a:r>
          </a:p>
          <a:p>
            <a:r>
              <a:rPr lang="en-US" sz="1200" b="1"/>
              <a:t>          &lt;th&gt;Example&lt;/th&gt;</a:t>
            </a:r>
          </a:p>
          <a:p>
            <a:r>
              <a:rPr lang="en-US" sz="1200" b="1"/>
              <a:t>          &lt;th&gt;Example&lt;/th&gt;</a:t>
            </a:r>
          </a:p>
          <a:p>
            <a:r>
              <a:rPr lang="en-US" sz="1200" b="1"/>
              <a:t>          &lt;th&gt;Example&lt;/th&gt;</a:t>
            </a:r>
          </a:p>
          <a:p>
            <a:r>
              <a:rPr lang="en-US" sz="1200" b="1"/>
              <a:t>        &lt;/tr&gt;</a:t>
            </a:r>
          </a:p>
          <a:p>
            <a:r>
              <a:rPr lang="en-US" sz="1200" b="1"/>
              <a:t>      &lt;/thead&gt;</a:t>
            </a:r>
            <a:endParaRPr lang="en-US" sz="1200" b="1" dirty="0"/>
          </a:p>
        </p:txBody>
      </p:sp>
      <p:sp>
        <p:nvSpPr>
          <p:cNvPr id="6" name="TextBox 5">
            <a:extLst>
              <a:ext uri="{FF2B5EF4-FFF2-40B4-BE49-F238E27FC236}">
                <a16:creationId xmlns:a16="http://schemas.microsoft.com/office/drawing/2014/main" id="{48CED72D-11F9-E0FB-B470-F5BEA29CC3DE}"/>
              </a:ext>
            </a:extLst>
          </p:cNvPr>
          <p:cNvSpPr txBox="1"/>
          <p:nvPr/>
        </p:nvSpPr>
        <p:spPr>
          <a:xfrm>
            <a:off x="4064428" y="1574310"/>
            <a:ext cx="2887580" cy="5355312"/>
          </a:xfrm>
          <a:prstGeom prst="rect">
            <a:avLst/>
          </a:prstGeom>
          <a:noFill/>
        </p:spPr>
        <p:txBody>
          <a:bodyPr wrap="square">
            <a:spAutoFit/>
          </a:bodyPr>
          <a:lstStyle/>
          <a:p>
            <a:r>
              <a:rPr lang="en-US" dirty="0"/>
              <a:t>&lt;</a:t>
            </a:r>
            <a:r>
              <a:rPr lang="en-US" dirty="0" err="1"/>
              <a:t>tbody</a:t>
            </a:r>
            <a:r>
              <a:rPr lang="en-US" dirty="0"/>
              <a:t>&gt;</a:t>
            </a:r>
          </a:p>
          <a:p>
            <a:r>
              <a:rPr lang="en-US" dirty="0"/>
              <a:t>        &lt;tr&gt;</a:t>
            </a:r>
          </a:p>
          <a:p>
            <a:r>
              <a:rPr lang="en-US" dirty="0"/>
              <a:t>          &lt;td&gt;1&lt;/td&gt;</a:t>
            </a:r>
          </a:p>
          <a:p>
            <a:r>
              <a:rPr lang="en-US" dirty="0"/>
              <a:t>          &lt;td&gt;Anna&lt;/td&gt;</a:t>
            </a:r>
          </a:p>
          <a:p>
            <a:r>
              <a:rPr lang="en-US" dirty="0"/>
              <a:t>          &lt;td&gt;Pitt&lt;/td&gt;</a:t>
            </a:r>
          </a:p>
          <a:p>
            <a:r>
              <a:rPr lang="en-US" dirty="0"/>
              <a:t>          &lt;td&gt;35&lt;/td&gt;</a:t>
            </a:r>
          </a:p>
          <a:p>
            <a:r>
              <a:rPr lang="en-US" dirty="0"/>
              <a:t>          &lt;td&gt;New York&lt;/td&gt;</a:t>
            </a:r>
          </a:p>
          <a:p>
            <a:r>
              <a:rPr lang="en-US" dirty="0"/>
              <a:t>          &lt;td&gt;USA&lt;/td&gt;</a:t>
            </a:r>
          </a:p>
          <a:p>
            <a:r>
              <a:rPr lang="en-US" dirty="0"/>
              <a:t>          &lt;td&gt;Female&lt;/td&gt;</a:t>
            </a:r>
          </a:p>
          <a:p>
            <a:r>
              <a:rPr lang="en-US" dirty="0"/>
              <a:t>          &lt;td&gt;Yes&lt;/td&gt;</a:t>
            </a:r>
          </a:p>
          <a:p>
            <a:r>
              <a:rPr lang="en-US" dirty="0"/>
              <a:t>          &lt;td&gt;Yes&lt;/td&gt;</a:t>
            </a:r>
          </a:p>
          <a:p>
            <a:r>
              <a:rPr lang="en-US" dirty="0"/>
              <a:t>          &lt;td&gt;Yes&lt;/td&gt;</a:t>
            </a:r>
          </a:p>
          <a:p>
            <a:r>
              <a:rPr lang="en-US" dirty="0"/>
              <a:t>          &lt;td&gt;Yes&lt;/td&gt;</a:t>
            </a:r>
          </a:p>
          <a:p>
            <a:r>
              <a:rPr lang="en-US" dirty="0"/>
              <a:t>          &lt;td&gt;Yes&lt;/td&gt;</a:t>
            </a:r>
          </a:p>
          <a:p>
            <a:r>
              <a:rPr lang="en-US" dirty="0"/>
              <a:t>          &lt;td&gt;Yes&lt;/td&gt;</a:t>
            </a:r>
          </a:p>
          <a:p>
            <a:r>
              <a:rPr lang="en-US" dirty="0"/>
              <a:t>          &lt;td&gt;Yes&lt;/td&gt;</a:t>
            </a:r>
          </a:p>
          <a:p>
            <a:r>
              <a:rPr lang="en-US" dirty="0"/>
              <a:t>          &lt;td&gt;Yes&lt;/td&gt;</a:t>
            </a:r>
          </a:p>
          <a:p>
            <a:r>
              <a:rPr lang="en-US" dirty="0"/>
              <a:t>          &lt;td&gt;Yes&lt;/td&gt;</a:t>
            </a:r>
          </a:p>
          <a:p>
            <a:endParaRPr lang="en-US" dirty="0"/>
          </a:p>
        </p:txBody>
      </p:sp>
      <p:sp>
        <p:nvSpPr>
          <p:cNvPr id="8" name="TextBox 7">
            <a:extLst>
              <a:ext uri="{FF2B5EF4-FFF2-40B4-BE49-F238E27FC236}">
                <a16:creationId xmlns:a16="http://schemas.microsoft.com/office/drawing/2014/main" id="{034F48C9-AB14-20DC-3F03-DA9FAAFC2A46}"/>
              </a:ext>
            </a:extLst>
          </p:cNvPr>
          <p:cNvSpPr txBox="1"/>
          <p:nvPr/>
        </p:nvSpPr>
        <p:spPr>
          <a:xfrm>
            <a:off x="8647977" y="2066291"/>
            <a:ext cx="2368457" cy="2308324"/>
          </a:xfrm>
          <a:prstGeom prst="rect">
            <a:avLst/>
          </a:prstGeom>
          <a:noFill/>
        </p:spPr>
        <p:txBody>
          <a:bodyPr wrap="square">
            <a:spAutoFit/>
          </a:bodyPr>
          <a:lstStyle/>
          <a:p>
            <a:r>
              <a:rPr lang="en-US" dirty="0"/>
              <a:t> &lt;td&gt;Yes&lt;/td&gt;</a:t>
            </a:r>
          </a:p>
          <a:p>
            <a:r>
              <a:rPr lang="en-US" dirty="0"/>
              <a:t>          &lt;td&gt;Yes&lt;/td&gt;</a:t>
            </a:r>
          </a:p>
          <a:p>
            <a:r>
              <a:rPr lang="en-US" dirty="0"/>
              <a:t>          &lt;td&gt;Yes&lt;/td&gt;</a:t>
            </a:r>
          </a:p>
          <a:p>
            <a:r>
              <a:rPr lang="en-US" dirty="0"/>
              <a:t>        &lt;/tr&gt;</a:t>
            </a:r>
          </a:p>
          <a:p>
            <a:r>
              <a:rPr lang="en-US" dirty="0"/>
              <a:t>      &lt;/</a:t>
            </a:r>
            <a:r>
              <a:rPr lang="en-US" dirty="0" err="1"/>
              <a:t>tbody</a:t>
            </a:r>
            <a:r>
              <a:rPr lang="en-US" dirty="0"/>
              <a:t>&gt;</a:t>
            </a:r>
          </a:p>
          <a:p>
            <a:r>
              <a:rPr lang="en-US" dirty="0"/>
              <a:t>    &lt;/table&gt;</a:t>
            </a:r>
          </a:p>
          <a:p>
            <a:r>
              <a:rPr lang="en-US" dirty="0"/>
              <a:t>  &lt;/div&gt;</a:t>
            </a:r>
          </a:p>
          <a:p>
            <a:r>
              <a:rPr lang="en-US" dirty="0"/>
              <a:t>&lt;/div&gt;</a:t>
            </a:r>
          </a:p>
        </p:txBody>
      </p:sp>
    </p:spTree>
    <p:extLst>
      <p:ext uri="{BB962C8B-B14F-4D97-AF65-F5344CB8AC3E}">
        <p14:creationId xmlns:p14="http://schemas.microsoft.com/office/powerpoint/2010/main" val="80310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kern="1200">
                <a:solidFill>
                  <a:srgbClr val="FFFFFF"/>
                </a:solidFill>
                <a:latin typeface="+mj-lt"/>
                <a:ea typeface="+mj-ea"/>
                <a:cs typeface="+mj-cs"/>
              </a:rPr>
              <a:t>Bootstrap Image</a:t>
            </a:r>
            <a:br>
              <a:rPr lang="en-US" sz="3700" b="1" kern="1200">
                <a:solidFill>
                  <a:srgbClr val="FFFFFF"/>
                </a:solidFill>
                <a:latin typeface="+mj-lt"/>
                <a:ea typeface="+mj-ea"/>
                <a:cs typeface="+mj-cs"/>
              </a:rPr>
            </a:br>
            <a:endParaRPr lang="en-US" sz="3700" b="1" kern="1200">
              <a:solidFill>
                <a:srgbClr val="FFFFFF"/>
              </a:solidFill>
              <a:latin typeface="+mj-lt"/>
              <a:ea typeface="+mj-ea"/>
              <a:cs typeface="+mj-cs"/>
            </a:endParaRPr>
          </a:p>
        </p:txBody>
      </p:sp>
      <p:sp>
        <p:nvSpPr>
          <p:cNvPr id="4" name="TextBox 3">
            <a:extLst>
              <a:ext uri="{FF2B5EF4-FFF2-40B4-BE49-F238E27FC236}">
                <a16:creationId xmlns:a16="http://schemas.microsoft.com/office/drawing/2014/main" id="{F8AC958D-32D1-C769-7651-9F9E3F30A62C}"/>
              </a:ext>
            </a:extLst>
          </p:cNvPr>
          <p:cNvSpPr txBox="1"/>
          <p:nvPr/>
        </p:nvSpPr>
        <p:spPr>
          <a:xfrm>
            <a:off x="8572499" y="390832"/>
            <a:ext cx="3233585" cy="873612"/>
          </a:xfrm>
          <a:prstGeom prst="rect">
            <a:avLst/>
          </a:prstGeom>
        </p:spPr>
        <p:txBody>
          <a:bodyPr vert="horz" lIns="91440" tIns="45720" rIns="91440" bIns="45720" rtlCol="0" anchor="ctr">
            <a:normAutofit/>
          </a:bodyPr>
          <a:lstStyle/>
          <a:p>
            <a:pPr>
              <a:lnSpc>
                <a:spcPct val="90000"/>
              </a:lnSpc>
              <a:spcBef>
                <a:spcPts val="1000"/>
              </a:spcBef>
            </a:pPr>
            <a:r>
              <a:rPr lang="en-US" sz="2000" b="1" kern="1200">
                <a:solidFill>
                  <a:srgbClr val="FFFFFF"/>
                </a:solidFill>
                <a:latin typeface="+mn-lt"/>
                <a:ea typeface="+mn-ea"/>
                <a:cs typeface="+mn-cs"/>
              </a:rPr>
              <a:t>Image Shapes</a:t>
            </a:r>
          </a:p>
        </p:txBody>
      </p:sp>
      <p:pic>
        <p:nvPicPr>
          <p:cNvPr id="7" name="Picture 6">
            <a:extLst>
              <a:ext uri="{FF2B5EF4-FFF2-40B4-BE49-F238E27FC236}">
                <a16:creationId xmlns:a16="http://schemas.microsoft.com/office/drawing/2014/main" id="{426AC528-A628-820E-9C44-C5CACEDB7524}"/>
              </a:ext>
            </a:extLst>
          </p:cNvPr>
          <p:cNvPicPr>
            <a:picLocks noChangeAspect="1"/>
          </p:cNvPicPr>
          <p:nvPr/>
        </p:nvPicPr>
        <p:blipFill>
          <a:blip r:embed="rId3"/>
          <a:stretch>
            <a:fillRect/>
          </a:stretch>
        </p:blipFill>
        <p:spPr>
          <a:xfrm>
            <a:off x="432225" y="2776429"/>
            <a:ext cx="11327549" cy="2831887"/>
          </a:xfrm>
          <a:prstGeom prst="rect">
            <a:avLst/>
          </a:prstGeom>
        </p:spPr>
      </p:pic>
    </p:spTree>
    <p:extLst>
      <p:ext uri="{BB962C8B-B14F-4D97-AF65-F5344CB8AC3E}">
        <p14:creationId xmlns:p14="http://schemas.microsoft.com/office/powerpoint/2010/main" val="329761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B33F8-B1EA-5985-3AF6-042FBFF8873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kern="1200">
                <a:solidFill>
                  <a:srgbClr val="FFFFFF"/>
                </a:solidFill>
                <a:latin typeface="+mj-lt"/>
                <a:ea typeface="+mj-ea"/>
                <a:cs typeface="+mj-cs"/>
              </a:rPr>
              <a:t>Bootstrap Image</a:t>
            </a:r>
            <a:br>
              <a:rPr lang="en-US" sz="3700" b="1" kern="1200">
                <a:solidFill>
                  <a:srgbClr val="FFFFFF"/>
                </a:solidFill>
                <a:latin typeface="+mj-lt"/>
                <a:ea typeface="+mj-ea"/>
                <a:cs typeface="+mj-cs"/>
              </a:rPr>
            </a:br>
            <a:endParaRPr lang="en-US" sz="3700" b="1" kern="1200">
              <a:solidFill>
                <a:srgbClr val="FFFFFF"/>
              </a:solidFill>
              <a:latin typeface="+mj-lt"/>
              <a:ea typeface="+mj-ea"/>
              <a:cs typeface="+mj-cs"/>
            </a:endParaRPr>
          </a:p>
        </p:txBody>
      </p:sp>
      <p:sp>
        <p:nvSpPr>
          <p:cNvPr id="5" name="TextBox 4">
            <a:extLst>
              <a:ext uri="{FF2B5EF4-FFF2-40B4-BE49-F238E27FC236}">
                <a16:creationId xmlns:a16="http://schemas.microsoft.com/office/drawing/2014/main" id="{58C41FE6-8A7A-CE07-3E68-C35F08631721}"/>
              </a:ext>
            </a:extLst>
          </p:cNvPr>
          <p:cNvSpPr txBox="1"/>
          <p:nvPr/>
        </p:nvSpPr>
        <p:spPr>
          <a:xfrm>
            <a:off x="587418" y="1988493"/>
            <a:ext cx="10754351" cy="1856149"/>
          </a:xfrm>
          <a:prstGeom prst="rect">
            <a:avLst/>
          </a:prstGeom>
          <a:noFill/>
        </p:spPr>
        <p:txBody>
          <a:bodyPr wrap="square">
            <a:spAutoFit/>
          </a:bodyPr>
          <a:lstStyle/>
          <a:p>
            <a:pPr>
              <a:lnSpc>
                <a:spcPct val="200000"/>
              </a:lnSpc>
            </a:pPr>
            <a:r>
              <a:rPr lang="en-US" sz="2000" b="1" dirty="0"/>
              <a:t>Rounded Corners</a:t>
            </a:r>
          </a:p>
          <a:p>
            <a:pPr>
              <a:lnSpc>
                <a:spcPct val="200000"/>
              </a:lnSpc>
            </a:pPr>
            <a:r>
              <a:rPr lang="en-US" sz="2000" dirty="0"/>
              <a:t>The .rounded class adds rounded corners to an image:</a:t>
            </a:r>
          </a:p>
          <a:p>
            <a:pPr>
              <a:lnSpc>
                <a:spcPct val="200000"/>
              </a:lnSpc>
            </a:pPr>
            <a:r>
              <a:rPr lang="en-US" sz="2000" dirty="0">
                <a:solidFill>
                  <a:srgbClr val="002060"/>
                </a:solidFill>
              </a:rPr>
              <a:t> &lt;</a:t>
            </a:r>
            <a:r>
              <a:rPr lang="en-US" sz="2000" dirty="0" err="1">
                <a:solidFill>
                  <a:srgbClr val="002060"/>
                </a:solidFill>
              </a:rPr>
              <a:t>img</a:t>
            </a:r>
            <a:r>
              <a:rPr lang="en-US" sz="2000" dirty="0">
                <a:solidFill>
                  <a:srgbClr val="002060"/>
                </a:solidFill>
              </a:rPr>
              <a:t> </a:t>
            </a:r>
            <a:r>
              <a:rPr lang="en-US" sz="2000" dirty="0" err="1">
                <a:solidFill>
                  <a:srgbClr val="002060"/>
                </a:solidFill>
              </a:rPr>
              <a:t>src</a:t>
            </a:r>
            <a:r>
              <a:rPr lang="en-US" sz="2000" dirty="0">
                <a:solidFill>
                  <a:srgbClr val="002060"/>
                </a:solidFill>
              </a:rPr>
              <a:t>="cinqueterre.jpg" class="rounded" alt="Cinque Terre"&gt;</a:t>
            </a:r>
          </a:p>
        </p:txBody>
      </p:sp>
      <p:sp>
        <p:nvSpPr>
          <p:cNvPr id="8" name="TextBox 7">
            <a:extLst>
              <a:ext uri="{FF2B5EF4-FFF2-40B4-BE49-F238E27FC236}">
                <a16:creationId xmlns:a16="http://schemas.microsoft.com/office/drawing/2014/main" id="{F155D714-61E8-CED1-CF87-876F7AD2C36A}"/>
              </a:ext>
            </a:extLst>
          </p:cNvPr>
          <p:cNvSpPr txBox="1"/>
          <p:nvPr/>
        </p:nvSpPr>
        <p:spPr>
          <a:xfrm>
            <a:off x="368968" y="4246884"/>
            <a:ext cx="10754350" cy="2208874"/>
          </a:xfrm>
          <a:prstGeom prst="rect">
            <a:avLst/>
          </a:prstGeom>
          <a:noFill/>
        </p:spPr>
        <p:txBody>
          <a:bodyPr wrap="square">
            <a:spAutoFit/>
          </a:bodyPr>
          <a:lstStyle/>
          <a:p>
            <a:pPr>
              <a:lnSpc>
                <a:spcPct val="200000"/>
              </a:lnSpc>
            </a:pPr>
            <a:r>
              <a:rPr lang="en-US" sz="2400" dirty="0"/>
              <a:t>Circle</a:t>
            </a:r>
          </a:p>
          <a:p>
            <a:pPr>
              <a:lnSpc>
                <a:spcPct val="200000"/>
              </a:lnSpc>
            </a:pPr>
            <a:r>
              <a:rPr lang="en-US" sz="2400" dirty="0"/>
              <a:t>The .rounded-circle class shapes the image to a circle:</a:t>
            </a:r>
          </a:p>
          <a:p>
            <a:pPr>
              <a:lnSpc>
                <a:spcPct val="200000"/>
              </a:lnSpc>
            </a:pPr>
            <a:r>
              <a:rPr lang="en-US" sz="2400" dirty="0"/>
              <a:t> </a:t>
            </a:r>
            <a:r>
              <a:rPr lang="en-US" sz="2400" dirty="0">
                <a:solidFill>
                  <a:srgbClr val="002060"/>
                </a:solidFill>
              </a:rPr>
              <a:t>&lt;</a:t>
            </a:r>
            <a:r>
              <a:rPr lang="en-US" sz="2400" dirty="0" err="1">
                <a:solidFill>
                  <a:srgbClr val="002060"/>
                </a:solidFill>
              </a:rPr>
              <a:t>img</a:t>
            </a:r>
            <a:r>
              <a:rPr lang="en-US" sz="2400" dirty="0">
                <a:solidFill>
                  <a:srgbClr val="002060"/>
                </a:solidFill>
              </a:rPr>
              <a:t> </a:t>
            </a:r>
            <a:r>
              <a:rPr lang="en-US" sz="2400" dirty="0" err="1">
                <a:solidFill>
                  <a:srgbClr val="002060"/>
                </a:solidFill>
              </a:rPr>
              <a:t>src</a:t>
            </a:r>
            <a:r>
              <a:rPr lang="en-US" sz="2400" dirty="0">
                <a:solidFill>
                  <a:srgbClr val="002060"/>
                </a:solidFill>
              </a:rPr>
              <a:t>="cinqueterre.jpg" class="rounded-circle" alt="Cinque Terre"&gt; </a:t>
            </a:r>
          </a:p>
        </p:txBody>
      </p:sp>
    </p:spTree>
    <p:extLst>
      <p:ext uri="{BB962C8B-B14F-4D97-AF65-F5344CB8AC3E}">
        <p14:creationId xmlns:p14="http://schemas.microsoft.com/office/powerpoint/2010/main" val="170758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2792</TotalTime>
  <Words>21566</Words>
  <Application>Microsoft Office PowerPoint</Application>
  <PresentationFormat>Widescreen</PresentationFormat>
  <Paragraphs>2831</Paragraphs>
  <Slides>248</Slides>
  <Notes>208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248</vt:i4>
      </vt:variant>
    </vt:vector>
  </HeadingPairs>
  <TitlesOfParts>
    <vt:vector size="254" baseType="lpstr">
      <vt:lpstr>Aptos</vt:lpstr>
      <vt:lpstr>Aptos Display</vt:lpstr>
      <vt:lpstr>Arial</vt:lpstr>
      <vt:lpstr>Arial Black</vt:lpstr>
      <vt:lpstr>Times New Roman</vt:lpstr>
      <vt:lpstr>Office Theme</vt:lpstr>
      <vt:lpstr>INTRODUCTION TO WEB DEVELOPMENT   (HTML)</vt:lpstr>
      <vt:lpstr>INTRODUCTION</vt:lpstr>
      <vt:lpstr>PowerPoint Presentation</vt:lpstr>
      <vt:lpstr>PowerPoint Presentation</vt:lpstr>
      <vt:lpstr>PowerPoint Presentation</vt:lpstr>
      <vt:lpstr>PowerPoint Presentation</vt:lpstr>
      <vt:lpstr>HTML BASICS</vt:lpstr>
      <vt:lpstr>Basic Structure of an HTML Document</vt:lpstr>
      <vt:lpstr>PowerPoint Presentation</vt:lpstr>
      <vt:lpstr>Headings and Paragraphs</vt:lpstr>
      <vt:lpstr>Text Formatting Tags</vt:lpstr>
      <vt:lpstr>Text Formatting Tags</vt:lpstr>
      <vt:lpstr>Links and Images</vt:lpstr>
      <vt:lpstr>Links and Images</vt:lpstr>
      <vt:lpstr>Unordered Lists</vt:lpstr>
      <vt:lpstr>Ordered Lists</vt:lpstr>
      <vt:lpstr>Navigation Menus</vt:lpstr>
      <vt:lpstr>Basic Table Structure</vt:lpstr>
      <vt:lpstr>Basic Table Structure</vt:lpstr>
      <vt:lpstr>PowerPoint Presentation</vt:lpstr>
      <vt:lpstr>PowerPoint Presentation</vt:lpstr>
      <vt:lpstr>PowerPoint Presentation</vt:lpstr>
      <vt:lpstr>PowerPoint Presentation</vt:lpstr>
      <vt:lpstr>PowerPoint Presentation</vt:lpstr>
      <vt:lpstr>Basic Table Structure</vt:lpstr>
      <vt:lpstr>Table Attributes and Styling</vt:lpstr>
      <vt:lpstr>HTML- Forms</vt:lpstr>
      <vt:lpstr>Introduction to Semantic Elements</vt:lpstr>
      <vt:lpstr>Introduction to Semantic Elements</vt:lpstr>
      <vt:lpstr>Introduction to Semantic Elements</vt:lpstr>
      <vt:lpstr>Introduction to Semantic Elements</vt:lpstr>
      <vt:lpstr>Introduction to Semantic Elements</vt:lpstr>
      <vt:lpstr>Introduction to Semantic Elements</vt:lpstr>
      <vt:lpstr>Project One</vt:lpstr>
      <vt:lpstr>Part Two</vt:lpstr>
      <vt:lpstr>Introduction to Cascading Style Sheets (CSS)</vt:lpstr>
      <vt:lpstr>Introduction to Cascading Style Sheets (CSS)</vt:lpstr>
      <vt:lpstr>Method of Adding CSS </vt:lpstr>
      <vt:lpstr>CSS Selector</vt:lpstr>
      <vt:lpstr>Element Selector</vt:lpstr>
      <vt:lpstr>Class Selector</vt:lpstr>
      <vt:lpstr>Id Selector</vt:lpstr>
      <vt:lpstr>Attribute Selector</vt:lpstr>
      <vt:lpstr>Universal Selector</vt:lpstr>
      <vt:lpstr>CSS Properties</vt:lpstr>
      <vt:lpstr>CSS - Color</vt:lpstr>
      <vt:lpstr>CSS - Color</vt:lpstr>
      <vt:lpstr>CSS - Font</vt:lpstr>
      <vt:lpstr>CSS – Font-size</vt:lpstr>
      <vt:lpstr>CSS – Font-weight</vt:lpstr>
      <vt:lpstr>CSS – text-alignment</vt:lpstr>
      <vt:lpstr>CSS – Box Model</vt:lpstr>
      <vt:lpstr>CSS – Grouping Selector</vt:lpstr>
      <vt:lpstr>CSS – Positioning</vt:lpstr>
      <vt:lpstr>CSS – Outline</vt:lpstr>
      <vt:lpstr>CSS – Outline</vt:lpstr>
      <vt:lpstr>CSS – Outline</vt:lpstr>
      <vt:lpstr>CSS – CSS Outline Width</vt:lpstr>
      <vt:lpstr>CSS – Table</vt:lpstr>
      <vt:lpstr>CSS – Table</vt:lpstr>
      <vt:lpstr>CSS Layout - The position Property </vt:lpstr>
      <vt:lpstr>CSS Layout - position: static </vt:lpstr>
      <vt:lpstr>CSS Layout - position: Relative </vt:lpstr>
      <vt:lpstr>CSS Layout - position: fixed </vt:lpstr>
      <vt:lpstr>CSS Layout - position: absolute </vt:lpstr>
      <vt:lpstr>CSS Layout - position: sticky </vt:lpstr>
      <vt:lpstr>CSS  Navigation Bar </vt:lpstr>
      <vt:lpstr>CSS  Navigation Bar </vt:lpstr>
      <vt:lpstr>CSS Horizontal Navigation Bar</vt:lpstr>
      <vt:lpstr>CSS  Navigation Bar </vt:lpstr>
      <vt:lpstr>Part Three</vt:lpstr>
      <vt:lpstr>PowerPoint Presentation</vt:lpstr>
      <vt:lpstr>PowerPoint Presentation</vt:lpstr>
      <vt:lpstr>Bootstrap</vt:lpstr>
      <vt:lpstr>Bootstrap</vt:lpstr>
      <vt:lpstr>Bootstrap 5 CDN </vt:lpstr>
      <vt:lpstr>Bootstrap 5 Containers </vt:lpstr>
      <vt:lpstr>Bootstrap 5 Containers </vt:lpstr>
      <vt:lpstr>Bootstrap 5 Containers </vt:lpstr>
      <vt:lpstr>Bootstrap 5 Containers </vt:lpstr>
      <vt:lpstr>Bootstrap Grid System </vt:lpstr>
      <vt:lpstr>Bootstrap Grid System </vt:lpstr>
      <vt:lpstr>Bootstrap Grid System </vt:lpstr>
      <vt:lpstr>Bootstrap Grid System </vt:lpstr>
      <vt:lpstr>Bootstrap Grid System </vt:lpstr>
      <vt:lpstr>Bootstrap Color </vt:lpstr>
      <vt:lpstr>Bootstrap Color </vt:lpstr>
      <vt:lpstr>Bootstrap Color </vt:lpstr>
      <vt:lpstr>Bootstrap Color </vt:lpstr>
      <vt:lpstr>Bootstrap Color </vt:lpstr>
      <vt:lpstr>Bootstrap Color </vt:lpstr>
      <vt:lpstr>Bootstrap Table </vt:lpstr>
      <vt:lpstr>Bootstrap Table </vt:lpstr>
      <vt:lpstr>Bootstrap Table </vt:lpstr>
      <vt:lpstr>Bootstrap Table </vt:lpstr>
      <vt:lpstr>Bootstrap Table </vt:lpstr>
      <vt:lpstr>Bootstrap Table </vt:lpstr>
      <vt:lpstr>Bootstrap Image </vt:lpstr>
      <vt:lpstr>Bootstrap Image </vt:lpstr>
      <vt:lpstr>Bootstrap Image </vt:lpstr>
      <vt:lpstr>Bootstrap Image </vt:lpstr>
      <vt:lpstr>Bootstrap Image </vt:lpstr>
      <vt:lpstr>Bootstrap Image </vt:lpstr>
      <vt:lpstr>Bootstrap Button </vt:lpstr>
      <vt:lpstr>Bootstrap Button-Outline </vt:lpstr>
      <vt:lpstr>Bootstrap Button-Size </vt:lpstr>
      <vt:lpstr>Bootstrap Button </vt:lpstr>
      <vt:lpstr>Active/Disabled Buttons </vt:lpstr>
      <vt:lpstr>Spinner Buttons</vt:lpstr>
      <vt:lpstr>PowerPoint Presentation</vt:lpstr>
      <vt:lpstr>Spinner Buttons</vt:lpstr>
      <vt:lpstr>Dropdown</vt:lpstr>
      <vt:lpstr>Nav Menus</vt:lpstr>
      <vt:lpstr>Nav Menus</vt:lpstr>
      <vt:lpstr>Colored Navbar</vt:lpstr>
      <vt:lpstr>Slide Show</vt:lpstr>
      <vt:lpstr>Part Four</vt:lpstr>
      <vt:lpstr>Git and GitHub </vt:lpstr>
      <vt:lpstr>Git and GitHub  </vt:lpstr>
      <vt:lpstr>Git and GitHub  </vt:lpstr>
      <vt:lpstr>Git and GitHub  </vt:lpstr>
      <vt:lpstr>Git and GitHub  </vt:lpstr>
      <vt:lpstr>Git and GitHub  </vt:lpstr>
      <vt:lpstr>Git and GitHub  </vt:lpstr>
      <vt:lpstr>Git and GitHub  </vt:lpstr>
      <vt:lpstr>Git and GitHub  </vt:lpstr>
      <vt:lpstr>Git and GitHub  </vt:lpstr>
      <vt:lpstr>Git and GitHub  </vt:lpstr>
      <vt:lpstr>Part Five</vt:lpstr>
      <vt:lpstr>JAVASCRIPT </vt:lpstr>
      <vt:lpstr>document.body.innerHTML = "hello“  B P O E D M M D A A S 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TASK ONE</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TASK TWO</vt:lpstr>
      <vt:lpstr>PowerPoint Presentation</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JavaScript Fundamentals</vt:lpstr>
      <vt:lpstr>DOM (Document Object Model)</vt:lpstr>
      <vt:lpstr>What is the DOM?</vt:lpstr>
      <vt:lpstr>What is the DOM?</vt:lpstr>
      <vt:lpstr>DOM (Document Object Model)</vt:lpstr>
      <vt:lpstr>DOM (Document Object Model)</vt:lpstr>
      <vt:lpstr>DOM (Document Object Model)</vt:lpstr>
      <vt:lpstr>Selecting by ID</vt:lpstr>
      <vt:lpstr>Selecting by TagName</vt:lpstr>
      <vt:lpstr>Selecting by ClassName</vt:lpstr>
      <vt:lpstr>Selecting with querySelector</vt:lpstr>
      <vt:lpstr>Selecting with querySelectorAll</vt:lpstr>
      <vt:lpstr>Manipulating HTML Elements</vt:lpstr>
      <vt:lpstr>createElement</vt:lpstr>
      <vt:lpstr>appendChild</vt:lpstr>
      <vt:lpstr>textContent</vt:lpstr>
      <vt:lpstr>innerHTML</vt:lpstr>
      <vt:lpstr>after</vt:lpstr>
      <vt:lpstr>append</vt:lpstr>
      <vt:lpstr>Working with HTML Attributes</vt:lpstr>
      <vt:lpstr>Getting Attributes with getAttribute</vt:lpstr>
      <vt:lpstr>Setting Attributes with setAttribute</vt:lpstr>
      <vt:lpstr>Checking for Attributes with hasAttribute</vt:lpstr>
      <vt:lpstr>Removing Attributes with removeAttribute</vt:lpstr>
      <vt:lpstr>Events and Event Handling</vt:lpstr>
      <vt:lpstr>Event Bubbling and Event Capturing</vt:lpstr>
      <vt:lpstr>Event Handlers in HTML</vt:lpstr>
      <vt:lpstr>DOM Level 0 Event Handlers</vt:lpstr>
      <vt:lpstr>Adding Event Listeners with addEventListener</vt:lpstr>
      <vt:lpstr>Removing Event Listeners with removeEventListener</vt:lpstr>
      <vt:lpstr>Different Types of Events</vt:lpstr>
      <vt:lpstr>Introduction to Forms and Controls</vt:lpstr>
      <vt:lpstr>Accessing Form Elements</vt:lpstr>
      <vt:lpstr>Handling Form Submission</vt:lpstr>
      <vt:lpstr>Validating Form Inputs</vt:lpstr>
      <vt:lpstr>Validating Form Inputs</vt:lpstr>
      <vt:lpstr>Modifying Form Controls</vt:lpstr>
      <vt:lpstr>Form Control Properties</vt:lpstr>
      <vt:lpstr>Resetting Forms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Gabriel Akínwùmí</dc:creator>
  <cp:lastModifiedBy>Gabriel Akínwùmí</cp:lastModifiedBy>
  <cp:revision>48</cp:revision>
  <dcterms:created xsi:type="dcterms:W3CDTF">2024-07-29T14:32:51Z</dcterms:created>
  <dcterms:modified xsi:type="dcterms:W3CDTF">2024-08-28T01:37:20Z</dcterms:modified>
</cp:coreProperties>
</file>