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2"/>
  </p:notesMasterIdLst>
  <p:sldIdLst>
    <p:sldId id="256" r:id="rId2"/>
    <p:sldId id="257" r:id="rId3"/>
    <p:sldId id="306" r:id="rId4"/>
    <p:sldId id="307" r:id="rId5"/>
    <p:sldId id="309" r:id="rId6"/>
    <p:sldId id="312" r:id="rId7"/>
    <p:sldId id="310" r:id="rId8"/>
    <p:sldId id="308" r:id="rId9"/>
    <p:sldId id="313" r:id="rId10"/>
    <p:sldId id="258" r:id="rId11"/>
    <p:sldId id="297" r:id="rId12"/>
    <p:sldId id="298" r:id="rId13"/>
    <p:sldId id="299" r:id="rId14"/>
    <p:sldId id="300" r:id="rId15"/>
    <p:sldId id="314" r:id="rId16"/>
    <p:sldId id="301" r:id="rId17"/>
    <p:sldId id="302" r:id="rId18"/>
    <p:sldId id="303" r:id="rId19"/>
    <p:sldId id="305" r:id="rId20"/>
    <p:sldId id="296" r:id="rId21"/>
  </p:sldIdLst>
  <p:sldSz cx="9144000" cy="5143500" type="screen16x9"/>
  <p:notesSz cx="6858000" cy="9144000"/>
  <p:embeddedFontLst>
    <p:embeddedFont>
      <p:font typeface="B Zar" panose="00000400000000000000" pitchFamily="2" charset="-78"/>
      <p:regular r:id="rId23"/>
      <p:bold r:id="rId24"/>
    </p:embeddedFont>
    <p:embeddedFont>
      <p:font typeface="DM Sans" pitchFamily="2" charset="0"/>
      <p:regular r:id="rId25"/>
      <p:bold r:id="rId26"/>
      <p:italic r:id="rId27"/>
      <p:boldItalic r:id="rId28"/>
    </p:embeddedFont>
    <p:embeddedFont>
      <p:font typeface="Oswald" panose="00000500000000000000" pitchFamily="2" charset="0"/>
      <p:regular r:id="rId29"/>
      <p:bold r:id="rId30"/>
    </p:embeddedFont>
    <p:embeddedFont>
      <p:font typeface="Oswald ExtraLight" panose="00000300000000000000" pitchFamily="2" charset="0"/>
      <p:regular r:id="rId31"/>
      <p:bold r:id="rId32"/>
    </p:embeddedFont>
    <p:embeddedFont>
      <p:font typeface="Roboto Condensed Light" panose="020F0502020204030204" pitchFamily="2" charset="0"/>
      <p:regular r:id="rId33"/>
      <p: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01">
          <p15:clr>
            <a:srgbClr val="9AA0A6"/>
          </p15:clr>
        </p15:guide>
        <p15:guide id="2" orient="horz" pos="733">
          <p15:clr>
            <a:srgbClr val="9AA0A6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6D4B81-0FBA-4C50-80BB-CC9D2D82633F}">
  <a:tblStyle styleId="{806D4B81-0FBA-4C50-80BB-CC9D2D8263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>
        <p:guide orient="horz" pos="601"/>
        <p:guide orient="horz" pos="73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e91f73e2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e91f73e2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>
          <a:extLst>
            <a:ext uri="{FF2B5EF4-FFF2-40B4-BE49-F238E27FC236}">
              <a16:creationId xmlns:a16="http://schemas.microsoft.com/office/drawing/2014/main" id="{E3454E6B-0CCC-BB72-5076-B129C9298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e91f73e27_0_7:notes">
            <a:extLst>
              <a:ext uri="{FF2B5EF4-FFF2-40B4-BE49-F238E27FC236}">
                <a16:creationId xmlns:a16="http://schemas.microsoft.com/office/drawing/2014/main" id="{D17052C1-3996-EC0B-EF44-9796DA0CC5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e91f73e27_0_7:notes">
            <a:extLst>
              <a:ext uri="{FF2B5EF4-FFF2-40B4-BE49-F238E27FC236}">
                <a16:creationId xmlns:a16="http://schemas.microsoft.com/office/drawing/2014/main" id="{800DF65D-8F17-DC00-CCAB-274659DD5F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916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>
          <a:extLst>
            <a:ext uri="{FF2B5EF4-FFF2-40B4-BE49-F238E27FC236}">
              <a16:creationId xmlns:a16="http://schemas.microsoft.com/office/drawing/2014/main" id="{719FA929-D704-87F5-DDDD-BAC303D5D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e91f73e27_0_7:notes">
            <a:extLst>
              <a:ext uri="{FF2B5EF4-FFF2-40B4-BE49-F238E27FC236}">
                <a16:creationId xmlns:a16="http://schemas.microsoft.com/office/drawing/2014/main" id="{E800ECD8-0025-390A-3C90-1906FBF012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e91f73e27_0_7:notes">
            <a:extLst>
              <a:ext uri="{FF2B5EF4-FFF2-40B4-BE49-F238E27FC236}">
                <a16:creationId xmlns:a16="http://schemas.microsoft.com/office/drawing/2014/main" id="{04111CAC-1542-950E-B81C-27A0A249CD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2288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>
          <a:extLst>
            <a:ext uri="{FF2B5EF4-FFF2-40B4-BE49-F238E27FC236}">
              <a16:creationId xmlns:a16="http://schemas.microsoft.com/office/drawing/2014/main" id="{07E8F7A1-3D8B-D9C2-04D6-1FF759305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e91f73e27_0_7:notes">
            <a:extLst>
              <a:ext uri="{FF2B5EF4-FFF2-40B4-BE49-F238E27FC236}">
                <a16:creationId xmlns:a16="http://schemas.microsoft.com/office/drawing/2014/main" id="{93EAF790-E2CC-83CE-7EB0-CFEEB702B6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e91f73e27_0_7:notes">
            <a:extLst>
              <a:ext uri="{FF2B5EF4-FFF2-40B4-BE49-F238E27FC236}">
                <a16:creationId xmlns:a16="http://schemas.microsoft.com/office/drawing/2014/main" id="{8D620B38-60F7-BCCE-DBC0-AA8E191905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8867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>
          <a:extLst>
            <a:ext uri="{FF2B5EF4-FFF2-40B4-BE49-F238E27FC236}">
              <a16:creationId xmlns:a16="http://schemas.microsoft.com/office/drawing/2014/main" id="{7094C14F-F55F-CA79-6A9C-AEA42194F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e91f73e27_0_7:notes">
            <a:extLst>
              <a:ext uri="{FF2B5EF4-FFF2-40B4-BE49-F238E27FC236}">
                <a16:creationId xmlns:a16="http://schemas.microsoft.com/office/drawing/2014/main" id="{891A0275-D165-0BF3-7198-FE508365D0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e91f73e27_0_7:notes">
            <a:extLst>
              <a:ext uri="{FF2B5EF4-FFF2-40B4-BE49-F238E27FC236}">
                <a16:creationId xmlns:a16="http://schemas.microsoft.com/office/drawing/2014/main" id="{A01DEB82-20C8-9A85-AB4C-7E869F9FD9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5431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>
          <a:extLst>
            <a:ext uri="{FF2B5EF4-FFF2-40B4-BE49-F238E27FC236}">
              <a16:creationId xmlns:a16="http://schemas.microsoft.com/office/drawing/2014/main" id="{3B085336-7AD8-E2EC-3CE2-0CB37B51D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e91f73e27_0_7:notes">
            <a:extLst>
              <a:ext uri="{FF2B5EF4-FFF2-40B4-BE49-F238E27FC236}">
                <a16:creationId xmlns:a16="http://schemas.microsoft.com/office/drawing/2014/main" id="{FB20DAFA-8305-EB97-89C2-17048CEFDD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e91f73e27_0_7:notes">
            <a:extLst>
              <a:ext uri="{FF2B5EF4-FFF2-40B4-BE49-F238E27FC236}">
                <a16:creationId xmlns:a16="http://schemas.microsoft.com/office/drawing/2014/main" id="{8491A27E-B566-3472-873F-ED01F8DD46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026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>
          <a:extLst>
            <a:ext uri="{FF2B5EF4-FFF2-40B4-BE49-F238E27FC236}">
              <a16:creationId xmlns:a16="http://schemas.microsoft.com/office/drawing/2014/main" id="{F68DC2F5-40BF-C45D-CE62-3DE9A1995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e91f73e27_0_7:notes">
            <a:extLst>
              <a:ext uri="{FF2B5EF4-FFF2-40B4-BE49-F238E27FC236}">
                <a16:creationId xmlns:a16="http://schemas.microsoft.com/office/drawing/2014/main" id="{C97B2430-1681-3EFC-8E13-7099F076AA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e91f73e27_0_7:notes">
            <a:extLst>
              <a:ext uri="{FF2B5EF4-FFF2-40B4-BE49-F238E27FC236}">
                <a16:creationId xmlns:a16="http://schemas.microsoft.com/office/drawing/2014/main" id="{9C0B19BB-7277-0A7A-F0A3-C5B16733EC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489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>
          <a:extLst>
            <a:ext uri="{FF2B5EF4-FFF2-40B4-BE49-F238E27FC236}">
              <a16:creationId xmlns:a16="http://schemas.microsoft.com/office/drawing/2014/main" id="{340E315C-36BF-2625-3B15-4C04BFBDF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e91f73e27_0_7:notes">
            <a:extLst>
              <a:ext uri="{FF2B5EF4-FFF2-40B4-BE49-F238E27FC236}">
                <a16:creationId xmlns:a16="http://schemas.microsoft.com/office/drawing/2014/main" id="{A99BC56E-4F28-3124-833D-527E0A8373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e91f73e27_0_7:notes">
            <a:extLst>
              <a:ext uri="{FF2B5EF4-FFF2-40B4-BE49-F238E27FC236}">
                <a16:creationId xmlns:a16="http://schemas.microsoft.com/office/drawing/2014/main" id="{19CB1695-5CFA-BCAB-0C84-E6D3075D78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0483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>
          <a:extLst>
            <a:ext uri="{FF2B5EF4-FFF2-40B4-BE49-F238E27FC236}">
              <a16:creationId xmlns:a16="http://schemas.microsoft.com/office/drawing/2014/main" id="{A9946D86-F6BC-CAF5-EA2E-C5265BA52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e91f73e27_0_7:notes">
            <a:extLst>
              <a:ext uri="{FF2B5EF4-FFF2-40B4-BE49-F238E27FC236}">
                <a16:creationId xmlns:a16="http://schemas.microsoft.com/office/drawing/2014/main" id="{420212BF-CE3C-35A0-8E23-B4DCC36994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e91f73e27_0_7:notes">
            <a:extLst>
              <a:ext uri="{FF2B5EF4-FFF2-40B4-BE49-F238E27FC236}">
                <a16:creationId xmlns:a16="http://schemas.microsoft.com/office/drawing/2014/main" id="{A9E45A65-01EE-E7A2-9287-428603B4AD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968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>
          <a:extLst>
            <a:ext uri="{FF2B5EF4-FFF2-40B4-BE49-F238E27FC236}">
              <a16:creationId xmlns:a16="http://schemas.microsoft.com/office/drawing/2014/main" id="{EEB2EFAB-9160-DBA4-41E3-F0CE53C54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e91f73e27_0_7:notes">
            <a:extLst>
              <a:ext uri="{FF2B5EF4-FFF2-40B4-BE49-F238E27FC236}">
                <a16:creationId xmlns:a16="http://schemas.microsoft.com/office/drawing/2014/main" id="{BC1E1980-490F-31B1-E266-6F1B900103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e91f73e27_0_7:notes">
            <a:extLst>
              <a:ext uri="{FF2B5EF4-FFF2-40B4-BE49-F238E27FC236}">
                <a16:creationId xmlns:a16="http://schemas.microsoft.com/office/drawing/2014/main" id="{81CFD9AD-DE89-7042-4BD2-5B48A2C81E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208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e91f73e2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0e91f73e2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367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>
          <a:extLst>
            <a:ext uri="{FF2B5EF4-FFF2-40B4-BE49-F238E27FC236}">
              <a16:creationId xmlns:a16="http://schemas.microsoft.com/office/drawing/2014/main" id="{613715EC-8F15-6B94-6A37-E00DD70B1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>
            <a:extLst>
              <a:ext uri="{FF2B5EF4-FFF2-40B4-BE49-F238E27FC236}">
                <a16:creationId xmlns:a16="http://schemas.microsoft.com/office/drawing/2014/main" id="{06889318-7B66-79A1-C834-9F92DC81D4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>
            <a:extLst>
              <a:ext uri="{FF2B5EF4-FFF2-40B4-BE49-F238E27FC236}">
                <a16:creationId xmlns:a16="http://schemas.microsoft.com/office/drawing/2014/main" id="{5845CB70-7076-9B2C-6D48-D0163870C5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0309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>
          <a:extLst>
            <a:ext uri="{FF2B5EF4-FFF2-40B4-BE49-F238E27FC236}">
              <a16:creationId xmlns:a16="http://schemas.microsoft.com/office/drawing/2014/main" id="{6086F87A-0453-F8CA-475A-E4C5D5352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>
            <a:extLst>
              <a:ext uri="{FF2B5EF4-FFF2-40B4-BE49-F238E27FC236}">
                <a16:creationId xmlns:a16="http://schemas.microsoft.com/office/drawing/2014/main" id="{BC5AC948-AE69-75FD-09BA-CC1C035AC5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>
            <a:extLst>
              <a:ext uri="{FF2B5EF4-FFF2-40B4-BE49-F238E27FC236}">
                <a16:creationId xmlns:a16="http://schemas.microsoft.com/office/drawing/2014/main" id="{056664E5-6FF4-81AC-0BF0-A57DF44D0F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669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>
          <a:extLst>
            <a:ext uri="{FF2B5EF4-FFF2-40B4-BE49-F238E27FC236}">
              <a16:creationId xmlns:a16="http://schemas.microsoft.com/office/drawing/2014/main" id="{BE54B4B2-70E4-F1F1-0085-85D71227A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>
            <a:extLst>
              <a:ext uri="{FF2B5EF4-FFF2-40B4-BE49-F238E27FC236}">
                <a16:creationId xmlns:a16="http://schemas.microsoft.com/office/drawing/2014/main" id="{EE5A62BB-7529-7E2A-1DBC-98F7033380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>
            <a:extLst>
              <a:ext uri="{FF2B5EF4-FFF2-40B4-BE49-F238E27FC236}">
                <a16:creationId xmlns:a16="http://schemas.microsoft.com/office/drawing/2014/main" id="{9706173D-0F2E-5B3F-B2BA-377F042B67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898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>
          <a:extLst>
            <a:ext uri="{FF2B5EF4-FFF2-40B4-BE49-F238E27FC236}">
              <a16:creationId xmlns:a16="http://schemas.microsoft.com/office/drawing/2014/main" id="{6F05CBC6-F315-6433-4988-784E1C37D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>
            <a:extLst>
              <a:ext uri="{FF2B5EF4-FFF2-40B4-BE49-F238E27FC236}">
                <a16:creationId xmlns:a16="http://schemas.microsoft.com/office/drawing/2014/main" id="{BF428286-5BD7-4971-8DEC-28D289C392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>
            <a:extLst>
              <a:ext uri="{FF2B5EF4-FFF2-40B4-BE49-F238E27FC236}">
                <a16:creationId xmlns:a16="http://schemas.microsoft.com/office/drawing/2014/main" id="{56AB89AA-B563-A067-8A79-E56C4AD4E5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805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>
          <a:extLst>
            <a:ext uri="{FF2B5EF4-FFF2-40B4-BE49-F238E27FC236}">
              <a16:creationId xmlns:a16="http://schemas.microsoft.com/office/drawing/2014/main" id="{A16B5234-F201-88C1-5DFC-3870B025C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>
            <a:extLst>
              <a:ext uri="{FF2B5EF4-FFF2-40B4-BE49-F238E27FC236}">
                <a16:creationId xmlns:a16="http://schemas.microsoft.com/office/drawing/2014/main" id="{0A186700-BD43-B0A6-91D9-FB82B9AF98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>
            <a:extLst>
              <a:ext uri="{FF2B5EF4-FFF2-40B4-BE49-F238E27FC236}">
                <a16:creationId xmlns:a16="http://schemas.microsoft.com/office/drawing/2014/main" id="{23D9CC0A-2C0F-E474-8E7C-7742F9C737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1680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>
          <a:extLst>
            <a:ext uri="{FF2B5EF4-FFF2-40B4-BE49-F238E27FC236}">
              <a16:creationId xmlns:a16="http://schemas.microsoft.com/office/drawing/2014/main" id="{2079CFFF-8BFF-D293-9E12-7F6844A56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>
            <a:extLst>
              <a:ext uri="{FF2B5EF4-FFF2-40B4-BE49-F238E27FC236}">
                <a16:creationId xmlns:a16="http://schemas.microsoft.com/office/drawing/2014/main" id="{D38078BD-34B8-FF2A-176C-F355712126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>
            <a:extLst>
              <a:ext uri="{FF2B5EF4-FFF2-40B4-BE49-F238E27FC236}">
                <a16:creationId xmlns:a16="http://schemas.microsoft.com/office/drawing/2014/main" id="{D5116164-EF23-55C6-BC38-9F2C848032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547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>
          <a:extLst>
            <a:ext uri="{FF2B5EF4-FFF2-40B4-BE49-F238E27FC236}">
              <a16:creationId xmlns:a16="http://schemas.microsoft.com/office/drawing/2014/main" id="{67593063-6C1C-071D-7EE6-9565336DD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>
            <a:extLst>
              <a:ext uri="{FF2B5EF4-FFF2-40B4-BE49-F238E27FC236}">
                <a16:creationId xmlns:a16="http://schemas.microsoft.com/office/drawing/2014/main" id="{4D1AB0A0-9369-C725-E5FA-86AAE18F60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>
            <a:extLst>
              <a:ext uri="{FF2B5EF4-FFF2-40B4-BE49-F238E27FC236}">
                <a16:creationId xmlns:a16="http://schemas.microsoft.com/office/drawing/2014/main" id="{B545C357-E92B-C9F6-87E1-CF5A8AEA69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417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967650"/>
            <a:ext cx="3972000" cy="30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995250"/>
            <a:ext cx="43590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5400000">
            <a:off x="7002555" y="-662466"/>
            <a:ext cx="1673084" cy="3614193"/>
            <a:chOff x="7350442" y="2608992"/>
            <a:chExt cx="777239" cy="1673160"/>
          </a:xfrm>
        </p:grpSpPr>
        <p:sp>
          <p:nvSpPr>
            <p:cNvPr id="12" name="Google Shape;12;p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112200"/>
            <a:ext cx="7704000" cy="3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subTitle" idx="1"/>
          </p:nvPr>
        </p:nvSpPr>
        <p:spPr>
          <a:xfrm>
            <a:off x="1786775" y="2952775"/>
            <a:ext cx="23865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2"/>
          </p:nvPr>
        </p:nvSpPr>
        <p:spPr>
          <a:xfrm>
            <a:off x="4970850" y="2952775"/>
            <a:ext cx="23865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3"/>
          </p:nvPr>
        </p:nvSpPr>
        <p:spPr>
          <a:xfrm>
            <a:off x="1786625" y="3458825"/>
            <a:ext cx="2386500" cy="11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4"/>
          </p:nvPr>
        </p:nvSpPr>
        <p:spPr>
          <a:xfrm>
            <a:off x="4970855" y="3458825"/>
            <a:ext cx="2386500" cy="11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713225" y="539496"/>
            <a:ext cx="77085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1849288" y="1728870"/>
            <a:ext cx="23364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2" hasCustomPrompt="1"/>
          </p:nvPr>
        </p:nvSpPr>
        <p:spPr>
          <a:xfrm>
            <a:off x="695771" y="1749900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"/>
          </p:nvPr>
        </p:nvSpPr>
        <p:spPr>
          <a:xfrm>
            <a:off x="1849288" y="2105212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3"/>
          </p:nvPr>
        </p:nvSpPr>
        <p:spPr>
          <a:xfrm>
            <a:off x="6111838" y="1730349"/>
            <a:ext cx="23364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4" hasCustomPrompt="1"/>
          </p:nvPr>
        </p:nvSpPr>
        <p:spPr>
          <a:xfrm>
            <a:off x="4961874" y="1749900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5"/>
          </p:nvPr>
        </p:nvSpPr>
        <p:spPr>
          <a:xfrm>
            <a:off x="6111838" y="2110350"/>
            <a:ext cx="23364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6"/>
          </p:nvPr>
        </p:nvSpPr>
        <p:spPr>
          <a:xfrm>
            <a:off x="1853038" y="3419068"/>
            <a:ext cx="23364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7" hasCustomPrompt="1"/>
          </p:nvPr>
        </p:nvSpPr>
        <p:spPr>
          <a:xfrm>
            <a:off x="695771" y="3448775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8"/>
          </p:nvPr>
        </p:nvSpPr>
        <p:spPr>
          <a:xfrm>
            <a:off x="1853038" y="3800225"/>
            <a:ext cx="23364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9"/>
          </p:nvPr>
        </p:nvSpPr>
        <p:spPr>
          <a:xfrm>
            <a:off x="6111838" y="3421989"/>
            <a:ext cx="2336400" cy="36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13" hasCustomPrompt="1"/>
          </p:nvPr>
        </p:nvSpPr>
        <p:spPr>
          <a:xfrm>
            <a:off x="4961874" y="3453772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4"/>
          </p:nvPr>
        </p:nvSpPr>
        <p:spPr>
          <a:xfrm>
            <a:off x="6111838" y="3797480"/>
            <a:ext cx="23364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">
    <p:bg>
      <p:bgPr>
        <a:gradFill>
          <a:gsLst>
            <a:gs pos="0">
              <a:schemeClr val="accent3"/>
            </a:gs>
            <a:gs pos="44000">
              <a:schemeClr val="accent4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_1_1_2">
    <p:bg>
      <p:bgPr>
        <a:gradFill>
          <a:gsLst>
            <a:gs pos="0">
              <a:schemeClr val="accent2"/>
            </a:gs>
            <a:gs pos="36000">
              <a:schemeClr val="accent4"/>
            </a:gs>
            <a:gs pos="100000">
              <a:schemeClr val="accent4"/>
            </a:gs>
          </a:gsLst>
          <a:lin ang="2698631" scaled="0"/>
        </a:gra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496"/>
            <a:ext cx="7708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59" r:id="rId5"/>
    <p:sldLayoutId id="2147483671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>
            <a:spLocks noGrp="1"/>
          </p:cNvSpPr>
          <p:nvPr>
            <p:ph type="ctrTitle"/>
          </p:nvPr>
        </p:nvSpPr>
        <p:spPr>
          <a:xfrm>
            <a:off x="714387" y="1704108"/>
            <a:ext cx="3594900" cy="297762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600" dirty="0">
                <a:solidFill>
                  <a:schemeClr val="accent1"/>
                </a:solidFill>
                <a:cs typeface="B Zar" panose="00000400000000000000" pitchFamily="2" charset="-78"/>
              </a:rPr>
              <a:t>موضوع</a:t>
            </a:r>
            <a:br>
              <a:rPr lang="fa-IR" sz="3600" dirty="0">
                <a:solidFill>
                  <a:schemeClr val="accent1"/>
                </a:solidFill>
                <a:cs typeface="B Zar" panose="00000400000000000000" pitchFamily="2" charset="-78"/>
              </a:rPr>
            </a:br>
            <a:r>
              <a:rPr lang="en-US" sz="3200" dirty="0" err="1"/>
              <a:t>mdev</a:t>
            </a:r>
            <a:br>
              <a:rPr lang="en-US" sz="3200" dirty="0"/>
            </a:br>
            <a:br>
              <a:rPr lang="fa-IR" sz="3600" dirty="0"/>
            </a:br>
            <a:r>
              <a:rPr lang="fa-IR" sz="3600" dirty="0">
                <a:solidFill>
                  <a:schemeClr val="accent1"/>
                </a:solidFill>
                <a:cs typeface="B Zar" panose="00000400000000000000" pitchFamily="2" charset="-78"/>
              </a:rPr>
              <a:t>ارائه دهنده</a:t>
            </a:r>
            <a:br>
              <a:rPr lang="fa-IR" sz="3600" dirty="0">
                <a:solidFill>
                  <a:schemeClr val="accent1"/>
                </a:solidFill>
                <a:cs typeface="B Zar" panose="00000400000000000000" pitchFamily="2" charset="-78"/>
              </a:rPr>
            </a:br>
            <a:r>
              <a:rPr lang="fa-IR" sz="3200" dirty="0">
                <a:solidFill>
                  <a:schemeClr val="accent1"/>
                </a:solidFill>
                <a:cs typeface="B Zar" panose="00000400000000000000" pitchFamily="2" charset="-78"/>
              </a:rPr>
              <a:t>حسین لاچینی</a:t>
            </a:r>
            <a:endParaRPr sz="3200" dirty="0"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1"/>
          </p:nvPr>
        </p:nvSpPr>
        <p:spPr>
          <a:xfrm>
            <a:off x="890713" y="4681730"/>
            <a:ext cx="3242248" cy="46177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b="1" dirty="0">
                <a:cs typeface="B Zar" panose="00000400000000000000" pitchFamily="2" charset="-78"/>
              </a:rPr>
              <a:t>27 آذر ماه 1403</a:t>
            </a:r>
            <a:endParaRPr b="1" dirty="0">
              <a:cs typeface="B Zar" panose="000004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D5BE7-45DD-5A24-0D71-EB5EF1AD4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225" y="1571415"/>
            <a:ext cx="3391975" cy="3391975"/>
          </a:xfrm>
          <a:prstGeom prst="ellipse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127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03DE75-47DD-E32A-368D-356DAEDFC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4200" y="4523509"/>
            <a:ext cx="568708" cy="510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7" name="Google Shape;344;p34">
            <a:extLst>
              <a:ext uri="{FF2B5EF4-FFF2-40B4-BE49-F238E27FC236}">
                <a16:creationId xmlns:a16="http://schemas.microsoft.com/office/drawing/2014/main" id="{89661C12-BF8B-5136-9613-B49E482C1A06}"/>
              </a:ext>
            </a:extLst>
          </p:cNvPr>
          <p:cNvSpPr/>
          <p:nvPr/>
        </p:nvSpPr>
        <p:spPr>
          <a:xfrm>
            <a:off x="326225" y="257019"/>
            <a:ext cx="5138631" cy="1203560"/>
          </a:xfrm>
          <a:prstGeom prst="roundRect">
            <a:avLst>
              <a:gd name="adj" fmla="val 11903"/>
            </a:avLst>
          </a:prstGeom>
          <a:solidFill>
            <a:schemeClr val="accent4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1"/>
            <a:r>
              <a:rPr lang="fa-IR" sz="3200" b="1" dirty="0">
                <a:solidFill>
                  <a:schemeClr val="tx1"/>
                </a:solidFill>
                <a:cs typeface="B Zar" panose="00000400000000000000" pitchFamily="2" charset="-78"/>
              </a:rPr>
              <a:t>پنجمین</a:t>
            </a:r>
            <a:r>
              <a:rPr lang="fa-IR" sz="3200" b="1" dirty="0">
                <a:solidFill>
                  <a:schemeClr val="tx1"/>
                </a:solidFill>
                <a:effectLst/>
                <a:cs typeface="B Zar" panose="00000400000000000000" pitchFamily="2" charset="-78"/>
              </a:rPr>
              <a:t> دورهمی گروه کاربران لینوکس تعبیه شده </a:t>
            </a:r>
            <a:r>
              <a:rPr lang="en-US" sz="3200" b="1" dirty="0">
                <a:solidFill>
                  <a:schemeClr val="tx1"/>
                </a:solidFill>
                <a:effectLst/>
                <a:cs typeface="B Zar" panose="00000400000000000000" pitchFamily="2" charset="-78"/>
              </a:rPr>
              <a:t>E-LUG )</a:t>
            </a:r>
            <a:r>
              <a:rPr lang="fa-IR" sz="3200" b="1" dirty="0">
                <a:solidFill>
                  <a:schemeClr val="tx1"/>
                </a:solidFill>
                <a:effectLst/>
                <a:cs typeface="B Zar" panose="00000400000000000000" pitchFamily="2" charset="-78"/>
              </a:rPr>
              <a:t> </a:t>
            </a:r>
            <a:r>
              <a:rPr lang="en-US" sz="3200" b="1" dirty="0">
                <a:solidFill>
                  <a:schemeClr val="tx1"/>
                </a:solidFill>
                <a:effectLst/>
                <a:cs typeface="B Zar" panose="00000400000000000000" pitchFamily="2" charset="-78"/>
              </a:rPr>
              <a:t>(</a:t>
            </a:r>
          </a:p>
        </p:txBody>
      </p:sp>
      <p:sp>
        <p:nvSpPr>
          <p:cNvPr id="8" name="Google Shape;369;p36">
            <a:extLst>
              <a:ext uri="{FF2B5EF4-FFF2-40B4-BE49-F238E27FC236}">
                <a16:creationId xmlns:a16="http://schemas.microsoft.com/office/drawing/2014/main" id="{11A75F4F-550C-48A4-53C3-4A50A77C1818}"/>
              </a:ext>
            </a:extLst>
          </p:cNvPr>
          <p:cNvSpPr/>
          <p:nvPr/>
        </p:nvSpPr>
        <p:spPr>
          <a:xfrm>
            <a:off x="714387" y="1704109"/>
            <a:ext cx="3594900" cy="297762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19050" dir="5400000" algn="bl" rotWithShape="0">
              <a:srgbClr val="98FAFC">
                <a:alpha val="6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busybox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-h</a:t>
            </a:r>
            <a:endParaRPr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0" name="Google Shape;260;p32"/>
          <p:cNvGrpSpPr/>
          <p:nvPr/>
        </p:nvGrpSpPr>
        <p:grpSpPr>
          <a:xfrm rot="-5400000" flipH="1">
            <a:off x="681702" y="-681704"/>
            <a:ext cx="1182802" cy="2546215"/>
            <a:chOff x="7350442" y="2608992"/>
            <a:chExt cx="777239" cy="1673160"/>
          </a:xfrm>
        </p:grpSpPr>
        <p:sp>
          <p:nvSpPr>
            <p:cNvPr id="261" name="Google Shape;261;p3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" name="Google Shape;269;p32"/>
          <p:cNvGrpSpPr/>
          <p:nvPr/>
        </p:nvGrpSpPr>
        <p:grpSpPr>
          <a:xfrm rot="5400000">
            <a:off x="7363145" y="-686153"/>
            <a:ext cx="1182802" cy="2555083"/>
            <a:chOff x="7350442" y="2608992"/>
            <a:chExt cx="777239" cy="1673160"/>
          </a:xfrm>
        </p:grpSpPr>
        <p:sp>
          <p:nvSpPr>
            <p:cNvPr id="270" name="Google Shape;270;p3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4ADEB9D-E751-D53E-BEA9-548ACE244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200" y="4523509"/>
            <a:ext cx="568708" cy="510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F850B5F-5E48-F11E-6E02-C1BF1E9B87E0}"/>
              </a:ext>
            </a:extLst>
          </p:cNvPr>
          <p:cNvSpPr txBox="1"/>
          <p:nvPr/>
        </p:nvSpPr>
        <p:spPr>
          <a:xfrm>
            <a:off x="683949" y="1253697"/>
            <a:ext cx="729688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Usage: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mdev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[-s]</a:t>
            </a:r>
          </a:p>
          <a:p>
            <a:pPr lvl="0" rtl="0"/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rtl="0"/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mdev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-s is to be run during boot to scan /sys and populate /dev.</a:t>
            </a:r>
          </a:p>
          <a:p>
            <a:pPr lvl="0" rtl="0"/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rtl="0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Bare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mdev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 kernel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hotplug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helper. To activate it:</a:t>
            </a:r>
          </a:p>
          <a:p>
            <a:pPr lvl="0" rtl="0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echo /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mdev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&gt;/proc/sys/kernel/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hotplug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rtl="0"/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rtl="0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uses /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mdev.conf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lines</a:t>
            </a:r>
          </a:p>
          <a:p>
            <a:pPr lvl="0" rtl="0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[-][ENV=regex;]...DEVNAME UID:GID PERM [&gt;|=PATH]|[!] [@|$|*PROG]</a:t>
            </a:r>
          </a:p>
          <a:p>
            <a:pPr lvl="0" rtl="0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DEVNAME is device name regex, @major,minor[-minor2], or</a:t>
            </a:r>
          </a:p>
          <a:p>
            <a:pPr lvl="0" rtl="0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 variable regex. A common use of the latter is</a:t>
            </a:r>
          </a:p>
          <a:p>
            <a:pPr lvl="0" rtl="0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load modules for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hotplugged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devices:</a:t>
            </a:r>
          </a:p>
          <a:p>
            <a:pPr lvl="0" rtl="0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$MODALIAS=.* 0:0 660 @modprobe "$MODALIAS"</a:t>
            </a:r>
          </a:p>
          <a:p>
            <a:pPr lvl="0" rtl="0"/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rtl="0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/dev/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mdev.seq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 exists,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mdev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will wait for its value</a:t>
            </a:r>
          </a:p>
          <a:p>
            <a:pPr lvl="0" rtl="0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match $SEQNUM variable. This prevents plug/unplug races.</a:t>
            </a:r>
          </a:p>
          <a:p>
            <a:pPr lvl="0" rtl="0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activate this feature, create empty /dev/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mdev.seq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at boot.</a:t>
            </a:r>
          </a:p>
          <a:p>
            <a:pPr lvl="0" rtl="0"/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rtl="0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/dev/mdev.log file exists, debug log will be appended to it.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1B0A8158-C90C-F3FE-CA2E-8A9758A6C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>
            <a:extLst>
              <a:ext uri="{FF2B5EF4-FFF2-40B4-BE49-F238E27FC236}">
                <a16:creationId xmlns:a16="http://schemas.microsoft.com/office/drawing/2014/main" id="{9586877E-2DDD-CBB0-17C9-6CA354C8799C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Oswald" panose="00000500000000000000" pitchFamily="2" charset="0"/>
                <a:cs typeface="Courier New" panose="02070309020205020404" pitchFamily="49" charset="0"/>
              </a:rPr>
              <a:t>LINUX HOTPLUGGING</a:t>
            </a:r>
            <a:endParaRPr dirty="0">
              <a:solidFill>
                <a:schemeClr val="accent1"/>
              </a:solidFill>
              <a:latin typeface="Oswald" panose="00000500000000000000" pitchFamily="2" charset="0"/>
              <a:cs typeface="Courier New" panose="02070309020205020404" pitchFamily="49" charset="0"/>
            </a:endParaRPr>
          </a:p>
        </p:txBody>
      </p:sp>
      <p:grpSp>
        <p:nvGrpSpPr>
          <p:cNvPr id="260" name="Google Shape;260;p32">
            <a:extLst>
              <a:ext uri="{FF2B5EF4-FFF2-40B4-BE49-F238E27FC236}">
                <a16:creationId xmlns:a16="http://schemas.microsoft.com/office/drawing/2014/main" id="{44281325-0956-B004-E4D1-AA84C3270AB8}"/>
              </a:ext>
            </a:extLst>
          </p:cNvPr>
          <p:cNvGrpSpPr/>
          <p:nvPr/>
        </p:nvGrpSpPr>
        <p:grpSpPr>
          <a:xfrm rot="-5400000" flipH="1">
            <a:off x="681702" y="-681704"/>
            <a:ext cx="1182802" cy="2546215"/>
            <a:chOff x="7350442" y="2608992"/>
            <a:chExt cx="777239" cy="1673160"/>
          </a:xfrm>
        </p:grpSpPr>
        <p:sp>
          <p:nvSpPr>
            <p:cNvPr id="261" name="Google Shape;261;p32">
              <a:extLst>
                <a:ext uri="{FF2B5EF4-FFF2-40B4-BE49-F238E27FC236}">
                  <a16:creationId xmlns:a16="http://schemas.microsoft.com/office/drawing/2014/main" id="{0B2D8670-DAF1-6186-0B2C-0E827B738D16}"/>
                </a:ext>
              </a:extLst>
            </p:cNvPr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32">
              <a:extLst>
                <a:ext uri="{FF2B5EF4-FFF2-40B4-BE49-F238E27FC236}">
                  <a16:creationId xmlns:a16="http://schemas.microsoft.com/office/drawing/2014/main" id="{2DADD5B0-FF1B-7B69-34B4-584A57E52A01}"/>
                </a:ext>
              </a:extLst>
            </p:cNvPr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32">
              <a:extLst>
                <a:ext uri="{FF2B5EF4-FFF2-40B4-BE49-F238E27FC236}">
                  <a16:creationId xmlns:a16="http://schemas.microsoft.com/office/drawing/2014/main" id="{4C6E60CF-871A-356C-F19E-6CB7AC8276B8}"/>
                </a:ext>
              </a:extLst>
            </p:cNvPr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2">
              <a:extLst>
                <a:ext uri="{FF2B5EF4-FFF2-40B4-BE49-F238E27FC236}">
                  <a16:creationId xmlns:a16="http://schemas.microsoft.com/office/drawing/2014/main" id="{FF0B8D39-F923-E02D-050F-CEDE12B9E0FB}"/>
                </a:ext>
              </a:extLst>
            </p:cNvPr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2">
              <a:extLst>
                <a:ext uri="{FF2B5EF4-FFF2-40B4-BE49-F238E27FC236}">
                  <a16:creationId xmlns:a16="http://schemas.microsoft.com/office/drawing/2014/main" id="{0CC06A0B-11EF-E1B6-BC7E-357AB393EF86}"/>
                </a:ext>
              </a:extLst>
            </p:cNvPr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2">
              <a:extLst>
                <a:ext uri="{FF2B5EF4-FFF2-40B4-BE49-F238E27FC236}">
                  <a16:creationId xmlns:a16="http://schemas.microsoft.com/office/drawing/2014/main" id="{BD093B0C-395C-ECBE-590E-4CA100AD7533}"/>
                </a:ext>
              </a:extLst>
            </p:cNvPr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2">
              <a:extLst>
                <a:ext uri="{FF2B5EF4-FFF2-40B4-BE49-F238E27FC236}">
                  <a16:creationId xmlns:a16="http://schemas.microsoft.com/office/drawing/2014/main" id="{1088DAC9-A164-89AA-5ED8-ADF4B7ACC5E5}"/>
                </a:ext>
              </a:extLst>
            </p:cNvPr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2">
              <a:extLst>
                <a:ext uri="{FF2B5EF4-FFF2-40B4-BE49-F238E27FC236}">
                  <a16:creationId xmlns:a16="http://schemas.microsoft.com/office/drawing/2014/main" id="{F9D71C51-A57D-83C6-DEC4-B2B0FC234003}"/>
                </a:ext>
              </a:extLst>
            </p:cNvPr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" name="Google Shape;269;p32">
            <a:extLst>
              <a:ext uri="{FF2B5EF4-FFF2-40B4-BE49-F238E27FC236}">
                <a16:creationId xmlns:a16="http://schemas.microsoft.com/office/drawing/2014/main" id="{9CFA82E0-4310-074F-7039-FEF6FD6DD62B}"/>
              </a:ext>
            </a:extLst>
          </p:cNvPr>
          <p:cNvGrpSpPr/>
          <p:nvPr/>
        </p:nvGrpSpPr>
        <p:grpSpPr>
          <a:xfrm rot="5400000">
            <a:off x="7363145" y="-686153"/>
            <a:ext cx="1182802" cy="2555083"/>
            <a:chOff x="7350442" y="2608992"/>
            <a:chExt cx="777239" cy="1673160"/>
          </a:xfrm>
        </p:grpSpPr>
        <p:sp>
          <p:nvSpPr>
            <p:cNvPr id="270" name="Google Shape;270;p32">
              <a:extLst>
                <a:ext uri="{FF2B5EF4-FFF2-40B4-BE49-F238E27FC236}">
                  <a16:creationId xmlns:a16="http://schemas.microsoft.com/office/drawing/2014/main" id="{DB107C14-2B9F-5917-588C-3FE9596A05D6}"/>
                </a:ext>
              </a:extLst>
            </p:cNvPr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32">
              <a:extLst>
                <a:ext uri="{FF2B5EF4-FFF2-40B4-BE49-F238E27FC236}">
                  <a16:creationId xmlns:a16="http://schemas.microsoft.com/office/drawing/2014/main" id="{6F0D4C1E-CF6F-F068-211B-8F5DAAE4D48D}"/>
                </a:ext>
              </a:extLst>
            </p:cNvPr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32">
              <a:extLst>
                <a:ext uri="{FF2B5EF4-FFF2-40B4-BE49-F238E27FC236}">
                  <a16:creationId xmlns:a16="http://schemas.microsoft.com/office/drawing/2014/main" id="{9626AA9C-5B9C-0F2E-CACA-C1DFB8D843DC}"/>
                </a:ext>
              </a:extLst>
            </p:cNvPr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2">
              <a:extLst>
                <a:ext uri="{FF2B5EF4-FFF2-40B4-BE49-F238E27FC236}">
                  <a16:creationId xmlns:a16="http://schemas.microsoft.com/office/drawing/2014/main" id="{7BAEF28E-B16D-65E6-F98C-46F3B67E0163}"/>
                </a:ext>
              </a:extLst>
            </p:cNvPr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32">
              <a:extLst>
                <a:ext uri="{FF2B5EF4-FFF2-40B4-BE49-F238E27FC236}">
                  <a16:creationId xmlns:a16="http://schemas.microsoft.com/office/drawing/2014/main" id="{BE4041F0-99AC-AC52-D33A-967CA56BE1CD}"/>
                </a:ext>
              </a:extLst>
            </p:cNvPr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2">
              <a:extLst>
                <a:ext uri="{FF2B5EF4-FFF2-40B4-BE49-F238E27FC236}">
                  <a16:creationId xmlns:a16="http://schemas.microsoft.com/office/drawing/2014/main" id="{1DC46E5A-163C-FC81-9EBC-023BB1F7BE89}"/>
                </a:ext>
              </a:extLst>
            </p:cNvPr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2">
              <a:extLst>
                <a:ext uri="{FF2B5EF4-FFF2-40B4-BE49-F238E27FC236}">
                  <a16:creationId xmlns:a16="http://schemas.microsoft.com/office/drawing/2014/main" id="{C6FA7A1F-982C-07E4-90F1-46ADD1ABD1E3}"/>
                </a:ext>
              </a:extLst>
            </p:cNvPr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2">
              <a:extLst>
                <a:ext uri="{FF2B5EF4-FFF2-40B4-BE49-F238E27FC236}">
                  <a16:creationId xmlns:a16="http://schemas.microsoft.com/office/drawing/2014/main" id="{8DF95F8D-A1A2-D555-5C01-5A4CF4384A47}"/>
                </a:ext>
              </a:extLst>
            </p:cNvPr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85F97F8-C879-8BEB-27DD-5366AC4E2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200" y="4523509"/>
            <a:ext cx="568708" cy="510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1187812-51DB-DEB9-1C14-CA1C04504407}"/>
              </a:ext>
            </a:extLst>
          </p:cNvPr>
          <p:cNvSpPr txBox="1"/>
          <p:nvPr/>
        </p:nvSpPr>
        <p:spPr>
          <a:xfrm>
            <a:off x="683949" y="1253697"/>
            <a:ext cx="740445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/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In </a:t>
            </a:r>
            <a:r>
              <a:rPr lang="en-US" dirty="0" err="1">
                <a:solidFill>
                  <a:schemeClr val="tx1"/>
                </a:solidFill>
                <a:latin typeface="DM Sans" pitchFamily="2" charset="0"/>
              </a:rPr>
              <a:t>hotpluggable</a:t>
            </a: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 busses like USB (and </a:t>
            </a:r>
            <a:r>
              <a:rPr lang="en-US" dirty="0" err="1">
                <a:solidFill>
                  <a:schemeClr val="tx1"/>
                </a:solidFill>
                <a:latin typeface="DM Sans" pitchFamily="2" charset="0"/>
              </a:rPr>
              <a:t>Cardbus</a:t>
            </a: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 PCI), end-users plug devices</a:t>
            </a:r>
          </a:p>
          <a:p>
            <a:pPr lvl="0" rtl="0"/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into the bus with power on.  In most cases, users expect the devices to become</a:t>
            </a:r>
          </a:p>
          <a:p>
            <a:pPr lvl="0" rtl="0"/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immediately usable.  That means the system must do many things, including:</a:t>
            </a:r>
          </a:p>
          <a:p>
            <a:pPr lvl="0" rtl="0"/>
            <a:endParaRPr lang="en-US" dirty="0">
              <a:solidFill>
                <a:schemeClr val="tx1"/>
              </a:solidFill>
              <a:latin typeface="DM Sans" pitchFamily="2" charset="0"/>
            </a:endParaRPr>
          </a:p>
          <a:p>
            <a:pPr lvl="0" rtl="0"/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    - Find a driver that can handle the device.  That may involve</a:t>
            </a:r>
          </a:p>
          <a:p>
            <a:pPr lvl="0" rtl="0"/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      loading a kernel module; newer drivers can use module-</a:t>
            </a:r>
            <a:r>
              <a:rPr lang="en-US" dirty="0" err="1">
                <a:solidFill>
                  <a:schemeClr val="tx1"/>
                </a:solidFill>
                <a:latin typeface="DM Sans" pitchFamily="2" charset="0"/>
              </a:rPr>
              <a:t>init</a:t>
            </a: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-tools</a:t>
            </a:r>
          </a:p>
          <a:p>
            <a:pPr lvl="0" rtl="0"/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      to publish their device (and class) support to user utilities.</a:t>
            </a:r>
          </a:p>
          <a:p>
            <a:pPr lvl="0" rtl="0"/>
            <a:endParaRPr lang="en-US" dirty="0">
              <a:solidFill>
                <a:schemeClr val="tx1"/>
              </a:solidFill>
              <a:latin typeface="DM Sans" pitchFamily="2" charset="0"/>
            </a:endParaRPr>
          </a:p>
          <a:p>
            <a:pPr lvl="0" rtl="0"/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    - Bind a driver to that device.  Bus frameworks do that using a</a:t>
            </a:r>
          </a:p>
          <a:p>
            <a:pPr lvl="0" rtl="0"/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      device driver's probe() routine.</a:t>
            </a:r>
          </a:p>
          <a:p>
            <a:pPr lvl="0" rtl="0"/>
            <a:endParaRPr lang="en-US" dirty="0">
              <a:solidFill>
                <a:schemeClr val="tx1"/>
              </a:solidFill>
              <a:latin typeface="DM Sans" pitchFamily="2" charset="0"/>
            </a:endParaRPr>
          </a:p>
          <a:p>
            <a:pPr lvl="0" rtl="0"/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    - Tell other subsystems to configure the new device.  Print</a:t>
            </a:r>
          </a:p>
          <a:p>
            <a:pPr lvl="0" rtl="0"/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      queues may need to be enabled, networks brought up, disk</a:t>
            </a:r>
          </a:p>
          <a:p>
            <a:pPr lvl="0" rtl="0"/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      partitions mounted, and so on.  In some cases these will</a:t>
            </a:r>
          </a:p>
          <a:p>
            <a:pPr lvl="0" rtl="0"/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      be driver-specific actions.</a:t>
            </a:r>
          </a:p>
        </p:txBody>
      </p:sp>
    </p:spTree>
    <p:extLst>
      <p:ext uri="{BB962C8B-B14F-4D97-AF65-F5344CB8AC3E}">
        <p14:creationId xmlns:p14="http://schemas.microsoft.com/office/powerpoint/2010/main" val="167874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2B63FBF0-5EB6-9455-1C04-53AC63405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>
            <a:extLst>
              <a:ext uri="{FF2B5EF4-FFF2-40B4-BE49-F238E27FC236}">
                <a16:creationId xmlns:a16="http://schemas.microsoft.com/office/drawing/2014/main" id="{62324879-DE5E-961E-28AE-6506F257E270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Oswald" panose="00000500000000000000" pitchFamily="2" charset="0"/>
                <a:cs typeface="Courier New" panose="02070309020205020404" pitchFamily="49" charset="0"/>
              </a:rPr>
              <a:t>LINUX HOTPLUGGING</a:t>
            </a:r>
            <a:endParaRPr dirty="0">
              <a:solidFill>
                <a:schemeClr val="accent1"/>
              </a:solidFill>
              <a:latin typeface="Oswald" panose="00000500000000000000" pitchFamily="2" charset="0"/>
              <a:cs typeface="Courier New" panose="02070309020205020404" pitchFamily="49" charset="0"/>
            </a:endParaRPr>
          </a:p>
        </p:txBody>
      </p:sp>
      <p:grpSp>
        <p:nvGrpSpPr>
          <p:cNvPr id="260" name="Google Shape;260;p32">
            <a:extLst>
              <a:ext uri="{FF2B5EF4-FFF2-40B4-BE49-F238E27FC236}">
                <a16:creationId xmlns:a16="http://schemas.microsoft.com/office/drawing/2014/main" id="{7F8CF319-3D86-0984-B9E3-0A64360E4370}"/>
              </a:ext>
            </a:extLst>
          </p:cNvPr>
          <p:cNvGrpSpPr/>
          <p:nvPr/>
        </p:nvGrpSpPr>
        <p:grpSpPr>
          <a:xfrm rot="-5400000" flipH="1">
            <a:off x="681702" y="-681704"/>
            <a:ext cx="1182802" cy="2546215"/>
            <a:chOff x="7350442" y="2608992"/>
            <a:chExt cx="777239" cy="1673160"/>
          </a:xfrm>
        </p:grpSpPr>
        <p:sp>
          <p:nvSpPr>
            <p:cNvPr id="261" name="Google Shape;261;p32">
              <a:extLst>
                <a:ext uri="{FF2B5EF4-FFF2-40B4-BE49-F238E27FC236}">
                  <a16:creationId xmlns:a16="http://schemas.microsoft.com/office/drawing/2014/main" id="{F736C24C-5311-4360-3939-5BF84CE6C820}"/>
                </a:ext>
              </a:extLst>
            </p:cNvPr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32">
              <a:extLst>
                <a:ext uri="{FF2B5EF4-FFF2-40B4-BE49-F238E27FC236}">
                  <a16:creationId xmlns:a16="http://schemas.microsoft.com/office/drawing/2014/main" id="{8DAB865F-FA12-8E5D-0B2F-3E1667F49D73}"/>
                </a:ext>
              </a:extLst>
            </p:cNvPr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32">
              <a:extLst>
                <a:ext uri="{FF2B5EF4-FFF2-40B4-BE49-F238E27FC236}">
                  <a16:creationId xmlns:a16="http://schemas.microsoft.com/office/drawing/2014/main" id="{86ED8AB6-E848-D436-8C22-9E0463935532}"/>
                </a:ext>
              </a:extLst>
            </p:cNvPr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2">
              <a:extLst>
                <a:ext uri="{FF2B5EF4-FFF2-40B4-BE49-F238E27FC236}">
                  <a16:creationId xmlns:a16="http://schemas.microsoft.com/office/drawing/2014/main" id="{BB9E7A36-1333-3E85-0E56-B3B68437E74A}"/>
                </a:ext>
              </a:extLst>
            </p:cNvPr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2">
              <a:extLst>
                <a:ext uri="{FF2B5EF4-FFF2-40B4-BE49-F238E27FC236}">
                  <a16:creationId xmlns:a16="http://schemas.microsoft.com/office/drawing/2014/main" id="{DCF38343-1CD0-C6E1-D39A-E5F14E69EABA}"/>
                </a:ext>
              </a:extLst>
            </p:cNvPr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2">
              <a:extLst>
                <a:ext uri="{FF2B5EF4-FFF2-40B4-BE49-F238E27FC236}">
                  <a16:creationId xmlns:a16="http://schemas.microsoft.com/office/drawing/2014/main" id="{937D71E8-2B1C-A655-DE08-B092B52C0653}"/>
                </a:ext>
              </a:extLst>
            </p:cNvPr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2">
              <a:extLst>
                <a:ext uri="{FF2B5EF4-FFF2-40B4-BE49-F238E27FC236}">
                  <a16:creationId xmlns:a16="http://schemas.microsoft.com/office/drawing/2014/main" id="{AFD64BF3-C385-E696-5B51-0FFAE500C3ED}"/>
                </a:ext>
              </a:extLst>
            </p:cNvPr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2">
              <a:extLst>
                <a:ext uri="{FF2B5EF4-FFF2-40B4-BE49-F238E27FC236}">
                  <a16:creationId xmlns:a16="http://schemas.microsoft.com/office/drawing/2014/main" id="{56DC1654-101F-C623-4A0B-967178B8FB86}"/>
                </a:ext>
              </a:extLst>
            </p:cNvPr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" name="Google Shape;269;p32">
            <a:extLst>
              <a:ext uri="{FF2B5EF4-FFF2-40B4-BE49-F238E27FC236}">
                <a16:creationId xmlns:a16="http://schemas.microsoft.com/office/drawing/2014/main" id="{ED0CA069-B3A3-BC70-881D-B70C22A1B998}"/>
              </a:ext>
            </a:extLst>
          </p:cNvPr>
          <p:cNvGrpSpPr/>
          <p:nvPr/>
        </p:nvGrpSpPr>
        <p:grpSpPr>
          <a:xfrm rot="5400000">
            <a:off x="7363145" y="-686153"/>
            <a:ext cx="1182802" cy="2555083"/>
            <a:chOff x="7350442" y="2608992"/>
            <a:chExt cx="777239" cy="1673160"/>
          </a:xfrm>
        </p:grpSpPr>
        <p:sp>
          <p:nvSpPr>
            <p:cNvPr id="270" name="Google Shape;270;p32">
              <a:extLst>
                <a:ext uri="{FF2B5EF4-FFF2-40B4-BE49-F238E27FC236}">
                  <a16:creationId xmlns:a16="http://schemas.microsoft.com/office/drawing/2014/main" id="{C453B4D0-0189-08FE-124A-1C9DA43C8AD3}"/>
                </a:ext>
              </a:extLst>
            </p:cNvPr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32">
              <a:extLst>
                <a:ext uri="{FF2B5EF4-FFF2-40B4-BE49-F238E27FC236}">
                  <a16:creationId xmlns:a16="http://schemas.microsoft.com/office/drawing/2014/main" id="{98F60D8B-60A7-7F22-7AEC-6605C218B87C}"/>
                </a:ext>
              </a:extLst>
            </p:cNvPr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32">
              <a:extLst>
                <a:ext uri="{FF2B5EF4-FFF2-40B4-BE49-F238E27FC236}">
                  <a16:creationId xmlns:a16="http://schemas.microsoft.com/office/drawing/2014/main" id="{D5A22135-41A3-2E71-4F55-509EFACC80F7}"/>
                </a:ext>
              </a:extLst>
            </p:cNvPr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2">
              <a:extLst>
                <a:ext uri="{FF2B5EF4-FFF2-40B4-BE49-F238E27FC236}">
                  <a16:creationId xmlns:a16="http://schemas.microsoft.com/office/drawing/2014/main" id="{DB1506B7-9CC8-38A7-EA47-99DEE3C00725}"/>
                </a:ext>
              </a:extLst>
            </p:cNvPr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32">
              <a:extLst>
                <a:ext uri="{FF2B5EF4-FFF2-40B4-BE49-F238E27FC236}">
                  <a16:creationId xmlns:a16="http://schemas.microsoft.com/office/drawing/2014/main" id="{994FE94B-C21B-BF61-162C-7646604A306B}"/>
                </a:ext>
              </a:extLst>
            </p:cNvPr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2">
              <a:extLst>
                <a:ext uri="{FF2B5EF4-FFF2-40B4-BE49-F238E27FC236}">
                  <a16:creationId xmlns:a16="http://schemas.microsoft.com/office/drawing/2014/main" id="{B2C1844E-1DEE-D60C-6C9C-B8FD4DDF8F9C}"/>
                </a:ext>
              </a:extLst>
            </p:cNvPr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2">
              <a:extLst>
                <a:ext uri="{FF2B5EF4-FFF2-40B4-BE49-F238E27FC236}">
                  <a16:creationId xmlns:a16="http://schemas.microsoft.com/office/drawing/2014/main" id="{C97FC2A3-AB7A-09BB-AEE7-9D40A324A3F6}"/>
                </a:ext>
              </a:extLst>
            </p:cNvPr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2">
              <a:extLst>
                <a:ext uri="{FF2B5EF4-FFF2-40B4-BE49-F238E27FC236}">
                  <a16:creationId xmlns:a16="http://schemas.microsoft.com/office/drawing/2014/main" id="{E40466C0-D92C-0366-1C54-0BD90CAB7495}"/>
                </a:ext>
              </a:extLst>
            </p:cNvPr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71CFC4D-0DCF-795D-F47D-F47391C92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200" y="4523509"/>
            <a:ext cx="568708" cy="510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2174C83-3794-9AF5-30F6-8D9890D055E2}"/>
              </a:ext>
            </a:extLst>
          </p:cNvPr>
          <p:cNvSpPr txBox="1"/>
          <p:nvPr/>
        </p:nvSpPr>
        <p:spPr>
          <a:xfrm>
            <a:off x="683949" y="1253697"/>
            <a:ext cx="7404457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/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This involves a mix of kernel mode and user mode actions.  Making devices</a:t>
            </a:r>
          </a:p>
          <a:p>
            <a:pPr lvl="0" rtl="0"/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be immediately usable means that any user mode actions can't wait for an</a:t>
            </a:r>
          </a:p>
          <a:p>
            <a:pPr lvl="0" rtl="0"/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administrator to do them:  the kernel must trigger them, either passively</a:t>
            </a:r>
          </a:p>
          <a:p>
            <a:pPr lvl="0" rtl="0"/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(triggering some monitoring daemon to invoke a helper program) or</a:t>
            </a:r>
          </a:p>
          <a:p>
            <a:pPr lvl="0" rtl="0"/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actively (calling such a user mode helper program directly).</a:t>
            </a:r>
          </a:p>
          <a:p>
            <a:pPr lvl="0" rtl="0"/>
            <a:endParaRPr lang="en-US" dirty="0">
              <a:solidFill>
                <a:schemeClr val="tx1"/>
              </a:solidFill>
              <a:latin typeface="DM Sans" pitchFamily="2" charset="0"/>
            </a:endParaRPr>
          </a:p>
          <a:p>
            <a:pPr lvl="0" rtl="0"/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Those triggered actions must support a system's administrative policies;</a:t>
            </a:r>
          </a:p>
          <a:p>
            <a:pPr lvl="0" rtl="0"/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such programs are called "policy agents" here.  Typically they involve</a:t>
            </a:r>
          </a:p>
          <a:p>
            <a:pPr lvl="0" rtl="0"/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shell scripts that dispatch to more familiar administration tools.</a:t>
            </a:r>
          </a:p>
          <a:p>
            <a:pPr lvl="0" rtl="0"/>
            <a:endParaRPr lang="en-US" dirty="0">
              <a:solidFill>
                <a:schemeClr val="tx1"/>
              </a:solidFill>
              <a:latin typeface="DM Sans" pitchFamily="2" charset="0"/>
            </a:endParaRPr>
          </a:p>
          <a:p>
            <a:pPr lvl="0" rtl="0"/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Because some of those actions rely on information about drivers (metadata) that is currently available only when the drivers are dynamically linked, you get the best </a:t>
            </a:r>
            <a:r>
              <a:rPr lang="en-US" dirty="0" err="1">
                <a:solidFill>
                  <a:schemeClr val="tx1"/>
                </a:solidFill>
                <a:latin typeface="DM Sans" pitchFamily="2" charset="0"/>
              </a:rPr>
              <a:t>hotplugging</a:t>
            </a: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 when you configure a highly modular system.</a:t>
            </a:r>
          </a:p>
        </p:txBody>
      </p:sp>
    </p:spTree>
    <p:extLst>
      <p:ext uri="{BB962C8B-B14F-4D97-AF65-F5344CB8AC3E}">
        <p14:creationId xmlns:p14="http://schemas.microsoft.com/office/powerpoint/2010/main" val="1703601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4BE580C6-BDCA-4676-6F09-A53093EF5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>
            <a:extLst>
              <a:ext uri="{FF2B5EF4-FFF2-40B4-BE49-F238E27FC236}">
                <a16:creationId xmlns:a16="http://schemas.microsoft.com/office/drawing/2014/main" id="{C10D9783-0A8D-E414-49A6-100635495E35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Oswald" panose="00000500000000000000" pitchFamily="2" charset="0"/>
                <a:cs typeface="Courier New" panose="02070309020205020404" pitchFamily="49" charset="0"/>
              </a:rPr>
              <a:t>KERNEL HOTPLUG HELPER</a:t>
            </a:r>
            <a:endParaRPr dirty="0">
              <a:solidFill>
                <a:schemeClr val="accent1"/>
              </a:solidFill>
              <a:latin typeface="Oswald" panose="00000500000000000000" pitchFamily="2" charset="0"/>
              <a:cs typeface="Courier New" panose="02070309020205020404" pitchFamily="49" charset="0"/>
            </a:endParaRPr>
          </a:p>
        </p:txBody>
      </p:sp>
      <p:grpSp>
        <p:nvGrpSpPr>
          <p:cNvPr id="260" name="Google Shape;260;p32">
            <a:extLst>
              <a:ext uri="{FF2B5EF4-FFF2-40B4-BE49-F238E27FC236}">
                <a16:creationId xmlns:a16="http://schemas.microsoft.com/office/drawing/2014/main" id="{17654235-BE6A-D77D-9386-463493AD2C72}"/>
              </a:ext>
            </a:extLst>
          </p:cNvPr>
          <p:cNvGrpSpPr/>
          <p:nvPr/>
        </p:nvGrpSpPr>
        <p:grpSpPr>
          <a:xfrm rot="-5400000" flipH="1">
            <a:off x="681702" y="-681704"/>
            <a:ext cx="1182802" cy="2546215"/>
            <a:chOff x="7350442" y="2608992"/>
            <a:chExt cx="777239" cy="1673160"/>
          </a:xfrm>
        </p:grpSpPr>
        <p:sp>
          <p:nvSpPr>
            <p:cNvPr id="261" name="Google Shape;261;p32">
              <a:extLst>
                <a:ext uri="{FF2B5EF4-FFF2-40B4-BE49-F238E27FC236}">
                  <a16:creationId xmlns:a16="http://schemas.microsoft.com/office/drawing/2014/main" id="{0A00F89D-E207-9700-C743-ED0898FF10CB}"/>
                </a:ext>
              </a:extLst>
            </p:cNvPr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32">
              <a:extLst>
                <a:ext uri="{FF2B5EF4-FFF2-40B4-BE49-F238E27FC236}">
                  <a16:creationId xmlns:a16="http://schemas.microsoft.com/office/drawing/2014/main" id="{C0A98361-5117-DC07-9C33-93D235067CCC}"/>
                </a:ext>
              </a:extLst>
            </p:cNvPr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32">
              <a:extLst>
                <a:ext uri="{FF2B5EF4-FFF2-40B4-BE49-F238E27FC236}">
                  <a16:creationId xmlns:a16="http://schemas.microsoft.com/office/drawing/2014/main" id="{4230124A-E6AE-B3FC-C64A-67F15FFFE0CD}"/>
                </a:ext>
              </a:extLst>
            </p:cNvPr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2">
              <a:extLst>
                <a:ext uri="{FF2B5EF4-FFF2-40B4-BE49-F238E27FC236}">
                  <a16:creationId xmlns:a16="http://schemas.microsoft.com/office/drawing/2014/main" id="{CDA65279-C486-140C-1051-C9619874E99A}"/>
                </a:ext>
              </a:extLst>
            </p:cNvPr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2">
              <a:extLst>
                <a:ext uri="{FF2B5EF4-FFF2-40B4-BE49-F238E27FC236}">
                  <a16:creationId xmlns:a16="http://schemas.microsoft.com/office/drawing/2014/main" id="{4EF75CEB-9443-59B2-EEF9-72AF28E25A56}"/>
                </a:ext>
              </a:extLst>
            </p:cNvPr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2">
              <a:extLst>
                <a:ext uri="{FF2B5EF4-FFF2-40B4-BE49-F238E27FC236}">
                  <a16:creationId xmlns:a16="http://schemas.microsoft.com/office/drawing/2014/main" id="{8B51E8C7-E557-711D-6214-C406631DCC8A}"/>
                </a:ext>
              </a:extLst>
            </p:cNvPr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2">
              <a:extLst>
                <a:ext uri="{FF2B5EF4-FFF2-40B4-BE49-F238E27FC236}">
                  <a16:creationId xmlns:a16="http://schemas.microsoft.com/office/drawing/2014/main" id="{B5A756E8-D007-FCA3-35AC-85B69DED8E72}"/>
                </a:ext>
              </a:extLst>
            </p:cNvPr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2">
              <a:extLst>
                <a:ext uri="{FF2B5EF4-FFF2-40B4-BE49-F238E27FC236}">
                  <a16:creationId xmlns:a16="http://schemas.microsoft.com/office/drawing/2014/main" id="{728687AA-0014-9E97-FA17-20D49E8B54D9}"/>
                </a:ext>
              </a:extLst>
            </p:cNvPr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" name="Google Shape;269;p32">
            <a:extLst>
              <a:ext uri="{FF2B5EF4-FFF2-40B4-BE49-F238E27FC236}">
                <a16:creationId xmlns:a16="http://schemas.microsoft.com/office/drawing/2014/main" id="{B72B9889-937C-D42D-D742-37880314A119}"/>
              </a:ext>
            </a:extLst>
          </p:cNvPr>
          <p:cNvGrpSpPr/>
          <p:nvPr/>
        </p:nvGrpSpPr>
        <p:grpSpPr>
          <a:xfrm rot="5400000">
            <a:off x="7363145" y="-686153"/>
            <a:ext cx="1182802" cy="2555083"/>
            <a:chOff x="7350442" y="2608992"/>
            <a:chExt cx="777239" cy="1673160"/>
          </a:xfrm>
        </p:grpSpPr>
        <p:sp>
          <p:nvSpPr>
            <p:cNvPr id="270" name="Google Shape;270;p32">
              <a:extLst>
                <a:ext uri="{FF2B5EF4-FFF2-40B4-BE49-F238E27FC236}">
                  <a16:creationId xmlns:a16="http://schemas.microsoft.com/office/drawing/2014/main" id="{B25B85CF-0A7A-99CE-F39A-8FDC3E830937}"/>
                </a:ext>
              </a:extLst>
            </p:cNvPr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32">
              <a:extLst>
                <a:ext uri="{FF2B5EF4-FFF2-40B4-BE49-F238E27FC236}">
                  <a16:creationId xmlns:a16="http://schemas.microsoft.com/office/drawing/2014/main" id="{DCEA66D4-25E5-B818-FB51-7D94906889C1}"/>
                </a:ext>
              </a:extLst>
            </p:cNvPr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32">
              <a:extLst>
                <a:ext uri="{FF2B5EF4-FFF2-40B4-BE49-F238E27FC236}">
                  <a16:creationId xmlns:a16="http://schemas.microsoft.com/office/drawing/2014/main" id="{F3026ED3-D248-A444-96C6-FAA21DF43CC7}"/>
                </a:ext>
              </a:extLst>
            </p:cNvPr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2">
              <a:extLst>
                <a:ext uri="{FF2B5EF4-FFF2-40B4-BE49-F238E27FC236}">
                  <a16:creationId xmlns:a16="http://schemas.microsoft.com/office/drawing/2014/main" id="{40B71E68-3CBC-9FD5-5B75-C4E7264240FA}"/>
                </a:ext>
              </a:extLst>
            </p:cNvPr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32">
              <a:extLst>
                <a:ext uri="{FF2B5EF4-FFF2-40B4-BE49-F238E27FC236}">
                  <a16:creationId xmlns:a16="http://schemas.microsoft.com/office/drawing/2014/main" id="{2DC91BFF-EDB3-07E9-BC9A-1E764A9FA4C5}"/>
                </a:ext>
              </a:extLst>
            </p:cNvPr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2">
              <a:extLst>
                <a:ext uri="{FF2B5EF4-FFF2-40B4-BE49-F238E27FC236}">
                  <a16:creationId xmlns:a16="http://schemas.microsoft.com/office/drawing/2014/main" id="{D1483098-5E58-A0F6-896E-3D5C2C76A5FF}"/>
                </a:ext>
              </a:extLst>
            </p:cNvPr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2">
              <a:extLst>
                <a:ext uri="{FF2B5EF4-FFF2-40B4-BE49-F238E27FC236}">
                  <a16:creationId xmlns:a16="http://schemas.microsoft.com/office/drawing/2014/main" id="{1086FB20-3A56-72A0-04A5-0DFE079158FC}"/>
                </a:ext>
              </a:extLst>
            </p:cNvPr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2">
              <a:extLst>
                <a:ext uri="{FF2B5EF4-FFF2-40B4-BE49-F238E27FC236}">
                  <a16:creationId xmlns:a16="http://schemas.microsoft.com/office/drawing/2014/main" id="{D7ED65F0-751C-A9D7-5AE8-52497DC9C849}"/>
                </a:ext>
              </a:extLst>
            </p:cNvPr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0EFA66A-FB40-5876-324B-9FBA3AADE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200" y="4523509"/>
            <a:ext cx="568708" cy="510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4E70C66-4836-63CF-8B73-EA9B1E825DB6}"/>
              </a:ext>
            </a:extLst>
          </p:cNvPr>
          <p:cNvSpPr txBox="1"/>
          <p:nvPr/>
        </p:nvSpPr>
        <p:spPr>
          <a:xfrm>
            <a:off x="683949" y="1253697"/>
            <a:ext cx="740445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/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There is a kernel parameter: </a:t>
            </a:r>
            <a:r>
              <a:rPr lang="en-US" dirty="0">
                <a:solidFill>
                  <a:srgbClr val="FFFF00"/>
                </a:solidFill>
                <a:latin typeface="DM Sans" pitchFamily="2" charset="0"/>
              </a:rPr>
              <a:t>/proc/sys/kernel/</a:t>
            </a:r>
            <a:r>
              <a:rPr lang="en-US" dirty="0" err="1">
                <a:solidFill>
                  <a:srgbClr val="FFFF00"/>
                </a:solidFill>
                <a:latin typeface="DM Sans" pitchFamily="2" charset="0"/>
              </a:rPr>
              <a:t>hotplug</a:t>
            </a: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, which normally</a:t>
            </a:r>
          </a:p>
          <a:p>
            <a:pPr lvl="0" rtl="0"/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holds the pathname </a:t>
            </a:r>
            <a:r>
              <a:rPr lang="en-US" dirty="0">
                <a:solidFill>
                  <a:srgbClr val="FFFF00"/>
                </a:solidFill>
                <a:latin typeface="DM Sans" pitchFamily="2" charset="0"/>
              </a:rPr>
              <a:t>"/</a:t>
            </a:r>
            <a:r>
              <a:rPr lang="en-US" dirty="0" err="1">
                <a:solidFill>
                  <a:srgbClr val="FFFF00"/>
                </a:solidFill>
                <a:latin typeface="DM Sans" pitchFamily="2" charset="0"/>
              </a:rPr>
              <a:t>sbin</a:t>
            </a:r>
            <a:r>
              <a:rPr lang="en-US" dirty="0">
                <a:solidFill>
                  <a:srgbClr val="FFFF00"/>
                </a:solidFill>
                <a:latin typeface="DM Sans" pitchFamily="2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DM Sans" pitchFamily="2" charset="0"/>
              </a:rPr>
              <a:t>mdev</a:t>
            </a: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".  That parameter names a program which the kernel may invoke at various times.</a:t>
            </a:r>
          </a:p>
        </p:txBody>
      </p:sp>
      <p:sp>
        <p:nvSpPr>
          <p:cNvPr id="3" name="Lightning Bolt 2">
            <a:extLst>
              <a:ext uri="{FF2B5EF4-FFF2-40B4-BE49-F238E27FC236}">
                <a16:creationId xmlns:a16="http://schemas.microsoft.com/office/drawing/2014/main" id="{A78C681B-4DED-E509-5B58-FD5E4AE59BE0}"/>
              </a:ext>
            </a:extLst>
          </p:cNvPr>
          <p:cNvSpPr/>
          <p:nvPr/>
        </p:nvSpPr>
        <p:spPr>
          <a:xfrm>
            <a:off x="231499" y="2810435"/>
            <a:ext cx="564776" cy="406300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2AF8EE-7E57-B4E6-BAF1-E48CE3B7E454}"/>
              </a:ext>
            </a:extLst>
          </p:cNvPr>
          <p:cNvSpPr/>
          <p:nvPr/>
        </p:nvSpPr>
        <p:spPr>
          <a:xfrm>
            <a:off x="1027902" y="2847403"/>
            <a:ext cx="944991" cy="7386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sysfs</a:t>
            </a:r>
            <a:endParaRPr lang="en-US" dirty="0">
              <a:solidFill>
                <a:schemeClr val="tx2"/>
              </a:solidFill>
            </a:endParaRPr>
          </a:p>
          <a:p>
            <a:pPr algn="ctr"/>
            <a:r>
              <a:rPr lang="en-US" dirty="0">
                <a:solidFill>
                  <a:schemeClr val="tx2"/>
                </a:solidFill>
              </a:rPr>
              <a:t>/sys/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644811-33B0-3A39-04F0-A063908E4D78}"/>
              </a:ext>
            </a:extLst>
          </p:cNvPr>
          <p:cNvSpPr/>
          <p:nvPr/>
        </p:nvSpPr>
        <p:spPr>
          <a:xfrm>
            <a:off x="2206210" y="2847403"/>
            <a:ext cx="997089" cy="7386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devtmpfs</a:t>
            </a:r>
            <a:endParaRPr lang="en-US" dirty="0">
              <a:solidFill>
                <a:schemeClr val="tx2"/>
              </a:solidFill>
            </a:endParaRPr>
          </a:p>
          <a:p>
            <a:pPr algn="ctr"/>
            <a:r>
              <a:rPr lang="en-US" dirty="0">
                <a:solidFill>
                  <a:schemeClr val="tx2"/>
                </a:solidFill>
              </a:rPr>
              <a:t>/dev/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F4C772-A82F-224B-BDFD-9C88DB3ED50B}"/>
              </a:ext>
            </a:extLst>
          </p:cNvPr>
          <p:cNvSpPr/>
          <p:nvPr/>
        </p:nvSpPr>
        <p:spPr>
          <a:xfrm>
            <a:off x="3436616" y="2847403"/>
            <a:ext cx="2086301" cy="7386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/proc/sys/kernel/</a:t>
            </a:r>
            <a:r>
              <a:rPr lang="en-US" dirty="0" err="1">
                <a:solidFill>
                  <a:schemeClr val="tx2"/>
                </a:solidFill>
              </a:rPr>
              <a:t>hotplug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A784FC-BEDA-42DE-C5B9-B5B313C3C6DB}"/>
              </a:ext>
            </a:extLst>
          </p:cNvPr>
          <p:cNvCxnSpPr>
            <a:cxnSpLocks/>
            <a:stCxn id="3" idx="4"/>
            <a:endCxn id="5" idx="1"/>
          </p:cNvCxnSpPr>
          <p:nvPr/>
        </p:nvCxnSpPr>
        <p:spPr>
          <a:xfrm>
            <a:off x="796275" y="3216735"/>
            <a:ext cx="231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92D88E-3DFF-3B57-AC81-CC3D6CB9276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972893" y="3216735"/>
            <a:ext cx="233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F63F71-C879-2453-C613-263A66A0B6A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203299" y="3216735"/>
            <a:ext cx="233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51A1537-8AEE-A480-1616-EABFD6DAF045}"/>
              </a:ext>
            </a:extLst>
          </p:cNvPr>
          <p:cNvSpPr/>
          <p:nvPr/>
        </p:nvSpPr>
        <p:spPr>
          <a:xfrm>
            <a:off x="7079776" y="2847403"/>
            <a:ext cx="1427394" cy="7386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/</a:t>
            </a:r>
            <a:r>
              <a:rPr lang="en-US" dirty="0" err="1">
                <a:solidFill>
                  <a:schemeClr val="tx2"/>
                </a:solidFill>
              </a:rPr>
              <a:t>etc</a:t>
            </a:r>
            <a:r>
              <a:rPr lang="en-US" dirty="0">
                <a:solidFill>
                  <a:schemeClr val="tx2"/>
                </a:solidFill>
              </a:rPr>
              <a:t>/</a:t>
            </a:r>
            <a:r>
              <a:rPr lang="en-US" dirty="0" err="1">
                <a:solidFill>
                  <a:schemeClr val="tx2"/>
                </a:solidFill>
              </a:rPr>
              <a:t>mdev.conf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CCF290-C03E-4DCC-D472-104874CAFB49}"/>
              </a:ext>
            </a:extLst>
          </p:cNvPr>
          <p:cNvSpPr/>
          <p:nvPr/>
        </p:nvSpPr>
        <p:spPr>
          <a:xfrm>
            <a:off x="5756234" y="2847403"/>
            <a:ext cx="1090225" cy="7386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/</a:t>
            </a:r>
            <a:r>
              <a:rPr lang="en-US" dirty="0" err="1">
                <a:solidFill>
                  <a:schemeClr val="tx2"/>
                </a:solidFill>
              </a:rPr>
              <a:t>sbin</a:t>
            </a:r>
            <a:r>
              <a:rPr lang="en-US" dirty="0">
                <a:solidFill>
                  <a:schemeClr val="tx2"/>
                </a:solidFill>
              </a:rPr>
              <a:t>/</a:t>
            </a:r>
            <a:r>
              <a:rPr lang="en-US" dirty="0" err="1">
                <a:solidFill>
                  <a:schemeClr val="tx2"/>
                </a:solidFill>
              </a:rPr>
              <a:t>mdev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488DCC-AC7F-93B3-DA6D-910E81D16DE3}"/>
              </a:ext>
            </a:extLst>
          </p:cNvPr>
          <p:cNvCxnSpPr>
            <a:stCxn id="7" idx="3"/>
            <a:endCxn id="36" idx="1"/>
          </p:cNvCxnSpPr>
          <p:nvPr/>
        </p:nvCxnSpPr>
        <p:spPr>
          <a:xfrm>
            <a:off x="5522917" y="3216735"/>
            <a:ext cx="233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6BE13A6-7517-0E8A-A3B0-40AC91CCB467}"/>
              </a:ext>
            </a:extLst>
          </p:cNvPr>
          <p:cNvCxnSpPr>
            <a:stCxn id="36" idx="3"/>
            <a:endCxn id="31" idx="1"/>
          </p:cNvCxnSpPr>
          <p:nvPr/>
        </p:nvCxnSpPr>
        <p:spPr>
          <a:xfrm>
            <a:off x="6846459" y="3216735"/>
            <a:ext cx="233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0E298A4-A403-58D4-3400-B1433A37ECC3}"/>
              </a:ext>
            </a:extLst>
          </p:cNvPr>
          <p:cNvCxnSpPr/>
          <p:nvPr/>
        </p:nvCxnSpPr>
        <p:spPr>
          <a:xfrm>
            <a:off x="5624662" y="2517488"/>
            <a:ext cx="0" cy="139849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045ACA5-273A-2CBF-6C64-0B10CA33FF7E}"/>
              </a:ext>
            </a:extLst>
          </p:cNvPr>
          <p:cNvSpPr txBox="1"/>
          <p:nvPr/>
        </p:nvSpPr>
        <p:spPr>
          <a:xfrm>
            <a:off x="2526118" y="4052131"/>
            <a:ext cx="16162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swald" panose="00000500000000000000" pitchFamily="2" charset="0"/>
                <a:cs typeface="Courier New" panose="02070309020205020404" pitchFamily="49" charset="0"/>
                <a:sym typeface="Oswald"/>
              </a:rPr>
              <a:t>KERNEL MODE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D8FBCA-C33F-A087-444C-4861025ED0A1}"/>
              </a:ext>
            </a:extLst>
          </p:cNvPr>
          <p:cNvSpPr txBox="1"/>
          <p:nvPr/>
        </p:nvSpPr>
        <p:spPr>
          <a:xfrm>
            <a:off x="6423042" y="4040999"/>
            <a:ext cx="13875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Oswald" panose="00000500000000000000" pitchFamily="2" charset="0"/>
                <a:cs typeface="Courier New" panose="02070309020205020404" pitchFamily="49" charset="0"/>
                <a:sym typeface="Oswald"/>
              </a:rPr>
              <a:t>USER MODE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827CD7E2-7FCD-D7EC-BEB3-193F1AC96B64}"/>
              </a:ext>
            </a:extLst>
          </p:cNvPr>
          <p:cNvSpPr/>
          <p:nvPr/>
        </p:nvSpPr>
        <p:spPr>
          <a:xfrm rot="16200000">
            <a:off x="3169371" y="1668474"/>
            <a:ext cx="212080" cy="44950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29C13173-9020-B036-C499-F8D5D72F388F}"/>
              </a:ext>
            </a:extLst>
          </p:cNvPr>
          <p:cNvSpPr/>
          <p:nvPr/>
        </p:nvSpPr>
        <p:spPr>
          <a:xfrm rot="16200000">
            <a:off x="7025661" y="2552971"/>
            <a:ext cx="212080" cy="27509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27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764E2B6C-704F-EC17-BCF7-4A2EB4512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>
            <a:extLst>
              <a:ext uri="{FF2B5EF4-FFF2-40B4-BE49-F238E27FC236}">
                <a16:creationId xmlns:a16="http://schemas.microsoft.com/office/drawing/2014/main" id="{2A89C1AC-CF2B-83D2-C56B-EED9E1031803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mdev</a:t>
            </a:r>
            <a:r>
              <a:rPr lang="en-US" dirty="0"/>
              <a:t> usage</a:t>
            </a:r>
            <a:endParaRPr dirty="0">
              <a:solidFill>
                <a:schemeClr val="accent1"/>
              </a:solidFill>
              <a:latin typeface="Oswald" panose="00000500000000000000" pitchFamily="2" charset="0"/>
              <a:cs typeface="Courier New" panose="02070309020205020404" pitchFamily="49" charset="0"/>
            </a:endParaRPr>
          </a:p>
        </p:txBody>
      </p:sp>
      <p:grpSp>
        <p:nvGrpSpPr>
          <p:cNvPr id="260" name="Google Shape;260;p32">
            <a:extLst>
              <a:ext uri="{FF2B5EF4-FFF2-40B4-BE49-F238E27FC236}">
                <a16:creationId xmlns:a16="http://schemas.microsoft.com/office/drawing/2014/main" id="{DAD3C1A0-96AF-9BBE-7835-83780C385E61}"/>
              </a:ext>
            </a:extLst>
          </p:cNvPr>
          <p:cNvGrpSpPr/>
          <p:nvPr/>
        </p:nvGrpSpPr>
        <p:grpSpPr>
          <a:xfrm rot="-5400000" flipH="1">
            <a:off x="681702" y="-681704"/>
            <a:ext cx="1182802" cy="2546215"/>
            <a:chOff x="7350442" y="2608992"/>
            <a:chExt cx="777239" cy="1673160"/>
          </a:xfrm>
        </p:grpSpPr>
        <p:sp>
          <p:nvSpPr>
            <p:cNvPr id="261" name="Google Shape;261;p32">
              <a:extLst>
                <a:ext uri="{FF2B5EF4-FFF2-40B4-BE49-F238E27FC236}">
                  <a16:creationId xmlns:a16="http://schemas.microsoft.com/office/drawing/2014/main" id="{EA36AFC4-0B4B-5D1A-91C4-8F2A535112CC}"/>
                </a:ext>
              </a:extLst>
            </p:cNvPr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32">
              <a:extLst>
                <a:ext uri="{FF2B5EF4-FFF2-40B4-BE49-F238E27FC236}">
                  <a16:creationId xmlns:a16="http://schemas.microsoft.com/office/drawing/2014/main" id="{682197D4-3938-4B63-0E9F-22AAF743E0C4}"/>
                </a:ext>
              </a:extLst>
            </p:cNvPr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32">
              <a:extLst>
                <a:ext uri="{FF2B5EF4-FFF2-40B4-BE49-F238E27FC236}">
                  <a16:creationId xmlns:a16="http://schemas.microsoft.com/office/drawing/2014/main" id="{4B9FB30F-FF14-B048-B0C2-9E0284B64583}"/>
                </a:ext>
              </a:extLst>
            </p:cNvPr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2">
              <a:extLst>
                <a:ext uri="{FF2B5EF4-FFF2-40B4-BE49-F238E27FC236}">
                  <a16:creationId xmlns:a16="http://schemas.microsoft.com/office/drawing/2014/main" id="{A495EC84-2D23-F3AE-90F6-365FB48432FA}"/>
                </a:ext>
              </a:extLst>
            </p:cNvPr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2">
              <a:extLst>
                <a:ext uri="{FF2B5EF4-FFF2-40B4-BE49-F238E27FC236}">
                  <a16:creationId xmlns:a16="http://schemas.microsoft.com/office/drawing/2014/main" id="{A024BE69-54A0-1493-46FC-0C88DA6F95C6}"/>
                </a:ext>
              </a:extLst>
            </p:cNvPr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2">
              <a:extLst>
                <a:ext uri="{FF2B5EF4-FFF2-40B4-BE49-F238E27FC236}">
                  <a16:creationId xmlns:a16="http://schemas.microsoft.com/office/drawing/2014/main" id="{D0461849-2A2A-DFFA-82AD-266D598FEDBF}"/>
                </a:ext>
              </a:extLst>
            </p:cNvPr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2">
              <a:extLst>
                <a:ext uri="{FF2B5EF4-FFF2-40B4-BE49-F238E27FC236}">
                  <a16:creationId xmlns:a16="http://schemas.microsoft.com/office/drawing/2014/main" id="{AAB49889-B767-0745-F798-DCC27734988B}"/>
                </a:ext>
              </a:extLst>
            </p:cNvPr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2">
              <a:extLst>
                <a:ext uri="{FF2B5EF4-FFF2-40B4-BE49-F238E27FC236}">
                  <a16:creationId xmlns:a16="http://schemas.microsoft.com/office/drawing/2014/main" id="{662242A6-6427-6DF2-8AC6-E45ADABFE2E2}"/>
                </a:ext>
              </a:extLst>
            </p:cNvPr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" name="Google Shape;269;p32">
            <a:extLst>
              <a:ext uri="{FF2B5EF4-FFF2-40B4-BE49-F238E27FC236}">
                <a16:creationId xmlns:a16="http://schemas.microsoft.com/office/drawing/2014/main" id="{A0A72D21-0246-B5AF-67C8-ECADEDB579CD}"/>
              </a:ext>
            </a:extLst>
          </p:cNvPr>
          <p:cNvGrpSpPr/>
          <p:nvPr/>
        </p:nvGrpSpPr>
        <p:grpSpPr>
          <a:xfrm rot="5400000">
            <a:off x="7363145" y="-686153"/>
            <a:ext cx="1182802" cy="2555083"/>
            <a:chOff x="7350442" y="2608992"/>
            <a:chExt cx="777239" cy="1673160"/>
          </a:xfrm>
        </p:grpSpPr>
        <p:sp>
          <p:nvSpPr>
            <p:cNvPr id="270" name="Google Shape;270;p32">
              <a:extLst>
                <a:ext uri="{FF2B5EF4-FFF2-40B4-BE49-F238E27FC236}">
                  <a16:creationId xmlns:a16="http://schemas.microsoft.com/office/drawing/2014/main" id="{C8DE4A19-C81E-9EBC-9202-7F903C198552}"/>
                </a:ext>
              </a:extLst>
            </p:cNvPr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32">
              <a:extLst>
                <a:ext uri="{FF2B5EF4-FFF2-40B4-BE49-F238E27FC236}">
                  <a16:creationId xmlns:a16="http://schemas.microsoft.com/office/drawing/2014/main" id="{A58B8886-6092-4411-EFCF-7E93350C8F49}"/>
                </a:ext>
              </a:extLst>
            </p:cNvPr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32">
              <a:extLst>
                <a:ext uri="{FF2B5EF4-FFF2-40B4-BE49-F238E27FC236}">
                  <a16:creationId xmlns:a16="http://schemas.microsoft.com/office/drawing/2014/main" id="{A2595731-84A4-A327-AE7E-F199998E226D}"/>
                </a:ext>
              </a:extLst>
            </p:cNvPr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2">
              <a:extLst>
                <a:ext uri="{FF2B5EF4-FFF2-40B4-BE49-F238E27FC236}">
                  <a16:creationId xmlns:a16="http://schemas.microsoft.com/office/drawing/2014/main" id="{8ED6FFD9-6DEB-9583-9A9E-EBBAD4041493}"/>
                </a:ext>
              </a:extLst>
            </p:cNvPr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32">
              <a:extLst>
                <a:ext uri="{FF2B5EF4-FFF2-40B4-BE49-F238E27FC236}">
                  <a16:creationId xmlns:a16="http://schemas.microsoft.com/office/drawing/2014/main" id="{586ACD68-812D-3780-6336-0A653C6720B6}"/>
                </a:ext>
              </a:extLst>
            </p:cNvPr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2">
              <a:extLst>
                <a:ext uri="{FF2B5EF4-FFF2-40B4-BE49-F238E27FC236}">
                  <a16:creationId xmlns:a16="http://schemas.microsoft.com/office/drawing/2014/main" id="{8E19F77D-1B98-94E5-D8E2-CC2B6322BD18}"/>
                </a:ext>
              </a:extLst>
            </p:cNvPr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2">
              <a:extLst>
                <a:ext uri="{FF2B5EF4-FFF2-40B4-BE49-F238E27FC236}">
                  <a16:creationId xmlns:a16="http://schemas.microsoft.com/office/drawing/2014/main" id="{C5CEBFDA-A978-7779-258A-DBF3DAFDBCE7}"/>
                </a:ext>
              </a:extLst>
            </p:cNvPr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2">
              <a:extLst>
                <a:ext uri="{FF2B5EF4-FFF2-40B4-BE49-F238E27FC236}">
                  <a16:creationId xmlns:a16="http://schemas.microsoft.com/office/drawing/2014/main" id="{92423249-B7DD-96E9-C0EB-F52553E1C0B1}"/>
                </a:ext>
              </a:extLst>
            </p:cNvPr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CC9F963-4376-29DA-606E-B98CB252A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200" y="4523509"/>
            <a:ext cx="568708" cy="510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65101E7-BBDD-F88A-B9F3-12D7046731A6}"/>
              </a:ext>
            </a:extLst>
          </p:cNvPr>
          <p:cNvSpPr txBox="1"/>
          <p:nvPr/>
        </p:nvSpPr>
        <p:spPr>
          <a:xfrm>
            <a:off x="1248725" y="2094696"/>
            <a:ext cx="78952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/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mount –t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sysfs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none /sys</a:t>
            </a:r>
          </a:p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mount –t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none /proc</a:t>
            </a:r>
          </a:p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/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mdev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/proc/sys/kernel/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hotplug</a:t>
            </a:r>
            <a:endParaRPr lang="en-US" sz="1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mdev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-s</a:t>
            </a:r>
            <a:endParaRPr lang="en-US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91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3DC586BB-BACD-4327-B122-B15EB50DC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>
            <a:extLst>
              <a:ext uri="{FF2B5EF4-FFF2-40B4-BE49-F238E27FC236}">
                <a16:creationId xmlns:a16="http://schemas.microsoft.com/office/drawing/2014/main" id="{9E12FE27-F472-895E-15EB-A20103CB3C36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mdev</a:t>
            </a:r>
            <a:r>
              <a:rPr lang="en-US" dirty="0"/>
              <a:t> usage</a:t>
            </a:r>
            <a:endParaRPr dirty="0">
              <a:solidFill>
                <a:schemeClr val="accent1"/>
              </a:solidFill>
              <a:latin typeface="Oswald" panose="00000500000000000000" pitchFamily="2" charset="0"/>
              <a:cs typeface="Courier New" panose="02070309020205020404" pitchFamily="49" charset="0"/>
            </a:endParaRPr>
          </a:p>
        </p:txBody>
      </p:sp>
      <p:grpSp>
        <p:nvGrpSpPr>
          <p:cNvPr id="260" name="Google Shape;260;p32">
            <a:extLst>
              <a:ext uri="{FF2B5EF4-FFF2-40B4-BE49-F238E27FC236}">
                <a16:creationId xmlns:a16="http://schemas.microsoft.com/office/drawing/2014/main" id="{849E5746-2810-E1D2-8087-76577135BC60}"/>
              </a:ext>
            </a:extLst>
          </p:cNvPr>
          <p:cNvGrpSpPr/>
          <p:nvPr/>
        </p:nvGrpSpPr>
        <p:grpSpPr>
          <a:xfrm rot="-5400000" flipH="1">
            <a:off x="681702" y="-681704"/>
            <a:ext cx="1182802" cy="2546215"/>
            <a:chOff x="7350442" y="2608992"/>
            <a:chExt cx="777239" cy="1673160"/>
          </a:xfrm>
        </p:grpSpPr>
        <p:sp>
          <p:nvSpPr>
            <p:cNvPr id="261" name="Google Shape;261;p32">
              <a:extLst>
                <a:ext uri="{FF2B5EF4-FFF2-40B4-BE49-F238E27FC236}">
                  <a16:creationId xmlns:a16="http://schemas.microsoft.com/office/drawing/2014/main" id="{4CDFDE75-F463-D2BF-5915-1C3B8513F19F}"/>
                </a:ext>
              </a:extLst>
            </p:cNvPr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32">
              <a:extLst>
                <a:ext uri="{FF2B5EF4-FFF2-40B4-BE49-F238E27FC236}">
                  <a16:creationId xmlns:a16="http://schemas.microsoft.com/office/drawing/2014/main" id="{7222877E-13A1-8A67-DB52-E76FDAC21C6F}"/>
                </a:ext>
              </a:extLst>
            </p:cNvPr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32">
              <a:extLst>
                <a:ext uri="{FF2B5EF4-FFF2-40B4-BE49-F238E27FC236}">
                  <a16:creationId xmlns:a16="http://schemas.microsoft.com/office/drawing/2014/main" id="{8537DF1A-00A4-4453-6867-30E4F39D207D}"/>
                </a:ext>
              </a:extLst>
            </p:cNvPr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2">
              <a:extLst>
                <a:ext uri="{FF2B5EF4-FFF2-40B4-BE49-F238E27FC236}">
                  <a16:creationId xmlns:a16="http://schemas.microsoft.com/office/drawing/2014/main" id="{DA2EB763-4FF0-6BB8-0EBD-B9394526C1ED}"/>
                </a:ext>
              </a:extLst>
            </p:cNvPr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2">
              <a:extLst>
                <a:ext uri="{FF2B5EF4-FFF2-40B4-BE49-F238E27FC236}">
                  <a16:creationId xmlns:a16="http://schemas.microsoft.com/office/drawing/2014/main" id="{865BB409-089A-AF7A-997E-A040AB049D4F}"/>
                </a:ext>
              </a:extLst>
            </p:cNvPr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2">
              <a:extLst>
                <a:ext uri="{FF2B5EF4-FFF2-40B4-BE49-F238E27FC236}">
                  <a16:creationId xmlns:a16="http://schemas.microsoft.com/office/drawing/2014/main" id="{0DDAAAFE-69DD-5FB4-0E24-BC459110FA18}"/>
                </a:ext>
              </a:extLst>
            </p:cNvPr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2">
              <a:extLst>
                <a:ext uri="{FF2B5EF4-FFF2-40B4-BE49-F238E27FC236}">
                  <a16:creationId xmlns:a16="http://schemas.microsoft.com/office/drawing/2014/main" id="{F5C7995E-F33C-AC18-6C80-94534BA11F7E}"/>
                </a:ext>
              </a:extLst>
            </p:cNvPr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2">
              <a:extLst>
                <a:ext uri="{FF2B5EF4-FFF2-40B4-BE49-F238E27FC236}">
                  <a16:creationId xmlns:a16="http://schemas.microsoft.com/office/drawing/2014/main" id="{B2E65B0D-4B40-7B3F-5279-3FF4885D5BBC}"/>
                </a:ext>
              </a:extLst>
            </p:cNvPr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" name="Google Shape;269;p32">
            <a:extLst>
              <a:ext uri="{FF2B5EF4-FFF2-40B4-BE49-F238E27FC236}">
                <a16:creationId xmlns:a16="http://schemas.microsoft.com/office/drawing/2014/main" id="{DF682DC1-6B34-EEC2-EF7C-03A49B4DB1F2}"/>
              </a:ext>
            </a:extLst>
          </p:cNvPr>
          <p:cNvGrpSpPr/>
          <p:nvPr/>
        </p:nvGrpSpPr>
        <p:grpSpPr>
          <a:xfrm rot="5400000">
            <a:off x="7363145" y="-686153"/>
            <a:ext cx="1182802" cy="2555083"/>
            <a:chOff x="7350442" y="2608992"/>
            <a:chExt cx="777239" cy="1673160"/>
          </a:xfrm>
        </p:grpSpPr>
        <p:sp>
          <p:nvSpPr>
            <p:cNvPr id="270" name="Google Shape;270;p32">
              <a:extLst>
                <a:ext uri="{FF2B5EF4-FFF2-40B4-BE49-F238E27FC236}">
                  <a16:creationId xmlns:a16="http://schemas.microsoft.com/office/drawing/2014/main" id="{98CAE28A-DFEB-D740-0FB8-76CC39874784}"/>
                </a:ext>
              </a:extLst>
            </p:cNvPr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32">
              <a:extLst>
                <a:ext uri="{FF2B5EF4-FFF2-40B4-BE49-F238E27FC236}">
                  <a16:creationId xmlns:a16="http://schemas.microsoft.com/office/drawing/2014/main" id="{73C9EF86-DB47-D527-9AD9-EE6C8CE2E5F9}"/>
                </a:ext>
              </a:extLst>
            </p:cNvPr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32">
              <a:extLst>
                <a:ext uri="{FF2B5EF4-FFF2-40B4-BE49-F238E27FC236}">
                  <a16:creationId xmlns:a16="http://schemas.microsoft.com/office/drawing/2014/main" id="{32880DE3-1334-3ADE-58D4-068C9E6F0A60}"/>
                </a:ext>
              </a:extLst>
            </p:cNvPr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2">
              <a:extLst>
                <a:ext uri="{FF2B5EF4-FFF2-40B4-BE49-F238E27FC236}">
                  <a16:creationId xmlns:a16="http://schemas.microsoft.com/office/drawing/2014/main" id="{8D580557-88F2-C3F8-F15E-A0A36FC01B7E}"/>
                </a:ext>
              </a:extLst>
            </p:cNvPr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32">
              <a:extLst>
                <a:ext uri="{FF2B5EF4-FFF2-40B4-BE49-F238E27FC236}">
                  <a16:creationId xmlns:a16="http://schemas.microsoft.com/office/drawing/2014/main" id="{E1B6FB9A-FBB4-A318-C74F-67E0C4A0AD74}"/>
                </a:ext>
              </a:extLst>
            </p:cNvPr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2">
              <a:extLst>
                <a:ext uri="{FF2B5EF4-FFF2-40B4-BE49-F238E27FC236}">
                  <a16:creationId xmlns:a16="http://schemas.microsoft.com/office/drawing/2014/main" id="{0730883A-79A8-CC16-B32D-80BB03A695F9}"/>
                </a:ext>
              </a:extLst>
            </p:cNvPr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2">
              <a:extLst>
                <a:ext uri="{FF2B5EF4-FFF2-40B4-BE49-F238E27FC236}">
                  <a16:creationId xmlns:a16="http://schemas.microsoft.com/office/drawing/2014/main" id="{F3DBB901-62DF-FF1C-32B3-AFA2FAD22E45}"/>
                </a:ext>
              </a:extLst>
            </p:cNvPr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2">
              <a:extLst>
                <a:ext uri="{FF2B5EF4-FFF2-40B4-BE49-F238E27FC236}">
                  <a16:creationId xmlns:a16="http://schemas.microsoft.com/office/drawing/2014/main" id="{48BE9D26-281A-B1E2-F6B6-8A5312425224}"/>
                </a:ext>
              </a:extLst>
            </p:cNvPr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1DBEDC7-BB62-0A00-7BE7-864153518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200" y="4523509"/>
            <a:ext cx="568708" cy="510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29FCA22-403B-B657-FB9F-5FAFB467E7BF}"/>
              </a:ext>
            </a:extLst>
          </p:cNvPr>
          <p:cNvSpPr txBox="1"/>
          <p:nvPr/>
        </p:nvSpPr>
        <p:spPr>
          <a:xfrm>
            <a:off x="683949" y="1253697"/>
            <a:ext cx="78952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/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The behavior is specified by the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mdev.conf</a:t>
            </a:r>
            <a:endParaRPr lang="en-US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rtl="0"/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configuration file, with the following format</a:t>
            </a:r>
          </a:p>
          <a:p>
            <a:pPr lvl="0" rtl="0"/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&lt;device regex&gt; &lt;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&gt;:&lt;gid&gt; &lt;octal permissions&gt; [=path] [@|$|*cmd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…]</a:t>
            </a:r>
          </a:p>
          <a:p>
            <a:pPr lvl="0" rtl="0"/>
            <a:r>
              <a:rPr lang="en-US" sz="1400" dirty="0">
                <a:solidFill>
                  <a:schemeClr val="tx1"/>
                </a:solidFill>
                <a:latin typeface="DM Sans" pitchFamily="2" charset="0"/>
              </a:rPr>
              <a:t>The special characters have the meaning:</a:t>
            </a:r>
          </a:p>
          <a:p>
            <a:pPr lvl="0" rtl="0"/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dirty="0">
                <a:solidFill>
                  <a:schemeClr val="tx1"/>
                </a:solidFill>
                <a:latin typeface="DM Sans" pitchFamily="2" charset="0"/>
              </a:rPr>
              <a:t> Run after creating the device.</a:t>
            </a:r>
          </a:p>
          <a:p>
            <a:pPr lvl="0" rtl="0"/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>
                <a:solidFill>
                  <a:schemeClr val="tx1"/>
                </a:solidFill>
                <a:latin typeface="DM Sans" pitchFamily="2" charset="0"/>
              </a:rPr>
              <a:t> Run before removing the device.</a:t>
            </a:r>
          </a:p>
          <a:p>
            <a:pPr lvl="0" rtl="0"/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>
                <a:solidFill>
                  <a:schemeClr val="tx1"/>
                </a:solidFill>
                <a:latin typeface="DM Sans" pitchFamily="2" charset="0"/>
              </a:rPr>
              <a:t> Run both after creating and before removing the device.</a:t>
            </a:r>
          </a:p>
          <a:p>
            <a:pPr lvl="0" rtl="0"/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Example</a:t>
            </a:r>
          </a:p>
          <a:p>
            <a:pPr lvl="0" rtl="0"/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sd.*      0:0 0755 */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usb_action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$MDEV</a:t>
            </a:r>
          </a:p>
        </p:txBody>
      </p:sp>
    </p:spTree>
    <p:extLst>
      <p:ext uri="{BB962C8B-B14F-4D97-AF65-F5344CB8AC3E}">
        <p14:creationId xmlns:p14="http://schemas.microsoft.com/office/powerpoint/2010/main" val="1646730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800A6E39-A0CD-934E-6FCA-972E7564D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>
            <a:extLst>
              <a:ext uri="{FF2B5EF4-FFF2-40B4-BE49-F238E27FC236}">
                <a16:creationId xmlns:a16="http://schemas.microsoft.com/office/drawing/2014/main" id="{839B1D31-78A0-3FBB-7FE0-BE4C97A8AE7A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mdev</a:t>
            </a:r>
            <a:r>
              <a:rPr lang="en-US" dirty="0"/>
              <a:t> usage</a:t>
            </a:r>
            <a:endParaRPr dirty="0">
              <a:solidFill>
                <a:schemeClr val="accent1"/>
              </a:solidFill>
              <a:latin typeface="Oswald" panose="00000500000000000000" pitchFamily="2" charset="0"/>
              <a:cs typeface="Courier New" panose="02070309020205020404" pitchFamily="49" charset="0"/>
            </a:endParaRPr>
          </a:p>
        </p:txBody>
      </p:sp>
      <p:grpSp>
        <p:nvGrpSpPr>
          <p:cNvPr id="260" name="Google Shape;260;p32">
            <a:extLst>
              <a:ext uri="{FF2B5EF4-FFF2-40B4-BE49-F238E27FC236}">
                <a16:creationId xmlns:a16="http://schemas.microsoft.com/office/drawing/2014/main" id="{FBD32EC6-2BE5-00A7-73D6-E4BD161445BF}"/>
              </a:ext>
            </a:extLst>
          </p:cNvPr>
          <p:cNvGrpSpPr/>
          <p:nvPr/>
        </p:nvGrpSpPr>
        <p:grpSpPr>
          <a:xfrm rot="-5400000" flipH="1">
            <a:off x="681702" y="-681704"/>
            <a:ext cx="1182802" cy="2546215"/>
            <a:chOff x="7350442" y="2608992"/>
            <a:chExt cx="777239" cy="1673160"/>
          </a:xfrm>
        </p:grpSpPr>
        <p:sp>
          <p:nvSpPr>
            <p:cNvPr id="261" name="Google Shape;261;p32">
              <a:extLst>
                <a:ext uri="{FF2B5EF4-FFF2-40B4-BE49-F238E27FC236}">
                  <a16:creationId xmlns:a16="http://schemas.microsoft.com/office/drawing/2014/main" id="{26C996A7-122D-6BC3-B61C-F13F076D4753}"/>
                </a:ext>
              </a:extLst>
            </p:cNvPr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32">
              <a:extLst>
                <a:ext uri="{FF2B5EF4-FFF2-40B4-BE49-F238E27FC236}">
                  <a16:creationId xmlns:a16="http://schemas.microsoft.com/office/drawing/2014/main" id="{4850FAB4-7C7A-62C7-3A7B-F0C900C13CF9}"/>
                </a:ext>
              </a:extLst>
            </p:cNvPr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32">
              <a:extLst>
                <a:ext uri="{FF2B5EF4-FFF2-40B4-BE49-F238E27FC236}">
                  <a16:creationId xmlns:a16="http://schemas.microsoft.com/office/drawing/2014/main" id="{DA4060FE-7EAD-F628-DCC0-E120C9A6CAEF}"/>
                </a:ext>
              </a:extLst>
            </p:cNvPr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2">
              <a:extLst>
                <a:ext uri="{FF2B5EF4-FFF2-40B4-BE49-F238E27FC236}">
                  <a16:creationId xmlns:a16="http://schemas.microsoft.com/office/drawing/2014/main" id="{D2F2F421-A848-2315-19B7-60A76C044452}"/>
                </a:ext>
              </a:extLst>
            </p:cNvPr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2">
              <a:extLst>
                <a:ext uri="{FF2B5EF4-FFF2-40B4-BE49-F238E27FC236}">
                  <a16:creationId xmlns:a16="http://schemas.microsoft.com/office/drawing/2014/main" id="{5EC21F5D-E1BE-1FCB-BFC2-3F36A9FD299B}"/>
                </a:ext>
              </a:extLst>
            </p:cNvPr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2">
              <a:extLst>
                <a:ext uri="{FF2B5EF4-FFF2-40B4-BE49-F238E27FC236}">
                  <a16:creationId xmlns:a16="http://schemas.microsoft.com/office/drawing/2014/main" id="{34028B63-9220-2B06-6EC0-6A07306456F8}"/>
                </a:ext>
              </a:extLst>
            </p:cNvPr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2">
              <a:extLst>
                <a:ext uri="{FF2B5EF4-FFF2-40B4-BE49-F238E27FC236}">
                  <a16:creationId xmlns:a16="http://schemas.microsoft.com/office/drawing/2014/main" id="{7B1DAAEA-6363-7C18-0F2A-910587AEF649}"/>
                </a:ext>
              </a:extLst>
            </p:cNvPr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2">
              <a:extLst>
                <a:ext uri="{FF2B5EF4-FFF2-40B4-BE49-F238E27FC236}">
                  <a16:creationId xmlns:a16="http://schemas.microsoft.com/office/drawing/2014/main" id="{0E5F4EA7-6005-EA51-21C3-15A3B2FCC15F}"/>
                </a:ext>
              </a:extLst>
            </p:cNvPr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" name="Google Shape;269;p32">
            <a:extLst>
              <a:ext uri="{FF2B5EF4-FFF2-40B4-BE49-F238E27FC236}">
                <a16:creationId xmlns:a16="http://schemas.microsoft.com/office/drawing/2014/main" id="{F8A72FB7-F8C2-A577-4C91-3DD5E47388A4}"/>
              </a:ext>
            </a:extLst>
          </p:cNvPr>
          <p:cNvGrpSpPr/>
          <p:nvPr/>
        </p:nvGrpSpPr>
        <p:grpSpPr>
          <a:xfrm rot="5400000">
            <a:off x="7363145" y="-686153"/>
            <a:ext cx="1182802" cy="2555083"/>
            <a:chOff x="7350442" y="2608992"/>
            <a:chExt cx="777239" cy="1673160"/>
          </a:xfrm>
        </p:grpSpPr>
        <p:sp>
          <p:nvSpPr>
            <p:cNvPr id="270" name="Google Shape;270;p32">
              <a:extLst>
                <a:ext uri="{FF2B5EF4-FFF2-40B4-BE49-F238E27FC236}">
                  <a16:creationId xmlns:a16="http://schemas.microsoft.com/office/drawing/2014/main" id="{D840616B-6AC2-F3A3-A75C-B6E2AAB4B5A2}"/>
                </a:ext>
              </a:extLst>
            </p:cNvPr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32">
              <a:extLst>
                <a:ext uri="{FF2B5EF4-FFF2-40B4-BE49-F238E27FC236}">
                  <a16:creationId xmlns:a16="http://schemas.microsoft.com/office/drawing/2014/main" id="{65854C5F-6A36-17E6-E4CE-A96C9C6DBE52}"/>
                </a:ext>
              </a:extLst>
            </p:cNvPr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32">
              <a:extLst>
                <a:ext uri="{FF2B5EF4-FFF2-40B4-BE49-F238E27FC236}">
                  <a16:creationId xmlns:a16="http://schemas.microsoft.com/office/drawing/2014/main" id="{BAB6432D-D956-D308-E3A6-4968EBBD54B6}"/>
                </a:ext>
              </a:extLst>
            </p:cNvPr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2">
              <a:extLst>
                <a:ext uri="{FF2B5EF4-FFF2-40B4-BE49-F238E27FC236}">
                  <a16:creationId xmlns:a16="http://schemas.microsoft.com/office/drawing/2014/main" id="{E94553BD-387A-2CA7-77C2-F96CD8D487BB}"/>
                </a:ext>
              </a:extLst>
            </p:cNvPr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32">
              <a:extLst>
                <a:ext uri="{FF2B5EF4-FFF2-40B4-BE49-F238E27FC236}">
                  <a16:creationId xmlns:a16="http://schemas.microsoft.com/office/drawing/2014/main" id="{F0507AF5-56CD-C2B4-2455-C5DD9C90EEA8}"/>
                </a:ext>
              </a:extLst>
            </p:cNvPr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2">
              <a:extLst>
                <a:ext uri="{FF2B5EF4-FFF2-40B4-BE49-F238E27FC236}">
                  <a16:creationId xmlns:a16="http://schemas.microsoft.com/office/drawing/2014/main" id="{40ED2183-12EA-01BF-5F8C-DAACC1063A87}"/>
                </a:ext>
              </a:extLst>
            </p:cNvPr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2">
              <a:extLst>
                <a:ext uri="{FF2B5EF4-FFF2-40B4-BE49-F238E27FC236}">
                  <a16:creationId xmlns:a16="http://schemas.microsoft.com/office/drawing/2014/main" id="{3AD29900-E9C2-C90C-83FB-68D9AA0A5E8F}"/>
                </a:ext>
              </a:extLst>
            </p:cNvPr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2">
              <a:extLst>
                <a:ext uri="{FF2B5EF4-FFF2-40B4-BE49-F238E27FC236}">
                  <a16:creationId xmlns:a16="http://schemas.microsoft.com/office/drawing/2014/main" id="{535E6DD6-4771-7FC3-4BEF-FC05534B7FA4}"/>
                </a:ext>
              </a:extLst>
            </p:cNvPr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7ED9841-0F5C-EE46-B7E8-499C48B5B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200" y="4523509"/>
            <a:ext cx="568708" cy="510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210A10E-3F37-21CD-8423-BA3075DAF3FA}"/>
              </a:ext>
            </a:extLst>
          </p:cNvPr>
          <p:cNvSpPr txBox="1"/>
          <p:nvPr/>
        </p:nvSpPr>
        <p:spPr>
          <a:xfrm>
            <a:off x="683949" y="1253697"/>
            <a:ext cx="740445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/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The command is executed via the </a:t>
            </a:r>
            <a:r>
              <a:rPr lang="en-US" b="1" dirty="0">
                <a:solidFill>
                  <a:srgbClr val="FFFF00"/>
                </a:solidFill>
                <a:latin typeface="DM Sans" pitchFamily="2" charset="0"/>
              </a:rPr>
              <a:t>system() </a:t>
            </a: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function (which means you're giving a</a:t>
            </a:r>
          </a:p>
          <a:p>
            <a:pPr lvl="0" rtl="0"/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command to the shell), so make sure you have a shell installed at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/bin/sh</a:t>
            </a: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.</a:t>
            </a:r>
          </a:p>
          <a:p>
            <a:pPr lvl="0" rtl="0"/>
            <a:endParaRPr lang="en-US" dirty="0">
              <a:solidFill>
                <a:schemeClr val="tx1"/>
              </a:solidFill>
              <a:latin typeface="DM Sans" pitchFamily="2" charset="0"/>
            </a:endParaRPr>
          </a:p>
          <a:p>
            <a:pPr lvl="0" rtl="0"/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You should also keep in mind that the kernel executes </a:t>
            </a:r>
            <a:r>
              <a:rPr lang="en-US" dirty="0" err="1">
                <a:solidFill>
                  <a:schemeClr val="tx1"/>
                </a:solidFill>
                <a:latin typeface="DM Sans" pitchFamily="2" charset="0"/>
              </a:rPr>
              <a:t>hotplug</a:t>
            </a: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 helpers with stdin,</a:t>
            </a:r>
          </a:p>
          <a:p>
            <a:pPr lvl="0" rtl="0"/>
            <a:r>
              <a:rPr lang="en-US" dirty="0" err="1">
                <a:solidFill>
                  <a:schemeClr val="tx1"/>
                </a:solidFill>
                <a:latin typeface="DM Sans" pitchFamily="2" charset="0"/>
              </a:rPr>
              <a:t>stdout</a:t>
            </a: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, and stderr connected to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/dev/null</a:t>
            </a: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.</a:t>
            </a:r>
            <a:br>
              <a:rPr lang="en-US" dirty="0">
                <a:solidFill>
                  <a:schemeClr val="tx1"/>
                </a:solidFill>
                <a:latin typeface="DM Sans" pitchFamily="2" charset="0"/>
              </a:rPr>
            </a:br>
            <a:endParaRPr lang="en-US" dirty="0">
              <a:solidFill>
                <a:schemeClr val="tx1"/>
              </a:solidFill>
              <a:latin typeface="DM Sans" pitchFamily="2" charset="0"/>
            </a:endParaRPr>
          </a:p>
          <a:p>
            <a:pPr lvl="0" rtl="0"/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For your convenience, the shell env var $MDEV is set to the device name.  So if</a:t>
            </a:r>
          </a:p>
          <a:p>
            <a:pPr lvl="0" rtl="0"/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the device "</a:t>
            </a:r>
            <a:r>
              <a:rPr lang="en-US" dirty="0" err="1">
                <a:solidFill>
                  <a:schemeClr val="tx1"/>
                </a:solidFill>
                <a:latin typeface="DM Sans" pitchFamily="2" charset="0"/>
              </a:rPr>
              <a:t>hdc</a:t>
            </a: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" was matched, MDEV would be set to "</a:t>
            </a:r>
            <a:r>
              <a:rPr lang="en-US" dirty="0" err="1">
                <a:solidFill>
                  <a:schemeClr val="tx1"/>
                </a:solidFill>
                <a:latin typeface="DM Sans" pitchFamily="2" charset="0"/>
              </a:rPr>
              <a:t>hdc</a:t>
            </a: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".</a:t>
            </a:r>
          </a:p>
          <a:p>
            <a:pPr lvl="0" rtl="0"/>
            <a:endParaRPr lang="en-US" dirty="0">
              <a:solidFill>
                <a:schemeClr val="tx1"/>
              </a:solidFill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086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4060C95F-8521-57C8-1A9A-4BBDF840A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>
            <a:extLst>
              <a:ext uri="{FF2B5EF4-FFF2-40B4-BE49-F238E27FC236}">
                <a16:creationId xmlns:a16="http://schemas.microsoft.com/office/drawing/2014/main" id="{59398072-EDD0-F159-9977-7837E5E43331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FIRMWARE</a:t>
            </a:r>
            <a:endParaRPr dirty="0">
              <a:solidFill>
                <a:schemeClr val="accent1"/>
              </a:solidFill>
              <a:latin typeface="Oswald" panose="00000500000000000000" pitchFamily="2" charset="0"/>
              <a:cs typeface="Courier New" panose="02070309020205020404" pitchFamily="49" charset="0"/>
            </a:endParaRPr>
          </a:p>
        </p:txBody>
      </p:sp>
      <p:grpSp>
        <p:nvGrpSpPr>
          <p:cNvPr id="260" name="Google Shape;260;p32">
            <a:extLst>
              <a:ext uri="{FF2B5EF4-FFF2-40B4-BE49-F238E27FC236}">
                <a16:creationId xmlns:a16="http://schemas.microsoft.com/office/drawing/2014/main" id="{64463D7D-BE50-DC20-2633-041AFD0D94C7}"/>
              </a:ext>
            </a:extLst>
          </p:cNvPr>
          <p:cNvGrpSpPr/>
          <p:nvPr/>
        </p:nvGrpSpPr>
        <p:grpSpPr>
          <a:xfrm rot="-5400000" flipH="1">
            <a:off x="681702" y="-681704"/>
            <a:ext cx="1182802" cy="2546215"/>
            <a:chOff x="7350442" y="2608992"/>
            <a:chExt cx="777239" cy="1673160"/>
          </a:xfrm>
        </p:grpSpPr>
        <p:sp>
          <p:nvSpPr>
            <p:cNvPr id="261" name="Google Shape;261;p32">
              <a:extLst>
                <a:ext uri="{FF2B5EF4-FFF2-40B4-BE49-F238E27FC236}">
                  <a16:creationId xmlns:a16="http://schemas.microsoft.com/office/drawing/2014/main" id="{8F57A051-7FCD-2EB4-DBE0-1509344E33EC}"/>
                </a:ext>
              </a:extLst>
            </p:cNvPr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32">
              <a:extLst>
                <a:ext uri="{FF2B5EF4-FFF2-40B4-BE49-F238E27FC236}">
                  <a16:creationId xmlns:a16="http://schemas.microsoft.com/office/drawing/2014/main" id="{E1B2A825-06AD-A90D-DFC7-A664A9BC5C16}"/>
                </a:ext>
              </a:extLst>
            </p:cNvPr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32">
              <a:extLst>
                <a:ext uri="{FF2B5EF4-FFF2-40B4-BE49-F238E27FC236}">
                  <a16:creationId xmlns:a16="http://schemas.microsoft.com/office/drawing/2014/main" id="{77F5FCD2-9ED0-0B38-B454-3D03AE4EF0C8}"/>
                </a:ext>
              </a:extLst>
            </p:cNvPr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2">
              <a:extLst>
                <a:ext uri="{FF2B5EF4-FFF2-40B4-BE49-F238E27FC236}">
                  <a16:creationId xmlns:a16="http://schemas.microsoft.com/office/drawing/2014/main" id="{EAAE4A3D-6573-3721-F85F-878C798E6B7B}"/>
                </a:ext>
              </a:extLst>
            </p:cNvPr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2">
              <a:extLst>
                <a:ext uri="{FF2B5EF4-FFF2-40B4-BE49-F238E27FC236}">
                  <a16:creationId xmlns:a16="http://schemas.microsoft.com/office/drawing/2014/main" id="{75768E6C-83FC-F881-431B-75F7D7454944}"/>
                </a:ext>
              </a:extLst>
            </p:cNvPr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2">
              <a:extLst>
                <a:ext uri="{FF2B5EF4-FFF2-40B4-BE49-F238E27FC236}">
                  <a16:creationId xmlns:a16="http://schemas.microsoft.com/office/drawing/2014/main" id="{1327C82A-142D-D531-02F6-0281D15662D4}"/>
                </a:ext>
              </a:extLst>
            </p:cNvPr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2">
              <a:extLst>
                <a:ext uri="{FF2B5EF4-FFF2-40B4-BE49-F238E27FC236}">
                  <a16:creationId xmlns:a16="http://schemas.microsoft.com/office/drawing/2014/main" id="{84B6ECCF-E3A6-6E76-2C91-25C0B0B6289B}"/>
                </a:ext>
              </a:extLst>
            </p:cNvPr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2">
              <a:extLst>
                <a:ext uri="{FF2B5EF4-FFF2-40B4-BE49-F238E27FC236}">
                  <a16:creationId xmlns:a16="http://schemas.microsoft.com/office/drawing/2014/main" id="{3CD69F52-27EE-187A-A8EF-5B521B6F5815}"/>
                </a:ext>
              </a:extLst>
            </p:cNvPr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" name="Google Shape;269;p32">
            <a:extLst>
              <a:ext uri="{FF2B5EF4-FFF2-40B4-BE49-F238E27FC236}">
                <a16:creationId xmlns:a16="http://schemas.microsoft.com/office/drawing/2014/main" id="{745399BC-0599-26CF-F0E8-23FCF8B7CB34}"/>
              </a:ext>
            </a:extLst>
          </p:cNvPr>
          <p:cNvGrpSpPr/>
          <p:nvPr/>
        </p:nvGrpSpPr>
        <p:grpSpPr>
          <a:xfrm rot="5400000">
            <a:off x="7363145" y="-686153"/>
            <a:ext cx="1182802" cy="2555083"/>
            <a:chOff x="7350442" y="2608992"/>
            <a:chExt cx="777239" cy="1673160"/>
          </a:xfrm>
        </p:grpSpPr>
        <p:sp>
          <p:nvSpPr>
            <p:cNvPr id="270" name="Google Shape;270;p32">
              <a:extLst>
                <a:ext uri="{FF2B5EF4-FFF2-40B4-BE49-F238E27FC236}">
                  <a16:creationId xmlns:a16="http://schemas.microsoft.com/office/drawing/2014/main" id="{6646ED70-1564-B267-B588-B36C4F7DFA5D}"/>
                </a:ext>
              </a:extLst>
            </p:cNvPr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32">
              <a:extLst>
                <a:ext uri="{FF2B5EF4-FFF2-40B4-BE49-F238E27FC236}">
                  <a16:creationId xmlns:a16="http://schemas.microsoft.com/office/drawing/2014/main" id="{F1339E58-BA71-163E-8550-D264274BB020}"/>
                </a:ext>
              </a:extLst>
            </p:cNvPr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32">
              <a:extLst>
                <a:ext uri="{FF2B5EF4-FFF2-40B4-BE49-F238E27FC236}">
                  <a16:creationId xmlns:a16="http://schemas.microsoft.com/office/drawing/2014/main" id="{56CAE50D-D8E6-4BF7-D8B8-99AF47A9C351}"/>
                </a:ext>
              </a:extLst>
            </p:cNvPr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2">
              <a:extLst>
                <a:ext uri="{FF2B5EF4-FFF2-40B4-BE49-F238E27FC236}">
                  <a16:creationId xmlns:a16="http://schemas.microsoft.com/office/drawing/2014/main" id="{182040C3-056B-D7A9-A8CC-A464E47758C0}"/>
                </a:ext>
              </a:extLst>
            </p:cNvPr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32">
              <a:extLst>
                <a:ext uri="{FF2B5EF4-FFF2-40B4-BE49-F238E27FC236}">
                  <a16:creationId xmlns:a16="http://schemas.microsoft.com/office/drawing/2014/main" id="{DBC5F3FF-0797-5CFA-CC43-DF41CC525A27}"/>
                </a:ext>
              </a:extLst>
            </p:cNvPr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2">
              <a:extLst>
                <a:ext uri="{FF2B5EF4-FFF2-40B4-BE49-F238E27FC236}">
                  <a16:creationId xmlns:a16="http://schemas.microsoft.com/office/drawing/2014/main" id="{A0E7D39C-C972-DA69-51A6-D01A5E655D9C}"/>
                </a:ext>
              </a:extLst>
            </p:cNvPr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2">
              <a:extLst>
                <a:ext uri="{FF2B5EF4-FFF2-40B4-BE49-F238E27FC236}">
                  <a16:creationId xmlns:a16="http://schemas.microsoft.com/office/drawing/2014/main" id="{EF95CD1C-FDDD-690D-4FA6-ABB7AFDB0579}"/>
                </a:ext>
              </a:extLst>
            </p:cNvPr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2">
              <a:extLst>
                <a:ext uri="{FF2B5EF4-FFF2-40B4-BE49-F238E27FC236}">
                  <a16:creationId xmlns:a16="http://schemas.microsoft.com/office/drawing/2014/main" id="{63182855-4A8D-D1CD-5ED9-D5C2392DF096}"/>
                </a:ext>
              </a:extLst>
            </p:cNvPr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E12C0BF-279E-E60A-C170-DF8DF9525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200" y="4523509"/>
            <a:ext cx="568708" cy="510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1FC49E5-35D8-E4AB-1F85-0CFA2A336B07}"/>
              </a:ext>
            </a:extLst>
          </p:cNvPr>
          <p:cNvSpPr txBox="1"/>
          <p:nvPr/>
        </p:nvSpPr>
        <p:spPr>
          <a:xfrm>
            <a:off x="683949" y="1253697"/>
            <a:ext cx="740445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/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 Some kernel device drivers need to request firmware at runtime in order to properly initialize a device. </a:t>
            </a:r>
            <a:br>
              <a:rPr lang="en-US" dirty="0">
                <a:solidFill>
                  <a:schemeClr val="tx1"/>
                </a:solidFill>
                <a:latin typeface="DM Sans" pitchFamily="2" charset="0"/>
              </a:rPr>
            </a:br>
            <a:br>
              <a:rPr lang="en-US" dirty="0">
                <a:solidFill>
                  <a:schemeClr val="tx1"/>
                </a:solidFill>
                <a:latin typeface="DM Sans" pitchFamily="2" charset="0"/>
              </a:rPr>
            </a:b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 Place all such firmware files into the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/lib/firmware/ </a:t>
            </a: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directory.  At runtime, the kernel will invoke </a:t>
            </a:r>
            <a:r>
              <a:rPr lang="en-US" dirty="0" err="1">
                <a:solidFill>
                  <a:schemeClr val="tx1"/>
                </a:solidFill>
                <a:latin typeface="DM Sans" pitchFamily="2" charset="0"/>
              </a:rPr>
              <a:t>mdev</a:t>
            </a: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 with the filename of the firmware which </a:t>
            </a:r>
            <a:r>
              <a:rPr lang="en-US" dirty="0" err="1">
                <a:solidFill>
                  <a:schemeClr val="tx1"/>
                </a:solidFill>
                <a:latin typeface="DM Sans" pitchFamily="2" charset="0"/>
              </a:rPr>
              <a:t>mdev</a:t>
            </a: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 will load out of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/lib/firmware/ </a:t>
            </a: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and into the kernel via the </a:t>
            </a:r>
            <a:r>
              <a:rPr lang="en-US" dirty="0" err="1">
                <a:solidFill>
                  <a:schemeClr val="tx1"/>
                </a:solidFill>
                <a:latin typeface="DM Sans" pitchFamily="2" charset="0"/>
              </a:rPr>
              <a:t>sysfs</a:t>
            </a: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 interface.</a:t>
            </a:r>
            <a:br>
              <a:rPr lang="en-US" dirty="0">
                <a:solidFill>
                  <a:schemeClr val="tx1"/>
                </a:solidFill>
                <a:latin typeface="DM Sans" pitchFamily="2" charset="0"/>
              </a:rPr>
            </a:br>
            <a:br>
              <a:rPr lang="en-US" dirty="0">
                <a:solidFill>
                  <a:schemeClr val="tx1"/>
                </a:solidFill>
                <a:latin typeface="DM Sans" pitchFamily="2" charset="0"/>
              </a:rPr>
            </a:b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 The exact filename is hardcoded in the kernel, so look there if you need to know how to name the file in </a:t>
            </a:r>
            <a:r>
              <a:rPr lang="en-US" dirty="0" err="1">
                <a:solidFill>
                  <a:schemeClr val="tx1"/>
                </a:solidFill>
                <a:latin typeface="DM Sans" pitchFamily="2" charset="0"/>
              </a:rPr>
              <a:t>userspace</a:t>
            </a: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2362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9876F16E-A1BA-C186-8CAA-12D2042D8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>
            <a:extLst>
              <a:ext uri="{FF2B5EF4-FFF2-40B4-BE49-F238E27FC236}">
                <a16:creationId xmlns:a16="http://schemas.microsoft.com/office/drawing/2014/main" id="{16FFFB61-BC94-BFC7-8207-0E113ED734F5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SEQUENCING</a:t>
            </a:r>
            <a:endParaRPr dirty="0">
              <a:solidFill>
                <a:schemeClr val="accent1"/>
              </a:solidFill>
              <a:latin typeface="Oswald" panose="00000500000000000000" pitchFamily="2" charset="0"/>
              <a:cs typeface="Courier New" panose="02070309020205020404" pitchFamily="49" charset="0"/>
            </a:endParaRPr>
          </a:p>
        </p:txBody>
      </p:sp>
      <p:grpSp>
        <p:nvGrpSpPr>
          <p:cNvPr id="260" name="Google Shape;260;p32">
            <a:extLst>
              <a:ext uri="{FF2B5EF4-FFF2-40B4-BE49-F238E27FC236}">
                <a16:creationId xmlns:a16="http://schemas.microsoft.com/office/drawing/2014/main" id="{AC262ABA-8FCE-4CEC-F7F0-DEF106198DDE}"/>
              </a:ext>
            </a:extLst>
          </p:cNvPr>
          <p:cNvGrpSpPr/>
          <p:nvPr/>
        </p:nvGrpSpPr>
        <p:grpSpPr>
          <a:xfrm rot="-5400000" flipH="1">
            <a:off x="681702" y="-681704"/>
            <a:ext cx="1182802" cy="2546215"/>
            <a:chOff x="7350442" y="2608992"/>
            <a:chExt cx="777239" cy="1673160"/>
          </a:xfrm>
        </p:grpSpPr>
        <p:sp>
          <p:nvSpPr>
            <p:cNvPr id="261" name="Google Shape;261;p32">
              <a:extLst>
                <a:ext uri="{FF2B5EF4-FFF2-40B4-BE49-F238E27FC236}">
                  <a16:creationId xmlns:a16="http://schemas.microsoft.com/office/drawing/2014/main" id="{C74AD6A7-8913-8F10-A97E-DF5AC6FACE1A}"/>
                </a:ext>
              </a:extLst>
            </p:cNvPr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32">
              <a:extLst>
                <a:ext uri="{FF2B5EF4-FFF2-40B4-BE49-F238E27FC236}">
                  <a16:creationId xmlns:a16="http://schemas.microsoft.com/office/drawing/2014/main" id="{90E2E410-C73F-40B6-7F75-F3A1BA76B8DF}"/>
                </a:ext>
              </a:extLst>
            </p:cNvPr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32">
              <a:extLst>
                <a:ext uri="{FF2B5EF4-FFF2-40B4-BE49-F238E27FC236}">
                  <a16:creationId xmlns:a16="http://schemas.microsoft.com/office/drawing/2014/main" id="{D95F36B4-5724-A196-7E45-928AC322B546}"/>
                </a:ext>
              </a:extLst>
            </p:cNvPr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2">
              <a:extLst>
                <a:ext uri="{FF2B5EF4-FFF2-40B4-BE49-F238E27FC236}">
                  <a16:creationId xmlns:a16="http://schemas.microsoft.com/office/drawing/2014/main" id="{4785901B-D348-137F-AE97-8ACD0B166F2D}"/>
                </a:ext>
              </a:extLst>
            </p:cNvPr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2">
              <a:extLst>
                <a:ext uri="{FF2B5EF4-FFF2-40B4-BE49-F238E27FC236}">
                  <a16:creationId xmlns:a16="http://schemas.microsoft.com/office/drawing/2014/main" id="{D43BD362-699D-1411-EA0A-08F753804F33}"/>
                </a:ext>
              </a:extLst>
            </p:cNvPr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2">
              <a:extLst>
                <a:ext uri="{FF2B5EF4-FFF2-40B4-BE49-F238E27FC236}">
                  <a16:creationId xmlns:a16="http://schemas.microsoft.com/office/drawing/2014/main" id="{274D22B7-BB19-1990-1BFD-ED57E90C2A3E}"/>
                </a:ext>
              </a:extLst>
            </p:cNvPr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2">
              <a:extLst>
                <a:ext uri="{FF2B5EF4-FFF2-40B4-BE49-F238E27FC236}">
                  <a16:creationId xmlns:a16="http://schemas.microsoft.com/office/drawing/2014/main" id="{7B3121C2-C3C4-3A08-B2D3-474A183E7DE3}"/>
                </a:ext>
              </a:extLst>
            </p:cNvPr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2">
              <a:extLst>
                <a:ext uri="{FF2B5EF4-FFF2-40B4-BE49-F238E27FC236}">
                  <a16:creationId xmlns:a16="http://schemas.microsoft.com/office/drawing/2014/main" id="{0D6BAE2F-4C94-CF01-FFC7-0955C82ECC53}"/>
                </a:ext>
              </a:extLst>
            </p:cNvPr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" name="Google Shape;269;p32">
            <a:extLst>
              <a:ext uri="{FF2B5EF4-FFF2-40B4-BE49-F238E27FC236}">
                <a16:creationId xmlns:a16="http://schemas.microsoft.com/office/drawing/2014/main" id="{C227AE05-CA3A-054E-DF89-D1AB1D7C36AE}"/>
              </a:ext>
            </a:extLst>
          </p:cNvPr>
          <p:cNvGrpSpPr/>
          <p:nvPr/>
        </p:nvGrpSpPr>
        <p:grpSpPr>
          <a:xfrm rot="5400000">
            <a:off x="7363145" y="-686153"/>
            <a:ext cx="1182802" cy="2555083"/>
            <a:chOff x="7350442" y="2608992"/>
            <a:chExt cx="777239" cy="1673160"/>
          </a:xfrm>
        </p:grpSpPr>
        <p:sp>
          <p:nvSpPr>
            <p:cNvPr id="270" name="Google Shape;270;p32">
              <a:extLst>
                <a:ext uri="{FF2B5EF4-FFF2-40B4-BE49-F238E27FC236}">
                  <a16:creationId xmlns:a16="http://schemas.microsoft.com/office/drawing/2014/main" id="{BF5D7B0B-EB4D-35AB-7675-EF3C92ED92DD}"/>
                </a:ext>
              </a:extLst>
            </p:cNvPr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32">
              <a:extLst>
                <a:ext uri="{FF2B5EF4-FFF2-40B4-BE49-F238E27FC236}">
                  <a16:creationId xmlns:a16="http://schemas.microsoft.com/office/drawing/2014/main" id="{D3F49AAE-A2D1-810C-E47A-170750E72329}"/>
                </a:ext>
              </a:extLst>
            </p:cNvPr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32">
              <a:extLst>
                <a:ext uri="{FF2B5EF4-FFF2-40B4-BE49-F238E27FC236}">
                  <a16:creationId xmlns:a16="http://schemas.microsoft.com/office/drawing/2014/main" id="{FF62B576-593D-E904-5969-777F4E1EB752}"/>
                </a:ext>
              </a:extLst>
            </p:cNvPr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2">
              <a:extLst>
                <a:ext uri="{FF2B5EF4-FFF2-40B4-BE49-F238E27FC236}">
                  <a16:creationId xmlns:a16="http://schemas.microsoft.com/office/drawing/2014/main" id="{ECD27F03-CCBD-EAD9-022D-41FA258E8016}"/>
                </a:ext>
              </a:extLst>
            </p:cNvPr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32">
              <a:extLst>
                <a:ext uri="{FF2B5EF4-FFF2-40B4-BE49-F238E27FC236}">
                  <a16:creationId xmlns:a16="http://schemas.microsoft.com/office/drawing/2014/main" id="{09A98C61-424C-729E-AEB8-37ABA1CAE4FB}"/>
                </a:ext>
              </a:extLst>
            </p:cNvPr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2">
              <a:extLst>
                <a:ext uri="{FF2B5EF4-FFF2-40B4-BE49-F238E27FC236}">
                  <a16:creationId xmlns:a16="http://schemas.microsoft.com/office/drawing/2014/main" id="{FF00844F-0E55-D947-72A4-4BA79B6BA519}"/>
                </a:ext>
              </a:extLst>
            </p:cNvPr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2">
              <a:extLst>
                <a:ext uri="{FF2B5EF4-FFF2-40B4-BE49-F238E27FC236}">
                  <a16:creationId xmlns:a16="http://schemas.microsoft.com/office/drawing/2014/main" id="{05132B26-31A5-A339-19E5-5FC987A0F458}"/>
                </a:ext>
              </a:extLst>
            </p:cNvPr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2">
              <a:extLst>
                <a:ext uri="{FF2B5EF4-FFF2-40B4-BE49-F238E27FC236}">
                  <a16:creationId xmlns:a16="http://schemas.microsoft.com/office/drawing/2014/main" id="{A564C801-1415-D3DD-2F97-460E9D794075}"/>
                </a:ext>
              </a:extLst>
            </p:cNvPr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56BEF7D-5417-6385-62B3-9F1E3D879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200" y="4523509"/>
            <a:ext cx="568708" cy="510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034DAAD-D6C1-5222-0AA8-0D5F47BD0ABA}"/>
              </a:ext>
            </a:extLst>
          </p:cNvPr>
          <p:cNvSpPr txBox="1"/>
          <p:nvPr/>
        </p:nvSpPr>
        <p:spPr>
          <a:xfrm>
            <a:off x="683949" y="1163646"/>
            <a:ext cx="740445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/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Kernel does not serialize </a:t>
            </a:r>
            <a:r>
              <a:rPr lang="en-US" dirty="0" err="1">
                <a:solidFill>
                  <a:schemeClr val="tx1"/>
                </a:solidFill>
                <a:latin typeface="DM Sans" pitchFamily="2" charset="0"/>
              </a:rPr>
              <a:t>hotplug</a:t>
            </a: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 events. It increments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SEQNUM</a:t>
            </a: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 environmental variable for each successive </a:t>
            </a:r>
            <a:r>
              <a:rPr lang="en-US" dirty="0" err="1">
                <a:solidFill>
                  <a:schemeClr val="tx1"/>
                </a:solidFill>
                <a:latin typeface="DM Sans" pitchFamily="2" charset="0"/>
              </a:rPr>
              <a:t>hotplug</a:t>
            </a: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 invocation. Normally, </a:t>
            </a:r>
            <a:r>
              <a:rPr lang="en-US" dirty="0" err="1">
                <a:solidFill>
                  <a:schemeClr val="tx1"/>
                </a:solidFill>
                <a:latin typeface="DM Sans" pitchFamily="2" charset="0"/>
              </a:rPr>
              <a:t>mdev</a:t>
            </a: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 doesn't care. This may reorder </a:t>
            </a:r>
            <a:r>
              <a:rPr lang="en-US" dirty="0" err="1">
                <a:solidFill>
                  <a:schemeClr val="tx1"/>
                </a:solidFill>
                <a:latin typeface="DM Sans" pitchFamily="2" charset="0"/>
              </a:rPr>
              <a:t>hotplug</a:t>
            </a: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 and hot-unplug events, with typical symptoms of device nodes sometimes not created as expected.</a:t>
            </a:r>
          </a:p>
          <a:p>
            <a:pPr lvl="0" rtl="0"/>
            <a:endParaRPr lang="en-US" dirty="0">
              <a:solidFill>
                <a:schemeClr val="tx1"/>
              </a:solidFill>
              <a:latin typeface="DM Sans" pitchFamily="2" charset="0"/>
            </a:endParaRPr>
          </a:p>
          <a:p>
            <a:pPr lvl="0" rtl="0"/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However, if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/dev/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mdev.seq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file is found, </a:t>
            </a:r>
            <a:r>
              <a:rPr lang="en-US" dirty="0" err="1">
                <a:solidFill>
                  <a:schemeClr val="tx1"/>
                </a:solidFill>
                <a:latin typeface="DM Sans" pitchFamily="2" charset="0"/>
              </a:rPr>
              <a:t>mdev</a:t>
            </a: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 will compare its contents with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SEQNUM</a:t>
            </a: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. It will retry up to two seconds, waiting for them to match. If they match exactly (not even trailing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 is allowed), or if two seconds pass, </a:t>
            </a:r>
            <a:r>
              <a:rPr lang="en-US" dirty="0" err="1">
                <a:solidFill>
                  <a:schemeClr val="tx1"/>
                </a:solidFill>
                <a:latin typeface="DM Sans" pitchFamily="2" charset="0"/>
              </a:rPr>
              <a:t>mdev</a:t>
            </a: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 runs as usual, then it rewrites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/dev/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mdev.seq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with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SEQNUM+1</a:t>
            </a: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.</a:t>
            </a:r>
          </a:p>
          <a:p>
            <a:pPr lvl="0" rtl="0"/>
            <a:endParaRPr lang="en-US" dirty="0">
              <a:solidFill>
                <a:schemeClr val="tx1"/>
              </a:solidFill>
              <a:latin typeface="DM Sans" pitchFamily="2" charset="0"/>
            </a:endParaRPr>
          </a:p>
          <a:p>
            <a:pPr lvl="0" rtl="0"/>
            <a:r>
              <a:rPr lang="en-US" b="1" dirty="0">
                <a:solidFill>
                  <a:schemeClr val="tx1"/>
                </a:solidFill>
                <a:latin typeface="DM Sans" pitchFamily="2" charset="0"/>
                <a:cs typeface="Courier New" panose="02070309020205020404" pitchFamily="49" charset="0"/>
              </a:rPr>
              <a:t>IOW</a:t>
            </a: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: this will serialize concurrent </a:t>
            </a:r>
            <a:r>
              <a:rPr lang="en-US" dirty="0" err="1">
                <a:solidFill>
                  <a:schemeClr val="tx1"/>
                </a:solidFill>
                <a:latin typeface="DM Sans" pitchFamily="2" charset="0"/>
              </a:rPr>
              <a:t>mdev</a:t>
            </a: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 invocations.</a:t>
            </a:r>
          </a:p>
          <a:p>
            <a:pPr lvl="0" rtl="0"/>
            <a:endParaRPr lang="en-US" dirty="0">
              <a:solidFill>
                <a:schemeClr val="tx1"/>
              </a:solidFill>
              <a:latin typeface="DM Sans" pitchFamily="2" charset="0"/>
            </a:endParaRPr>
          </a:p>
          <a:p>
            <a:pPr lvl="0" rtl="0"/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If you want to activate this feature, execute "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&gt;/dev/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mdev.seq</a:t>
            </a: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" prior to setting </a:t>
            </a:r>
            <a:r>
              <a:rPr lang="en-US" dirty="0" err="1">
                <a:solidFill>
                  <a:schemeClr val="tx1"/>
                </a:solidFill>
                <a:latin typeface="DM Sans" pitchFamily="2" charset="0"/>
              </a:rPr>
              <a:t>mdev</a:t>
            </a: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 to be the </a:t>
            </a:r>
            <a:r>
              <a:rPr lang="en-US" dirty="0" err="1">
                <a:solidFill>
                  <a:schemeClr val="tx1"/>
                </a:solidFill>
                <a:latin typeface="DM Sans" pitchFamily="2" charset="0"/>
              </a:rPr>
              <a:t>hotplug</a:t>
            </a: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 handler. This writes single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 to the file. </a:t>
            </a:r>
            <a:r>
              <a:rPr lang="en-US" b="1" dirty="0">
                <a:solidFill>
                  <a:schemeClr val="tx1"/>
                </a:solidFill>
                <a:latin typeface="DM Sans" pitchFamily="2" charset="0"/>
                <a:cs typeface="Courier New" panose="02070309020205020404" pitchFamily="49" charset="0"/>
              </a:rPr>
              <a:t>NB</a:t>
            </a: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DM Sans" pitchFamily="2" charset="0"/>
              </a:rPr>
              <a:t>mdev</a:t>
            </a: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 recognizes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/dev/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mdev.seq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consisting of single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 character as a special case. </a:t>
            </a:r>
            <a:r>
              <a:rPr lang="en-US" b="1" dirty="0">
                <a:solidFill>
                  <a:schemeClr val="tx1"/>
                </a:solidFill>
                <a:latin typeface="DM Sans" pitchFamily="2" charset="0"/>
                <a:cs typeface="Courier New" panose="02070309020205020404" pitchFamily="49" charset="0"/>
              </a:rPr>
              <a:t>IOW</a:t>
            </a: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: this will not make your first </a:t>
            </a:r>
            <a:r>
              <a:rPr lang="en-US" dirty="0" err="1">
                <a:solidFill>
                  <a:schemeClr val="tx1"/>
                </a:solidFill>
                <a:latin typeface="DM Sans" pitchFamily="2" charset="0"/>
              </a:rPr>
              <a:t>hotplug</a:t>
            </a: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 event to stall for two seconds.</a:t>
            </a:r>
          </a:p>
          <a:p>
            <a:pPr lvl="0" rtl="0"/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----</a:t>
            </a:r>
          </a:p>
          <a:p>
            <a:pPr lvl="0" rtl="0"/>
            <a:r>
              <a:rPr lang="en-US" b="1" dirty="0">
                <a:solidFill>
                  <a:schemeClr val="tx1"/>
                </a:solidFill>
                <a:latin typeface="DM Sans" pitchFamily="2" charset="0"/>
              </a:rPr>
              <a:t>IOW</a:t>
            </a: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 : In Other Word , </a:t>
            </a:r>
            <a:r>
              <a:rPr lang="en-US" b="1" dirty="0">
                <a:solidFill>
                  <a:schemeClr val="tx1"/>
                </a:solidFill>
                <a:latin typeface="DM Sans" pitchFamily="2" charset="0"/>
              </a:rPr>
              <a:t>NB</a:t>
            </a: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 : Note Well</a:t>
            </a:r>
          </a:p>
        </p:txBody>
      </p:sp>
    </p:spTree>
    <p:extLst>
      <p:ext uri="{BB962C8B-B14F-4D97-AF65-F5344CB8AC3E}">
        <p14:creationId xmlns:p14="http://schemas.microsoft.com/office/powerpoint/2010/main" val="2807645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DA41005A-9169-4F83-34F1-D5F220CD0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>
            <a:extLst>
              <a:ext uri="{FF2B5EF4-FFF2-40B4-BE49-F238E27FC236}">
                <a16:creationId xmlns:a16="http://schemas.microsoft.com/office/drawing/2014/main" id="{FCFB49D4-9E5B-7CAE-6A4E-C88DF598BD07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references</a:t>
            </a:r>
            <a:endParaRPr dirty="0">
              <a:solidFill>
                <a:schemeClr val="accent1"/>
              </a:solidFill>
              <a:latin typeface="Oswald" panose="00000500000000000000" pitchFamily="2" charset="0"/>
              <a:cs typeface="Courier New" panose="02070309020205020404" pitchFamily="49" charset="0"/>
            </a:endParaRPr>
          </a:p>
        </p:txBody>
      </p:sp>
      <p:grpSp>
        <p:nvGrpSpPr>
          <p:cNvPr id="260" name="Google Shape;260;p32">
            <a:extLst>
              <a:ext uri="{FF2B5EF4-FFF2-40B4-BE49-F238E27FC236}">
                <a16:creationId xmlns:a16="http://schemas.microsoft.com/office/drawing/2014/main" id="{D277757C-77EC-6C81-0E7A-461F3BA2263D}"/>
              </a:ext>
            </a:extLst>
          </p:cNvPr>
          <p:cNvGrpSpPr/>
          <p:nvPr/>
        </p:nvGrpSpPr>
        <p:grpSpPr>
          <a:xfrm rot="-5400000" flipH="1">
            <a:off x="681702" y="-681704"/>
            <a:ext cx="1182802" cy="2546215"/>
            <a:chOff x="7350442" y="2608992"/>
            <a:chExt cx="777239" cy="1673160"/>
          </a:xfrm>
        </p:grpSpPr>
        <p:sp>
          <p:nvSpPr>
            <p:cNvPr id="261" name="Google Shape;261;p32">
              <a:extLst>
                <a:ext uri="{FF2B5EF4-FFF2-40B4-BE49-F238E27FC236}">
                  <a16:creationId xmlns:a16="http://schemas.microsoft.com/office/drawing/2014/main" id="{19C91EFA-E0DE-D8E6-5C69-37735732716F}"/>
                </a:ext>
              </a:extLst>
            </p:cNvPr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32">
              <a:extLst>
                <a:ext uri="{FF2B5EF4-FFF2-40B4-BE49-F238E27FC236}">
                  <a16:creationId xmlns:a16="http://schemas.microsoft.com/office/drawing/2014/main" id="{C63CFB25-09D4-6811-57DE-D26BD10FE7D9}"/>
                </a:ext>
              </a:extLst>
            </p:cNvPr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32">
              <a:extLst>
                <a:ext uri="{FF2B5EF4-FFF2-40B4-BE49-F238E27FC236}">
                  <a16:creationId xmlns:a16="http://schemas.microsoft.com/office/drawing/2014/main" id="{62F24E5B-F812-3910-64F2-1A12127252B0}"/>
                </a:ext>
              </a:extLst>
            </p:cNvPr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2">
              <a:extLst>
                <a:ext uri="{FF2B5EF4-FFF2-40B4-BE49-F238E27FC236}">
                  <a16:creationId xmlns:a16="http://schemas.microsoft.com/office/drawing/2014/main" id="{B89B8D7A-E539-23D4-A0F7-2D9EB3ACF6C2}"/>
                </a:ext>
              </a:extLst>
            </p:cNvPr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2">
              <a:extLst>
                <a:ext uri="{FF2B5EF4-FFF2-40B4-BE49-F238E27FC236}">
                  <a16:creationId xmlns:a16="http://schemas.microsoft.com/office/drawing/2014/main" id="{BBB964B9-C3CA-3BF7-2A6A-2CDB47A69CB0}"/>
                </a:ext>
              </a:extLst>
            </p:cNvPr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2">
              <a:extLst>
                <a:ext uri="{FF2B5EF4-FFF2-40B4-BE49-F238E27FC236}">
                  <a16:creationId xmlns:a16="http://schemas.microsoft.com/office/drawing/2014/main" id="{39904964-23DF-E5A1-2715-3D73CB525519}"/>
                </a:ext>
              </a:extLst>
            </p:cNvPr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2">
              <a:extLst>
                <a:ext uri="{FF2B5EF4-FFF2-40B4-BE49-F238E27FC236}">
                  <a16:creationId xmlns:a16="http://schemas.microsoft.com/office/drawing/2014/main" id="{5F68B08A-4532-B058-69F7-C65D8F1FC50D}"/>
                </a:ext>
              </a:extLst>
            </p:cNvPr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2">
              <a:extLst>
                <a:ext uri="{FF2B5EF4-FFF2-40B4-BE49-F238E27FC236}">
                  <a16:creationId xmlns:a16="http://schemas.microsoft.com/office/drawing/2014/main" id="{853F3C48-02EA-613B-39E0-4CCF0E5E72C7}"/>
                </a:ext>
              </a:extLst>
            </p:cNvPr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" name="Google Shape;269;p32">
            <a:extLst>
              <a:ext uri="{FF2B5EF4-FFF2-40B4-BE49-F238E27FC236}">
                <a16:creationId xmlns:a16="http://schemas.microsoft.com/office/drawing/2014/main" id="{68E7E312-39CF-2719-6B16-1D8A5D974650}"/>
              </a:ext>
            </a:extLst>
          </p:cNvPr>
          <p:cNvGrpSpPr/>
          <p:nvPr/>
        </p:nvGrpSpPr>
        <p:grpSpPr>
          <a:xfrm rot="5400000">
            <a:off x="7363145" y="-686153"/>
            <a:ext cx="1182802" cy="2555083"/>
            <a:chOff x="7350442" y="2608992"/>
            <a:chExt cx="777239" cy="1673160"/>
          </a:xfrm>
        </p:grpSpPr>
        <p:sp>
          <p:nvSpPr>
            <p:cNvPr id="270" name="Google Shape;270;p32">
              <a:extLst>
                <a:ext uri="{FF2B5EF4-FFF2-40B4-BE49-F238E27FC236}">
                  <a16:creationId xmlns:a16="http://schemas.microsoft.com/office/drawing/2014/main" id="{4A02AC6B-7C9F-EB2D-F9BA-689EE21BD6C3}"/>
                </a:ext>
              </a:extLst>
            </p:cNvPr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32">
              <a:extLst>
                <a:ext uri="{FF2B5EF4-FFF2-40B4-BE49-F238E27FC236}">
                  <a16:creationId xmlns:a16="http://schemas.microsoft.com/office/drawing/2014/main" id="{F2E753EF-5C78-9D30-9F06-986A4A3C0FE1}"/>
                </a:ext>
              </a:extLst>
            </p:cNvPr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32">
              <a:extLst>
                <a:ext uri="{FF2B5EF4-FFF2-40B4-BE49-F238E27FC236}">
                  <a16:creationId xmlns:a16="http://schemas.microsoft.com/office/drawing/2014/main" id="{16DB74AC-DEDA-6AD5-2A3C-890B4E957CF2}"/>
                </a:ext>
              </a:extLst>
            </p:cNvPr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2">
              <a:extLst>
                <a:ext uri="{FF2B5EF4-FFF2-40B4-BE49-F238E27FC236}">
                  <a16:creationId xmlns:a16="http://schemas.microsoft.com/office/drawing/2014/main" id="{B043825C-0616-D933-CA3C-2534451410FE}"/>
                </a:ext>
              </a:extLst>
            </p:cNvPr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32">
              <a:extLst>
                <a:ext uri="{FF2B5EF4-FFF2-40B4-BE49-F238E27FC236}">
                  <a16:creationId xmlns:a16="http://schemas.microsoft.com/office/drawing/2014/main" id="{B8AF96DF-4CB7-536E-7F9D-AEDE2113924A}"/>
                </a:ext>
              </a:extLst>
            </p:cNvPr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2">
              <a:extLst>
                <a:ext uri="{FF2B5EF4-FFF2-40B4-BE49-F238E27FC236}">
                  <a16:creationId xmlns:a16="http://schemas.microsoft.com/office/drawing/2014/main" id="{6F2B08AB-0373-38A9-2CF5-FAD1ED8B5B12}"/>
                </a:ext>
              </a:extLst>
            </p:cNvPr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2">
              <a:extLst>
                <a:ext uri="{FF2B5EF4-FFF2-40B4-BE49-F238E27FC236}">
                  <a16:creationId xmlns:a16="http://schemas.microsoft.com/office/drawing/2014/main" id="{A0DA0B41-5902-5C8B-7C2C-F88AB206B5A0}"/>
                </a:ext>
              </a:extLst>
            </p:cNvPr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2">
              <a:extLst>
                <a:ext uri="{FF2B5EF4-FFF2-40B4-BE49-F238E27FC236}">
                  <a16:creationId xmlns:a16="http://schemas.microsoft.com/office/drawing/2014/main" id="{CB7E8F34-DF2C-FB3C-8798-68BCB72E539A}"/>
                </a:ext>
              </a:extLst>
            </p:cNvPr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44625F9-C01C-EA15-A876-323570C41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200" y="4523509"/>
            <a:ext cx="568708" cy="510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1CA6323-4A19-A5F5-59AD-AB30E43E06E7}"/>
              </a:ext>
            </a:extLst>
          </p:cNvPr>
          <p:cNvSpPr txBox="1"/>
          <p:nvPr/>
        </p:nvSpPr>
        <p:spPr>
          <a:xfrm>
            <a:off x="1125241" y="2334352"/>
            <a:ext cx="740445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/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https://www.kernel.org/doc/Documentation/usb/hotplug.txt</a:t>
            </a:r>
          </a:p>
          <a:p>
            <a:pPr lvl="0" rtl="0"/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https://git.busybox.net/busybox/tree/docs/mdev.txt</a:t>
            </a:r>
          </a:p>
          <a:p>
            <a:pPr lvl="0" rtl="0"/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https://busybox.net/downloads/BusyBox.html</a:t>
            </a:r>
          </a:p>
          <a:p>
            <a:pPr lvl="0" rtl="0"/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https://github.com/fff7d1bc/mdev-like-a-boss/blob/master/mdev.conf</a:t>
            </a:r>
          </a:p>
          <a:p>
            <a:pPr lvl="0" rtl="0"/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https://bootlin.com/doc/legacy/udev/udev.pdf</a:t>
            </a:r>
          </a:p>
        </p:txBody>
      </p:sp>
    </p:spTree>
    <p:extLst>
      <p:ext uri="{BB962C8B-B14F-4D97-AF65-F5344CB8AC3E}">
        <p14:creationId xmlns:p14="http://schemas.microsoft.com/office/powerpoint/2010/main" val="160681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9EAA50-ABEC-A1B3-AC77-230EE1CA6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200" y="4523509"/>
            <a:ext cx="568708" cy="510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71F062-B180-4B4C-303C-C7D893812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7525" y="154641"/>
            <a:ext cx="3271424" cy="2183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8090A8-44C0-0E2A-B9BD-E4F4B1AE85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110" y="2445121"/>
            <a:ext cx="7568254" cy="2400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33"/>
          <p:cNvGrpSpPr/>
          <p:nvPr/>
        </p:nvGrpSpPr>
        <p:grpSpPr>
          <a:xfrm flipH="1">
            <a:off x="232954" y="7"/>
            <a:ext cx="1423548" cy="3741186"/>
            <a:chOff x="7350442" y="2608992"/>
            <a:chExt cx="636650" cy="1673160"/>
          </a:xfrm>
        </p:grpSpPr>
        <p:sp>
          <p:nvSpPr>
            <p:cNvPr id="283" name="Google Shape;283;p33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33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33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33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33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33"/>
          <p:cNvGrpSpPr/>
          <p:nvPr/>
        </p:nvGrpSpPr>
        <p:grpSpPr>
          <a:xfrm>
            <a:off x="7517149" y="6"/>
            <a:ext cx="1393881" cy="3663217"/>
            <a:chOff x="7350442" y="2608992"/>
            <a:chExt cx="636650" cy="1673160"/>
          </a:xfrm>
        </p:grpSpPr>
        <p:sp>
          <p:nvSpPr>
            <p:cNvPr id="291" name="Google Shape;291;p33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F4F3E17-400C-F398-60AF-6122DEB69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200" y="4523509"/>
            <a:ext cx="568708" cy="510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891A3E-CCE4-C96E-18E7-F61A3F4E8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3197" y="3493075"/>
            <a:ext cx="548640" cy="5486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5610EB-7E23-9A61-3B9F-86035B7304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599" y="3493075"/>
            <a:ext cx="548640" cy="5486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45A97E-9AE2-6947-68F6-C5736673EC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8132" y="3493075"/>
            <a:ext cx="548640" cy="5486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22C046-D51D-81D1-E668-F392987A7E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8795" y="3493075"/>
            <a:ext cx="548640" cy="548640"/>
          </a:xfrm>
          <a:prstGeom prst="rect">
            <a:avLst/>
          </a:prstGeom>
        </p:spPr>
      </p:pic>
      <p:sp>
        <p:nvSpPr>
          <p:cNvPr id="18" name="Google Shape;2327;p49">
            <a:extLst>
              <a:ext uri="{FF2B5EF4-FFF2-40B4-BE49-F238E27FC236}">
                <a16:creationId xmlns:a16="http://schemas.microsoft.com/office/drawing/2014/main" id="{AEA7CE39-B132-A70D-D5B6-E40E32DD283F}"/>
              </a:ext>
            </a:extLst>
          </p:cNvPr>
          <p:cNvSpPr txBox="1">
            <a:spLocks/>
          </p:cNvSpPr>
          <p:nvPr/>
        </p:nvSpPr>
        <p:spPr>
          <a:xfrm>
            <a:off x="2430000" y="1281304"/>
            <a:ext cx="4284000" cy="98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a-IR" sz="5400" b="1" dirty="0">
                <a:cs typeface="B Zar" panose="00000400000000000000" pitchFamily="2" charset="-78"/>
              </a:rPr>
              <a:t>با تشکر</a:t>
            </a:r>
            <a:endParaRPr lang="en-US" sz="5400" b="1" dirty="0">
              <a:cs typeface="B Zar" panose="00000400000000000000" pitchFamily="2" charset="-78"/>
            </a:endParaRPr>
          </a:p>
        </p:txBody>
      </p:sp>
      <p:sp>
        <p:nvSpPr>
          <p:cNvPr id="19" name="Google Shape;2292;p47">
            <a:extLst>
              <a:ext uri="{FF2B5EF4-FFF2-40B4-BE49-F238E27FC236}">
                <a16:creationId xmlns:a16="http://schemas.microsoft.com/office/drawing/2014/main" id="{96AE4D18-917E-20B9-571C-554D1A31B36B}"/>
              </a:ext>
            </a:extLst>
          </p:cNvPr>
          <p:cNvSpPr txBox="1">
            <a:spLocks/>
          </p:cNvSpPr>
          <p:nvPr/>
        </p:nvSpPr>
        <p:spPr>
          <a:xfrm>
            <a:off x="4143474" y="3048916"/>
            <a:ext cx="269524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r" rtl="1"/>
            <a:r>
              <a:rPr lang="fa-IR" b="1" dirty="0">
                <a:cs typeface="B Zar" panose="00000400000000000000" pitchFamily="2" charset="-78"/>
              </a:rPr>
              <a:t>ما را در شبکه های اجتماعی دنبال کنید:</a:t>
            </a:r>
            <a:endParaRPr lang="en-US" b="1" dirty="0">
              <a:cs typeface="B Zar" panose="00000400000000000000" pitchFamily="2" charset="-78"/>
            </a:endParaRPr>
          </a:p>
        </p:txBody>
      </p:sp>
      <p:sp>
        <p:nvSpPr>
          <p:cNvPr id="20" name="Google Shape;548;p40">
            <a:extLst>
              <a:ext uri="{FF2B5EF4-FFF2-40B4-BE49-F238E27FC236}">
                <a16:creationId xmlns:a16="http://schemas.microsoft.com/office/drawing/2014/main" id="{580BF4C8-2934-240C-AF9F-9565C6676369}"/>
              </a:ext>
            </a:extLst>
          </p:cNvPr>
          <p:cNvSpPr/>
          <p:nvPr/>
        </p:nvSpPr>
        <p:spPr>
          <a:xfrm>
            <a:off x="1939698" y="2885207"/>
            <a:ext cx="5126120" cy="1375438"/>
          </a:xfrm>
          <a:prstGeom prst="roundRect">
            <a:avLst>
              <a:gd name="adj" fmla="val 11903"/>
            </a:avLst>
          </a:prstGeom>
          <a:noFill/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Google Shape;552;p40">
            <a:extLst>
              <a:ext uri="{FF2B5EF4-FFF2-40B4-BE49-F238E27FC236}">
                <a16:creationId xmlns:a16="http://schemas.microsoft.com/office/drawing/2014/main" id="{CB804A7D-355A-156B-D22F-220A59E563A0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l="23948" r="23427"/>
          <a:stretch/>
        </p:blipFill>
        <p:spPr>
          <a:xfrm>
            <a:off x="2217524" y="2803928"/>
            <a:ext cx="1661415" cy="1775918"/>
          </a:xfrm>
          <a:prstGeom prst="roundRect">
            <a:avLst>
              <a:gd name="adj" fmla="val 10435"/>
            </a:avLst>
          </a:prstGeom>
          <a:noFill/>
          <a:ln w="19050" cap="flat" cmpd="sng">
            <a:solidFill>
              <a:srgbClr val="98FAFC"/>
            </a:solidFill>
            <a:prstDash val="solid"/>
            <a:round/>
            <a:headEnd type="none" w="sm" len="sm"/>
            <a:tailEnd type="none" w="sm" len="sm"/>
          </a:ln>
          <a:effectLst>
            <a:outerShdw blurRad="257175" dist="19050" dir="5400000" algn="bl" rotWithShape="0">
              <a:srgbClr val="98FAFC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67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>
          <a:extLst>
            <a:ext uri="{FF2B5EF4-FFF2-40B4-BE49-F238E27FC236}">
              <a16:creationId xmlns:a16="http://schemas.microsoft.com/office/drawing/2014/main" id="{8D03E08E-0DD1-27D1-A67F-DC676E77E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8A8337-9AFF-E2DE-8C10-F6E31F806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200" y="4523509"/>
            <a:ext cx="568708" cy="510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8D548D-BD3B-AF23-7ECD-120C0488A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73" y="171750"/>
            <a:ext cx="7568254" cy="240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C34AB5-1340-C4B8-AAE8-064AED8AB432}"/>
              </a:ext>
            </a:extLst>
          </p:cNvPr>
          <p:cNvSpPr txBox="1"/>
          <p:nvPr/>
        </p:nvSpPr>
        <p:spPr>
          <a:xfrm>
            <a:off x="787872" y="2675965"/>
            <a:ext cx="7568253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 488.709948] </a:t>
            </a:r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usb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1-1: new high-speed USB device number 2 using </a:t>
            </a:r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musb-hdrc</a:t>
            </a:r>
            <a:b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 488.865772] </a:t>
            </a:r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usb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1-1: New USB device found, </a:t>
            </a:r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idVendor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=054c, </a:t>
            </a:r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idProduct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=06b1, </a:t>
            </a:r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bcdDevice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1.00</a:t>
            </a:r>
            <a:b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 488.874062] </a:t>
            </a:r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usb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1-1: New USB device strings: </a:t>
            </a:r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Mfr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=1, Product=2, </a:t>
            </a:r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SerialNumber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  <a:b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 488.881785] </a:t>
            </a:r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usb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1-1: Product: Storage Media</a:t>
            </a:r>
            <a:b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 488.886186] </a:t>
            </a:r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usb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1-1: Manufacturer: Sony</a:t>
            </a:r>
            <a:b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 488.890224] </a:t>
            </a:r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usb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1-1: </a:t>
            </a:r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SerialNumber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3C5211402123340946</a:t>
            </a:r>
            <a:b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 489.014086] </a:t>
            </a:r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usb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-storage 1-1:1.0: USB Mass Storage device detected</a:t>
            </a:r>
            <a:b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 489.022338] </a:t>
            </a:r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scsi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host0: </a:t>
            </a:r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usb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-storage 1-1:1.0</a:t>
            </a:r>
            <a:b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 489.027610] </a:t>
            </a:r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usbcore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registered new interface driver </a:t>
            </a:r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usb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-storage</a:t>
            </a:r>
            <a:b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 489.045006] </a:t>
            </a:r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usbcore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registered new interface driver </a:t>
            </a:r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uas</a:t>
            </a:r>
            <a:b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 490.787127] </a:t>
            </a:r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scsi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0:0:0:0: Direct-Access     Sony     Storage Media    0100 PQ: 0 ANSI: 4</a:t>
            </a:r>
            <a:b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 490.803189] </a:t>
            </a:r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0:0:0:0: [</a:t>
            </a:r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sda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63406080 512-byte logical blocks: (32.5 GB/30.2 GiB)</a:t>
            </a:r>
            <a:b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 490.818572] </a:t>
            </a:r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0:0:0:0: [</a:t>
            </a:r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sda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Write Protect is off</a:t>
            </a:r>
            <a:b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 490.830597] </a:t>
            </a:r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0:0:0:0: [</a:t>
            </a:r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sda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No Caching mode page found</a:t>
            </a:r>
            <a:b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 490.837334] </a:t>
            </a:r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0:0:0:0: [</a:t>
            </a:r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sda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Assuming drive cache: write through</a:t>
            </a:r>
            <a:b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 490.852527]  </a:t>
            </a:r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sda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sda1</a:t>
            </a:r>
            <a:b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 490.857524] </a:t>
            </a:r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0:0:0:0: [</a:t>
            </a:r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sda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Attached SCSI removable disk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7F11B4-F3F9-1CCC-59C6-52516AA65915}"/>
              </a:ext>
            </a:extLst>
          </p:cNvPr>
          <p:cNvSpPr/>
          <p:nvPr/>
        </p:nvSpPr>
        <p:spPr>
          <a:xfrm>
            <a:off x="5271247" y="1896035"/>
            <a:ext cx="853888" cy="4370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3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>
          <a:extLst>
            <a:ext uri="{FF2B5EF4-FFF2-40B4-BE49-F238E27FC236}">
              <a16:creationId xmlns:a16="http://schemas.microsoft.com/office/drawing/2014/main" id="{B375EF2F-9D97-833C-42E4-DDDE8E936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BE8A63-0699-01CE-85C9-63E959F88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200" y="4523509"/>
            <a:ext cx="568708" cy="510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C58674-8227-8715-A27F-76109D15A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73" y="171750"/>
            <a:ext cx="7568254" cy="240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4F49D4-282B-17B2-E4FD-891B751FDC07}"/>
              </a:ext>
            </a:extLst>
          </p:cNvPr>
          <p:cNvSpPr txBox="1"/>
          <p:nvPr/>
        </p:nvSpPr>
        <p:spPr>
          <a:xfrm>
            <a:off x="787873" y="2992307"/>
            <a:ext cx="471869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ls /dev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sda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sda1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03F805-B7BE-9435-92EF-424E60C2AC12}"/>
              </a:ext>
            </a:extLst>
          </p:cNvPr>
          <p:cNvSpPr/>
          <p:nvPr/>
        </p:nvSpPr>
        <p:spPr>
          <a:xfrm>
            <a:off x="5271247" y="1896035"/>
            <a:ext cx="853888" cy="4370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8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>
          <a:extLst>
            <a:ext uri="{FF2B5EF4-FFF2-40B4-BE49-F238E27FC236}">
              <a16:creationId xmlns:a16="http://schemas.microsoft.com/office/drawing/2014/main" id="{3CC51264-0BC5-2309-4C5D-BA0D4303F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761EA6-2080-25D6-78E8-D399FD059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200" y="4523509"/>
            <a:ext cx="568708" cy="510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FD978C-5E15-C83C-63F3-76F01933F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73" y="171750"/>
            <a:ext cx="7568254" cy="240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EF030B-9372-69D9-58C6-016DBECAD258}"/>
              </a:ext>
            </a:extLst>
          </p:cNvPr>
          <p:cNvSpPr txBox="1"/>
          <p:nvPr/>
        </p:nvSpPr>
        <p:spPr>
          <a:xfrm>
            <a:off x="787873" y="2932131"/>
            <a:ext cx="48358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/media/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usb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mount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-t </a:t>
            </a:r>
            <a:r>
              <a:rPr lang="fr-F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vfat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/dev/sda1  /media/</a:t>
            </a:r>
            <a:r>
              <a:rPr lang="fr-F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usb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8E1F2-932E-7D89-805C-C6AD2262141B}"/>
              </a:ext>
            </a:extLst>
          </p:cNvPr>
          <p:cNvSpPr/>
          <p:nvPr/>
        </p:nvSpPr>
        <p:spPr>
          <a:xfrm>
            <a:off x="5271247" y="1896035"/>
            <a:ext cx="853888" cy="4370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7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>
          <a:extLst>
            <a:ext uri="{FF2B5EF4-FFF2-40B4-BE49-F238E27FC236}">
              <a16:creationId xmlns:a16="http://schemas.microsoft.com/office/drawing/2014/main" id="{DA627449-6E2A-631A-C504-65B491EC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57BCF4-5DCB-7D8E-42C4-F5420F2B1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200" y="4523509"/>
            <a:ext cx="568708" cy="510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D5307F-7C37-4E39-105F-64799459A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73" y="171750"/>
            <a:ext cx="7568254" cy="240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622AFB-F8CE-5614-49EB-A5A2508D90D1}"/>
              </a:ext>
            </a:extLst>
          </p:cNvPr>
          <p:cNvSpPr txBox="1"/>
          <p:nvPr/>
        </p:nvSpPr>
        <p:spPr>
          <a:xfrm>
            <a:off x="787873" y="2932131"/>
            <a:ext cx="48358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umount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/media/</a:t>
            </a:r>
            <a:r>
              <a:rPr lang="fr-F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usb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rm -d /media/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usb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962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>
          <a:extLst>
            <a:ext uri="{FF2B5EF4-FFF2-40B4-BE49-F238E27FC236}">
              <a16:creationId xmlns:a16="http://schemas.microsoft.com/office/drawing/2014/main" id="{007B00E2-1A2E-95C2-3FC6-8F64E0A85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287BD3-C35A-CD44-96F5-C075AD5BA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200" y="4523509"/>
            <a:ext cx="568708" cy="510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E7AC4A-8EDE-095B-2684-54278A5E3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73" y="171750"/>
            <a:ext cx="7568254" cy="240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0BC221-E4E2-0E96-D3F6-3BB703B1DAF5}"/>
              </a:ext>
            </a:extLst>
          </p:cNvPr>
          <p:cNvSpPr txBox="1"/>
          <p:nvPr/>
        </p:nvSpPr>
        <p:spPr>
          <a:xfrm>
            <a:off x="787873" y="2992643"/>
            <a:ext cx="417409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ls /dev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mmcblk0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mmcblk0p1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096497-1D5A-02A8-CCD3-557E7305865F}"/>
              </a:ext>
            </a:extLst>
          </p:cNvPr>
          <p:cNvSpPr/>
          <p:nvPr/>
        </p:nvSpPr>
        <p:spPr>
          <a:xfrm>
            <a:off x="3301253" y="1896035"/>
            <a:ext cx="1358153" cy="4370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3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>
          <a:extLst>
            <a:ext uri="{FF2B5EF4-FFF2-40B4-BE49-F238E27FC236}">
              <a16:creationId xmlns:a16="http://schemas.microsoft.com/office/drawing/2014/main" id="{452F08D3-172F-19AA-4D68-625D1797E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0ECF6B-6EB0-C659-9725-85413E2CC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200" y="4523509"/>
            <a:ext cx="568708" cy="510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F03C4C-15E2-01A0-1DE5-6160DCF05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73" y="171750"/>
            <a:ext cx="7568254" cy="240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1CDBB0-1B61-ED10-1C53-450C0E69BA90}"/>
              </a:ext>
            </a:extLst>
          </p:cNvPr>
          <p:cNvSpPr txBox="1"/>
          <p:nvPr/>
        </p:nvSpPr>
        <p:spPr>
          <a:xfrm>
            <a:off x="787873" y="2932131"/>
            <a:ext cx="5908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/media/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mount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-t </a:t>
            </a:r>
            <a:r>
              <a:rPr lang="fr-F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vfat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/dev/mmcblk0p1  /media/</a:t>
            </a:r>
            <a:r>
              <a:rPr lang="fr-F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4FDCFD-8447-C36D-D137-3E6F9C0A2D65}"/>
              </a:ext>
            </a:extLst>
          </p:cNvPr>
          <p:cNvSpPr/>
          <p:nvPr/>
        </p:nvSpPr>
        <p:spPr>
          <a:xfrm>
            <a:off x="3301253" y="1896035"/>
            <a:ext cx="1358153" cy="4370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39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>
          <a:extLst>
            <a:ext uri="{FF2B5EF4-FFF2-40B4-BE49-F238E27FC236}">
              <a16:creationId xmlns:a16="http://schemas.microsoft.com/office/drawing/2014/main" id="{7927AA08-B654-55E2-D5C1-221310417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65F464-CF9A-5BB7-E85A-BDB99F01A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200" y="4523509"/>
            <a:ext cx="568708" cy="510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4F42E8-A3FA-5301-DFA5-44A77EABA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73" y="171750"/>
            <a:ext cx="7568254" cy="240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E5E87D-53E5-CAC7-E6EC-5DCC255802FB}"/>
              </a:ext>
            </a:extLst>
          </p:cNvPr>
          <p:cNvSpPr txBox="1"/>
          <p:nvPr/>
        </p:nvSpPr>
        <p:spPr>
          <a:xfrm>
            <a:off x="787873" y="2932131"/>
            <a:ext cx="48358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umount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/media/</a:t>
            </a:r>
            <a:r>
              <a:rPr lang="fr-F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rm -d /media/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047709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Project Proposal Minitheme by Slidesgo">
  <a:themeElements>
    <a:clrScheme name="Simple Light">
      <a:dk1>
        <a:srgbClr val="FFFFFF"/>
      </a:dk1>
      <a:lt1>
        <a:srgbClr val="E0E0E0"/>
      </a:lt1>
      <a:dk2>
        <a:srgbClr val="666666"/>
      </a:dk2>
      <a:lt2>
        <a:srgbClr val="000000"/>
      </a:lt2>
      <a:accent1>
        <a:srgbClr val="96FFF3"/>
      </a:accent1>
      <a:accent2>
        <a:srgbClr val="8F1EA0"/>
      </a:accent2>
      <a:accent3>
        <a:srgbClr val="3DC6FF"/>
      </a:accent3>
      <a:accent4>
        <a:srgbClr val="2619AA"/>
      </a:accent4>
      <a:accent5>
        <a:srgbClr val="190057"/>
      </a:accent5>
      <a:accent6>
        <a:srgbClr val="F13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1524</Words>
  <Application>Microsoft Office PowerPoint</Application>
  <PresentationFormat>On-screen Show (16:9)</PresentationFormat>
  <Paragraphs>117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Calibri</vt:lpstr>
      <vt:lpstr>Oswald ExtraLight</vt:lpstr>
      <vt:lpstr>Arial</vt:lpstr>
      <vt:lpstr>Roboto Condensed Light</vt:lpstr>
      <vt:lpstr>B Zar</vt:lpstr>
      <vt:lpstr>DM Sans</vt:lpstr>
      <vt:lpstr>Oswald</vt:lpstr>
      <vt:lpstr>Courier New</vt:lpstr>
      <vt:lpstr>Technology Project Proposal Minitheme by Slidesgo</vt:lpstr>
      <vt:lpstr>موضوع mdev  ارائه دهنده حسین لاچینی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busybox mdev -h</vt:lpstr>
      <vt:lpstr>LINUX HOTPLUGGING</vt:lpstr>
      <vt:lpstr>LINUX HOTPLUGGING</vt:lpstr>
      <vt:lpstr>KERNEL HOTPLUG HELPER</vt:lpstr>
      <vt:lpstr>mdev usage</vt:lpstr>
      <vt:lpstr>mdev usage</vt:lpstr>
      <vt:lpstr>mdev usage</vt:lpstr>
      <vt:lpstr>FIRMWARE</vt:lpstr>
      <vt:lpstr>SEQUENCING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PROJECT PROPOSAL MINITHEME</dc:title>
  <dc:creator>Lachini</dc:creator>
  <cp:lastModifiedBy>Hossein Lachini</cp:lastModifiedBy>
  <cp:revision>28</cp:revision>
  <dcterms:modified xsi:type="dcterms:W3CDTF">2024-12-16T15:56:47Z</dcterms:modified>
</cp:coreProperties>
</file>