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4" r:id="rId1"/>
  </p:sldMasterIdLst>
  <p:notesMasterIdLst>
    <p:notesMasterId r:id="rId22"/>
  </p:notesMasterIdLst>
  <p:sldIdLst>
    <p:sldId id="275" r:id="rId2"/>
    <p:sldId id="276" r:id="rId3"/>
    <p:sldId id="283" r:id="rId4"/>
    <p:sldId id="279" r:id="rId5"/>
    <p:sldId id="292" r:id="rId6"/>
    <p:sldId id="289" r:id="rId7"/>
    <p:sldId id="294" r:id="rId8"/>
    <p:sldId id="290" r:id="rId9"/>
    <p:sldId id="295" r:id="rId10"/>
    <p:sldId id="299" r:id="rId11"/>
    <p:sldId id="287" r:id="rId12"/>
    <p:sldId id="284" r:id="rId13"/>
    <p:sldId id="285" r:id="rId14"/>
    <p:sldId id="286" r:id="rId15"/>
    <p:sldId id="296" r:id="rId16"/>
    <p:sldId id="297" r:id="rId17"/>
    <p:sldId id="298" r:id="rId18"/>
    <p:sldId id="288" r:id="rId19"/>
    <p:sldId id="291" r:id="rId20"/>
    <p:sldId id="273" r:id="rId21"/>
  </p:sldIdLst>
  <p:sldSz cx="12160250" cy="6840538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4D1"/>
    <a:srgbClr val="999999"/>
    <a:srgbClr val="004586"/>
    <a:srgbClr val="83C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" y="91"/>
      </p:cViewPr>
      <p:guideLst>
        <p:guide orient="horz" pos="2160"/>
        <p:guide pos="3891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1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endParaRPr lang="et-EE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endParaRPr lang="et-EE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endParaRPr lang="et-EE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fld id="{9137B0FE-B827-43E6-9F1A-73A7AB4ED6CD}" type="slidenum">
              <a:rPr lang="et-EE" altLang="en-US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632586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77875"/>
            <a:ext cx="6819900" cy="3836988"/>
          </a:xfrm>
        </p:spPr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9137B0FE-B827-43E6-9F1A-73A7AB4ED6CD}" type="slidenum">
              <a:rPr lang="et-EE" altLang="en-US" smtClean="0"/>
              <a:pPr/>
              <a:t>4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376758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77875"/>
            <a:ext cx="6819900" cy="3836988"/>
          </a:xfrm>
        </p:spPr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9137B0FE-B827-43E6-9F1A-73A7AB4ED6CD}" type="slidenum">
              <a:rPr lang="et-EE" altLang="en-US" smtClean="0"/>
              <a:pPr/>
              <a:t>5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3553768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77875"/>
            <a:ext cx="6819900" cy="3836988"/>
          </a:xfrm>
        </p:spPr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9137B0FE-B827-43E6-9F1A-73A7AB4ED6CD}" type="slidenum">
              <a:rPr lang="et-EE" altLang="en-US" smtClean="0"/>
              <a:pPr/>
              <a:t>6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255218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NB! </a:t>
            </a:r>
            <a:r>
              <a:rPr lang="en-GB" dirty="0" err="1" smtClean="0"/>
              <a:t>Tagasiside</a:t>
            </a:r>
            <a:r>
              <a:rPr lang="en-GB" dirty="0" smtClean="0"/>
              <a:t> </a:t>
            </a:r>
            <a:r>
              <a:rPr lang="en-GB" dirty="0" err="1" smtClean="0"/>
              <a:t>ja</a:t>
            </a:r>
            <a:r>
              <a:rPr lang="en-GB" dirty="0" smtClean="0"/>
              <a:t> </a:t>
            </a:r>
            <a:r>
              <a:rPr lang="en-GB" dirty="0" err="1" smtClean="0"/>
              <a:t>statistika</a:t>
            </a:r>
            <a:r>
              <a:rPr lang="en-GB" dirty="0" smtClean="0"/>
              <a:t> </a:t>
            </a:r>
            <a:r>
              <a:rPr lang="en-GB" dirty="0" err="1" smtClean="0"/>
              <a:t>osa</a:t>
            </a:r>
            <a:r>
              <a:rPr lang="en-GB" dirty="0" smtClean="0"/>
              <a:t> SDG </a:t>
            </a:r>
            <a:r>
              <a:rPr lang="en-GB" dirty="0" err="1" smtClean="0"/>
              <a:t>andmemudelist</a:t>
            </a:r>
            <a:r>
              <a:rPr lang="en-GB" dirty="0" smtClean="0"/>
              <a:t> </a:t>
            </a:r>
            <a:r>
              <a:rPr lang="en-GB" dirty="0" err="1" smtClean="0"/>
              <a:t>veel</a:t>
            </a:r>
            <a:r>
              <a:rPr lang="en-GB" dirty="0" smtClean="0"/>
              <a:t> </a:t>
            </a:r>
            <a:r>
              <a:rPr lang="en-GB" dirty="0" err="1" smtClean="0"/>
              <a:t>puudub</a:t>
            </a:r>
            <a:r>
              <a:rPr lang="en-GB" dirty="0" smtClean="0"/>
              <a:t>;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lisandub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hiljem</a:t>
            </a:r>
            <a:r>
              <a:rPr lang="en-GB" baseline="0" dirty="0" smtClean="0"/>
              <a:t>.</a:t>
            </a:r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137B0FE-B827-43E6-9F1A-73A7AB4ED6CD}" type="slidenum">
              <a:rPr lang="et-EE" altLang="en-US" smtClean="0"/>
              <a:pPr/>
              <a:t>18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251172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sile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1821543"/>
            <a:ext cx="12160250" cy="5040000"/>
          </a:xfrm>
          <a:prstGeom prst="rect">
            <a:avLst/>
          </a:prstGeom>
          <a:solidFill>
            <a:srgbClr val="0084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73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noFill/>
              <a:effectLst/>
              <a:latin typeface="Roboto Condensed" panose="02000000000000000000" pitchFamily="2" charset="0"/>
              <a:ea typeface="Microsoft YaHei" panose="020B0503020204020204" pitchFamily="34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255589" y="2452434"/>
            <a:ext cx="9688885" cy="1908370"/>
          </a:xfrm>
        </p:spPr>
        <p:txBody>
          <a:bodyPr tIns="86400" anchor="t" anchorCtr="0">
            <a:normAutofit/>
          </a:bodyPr>
          <a:lstStyle>
            <a:lvl1pPr marL="0" indent="0" algn="l">
              <a:defRPr sz="5700" b="0" baseline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t-EE" dirty="0" smtClean="0"/>
              <a:t>Pealkiri kahele reale pandud pealkiri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55589" y="4500389"/>
            <a:ext cx="9688885" cy="1944216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lang="en-US" sz="2800" dirty="0">
                <a:solidFill>
                  <a:schemeClr val="bg1"/>
                </a:solidFill>
              </a:defRPr>
            </a:lvl1pPr>
            <a:lvl2pPr marL="457211" indent="0" algn="ctr">
              <a:buNone/>
              <a:defRPr sz="2000"/>
            </a:lvl2pPr>
            <a:lvl3pPr marL="914421" indent="0" algn="ctr">
              <a:buNone/>
              <a:defRPr sz="1800"/>
            </a:lvl3pPr>
            <a:lvl4pPr marL="1371632" indent="0" algn="ctr">
              <a:buNone/>
              <a:defRPr sz="1600"/>
            </a:lvl4pPr>
            <a:lvl5pPr marL="1828843" indent="0" algn="ctr">
              <a:buNone/>
              <a:defRPr sz="1600"/>
            </a:lvl5pPr>
            <a:lvl6pPr marL="2286053" indent="0" algn="ctr">
              <a:buNone/>
              <a:defRPr sz="1600"/>
            </a:lvl6pPr>
            <a:lvl7pPr marL="2743264" indent="0" algn="ctr">
              <a:buNone/>
              <a:defRPr sz="1600"/>
            </a:lvl7pPr>
            <a:lvl8pPr marL="3200474" indent="0" algn="ctr">
              <a:buNone/>
              <a:defRPr sz="1600"/>
            </a:lvl8pPr>
            <a:lvl9pPr marL="3657684" indent="0" algn="ctr">
              <a:buNone/>
              <a:defRPr sz="1600"/>
            </a:lvl9pPr>
          </a:lstStyle>
          <a:p>
            <a:r>
              <a:rPr lang="et-EE" dirty="0" smtClean="0"/>
              <a:t>Eesnimi Perenimi</a:t>
            </a:r>
          </a:p>
          <a:p>
            <a:r>
              <a:rPr lang="et-EE" dirty="0" smtClean="0"/>
              <a:t>ametinimetus</a:t>
            </a:r>
          </a:p>
          <a:p>
            <a:endParaRPr lang="et-EE" dirty="0" smtClean="0"/>
          </a:p>
          <a:p>
            <a:r>
              <a:rPr lang="et-EE" dirty="0" smtClean="0"/>
              <a:t>14.12.2013</a:t>
            </a:r>
            <a:endParaRPr lang="en-US" dirty="0"/>
          </a:p>
        </p:txBody>
      </p:sp>
      <p:pic>
        <p:nvPicPr>
          <p:cNvPr id="3" name="Pilt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3" y="334400"/>
            <a:ext cx="2929245" cy="117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11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601" y="456036"/>
            <a:ext cx="39219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69690" y="984911"/>
            <a:ext cx="6156127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11" indent="0">
              <a:buNone/>
              <a:defRPr sz="2793"/>
            </a:lvl2pPr>
            <a:lvl3pPr marL="912023" indent="0">
              <a:buNone/>
              <a:defRPr sz="2394"/>
            </a:lvl3pPr>
            <a:lvl4pPr marL="1368034" indent="0">
              <a:buNone/>
              <a:defRPr sz="1995"/>
            </a:lvl4pPr>
            <a:lvl5pPr marL="1824045" indent="0">
              <a:buNone/>
              <a:defRPr sz="1995"/>
            </a:lvl5pPr>
            <a:lvl6pPr marL="2280056" indent="0">
              <a:buNone/>
              <a:defRPr sz="1995"/>
            </a:lvl6pPr>
            <a:lvl7pPr marL="2736068" indent="0">
              <a:buNone/>
              <a:defRPr sz="1995"/>
            </a:lvl7pPr>
            <a:lvl8pPr marL="3192079" indent="0">
              <a:buNone/>
              <a:defRPr sz="1995"/>
            </a:lvl8pPr>
            <a:lvl9pPr marL="3648090" indent="0">
              <a:buNone/>
              <a:defRPr sz="1995"/>
            </a:lvl9pPr>
          </a:lstStyle>
          <a:p>
            <a:r>
              <a:rPr lang="et-EE" smtClean="0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601" y="2052161"/>
            <a:ext cx="39219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11" indent="0">
              <a:buNone/>
              <a:defRPr sz="1396"/>
            </a:lvl2pPr>
            <a:lvl3pPr marL="912023" indent="0">
              <a:buNone/>
              <a:defRPr sz="1197"/>
            </a:lvl3pPr>
            <a:lvl4pPr marL="1368034" indent="0">
              <a:buNone/>
              <a:defRPr sz="997"/>
            </a:lvl4pPr>
            <a:lvl5pPr marL="1824045" indent="0">
              <a:buNone/>
              <a:defRPr sz="997"/>
            </a:lvl5pPr>
            <a:lvl6pPr marL="2280056" indent="0">
              <a:buNone/>
              <a:defRPr sz="997"/>
            </a:lvl6pPr>
            <a:lvl7pPr marL="2736068" indent="0">
              <a:buNone/>
              <a:defRPr sz="997"/>
            </a:lvl7pPr>
            <a:lvl8pPr marL="3192079" indent="0">
              <a:buNone/>
              <a:defRPr sz="997"/>
            </a:lvl8pPr>
            <a:lvl9pPr marL="3648090" indent="0">
              <a:buNone/>
              <a:defRPr sz="997"/>
            </a:lvl9pPr>
          </a:lstStyle>
          <a:p>
            <a:pPr lvl="0"/>
            <a:r>
              <a:rPr lang="et-EE" smtClean="0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7D3-8977-4B76-8A8E-76EC884CC3A4}" type="slidenum">
              <a:rPr lang="et-EE" altLang="en-US" smtClean="0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7213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7D3-8977-4B76-8A8E-76EC884CC3A4}" type="slidenum">
              <a:rPr lang="et-EE" altLang="en-US" smtClean="0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2594041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2179" y="364195"/>
            <a:ext cx="2622054" cy="5797040"/>
          </a:xfrm>
        </p:spPr>
        <p:txBody>
          <a:bodyPr vert="eaVert"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017" y="364195"/>
            <a:ext cx="7714159" cy="5797040"/>
          </a:xfrm>
        </p:spPr>
        <p:txBody>
          <a:bodyPr vert="eaVert"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7D3-8977-4B76-8A8E-76EC884CC3A4}" type="slidenum">
              <a:rPr lang="et-EE" altLang="en-US" smtClean="0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2654764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1800538"/>
            <a:ext cx="12160250" cy="5040000"/>
          </a:xfrm>
          <a:prstGeom prst="rect">
            <a:avLst/>
          </a:prstGeom>
          <a:solidFill>
            <a:srgbClr val="0084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73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noFill/>
              <a:effectLst/>
              <a:latin typeface="Roboto Condensed" panose="02000000000000000000" pitchFamily="2" charset="0"/>
              <a:ea typeface="Microsoft YaHei" panose="020B0503020204020204" pitchFamily="34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255590" y="2448003"/>
            <a:ext cx="10370208" cy="972269"/>
          </a:xfrm>
        </p:spPr>
        <p:txBody>
          <a:bodyPr tIns="86400" anchor="t" anchorCtr="0"/>
          <a:lstStyle>
            <a:lvl1pPr marL="0" indent="0" algn="l">
              <a:tabLst>
                <a:tab pos="84138" algn="l"/>
              </a:tabLst>
              <a:defRPr sz="5700" b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t-EE" dirty="0" smtClean="0"/>
              <a:t>Aitäh!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55590" y="3636293"/>
            <a:ext cx="10370207" cy="1728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600" b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11" indent="0" algn="ctr">
              <a:buNone/>
              <a:defRPr sz="2000"/>
            </a:lvl2pPr>
            <a:lvl3pPr marL="914421" indent="0" algn="ctr">
              <a:buNone/>
              <a:defRPr sz="1800"/>
            </a:lvl3pPr>
            <a:lvl4pPr marL="1371632" indent="0" algn="ctr">
              <a:buNone/>
              <a:defRPr sz="1600"/>
            </a:lvl4pPr>
            <a:lvl5pPr marL="1828843" indent="0" algn="ctr">
              <a:buNone/>
              <a:defRPr sz="1600"/>
            </a:lvl5pPr>
            <a:lvl6pPr marL="2286053" indent="0" algn="ctr">
              <a:buNone/>
              <a:defRPr sz="1600"/>
            </a:lvl6pPr>
            <a:lvl7pPr marL="2743264" indent="0" algn="ctr">
              <a:buNone/>
              <a:defRPr sz="1600"/>
            </a:lvl7pPr>
            <a:lvl8pPr marL="3200474" indent="0" algn="ctr">
              <a:buNone/>
              <a:defRPr sz="1600"/>
            </a:lvl8pPr>
            <a:lvl9pPr marL="3657684" indent="0" algn="ctr">
              <a:buNone/>
              <a:defRPr sz="1600"/>
            </a:lvl9pPr>
          </a:lstStyle>
          <a:p>
            <a:r>
              <a:rPr lang="et-EE" dirty="0" smtClean="0"/>
              <a:t>Eesnimi Perenimi</a:t>
            </a:r>
          </a:p>
          <a:p>
            <a:r>
              <a:rPr lang="et-EE" dirty="0" smtClean="0"/>
              <a:t>eesnimi.perenimi@ria.ee</a:t>
            </a:r>
          </a:p>
          <a:p>
            <a:endParaRPr lang="et-EE" dirty="0" smtClean="0"/>
          </a:p>
        </p:txBody>
      </p:sp>
      <p:pic>
        <p:nvPicPr>
          <p:cNvPr id="6" name="Pilt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3" y="334400"/>
            <a:ext cx="2929245" cy="117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72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031" y="1119505"/>
            <a:ext cx="9120188" cy="2381521"/>
          </a:xfrm>
        </p:spPr>
        <p:txBody>
          <a:bodyPr anchor="b"/>
          <a:lstStyle>
            <a:lvl1pPr algn="ctr">
              <a:defRPr sz="5984"/>
            </a:lvl1pPr>
          </a:lstStyle>
          <a:p>
            <a:r>
              <a:rPr lang="et-EE" dirty="0" smtClean="0"/>
              <a:t>Muutke pealkirja laadi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031" y="3592866"/>
            <a:ext cx="9120188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11" indent="0" algn="ctr">
              <a:buNone/>
              <a:defRPr sz="1995"/>
            </a:lvl2pPr>
            <a:lvl3pPr marL="912023" indent="0" algn="ctr">
              <a:buNone/>
              <a:defRPr sz="1795"/>
            </a:lvl3pPr>
            <a:lvl4pPr marL="1368034" indent="0" algn="ctr">
              <a:buNone/>
              <a:defRPr sz="1596"/>
            </a:lvl4pPr>
            <a:lvl5pPr marL="1824045" indent="0" algn="ctr">
              <a:buNone/>
              <a:defRPr sz="1596"/>
            </a:lvl5pPr>
            <a:lvl6pPr marL="2280056" indent="0" algn="ctr">
              <a:buNone/>
              <a:defRPr sz="1596"/>
            </a:lvl6pPr>
            <a:lvl7pPr marL="2736068" indent="0" algn="ctr">
              <a:buNone/>
              <a:defRPr sz="1596"/>
            </a:lvl7pPr>
            <a:lvl8pPr marL="3192079" indent="0" algn="ctr">
              <a:buNone/>
              <a:defRPr sz="1596"/>
            </a:lvl8pPr>
            <a:lvl9pPr marL="3648090" indent="0" algn="ctr">
              <a:buNone/>
              <a:defRPr sz="1596"/>
            </a:lvl9pPr>
          </a:lstStyle>
          <a:p>
            <a:r>
              <a:rPr lang="et-EE" smtClean="0"/>
              <a:t>Klõpsake juhtslaidi alapealkirja laadi redigeerimiseks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7D3-8977-4B76-8A8E-76EC884CC3A4}" type="slidenum">
              <a:rPr lang="et-EE" altLang="en-US" smtClean="0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2065178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t-EE" dirty="0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 dirty="0" smtClean="0"/>
              <a:t>Redigeeri juhtslaidi tekstilaade</a:t>
            </a:r>
          </a:p>
          <a:p>
            <a:pPr lvl="1"/>
            <a:r>
              <a:rPr lang="et-EE" dirty="0" smtClean="0"/>
              <a:t>Teine tase</a:t>
            </a:r>
          </a:p>
          <a:p>
            <a:pPr lvl="2"/>
            <a:r>
              <a:rPr lang="et-EE" dirty="0" smtClean="0"/>
              <a:t>Kolmas tase</a:t>
            </a:r>
          </a:p>
          <a:p>
            <a:pPr lvl="3"/>
            <a:r>
              <a:rPr lang="et-EE" dirty="0" smtClean="0"/>
              <a:t>Neljas tase</a:t>
            </a:r>
          </a:p>
          <a:p>
            <a:pPr lvl="4"/>
            <a:r>
              <a:rPr lang="et-EE" dirty="0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7D3-8977-4B76-8A8E-76EC884CC3A4}" type="slidenum">
              <a:rPr lang="et-EE" altLang="en-US" smtClean="0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413354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684" y="1705385"/>
            <a:ext cx="10488216" cy="2845473"/>
          </a:xfrm>
        </p:spPr>
        <p:txBody>
          <a:bodyPr anchor="b"/>
          <a:lstStyle>
            <a:lvl1pPr>
              <a:defRPr sz="5984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684" y="4577778"/>
            <a:ext cx="10488216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11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023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034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04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0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06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07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090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smtClean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7D3-8977-4B76-8A8E-76EC884CC3A4}" type="slidenum">
              <a:rPr lang="et-EE" altLang="en-US" smtClean="0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138179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017" y="1820976"/>
            <a:ext cx="5168106" cy="4340259"/>
          </a:xfrm>
        </p:spPr>
        <p:txBody>
          <a:bodyPr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127" y="1820976"/>
            <a:ext cx="5168106" cy="4340259"/>
          </a:xfrm>
        </p:spPr>
        <p:txBody>
          <a:bodyPr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7D3-8977-4B76-8A8E-76EC884CC3A4}" type="slidenum">
              <a:rPr lang="et-EE" altLang="en-US" smtClean="0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2961829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601" y="364196"/>
            <a:ext cx="10488216" cy="1322188"/>
          </a:xfrm>
        </p:spPr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602" y="1676882"/>
            <a:ext cx="514435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11" indent="0">
              <a:buNone/>
              <a:defRPr sz="1995" b="1"/>
            </a:lvl2pPr>
            <a:lvl3pPr marL="912023" indent="0">
              <a:buNone/>
              <a:defRPr sz="1795" b="1"/>
            </a:lvl3pPr>
            <a:lvl4pPr marL="1368034" indent="0">
              <a:buNone/>
              <a:defRPr sz="1596" b="1"/>
            </a:lvl4pPr>
            <a:lvl5pPr marL="1824045" indent="0">
              <a:buNone/>
              <a:defRPr sz="1596" b="1"/>
            </a:lvl5pPr>
            <a:lvl6pPr marL="2280056" indent="0">
              <a:buNone/>
              <a:defRPr sz="1596" b="1"/>
            </a:lvl6pPr>
            <a:lvl7pPr marL="2736068" indent="0">
              <a:buNone/>
              <a:defRPr sz="1596" b="1"/>
            </a:lvl7pPr>
            <a:lvl8pPr marL="3192079" indent="0">
              <a:buNone/>
              <a:defRPr sz="1596" b="1"/>
            </a:lvl8pPr>
            <a:lvl9pPr marL="3648090" indent="0">
              <a:buNone/>
              <a:defRPr sz="1596" b="1"/>
            </a:lvl9pPr>
          </a:lstStyle>
          <a:p>
            <a:pPr lvl="0"/>
            <a:r>
              <a:rPr lang="et-EE" smtClean="0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602" y="2498697"/>
            <a:ext cx="5144355" cy="3675206"/>
          </a:xfrm>
        </p:spPr>
        <p:txBody>
          <a:bodyPr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127" y="1676882"/>
            <a:ext cx="5169690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11" indent="0">
              <a:buNone/>
              <a:defRPr sz="1995" b="1"/>
            </a:lvl2pPr>
            <a:lvl3pPr marL="912023" indent="0">
              <a:buNone/>
              <a:defRPr sz="1795" b="1"/>
            </a:lvl3pPr>
            <a:lvl4pPr marL="1368034" indent="0">
              <a:buNone/>
              <a:defRPr sz="1596" b="1"/>
            </a:lvl4pPr>
            <a:lvl5pPr marL="1824045" indent="0">
              <a:buNone/>
              <a:defRPr sz="1596" b="1"/>
            </a:lvl5pPr>
            <a:lvl6pPr marL="2280056" indent="0">
              <a:buNone/>
              <a:defRPr sz="1596" b="1"/>
            </a:lvl6pPr>
            <a:lvl7pPr marL="2736068" indent="0">
              <a:buNone/>
              <a:defRPr sz="1596" b="1"/>
            </a:lvl7pPr>
            <a:lvl8pPr marL="3192079" indent="0">
              <a:buNone/>
              <a:defRPr sz="1596" b="1"/>
            </a:lvl8pPr>
            <a:lvl9pPr marL="3648090" indent="0">
              <a:buNone/>
              <a:defRPr sz="1596" b="1"/>
            </a:lvl9pPr>
          </a:lstStyle>
          <a:p>
            <a:pPr lvl="0"/>
            <a:r>
              <a:rPr lang="et-EE" smtClean="0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127" y="2498697"/>
            <a:ext cx="5169690" cy="3675206"/>
          </a:xfrm>
        </p:spPr>
        <p:txBody>
          <a:bodyPr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7D3-8977-4B76-8A8E-76EC884CC3A4}" type="slidenum">
              <a:rPr lang="et-EE" altLang="en-US" smtClean="0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2368587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7D3-8977-4B76-8A8E-76EC884CC3A4}" type="slidenum">
              <a:rPr lang="et-EE" altLang="en-US" smtClean="0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401481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7D3-8977-4B76-8A8E-76EC884CC3A4}" type="slidenum">
              <a:rPr lang="et-EE" altLang="en-US" smtClean="0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1148899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601" y="456036"/>
            <a:ext cx="39219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690" y="984911"/>
            <a:ext cx="6156127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601" y="2052161"/>
            <a:ext cx="39219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11" indent="0">
              <a:buNone/>
              <a:defRPr sz="1396"/>
            </a:lvl2pPr>
            <a:lvl3pPr marL="912023" indent="0">
              <a:buNone/>
              <a:defRPr sz="1197"/>
            </a:lvl3pPr>
            <a:lvl4pPr marL="1368034" indent="0">
              <a:buNone/>
              <a:defRPr sz="997"/>
            </a:lvl4pPr>
            <a:lvl5pPr marL="1824045" indent="0">
              <a:buNone/>
              <a:defRPr sz="997"/>
            </a:lvl5pPr>
            <a:lvl6pPr marL="2280056" indent="0">
              <a:buNone/>
              <a:defRPr sz="997"/>
            </a:lvl6pPr>
            <a:lvl7pPr marL="2736068" indent="0">
              <a:buNone/>
              <a:defRPr sz="997"/>
            </a:lvl7pPr>
            <a:lvl8pPr marL="3192079" indent="0">
              <a:buNone/>
              <a:defRPr sz="997"/>
            </a:lvl8pPr>
            <a:lvl9pPr marL="3648090" indent="0">
              <a:buNone/>
              <a:defRPr sz="997"/>
            </a:lvl9pPr>
          </a:lstStyle>
          <a:p>
            <a:pPr lvl="0"/>
            <a:r>
              <a:rPr lang="et-EE" smtClean="0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7D3-8977-4B76-8A8E-76EC884CC3A4}" type="slidenum">
              <a:rPr lang="et-EE" altLang="en-US" smtClean="0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720287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017" y="364196"/>
            <a:ext cx="10488216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017" y="1820976"/>
            <a:ext cx="10488216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 dirty="0" smtClean="0"/>
              <a:t>Redigeeri juhtslaidi tekstilaade</a:t>
            </a:r>
          </a:p>
          <a:p>
            <a:pPr lvl="1"/>
            <a:r>
              <a:rPr lang="et-EE" dirty="0" smtClean="0"/>
              <a:t>Teine tase</a:t>
            </a:r>
          </a:p>
          <a:p>
            <a:pPr lvl="2"/>
            <a:r>
              <a:rPr lang="et-EE" dirty="0" smtClean="0"/>
              <a:t>Kolmas tase</a:t>
            </a:r>
          </a:p>
          <a:p>
            <a:pPr lvl="3"/>
            <a:r>
              <a:rPr lang="et-EE" dirty="0" smtClean="0"/>
              <a:t>Neljas tase</a:t>
            </a:r>
          </a:p>
          <a:p>
            <a:pPr lvl="4"/>
            <a:r>
              <a:rPr lang="et-EE" dirty="0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017" y="6340166"/>
            <a:ext cx="273605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083" y="6340166"/>
            <a:ext cx="410408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177" y="6340166"/>
            <a:ext cx="273605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57D3-8977-4B76-8A8E-76EC884CC3A4}" type="slidenum">
              <a:rPr lang="et-EE" altLang="en-US" smtClean="0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193677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7" r:id="rId13"/>
  </p:sldLayoutIdLst>
  <p:timing>
    <p:tnLst>
      <p:par>
        <p:cTn id="1" dur="indefinite" restart="never" nodeType="tmRoot"/>
      </p:par>
    </p:tnLst>
  </p:timing>
  <p:txStyles>
    <p:titleStyle>
      <a:lvl1pPr algn="l" defTabSz="912023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j-cs"/>
        </a:defRPr>
      </a:lvl1pPr>
    </p:titleStyle>
    <p:bodyStyle>
      <a:lvl1pPr marL="228006" indent="-228006" algn="l" defTabSz="912023" rtl="0" eaLnBrk="1" latinLnBrk="0" hangingPunct="1">
        <a:lnSpc>
          <a:spcPct val="90000"/>
        </a:lnSpc>
        <a:spcBef>
          <a:spcPts val="997"/>
        </a:spcBef>
        <a:buClr>
          <a:srgbClr val="0084D1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4017" indent="-228006" algn="l" defTabSz="912023" rtl="0" eaLnBrk="1" latinLnBrk="0" hangingPunct="1">
        <a:lnSpc>
          <a:spcPct val="90000"/>
        </a:lnSpc>
        <a:spcBef>
          <a:spcPts val="499"/>
        </a:spcBef>
        <a:buClr>
          <a:srgbClr val="0084D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0028" indent="-228006" algn="l" defTabSz="912023" rtl="0" eaLnBrk="1" latinLnBrk="0" hangingPunct="1">
        <a:lnSpc>
          <a:spcPct val="90000"/>
        </a:lnSpc>
        <a:spcBef>
          <a:spcPts val="499"/>
        </a:spcBef>
        <a:buClr>
          <a:srgbClr val="0084D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596039" indent="-228006" algn="l" defTabSz="912023" rtl="0" eaLnBrk="1" latinLnBrk="0" hangingPunct="1">
        <a:lnSpc>
          <a:spcPct val="90000"/>
        </a:lnSpc>
        <a:spcBef>
          <a:spcPts val="499"/>
        </a:spcBef>
        <a:buClr>
          <a:srgbClr val="0084D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2051" indent="-228006" algn="l" defTabSz="912023" rtl="0" eaLnBrk="1" latinLnBrk="0" hangingPunct="1">
        <a:lnSpc>
          <a:spcPct val="90000"/>
        </a:lnSpc>
        <a:spcBef>
          <a:spcPts val="499"/>
        </a:spcBef>
        <a:buClr>
          <a:srgbClr val="0084D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08062" indent="-228006" algn="l" defTabSz="91202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073" indent="-228006" algn="l" defTabSz="91202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085" indent="-228006" algn="l" defTabSz="91202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096" indent="-228006" algn="l" defTabSz="91202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11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023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034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045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056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068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079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090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talogue-of-services-isa/SDG-mode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0.1.6.116/artiklivaramu/artiklid/merge_requests/2/diffs?commit_id=8371bdcafae001ca873eaa01442b8223b7a06d7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alkiri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 err="1" smtClean="0">
                <a:latin typeface="+mn-lt"/>
                <a:cs typeface="Arial" panose="020B0604020202020204" pitchFamily="34" charset="0"/>
              </a:rPr>
              <a:t>Artiklivaramu</a:t>
            </a:r>
            <a:r>
              <a:rPr lang="en-GB" sz="5400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n-GB" sz="5400" dirty="0" err="1" smtClean="0">
                <a:latin typeface="+mn-lt"/>
                <a:cs typeface="Arial" panose="020B0604020202020204" pitchFamily="34" charset="0"/>
              </a:rPr>
              <a:t>tutvustus</a:t>
            </a:r>
            <a:endParaRPr lang="et-EE" sz="54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Alapealkiri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Raivo Alla</a:t>
            </a:r>
            <a:endParaRPr lang="en-GB" dirty="0">
              <a:latin typeface="+mn-lt"/>
            </a:endParaRPr>
          </a:p>
          <a:p>
            <a:r>
              <a:rPr lang="en-GB" dirty="0" err="1" smtClean="0">
                <a:latin typeface="+mn-lt"/>
              </a:rPr>
              <a:t>Riigiportaali</a:t>
            </a:r>
            <a:r>
              <a:rPr lang="en-GB" dirty="0" smtClean="0">
                <a:latin typeface="+mn-lt"/>
              </a:rPr>
              <a:t> </a:t>
            </a:r>
            <a:r>
              <a:rPr lang="en-GB" dirty="0" err="1" smtClean="0">
                <a:latin typeface="+mn-lt"/>
              </a:rPr>
              <a:t>osakonna</a:t>
            </a:r>
            <a:r>
              <a:rPr lang="en-GB" dirty="0" smtClean="0">
                <a:latin typeface="+mn-lt"/>
              </a:rPr>
              <a:t> </a:t>
            </a:r>
            <a:r>
              <a:rPr lang="en-GB" dirty="0" err="1" smtClean="0">
                <a:latin typeface="+mn-lt"/>
              </a:rPr>
              <a:t>tootejuht</a:t>
            </a:r>
            <a:endParaRPr lang="et-EE" dirty="0" smtClean="0">
              <a:latin typeface="+mn-lt"/>
            </a:endParaRPr>
          </a:p>
          <a:p>
            <a:endParaRPr lang="et-EE" dirty="0"/>
          </a:p>
          <a:p>
            <a:r>
              <a:rPr lang="en-GB" dirty="0" smtClean="0">
                <a:latin typeface="+mn-lt"/>
              </a:rPr>
              <a:t>10</a:t>
            </a:r>
            <a:r>
              <a:rPr lang="et-EE" dirty="0" smtClean="0">
                <a:latin typeface="+mn-lt"/>
              </a:rPr>
              <a:t>.</a:t>
            </a:r>
            <a:r>
              <a:rPr lang="en-GB" dirty="0" smtClean="0">
                <a:latin typeface="+mn-lt"/>
              </a:rPr>
              <a:t>03</a:t>
            </a:r>
            <a:r>
              <a:rPr lang="et-EE" dirty="0" smtClean="0">
                <a:latin typeface="+mn-lt"/>
              </a:rPr>
              <a:t>.20</a:t>
            </a:r>
            <a:r>
              <a:rPr lang="en-GB" dirty="0" smtClean="0">
                <a:latin typeface="+mn-lt"/>
              </a:rPr>
              <a:t>20</a:t>
            </a:r>
            <a:endParaRPr lang="et-E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23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7" y="662781"/>
            <a:ext cx="115347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3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Artiklivaramu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: 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sisu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i="1" dirty="0" smtClean="0">
                <a:solidFill>
                  <a:srgbClr val="0070C0"/>
                </a:solidFill>
                <a:latin typeface="+mn-lt"/>
              </a:rPr>
              <a:t>crowdsourcing</a:t>
            </a:r>
            <a:endParaRPr lang="en-GB" sz="3600" i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48" y="1404045"/>
            <a:ext cx="4417772" cy="5199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804" y="1908101"/>
            <a:ext cx="5293793" cy="4608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3313" y="3636293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--&gt;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956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Miks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artiklivaramu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luua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?</a:t>
            </a:r>
            <a:endParaRPr lang="en-GB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6017" y="1820976"/>
            <a:ext cx="10488216" cy="4623629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t-EE" dirty="0">
                <a:latin typeface="+mn-lt"/>
              </a:rPr>
              <a:t>SDG määruse (SDGR) art 21 lõikest 2</a:t>
            </a:r>
            <a:r>
              <a:rPr lang="en-GB" dirty="0">
                <a:latin typeface="+mn-lt"/>
              </a:rPr>
              <a:t> </a:t>
            </a:r>
            <a:r>
              <a:rPr lang="et-EE" dirty="0">
                <a:latin typeface="+mn-lt"/>
              </a:rPr>
              <a:t>tulenevate kohustuste täi</a:t>
            </a:r>
            <a:r>
              <a:rPr lang="en-GB" dirty="0">
                <a:latin typeface="+mn-lt"/>
              </a:rPr>
              <a:t>t</a:t>
            </a:r>
            <a:r>
              <a:rPr lang="et-EE" dirty="0">
                <a:latin typeface="+mn-lt"/>
              </a:rPr>
              <a:t>m</a:t>
            </a:r>
            <a:r>
              <a:rPr lang="en-GB" dirty="0" err="1">
                <a:latin typeface="+mn-lt"/>
              </a:rPr>
              <a:t>i</a:t>
            </a:r>
            <a:r>
              <a:rPr lang="et-EE" dirty="0">
                <a:latin typeface="+mn-lt"/>
              </a:rPr>
              <a:t>seks</a:t>
            </a:r>
            <a:endParaRPr lang="en-GB" dirty="0">
              <a:latin typeface="+mn-lt"/>
            </a:endParaRPr>
          </a:p>
          <a:p>
            <a:pPr marL="682189" lvl="1" indent="-457200"/>
            <a:r>
              <a:rPr lang="en-GB" sz="2200" dirty="0" err="1">
                <a:latin typeface="+mn-lt"/>
              </a:rPr>
              <a:t>teave</a:t>
            </a:r>
            <a:r>
              <a:rPr lang="en-GB" sz="2200" dirty="0">
                <a:latin typeface="+mn-lt"/>
              </a:rPr>
              <a:t> </a:t>
            </a:r>
            <a:r>
              <a:rPr lang="en-GB" sz="2200" dirty="0" err="1">
                <a:latin typeface="+mn-lt"/>
              </a:rPr>
              <a:t>õiguste</a:t>
            </a:r>
            <a:r>
              <a:rPr lang="en-GB" sz="2200" dirty="0">
                <a:latin typeface="+mn-lt"/>
              </a:rPr>
              <a:t> </a:t>
            </a:r>
            <a:r>
              <a:rPr lang="en-GB" sz="2200" dirty="0" err="1">
                <a:latin typeface="+mn-lt"/>
              </a:rPr>
              <a:t>ja</a:t>
            </a:r>
            <a:r>
              <a:rPr lang="en-GB" sz="2200" dirty="0">
                <a:latin typeface="+mn-lt"/>
              </a:rPr>
              <a:t> </a:t>
            </a:r>
            <a:r>
              <a:rPr lang="en-GB" sz="2200" dirty="0" err="1">
                <a:latin typeface="+mn-lt"/>
              </a:rPr>
              <a:t>kohustuste</a:t>
            </a:r>
            <a:r>
              <a:rPr lang="en-GB" sz="2200" dirty="0">
                <a:latin typeface="+mn-lt"/>
              </a:rPr>
              <a:t> </a:t>
            </a:r>
            <a:r>
              <a:rPr lang="en-GB" sz="2200" dirty="0" err="1">
                <a:latin typeface="+mn-lt"/>
              </a:rPr>
              <a:t>kohta</a:t>
            </a:r>
            <a:r>
              <a:rPr lang="en-GB" sz="2200" dirty="0">
                <a:latin typeface="+mn-lt"/>
              </a:rPr>
              <a:t/>
            </a:r>
            <a:br>
              <a:rPr lang="en-GB" sz="2200" dirty="0">
                <a:latin typeface="+mn-lt"/>
              </a:rPr>
            </a:br>
            <a:r>
              <a:rPr lang="en-GB" sz="2200" dirty="0" err="1">
                <a:latin typeface="+mn-lt"/>
              </a:rPr>
              <a:t>lähtudes</a:t>
            </a:r>
            <a:r>
              <a:rPr lang="en-GB" sz="2200" dirty="0">
                <a:latin typeface="+mn-lt"/>
              </a:rPr>
              <a:t> </a:t>
            </a:r>
            <a:r>
              <a:rPr lang="en-GB" sz="2200" dirty="0" err="1">
                <a:latin typeface="+mn-lt"/>
              </a:rPr>
              <a:t>ühekordsuse</a:t>
            </a:r>
            <a:r>
              <a:rPr lang="en-GB" sz="2200" dirty="0">
                <a:latin typeface="+mn-lt"/>
              </a:rPr>
              <a:t> </a:t>
            </a:r>
            <a:r>
              <a:rPr lang="en-GB" sz="2200" dirty="0" err="1">
                <a:latin typeface="+mn-lt"/>
              </a:rPr>
              <a:t>printsiibist</a:t>
            </a:r>
            <a:r>
              <a:rPr lang="en-GB" sz="2200" dirty="0">
                <a:latin typeface="+mn-lt"/>
              </a:rPr>
              <a:t> (</a:t>
            </a:r>
            <a:r>
              <a:rPr lang="en-GB" sz="2200" i="1" dirty="0">
                <a:latin typeface="+mn-lt"/>
              </a:rPr>
              <a:t>once-only-principle</a:t>
            </a:r>
            <a:r>
              <a:rPr lang="en-GB" sz="2200" dirty="0">
                <a:latin typeface="+mn-lt"/>
              </a:rPr>
              <a:t>). </a:t>
            </a:r>
          </a:p>
          <a:p>
            <a:pPr marL="682189" lvl="1" indent="-457200"/>
            <a:r>
              <a:rPr lang="en-GB" sz="2200" dirty="0" err="1">
                <a:latin typeface="+mn-lt"/>
              </a:rPr>
              <a:t>infoartiklite</a:t>
            </a:r>
            <a:r>
              <a:rPr lang="en-GB" sz="2200" dirty="0">
                <a:latin typeface="+mn-lt"/>
              </a:rPr>
              <a:t> </a:t>
            </a:r>
            <a:r>
              <a:rPr lang="en-GB" sz="2200" dirty="0" err="1">
                <a:latin typeface="+mn-lt"/>
              </a:rPr>
              <a:t>ajakohasuse</a:t>
            </a:r>
            <a:r>
              <a:rPr lang="en-GB" sz="2200" dirty="0">
                <a:latin typeface="+mn-lt"/>
              </a:rPr>
              <a:t>, </a:t>
            </a:r>
            <a:r>
              <a:rPr lang="en-GB" sz="2200" dirty="0" err="1">
                <a:latin typeface="+mn-lt"/>
              </a:rPr>
              <a:t>käideldavuse</a:t>
            </a:r>
            <a:r>
              <a:rPr lang="en-GB" sz="2200" dirty="0">
                <a:latin typeface="+mn-lt"/>
              </a:rPr>
              <a:t>, </a:t>
            </a:r>
            <a:r>
              <a:rPr lang="en-GB" sz="2200" dirty="0" err="1">
                <a:latin typeface="+mn-lt"/>
              </a:rPr>
              <a:t>ligipääsetavuse</a:t>
            </a:r>
            <a:r>
              <a:rPr lang="en-GB" sz="2200" dirty="0">
                <a:latin typeface="+mn-lt"/>
              </a:rPr>
              <a:t> </a:t>
            </a:r>
            <a:r>
              <a:rPr lang="en-GB" sz="2200" dirty="0" err="1">
                <a:latin typeface="+mn-lt"/>
              </a:rPr>
              <a:t>tagamiseks</a:t>
            </a:r>
            <a:r>
              <a:rPr lang="en-GB" sz="2200" dirty="0">
                <a:latin typeface="+mn-lt"/>
              </a:rPr>
              <a:t>.</a:t>
            </a:r>
          </a:p>
          <a:p>
            <a:pPr marL="457200" indent="-457200"/>
            <a:r>
              <a:rPr lang="en-GB" dirty="0" err="1">
                <a:latin typeface="+mn-lt"/>
              </a:rPr>
              <a:t>Sisuartiklite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publitseerimine</a:t>
            </a:r>
            <a:r>
              <a:rPr lang="en-GB" dirty="0">
                <a:latin typeface="+mn-lt"/>
              </a:rPr>
              <a:t> </a:t>
            </a:r>
            <a:r>
              <a:rPr lang="en-GB" dirty="0" err="1" smtClean="0">
                <a:latin typeface="+mn-lt"/>
              </a:rPr>
              <a:t>artiklivaramul</a:t>
            </a:r>
            <a:r>
              <a:rPr lang="en-GB" dirty="0" smtClean="0">
                <a:latin typeface="+mn-lt"/>
              </a:rPr>
              <a:t> </a:t>
            </a:r>
            <a:r>
              <a:rPr lang="en-GB" dirty="0" err="1">
                <a:latin typeface="+mn-lt"/>
              </a:rPr>
              <a:t>kui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koostööplatvormil</a:t>
            </a:r>
            <a:endParaRPr lang="en-GB" dirty="0">
              <a:latin typeface="+mn-lt"/>
            </a:endParaRPr>
          </a:p>
          <a:p>
            <a:pPr marL="682189" lvl="1" indent="-457200"/>
            <a:r>
              <a:rPr lang="en-GB" sz="2200" dirty="0" err="1">
                <a:latin typeface="+mn-lt"/>
              </a:rPr>
              <a:t>vabalt</a:t>
            </a:r>
            <a:r>
              <a:rPr lang="en-GB" sz="2200" dirty="0">
                <a:latin typeface="+mn-lt"/>
              </a:rPr>
              <a:t> </a:t>
            </a:r>
            <a:r>
              <a:rPr lang="en-GB" sz="2200" dirty="0" err="1">
                <a:latin typeface="+mn-lt"/>
              </a:rPr>
              <a:t>ligipääsetav</a:t>
            </a:r>
            <a:r>
              <a:rPr lang="en-GB" sz="2200" dirty="0">
                <a:latin typeface="+mn-lt"/>
              </a:rPr>
              <a:t>, </a:t>
            </a:r>
            <a:r>
              <a:rPr lang="en-GB" sz="2200" b="1" dirty="0" err="1">
                <a:latin typeface="+mn-lt"/>
              </a:rPr>
              <a:t>avaandmetena</a:t>
            </a:r>
            <a:r>
              <a:rPr lang="en-GB" sz="2200" dirty="0">
                <a:latin typeface="+mn-lt"/>
              </a:rPr>
              <a:t> </a:t>
            </a:r>
            <a:r>
              <a:rPr lang="en-GB" sz="2200" dirty="0" err="1" smtClean="0">
                <a:latin typeface="+mn-lt"/>
              </a:rPr>
              <a:t>käsitletav</a:t>
            </a:r>
            <a:endParaRPr lang="en-GB" sz="2200" dirty="0" smtClean="0">
              <a:latin typeface="+mn-lt"/>
            </a:endParaRPr>
          </a:p>
          <a:p>
            <a:pPr marL="1138200" lvl="2" indent="-457200"/>
            <a:r>
              <a:rPr lang="en-GB" sz="1800" dirty="0" err="1">
                <a:latin typeface="+mn-lt"/>
              </a:rPr>
              <a:t>avaliku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err="1">
                <a:latin typeface="+mn-lt"/>
              </a:rPr>
              <a:t>teabe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err="1">
                <a:latin typeface="+mn-lt"/>
              </a:rPr>
              <a:t>ja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err="1" smtClean="0">
                <a:latin typeface="+mn-lt"/>
              </a:rPr>
              <a:t>teenuste</a:t>
            </a:r>
            <a:r>
              <a:rPr lang="en-GB" sz="1800" dirty="0" smtClean="0">
                <a:latin typeface="+mn-lt"/>
              </a:rPr>
              <a:t> </a:t>
            </a:r>
            <a:r>
              <a:rPr lang="en-GB" sz="1800" dirty="0" err="1" smtClean="0">
                <a:latin typeface="+mn-lt"/>
              </a:rPr>
              <a:t>metaandmete</a:t>
            </a:r>
            <a:r>
              <a:rPr lang="en-GB" sz="1800" dirty="0" smtClean="0">
                <a:latin typeface="+mn-lt"/>
              </a:rPr>
              <a:t> crowdsourcing?</a:t>
            </a:r>
            <a:endParaRPr lang="en-GB" sz="1800" dirty="0">
              <a:latin typeface="+mn-lt"/>
            </a:endParaRPr>
          </a:p>
          <a:p>
            <a:pPr marL="682189" lvl="1" indent="-457200"/>
            <a:r>
              <a:rPr lang="en-GB" sz="2200" dirty="0" err="1">
                <a:latin typeface="+mn-lt"/>
              </a:rPr>
              <a:t>ligipääsud</a:t>
            </a:r>
            <a:r>
              <a:rPr lang="en-GB" sz="2200" dirty="0">
                <a:latin typeface="+mn-lt"/>
              </a:rPr>
              <a:t> (</a:t>
            </a:r>
            <a:r>
              <a:rPr lang="en-GB" sz="2200" dirty="0" err="1">
                <a:latin typeface="+mn-lt"/>
              </a:rPr>
              <a:t>muutmine</a:t>
            </a:r>
            <a:r>
              <a:rPr lang="en-GB" sz="2200" dirty="0">
                <a:latin typeface="+mn-lt"/>
              </a:rPr>
              <a:t>) </a:t>
            </a:r>
            <a:r>
              <a:rPr lang="en-GB" sz="2200" dirty="0" err="1" smtClean="0">
                <a:latin typeface="+mn-lt"/>
              </a:rPr>
              <a:t>teabevaldajatele</a:t>
            </a:r>
            <a:r>
              <a:rPr lang="en-GB" sz="2200" dirty="0" smtClean="0">
                <a:latin typeface="+mn-lt"/>
              </a:rPr>
              <a:t>; </a:t>
            </a:r>
          </a:p>
          <a:p>
            <a:pPr marL="682189" lvl="1" indent="-457200"/>
            <a:r>
              <a:rPr lang="en-GB" sz="2200" dirty="0" err="1" smtClean="0">
                <a:latin typeface="+mn-lt"/>
              </a:rPr>
              <a:t>ühtse</a:t>
            </a:r>
            <a:r>
              <a:rPr lang="en-GB" sz="2200" dirty="0" smtClean="0">
                <a:latin typeface="+mn-lt"/>
              </a:rPr>
              <a:t> </a:t>
            </a:r>
            <a:r>
              <a:rPr lang="en-GB" sz="2200" dirty="0" err="1">
                <a:latin typeface="+mn-lt"/>
              </a:rPr>
              <a:t>tõe</a:t>
            </a:r>
            <a:r>
              <a:rPr lang="en-GB" sz="2200" dirty="0">
                <a:latin typeface="+mn-lt"/>
              </a:rPr>
              <a:t> </a:t>
            </a:r>
            <a:r>
              <a:rPr lang="en-GB" sz="2200" dirty="0" err="1">
                <a:latin typeface="+mn-lt"/>
              </a:rPr>
              <a:t>allikas</a:t>
            </a:r>
            <a:r>
              <a:rPr lang="en-GB" sz="2200" dirty="0">
                <a:latin typeface="+mn-lt"/>
              </a:rPr>
              <a:t> </a:t>
            </a:r>
            <a:r>
              <a:rPr lang="en-GB" sz="2200" dirty="0" err="1">
                <a:latin typeface="+mn-lt"/>
              </a:rPr>
              <a:t>nii</a:t>
            </a:r>
            <a:r>
              <a:rPr lang="en-GB" sz="2200" dirty="0">
                <a:latin typeface="+mn-lt"/>
              </a:rPr>
              <a:t> </a:t>
            </a:r>
            <a:r>
              <a:rPr lang="en-GB" sz="2200" dirty="0" err="1">
                <a:latin typeface="+mn-lt"/>
              </a:rPr>
              <a:t>teabe</a:t>
            </a:r>
            <a:r>
              <a:rPr lang="en-GB" sz="2200" dirty="0">
                <a:latin typeface="+mn-lt"/>
              </a:rPr>
              <a:t> </a:t>
            </a:r>
            <a:r>
              <a:rPr lang="en-GB" sz="2200" dirty="0" err="1">
                <a:latin typeface="+mn-lt"/>
              </a:rPr>
              <a:t>kui</a:t>
            </a:r>
            <a:r>
              <a:rPr lang="en-GB" sz="2200" dirty="0">
                <a:latin typeface="+mn-lt"/>
              </a:rPr>
              <a:t> </a:t>
            </a:r>
            <a:r>
              <a:rPr lang="en-GB" sz="2200" dirty="0" err="1">
                <a:latin typeface="+mn-lt"/>
              </a:rPr>
              <a:t>teenuste</a:t>
            </a:r>
            <a:r>
              <a:rPr lang="en-GB" sz="2200" dirty="0">
                <a:latin typeface="+mn-lt"/>
              </a:rPr>
              <a:t> </a:t>
            </a:r>
            <a:r>
              <a:rPr lang="en-GB" sz="2200" dirty="0" err="1">
                <a:latin typeface="+mn-lt"/>
              </a:rPr>
              <a:t>osas</a:t>
            </a:r>
            <a:endParaRPr lang="en-GB" sz="2200" dirty="0">
              <a:latin typeface="+mn-lt"/>
            </a:endParaRPr>
          </a:p>
          <a:p>
            <a:pPr marL="682189" lvl="1" indent="-457200"/>
            <a:r>
              <a:rPr lang="en-GB" sz="2200" dirty="0" err="1">
                <a:latin typeface="+mn-lt"/>
              </a:rPr>
              <a:t>masinloetav</a:t>
            </a:r>
            <a:r>
              <a:rPr lang="en-GB" sz="2200" dirty="0">
                <a:latin typeface="+mn-lt"/>
              </a:rPr>
              <a:t> (API </a:t>
            </a:r>
            <a:r>
              <a:rPr lang="en-GB" sz="2200" dirty="0" err="1">
                <a:latin typeface="+mn-lt"/>
              </a:rPr>
              <a:t>artiklite</a:t>
            </a:r>
            <a:r>
              <a:rPr lang="en-GB" sz="2200" dirty="0">
                <a:latin typeface="+mn-lt"/>
              </a:rPr>
              <a:t> </a:t>
            </a:r>
            <a:r>
              <a:rPr lang="en-GB" sz="2200" dirty="0" err="1">
                <a:latin typeface="+mn-lt"/>
              </a:rPr>
              <a:t>jagamiseks</a:t>
            </a:r>
            <a:r>
              <a:rPr lang="en-GB" sz="2200" dirty="0">
                <a:latin typeface="+mn-lt"/>
              </a:rPr>
              <a:t>)</a:t>
            </a:r>
          </a:p>
          <a:p>
            <a:pPr marL="0" indent="0">
              <a:buNone/>
            </a:pP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375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Mida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teeb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 RIA?</a:t>
            </a:r>
            <a:endParaRPr lang="en-GB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6017" y="1820976"/>
            <a:ext cx="10488216" cy="4623629"/>
          </a:xfrm>
        </p:spPr>
        <p:txBody>
          <a:bodyPr>
            <a:normAutofit/>
          </a:bodyPr>
          <a:lstStyle/>
          <a:p>
            <a:pPr marL="457200" indent="-457200"/>
            <a:r>
              <a:rPr lang="et-EE" dirty="0">
                <a:latin typeface="+mn-lt"/>
              </a:rPr>
              <a:t>Loome  infoartiklite haldamiseks töövahendi, toetava töökorralduse ja kasutusjuhendi</a:t>
            </a:r>
          </a:p>
          <a:p>
            <a:pPr marL="913211" lvl="1" indent="-457200"/>
            <a:r>
              <a:rPr lang="et-EE" sz="2200" dirty="0">
                <a:latin typeface="+mn-lt"/>
              </a:rPr>
              <a:t>Keskne sisuartiklite haldussüsteem (</a:t>
            </a:r>
            <a:r>
              <a:rPr lang="et-EE" sz="2200" dirty="0" err="1">
                <a:latin typeface="+mn-lt"/>
              </a:rPr>
              <a:t>Grav</a:t>
            </a:r>
            <a:r>
              <a:rPr lang="et-EE" sz="2200" dirty="0">
                <a:latin typeface="+mn-lt"/>
              </a:rPr>
              <a:t>)</a:t>
            </a:r>
          </a:p>
          <a:p>
            <a:pPr marL="913211" lvl="1" indent="-457200"/>
            <a:r>
              <a:rPr lang="et-EE" sz="2200" dirty="0" err="1">
                <a:latin typeface="+mn-lt"/>
              </a:rPr>
              <a:t>Kasutusstenaariumid</a:t>
            </a:r>
            <a:r>
              <a:rPr lang="et-EE" sz="2200" dirty="0">
                <a:latin typeface="+mn-lt"/>
              </a:rPr>
              <a:t> koostöös teabevaldajatega ja sisutoimetajatega</a:t>
            </a:r>
          </a:p>
          <a:p>
            <a:pPr marL="913211" lvl="1" indent="-457200"/>
            <a:r>
              <a:rPr lang="et-EE" sz="2200" dirty="0">
                <a:latin typeface="+mn-lt"/>
              </a:rPr>
              <a:t>Kasutusjuhend (erinevate kasutusstsenaariumite ulatuses)</a:t>
            </a:r>
            <a:r>
              <a:rPr lang="et-EE" dirty="0">
                <a:latin typeface="+mn-lt"/>
              </a:rPr>
              <a:t> </a:t>
            </a:r>
          </a:p>
          <a:p>
            <a:pPr marL="457200" indent="-457200"/>
            <a:r>
              <a:rPr lang="et-EE" dirty="0">
                <a:latin typeface="+mn-lt"/>
              </a:rPr>
              <a:t>Loome Artiklivaramu </a:t>
            </a:r>
          </a:p>
          <a:p>
            <a:pPr marL="913211" lvl="1" indent="-457200"/>
            <a:r>
              <a:rPr lang="et-EE" sz="2200" dirty="0">
                <a:latin typeface="+mn-lt"/>
              </a:rPr>
              <a:t>Sisaldab nii avalikustatud artikleid kui tööprotsesside dokumentatsiooni: artiklistandardid, stiilijuhised ja kasutustsenaariumid</a:t>
            </a:r>
          </a:p>
          <a:p>
            <a:pPr marL="0" indent="0">
              <a:buNone/>
            </a:pP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360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Artiklivaramu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: </a:t>
            </a:r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seosed</a:t>
            </a:r>
            <a:endParaRPr lang="en-GB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6017" y="1820976"/>
            <a:ext cx="10488216" cy="4623629"/>
          </a:xfrm>
        </p:spPr>
        <p:txBody>
          <a:bodyPr>
            <a:normAutofit/>
          </a:bodyPr>
          <a:lstStyle/>
          <a:p>
            <a:pPr marL="457200" indent="-457200"/>
            <a:r>
              <a:rPr lang="et-EE" dirty="0">
                <a:latin typeface="+mn-lt"/>
              </a:rPr>
              <a:t>Teenuste kataloog ja Artiklivaramu</a:t>
            </a:r>
          </a:p>
          <a:p>
            <a:pPr marL="913211" lvl="1" indent="-457200"/>
            <a:r>
              <a:rPr lang="et-EE" sz="2400" dirty="0">
                <a:latin typeface="+mn-lt"/>
              </a:rPr>
              <a:t>RIA loob riigiülese teenuste kataloogi, mis on </a:t>
            </a:r>
            <a:r>
              <a:rPr lang="et-EE" sz="2400" b="1" dirty="0" smtClean="0">
                <a:latin typeface="+mn-lt"/>
              </a:rPr>
              <a:t>TERE</a:t>
            </a:r>
            <a:r>
              <a:rPr lang="en-GB" sz="2400" dirty="0" smtClean="0">
                <a:latin typeface="+mn-lt"/>
              </a:rPr>
              <a:t>-</a:t>
            </a:r>
            <a:r>
              <a:rPr lang="en-GB" sz="2400" dirty="0" err="1" smtClean="0">
                <a:latin typeface="+mn-lt"/>
              </a:rPr>
              <a:t>visiooni</a:t>
            </a:r>
            <a:r>
              <a:rPr lang="en-GB" sz="2400" dirty="0" smtClean="0">
                <a:latin typeface="+mn-lt"/>
              </a:rPr>
              <a:t> </a:t>
            </a:r>
            <a:r>
              <a:rPr lang="en-GB" sz="2400" dirty="0" err="1" smtClean="0">
                <a:latin typeface="+mn-lt"/>
              </a:rPr>
              <a:t>arvestav</a:t>
            </a:r>
            <a:endParaRPr lang="en-GB" sz="2400" dirty="0" smtClean="0">
              <a:latin typeface="+mn-lt"/>
            </a:endParaRPr>
          </a:p>
          <a:p>
            <a:pPr marL="913211" lvl="1" indent="-457200"/>
            <a:r>
              <a:rPr lang="et-EE" sz="2400" dirty="0" smtClean="0">
                <a:latin typeface="+mn-lt"/>
              </a:rPr>
              <a:t>Vastab </a:t>
            </a:r>
            <a:r>
              <a:rPr lang="et-EE" sz="2400" dirty="0">
                <a:latin typeface="+mn-lt"/>
              </a:rPr>
              <a:t>SDG andmemudelile (laiendades seda vajaduse põhiselt)</a:t>
            </a:r>
          </a:p>
          <a:p>
            <a:pPr marL="913211" lvl="1" indent="-457200"/>
            <a:r>
              <a:rPr lang="et-EE" sz="2400" dirty="0">
                <a:latin typeface="+mn-lt"/>
              </a:rPr>
              <a:t>Majutab praegu </a:t>
            </a:r>
            <a:r>
              <a:rPr lang="et-EE" sz="2400" b="1" dirty="0">
                <a:latin typeface="+mn-lt"/>
              </a:rPr>
              <a:t>riigiteenused.ee</a:t>
            </a:r>
            <a:r>
              <a:rPr lang="et-EE" sz="2400" dirty="0">
                <a:latin typeface="+mn-lt"/>
              </a:rPr>
              <a:t>-s olevaid avalikke teenuseid</a:t>
            </a:r>
          </a:p>
          <a:p>
            <a:pPr marL="457200" indent="-457200"/>
            <a:r>
              <a:rPr lang="et-EE" dirty="0">
                <a:latin typeface="+mn-lt"/>
              </a:rPr>
              <a:t>SDGR nõuded</a:t>
            </a:r>
          </a:p>
          <a:p>
            <a:pPr marL="913211" lvl="1" indent="-457200"/>
            <a:r>
              <a:rPr lang="et-EE" sz="2400" dirty="0" err="1" smtClean="0">
                <a:latin typeface="+mn-lt"/>
              </a:rPr>
              <a:t>SDGRi</a:t>
            </a:r>
            <a:r>
              <a:rPr lang="et-EE" sz="2400" dirty="0" smtClean="0">
                <a:latin typeface="+mn-lt"/>
              </a:rPr>
              <a:t> </a:t>
            </a:r>
            <a:r>
              <a:rPr lang="et-EE" sz="2400" dirty="0">
                <a:latin typeface="+mn-lt"/>
              </a:rPr>
              <a:t>lisades loetletud valdkondade ulatuses </a:t>
            </a:r>
            <a:r>
              <a:rPr lang="et-EE" sz="2400" b="1" dirty="0" err="1">
                <a:latin typeface="+mn-lt"/>
              </a:rPr>
              <a:t>Your</a:t>
            </a:r>
            <a:r>
              <a:rPr lang="et-EE" sz="2400" b="1" dirty="0">
                <a:latin typeface="+mn-lt"/>
              </a:rPr>
              <a:t> </a:t>
            </a:r>
            <a:r>
              <a:rPr lang="et-EE" sz="2400" b="1" dirty="0" err="1">
                <a:latin typeface="+mn-lt"/>
              </a:rPr>
              <a:t>Europe</a:t>
            </a:r>
            <a:r>
              <a:rPr lang="et-EE" sz="2400" b="1" dirty="0">
                <a:latin typeface="+mn-lt"/>
              </a:rPr>
              <a:t> logo </a:t>
            </a:r>
            <a:r>
              <a:rPr lang="et-EE" sz="2400" dirty="0">
                <a:latin typeface="+mn-lt"/>
              </a:rPr>
              <a:t>haldamine </a:t>
            </a:r>
          </a:p>
          <a:p>
            <a:pPr marL="913211" lvl="1" indent="-457200"/>
            <a:r>
              <a:rPr lang="et-EE" sz="2400" dirty="0">
                <a:latin typeface="+mn-lt"/>
              </a:rPr>
              <a:t>Komisjoni </a:t>
            </a:r>
            <a:r>
              <a:rPr lang="et-EE" sz="2400" dirty="0" err="1">
                <a:latin typeface="+mn-lt"/>
              </a:rPr>
              <a:t>ühisotsinguga</a:t>
            </a:r>
            <a:r>
              <a:rPr lang="et-EE" sz="2400" dirty="0">
                <a:latin typeface="+mn-lt"/>
              </a:rPr>
              <a:t> haakumine </a:t>
            </a:r>
          </a:p>
          <a:p>
            <a:pPr marL="913211" lvl="1" indent="-457200"/>
            <a:r>
              <a:rPr lang="et-EE" sz="2400" dirty="0">
                <a:latin typeface="+mn-lt"/>
              </a:rPr>
              <a:t>tagada ka tagasiside ja statistikamehhanismide toimimine </a:t>
            </a:r>
          </a:p>
          <a:p>
            <a:pPr marL="913211" lvl="1" indent="-457200"/>
            <a:r>
              <a:rPr lang="et-EE" sz="2400" dirty="0">
                <a:latin typeface="+mn-lt"/>
              </a:rPr>
              <a:t>sisuhalduse korraldamine uutel alustel kuupäevaks </a:t>
            </a:r>
            <a:r>
              <a:rPr lang="et-EE" sz="2400" b="1" dirty="0">
                <a:latin typeface="+mn-lt"/>
              </a:rPr>
              <a:t>12.12.2020</a:t>
            </a:r>
            <a:r>
              <a:rPr lang="et-EE" sz="2400" dirty="0">
                <a:latin typeface="+mn-lt"/>
              </a:rPr>
              <a:t>, kohalikele omavalitsuste osas </a:t>
            </a:r>
            <a:r>
              <a:rPr lang="et-EE" sz="2400" b="1" dirty="0">
                <a:latin typeface="+mn-lt"/>
              </a:rPr>
              <a:t>12.12.2022</a:t>
            </a:r>
          </a:p>
          <a:p>
            <a:pPr marL="0" indent="0">
              <a:buNone/>
            </a:pP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48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Teenuste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kataloog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a</a:t>
            </a:r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rtiklivaramu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s</a:t>
            </a:r>
            <a:endParaRPr lang="en-GB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6017" y="1820976"/>
            <a:ext cx="10488216" cy="4623629"/>
          </a:xfrm>
        </p:spPr>
        <p:txBody>
          <a:bodyPr>
            <a:normAutofit/>
          </a:bodyPr>
          <a:lstStyle/>
          <a:p>
            <a:pPr marL="457200" indent="-457200"/>
            <a:r>
              <a:rPr lang="en-GB" dirty="0" smtClean="0">
                <a:latin typeface="+mn-lt"/>
              </a:rPr>
              <a:t>JSON-LD </a:t>
            </a:r>
            <a:r>
              <a:rPr lang="en-GB" dirty="0" err="1" smtClean="0">
                <a:latin typeface="+mn-lt"/>
              </a:rPr>
              <a:t>formaadis</a:t>
            </a:r>
            <a:r>
              <a:rPr lang="en-GB" dirty="0" smtClean="0">
                <a:latin typeface="+mn-lt"/>
              </a:rPr>
              <a:t> </a:t>
            </a:r>
            <a:r>
              <a:rPr lang="en-GB" dirty="0" err="1" smtClean="0">
                <a:latin typeface="+mn-lt"/>
              </a:rPr>
              <a:t>teenusekirjeldused</a:t>
            </a:r>
            <a:r>
              <a:rPr lang="en-GB" dirty="0" smtClean="0">
                <a:latin typeface="+mn-lt"/>
              </a:rPr>
              <a:t> </a:t>
            </a:r>
            <a:r>
              <a:rPr lang="en-GB" dirty="0" err="1" smtClean="0">
                <a:latin typeface="+mn-lt"/>
              </a:rPr>
              <a:t>artiklivaramus</a:t>
            </a:r>
            <a:endParaRPr lang="en-GB" dirty="0">
              <a:latin typeface="+mn-lt"/>
            </a:endParaRPr>
          </a:p>
          <a:p>
            <a:pPr marL="913211" lvl="1" indent="-457200"/>
            <a:r>
              <a:rPr lang="en-GB" dirty="0" err="1" smtClean="0">
                <a:latin typeface="+mn-lt"/>
              </a:rPr>
              <a:t>Adminliides</a:t>
            </a:r>
            <a:r>
              <a:rPr lang="en-GB" dirty="0" smtClean="0">
                <a:latin typeface="+mn-lt"/>
              </a:rPr>
              <a:t> </a:t>
            </a:r>
            <a:r>
              <a:rPr lang="en-GB" dirty="0" err="1" smtClean="0">
                <a:latin typeface="+mn-lt"/>
              </a:rPr>
              <a:t>esialgu</a:t>
            </a:r>
            <a:r>
              <a:rPr lang="en-GB" dirty="0" smtClean="0">
                <a:latin typeface="+mn-lt"/>
              </a:rPr>
              <a:t> riigiteenused.ee-s</a:t>
            </a:r>
          </a:p>
          <a:p>
            <a:pPr marL="913211" lvl="1" indent="-457200"/>
            <a:r>
              <a:rPr lang="en-GB" dirty="0" smtClean="0">
                <a:latin typeface="+mn-lt"/>
              </a:rPr>
              <a:t>ETL </a:t>
            </a:r>
            <a:r>
              <a:rPr lang="en-GB" dirty="0" err="1" smtClean="0">
                <a:latin typeface="+mn-lt"/>
              </a:rPr>
              <a:t>protsess</a:t>
            </a:r>
            <a:r>
              <a:rPr lang="en-GB" dirty="0" smtClean="0">
                <a:latin typeface="+mn-lt"/>
              </a:rPr>
              <a:t>: riigiteenused.ee –&gt; JSON-LD </a:t>
            </a:r>
            <a:r>
              <a:rPr lang="en-GB" dirty="0" err="1" smtClean="0">
                <a:latin typeface="+mn-lt"/>
              </a:rPr>
              <a:t>artiklivaramusse</a:t>
            </a:r>
            <a:endParaRPr lang="en-GB" dirty="0" smtClean="0">
              <a:latin typeface="+mn-lt"/>
            </a:endParaRPr>
          </a:p>
          <a:p>
            <a:pPr marL="913211" lvl="1" indent="-457200"/>
            <a:r>
              <a:rPr lang="en-GB" dirty="0" err="1" smtClean="0">
                <a:latin typeface="+mn-lt"/>
              </a:rPr>
              <a:t>Komijsoni</a:t>
            </a:r>
            <a:r>
              <a:rPr lang="en-GB" dirty="0" smtClean="0">
                <a:latin typeface="+mn-lt"/>
              </a:rPr>
              <a:t> harvester </a:t>
            </a:r>
            <a:r>
              <a:rPr lang="en-GB" dirty="0" err="1" smtClean="0">
                <a:latin typeface="+mn-lt"/>
              </a:rPr>
              <a:t>peab</a:t>
            </a:r>
            <a:r>
              <a:rPr lang="en-GB" dirty="0" smtClean="0">
                <a:latin typeface="+mn-lt"/>
              </a:rPr>
              <a:t> </a:t>
            </a:r>
            <a:r>
              <a:rPr lang="en-GB" dirty="0" err="1" smtClean="0">
                <a:latin typeface="+mn-lt"/>
              </a:rPr>
              <a:t>suutma</a:t>
            </a:r>
            <a:r>
              <a:rPr lang="en-GB" dirty="0" smtClean="0">
                <a:latin typeface="+mn-lt"/>
              </a:rPr>
              <a:t> </a:t>
            </a:r>
            <a:r>
              <a:rPr lang="en-GB" dirty="0" err="1" smtClean="0">
                <a:latin typeface="+mn-lt"/>
              </a:rPr>
              <a:t>masinlugedes</a:t>
            </a:r>
            <a:r>
              <a:rPr lang="en-GB" dirty="0" smtClean="0">
                <a:latin typeface="+mn-lt"/>
              </a:rPr>
              <a:t> </a:t>
            </a:r>
            <a:r>
              <a:rPr lang="en-GB" dirty="0" err="1" smtClean="0">
                <a:latin typeface="+mn-lt"/>
              </a:rPr>
              <a:t>teenuseid</a:t>
            </a:r>
            <a:r>
              <a:rPr lang="en-GB" dirty="0" smtClean="0">
                <a:latin typeface="+mn-lt"/>
              </a:rPr>
              <a:t> </a:t>
            </a:r>
            <a:r>
              <a:rPr lang="en-GB" dirty="0" err="1" smtClean="0">
                <a:latin typeface="+mn-lt"/>
              </a:rPr>
              <a:t>leida</a:t>
            </a:r>
            <a:r>
              <a:rPr lang="en-GB" dirty="0" smtClean="0">
                <a:latin typeface="+mn-lt"/>
              </a:rPr>
              <a:t>  </a:t>
            </a:r>
            <a:endParaRPr lang="en-GB" dirty="0" smtClean="0">
              <a:latin typeface="+mn-lt"/>
            </a:endParaRPr>
          </a:p>
          <a:p>
            <a:pPr marL="457200" indent="-457200"/>
            <a:r>
              <a:rPr lang="et-EE" dirty="0" smtClean="0">
                <a:latin typeface="+mn-lt"/>
              </a:rPr>
              <a:t>SDG </a:t>
            </a:r>
            <a:r>
              <a:rPr lang="en-GB" dirty="0" err="1" smtClean="0">
                <a:latin typeface="+mn-lt"/>
              </a:rPr>
              <a:t>andmemudel</a:t>
            </a:r>
            <a:endParaRPr lang="et-EE" dirty="0">
              <a:latin typeface="+mn-lt"/>
            </a:endParaRPr>
          </a:p>
          <a:p>
            <a:pPr marL="913211" lvl="1" indent="-457200"/>
            <a:r>
              <a:rPr lang="en-GB" sz="2400" dirty="0">
                <a:latin typeface="+mn-lt"/>
                <a:hlinkClick r:id="rId2"/>
              </a:rPr>
              <a:t>https://</a:t>
            </a:r>
            <a:r>
              <a:rPr lang="en-GB" sz="2400" dirty="0" smtClean="0">
                <a:latin typeface="+mn-lt"/>
                <a:hlinkClick r:id="rId2"/>
              </a:rPr>
              <a:t>github.com/catalogue-of-services-isa/SDG-model</a:t>
            </a:r>
            <a:r>
              <a:rPr lang="en-GB" sz="2400" dirty="0" smtClean="0">
                <a:latin typeface="+mn-lt"/>
              </a:rPr>
              <a:t> </a:t>
            </a:r>
            <a:endParaRPr lang="en-GB" sz="2400" dirty="0">
              <a:latin typeface="+mn-lt"/>
            </a:endParaRPr>
          </a:p>
          <a:p>
            <a:pPr marL="913211" lvl="1" indent="-457200"/>
            <a:r>
              <a:rPr lang="en-GB" sz="2400" dirty="0" err="1" smtClean="0">
                <a:latin typeface="+mn-lt"/>
              </a:rPr>
              <a:t>t</a:t>
            </a:r>
            <a:r>
              <a:rPr lang="en-GB" sz="2400" dirty="0" err="1" smtClean="0">
                <a:latin typeface="+mn-lt"/>
              </a:rPr>
              <a:t>oetub</a:t>
            </a:r>
            <a:r>
              <a:rPr lang="en-GB" sz="2400" dirty="0" smtClean="0">
                <a:latin typeface="+mn-lt"/>
              </a:rPr>
              <a:t> CPSV-AP </a:t>
            </a:r>
            <a:r>
              <a:rPr lang="en-GB" sz="2400" dirty="0" err="1" smtClean="0">
                <a:latin typeface="+mn-lt"/>
              </a:rPr>
              <a:t>rakendusprofiilile</a:t>
            </a:r>
            <a:r>
              <a:rPr lang="en-GB" sz="2400" dirty="0" smtClean="0">
                <a:latin typeface="+mn-lt"/>
              </a:rPr>
              <a:t> </a:t>
            </a:r>
            <a:endParaRPr lang="en-GB" sz="2400" dirty="0">
              <a:latin typeface="+mn-lt"/>
            </a:endParaRPr>
          </a:p>
          <a:p>
            <a:pPr marL="913211" lvl="1" indent="-457200"/>
            <a:r>
              <a:rPr lang="en-GB" sz="2400" dirty="0" err="1">
                <a:latin typeface="+mn-lt"/>
              </a:rPr>
              <a:t>r</a:t>
            </a:r>
            <a:r>
              <a:rPr lang="en-GB" sz="2400" dirty="0" err="1" smtClean="0">
                <a:latin typeface="+mn-lt"/>
              </a:rPr>
              <a:t>iiklikud</a:t>
            </a:r>
            <a:r>
              <a:rPr lang="en-GB" sz="2400" dirty="0" smtClean="0">
                <a:latin typeface="+mn-lt"/>
              </a:rPr>
              <a:t> </a:t>
            </a:r>
            <a:r>
              <a:rPr lang="en-GB" sz="2400" dirty="0" err="1" smtClean="0">
                <a:latin typeface="+mn-lt"/>
              </a:rPr>
              <a:t>klassifikaatorid</a:t>
            </a:r>
            <a:r>
              <a:rPr lang="en-GB" sz="2400" dirty="0" smtClean="0">
                <a:latin typeface="+mn-lt"/>
              </a:rPr>
              <a:t> </a:t>
            </a:r>
            <a:r>
              <a:rPr lang="en-GB" sz="2400" dirty="0" err="1" smtClean="0">
                <a:latin typeface="+mn-lt"/>
              </a:rPr>
              <a:t>kirjeldamaks</a:t>
            </a:r>
            <a:r>
              <a:rPr lang="en-GB" sz="2400" dirty="0" smtClean="0">
                <a:latin typeface="+mn-lt"/>
              </a:rPr>
              <a:t> </a:t>
            </a:r>
            <a:r>
              <a:rPr lang="en-GB" sz="2400" dirty="0" err="1" smtClean="0">
                <a:latin typeface="+mn-lt"/>
              </a:rPr>
              <a:t>kohalikke</a:t>
            </a:r>
            <a:r>
              <a:rPr lang="en-GB" sz="2400" dirty="0" smtClean="0">
                <a:latin typeface="+mn-lt"/>
              </a:rPr>
              <a:t> </a:t>
            </a:r>
            <a:r>
              <a:rPr lang="en-GB" sz="2400" dirty="0" err="1" smtClean="0">
                <a:latin typeface="+mn-lt"/>
              </a:rPr>
              <a:t>teenuseväljasid</a:t>
            </a:r>
            <a:endParaRPr lang="en-GB" dirty="0">
              <a:latin typeface="+mn-lt"/>
            </a:endParaRPr>
          </a:p>
          <a:p>
            <a:pPr marL="913211" lvl="1" indent="-457200"/>
            <a:endParaRPr lang="en-GB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598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Teenuste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kataloog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: SDG </a:t>
            </a:r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andmemudel</a:t>
            </a:r>
            <a:endParaRPr lang="en-GB" sz="36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55" y="1476053"/>
            <a:ext cx="9881939" cy="46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0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97" y="323925"/>
            <a:ext cx="9185151" cy="63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19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70C0"/>
                </a:solidFill>
                <a:latin typeface="+mn-lt"/>
              </a:rPr>
              <a:t>Tagasiside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: 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kasutada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kas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oma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või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Komisjoni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vahendit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 </a:t>
            </a:r>
            <a:endParaRPr lang="en-GB" sz="36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645" y="1548061"/>
            <a:ext cx="8243093" cy="47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15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70C0"/>
                </a:solidFill>
                <a:latin typeface="+mn-lt"/>
              </a:rPr>
              <a:t>Statistika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: 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kogutav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andmestik</a:t>
            </a:r>
            <a:endParaRPr lang="en-GB" sz="36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21" y="1836093"/>
            <a:ext cx="8709049" cy="456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7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Mis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 on </a:t>
            </a:r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Artiklivaramu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?</a:t>
            </a:r>
            <a:endParaRPr lang="en-GB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6017" y="1820976"/>
            <a:ext cx="9996636" cy="4340259"/>
          </a:xfrm>
        </p:spPr>
        <p:txBody>
          <a:bodyPr>
            <a:normAutofit/>
          </a:bodyPr>
          <a:lstStyle/>
          <a:p>
            <a:r>
              <a:rPr lang="en-GB" b="1" dirty="0" err="1" smtClean="0">
                <a:latin typeface="+mn-lt"/>
              </a:rPr>
              <a:t>Põhiidee</a:t>
            </a:r>
            <a:r>
              <a:rPr lang="en-GB" dirty="0" smtClean="0">
                <a:latin typeface="+mn-lt"/>
              </a:rPr>
              <a:t>: t</a:t>
            </a:r>
            <a:r>
              <a:rPr lang="et-EE" dirty="0" err="1" smtClean="0">
                <a:latin typeface="+mn-lt"/>
              </a:rPr>
              <a:t>eabevaldajatest</a:t>
            </a:r>
            <a:r>
              <a:rPr lang="et-EE" dirty="0" smtClean="0">
                <a:latin typeface="+mn-lt"/>
              </a:rPr>
              <a:t> </a:t>
            </a:r>
            <a:r>
              <a:rPr lang="et-EE" dirty="0">
                <a:latin typeface="+mn-lt"/>
              </a:rPr>
              <a:t>kasutajad saavad ettenähtud </a:t>
            </a:r>
            <a:r>
              <a:rPr lang="et-EE" dirty="0" err="1">
                <a:latin typeface="+mn-lt"/>
              </a:rPr>
              <a:t>töövoo</a:t>
            </a:r>
            <a:r>
              <a:rPr lang="et-EE" dirty="0">
                <a:latin typeface="+mn-lt"/>
              </a:rPr>
              <a:t> alusel muudatusi </a:t>
            </a:r>
            <a:r>
              <a:rPr lang="en-GB" dirty="0" err="1" smtClean="0">
                <a:latin typeface="+mn-lt"/>
              </a:rPr>
              <a:t>ühtses</a:t>
            </a:r>
            <a:r>
              <a:rPr lang="en-GB" dirty="0" smtClean="0">
                <a:latin typeface="+mn-lt"/>
              </a:rPr>
              <a:t> </a:t>
            </a:r>
            <a:r>
              <a:rPr lang="en-GB" dirty="0" err="1" smtClean="0">
                <a:latin typeface="+mn-lt"/>
              </a:rPr>
              <a:t>kohas</a:t>
            </a:r>
            <a:r>
              <a:rPr lang="en-GB" dirty="0" smtClean="0">
                <a:latin typeface="+mn-lt"/>
              </a:rPr>
              <a:t> </a:t>
            </a:r>
            <a:r>
              <a:rPr lang="et-EE" dirty="0" smtClean="0">
                <a:latin typeface="+mn-lt"/>
              </a:rPr>
              <a:t>teha</a:t>
            </a:r>
            <a:endParaRPr lang="en-GB" dirty="0" smtClean="0">
              <a:latin typeface="+mn-lt"/>
            </a:endParaRPr>
          </a:p>
          <a:p>
            <a:r>
              <a:rPr lang="en-GB" dirty="0" err="1" smtClean="0">
                <a:latin typeface="+mn-lt"/>
              </a:rPr>
              <a:t>Võimalikke</a:t>
            </a:r>
            <a:r>
              <a:rPr lang="en-GB" dirty="0" smtClean="0">
                <a:latin typeface="+mn-lt"/>
              </a:rPr>
              <a:t> </a:t>
            </a:r>
            <a:r>
              <a:rPr lang="en-GB" dirty="0" err="1" smtClean="0">
                <a:latin typeface="+mn-lt"/>
              </a:rPr>
              <a:t>osapooli</a:t>
            </a:r>
            <a:r>
              <a:rPr lang="en-GB" dirty="0" smtClean="0">
                <a:latin typeface="+mn-lt"/>
              </a:rPr>
              <a:t> </a:t>
            </a:r>
            <a:r>
              <a:rPr lang="en-GB" dirty="0" err="1" smtClean="0">
                <a:latin typeface="+mn-lt"/>
              </a:rPr>
              <a:t>rohkem</a:t>
            </a:r>
            <a:r>
              <a:rPr lang="en-GB" dirty="0" smtClean="0">
                <a:latin typeface="+mn-lt"/>
              </a:rPr>
              <a:t>:</a:t>
            </a:r>
            <a:br>
              <a:rPr lang="en-GB" dirty="0" smtClean="0">
                <a:latin typeface="+mn-lt"/>
              </a:rPr>
            </a:br>
            <a:endParaRPr lang="et-EE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773" y="3636293"/>
            <a:ext cx="5486028" cy="30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t-EE" sz="5400" dirty="0" smtClean="0">
                <a:latin typeface="+mn-lt"/>
              </a:rPr>
              <a:t>Aitäh!</a:t>
            </a:r>
            <a:endParaRPr lang="en-US" sz="5400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Raivo Alla</a:t>
            </a:r>
            <a:endParaRPr lang="et-EE" dirty="0" smtClean="0">
              <a:latin typeface="+mn-lt"/>
            </a:endParaRPr>
          </a:p>
          <a:p>
            <a:r>
              <a:rPr lang="en-GB" dirty="0" err="1">
                <a:latin typeface="+mn-lt"/>
              </a:rPr>
              <a:t>r</a:t>
            </a:r>
            <a:r>
              <a:rPr lang="en-GB" dirty="0" err="1" smtClean="0">
                <a:latin typeface="+mn-lt"/>
              </a:rPr>
              <a:t>aivo.alla</a:t>
            </a:r>
            <a:r>
              <a:rPr lang="et-EE" dirty="0" smtClean="0">
                <a:latin typeface="+mn-lt"/>
              </a:rPr>
              <a:t>@ria.ee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96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Mis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 on </a:t>
            </a:r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Artiklivaramu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?</a:t>
            </a:r>
            <a:endParaRPr lang="en-GB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 smtClean="0">
                <a:latin typeface="+mn-lt"/>
              </a:rPr>
              <a:t>RIA </a:t>
            </a:r>
            <a:r>
              <a:rPr lang="et-EE" dirty="0">
                <a:latin typeface="+mn-lt"/>
              </a:rPr>
              <a:t>on  loonud </a:t>
            </a:r>
            <a:r>
              <a:rPr lang="et-EE" dirty="0" err="1" smtClean="0">
                <a:latin typeface="+mn-lt"/>
              </a:rPr>
              <a:t>POCi</a:t>
            </a:r>
            <a:r>
              <a:rPr lang="et-EE" dirty="0">
                <a:latin typeface="+mn-lt"/>
              </a:rPr>
              <a:t>, mis pakub </a:t>
            </a:r>
            <a:r>
              <a:rPr lang="et-EE" dirty="0" smtClean="0">
                <a:latin typeface="+mn-lt"/>
              </a:rPr>
              <a:t>teabevaldajatele </a:t>
            </a:r>
            <a:r>
              <a:rPr lang="et-EE" dirty="0">
                <a:latin typeface="+mn-lt"/>
              </a:rPr>
              <a:t>ja teenuse </a:t>
            </a:r>
            <a:r>
              <a:rPr lang="et-EE" dirty="0" smtClean="0">
                <a:latin typeface="+mn-lt"/>
              </a:rPr>
              <a:t>omanikele </a:t>
            </a:r>
            <a:r>
              <a:rPr lang="et-EE" dirty="0">
                <a:latin typeface="+mn-lt"/>
              </a:rPr>
              <a:t>liidest sisuartikli lisamiseks ja haldamiseks: infoartiklid, kontaktiartiklid, teenuseartiklid,…</a:t>
            </a:r>
          </a:p>
          <a:p>
            <a:r>
              <a:rPr lang="et-EE" dirty="0">
                <a:latin typeface="+mn-lt"/>
              </a:rPr>
              <a:t>Tehniliselt </a:t>
            </a:r>
            <a:r>
              <a:rPr lang="et-EE" dirty="0" err="1">
                <a:latin typeface="+mn-lt"/>
              </a:rPr>
              <a:t>GitLab</a:t>
            </a:r>
            <a:r>
              <a:rPr lang="et-EE" dirty="0">
                <a:latin typeface="+mn-lt"/>
              </a:rPr>
              <a:t>-i arhitektuuril </a:t>
            </a:r>
            <a:br>
              <a:rPr lang="et-EE" dirty="0">
                <a:latin typeface="+mn-lt"/>
              </a:rPr>
            </a:br>
            <a:r>
              <a:rPr lang="et-EE" dirty="0">
                <a:latin typeface="+mn-lt"/>
              </a:rPr>
              <a:t>realiseeritav platvorm, mis talletab </a:t>
            </a:r>
            <a:r>
              <a:rPr lang="et-EE" dirty="0" err="1">
                <a:latin typeface="+mn-lt"/>
              </a:rPr>
              <a:t>sisutootmisvahendist</a:t>
            </a:r>
            <a:r>
              <a:rPr lang="et-EE" dirty="0">
                <a:latin typeface="+mn-lt"/>
              </a:rPr>
              <a:t> publitseeritud artikleid</a:t>
            </a:r>
          </a:p>
          <a:p>
            <a:r>
              <a:rPr lang="et-EE" b="1" dirty="0" smtClean="0">
                <a:latin typeface="+mn-lt"/>
              </a:rPr>
              <a:t>Kokkuvõtvalt</a:t>
            </a:r>
            <a:r>
              <a:rPr lang="et-EE" dirty="0">
                <a:latin typeface="+mn-lt"/>
              </a:rPr>
              <a:t>: artiklivaramu oleks avalikult ligipääsetav "ühtse tõe allikas“; teabevaldajate teavet hoitakse kvaliteetsena ja ajakohasena</a:t>
            </a:r>
          </a:p>
        </p:txBody>
      </p:sp>
    </p:spTree>
    <p:extLst>
      <p:ext uri="{BB962C8B-B14F-4D97-AF65-F5344CB8AC3E}">
        <p14:creationId xmlns:p14="http://schemas.microsoft.com/office/powerpoint/2010/main" val="27237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CA54367A-E2CD-47DF-B630-764A4E59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70C0"/>
                </a:solidFill>
                <a:latin typeface="+mn-lt"/>
              </a:rPr>
              <a:t>Artikli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muutmise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äriprotsess</a:t>
            </a:r>
            <a:endParaRPr lang="en-GB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645" y="1476053"/>
            <a:ext cx="8255733" cy="50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01" y="41767"/>
            <a:ext cx="11082090" cy="681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3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CA54367A-E2CD-47DF-B630-764A4E59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70C0"/>
                </a:solidFill>
                <a:latin typeface="+mn-lt"/>
              </a:rPr>
              <a:t>M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uudatusettepanek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artiklivaramus</a:t>
            </a:r>
            <a:endParaRPr lang="en-GB" dirty="0">
              <a:latin typeface="+mn-lt"/>
            </a:endParaRPr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653" y="1548061"/>
            <a:ext cx="7364511" cy="497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70C0"/>
                </a:solidFill>
                <a:latin typeface="+mn-lt"/>
              </a:rPr>
              <a:t>Väliste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asutuste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liidestamine</a:t>
            </a:r>
            <a:endParaRPr lang="en-GB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6017" y="1820976"/>
            <a:ext cx="8844508" cy="4340259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+mn-lt"/>
              </a:rPr>
              <a:t>TARA </a:t>
            </a:r>
            <a:r>
              <a:rPr lang="en-GB" dirty="0" err="1" smtClean="0">
                <a:latin typeface="+mn-lt"/>
              </a:rPr>
              <a:t>autentimine</a:t>
            </a:r>
            <a:r>
              <a:rPr lang="en-GB" dirty="0" smtClean="0">
                <a:latin typeface="+mn-lt"/>
              </a:rPr>
              <a:t>; </a:t>
            </a:r>
            <a:r>
              <a:rPr lang="en-GB" dirty="0" err="1" smtClean="0">
                <a:latin typeface="+mn-lt"/>
              </a:rPr>
              <a:t>analoog</a:t>
            </a:r>
            <a:r>
              <a:rPr lang="en-GB" dirty="0" smtClean="0">
                <a:latin typeface="+mn-lt"/>
              </a:rPr>
              <a:t> </a:t>
            </a:r>
            <a:r>
              <a:rPr lang="en-GB" dirty="0" err="1" smtClean="0">
                <a:latin typeface="+mn-lt"/>
              </a:rPr>
              <a:t>koodivaramuga</a:t>
            </a:r>
            <a:r>
              <a:rPr lang="en-GB" dirty="0" smtClean="0">
                <a:latin typeface="+mn-lt"/>
              </a:rPr>
              <a:t>. </a:t>
            </a:r>
            <a:endParaRPr lang="et-EE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57" y="2628181"/>
            <a:ext cx="7831885" cy="3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7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Artiklivaramu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: 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sisu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i="1" dirty="0" smtClean="0">
                <a:solidFill>
                  <a:srgbClr val="0070C0"/>
                </a:solidFill>
                <a:latin typeface="+mn-lt"/>
              </a:rPr>
              <a:t>crowdsourcing</a:t>
            </a:r>
            <a:endParaRPr lang="en-GB" sz="3600" i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973" y="1548061"/>
            <a:ext cx="6150458" cy="50091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9868" y="1764085"/>
            <a:ext cx="39620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/>
              <a:t>Kodanikuaktivist</a:t>
            </a:r>
            <a:r>
              <a:rPr lang="en-GB" sz="2400" dirty="0" smtClean="0"/>
              <a:t> on </a:t>
            </a:r>
            <a:r>
              <a:rPr lang="en-GB" sz="2400" dirty="0" err="1" smtClean="0"/>
              <a:t>loonud</a:t>
            </a:r>
            <a:r>
              <a:rPr lang="en-GB" sz="2400" dirty="0" smtClean="0"/>
              <a:t> </a:t>
            </a:r>
            <a:r>
              <a:rPr lang="en-GB" sz="2400" dirty="0" err="1" smtClean="0"/>
              <a:t>nn</a:t>
            </a:r>
            <a:r>
              <a:rPr lang="en-GB" sz="2400" dirty="0" smtClean="0"/>
              <a:t> </a:t>
            </a:r>
            <a:r>
              <a:rPr lang="en-GB" sz="2400" dirty="0" err="1" smtClean="0"/>
              <a:t>kahvli</a:t>
            </a:r>
            <a:r>
              <a:rPr lang="en-GB" sz="2400" dirty="0" smtClean="0"/>
              <a:t> (fork) </a:t>
            </a:r>
            <a:r>
              <a:rPr lang="en-GB" sz="2400" dirty="0" err="1" smtClean="0"/>
              <a:t>artiklivaramust</a:t>
            </a:r>
            <a:r>
              <a:rPr lang="en-GB" sz="2400" dirty="0" smtClean="0"/>
              <a:t> </a:t>
            </a:r>
            <a:r>
              <a:rPr lang="en-GB" sz="2400" dirty="0" err="1" smtClean="0"/>
              <a:t>ja</a:t>
            </a:r>
            <a:r>
              <a:rPr lang="en-GB" sz="2400" dirty="0" smtClean="0"/>
              <a:t> </a:t>
            </a:r>
            <a:r>
              <a:rPr lang="en-GB" sz="2400" dirty="0" err="1" smtClean="0"/>
              <a:t>üritab</a:t>
            </a:r>
            <a:r>
              <a:rPr lang="en-GB" sz="2400" dirty="0" smtClean="0"/>
              <a:t> E-</a:t>
            </a:r>
            <a:r>
              <a:rPr lang="en-GB" sz="2400" dirty="0" err="1" smtClean="0"/>
              <a:t>riigi</a:t>
            </a:r>
            <a:r>
              <a:rPr lang="en-GB" sz="2400" dirty="0" smtClean="0"/>
              <a:t> </a:t>
            </a:r>
            <a:r>
              <a:rPr lang="en-GB" sz="2400" dirty="0" err="1" smtClean="0"/>
              <a:t>arengusse</a:t>
            </a:r>
            <a:r>
              <a:rPr lang="en-GB" sz="2400" dirty="0" smtClean="0"/>
              <a:t> </a:t>
            </a:r>
            <a:r>
              <a:rPr lang="en-GB" sz="2400" dirty="0" err="1" smtClean="0"/>
              <a:t>panustada</a:t>
            </a:r>
            <a:endParaRPr lang="en-GB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/>
              <a:t>Sisuhaldur</a:t>
            </a:r>
            <a:r>
              <a:rPr lang="en-GB" sz="2400" dirty="0" smtClean="0"/>
              <a:t> </a:t>
            </a:r>
            <a:r>
              <a:rPr lang="en-GB" sz="2400" dirty="0" err="1" smtClean="0"/>
              <a:t>lükkab</a:t>
            </a:r>
            <a:r>
              <a:rPr lang="en-GB" sz="2400" dirty="0" smtClean="0"/>
              <a:t> </a:t>
            </a:r>
            <a:r>
              <a:rPr lang="en-GB" sz="2400" dirty="0" err="1" smtClean="0"/>
              <a:t>muudatusettepaneku</a:t>
            </a:r>
            <a:r>
              <a:rPr lang="en-GB" sz="2400" dirty="0" smtClean="0"/>
              <a:t> </a:t>
            </a:r>
            <a:r>
              <a:rPr lang="en-GB" sz="2400" dirty="0" err="1" smtClean="0"/>
              <a:t>tagasi</a:t>
            </a:r>
            <a:endParaRPr lang="et-EE" sz="2400" dirty="0"/>
          </a:p>
        </p:txBody>
      </p:sp>
    </p:spTree>
    <p:extLst>
      <p:ext uri="{BB962C8B-B14F-4D97-AF65-F5344CB8AC3E}">
        <p14:creationId xmlns:p14="http://schemas.microsoft.com/office/powerpoint/2010/main" val="129189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33" y="395933"/>
            <a:ext cx="10657184" cy="620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0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'i kujundu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'i kujundus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'i kujund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401</Words>
  <Application>Microsoft Office PowerPoint</Application>
  <PresentationFormat>Custom</PresentationFormat>
  <Paragraphs>68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Microsoft YaHei</vt:lpstr>
      <vt:lpstr>Arial</vt:lpstr>
      <vt:lpstr>Arial Unicode MS</vt:lpstr>
      <vt:lpstr>Calibri</vt:lpstr>
      <vt:lpstr>Roboto Condensed</vt:lpstr>
      <vt:lpstr>Times New Roman</vt:lpstr>
      <vt:lpstr>Office Theme</vt:lpstr>
      <vt:lpstr>Artiklivaramu tutvustus</vt:lpstr>
      <vt:lpstr>Mis on Artiklivaramu?</vt:lpstr>
      <vt:lpstr>Mis on Artiklivaramu?</vt:lpstr>
      <vt:lpstr>Artikli muutmise äriprotsess</vt:lpstr>
      <vt:lpstr>PowerPoint Presentation</vt:lpstr>
      <vt:lpstr>Muudatusettepanek artiklivaramus</vt:lpstr>
      <vt:lpstr>Väliste asutuste liidestamine</vt:lpstr>
      <vt:lpstr>Artiklivaramu: sisu crowdsourcing</vt:lpstr>
      <vt:lpstr>PowerPoint Presentation</vt:lpstr>
      <vt:lpstr>PowerPoint Presentation</vt:lpstr>
      <vt:lpstr>Artiklivaramu: sisu crowdsourcing</vt:lpstr>
      <vt:lpstr>Miks artiklivaramu luua?</vt:lpstr>
      <vt:lpstr>Mida teeb RIA?</vt:lpstr>
      <vt:lpstr>Artiklivaramu: seosed</vt:lpstr>
      <vt:lpstr>Teenuste kataloog artiklivaramus</vt:lpstr>
      <vt:lpstr>Teenuste kataloog: SDG andmemudel</vt:lpstr>
      <vt:lpstr>PowerPoint Presentation</vt:lpstr>
      <vt:lpstr>Tagasiside: kasutada kas oma või Komisjoni vahendit </vt:lpstr>
      <vt:lpstr>Statistika: kogutav andmestik</vt:lpstr>
      <vt:lpstr>Aitäh!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2014-05-22T10:54:41Z</dcterms:created>
  <dcterms:modified xsi:type="dcterms:W3CDTF">2020-03-13T11:57:50Z</dcterms:modified>
</cp:coreProperties>
</file>