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4" r:id="rId1"/>
  </p:sldMasterIdLst>
  <p:notesMasterIdLst>
    <p:notesMasterId r:id="rId25"/>
  </p:notesMasterIdLst>
  <p:sldIdLst>
    <p:sldId id="275" r:id="rId2"/>
    <p:sldId id="276" r:id="rId3"/>
    <p:sldId id="314" r:id="rId4"/>
    <p:sldId id="284" r:id="rId5"/>
    <p:sldId id="283" r:id="rId6"/>
    <p:sldId id="307" r:id="rId7"/>
    <p:sldId id="316" r:id="rId8"/>
    <p:sldId id="308" r:id="rId9"/>
    <p:sldId id="289" r:id="rId10"/>
    <p:sldId id="306" r:id="rId11"/>
    <p:sldId id="305" r:id="rId12"/>
    <p:sldId id="311" r:id="rId13"/>
    <p:sldId id="309" r:id="rId14"/>
    <p:sldId id="313" r:id="rId15"/>
    <p:sldId id="312" r:id="rId16"/>
    <p:sldId id="302" r:id="rId17"/>
    <p:sldId id="301" r:id="rId18"/>
    <p:sldId id="310" r:id="rId19"/>
    <p:sldId id="303" r:id="rId20"/>
    <p:sldId id="304" r:id="rId21"/>
    <p:sldId id="291" r:id="rId22"/>
    <p:sldId id="286" r:id="rId23"/>
    <p:sldId id="273" r:id="rId24"/>
  </p:sldIdLst>
  <p:sldSz cx="12160250" cy="6840538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4D1"/>
    <a:srgbClr val="999999"/>
    <a:srgbClr val="004586"/>
    <a:srgbClr val="83C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14" y="78"/>
      </p:cViewPr>
      <p:guideLst>
        <p:guide orient="horz" pos="2160"/>
        <p:guide pos="3891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1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endParaRPr lang="et-EE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endParaRPr lang="et-EE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endParaRPr lang="et-EE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fld id="{9137B0FE-B827-43E6-9F1A-73A7AB4ED6CD}" type="slidenum">
              <a:rPr lang="et-EE" altLang="en-US"/>
              <a:pPr/>
              <a:t>‹#›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632586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77875"/>
            <a:ext cx="6819900" cy="3836988"/>
          </a:xfrm>
        </p:spPr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9137B0FE-B827-43E6-9F1A-73A7AB4ED6CD}" type="slidenum">
              <a:rPr lang="et-EE" altLang="en-US" smtClean="0"/>
              <a:pPr/>
              <a:t>8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3080184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77875"/>
            <a:ext cx="6819900" cy="3836988"/>
          </a:xfrm>
        </p:spPr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9137B0FE-B827-43E6-9F1A-73A7AB4ED6CD}" type="slidenum">
              <a:rPr lang="et-EE" altLang="en-US" smtClean="0"/>
              <a:pPr/>
              <a:t>9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255218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77875"/>
            <a:ext cx="6819900" cy="3836988"/>
          </a:xfrm>
        </p:spPr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9137B0FE-B827-43E6-9F1A-73A7AB4ED6CD}" type="slidenum">
              <a:rPr lang="et-EE" altLang="en-US" smtClean="0"/>
              <a:pPr/>
              <a:t>10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3825314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77875"/>
            <a:ext cx="6819900" cy="3836988"/>
          </a:xfrm>
        </p:spPr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9137B0FE-B827-43E6-9F1A-73A7AB4ED6CD}" type="slidenum">
              <a:rPr lang="et-EE" altLang="en-US" smtClean="0"/>
              <a:pPr/>
              <a:t>11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1203518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77875"/>
            <a:ext cx="6819900" cy="3836988"/>
          </a:xfrm>
        </p:spPr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9137B0FE-B827-43E6-9F1A-73A7AB4ED6CD}" type="slidenum">
              <a:rPr lang="et-EE" altLang="en-US" smtClean="0"/>
              <a:pPr/>
              <a:t>12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271249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77875"/>
            <a:ext cx="6819900" cy="3836988"/>
          </a:xfrm>
        </p:spPr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9137B0FE-B827-43E6-9F1A-73A7AB4ED6CD}" type="slidenum">
              <a:rPr lang="et-EE" altLang="en-US" smtClean="0"/>
              <a:pPr/>
              <a:t>14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1909886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77875"/>
            <a:ext cx="6819900" cy="3836988"/>
          </a:xfrm>
        </p:spPr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9137B0FE-B827-43E6-9F1A-73A7AB4ED6CD}" type="slidenum">
              <a:rPr lang="et-EE" altLang="en-US" smtClean="0"/>
              <a:pPr/>
              <a:t>15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370017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sile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1821543"/>
            <a:ext cx="12160250" cy="5040000"/>
          </a:xfrm>
          <a:prstGeom prst="rect">
            <a:avLst/>
          </a:prstGeom>
          <a:solidFill>
            <a:srgbClr val="0084D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73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noFill/>
              <a:effectLst/>
              <a:latin typeface="Roboto Condensed" panose="02000000000000000000" pitchFamily="2" charset="0"/>
              <a:ea typeface="Microsoft YaHei" panose="020B0503020204020204" pitchFamily="34" charset="-122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255589" y="2452434"/>
            <a:ext cx="9688885" cy="1908370"/>
          </a:xfrm>
        </p:spPr>
        <p:txBody>
          <a:bodyPr tIns="86400" anchor="t" anchorCtr="0">
            <a:normAutofit/>
          </a:bodyPr>
          <a:lstStyle>
            <a:lvl1pPr marL="0" indent="0" algn="l">
              <a:defRPr sz="5700" b="0" baseline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t-EE" dirty="0" smtClean="0"/>
              <a:t>Pealkiri kahele reale pandud pealkiri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55589" y="4500389"/>
            <a:ext cx="9688885" cy="1944216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None/>
              <a:defRPr lang="en-US" sz="2800" dirty="0">
                <a:solidFill>
                  <a:schemeClr val="bg1"/>
                </a:solidFill>
              </a:defRPr>
            </a:lvl1pPr>
            <a:lvl2pPr marL="457211" indent="0" algn="ctr">
              <a:buNone/>
              <a:defRPr sz="2000"/>
            </a:lvl2pPr>
            <a:lvl3pPr marL="914421" indent="0" algn="ctr">
              <a:buNone/>
              <a:defRPr sz="1800"/>
            </a:lvl3pPr>
            <a:lvl4pPr marL="1371632" indent="0" algn="ctr">
              <a:buNone/>
              <a:defRPr sz="1600"/>
            </a:lvl4pPr>
            <a:lvl5pPr marL="1828843" indent="0" algn="ctr">
              <a:buNone/>
              <a:defRPr sz="1600"/>
            </a:lvl5pPr>
            <a:lvl6pPr marL="2286053" indent="0" algn="ctr">
              <a:buNone/>
              <a:defRPr sz="1600"/>
            </a:lvl6pPr>
            <a:lvl7pPr marL="2743264" indent="0" algn="ctr">
              <a:buNone/>
              <a:defRPr sz="1600"/>
            </a:lvl7pPr>
            <a:lvl8pPr marL="3200474" indent="0" algn="ctr">
              <a:buNone/>
              <a:defRPr sz="1600"/>
            </a:lvl8pPr>
            <a:lvl9pPr marL="3657684" indent="0" algn="ctr">
              <a:buNone/>
              <a:defRPr sz="1600"/>
            </a:lvl9pPr>
          </a:lstStyle>
          <a:p>
            <a:r>
              <a:rPr lang="et-EE" dirty="0" smtClean="0"/>
              <a:t>Eesnimi Perenimi</a:t>
            </a:r>
          </a:p>
          <a:p>
            <a:r>
              <a:rPr lang="et-EE" dirty="0" smtClean="0"/>
              <a:t>ametinimetus</a:t>
            </a:r>
          </a:p>
          <a:p>
            <a:endParaRPr lang="et-EE" dirty="0" smtClean="0"/>
          </a:p>
          <a:p>
            <a:r>
              <a:rPr lang="et-EE" dirty="0" smtClean="0"/>
              <a:t>14.12.2013</a:t>
            </a:r>
            <a:endParaRPr lang="en-US" dirty="0"/>
          </a:p>
        </p:txBody>
      </p:sp>
      <p:pic>
        <p:nvPicPr>
          <p:cNvPr id="3" name="Pilt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93" y="334400"/>
            <a:ext cx="2929245" cy="117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11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601" y="456036"/>
            <a:ext cx="39219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69690" y="984911"/>
            <a:ext cx="6156127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11" indent="0">
              <a:buNone/>
              <a:defRPr sz="2793"/>
            </a:lvl2pPr>
            <a:lvl3pPr marL="912023" indent="0">
              <a:buNone/>
              <a:defRPr sz="2394"/>
            </a:lvl3pPr>
            <a:lvl4pPr marL="1368034" indent="0">
              <a:buNone/>
              <a:defRPr sz="1995"/>
            </a:lvl4pPr>
            <a:lvl5pPr marL="1824045" indent="0">
              <a:buNone/>
              <a:defRPr sz="1995"/>
            </a:lvl5pPr>
            <a:lvl6pPr marL="2280056" indent="0">
              <a:buNone/>
              <a:defRPr sz="1995"/>
            </a:lvl6pPr>
            <a:lvl7pPr marL="2736068" indent="0">
              <a:buNone/>
              <a:defRPr sz="1995"/>
            </a:lvl7pPr>
            <a:lvl8pPr marL="3192079" indent="0">
              <a:buNone/>
              <a:defRPr sz="1995"/>
            </a:lvl8pPr>
            <a:lvl9pPr marL="3648090" indent="0">
              <a:buNone/>
              <a:defRPr sz="1995"/>
            </a:lvl9pPr>
          </a:lstStyle>
          <a:p>
            <a:r>
              <a:rPr lang="et-EE" smtClean="0"/>
              <a:t>Pildi lisamiseks klõpsake ikooni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601" y="2052161"/>
            <a:ext cx="39219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11" indent="0">
              <a:buNone/>
              <a:defRPr sz="1396"/>
            </a:lvl2pPr>
            <a:lvl3pPr marL="912023" indent="0">
              <a:buNone/>
              <a:defRPr sz="1197"/>
            </a:lvl3pPr>
            <a:lvl4pPr marL="1368034" indent="0">
              <a:buNone/>
              <a:defRPr sz="997"/>
            </a:lvl4pPr>
            <a:lvl5pPr marL="1824045" indent="0">
              <a:buNone/>
              <a:defRPr sz="997"/>
            </a:lvl5pPr>
            <a:lvl6pPr marL="2280056" indent="0">
              <a:buNone/>
              <a:defRPr sz="997"/>
            </a:lvl6pPr>
            <a:lvl7pPr marL="2736068" indent="0">
              <a:buNone/>
              <a:defRPr sz="997"/>
            </a:lvl7pPr>
            <a:lvl8pPr marL="3192079" indent="0">
              <a:buNone/>
              <a:defRPr sz="997"/>
            </a:lvl8pPr>
            <a:lvl9pPr marL="3648090" indent="0">
              <a:buNone/>
              <a:defRPr sz="997"/>
            </a:lvl9pPr>
          </a:lstStyle>
          <a:p>
            <a:pPr lvl="0"/>
            <a:r>
              <a:rPr lang="et-EE" smtClean="0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7D3-8977-4B76-8A8E-76EC884CC3A4}" type="slidenum">
              <a:rPr lang="et-EE" altLang="en-US" smtClean="0"/>
              <a:pPr/>
              <a:t>‹#›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7213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7D3-8977-4B76-8A8E-76EC884CC3A4}" type="slidenum">
              <a:rPr lang="et-EE" altLang="en-US" smtClean="0"/>
              <a:pPr/>
              <a:t>‹#›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2594041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2179" y="364195"/>
            <a:ext cx="2622054" cy="5797040"/>
          </a:xfrm>
        </p:spPr>
        <p:txBody>
          <a:bodyPr vert="eaVert"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017" y="364195"/>
            <a:ext cx="7714159" cy="5797040"/>
          </a:xfrm>
        </p:spPr>
        <p:txBody>
          <a:bodyPr vert="eaVert"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7D3-8977-4B76-8A8E-76EC884CC3A4}" type="slidenum">
              <a:rPr lang="et-EE" altLang="en-US" smtClean="0"/>
              <a:pPr/>
              <a:t>‹#›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2654764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1800538"/>
            <a:ext cx="12160250" cy="5040000"/>
          </a:xfrm>
          <a:prstGeom prst="rect">
            <a:avLst/>
          </a:prstGeom>
          <a:solidFill>
            <a:srgbClr val="0084D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73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noFill/>
              <a:effectLst/>
              <a:latin typeface="Roboto Condensed" panose="02000000000000000000" pitchFamily="2" charset="0"/>
              <a:ea typeface="Microsoft YaHei" panose="020B0503020204020204" pitchFamily="34" charset="-122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255590" y="2448003"/>
            <a:ext cx="10370208" cy="972269"/>
          </a:xfrm>
        </p:spPr>
        <p:txBody>
          <a:bodyPr tIns="86400" anchor="t" anchorCtr="0"/>
          <a:lstStyle>
            <a:lvl1pPr marL="0" indent="0" algn="l">
              <a:tabLst>
                <a:tab pos="84138" algn="l"/>
              </a:tabLst>
              <a:defRPr sz="5700" b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t-EE" dirty="0" smtClean="0"/>
              <a:t>Aitäh!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55590" y="3636293"/>
            <a:ext cx="10370207" cy="172800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600" b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457211" indent="0" algn="ctr">
              <a:buNone/>
              <a:defRPr sz="2000"/>
            </a:lvl2pPr>
            <a:lvl3pPr marL="914421" indent="0" algn="ctr">
              <a:buNone/>
              <a:defRPr sz="1800"/>
            </a:lvl3pPr>
            <a:lvl4pPr marL="1371632" indent="0" algn="ctr">
              <a:buNone/>
              <a:defRPr sz="1600"/>
            </a:lvl4pPr>
            <a:lvl5pPr marL="1828843" indent="0" algn="ctr">
              <a:buNone/>
              <a:defRPr sz="1600"/>
            </a:lvl5pPr>
            <a:lvl6pPr marL="2286053" indent="0" algn="ctr">
              <a:buNone/>
              <a:defRPr sz="1600"/>
            </a:lvl6pPr>
            <a:lvl7pPr marL="2743264" indent="0" algn="ctr">
              <a:buNone/>
              <a:defRPr sz="1600"/>
            </a:lvl7pPr>
            <a:lvl8pPr marL="3200474" indent="0" algn="ctr">
              <a:buNone/>
              <a:defRPr sz="1600"/>
            </a:lvl8pPr>
            <a:lvl9pPr marL="3657684" indent="0" algn="ctr">
              <a:buNone/>
              <a:defRPr sz="1600"/>
            </a:lvl9pPr>
          </a:lstStyle>
          <a:p>
            <a:r>
              <a:rPr lang="et-EE" dirty="0" smtClean="0"/>
              <a:t>Eesnimi Perenimi</a:t>
            </a:r>
          </a:p>
          <a:p>
            <a:r>
              <a:rPr lang="et-EE" dirty="0" smtClean="0"/>
              <a:t>eesnimi.perenimi@ria.ee</a:t>
            </a:r>
          </a:p>
          <a:p>
            <a:endParaRPr lang="et-EE" dirty="0" smtClean="0"/>
          </a:p>
        </p:txBody>
      </p:sp>
      <p:pic>
        <p:nvPicPr>
          <p:cNvPr id="6" name="Pilt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93" y="334400"/>
            <a:ext cx="2929245" cy="117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72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031" y="1119505"/>
            <a:ext cx="9120188" cy="2381521"/>
          </a:xfrm>
        </p:spPr>
        <p:txBody>
          <a:bodyPr anchor="b"/>
          <a:lstStyle>
            <a:lvl1pPr algn="ctr">
              <a:defRPr sz="5984"/>
            </a:lvl1pPr>
          </a:lstStyle>
          <a:p>
            <a:r>
              <a:rPr lang="et-EE" dirty="0" smtClean="0"/>
              <a:t>Muutke pealkirja laadi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031" y="3592866"/>
            <a:ext cx="9120188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11" indent="0" algn="ctr">
              <a:buNone/>
              <a:defRPr sz="1995"/>
            </a:lvl2pPr>
            <a:lvl3pPr marL="912023" indent="0" algn="ctr">
              <a:buNone/>
              <a:defRPr sz="1795"/>
            </a:lvl3pPr>
            <a:lvl4pPr marL="1368034" indent="0" algn="ctr">
              <a:buNone/>
              <a:defRPr sz="1596"/>
            </a:lvl4pPr>
            <a:lvl5pPr marL="1824045" indent="0" algn="ctr">
              <a:buNone/>
              <a:defRPr sz="1596"/>
            </a:lvl5pPr>
            <a:lvl6pPr marL="2280056" indent="0" algn="ctr">
              <a:buNone/>
              <a:defRPr sz="1596"/>
            </a:lvl6pPr>
            <a:lvl7pPr marL="2736068" indent="0" algn="ctr">
              <a:buNone/>
              <a:defRPr sz="1596"/>
            </a:lvl7pPr>
            <a:lvl8pPr marL="3192079" indent="0" algn="ctr">
              <a:buNone/>
              <a:defRPr sz="1596"/>
            </a:lvl8pPr>
            <a:lvl9pPr marL="3648090" indent="0" algn="ctr">
              <a:buNone/>
              <a:defRPr sz="1596"/>
            </a:lvl9pPr>
          </a:lstStyle>
          <a:p>
            <a:r>
              <a:rPr lang="et-EE" smtClean="0"/>
              <a:t>Klõpsake juhtslaidi alapealkirja laadi redigeerimiseks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7D3-8977-4B76-8A8E-76EC884CC3A4}" type="slidenum">
              <a:rPr lang="et-EE" altLang="en-US" smtClean="0"/>
              <a:pPr/>
              <a:t>‹#›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2065178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t-EE" dirty="0" smtClean="0"/>
              <a:t>Muutke pealkirja laadi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 dirty="0" smtClean="0"/>
              <a:t>Redigeeri juhtslaidi tekstilaade</a:t>
            </a:r>
          </a:p>
          <a:p>
            <a:pPr lvl="1"/>
            <a:r>
              <a:rPr lang="et-EE" dirty="0" smtClean="0"/>
              <a:t>Teine tase</a:t>
            </a:r>
          </a:p>
          <a:p>
            <a:pPr lvl="2"/>
            <a:r>
              <a:rPr lang="et-EE" dirty="0" smtClean="0"/>
              <a:t>Kolmas tase</a:t>
            </a:r>
          </a:p>
          <a:p>
            <a:pPr lvl="3"/>
            <a:r>
              <a:rPr lang="et-EE" dirty="0" smtClean="0"/>
              <a:t>Neljas tase</a:t>
            </a:r>
          </a:p>
          <a:p>
            <a:pPr lvl="4"/>
            <a:r>
              <a:rPr lang="et-EE" dirty="0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7D3-8977-4B76-8A8E-76EC884CC3A4}" type="slidenum">
              <a:rPr lang="et-EE" altLang="en-US" smtClean="0"/>
              <a:pPr/>
              <a:t>‹#›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4133547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684" y="1705385"/>
            <a:ext cx="10488216" cy="2845473"/>
          </a:xfrm>
        </p:spPr>
        <p:txBody>
          <a:bodyPr anchor="b"/>
          <a:lstStyle>
            <a:lvl1pPr>
              <a:defRPr sz="5984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684" y="4577778"/>
            <a:ext cx="10488216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11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023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034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04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0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06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07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090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smtClean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7D3-8977-4B76-8A8E-76EC884CC3A4}" type="slidenum">
              <a:rPr lang="et-EE" altLang="en-US" smtClean="0"/>
              <a:pPr/>
              <a:t>‹#›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138179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017" y="1820976"/>
            <a:ext cx="5168106" cy="4340259"/>
          </a:xfrm>
        </p:spPr>
        <p:txBody>
          <a:bodyPr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127" y="1820976"/>
            <a:ext cx="5168106" cy="4340259"/>
          </a:xfrm>
        </p:spPr>
        <p:txBody>
          <a:bodyPr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7D3-8977-4B76-8A8E-76EC884CC3A4}" type="slidenum">
              <a:rPr lang="et-EE" altLang="en-US" smtClean="0"/>
              <a:pPr/>
              <a:t>‹#›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2961829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601" y="364196"/>
            <a:ext cx="10488216" cy="1322188"/>
          </a:xfrm>
        </p:spPr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602" y="1676882"/>
            <a:ext cx="514435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11" indent="0">
              <a:buNone/>
              <a:defRPr sz="1995" b="1"/>
            </a:lvl2pPr>
            <a:lvl3pPr marL="912023" indent="0">
              <a:buNone/>
              <a:defRPr sz="1795" b="1"/>
            </a:lvl3pPr>
            <a:lvl4pPr marL="1368034" indent="0">
              <a:buNone/>
              <a:defRPr sz="1596" b="1"/>
            </a:lvl4pPr>
            <a:lvl5pPr marL="1824045" indent="0">
              <a:buNone/>
              <a:defRPr sz="1596" b="1"/>
            </a:lvl5pPr>
            <a:lvl6pPr marL="2280056" indent="0">
              <a:buNone/>
              <a:defRPr sz="1596" b="1"/>
            </a:lvl6pPr>
            <a:lvl7pPr marL="2736068" indent="0">
              <a:buNone/>
              <a:defRPr sz="1596" b="1"/>
            </a:lvl7pPr>
            <a:lvl8pPr marL="3192079" indent="0">
              <a:buNone/>
              <a:defRPr sz="1596" b="1"/>
            </a:lvl8pPr>
            <a:lvl9pPr marL="3648090" indent="0">
              <a:buNone/>
              <a:defRPr sz="1596" b="1"/>
            </a:lvl9pPr>
          </a:lstStyle>
          <a:p>
            <a:pPr lvl="0"/>
            <a:r>
              <a:rPr lang="et-EE" smtClean="0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602" y="2498697"/>
            <a:ext cx="5144355" cy="3675206"/>
          </a:xfrm>
        </p:spPr>
        <p:txBody>
          <a:bodyPr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127" y="1676882"/>
            <a:ext cx="5169690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11" indent="0">
              <a:buNone/>
              <a:defRPr sz="1995" b="1"/>
            </a:lvl2pPr>
            <a:lvl3pPr marL="912023" indent="0">
              <a:buNone/>
              <a:defRPr sz="1795" b="1"/>
            </a:lvl3pPr>
            <a:lvl4pPr marL="1368034" indent="0">
              <a:buNone/>
              <a:defRPr sz="1596" b="1"/>
            </a:lvl4pPr>
            <a:lvl5pPr marL="1824045" indent="0">
              <a:buNone/>
              <a:defRPr sz="1596" b="1"/>
            </a:lvl5pPr>
            <a:lvl6pPr marL="2280056" indent="0">
              <a:buNone/>
              <a:defRPr sz="1596" b="1"/>
            </a:lvl6pPr>
            <a:lvl7pPr marL="2736068" indent="0">
              <a:buNone/>
              <a:defRPr sz="1596" b="1"/>
            </a:lvl7pPr>
            <a:lvl8pPr marL="3192079" indent="0">
              <a:buNone/>
              <a:defRPr sz="1596" b="1"/>
            </a:lvl8pPr>
            <a:lvl9pPr marL="3648090" indent="0">
              <a:buNone/>
              <a:defRPr sz="1596" b="1"/>
            </a:lvl9pPr>
          </a:lstStyle>
          <a:p>
            <a:pPr lvl="0"/>
            <a:r>
              <a:rPr lang="et-EE" smtClean="0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127" y="2498697"/>
            <a:ext cx="5169690" cy="3675206"/>
          </a:xfrm>
        </p:spPr>
        <p:txBody>
          <a:bodyPr/>
          <a:lstStyle/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7D3-8977-4B76-8A8E-76EC884CC3A4}" type="slidenum">
              <a:rPr lang="et-EE" altLang="en-US" smtClean="0"/>
              <a:pPr/>
              <a:t>‹#›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2368587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7D3-8977-4B76-8A8E-76EC884CC3A4}" type="slidenum">
              <a:rPr lang="et-EE" altLang="en-US" smtClean="0"/>
              <a:pPr/>
              <a:t>‹#›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4014817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7D3-8977-4B76-8A8E-76EC884CC3A4}" type="slidenum">
              <a:rPr lang="et-EE" altLang="en-US" smtClean="0"/>
              <a:pPr/>
              <a:t>‹#›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1148899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601" y="456036"/>
            <a:ext cx="39219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690" y="984911"/>
            <a:ext cx="6156127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t-EE" smtClean="0"/>
              <a:t>Redigeeri juhtslaidi tekstilaade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601" y="2052161"/>
            <a:ext cx="39219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11" indent="0">
              <a:buNone/>
              <a:defRPr sz="1396"/>
            </a:lvl2pPr>
            <a:lvl3pPr marL="912023" indent="0">
              <a:buNone/>
              <a:defRPr sz="1197"/>
            </a:lvl3pPr>
            <a:lvl4pPr marL="1368034" indent="0">
              <a:buNone/>
              <a:defRPr sz="997"/>
            </a:lvl4pPr>
            <a:lvl5pPr marL="1824045" indent="0">
              <a:buNone/>
              <a:defRPr sz="997"/>
            </a:lvl5pPr>
            <a:lvl6pPr marL="2280056" indent="0">
              <a:buNone/>
              <a:defRPr sz="997"/>
            </a:lvl6pPr>
            <a:lvl7pPr marL="2736068" indent="0">
              <a:buNone/>
              <a:defRPr sz="997"/>
            </a:lvl7pPr>
            <a:lvl8pPr marL="3192079" indent="0">
              <a:buNone/>
              <a:defRPr sz="997"/>
            </a:lvl8pPr>
            <a:lvl9pPr marL="3648090" indent="0">
              <a:buNone/>
              <a:defRPr sz="997"/>
            </a:lvl9pPr>
          </a:lstStyle>
          <a:p>
            <a:pPr lvl="0"/>
            <a:r>
              <a:rPr lang="et-EE" smtClean="0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57D3-8977-4B76-8A8E-76EC884CC3A4}" type="slidenum">
              <a:rPr lang="et-EE" altLang="en-US" smtClean="0"/>
              <a:pPr/>
              <a:t>‹#›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720287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017" y="364196"/>
            <a:ext cx="10488216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 smtClean="0"/>
              <a:t>Muutke pealkirja laadi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017" y="1820976"/>
            <a:ext cx="10488216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 dirty="0" smtClean="0"/>
              <a:t>Redigeeri juhtslaidi tekstilaade</a:t>
            </a:r>
          </a:p>
          <a:p>
            <a:pPr lvl="1"/>
            <a:r>
              <a:rPr lang="et-EE" dirty="0" smtClean="0"/>
              <a:t>Teine tase</a:t>
            </a:r>
          </a:p>
          <a:p>
            <a:pPr lvl="2"/>
            <a:r>
              <a:rPr lang="et-EE" dirty="0" smtClean="0"/>
              <a:t>Kolmas tase</a:t>
            </a:r>
          </a:p>
          <a:p>
            <a:pPr lvl="3"/>
            <a:r>
              <a:rPr lang="et-EE" dirty="0" smtClean="0"/>
              <a:t>Neljas tase</a:t>
            </a:r>
          </a:p>
          <a:p>
            <a:pPr lvl="4"/>
            <a:r>
              <a:rPr lang="et-EE" dirty="0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017" y="6340166"/>
            <a:ext cx="273605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083" y="6340166"/>
            <a:ext cx="410408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177" y="6340166"/>
            <a:ext cx="273605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857D3-8977-4B76-8A8E-76EC884CC3A4}" type="slidenum">
              <a:rPr lang="et-EE" altLang="en-US" smtClean="0"/>
              <a:pPr/>
              <a:t>‹#›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193677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7" r:id="rId13"/>
  </p:sldLayoutIdLst>
  <p:timing>
    <p:tnLst>
      <p:par>
        <p:cTn id="1" dur="indefinite" restart="never" nodeType="tmRoot"/>
      </p:par>
    </p:tnLst>
  </p:timing>
  <p:txStyles>
    <p:titleStyle>
      <a:lvl1pPr algn="l" defTabSz="912023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j-cs"/>
        </a:defRPr>
      </a:lvl1pPr>
    </p:titleStyle>
    <p:bodyStyle>
      <a:lvl1pPr marL="228006" indent="-228006" algn="l" defTabSz="912023" rtl="0" eaLnBrk="1" latinLnBrk="0" hangingPunct="1">
        <a:lnSpc>
          <a:spcPct val="90000"/>
        </a:lnSpc>
        <a:spcBef>
          <a:spcPts val="997"/>
        </a:spcBef>
        <a:buClr>
          <a:srgbClr val="0084D1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4017" indent="-228006" algn="l" defTabSz="912023" rtl="0" eaLnBrk="1" latinLnBrk="0" hangingPunct="1">
        <a:lnSpc>
          <a:spcPct val="90000"/>
        </a:lnSpc>
        <a:spcBef>
          <a:spcPts val="499"/>
        </a:spcBef>
        <a:buClr>
          <a:srgbClr val="0084D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1140028" indent="-228006" algn="l" defTabSz="912023" rtl="0" eaLnBrk="1" latinLnBrk="0" hangingPunct="1">
        <a:lnSpc>
          <a:spcPct val="90000"/>
        </a:lnSpc>
        <a:spcBef>
          <a:spcPts val="499"/>
        </a:spcBef>
        <a:buClr>
          <a:srgbClr val="0084D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596039" indent="-228006" algn="l" defTabSz="912023" rtl="0" eaLnBrk="1" latinLnBrk="0" hangingPunct="1">
        <a:lnSpc>
          <a:spcPct val="90000"/>
        </a:lnSpc>
        <a:spcBef>
          <a:spcPts val="499"/>
        </a:spcBef>
        <a:buClr>
          <a:srgbClr val="0084D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2051" indent="-228006" algn="l" defTabSz="912023" rtl="0" eaLnBrk="1" latinLnBrk="0" hangingPunct="1">
        <a:lnSpc>
          <a:spcPct val="90000"/>
        </a:lnSpc>
        <a:spcBef>
          <a:spcPts val="499"/>
        </a:spcBef>
        <a:buClr>
          <a:srgbClr val="0084D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08062" indent="-228006" algn="l" defTabSz="91202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073" indent="-228006" algn="l" defTabSz="91202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085" indent="-228006" algn="l" defTabSz="91202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096" indent="-228006" algn="l" defTabSz="91202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02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11" algn="l" defTabSz="91202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023" algn="l" defTabSz="91202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034" algn="l" defTabSz="91202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045" algn="l" defTabSz="91202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056" algn="l" defTabSz="91202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068" algn="l" defTabSz="91202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079" algn="l" defTabSz="91202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090" algn="l" defTabSz="91202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10.1.6.116/artiklivaramu/teabeartikli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10.1.6.116:90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8lzLvonMRAPpBMbWwETWX3/Artiklivaramu?node-id=2237%3A2297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igma.com/file/8lzLvonMRAPpBMbWwETWX3/Artiklivaramu?node-id=2237%3A2297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8lzLvonMRAPpBMbWwETWX3/Artiklivaramu?node-id=2237%3A2297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8lzLvonMRAPpBMbWwETWX3/Artiklivaramu?node-id=2237%3A2297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a.ee/sites/default/files/kantar_emor_riigiportaali_eesti.ee_rahuloluanaluus_koondaruanne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a.ee/sites/default/files/kantar_emor_riigiportaali_eesti.ee_rahuloluanaluus_koondaruanne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ria.ee/sites/default/files/kantar_emor_riigiportaali_eesti.ee_rahuloluanaluus_koondaruanne.pdf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alkiri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 err="1">
                <a:latin typeface="+mn-lt"/>
                <a:cs typeface="Arial" panose="020B0604020202020204" pitchFamily="34" charset="0"/>
              </a:rPr>
              <a:t>Artiklivaramu</a:t>
            </a:r>
            <a:r>
              <a:rPr lang="en-GB" sz="5400" dirty="0">
                <a:latin typeface="+mn-lt"/>
                <a:cs typeface="Arial" panose="020B0604020202020204" pitchFamily="34" charset="0"/>
              </a:rPr>
              <a:t> </a:t>
            </a:r>
            <a:r>
              <a:rPr lang="en-GB" sz="5400" dirty="0" err="1">
                <a:latin typeface="+mn-lt"/>
                <a:cs typeface="Arial" panose="020B0604020202020204" pitchFamily="34" charset="0"/>
              </a:rPr>
              <a:t>prototüüp</a:t>
            </a:r>
            <a:r>
              <a:rPr lang="en-GB" sz="5400" dirty="0">
                <a:latin typeface="+mn-lt"/>
                <a:cs typeface="Arial" panose="020B0604020202020204" pitchFamily="34" charset="0"/>
              </a:rPr>
              <a:t> </a:t>
            </a:r>
            <a:r>
              <a:rPr lang="en-GB" sz="5400" dirty="0" err="1">
                <a:latin typeface="+mn-lt"/>
                <a:cs typeface="Arial" panose="020B0604020202020204" pitchFamily="34" charset="0"/>
              </a:rPr>
              <a:t>ja</a:t>
            </a:r>
            <a:r>
              <a:rPr lang="en-GB" sz="5400" dirty="0">
                <a:latin typeface="+mn-lt"/>
                <a:cs typeface="Arial" panose="020B0604020202020204" pitchFamily="34" charset="0"/>
              </a:rPr>
              <a:t> </a:t>
            </a:r>
            <a:r>
              <a:rPr lang="en-GB" sz="5400" dirty="0" err="1">
                <a:latin typeface="+mn-lt"/>
                <a:cs typeface="Arial" panose="020B0604020202020204" pitchFamily="34" charset="0"/>
              </a:rPr>
              <a:t>selle</a:t>
            </a:r>
            <a:r>
              <a:rPr lang="en-GB" sz="5400" dirty="0">
                <a:latin typeface="+mn-lt"/>
                <a:cs typeface="Arial" panose="020B0604020202020204" pitchFamily="34" charset="0"/>
              </a:rPr>
              <a:t> </a:t>
            </a:r>
            <a:r>
              <a:rPr lang="en-GB" sz="5400" dirty="0" err="1">
                <a:latin typeface="+mn-lt"/>
                <a:cs typeface="Arial" panose="020B0604020202020204" pitchFamily="34" charset="0"/>
              </a:rPr>
              <a:t>funktsioonid</a:t>
            </a:r>
            <a:endParaRPr lang="et-EE" sz="54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Alapealkiri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dirty="0" smtClean="0">
                <a:latin typeface="+mn-lt"/>
              </a:rPr>
              <a:t>Raivo Alla</a:t>
            </a:r>
            <a:endParaRPr lang="en-GB" sz="2400" dirty="0">
              <a:latin typeface="+mn-lt"/>
            </a:endParaRPr>
          </a:p>
          <a:p>
            <a:r>
              <a:rPr lang="en-GB" sz="2400" dirty="0" err="1" smtClean="0">
                <a:latin typeface="+mn-lt"/>
              </a:rPr>
              <a:t>Riigiportaali</a:t>
            </a:r>
            <a:r>
              <a:rPr lang="en-GB" sz="2400" dirty="0" smtClean="0">
                <a:latin typeface="+mn-lt"/>
              </a:rPr>
              <a:t> </a:t>
            </a:r>
            <a:r>
              <a:rPr lang="en-GB" sz="2400" dirty="0" err="1" smtClean="0">
                <a:latin typeface="+mn-lt"/>
              </a:rPr>
              <a:t>osakonna</a:t>
            </a:r>
            <a:r>
              <a:rPr lang="en-GB" sz="2400" dirty="0" smtClean="0">
                <a:latin typeface="+mn-lt"/>
              </a:rPr>
              <a:t> </a:t>
            </a:r>
            <a:r>
              <a:rPr lang="en-GB" sz="2400" dirty="0" err="1" smtClean="0">
                <a:latin typeface="+mn-lt"/>
              </a:rPr>
              <a:t>tootejuht</a:t>
            </a:r>
            <a:endParaRPr lang="et-EE" sz="2400" dirty="0" smtClean="0">
              <a:latin typeface="+mn-lt"/>
            </a:endParaRPr>
          </a:p>
          <a:p>
            <a:endParaRPr lang="et-EE" sz="2600" dirty="0"/>
          </a:p>
          <a:p>
            <a:r>
              <a:rPr lang="en-GB" sz="2400" dirty="0" smtClean="0">
                <a:latin typeface="+mn-lt"/>
              </a:rPr>
              <a:t>08</a:t>
            </a:r>
            <a:r>
              <a:rPr lang="et-EE" sz="2400" dirty="0" smtClean="0">
                <a:latin typeface="+mn-lt"/>
              </a:rPr>
              <a:t>.</a:t>
            </a:r>
            <a:r>
              <a:rPr lang="en-GB" sz="2400" dirty="0" smtClean="0">
                <a:latin typeface="+mn-lt"/>
              </a:rPr>
              <a:t>10</a:t>
            </a:r>
            <a:r>
              <a:rPr lang="et-EE" sz="2400" dirty="0" smtClean="0">
                <a:latin typeface="+mn-lt"/>
              </a:rPr>
              <a:t>.20</a:t>
            </a:r>
            <a:r>
              <a:rPr lang="en-GB" sz="2400" dirty="0">
                <a:latin typeface="+mn-lt"/>
              </a:rPr>
              <a:t>20  </a:t>
            </a:r>
            <a:r>
              <a:rPr lang="en-GB" sz="2400" dirty="0" smtClean="0">
                <a:latin typeface="+mn-lt"/>
              </a:rPr>
              <a:t>“</a:t>
            </a:r>
            <a:r>
              <a:rPr lang="en-GB" sz="2400" dirty="0" err="1" smtClean="0">
                <a:latin typeface="+mn-lt"/>
              </a:rPr>
              <a:t>Ühiste</a:t>
            </a:r>
            <a:r>
              <a:rPr lang="en-GB" sz="2400" dirty="0" smtClean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eesmärkide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tööseminar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ehk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kuidas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tabada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seitse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kärbest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ühe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hoobiga</a:t>
            </a:r>
            <a:r>
              <a:rPr lang="en-GB" sz="2400" dirty="0" smtClean="0">
                <a:latin typeface="+mn-lt"/>
              </a:rPr>
              <a:t>​”</a:t>
            </a:r>
            <a:endParaRPr lang="et-EE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238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CA54367A-E2CD-47DF-B630-764A4E59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70C0"/>
                </a:solidFill>
                <a:latin typeface="+mn-lt"/>
              </a:rPr>
              <a:t>Hetkeseis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: </a:t>
            </a:r>
            <a:r>
              <a:rPr lang="en-GB" dirty="0" err="1" smtClean="0">
                <a:solidFill>
                  <a:srgbClr val="0070C0"/>
                </a:solidFill>
                <a:latin typeface="+mn-lt"/>
              </a:rPr>
              <a:t>m</a:t>
            </a:r>
            <a:r>
              <a:rPr lang="en-GB" dirty="0" err="1" smtClean="0">
                <a:solidFill>
                  <a:srgbClr val="0070C0"/>
                </a:solidFill>
                <a:latin typeface="+mn-lt"/>
              </a:rPr>
              <a:t>uudatusettepanek</a:t>
            </a:r>
            <a:endParaRPr lang="en-GB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25" y="1686384"/>
            <a:ext cx="4536504" cy="41738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514" y="1701879"/>
            <a:ext cx="6520561" cy="344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2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CA54367A-E2CD-47DF-B630-764A4E59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70C0"/>
                </a:solidFill>
                <a:latin typeface="+mn-lt"/>
              </a:rPr>
              <a:t>Hetkeseis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: </a:t>
            </a:r>
            <a:r>
              <a:rPr lang="en-GB" dirty="0" err="1">
                <a:solidFill>
                  <a:srgbClr val="0070C0"/>
                </a:solidFill>
                <a:latin typeface="+mn-lt"/>
              </a:rPr>
              <a:t>m</a:t>
            </a:r>
            <a:r>
              <a:rPr lang="en-GB" dirty="0" err="1" smtClean="0">
                <a:solidFill>
                  <a:srgbClr val="0070C0"/>
                </a:solidFill>
                <a:latin typeface="+mn-lt"/>
              </a:rPr>
              <a:t>uudatusettepanek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dirty="0" err="1" smtClean="0">
                <a:solidFill>
                  <a:srgbClr val="0070C0"/>
                </a:solidFill>
                <a:latin typeface="+mn-lt"/>
              </a:rPr>
              <a:t>artiklivaramus</a:t>
            </a:r>
            <a:endParaRPr lang="en-GB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57" y="1548061"/>
            <a:ext cx="6768752" cy="514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CA54367A-E2CD-47DF-B630-764A4E59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70C0"/>
                </a:solidFill>
                <a:latin typeface="+mn-lt"/>
              </a:rPr>
              <a:t>Hetkeseis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: </a:t>
            </a:r>
            <a:r>
              <a:rPr lang="en-GB" dirty="0" err="1" smtClean="0">
                <a:solidFill>
                  <a:srgbClr val="0070C0"/>
                </a:solidFill>
                <a:latin typeface="+mn-lt"/>
              </a:rPr>
              <a:t>artiklivaramu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 “</a:t>
            </a:r>
            <a:r>
              <a:rPr lang="en-GB" dirty="0" err="1" smtClean="0">
                <a:solidFill>
                  <a:srgbClr val="0070C0"/>
                </a:solidFill>
                <a:latin typeface="+mn-lt"/>
              </a:rPr>
              <a:t>kõhus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”</a:t>
            </a:r>
            <a:endParaRPr lang="en-GB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57" y="1474364"/>
            <a:ext cx="10588280" cy="533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>
                <a:solidFill>
                  <a:srgbClr val="0070C0"/>
                </a:solidFill>
                <a:latin typeface="Calibri" panose="020F0502020204030204"/>
              </a:rPr>
              <a:t>Teabeartikli muutmise protsess</a:t>
            </a:r>
            <a:endParaRPr lang="en-GB" sz="36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57" y="1404045"/>
            <a:ext cx="2976502" cy="52204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48541" y="1686384"/>
            <a:ext cx="6080125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err="1"/>
              <a:t>a</a:t>
            </a:r>
            <a:r>
              <a:rPr lang="en-GB" sz="2200" dirty="0" err="1" smtClean="0"/>
              <a:t>rtiklit</a:t>
            </a:r>
            <a:r>
              <a:rPr lang="en-GB" sz="2200" dirty="0" smtClean="0"/>
              <a:t> </a:t>
            </a:r>
            <a:r>
              <a:rPr lang="en-GB" sz="2200" dirty="0" err="1" smtClean="0"/>
              <a:t>saab</a:t>
            </a:r>
            <a:r>
              <a:rPr lang="en-GB" sz="2200" dirty="0" smtClean="0"/>
              <a:t> </a:t>
            </a:r>
            <a:r>
              <a:rPr lang="en-GB" sz="2200" dirty="0" err="1" smtClean="0"/>
              <a:t>artiklimuudatuse</a:t>
            </a:r>
            <a:r>
              <a:rPr lang="en-GB" sz="2200" dirty="0" smtClean="0"/>
              <a:t> </a:t>
            </a:r>
            <a:r>
              <a:rPr lang="en-GB" sz="2200" dirty="0" err="1" smtClean="0"/>
              <a:t>elukaarel</a:t>
            </a:r>
            <a:r>
              <a:rPr lang="en-GB" sz="2200" dirty="0" smtClean="0"/>
              <a:t> </a:t>
            </a:r>
            <a:r>
              <a:rPr lang="en-GB" sz="2200" dirty="0" err="1" smtClean="0"/>
              <a:t>mitu</a:t>
            </a:r>
            <a:r>
              <a:rPr lang="en-GB" sz="2200" dirty="0" smtClean="0"/>
              <a:t> </a:t>
            </a:r>
            <a:r>
              <a:rPr lang="en-GB" sz="2200" dirty="0" err="1" smtClean="0"/>
              <a:t>korda</a:t>
            </a:r>
            <a:r>
              <a:rPr lang="en-GB" sz="2200" dirty="0" smtClean="0"/>
              <a:t> </a:t>
            </a:r>
            <a:r>
              <a:rPr lang="en-GB" sz="2200" dirty="0" err="1" smtClean="0"/>
              <a:t>muuta</a:t>
            </a:r>
            <a:r>
              <a:rPr lang="en-GB" sz="2200" dirty="0" smtClean="0"/>
              <a:t> </a:t>
            </a:r>
            <a:r>
              <a:rPr lang="en-GB" sz="2200" dirty="0" err="1" smtClean="0"/>
              <a:t>ja</a:t>
            </a:r>
            <a:r>
              <a:rPr lang="en-GB" sz="2200" dirty="0" smtClean="0"/>
              <a:t> </a:t>
            </a:r>
            <a:r>
              <a:rPr lang="en-GB" sz="2200" dirty="0" err="1" smtClean="0"/>
              <a:t>muudatusi</a:t>
            </a:r>
            <a:r>
              <a:rPr lang="en-GB" sz="2200" dirty="0" smtClean="0"/>
              <a:t> </a:t>
            </a:r>
            <a:r>
              <a:rPr lang="en-GB" sz="2200" dirty="0" err="1" smtClean="0"/>
              <a:t>kommenteerida</a:t>
            </a:r>
            <a:endParaRPr lang="en-GB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err="1"/>
              <a:t>a</a:t>
            </a:r>
            <a:r>
              <a:rPr lang="en-GB" sz="2200" dirty="0" err="1" smtClean="0"/>
              <a:t>rtiklimuudatust</a:t>
            </a:r>
            <a:r>
              <a:rPr lang="en-GB" sz="2200" dirty="0" smtClean="0"/>
              <a:t> </a:t>
            </a:r>
            <a:r>
              <a:rPr lang="en-GB" sz="2200" dirty="0" err="1" smtClean="0"/>
              <a:t>saab</a:t>
            </a:r>
            <a:r>
              <a:rPr lang="en-GB" sz="2200" dirty="0" smtClean="0"/>
              <a:t> </a:t>
            </a:r>
            <a:r>
              <a:rPr lang="en-GB" sz="2200" dirty="0" err="1" smtClean="0"/>
              <a:t>tühistada</a:t>
            </a:r>
            <a:endParaRPr lang="en-GB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err="1"/>
              <a:t>a</a:t>
            </a:r>
            <a:r>
              <a:rPr lang="en-GB" sz="2200" dirty="0" err="1" smtClean="0"/>
              <a:t>rtiklimuudatuse</a:t>
            </a:r>
            <a:r>
              <a:rPr lang="en-GB" sz="2200" dirty="0" smtClean="0"/>
              <a:t> </a:t>
            </a:r>
            <a:r>
              <a:rPr lang="en-GB" sz="2200" dirty="0" err="1" smtClean="0"/>
              <a:t>saab</a:t>
            </a:r>
            <a:r>
              <a:rPr lang="en-GB" sz="2200" dirty="0" smtClean="0"/>
              <a:t> </a:t>
            </a:r>
            <a:r>
              <a:rPr lang="en-GB" sz="2200" dirty="0" err="1" smtClean="0"/>
              <a:t>tagasi</a:t>
            </a:r>
            <a:r>
              <a:rPr lang="en-GB" sz="2200" dirty="0" smtClean="0"/>
              <a:t> </a:t>
            </a:r>
            <a:r>
              <a:rPr lang="en-GB" sz="2200" dirty="0" err="1" smtClean="0"/>
              <a:t>lükata</a:t>
            </a:r>
            <a:endParaRPr lang="en-GB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err="1"/>
              <a:t>a</a:t>
            </a:r>
            <a:r>
              <a:rPr lang="en-GB" sz="2200" dirty="0" err="1" smtClean="0"/>
              <a:t>rtiklimuudatuse</a:t>
            </a:r>
            <a:r>
              <a:rPr lang="en-GB" sz="2200" dirty="0" smtClean="0"/>
              <a:t> </a:t>
            </a:r>
            <a:r>
              <a:rPr lang="en-GB" sz="2200" dirty="0" err="1" smtClean="0"/>
              <a:t>saab</a:t>
            </a:r>
            <a:r>
              <a:rPr lang="en-GB" sz="2200" dirty="0" smtClean="0"/>
              <a:t> </a:t>
            </a:r>
            <a:r>
              <a:rPr lang="en-GB" sz="2200" dirty="0" err="1" smtClean="0"/>
              <a:t>kinnitada</a:t>
            </a:r>
            <a:r>
              <a:rPr lang="en-GB" sz="2200" dirty="0" smtClean="0"/>
              <a:t>/</a:t>
            </a:r>
            <a:r>
              <a:rPr lang="en-GB" sz="2200" dirty="0" err="1" smtClean="0"/>
              <a:t>avaldada</a:t>
            </a:r>
            <a:endParaRPr lang="en-GB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smtClean="0"/>
              <a:t>TO-BE: </a:t>
            </a:r>
            <a:r>
              <a:rPr lang="en-GB" sz="2200" dirty="0" err="1"/>
              <a:t>a</a:t>
            </a:r>
            <a:r>
              <a:rPr lang="en-GB" sz="2200" dirty="0" err="1" smtClean="0"/>
              <a:t>rtiklimuudatust</a:t>
            </a:r>
            <a:r>
              <a:rPr lang="en-GB" sz="2200" dirty="0" smtClean="0"/>
              <a:t> </a:t>
            </a:r>
            <a:r>
              <a:rPr lang="en-GB" sz="2200" dirty="0" err="1" smtClean="0"/>
              <a:t>saab</a:t>
            </a:r>
            <a:r>
              <a:rPr lang="en-GB" sz="2200" dirty="0" smtClean="0"/>
              <a:t> “</a:t>
            </a:r>
            <a:r>
              <a:rPr lang="en-GB" sz="2200" dirty="0" err="1" smtClean="0"/>
              <a:t>küsida</a:t>
            </a:r>
            <a:r>
              <a:rPr lang="en-GB" sz="2200" dirty="0" smtClean="0"/>
              <a:t>”</a:t>
            </a:r>
            <a:endParaRPr lang="en-GB" sz="2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957" y="4140349"/>
            <a:ext cx="6498370" cy="248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CA54367A-E2CD-47DF-B630-764A4E59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70C0"/>
                </a:solidFill>
                <a:latin typeface="+mn-lt"/>
              </a:rPr>
              <a:t>Hetkeseis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: </a:t>
            </a:r>
            <a:r>
              <a:rPr lang="en-GB" dirty="0" err="1">
                <a:solidFill>
                  <a:srgbClr val="0070C0"/>
                </a:solidFill>
                <a:latin typeface="+mn-lt"/>
              </a:rPr>
              <a:t>s</a:t>
            </a:r>
            <a:r>
              <a:rPr lang="en-GB" dirty="0" err="1" smtClean="0">
                <a:solidFill>
                  <a:srgbClr val="0070C0"/>
                </a:solidFill>
                <a:latin typeface="+mn-lt"/>
              </a:rPr>
              <a:t>tatistika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dirty="0" err="1" smtClean="0">
                <a:solidFill>
                  <a:srgbClr val="0070C0"/>
                </a:solidFill>
                <a:latin typeface="+mn-lt"/>
              </a:rPr>
              <a:t>ja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dirty="0" err="1" smtClean="0">
                <a:solidFill>
                  <a:srgbClr val="0070C0"/>
                </a:solidFill>
                <a:latin typeface="+mn-lt"/>
              </a:rPr>
              <a:t>tagasiside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dirty="0" err="1" smtClean="0">
                <a:solidFill>
                  <a:srgbClr val="0070C0"/>
                </a:solidFill>
                <a:latin typeface="+mn-lt"/>
              </a:rPr>
              <a:t>artiklivaramus</a:t>
            </a:r>
            <a:endParaRPr lang="en-GB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17" y="1528639"/>
            <a:ext cx="8563229" cy="529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CA54367A-E2CD-47DF-B630-764A4E59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 smtClean="0">
                <a:solidFill>
                  <a:srgbClr val="0070C0"/>
                </a:solidFill>
                <a:latin typeface="+mn-lt"/>
              </a:rPr>
              <a:t>DEMO!</a:t>
            </a:r>
            <a:endParaRPr lang="en-GB" sz="60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55789" y="3850576"/>
            <a:ext cx="45895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GB" sz="3600" dirty="0" err="1" smtClean="0">
                <a:hlinkClick r:id="rId3"/>
              </a:rPr>
              <a:t>Artiklivaramu</a:t>
            </a:r>
            <a:r>
              <a:rPr lang="en-GB" sz="3600" dirty="0" smtClean="0">
                <a:hlinkClick r:id="rId3"/>
              </a:rPr>
              <a:t> </a:t>
            </a:r>
            <a:r>
              <a:rPr lang="en-GB" sz="3600" dirty="0" err="1" smtClean="0">
                <a:hlinkClick r:id="rId3"/>
              </a:rPr>
              <a:t>GitLab</a:t>
            </a:r>
            <a:endParaRPr lang="en-GB" sz="3600" dirty="0"/>
          </a:p>
        </p:txBody>
      </p:sp>
      <p:sp>
        <p:nvSpPr>
          <p:cNvPr id="6" name="Rectangle 5"/>
          <p:cNvSpPr/>
          <p:nvPr/>
        </p:nvSpPr>
        <p:spPr>
          <a:xfrm>
            <a:off x="3055789" y="3204245"/>
            <a:ext cx="6467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GB" sz="3600" dirty="0" err="1" smtClean="0">
                <a:hlinkClick r:id="rId4"/>
              </a:rPr>
              <a:t>Artiklivaramu</a:t>
            </a:r>
            <a:r>
              <a:rPr lang="en-GB" sz="3600" dirty="0" smtClean="0">
                <a:hlinkClick r:id="rId4"/>
              </a:rPr>
              <a:t> </a:t>
            </a:r>
            <a:r>
              <a:rPr lang="en-GB" sz="3600" dirty="0" err="1" smtClean="0">
                <a:hlinkClick r:id="rId4"/>
              </a:rPr>
              <a:t>nõukoda</a:t>
            </a:r>
            <a:r>
              <a:rPr lang="en-GB" sz="3600" dirty="0" smtClean="0">
                <a:hlinkClick r:id="rId4"/>
              </a:rPr>
              <a:t> (</a:t>
            </a:r>
            <a:r>
              <a:rPr lang="en-GB" sz="3600" dirty="0" err="1" smtClean="0">
                <a:hlinkClick r:id="rId4"/>
              </a:rPr>
              <a:t>aCMS</a:t>
            </a:r>
            <a:r>
              <a:rPr lang="en-GB" sz="3600" dirty="0" smtClean="0">
                <a:hlinkClick r:id="rId4"/>
              </a:rPr>
              <a:t>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2063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Mis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 on </a:t>
            </a:r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kohe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tulekul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?</a:t>
            </a:r>
            <a:endParaRPr lang="en-GB" sz="36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109" y="899989"/>
            <a:ext cx="5692874" cy="55896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67397" y="1836093"/>
            <a:ext cx="489654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err="1" smtClean="0"/>
              <a:t>Eesmärk</a:t>
            </a:r>
            <a:r>
              <a:rPr lang="en-GB" sz="2200" dirty="0" smtClean="0"/>
              <a:t>: </a:t>
            </a:r>
            <a:r>
              <a:rPr lang="et-EE" sz="2200" dirty="0"/>
              <a:t>kasutatav ja </a:t>
            </a:r>
            <a:r>
              <a:rPr lang="en-GB" sz="2200" dirty="0" err="1"/>
              <a:t>ülevaatlik</a:t>
            </a:r>
            <a:r>
              <a:rPr lang="et-EE" sz="2200" dirty="0"/>
              <a:t> „nõustumisringi“ </a:t>
            </a:r>
            <a:r>
              <a:rPr lang="et-EE" sz="2200" dirty="0" smtClean="0"/>
              <a:t>kajastus</a:t>
            </a:r>
            <a:endParaRPr lang="en-GB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/>
              <a:t>NB! </a:t>
            </a:r>
            <a:r>
              <a:rPr lang="en-GB" sz="2200" b="1" dirty="0" err="1"/>
              <a:t>Oktoobri</a:t>
            </a:r>
            <a:r>
              <a:rPr lang="en-GB" sz="2200" b="1" dirty="0"/>
              <a:t> </a:t>
            </a:r>
            <a:r>
              <a:rPr lang="en-GB" sz="2200" b="1" dirty="0" err="1"/>
              <a:t>lõpuks</a:t>
            </a:r>
            <a:r>
              <a:rPr lang="en-GB" sz="2200" b="1" dirty="0"/>
              <a:t> </a:t>
            </a:r>
            <a:r>
              <a:rPr lang="en-GB" sz="2200" b="1" dirty="0" err="1"/>
              <a:t>valmis</a:t>
            </a:r>
            <a:r>
              <a:rPr lang="en-GB" sz="2200" b="1" dirty="0"/>
              <a:t> </a:t>
            </a:r>
            <a:r>
              <a:rPr lang="en-GB" sz="2200" b="1" dirty="0" err="1"/>
              <a:t>pilootasutus</a:t>
            </a:r>
            <a:r>
              <a:rPr lang="en-GB" sz="2200" b="1" dirty="0"/>
              <a:t>(</a:t>
            </a:r>
            <a:r>
              <a:rPr lang="en-GB" sz="2200" b="1" dirty="0" err="1"/>
              <a:t>tega</a:t>
            </a:r>
            <a:r>
              <a:rPr lang="en-GB" sz="2200" b="1" dirty="0"/>
              <a:t>) </a:t>
            </a:r>
            <a:r>
              <a:rPr lang="en-GB" sz="2200" b="1" dirty="0" err="1"/>
              <a:t>ühistestimist</a:t>
            </a:r>
            <a:r>
              <a:rPr lang="en-GB" sz="2200" b="1" dirty="0"/>
              <a:t> </a:t>
            </a:r>
            <a:r>
              <a:rPr lang="en-GB" sz="2200" b="1" dirty="0" err="1" smtClean="0"/>
              <a:t>alustama</a:t>
            </a:r>
            <a:endParaRPr lang="en-GB" sz="2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err="1" smtClean="0"/>
              <a:t>Eesmärk</a:t>
            </a:r>
            <a:r>
              <a:rPr lang="en-GB" sz="2200" dirty="0" smtClean="0"/>
              <a:t>: </a:t>
            </a:r>
            <a:r>
              <a:rPr lang="en-GB" sz="2200" dirty="0" err="1" smtClean="0"/>
              <a:t>võtta</a:t>
            </a:r>
            <a:r>
              <a:rPr lang="en-GB" sz="2200" dirty="0" smtClean="0"/>
              <a:t> </a:t>
            </a:r>
            <a:r>
              <a:rPr lang="en-GB" sz="2200" dirty="0" err="1" smtClean="0"/>
              <a:t>pilootasutusega</a:t>
            </a:r>
            <a:r>
              <a:rPr lang="en-GB" sz="2200" dirty="0" smtClean="0"/>
              <a:t> </a:t>
            </a:r>
            <a:r>
              <a:rPr lang="en-GB" sz="2200" dirty="0" err="1" smtClean="0"/>
              <a:t>kasutusele</a:t>
            </a:r>
            <a:r>
              <a:rPr lang="en-GB" sz="2200" dirty="0" smtClean="0"/>
              <a:t> </a:t>
            </a:r>
            <a:r>
              <a:rPr lang="en-GB" sz="2200" dirty="0" err="1" smtClean="0"/>
              <a:t>aasta</a:t>
            </a:r>
            <a:r>
              <a:rPr lang="en-GB" sz="2200" dirty="0" smtClean="0"/>
              <a:t> </a:t>
            </a:r>
            <a:r>
              <a:rPr lang="en-GB" sz="2200" dirty="0" err="1" smtClean="0"/>
              <a:t>lõpuks</a:t>
            </a: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 smtClean="0"/>
          </a:p>
        </p:txBody>
      </p:sp>
    </p:spTree>
    <p:extLst>
      <p:ext uri="{BB962C8B-B14F-4D97-AF65-F5344CB8AC3E}">
        <p14:creationId xmlns:p14="http://schemas.microsoft.com/office/powerpoint/2010/main" val="383613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Mis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 on </a:t>
            </a:r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kohe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tulekul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?</a:t>
            </a:r>
            <a:endParaRPr lang="en-GB" sz="3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3" name="Content Placeholder 3"/>
          <p:cNvSpPr>
            <a:spLocks noGrp="1"/>
          </p:cNvSpPr>
          <p:nvPr>
            <p:ph idx="1"/>
          </p:nvPr>
        </p:nvSpPr>
        <p:spPr>
          <a:xfrm>
            <a:off x="836017" y="1820976"/>
            <a:ext cx="9996636" cy="4340259"/>
          </a:xfrm>
        </p:spPr>
        <p:txBody>
          <a:bodyPr>
            <a:normAutofit/>
          </a:bodyPr>
          <a:lstStyle/>
          <a:p>
            <a:r>
              <a:rPr lang="en-GB" sz="2400" b="1" dirty="0" err="1" smtClean="0">
                <a:latin typeface="+mn-lt"/>
              </a:rPr>
              <a:t>Rollide</a:t>
            </a:r>
            <a:r>
              <a:rPr lang="en-GB" sz="2400" b="1" dirty="0" smtClean="0">
                <a:latin typeface="+mn-lt"/>
              </a:rPr>
              <a:t> </a:t>
            </a:r>
            <a:r>
              <a:rPr lang="en-GB" sz="2400" b="1" dirty="0" err="1" smtClean="0">
                <a:latin typeface="+mn-lt"/>
              </a:rPr>
              <a:t>ja</a:t>
            </a:r>
            <a:r>
              <a:rPr lang="en-GB" sz="2400" b="1" dirty="0" smtClean="0">
                <a:latin typeface="+mn-lt"/>
              </a:rPr>
              <a:t> </a:t>
            </a:r>
            <a:r>
              <a:rPr lang="en-GB" sz="2400" b="1" dirty="0" err="1" smtClean="0">
                <a:latin typeface="+mn-lt"/>
              </a:rPr>
              <a:t>kasutajagruppide</a:t>
            </a:r>
            <a:r>
              <a:rPr lang="en-GB" sz="2400" b="1" dirty="0" smtClean="0">
                <a:latin typeface="+mn-lt"/>
              </a:rPr>
              <a:t> </a:t>
            </a:r>
            <a:br>
              <a:rPr lang="en-GB" sz="2400" b="1" dirty="0" smtClean="0">
                <a:latin typeface="+mn-lt"/>
              </a:rPr>
            </a:br>
            <a:r>
              <a:rPr lang="en-GB" sz="2400" b="1" dirty="0" err="1" smtClean="0">
                <a:latin typeface="+mn-lt"/>
              </a:rPr>
              <a:t>funktsionaalsus</a:t>
            </a:r>
            <a:r>
              <a:rPr lang="en-GB" sz="2400" b="1" dirty="0" smtClean="0">
                <a:latin typeface="+mn-lt"/>
              </a:rPr>
              <a:t>: </a:t>
            </a:r>
          </a:p>
          <a:p>
            <a:pPr lvl="1"/>
            <a:r>
              <a:rPr lang="en-GB" sz="2000" dirty="0" err="1">
                <a:latin typeface="+mn-lt"/>
              </a:rPr>
              <a:t>t</a:t>
            </a:r>
            <a:r>
              <a:rPr lang="en-GB" sz="2000" dirty="0" err="1" smtClean="0">
                <a:latin typeface="+mn-lt"/>
              </a:rPr>
              <a:t>eabevaldajad</a:t>
            </a:r>
            <a:r>
              <a:rPr lang="en-GB" sz="2000" dirty="0" smtClean="0">
                <a:latin typeface="+mn-lt"/>
              </a:rPr>
              <a:t> (</a:t>
            </a:r>
            <a:r>
              <a:rPr lang="en-GB" sz="2000" dirty="0" err="1" smtClean="0">
                <a:latin typeface="+mn-lt"/>
              </a:rPr>
              <a:t>asutuse</a:t>
            </a:r>
            <a:r>
              <a:rPr lang="en-GB" sz="2000" dirty="0" smtClean="0">
                <a:latin typeface="+mn-lt"/>
              </a:rPr>
              <a:t> </a:t>
            </a:r>
            <a:r>
              <a:rPr lang="en-GB" sz="2000" dirty="0" err="1" smtClean="0">
                <a:latin typeface="+mn-lt"/>
              </a:rPr>
              <a:t>toimetajad</a:t>
            </a:r>
            <a:r>
              <a:rPr lang="en-GB" sz="2000" dirty="0" smtClean="0">
                <a:latin typeface="+mn-lt"/>
              </a:rPr>
              <a:t>) </a:t>
            </a:r>
            <a:r>
              <a:rPr lang="en-GB" sz="2000" dirty="0" err="1" smtClean="0">
                <a:latin typeface="+mn-lt"/>
              </a:rPr>
              <a:t>ja</a:t>
            </a:r>
            <a:r>
              <a:rPr lang="en-GB" sz="2000" dirty="0" smtClean="0">
                <a:latin typeface="+mn-lt"/>
              </a:rPr>
              <a:t> </a:t>
            </a:r>
            <a:br>
              <a:rPr lang="en-GB" sz="2000" dirty="0" smtClean="0">
                <a:latin typeface="+mn-lt"/>
              </a:rPr>
            </a:br>
            <a:r>
              <a:rPr lang="en-GB" sz="2000" dirty="0" err="1" smtClean="0">
                <a:latin typeface="+mn-lt"/>
              </a:rPr>
              <a:t>tulevikus</a:t>
            </a:r>
            <a:r>
              <a:rPr lang="en-GB" sz="2000" dirty="0" smtClean="0">
                <a:latin typeface="+mn-lt"/>
              </a:rPr>
              <a:t> </a:t>
            </a:r>
            <a:r>
              <a:rPr lang="en-GB" sz="2000" dirty="0" err="1" smtClean="0">
                <a:latin typeface="+mn-lt"/>
              </a:rPr>
              <a:t>teenuseomanikud</a:t>
            </a:r>
            <a:endParaRPr lang="en-GB" sz="2000" dirty="0" smtClean="0">
              <a:latin typeface="+mn-lt"/>
            </a:endParaRPr>
          </a:p>
          <a:p>
            <a:pPr lvl="1"/>
            <a:r>
              <a:rPr lang="en-GB" sz="2000" dirty="0" smtClean="0">
                <a:latin typeface="+mn-lt"/>
              </a:rPr>
              <a:t>TARA </a:t>
            </a:r>
            <a:r>
              <a:rPr lang="en-GB" sz="2000" dirty="0" err="1" smtClean="0">
                <a:latin typeface="+mn-lt"/>
              </a:rPr>
              <a:t>autentimine</a:t>
            </a:r>
            <a:endParaRPr lang="en-GB" sz="2000" dirty="0" smtClean="0">
              <a:latin typeface="+mn-lt"/>
            </a:endParaRPr>
          </a:p>
          <a:p>
            <a:pPr lvl="1"/>
            <a:r>
              <a:rPr lang="en-GB" sz="2000" dirty="0" err="1">
                <a:latin typeface="+mn-lt"/>
              </a:rPr>
              <a:t>r</a:t>
            </a:r>
            <a:r>
              <a:rPr lang="en-GB" sz="2000" dirty="0" err="1" smtClean="0">
                <a:latin typeface="+mn-lt"/>
              </a:rPr>
              <a:t>ollipõhised</a:t>
            </a:r>
            <a:r>
              <a:rPr lang="en-GB" sz="2000" dirty="0" smtClean="0">
                <a:latin typeface="+mn-lt"/>
              </a:rPr>
              <a:t> API </a:t>
            </a:r>
            <a:r>
              <a:rPr lang="en-GB" sz="2000" dirty="0" err="1" smtClean="0">
                <a:latin typeface="+mn-lt"/>
              </a:rPr>
              <a:t>funktsionaalsused</a:t>
            </a:r>
            <a:endParaRPr lang="en-GB" sz="2000" dirty="0" smtClean="0">
              <a:latin typeface="+mn-lt"/>
            </a:endParaRPr>
          </a:p>
          <a:p>
            <a:pPr lvl="1"/>
            <a:endParaRPr lang="en-GB" sz="2000" dirty="0" smtClean="0">
              <a:latin typeface="+mn-lt"/>
            </a:endParaRPr>
          </a:p>
          <a:p>
            <a:r>
              <a:rPr lang="en-GB" sz="2400" b="1" dirty="0" err="1" smtClean="0">
                <a:latin typeface="+mn-lt"/>
              </a:rPr>
              <a:t>Otsingufunktsionaalsus</a:t>
            </a:r>
            <a:r>
              <a:rPr lang="en-GB" sz="2400" b="1" dirty="0" smtClean="0">
                <a:latin typeface="+mn-lt"/>
              </a:rPr>
              <a:t>:</a:t>
            </a:r>
          </a:p>
          <a:p>
            <a:pPr lvl="1"/>
            <a:r>
              <a:rPr lang="en-GB" sz="2000" dirty="0" err="1">
                <a:latin typeface="+mn-lt"/>
              </a:rPr>
              <a:t>t</a:t>
            </a:r>
            <a:r>
              <a:rPr lang="en-GB" sz="2000" dirty="0" err="1" smtClean="0">
                <a:latin typeface="+mn-lt"/>
              </a:rPr>
              <a:t>eabeartiklitele</a:t>
            </a:r>
            <a:r>
              <a:rPr lang="en-GB" sz="2000" dirty="0" smtClean="0">
                <a:latin typeface="+mn-lt"/>
              </a:rPr>
              <a:t> </a:t>
            </a:r>
            <a:r>
              <a:rPr lang="en-GB" sz="2000" dirty="0" err="1" smtClean="0">
                <a:latin typeface="+mn-lt"/>
              </a:rPr>
              <a:t>kategooriad</a:t>
            </a:r>
            <a:endParaRPr lang="en-GB" sz="2000" dirty="0" smtClean="0">
              <a:latin typeface="+mn-lt"/>
            </a:endParaRPr>
          </a:p>
          <a:p>
            <a:pPr lvl="1"/>
            <a:r>
              <a:rPr lang="en-GB" sz="2000" dirty="0" err="1">
                <a:latin typeface="+mn-lt"/>
              </a:rPr>
              <a:t>o</a:t>
            </a:r>
            <a:r>
              <a:rPr lang="en-GB" sz="2000" dirty="0" err="1" smtClean="0">
                <a:latin typeface="+mn-lt"/>
              </a:rPr>
              <a:t>tsing</a:t>
            </a:r>
            <a:r>
              <a:rPr lang="en-GB" sz="2000" dirty="0" smtClean="0">
                <a:latin typeface="+mn-lt"/>
              </a:rPr>
              <a:t> </a:t>
            </a:r>
            <a:r>
              <a:rPr lang="en-GB" sz="2000" dirty="0" err="1" smtClean="0">
                <a:latin typeface="+mn-lt"/>
              </a:rPr>
              <a:t>metainfo</a:t>
            </a:r>
            <a:r>
              <a:rPr lang="en-GB" sz="2000" dirty="0" smtClean="0">
                <a:latin typeface="+mn-lt"/>
              </a:rPr>
              <a:t> </a:t>
            </a:r>
            <a:r>
              <a:rPr lang="en-GB" sz="2000" dirty="0" err="1" smtClean="0">
                <a:latin typeface="+mn-lt"/>
              </a:rPr>
              <a:t>ja</a:t>
            </a:r>
            <a:r>
              <a:rPr lang="en-GB" sz="2000" dirty="0" smtClean="0">
                <a:latin typeface="+mn-lt"/>
              </a:rPr>
              <a:t> </a:t>
            </a:r>
            <a:r>
              <a:rPr lang="en-GB" sz="2000" dirty="0" err="1" smtClean="0">
                <a:latin typeface="+mn-lt"/>
              </a:rPr>
              <a:t>sisu</a:t>
            </a:r>
            <a:r>
              <a:rPr lang="en-GB" sz="2000" dirty="0" smtClean="0">
                <a:latin typeface="+mn-lt"/>
              </a:rPr>
              <a:t> </a:t>
            </a:r>
            <a:r>
              <a:rPr lang="en-GB" sz="2000" dirty="0" err="1" smtClean="0">
                <a:latin typeface="+mn-lt"/>
              </a:rPr>
              <a:t>järgi</a:t>
            </a:r>
            <a:endParaRPr lang="en-GB" sz="2000" dirty="0" smtClean="0">
              <a:latin typeface="+mn-lt"/>
            </a:endParaRPr>
          </a:p>
          <a:p>
            <a:pPr lvl="1"/>
            <a:r>
              <a:rPr lang="en-GB" sz="2000" dirty="0" err="1">
                <a:latin typeface="+mn-lt"/>
              </a:rPr>
              <a:t>ü</a:t>
            </a:r>
            <a:r>
              <a:rPr lang="en-GB" sz="2000" dirty="0" err="1" smtClean="0">
                <a:latin typeface="+mn-lt"/>
              </a:rPr>
              <a:t>ldotsingule</a:t>
            </a:r>
            <a:r>
              <a:rPr lang="en-GB" sz="2000" dirty="0" smtClean="0">
                <a:latin typeface="+mn-lt"/>
              </a:rPr>
              <a:t> </a:t>
            </a:r>
            <a:r>
              <a:rPr lang="en-GB" sz="2000" dirty="0" err="1" smtClean="0">
                <a:latin typeface="+mn-lt"/>
              </a:rPr>
              <a:t>lisaks</a:t>
            </a:r>
            <a:r>
              <a:rPr lang="en-GB" sz="2000" dirty="0" smtClean="0">
                <a:latin typeface="+mn-lt"/>
              </a:rPr>
              <a:t> </a:t>
            </a:r>
            <a:r>
              <a:rPr lang="en-GB" sz="2000" dirty="0" err="1" smtClean="0">
                <a:latin typeface="+mn-lt"/>
              </a:rPr>
              <a:t>laiendatud</a:t>
            </a:r>
            <a:r>
              <a:rPr lang="en-GB" sz="2000" dirty="0" smtClean="0">
                <a:latin typeface="+mn-lt"/>
              </a:rPr>
              <a:t> </a:t>
            </a:r>
            <a:r>
              <a:rPr lang="en-GB" sz="2000" dirty="0" err="1" smtClean="0">
                <a:latin typeface="+mn-lt"/>
              </a:rPr>
              <a:t>otsing</a:t>
            </a:r>
            <a:endParaRPr lang="en-GB" sz="2000" dirty="0" smtClean="0">
              <a:latin typeface="+mn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943" y="1686384"/>
            <a:ext cx="5177106" cy="440548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080125" y="6161235"/>
            <a:ext cx="2232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t-EE" dirty="0" err="1" smtClean="0">
                <a:hlinkClick r:id="rId3"/>
              </a:rPr>
              <a:t>Figma</a:t>
            </a:r>
            <a:r>
              <a:rPr lang="et-EE" dirty="0" smtClean="0">
                <a:hlinkClick r:id="rId3"/>
              </a:rPr>
              <a:t> prototüübid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41496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Mis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 on </a:t>
            </a:r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kohe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tulekul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?</a:t>
            </a:r>
            <a:endParaRPr lang="en-GB" sz="36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092" y="107901"/>
            <a:ext cx="5993393" cy="6480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17" y="2959425"/>
            <a:ext cx="3611116" cy="235615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4766" y="1686384"/>
            <a:ext cx="52013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sz="2200" dirty="0" smtClean="0"/>
              <a:t>Kasutajasõbralik </a:t>
            </a:r>
            <a:r>
              <a:rPr lang="et-EE" sz="2200" dirty="0" err="1" smtClean="0"/>
              <a:t>metainfo</a:t>
            </a:r>
            <a:r>
              <a:rPr lang="et-EE" sz="2200" dirty="0" smtClean="0"/>
              <a:t> muutmine</a:t>
            </a:r>
            <a:endParaRPr lang="en-GB" sz="2200" dirty="0" smtClean="0"/>
          </a:p>
        </p:txBody>
      </p:sp>
      <p:sp>
        <p:nvSpPr>
          <p:cNvPr id="11" name="Right Arrow 10"/>
          <p:cNvSpPr/>
          <p:nvPr/>
        </p:nvSpPr>
        <p:spPr>
          <a:xfrm>
            <a:off x="4636198" y="3652870"/>
            <a:ext cx="104456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7" name="Rectangle 6"/>
          <p:cNvSpPr/>
          <p:nvPr/>
        </p:nvSpPr>
        <p:spPr>
          <a:xfrm>
            <a:off x="3847878" y="6250066"/>
            <a:ext cx="2232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t-EE" dirty="0" err="1" smtClean="0">
                <a:hlinkClick r:id="rId4"/>
              </a:rPr>
              <a:t>Figma</a:t>
            </a:r>
            <a:r>
              <a:rPr lang="et-EE" dirty="0" smtClean="0">
                <a:hlinkClick r:id="rId4"/>
              </a:rPr>
              <a:t> prototüübid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3280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Mis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 on </a:t>
            </a:r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tulekul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?</a:t>
            </a:r>
            <a:endParaRPr lang="en-GB" sz="3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7478" y="1764085"/>
            <a:ext cx="489654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err="1" smtClean="0"/>
              <a:t>Külastuste</a:t>
            </a:r>
            <a:r>
              <a:rPr lang="en-GB" sz="2200" dirty="0" smtClean="0"/>
              <a:t> </a:t>
            </a:r>
            <a:r>
              <a:rPr lang="en-GB" sz="2200" dirty="0" err="1" smtClean="0"/>
              <a:t>analüütika</a:t>
            </a:r>
            <a:endParaRPr lang="en-GB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err="1" smtClean="0"/>
              <a:t>Populaarsed</a:t>
            </a:r>
            <a:r>
              <a:rPr lang="en-GB" sz="2200" dirty="0" smtClean="0"/>
              <a:t> </a:t>
            </a:r>
            <a:r>
              <a:rPr lang="en-GB" sz="2200" dirty="0" err="1" smtClean="0"/>
              <a:t>artiklid</a:t>
            </a:r>
            <a:endParaRPr lang="en-GB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err="1" smtClean="0"/>
              <a:t>Külastajate</a:t>
            </a:r>
            <a:r>
              <a:rPr lang="en-GB" sz="2200" dirty="0" smtClean="0"/>
              <a:t> </a:t>
            </a:r>
            <a:r>
              <a:rPr lang="en-GB" sz="2200" dirty="0" err="1" smtClean="0"/>
              <a:t>päritolu</a:t>
            </a:r>
            <a:endParaRPr lang="en-GB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err="1" smtClean="0"/>
              <a:t>Vebisirvija</a:t>
            </a:r>
            <a:r>
              <a:rPr lang="en-GB" sz="2200" dirty="0" smtClean="0"/>
              <a:t> keel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err="1" smtClean="0"/>
              <a:t>Kasutatavad</a:t>
            </a:r>
            <a:r>
              <a:rPr lang="en-GB" sz="2200" dirty="0" smtClean="0"/>
              <a:t> </a:t>
            </a:r>
            <a:r>
              <a:rPr lang="en-GB" sz="2200" dirty="0" err="1" smtClean="0"/>
              <a:t>seadmed</a:t>
            </a:r>
            <a:endParaRPr lang="en-GB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069" y="364196"/>
            <a:ext cx="5707690" cy="55043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32053" y="6012557"/>
            <a:ext cx="2232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t-EE" dirty="0" err="1" smtClean="0">
                <a:hlinkClick r:id="rId3"/>
              </a:rPr>
              <a:t>Figma</a:t>
            </a:r>
            <a:r>
              <a:rPr lang="et-EE" dirty="0" smtClean="0">
                <a:hlinkClick r:id="rId3"/>
              </a:rPr>
              <a:t> prototüübid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81873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Mis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ja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miks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+mn-lt"/>
              </a:rPr>
              <a:t>a</a:t>
            </a:r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rtiklivaramu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?</a:t>
            </a:r>
            <a:endParaRPr lang="en-GB" sz="3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6017" y="1820976"/>
            <a:ext cx="9996636" cy="4340259"/>
          </a:xfrm>
        </p:spPr>
        <p:txBody>
          <a:bodyPr>
            <a:normAutofit lnSpcReduction="10000"/>
          </a:bodyPr>
          <a:lstStyle/>
          <a:p>
            <a:r>
              <a:rPr lang="en-GB" sz="2400" b="1" dirty="0" err="1" smtClean="0">
                <a:latin typeface="+mn-lt"/>
              </a:rPr>
              <a:t>Põhiidee</a:t>
            </a:r>
            <a:r>
              <a:rPr lang="en-GB" sz="2400" dirty="0" smtClean="0">
                <a:latin typeface="+mn-lt"/>
              </a:rPr>
              <a:t>: t</a:t>
            </a:r>
            <a:r>
              <a:rPr lang="et-EE" sz="2400" dirty="0" err="1" smtClean="0">
                <a:latin typeface="+mn-lt"/>
              </a:rPr>
              <a:t>eabevaldajatest</a:t>
            </a:r>
            <a:r>
              <a:rPr lang="et-EE" sz="2400" dirty="0" smtClean="0">
                <a:latin typeface="+mn-lt"/>
              </a:rPr>
              <a:t> </a:t>
            </a:r>
            <a:r>
              <a:rPr lang="en-GB" sz="2400" dirty="0" err="1" smtClean="0">
                <a:latin typeface="+mn-lt"/>
              </a:rPr>
              <a:t>ja</a:t>
            </a:r>
            <a:r>
              <a:rPr lang="en-GB" sz="2400" dirty="0" smtClean="0">
                <a:latin typeface="+mn-lt"/>
              </a:rPr>
              <a:t> </a:t>
            </a:r>
            <a:r>
              <a:rPr lang="en-GB" sz="2400" dirty="0" err="1" smtClean="0">
                <a:latin typeface="+mn-lt"/>
              </a:rPr>
              <a:t>teenuseomanikest</a:t>
            </a:r>
            <a:r>
              <a:rPr lang="en-GB" sz="2400" dirty="0" smtClean="0">
                <a:latin typeface="+mn-lt"/>
              </a:rPr>
              <a:t> </a:t>
            </a:r>
            <a:r>
              <a:rPr lang="et-EE" sz="2400" dirty="0" smtClean="0">
                <a:latin typeface="+mn-lt"/>
              </a:rPr>
              <a:t>kasutajad </a:t>
            </a:r>
            <a:r>
              <a:rPr lang="et-EE" sz="2400" dirty="0">
                <a:latin typeface="+mn-lt"/>
              </a:rPr>
              <a:t>saavad ettenähtud </a:t>
            </a:r>
            <a:r>
              <a:rPr lang="et-EE" sz="2400" dirty="0" err="1">
                <a:latin typeface="+mn-lt"/>
              </a:rPr>
              <a:t>töövoo</a:t>
            </a:r>
            <a:r>
              <a:rPr lang="et-EE" sz="2400" dirty="0">
                <a:latin typeface="+mn-lt"/>
              </a:rPr>
              <a:t> alusel muudatusi </a:t>
            </a:r>
            <a:r>
              <a:rPr lang="en-GB" sz="2400" dirty="0" err="1" smtClean="0">
                <a:latin typeface="+mn-lt"/>
              </a:rPr>
              <a:t>ühtses</a:t>
            </a:r>
            <a:r>
              <a:rPr lang="en-GB" sz="2400" dirty="0" smtClean="0">
                <a:latin typeface="+mn-lt"/>
              </a:rPr>
              <a:t> </a:t>
            </a:r>
            <a:r>
              <a:rPr lang="en-GB" sz="2400" dirty="0" err="1" smtClean="0">
                <a:latin typeface="+mn-lt"/>
              </a:rPr>
              <a:t>kohas</a:t>
            </a:r>
            <a:r>
              <a:rPr lang="en-GB" sz="2400" dirty="0" smtClean="0">
                <a:latin typeface="+mn-lt"/>
              </a:rPr>
              <a:t> </a:t>
            </a:r>
            <a:r>
              <a:rPr lang="et-EE" sz="2400" dirty="0" smtClean="0">
                <a:latin typeface="+mn-lt"/>
              </a:rPr>
              <a:t>teha</a:t>
            </a:r>
            <a:endParaRPr lang="en-GB" sz="2400" dirty="0" smtClean="0">
              <a:latin typeface="+mn-lt"/>
            </a:endParaRPr>
          </a:p>
          <a:p>
            <a:r>
              <a:rPr lang="en-GB" sz="2400" b="1" dirty="0" err="1" smtClean="0">
                <a:latin typeface="+mn-lt"/>
              </a:rPr>
              <a:t>Miks</a:t>
            </a:r>
            <a:r>
              <a:rPr lang="en-GB" sz="2400" b="1" dirty="0" smtClean="0">
                <a:latin typeface="+mn-lt"/>
              </a:rPr>
              <a:t>:</a:t>
            </a:r>
          </a:p>
          <a:p>
            <a:pPr lvl="1"/>
            <a:r>
              <a:rPr lang="fi-FI" sz="2400" dirty="0">
                <a:latin typeface="+mn-lt"/>
              </a:rPr>
              <a:t>info </a:t>
            </a:r>
            <a:r>
              <a:rPr lang="fi-FI" sz="2400" dirty="0" smtClean="0">
                <a:latin typeface="+mn-lt"/>
              </a:rPr>
              <a:t>internetis </a:t>
            </a:r>
            <a:r>
              <a:rPr lang="fi-FI" sz="2400" dirty="0" err="1" smtClean="0">
                <a:latin typeface="+mn-lt"/>
              </a:rPr>
              <a:t>killustatud</a:t>
            </a:r>
            <a:endParaRPr lang="fi-FI" sz="2400" dirty="0" smtClean="0">
              <a:latin typeface="+mn-lt"/>
            </a:endParaRPr>
          </a:p>
          <a:p>
            <a:pPr lvl="1"/>
            <a:r>
              <a:rPr lang="fi-FI" sz="2400" dirty="0" err="1">
                <a:latin typeface="+mn-lt"/>
              </a:rPr>
              <a:t>puudub</a:t>
            </a:r>
            <a:r>
              <a:rPr lang="fi-FI" sz="2400" dirty="0">
                <a:latin typeface="+mn-lt"/>
              </a:rPr>
              <a:t> </a:t>
            </a:r>
            <a:r>
              <a:rPr lang="fi-FI" sz="2400" dirty="0" err="1">
                <a:latin typeface="+mn-lt"/>
              </a:rPr>
              <a:t>ülevaade</a:t>
            </a:r>
            <a:r>
              <a:rPr lang="fi-FI" sz="2400" dirty="0">
                <a:latin typeface="+mn-lt"/>
              </a:rPr>
              <a:t> </a:t>
            </a:r>
            <a:r>
              <a:rPr lang="fi-FI" sz="2400" dirty="0" err="1" smtClean="0">
                <a:latin typeface="+mn-lt"/>
              </a:rPr>
              <a:t>ajakohasusest</a:t>
            </a:r>
            <a:r>
              <a:rPr lang="fi-FI" sz="2400" dirty="0" smtClean="0">
                <a:latin typeface="+mn-lt"/>
              </a:rPr>
              <a:t/>
            </a:r>
            <a:br>
              <a:rPr lang="fi-FI" sz="2400" dirty="0" smtClean="0">
                <a:latin typeface="+mn-lt"/>
              </a:rPr>
            </a:br>
            <a:r>
              <a:rPr lang="fi-FI" sz="2400" dirty="0" smtClean="0">
                <a:latin typeface="+mn-lt"/>
              </a:rPr>
              <a:t>ja </a:t>
            </a:r>
            <a:r>
              <a:rPr lang="fi-FI" sz="2400" dirty="0" err="1" smtClean="0">
                <a:latin typeface="+mn-lt"/>
              </a:rPr>
              <a:t>seostest</a:t>
            </a:r>
            <a:endParaRPr lang="fi-FI" sz="2400" dirty="0" smtClean="0">
              <a:latin typeface="+mn-lt"/>
            </a:endParaRPr>
          </a:p>
          <a:p>
            <a:pPr lvl="1"/>
            <a:r>
              <a:rPr lang="en-GB" sz="2400" dirty="0" err="1">
                <a:latin typeface="+mn-lt"/>
              </a:rPr>
              <a:t>tuleb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mitmes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kohas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uuendada</a:t>
            </a:r>
            <a:r>
              <a:rPr lang="en-GB" sz="2400" dirty="0">
                <a:latin typeface="+mn-lt"/>
              </a:rPr>
              <a:t> </a:t>
            </a:r>
            <a:endParaRPr lang="en-GB" sz="2400" dirty="0" smtClean="0">
              <a:latin typeface="+mn-lt"/>
            </a:endParaRPr>
          </a:p>
          <a:p>
            <a:pPr lvl="1"/>
            <a:r>
              <a:rPr lang="fi-FI" sz="2400" dirty="0">
                <a:latin typeface="+mn-lt"/>
              </a:rPr>
              <a:t>sisu </a:t>
            </a:r>
            <a:r>
              <a:rPr lang="fi-FI" sz="2400" dirty="0" err="1">
                <a:latin typeface="+mn-lt"/>
              </a:rPr>
              <a:t>eest</a:t>
            </a:r>
            <a:r>
              <a:rPr lang="fi-FI" sz="2400" dirty="0">
                <a:latin typeface="+mn-lt"/>
              </a:rPr>
              <a:t> </a:t>
            </a:r>
            <a:r>
              <a:rPr lang="fi-FI" sz="2400" dirty="0" err="1">
                <a:latin typeface="+mn-lt"/>
              </a:rPr>
              <a:t>vastutajat</a:t>
            </a:r>
            <a:r>
              <a:rPr lang="fi-FI" sz="2400" dirty="0">
                <a:latin typeface="+mn-lt"/>
              </a:rPr>
              <a:t> </a:t>
            </a:r>
            <a:r>
              <a:rPr lang="fi-FI" sz="2400" dirty="0" err="1">
                <a:latin typeface="+mn-lt"/>
              </a:rPr>
              <a:t>keeruline</a:t>
            </a:r>
            <a:r>
              <a:rPr lang="fi-FI" sz="2400" dirty="0">
                <a:latin typeface="+mn-lt"/>
              </a:rPr>
              <a:t> </a:t>
            </a:r>
            <a:r>
              <a:rPr lang="fi-FI" sz="2400" dirty="0" smtClean="0">
                <a:latin typeface="+mn-lt"/>
              </a:rPr>
              <a:t/>
            </a:r>
            <a:br>
              <a:rPr lang="fi-FI" sz="2400" dirty="0" smtClean="0">
                <a:latin typeface="+mn-lt"/>
              </a:rPr>
            </a:br>
            <a:r>
              <a:rPr lang="fi-FI" sz="2400" dirty="0" err="1" smtClean="0">
                <a:latin typeface="+mn-lt"/>
              </a:rPr>
              <a:t>leida</a:t>
            </a:r>
            <a:endParaRPr lang="fi-FI" sz="2400" dirty="0" smtClean="0">
              <a:latin typeface="+mn-lt"/>
            </a:endParaRPr>
          </a:p>
          <a:p>
            <a:pPr lvl="1"/>
            <a:r>
              <a:rPr lang="fi-FI" sz="2400" dirty="0">
                <a:latin typeface="+mn-lt"/>
              </a:rPr>
              <a:t>SDG </a:t>
            </a:r>
            <a:r>
              <a:rPr lang="fi-FI" sz="2400" dirty="0" err="1">
                <a:latin typeface="+mn-lt"/>
              </a:rPr>
              <a:t>kohustused</a:t>
            </a:r>
            <a:r>
              <a:rPr lang="fi-FI" sz="2400" dirty="0">
                <a:latin typeface="+mn-lt"/>
              </a:rPr>
              <a:t> ja </a:t>
            </a:r>
            <a:r>
              <a:rPr lang="fi-FI" sz="2400" dirty="0" err="1">
                <a:latin typeface="+mn-lt"/>
              </a:rPr>
              <a:t>vajadused</a:t>
            </a:r>
            <a:r>
              <a:rPr lang="fi-FI" sz="2400" dirty="0">
                <a:latin typeface="+mn-lt"/>
              </a:rPr>
              <a:t> </a:t>
            </a:r>
            <a:r>
              <a:rPr lang="fi-FI" sz="2400" dirty="0" smtClean="0">
                <a:latin typeface="+mn-lt"/>
              </a:rPr>
              <a:t/>
            </a:r>
            <a:br>
              <a:rPr lang="fi-FI" sz="2400" dirty="0" smtClean="0">
                <a:latin typeface="+mn-lt"/>
              </a:rPr>
            </a:br>
            <a:r>
              <a:rPr lang="fi-FI" sz="2400" dirty="0" smtClean="0">
                <a:latin typeface="+mn-lt"/>
              </a:rPr>
              <a:t>(</a:t>
            </a:r>
            <a:r>
              <a:rPr lang="fi-FI" sz="2400" dirty="0" err="1">
                <a:latin typeface="+mn-lt"/>
              </a:rPr>
              <a:t>andmete</a:t>
            </a:r>
            <a:r>
              <a:rPr lang="fi-FI" sz="2400" dirty="0">
                <a:latin typeface="+mn-lt"/>
              </a:rPr>
              <a:t> </a:t>
            </a:r>
            <a:r>
              <a:rPr lang="fi-FI" sz="2400" dirty="0" err="1">
                <a:latin typeface="+mn-lt"/>
              </a:rPr>
              <a:t>uuendamine</a:t>
            </a:r>
            <a:r>
              <a:rPr lang="fi-FI" sz="2400" dirty="0">
                <a:latin typeface="+mn-lt"/>
              </a:rPr>
              <a:t>, </a:t>
            </a:r>
            <a:r>
              <a:rPr lang="fi-FI" sz="2400" dirty="0" err="1">
                <a:latin typeface="+mn-lt"/>
              </a:rPr>
              <a:t>statistika</a:t>
            </a:r>
            <a:r>
              <a:rPr lang="fi-FI" sz="2400" dirty="0">
                <a:latin typeface="+mn-lt"/>
              </a:rPr>
              <a:t> </a:t>
            </a:r>
            <a:r>
              <a:rPr lang="fi-FI" sz="2400" dirty="0" smtClean="0">
                <a:latin typeface="+mn-lt"/>
              </a:rPr>
              <a:t/>
            </a:r>
            <a:br>
              <a:rPr lang="fi-FI" sz="2400" dirty="0" smtClean="0">
                <a:latin typeface="+mn-lt"/>
              </a:rPr>
            </a:br>
            <a:r>
              <a:rPr lang="fi-FI" sz="2400" dirty="0" smtClean="0">
                <a:latin typeface="+mn-lt"/>
              </a:rPr>
              <a:t>ja </a:t>
            </a:r>
            <a:r>
              <a:rPr lang="fi-FI" sz="2400" dirty="0" err="1">
                <a:latin typeface="+mn-lt"/>
              </a:rPr>
              <a:t>edastamine</a:t>
            </a:r>
            <a:r>
              <a:rPr lang="fi-FI" sz="2400" dirty="0">
                <a:latin typeface="+mn-lt"/>
              </a:rPr>
              <a:t>)</a:t>
            </a:r>
            <a:endParaRPr lang="en-GB" sz="2400" dirty="0" smtClean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077" y="2677393"/>
            <a:ext cx="6323939" cy="365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0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Mis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 on </a:t>
            </a:r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tulekul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?</a:t>
            </a:r>
            <a:endParaRPr lang="en-GB" sz="3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7478" y="1764085"/>
            <a:ext cx="489654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/>
              <a:t>Info </a:t>
            </a:r>
            <a:r>
              <a:rPr lang="en-GB" sz="2200" dirty="0" err="1" smtClean="0"/>
              <a:t>leitavuse</a:t>
            </a:r>
            <a:r>
              <a:rPr lang="en-GB" sz="2200" dirty="0" smtClean="0"/>
              <a:t> </a:t>
            </a:r>
            <a:r>
              <a:rPr lang="en-GB" sz="2200" dirty="0" err="1" smtClean="0"/>
              <a:t>skoor</a:t>
            </a:r>
            <a:endParaRPr lang="en-GB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err="1" smtClean="0"/>
              <a:t>Tagasiside</a:t>
            </a:r>
            <a:r>
              <a:rPr lang="en-GB" sz="2200" dirty="0" smtClean="0"/>
              <a:t> </a:t>
            </a:r>
            <a:r>
              <a:rPr lang="en-GB" sz="2200" dirty="0" err="1" smtClean="0"/>
              <a:t>hinnang</a:t>
            </a:r>
            <a:endParaRPr lang="en-GB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err="1" smtClean="0"/>
              <a:t>Madalaima</a:t>
            </a:r>
            <a:r>
              <a:rPr lang="en-GB" sz="2200" dirty="0" smtClean="0"/>
              <a:t> </a:t>
            </a:r>
            <a:r>
              <a:rPr lang="en-GB" sz="2200" dirty="0" err="1" smtClean="0"/>
              <a:t>hinnanguga</a:t>
            </a:r>
            <a:r>
              <a:rPr lang="en-GB" sz="2200" dirty="0" smtClean="0"/>
              <a:t> </a:t>
            </a:r>
            <a:r>
              <a:rPr lang="en-GB" sz="2200" dirty="0" err="1" smtClean="0"/>
              <a:t>artiklid</a:t>
            </a:r>
            <a:endParaRPr lang="en-GB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err="1" smtClean="0"/>
              <a:t>Kas</a:t>
            </a:r>
            <a:r>
              <a:rPr lang="en-GB" sz="2200" dirty="0" smtClean="0"/>
              <a:t> </a:t>
            </a:r>
            <a:r>
              <a:rPr lang="en-GB" sz="2200" dirty="0" err="1" smtClean="0"/>
              <a:t>leidsid</a:t>
            </a:r>
            <a:r>
              <a:rPr lang="en-GB" sz="2200" dirty="0" smtClean="0"/>
              <a:t>, </a:t>
            </a:r>
            <a:r>
              <a:rPr lang="en-GB" sz="2200" dirty="0" err="1" smtClean="0"/>
              <a:t>mida</a:t>
            </a:r>
            <a:r>
              <a:rPr lang="en-GB" sz="2200" dirty="0" smtClean="0"/>
              <a:t> </a:t>
            </a:r>
            <a:r>
              <a:rPr lang="en-GB" sz="2200" dirty="0" err="1" smtClean="0"/>
              <a:t>otsisid</a:t>
            </a:r>
            <a:r>
              <a:rPr lang="en-GB" sz="2200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err="1" smtClean="0"/>
              <a:t>Tagasiside</a:t>
            </a:r>
            <a:r>
              <a:rPr lang="en-GB" sz="2200" dirty="0" smtClean="0"/>
              <a:t> </a:t>
            </a:r>
            <a:r>
              <a:rPr lang="en-GB" sz="2200" dirty="0" err="1" smtClean="0"/>
              <a:t>hinnangute</a:t>
            </a:r>
            <a:r>
              <a:rPr lang="en-GB" sz="2200" dirty="0" smtClean="0"/>
              <a:t> </a:t>
            </a:r>
            <a:r>
              <a:rPr lang="en-GB" sz="2200" dirty="0" err="1" smtClean="0"/>
              <a:t>jaotus</a:t>
            </a:r>
            <a:endParaRPr lang="en-GB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err="1" smtClean="0"/>
              <a:t>Viimaste</a:t>
            </a:r>
            <a:r>
              <a:rPr lang="en-GB" sz="2200" dirty="0" smtClean="0"/>
              <a:t> </a:t>
            </a:r>
            <a:r>
              <a:rPr lang="en-GB" sz="2200" dirty="0" err="1" smtClean="0"/>
              <a:t>artiklite</a:t>
            </a:r>
            <a:r>
              <a:rPr lang="en-GB" sz="2200" dirty="0" smtClean="0"/>
              <a:t> </a:t>
            </a:r>
            <a:r>
              <a:rPr lang="en-GB" sz="2200" dirty="0" err="1" smtClean="0"/>
              <a:t>kommentaarid</a:t>
            </a:r>
            <a:endParaRPr lang="en-GB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068" y="364195"/>
            <a:ext cx="5800127" cy="50722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76068" y="5724525"/>
            <a:ext cx="2232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t-EE" dirty="0" err="1" smtClean="0">
                <a:hlinkClick r:id="rId3"/>
              </a:rPr>
              <a:t>Figma</a:t>
            </a:r>
            <a:r>
              <a:rPr lang="et-EE" dirty="0" smtClean="0">
                <a:hlinkClick r:id="rId3"/>
              </a:rPr>
              <a:t> prototüübid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28771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  <a:latin typeface="+mn-lt"/>
              </a:rPr>
              <a:t>SDG </a:t>
            </a:r>
            <a:r>
              <a:rPr lang="en-GB" dirty="0" err="1">
                <a:solidFill>
                  <a:srgbClr val="0070C0"/>
                </a:solidFill>
                <a:latin typeface="+mn-lt"/>
              </a:rPr>
              <a:t>s</a:t>
            </a:r>
            <a:r>
              <a:rPr lang="en-GB" dirty="0" err="1" smtClean="0">
                <a:solidFill>
                  <a:srgbClr val="0070C0"/>
                </a:solidFill>
                <a:latin typeface="+mn-lt"/>
              </a:rPr>
              <a:t>tatistika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: </a:t>
            </a:r>
            <a:r>
              <a:rPr lang="en-GB" dirty="0" err="1" smtClean="0">
                <a:solidFill>
                  <a:srgbClr val="0070C0"/>
                </a:solidFill>
                <a:latin typeface="+mn-lt"/>
              </a:rPr>
              <a:t>kogutav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dirty="0" err="1" smtClean="0">
                <a:solidFill>
                  <a:srgbClr val="0070C0"/>
                </a:solidFill>
                <a:latin typeface="+mn-lt"/>
              </a:rPr>
              <a:t>andmestik</a:t>
            </a:r>
            <a:endParaRPr lang="en-GB" sz="36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21" y="1836093"/>
            <a:ext cx="8709049" cy="456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Artiklivaramu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: </a:t>
            </a:r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kuhu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jõuda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tahame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?</a:t>
            </a:r>
            <a:endParaRPr lang="en-GB" sz="3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6017" y="1820976"/>
            <a:ext cx="10488216" cy="4623629"/>
          </a:xfrm>
        </p:spPr>
        <p:txBody>
          <a:bodyPr>
            <a:normAutofit/>
          </a:bodyPr>
          <a:lstStyle/>
          <a:p>
            <a:pPr marL="457200" indent="-457200"/>
            <a:r>
              <a:rPr lang="en-GB" dirty="0" smtClean="0">
                <a:latin typeface="+mn-lt"/>
              </a:rPr>
              <a:t>2021 </a:t>
            </a:r>
            <a:r>
              <a:rPr lang="en-GB" dirty="0" err="1" smtClean="0">
                <a:latin typeface="+mn-lt"/>
              </a:rPr>
              <a:t>alguses</a:t>
            </a:r>
            <a:r>
              <a:rPr lang="en-GB" dirty="0" smtClean="0">
                <a:latin typeface="+mn-lt"/>
              </a:rPr>
              <a:t> TARU </a:t>
            </a:r>
            <a:r>
              <a:rPr lang="en-GB" dirty="0" err="1" smtClean="0">
                <a:latin typeface="+mn-lt"/>
              </a:rPr>
              <a:t>ja</a:t>
            </a:r>
            <a:r>
              <a:rPr lang="en-GB" dirty="0" smtClean="0">
                <a:latin typeface="+mn-lt"/>
              </a:rPr>
              <a:t> </a:t>
            </a:r>
            <a:r>
              <a:rPr lang="en-GB" dirty="0" err="1" smtClean="0">
                <a:latin typeface="+mn-lt"/>
              </a:rPr>
              <a:t>teenuste</a:t>
            </a:r>
            <a:r>
              <a:rPr lang="en-GB" dirty="0" smtClean="0">
                <a:latin typeface="+mn-lt"/>
              </a:rPr>
              <a:t> </a:t>
            </a:r>
            <a:r>
              <a:rPr lang="en-GB" dirty="0" err="1" smtClean="0">
                <a:latin typeface="+mn-lt"/>
              </a:rPr>
              <a:t>kataloog</a:t>
            </a:r>
            <a:endParaRPr lang="en-GB" dirty="0" smtClean="0">
              <a:latin typeface="+mn-lt"/>
            </a:endParaRPr>
          </a:p>
          <a:p>
            <a:pPr marL="457200" indent="-457200"/>
            <a:r>
              <a:rPr lang="en-GB" b="1" dirty="0" err="1" smtClean="0">
                <a:latin typeface="+mn-lt"/>
              </a:rPr>
              <a:t>fookus</a:t>
            </a:r>
            <a:r>
              <a:rPr lang="en-GB" dirty="0" smtClean="0">
                <a:latin typeface="+mn-lt"/>
              </a:rPr>
              <a:t>: </a:t>
            </a:r>
            <a:r>
              <a:rPr lang="en-GB" dirty="0" err="1" smtClean="0">
                <a:latin typeface="+mn-lt"/>
              </a:rPr>
              <a:t>teabevaldajad</a:t>
            </a:r>
            <a:r>
              <a:rPr lang="en-GB" dirty="0" smtClean="0">
                <a:latin typeface="+mn-lt"/>
              </a:rPr>
              <a:t>/</a:t>
            </a:r>
            <a:r>
              <a:rPr lang="en-GB" dirty="0" err="1" smtClean="0">
                <a:latin typeface="+mn-lt"/>
              </a:rPr>
              <a:t>teenuseomanikud</a:t>
            </a:r>
            <a:r>
              <a:rPr lang="en-GB" dirty="0" smtClean="0">
                <a:latin typeface="+mn-lt"/>
              </a:rPr>
              <a:t> </a:t>
            </a:r>
            <a:r>
              <a:rPr lang="en-GB" dirty="0" err="1" smtClean="0">
                <a:latin typeface="+mn-lt"/>
              </a:rPr>
              <a:t>näevad</a:t>
            </a:r>
            <a:r>
              <a:rPr lang="en-GB" dirty="0" smtClean="0">
                <a:latin typeface="+mn-lt"/>
              </a:rPr>
              <a:t> </a:t>
            </a:r>
            <a:r>
              <a:rPr lang="en-GB" dirty="0" err="1" smtClean="0">
                <a:latin typeface="+mn-lt"/>
              </a:rPr>
              <a:t>oma</a:t>
            </a:r>
            <a:r>
              <a:rPr lang="en-GB" dirty="0" smtClean="0">
                <a:latin typeface="+mn-lt"/>
              </a:rPr>
              <a:t> (info)</a:t>
            </a:r>
            <a:r>
              <a:rPr lang="en-GB" dirty="0" err="1" smtClean="0">
                <a:latin typeface="+mn-lt"/>
              </a:rPr>
              <a:t>teenuste</a:t>
            </a:r>
            <a:r>
              <a:rPr lang="en-GB" dirty="0" smtClean="0">
                <a:latin typeface="+mn-lt"/>
              </a:rPr>
              <a:t> </a:t>
            </a:r>
            <a:r>
              <a:rPr lang="en-GB" dirty="0" err="1" smtClean="0">
                <a:latin typeface="+mn-lt"/>
              </a:rPr>
              <a:t>statistikat</a:t>
            </a:r>
            <a:r>
              <a:rPr lang="en-GB" dirty="0" smtClean="0">
                <a:latin typeface="+mn-lt"/>
              </a:rPr>
              <a:t> </a:t>
            </a:r>
            <a:r>
              <a:rPr lang="en-GB" dirty="0" err="1" smtClean="0">
                <a:latin typeface="+mn-lt"/>
              </a:rPr>
              <a:t>ja</a:t>
            </a:r>
            <a:r>
              <a:rPr lang="en-GB" dirty="0" smtClean="0">
                <a:latin typeface="+mn-lt"/>
              </a:rPr>
              <a:t> </a:t>
            </a:r>
            <a:r>
              <a:rPr lang="en-GB" dirty="0" err="1" smtClean="0">
                <a:latin typeface="+mn-lt"/>
              </a:rPr>
              <a:t>tagasisidet</a:t>
            </a:r>
            <a:endParaRPr lang="en-GB" dirty="0">
              <a:latin typeface="+mn-lt"/>
            </a:endParaRPr>
          </a:p>
          <a:p>
            <a:pPr marL="457200" indent="-457200"/>
            <a:r>
              <a:rPr lang="en-GB" dirty="0" err="1">
                <a:latin typeface="+mn-lt"/>
              </a:rPr>
              <a:t>n</a:t>
            </a:r>
            <a:r>
              <a:rPr lang="en-GB" dirty="0" err="1" smtClean="0">
                <a:latin typeface="+mn-lt"/>
              </a:rPr>
              <a:t>äha</a:t>
            </a:r>
            <a:r>
              <a:rPr lang="en-GB" dirty="0" smtClean="0">
                <a:latin typeface="+mn-lt"/>
              </a:rPr>
              <a:t> </a:t>
            </a:r>
            <a:r>
              <a:rPr lang="en-GB" dirty="0" err="1" smtClean="0">
                <a:latin typeface="+mn-lt"/>
              </a:rPr>
              <a:t>seoseid</a:t>
            </a:r>
            <a:r>
              <a:rPr lang="en-GB" dirty="0" smtClean="0">
                <a:latin typeface="+mn-lt"/>
              </a:rPr>
              <a:t> </a:t>
            </a:r>
            <a:r>
              <a:rPr lang="en-GB" dirty="0" err="1" smtClean="0">
                <a:latin typeface="+mn-lt"/>
              </a:rPr>
              <a:t>teenuste</a:t>
            </a:r>
            <a:r>
              <a:rPr lang="en-GB" dirty="0" smtClean="0">
                <a:latin typeface="+mn-lt"/>
              </a:rPr>
              <a:t> </a:t>
            </a:r>
            <a:r>
              <a:rPr lang="en-GB" dirty="0" err="1" smtClean="0">
                <a:latin typeface="+mn-lt"/>
              </a:rPr>
              <a:t>ja</a:t>
            </a:r>
            <a:r>
              <a:rPr lang="en-GB" dirty="0" smtClean="0">
                <a:latin typeface="+mn-lt"/>
              </a:rPr>
              <a:t> info </a:t>
            </a:r>
            <a:r>
              <a:rPr lang="en-GB" dirty="0" err="1" smtClean="0">
                <a:latin typeface="+mn-lt"/>
              </a:rPr>
              <a:t>vahel</a:t>
            </a:r>
            <a:r>
              <a:rPr lang="en-GB" dirty="0" smtClean="0">
                <a:latin typeface="+mn-lt"/>
              </a:rPr>
              <a:t>:</a:t>
            </a:r>
          </a:p>
          <a:p>
            <a:pPr marL="913211" lvl="1" indent="-457200"/>
            <a:r>
              <a:rPr lang="en-GB" sz="2000" dirty="0" smtClean="0">
                <a:latin typeface="+mn-lt"/>
              </a:rPr>
              <a:t>RIHA</a:t>
            </a:r>
          </a:p>
          <a:p>
            <a:pPr marL="913211" lvl="1" indent="-457200"/>
            <a:r>
              <a:rPr lang="en-GB" sz="2000" dirty="0" err="1" smtClean="0">
                <a:latin typeface="+mn-lt"/>
              </a:rPr>
              <a:t>Riigiteataja</a:t>
            </a:r>
            <a:endParaRPr lang="en-GB" sz="2000" dirty="0" smtClean="0">
              <a:latin typeface="+mn-lt"/>
            </a:endParaRPr>
          </a:p>
          <a:p>
            <a:pPr marL="913211" lvl="1" indent="-457200"/>
            <a:r>
              <a:rPr lang="en-GB" sz="2000" dirty="0" err="1" smtClean="0">
                <a:latin typeface="+mn-lt"/>
              </a:rPr>
              <a:t>Teenuste</a:t>
            </a:r>
            <a:r>
              <a:rPr lang="en-GB" sz="2000" dirty="0" smtClean="0">
                <a:latin typeface="+mn-lt"/>
              </a:rPr>
              <a:t> </a:t>
            </a:r>
            <a:r>
              <a:rPr lang="en-GB" sz="2000" dirty="0" err="1" smtClean="0">
                <a:latin typeface="+mn-lt"/>
              </a:rPr>
              <a:t>kataloog</a:t>
            </a:r>
            <a:endParaRPr lang="en-GB" sz="2000" dirty="0" smtClean="0">
              <a:latin typeface="+mn-lt"/>
            </a:endParaRPr>
          </a:p>
          <a:p>
            <a:pPr marL="913211" lvl="1" indent="-457200"/>
            <a:r>
              <a:rPr lang="en-GB" sz="2000" dirty="0" err="1" smtClean="0">
                <a:latin typeface="+mn-lt"/>
              </a:rPr>
              <a:t>Artiklivaramu</a:t>
            </a:r>
            <a:endParaRPr lang="en-GB" sz="2000" dirty="0" smtClean="0">
              <a:latin typeface="+mn-lt"/>
            </a:endParaRPr>
          </a:p>
          <a:p>
            <a:pPr marL="913211" lvl="1" indent="-457200"/>
            <a:r>
              <a:rPr lang="en-GB" sz="2000" dirty="0" err="1" smtClean="0">
                <a:latin typeface="+mn-lt"/>
              </a:rPr>
              <a:t>Asutuste</a:t>
            </a:r>
            <a:r>
              <a:rPr lang="en-GB" sz="2000" dirty="0" smtClean="0">
                <a:latin typeface="+mn-lt"/>
              </a:rPr>
              <a:t> </a:t>
            </a:r>
            <a:r>
              <a:rPr lang="en-GB" sz="2000" dirty="0" err="1" smtClean="0">
                <a:latin typeface="+mn-lt"/>
              </a:rPr>
              <a:t>veebilehed</a:t>
            </a:r>
            <a:endParaRPr lang="en-GB" sz="2000" dirty="0" smtClean="0">
              <a:latin typeface="+mn-lt"/>
            </a:endParaRPr>
          </a:p>
          <a:p>
            <a:pPr marL="913211" lvl="1" indent="-457200"/>
            <a:r>
              <a:rPr lang="en-GB" sz="2000" dirty="0" smtClean="0">
                <a:latin typeface="+mn-lt"/>
              </a:rPr>
              <a:t>…</a:t>
            </a:r>
            <a:endParaRPr lang="et-EE" sz="2000" dirty="0">
              <a:latin typeface="+mn-lt"/>
            </a:endParaRPr>
          </a:p>
          <a:p>
            <a:pPr marL="0" indent="0">
              <a:buNone/>
            </a:pP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4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t-EE" sz="5400" dirty="0" smtClean="0">
                <a:latin typeface="+mn-lt"/>
              </a:rPr>
              <a:t>Aitäh!</a:t>
            </a:r>
            <a:endParaRPr lang="en-US" sz="5400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Raivo Alla</a:t>
            </a:r>
            <a:endParaRPr lang="et-EE" dirty="0" smtClean="0">
              <a:latin typeface="+mn-lt"/>
            </a:endParaRPr>
          </a:p>
          <a:p>
            <a:r>
              <a:rPr lang="en-GB" dirty="0" err="1">
                <a:latin typeface="+mn-lt"/>
              </a:rPr>
              <a:t>r</a:t>
            </a:r>
            <a:r>
              <a:rPr lang="en-GB" dirty="0" err="1" smtClean="0">
                <a:latin typeface="+mn-lt"/>
              </a:rPr>
              <a:t>aivo.alla</a:t>
            </a:r>
            <a:r>
              <a:rPr lang="et-EE" dirty="0" smtClean="0">
                <a:latin typeface="+mn-lt"/>
              </a:rPr>
              <a:t>@ria.ee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96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Miks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dirty="0" err="1" smtClean="0">
                <a:solidFill>
                  <a:srgbClr val="0070C0"/>
                </a:solidFill>
                <a:latin typeface="+mn-lt"/>
              </a:rPr>
              <a:t>a</a:t>
            </a:r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rtiklivaramu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?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 </a:t>
            </a:r>
            <a:endParaRPr lang="en-GB" sz="3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6017" y="1820976"/>
            <a:ext cx="10488216" cy="4623629"/>
          </a:xfrm>
        </p:spPr>
        <p:txBody>
          <a:bodyPr>
            <a:normAutofit/>
          </a:bodyPr>
          <a:lstStyle/>
          <a:p>
            <a:pPr marL="457200" lvl="0" indent="-457200"/>
            <a:r>
              <a:rPr lang="en-GB" dirty="0" err="1" smtClean="0">
                <a:solidFill>
                  <a:prstClr val="black"/>
                </a:solidFill>
                <a:latin typeface="Calibri" panose="020F0502020204030204"/>
              </a:rPr>
              <a:t>Teabeartiklite</a:t>
            </a:r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publitseerimine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artiklivaramu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kui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koostööplatvormi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kaudu</a:t>
            </a:r>
            <a:endParaRPr lang="en-GB" dirty="0">
              <a:solidFill>
                <a:prstClr val="black"/>
              </a:solidFill>
              <a:latin typeface="Calibri" panose="020F0502020204030204"/>
            </a:endParaRPr>
          </a:p>
          <a:p>
            <a:pPr marL="913211" lvl="1" indent="-457200"/>
            <a:r>
              <a:rPr lang="en-GB" sz="2600" dirty="0" err="1">
                <a:solidFill>
                  <a:prstClr val="black"/>
                </a:solidFill>
                <a:latin typeface="Calibri" panose="020F0502020204030204"/>
              </a:rPr>
              <a:t>ligipääsud</a:t>
            </a:r>
            <a:r>
              <a:rPr lang="en-GB" sz="2600" dirty="0">
                <a:solidFill>
                  <a:prstClr val="black"/>
                </a:solidFill>
                <a:latin typeface="Calibri" panose="020F0502020204030204"/>
              </a:rPr>
              <a:t> (</a:t>
            </a:r>
            <a:r>
              <a:rPr lang="en-GB" sz="2600" dirty="0" err="1">
                <a:solidFill>
                  <a:prstClr val="black"/>
                </a:solidFill>
                <a:latin typeface="Calibri" panose="020F0502020204030204"/>
              </a:rPr>
              <a:t>muutmine</a:t>
            </a:r>
            <a:r>
              <a:rPr lang="en-GB" sz="2600" dirty="0">
                <a:solidFill>
                  <a:prstClr val="black"/>
                </a:solidFill>
                <a:latin typeface="Calibri" panose="020F0502020204030204"/>
              </a:rPr>
              <a:t>) </a:t>
            </a:r>
            <a:r>
              <a:rPr lang="en-GB" sz="2600" dirty="0" err="1">
                <a:solidFill>
                  <a:prstClr val="black"/>
                </a:solidFill>
                <a:latin typeface="Calibri" panose="020F0502020204030204"/>
              </a:rPr>
              <a:t>teabevaldajatele</a:t>
            </a:r>
            <a:r>
              <a:rPr lang="en-GB" sz="2600" dirty="0">
                <a:solidFill>
                  <a:prstClr val="black"/>
                </a:solidFill>
                <a:latin typeface="Calibri" panose="020F0502020204030204"/>
              </a:rPr>
              <a:t>; </a:t>
            </a:r>
          </a:p>
          <a:p>
            <a:pPr marL="913211" lvl="1" indent="-457200"/>
            <a:r>
              <a:rPr lang="en-GB" sz="2600" dirty="0" err="1">
                <a:solidFill>
                  <a:prstClr val="black"/>
                </a:solidFill>
                <a:latin typeface="Calibri" panose="020F0502020204030204"/>
              </a:rPr>
              <a:t>ühtse</a:t>
            </a:r>
            <a:r>
              <a:rPr lang="en-GB" sz="2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sz="2600" dirty="0" err="1">
                <a:solidFill>
                  <a:prstClr val="black"/>
                </a:solidFill>
                <a:latin typeface="Calibri" panose="020F0502020204030204"/>
              </a:rPr>
              <a:t>tõe</a:t>
            </a:r>
            <a:r>
              <a:rPr lang="en-GB" sz="2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sz="2600" dirty="0" err="1">
                <a:solidFill>
                  <a:prstClr val="black"/>
                </a:solidFill>
                <a:latin typeface="Calibri" panose="020F0502020204030204"/>
              </a:rPr>
              <a:t>allikas</a:t>
            </a:r>
            <a:r>
              <a:rPr lang="en-GB" sz="2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sz="2600" dirty="0" err="1">
                <a:solidFill>
                  <a:prstClr val="black"/>
                </a:solidFill>
                <a:latin typeface="Calibri" panose="020F0502020204030204"/>
              </a:rPr>
              <a:t>nii</a:t>
            </a:r>
            <a:r>
              <a:rPr lang="en-GB" sz="2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sz="2600" dirty="0" err="1">
                <a:solidFill>
                  <a:prstClr val="black"/>
                </a:solidFill>
                <a:latin typeface="Calibri" panose="020F0502020204030204"/>
              </a:rPr>
              <a:t>teabe</a:t>
            </a:r>
            <a:r>
              <a:rPr lang="en-GB" sz="2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sz="2600" dirty="0" err="1">
                <a:solidFill>
                  <a:prstClr val="black"/>
                </a:solidFill>
                <a:latin typeface="Calibri" panose="020F0502020204030204"/>
              </a:rPr>
              <a:t>kui</a:t>
            </a:r>
            <a:r>
              <a:rPr lang="en-GB" sz="2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sz="2600" dirty="0" err="1">
                <a:solidFill>
                  <a:prstClr val="black"/>
                </a:solidFill>
                <a:latin typeface="Calibri" panose="020F0502020204030204"/>
              </a:rPr>
              <a:t>teenuste</a:t>
            </a:r>
            <a:r>
              <a:rPr lang="en-GB" sz="2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sz="2600" dirty="0" err="1">
                <a:solidFill>
                  <a:prstClr val="black"/>
                </a:solidFill>
                <a:latin typeface="Calibri" panose="020F0502020204030204"/>
              </a:rPr>
              <a:t>osas</a:t>
            </a:r>
            <a:endParaRPr lang="en-GB" sz="2600" dirty="0">
              <a:solidFill>
                <a:prstClr val="black"/>
              </a:solidFill>
              <a:latin typeface="Calibri" panose="020F0502020204030204"/>
            </a:endParaRPr>
          </a:p>
          <a:p>
            <a:pPr marL="913211" lvl="1" indent="-457200"/>
            <a:r>
              <a:rPr lang="en-GB" sz="2600" dirty="0" err="1">
                <a:solidFill>
                  <a:prstClr val="black"/>
                </a:solidFill>
                <a:latin typeface="Calibri" panose="020F0502020204030204"/>
              </a:rPr>
              <a:t>tulevikuvaade</a:t>
            </a:r>
            <a:r>
              <a:rPr lang="en-GB" sz="2600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lang="en-GB" sz="2600" dirty="0" err="1">
                <a:solidFill>
                  <a:prstClr val="black"/>
                </a:solidFill>
                <a:latin typeface="Calibri" panose="020F0502020204030204"/>
              </a:rPr>
              <a:t>lugemiseks</a:t>
            </a:r>
            <a:r>
              <a:rPr lang="en-GB" sz="2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sz="2600" dirty="0" err="1">
                <a:solidFill>
                  <a:prstClr val="black"/>
                </a:solidFill>
                <a:latin typeface="Calibri" panose="020F0502020204030204"/>
              </a:rPr>
              <a:t>vabalt</a:t>
            </a:r>
            <a:r>
              <a:rPr lang="en-GB" sz="2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sz="2600" dirty="0" err="1">
                <a:solidFill>
                  <a:prstClr val="black"/>
                </a:solidFill>
                <a:latin typeface="Calibri" panose="020F0502020204030204"/>
              </a:rPr>
              <a:t>ligipääsetav</a:t>
            </a:r>
            <a:r>
              <a:rPr lang="en-GB" sz="2600" dirty="0">
                <a:solidFill>
                  <a:prstClr val="black"/>
                </a:solidFill>
                <a:latin typeface="Calibri" panose="020F0502020204030204"/>
              </a:rPr>
              <a:t>,  </a:t>
            </a:r>
            <a:r>
              <a:rPr lang="en-GB" sz="2600" dirty="0" err="1">
                <a:solidFill>
                  <a:prstClr val="black"/>
                </a:solidFill>
                <a:latin typeface="Calibri" panose="020F0502020204030204"/>
              </a:rPr>
              <a:t>avaandmetena</a:t>
            </a:r>
            <a:r>
              <a:rPr lang="en-GB" sz="2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sz="2600" dirty="0" err="1">
                <a:solidFill>
                  <a:prstClr val="black"/>
                </a:solidFill>
                <a:latin typeface="Calibri" panose="020F0502020204030204"/>
              </a:rPr>
              <a:t>käsitletav</a:t>
            </a:r>
            <a:endParaRPr lang="en-GB" sz="260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indent="-457200"/>
            <a:r>
              <a:rPr lang="et-EE" dirty="0" smtClean="0">
                <a:latin typeface="+mn-lt"/>
              </a:rPr>
              <a:t>Teenuste </a:t>
            </a:r>
            <a:r>
              <a:rPr lang="et-EE" dirty="0">
                <a:latin typeface="+mn-lt"/>
              </a:rPr>
              <a:t>kataloog ja </a:t>
            </a:r>
            <a:r>
              <a:rPr lang="en-GB" dirty="0" smtClean="0">
                <a:latin typeface="+mn-lt"/>
              </a:rPr>
              <a:t>a</a:t>
            </a:r>
            <a:r>
              <a:rPr lang="et-EE" dirty="0" err="1" smtClean="0">
                <a:latin typeface="+mn-lt"/>
              </a:rPr>
              <a:t>rtiklivaramu</a:t>
            </a:r>
            <a:endParaRPr lang="et-EE" dirty="0">
              <a:latin typeface="+mn-lt"/>
            </a:endParaRPr>
          </a:p>
          <a:p>
            <a:pPr marL="913211" lvl="1" indent="-457200"/>
            <a:r>
              <a:rPr lang="en-GB" sz="2600" dirty="0" smtClean="0">
                <a:latin typeface="+mn-lt"/>
              </a:rPr>
              <a:t>TO-BE: </a:t>
            </a:r>
            <a:r>
              <a:rPr lang="en-GB" sz="2600" dirty="0" err="1" smtClean="0">
                <a:latin typeface="+mn-lt"/>
              </a:rPr>
              <a:t>t</a:t>
            </a:r>
            <a:r>
              <a:rPr lang="en-GB" sz="2600" dirty="0" err="1" smtClean="0">
                <a:latin typeface="+mn-lt"/>
              </a:rPr>
              <a:t>eenuseartiklite</a:t>
            </a:r>
            <a:r>
              <a:rPr lang="en-GB" sz="2600" dirty="0" smtClean="0">
                <a:latin typeface="+mn-lt"/>
              </a:rPr>
              <a:t> </a:t>
            </a:r>
            <a:r>
              <a:rPr lang="en-GB" sz="2600" dirty="0" err="1" smtClean="0">
                <a:latin typeface="+mn-lt"/>
              </a:rPr>
              <a:t>haldamine</a:t>
            </a:r>
            <a:r>
              <a:rPr lang="en-GB" sz="2600" dirty="0" smtClean="0">
                <a:latin typeface="+mn-lt"/>
              </a:rPr>
              <a:t> </a:t>
            </a:r>
            <a:r>
              <a:rPr lang="en-GB" sz="2600" dirty="0" err="1" smtClean="0">
                <a:latin typeface="+mn-lt"/>
              </a:rPr>
              <a:t>artiklivaramus</a:t>
            </a:r>
            <a:endParaRPr lang="en-GB" sz="2600" dirty="0" smtClean="0">
              <a:latin typeface="+mn-lt"/>
            </a:endParaRPr>
          </a:p>
          <a:p>
            <a:pPr marL="913211" lvl="1" indent="-457200"/>
            <a:r>
              <a:rPr lang="en-GB" sz="2600" dirty="0" err="1" smtClean="0">
                <a:latin typeface="+mn-lt"/>
              </a:rPr>
              <a:t>arvestades</a:t>
            </a:r>
            <a:r>
              <a:rPr lang="et-EE" sz="2600" dirty="0" smtClean="0">
                <a:latin typeface="+mn-lt"/>
              </a:rPr>
              <a:t> </a:t>
            </a:r>
            <a:r>
              <a:rPr lang="et-EE" sz="2600" dirty="0">
                <a:latin typeface="+mn-lt"/>
              </a:rPr>
              <a:t>SDG </a:t>
            </a:r>
            <a:r>
              <a:rPr lang="et-EE" sz="2600" dirty="0" smtClean="0">
                <a:latin typeface="+mn-lt"/>
              </a:rPr>
              <a:t>andmemudel</a:t>
            </a:r>
            <a:r>
              <a:rPr lang="en-GB" sz="2600" dirty="0" smtClean="0">
                <a:latin typeface="+mn-lt"/>
              </a:rPr>
              <a:t>it</a:t>
            </a:r>
            <a:r>
              <a:rPr lang="et-EE" sz="2600" dirty="0" smtClean="0">
                <a:latin typeface="+mn-lt"/>
              </a:rPr>
              <a:t> </a:t>
            </a:r>
            <a:r>
              <a:rPr lang="et-EE" sz="2600" dirty="0">
                <a:latin typeface="+mn-lt"/>
              </a:rPr>
              <a:t>(laiendades seda vajaduse põhiselt)</a:t>
            </a:r>
          </a:p>
          <a:p>
            <a:pPr marL="913211" lvl="1" indent="-457200"/>
            <a:r>
              <a:rPr lang="en-GB" sz="2600" dirty="0" err="1">
                <a:latin typeface="+mn-lt"/>
              </a:rPr>
              <a:t>s</a:t>
            </a:r>
            <a:r>
              <a:rPr lang="en-GB" sz="2600" dirty="0" err="1" smtClean="0">
                <a:latin typeface="+mn-lt"/>
              </a:rPr>
              <a:t>aab</a:t>
            </a:r>
            <a:r>
              <a:rPr lang="en-GB" sz="2600" dirty="0" smtClean="0">
                <a:latin typeface="+mn-lt"/>
              </a:rPr>
              <a:t> </a:t>
            </a:r>
            <a:r>
              <a:rPr lang="en-GB" sz="2600" dirty="0" err="1" smtClean="0">
                <a:latin typeface="+mn-lt"/>
              </a:rPr>
              <a:t>kajastama</a:t>
            </a:r>
            <a:r>
              <a:rPr lang="et-EE" sz="2600" dirty="0" smtClean="0">
                <a:latin typeface="+mn-lt"/>
              </a:rPr>
              <a:t> </a:t>
            </a:r>
            <a:r>
              <a:rPr lang="et-EE" sz="2600" dirty="0">
                <a:latin typeface="+mn-lt"/>
              </a:rPr>
              <a:t>praegu </a:t>
            </a:r>
            <a:r>
              <a:rPr lang="et-EE" sz="2600" b="1" dirty="0">
                <a:latin typeface="+mn-lt"/>
              </a:rPr>
              <a:t>riigiteenused.ee</a:t>
            </a:r>
            <a:r>
              <a:rPr lang="et-EE" sz="2600" dirty="0">
                <a:latin typeface="+mn-lt"/>
              </a:rPr>
              <a:t>-s olevaid avalikke </a:t>
            </a:r>
            <a:r>
              <a:rPr lang="et-EE" sz="2600" dirty="0" smtClean="0">
                <a:latin typeface="+mn-lt"/>
              </a:rPr>
              <a:t>teenuseid</a:t>
            </a:r>
            <a:endParaRPr lang="en-GB" sz="2600" dirty="0" smtClean="0">
              <a:latin typeface="+mn-lt"/>
            </a:endParaRPr>
          </a:p>
          <a:p>
            <a:pPr marL="0" indent="0">
              <a:buNone/>
            </a:pP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709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Miks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sz="3600" dirty="0" err="1" smtClean="0">
                <a:solidFill>
                  <a:srgbClr val="0070C0"/>
                </a:solidFill>
                <a:latin typeface="+mn-lt"/>
              </a:rPr>
              <a:t>artiklivaramu</a:t>
            </a:r>
            <a:r>
              <a:rPr lang="en-GB" sz="3600" dirty="0" smtClean="0">
                <a:solidFill>
                  <a:srgbClr val="0070C0"/>
                </a:solidFill>
                <a:latin typeface="+mn-lt"/>
              </a:rPr>
              <a:t>?</a:t>
            </a:r>
            <a:endParaRPr lang="en-GB" sz="3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6017" y="1686384"/>
            <a:ext cx="10488216" cy="4839653"/>
          </a:xfrm>
        </p:spPr>
        <p:txBody>
          <a:bodyPr>
            <a:normAutofit/>
          </a:bodyPr>
          <a:lstStyle/>
          <a:p>
            <a:pPr marL="457200" indent="-457200"/>
            <a:r>
              <a:rPr lang="et-EE" dirty="0">
                <a:latin typeface="+mn-lt"/>
              </a:rPr>
              <a:t>SDG </a:t>
            </a:r>
            <a:r>
              <a:rPr lang="et-EE" dirty="0" smtClean="0">
                <a:latin typeface="+mn-lt"/>
              </a:rPr>
              <a:t>määruse</a:t>
            </a:r>
            <a:r>
              <a:rPr lang="en-GB" dirty="0" err="1" smtClean="0">
                <a:latin typeface="+mn-lt"/>
              </a:rPr>
              <a:t>st</a:t>
            </a:r>
            <a:r>
              <a:rPr lang="et-EE" dirty="0" smtClean="0">
                <a:latin typeface="+mn-lt"/>
              </a:rPr>
              <a:t> </a:t>
            </a:r>
            <a:r>
              <a:rPr lang="et-EE" dirty="0">
                <a:latin typeface="+mn-lt"/>
              </a:rPr>
              <a:t>(SDGR) </a:t>
            </a:r>
            <a:r>
              <a:rPr lang="et-EE" dirty="0" smtClean="0">
                <a:latin typeface="+mn-lt"/>
              </a:rPr>
              <a:t>tulenevate </a:t>
            </a:r>
            <a:r>
              <a:rPr lang="et-EE" dirty="0">
                <a:latin typeface="+mn-lt"/>
              </a:rPr>
              <a:t>kohustuste täi</a:t>
            </a:r>
            <a:r>
              <a:rPr lang="en-GB" dirty="0">
                <a:latin typeface="+mn-lt"/>
              </a:rPr>
              <a:t>t</a:t>
            </a:r>
            <a:r>
              <a:rPr lang="et-EE" dirty="0">
                <a:latin typeface="+mn-lt"/>
              </a:rPr>
              <a:t>m</a:t>
            </a:r>
            <a:r>
              <a:rPr lang="en-GB" dirty="0" err="1">
                <a:latin typeface="+mn-lt"/>
              </a:rPr>
              <a:t>i</a:t>
            </a:r>
            <a:r>
              <a:rPr lang="et-EE" dirty="0">
                <a:latin typeface="+mn-lt"/>
              </a:rPr>
              <a:t>seks</a:t>
            </a:r>
            <a:endParaRPr lang="en-GB" dirty="0">
              <a:latin typeface="+mn-lt"/>
            </a:endParaRPr>
          </a:p>
          <a:p>
            <a:pPr marL="682189" lvl="1" indent="-457200"/>
            <a:r>
              <a:rPr lang="en-GB" sz="2600" dirty="0" err="1" smtClean="0">
                <a:latin typeface="+mn-lt"/>
              </a:rPr>
              <a:t>teave</a:t>
            </a:r>
            <a:r>
              <a:rPr lang="en-GB" sz="2600" dirty="0" smtClean="0">
                <a:latin typeface="+mn-lt"/>
              </a:rPr>
              <a:t> </a:t>
            </a:r>
            <a:r>
              <a:rPr lang="en-GB" sz="2600" dirty="0" err="1" smtClean="0">
                <a:latin typeface="+mn-lt"/>
              </a:rPr>
              <a:t>õiguste</a:t>
            </a:r>
            <a:r>
              <a:rPr lang="en-GB" sz="2600" dirty="0" smtClean="0">
                <a:latin typeface="+mn-lt"/>
              </a:rPr>
              <a:t> </a:t>
            </a:r>
            <a:r>
              <a:rPr lang="en-GB" sz="2600" dirty="0" err="1" smtClean="0">
                <a:latin typeface="+mn-lt"/>
              </a:rPr>
              <a:t>ja</a:t>
            </a:r>
            <a:r>
              <a:rPr lang="en-GB" sz="2600" dirty="0" smtClean="0">
                <a:latin typeface="+mn-lt"/>
              </a:rPr>
              <a:t> </a:t>
            </a:r>
            <a:r>
              <a:rPr lang="en-GB" sz="2600" dirty="0" err="1" smtClean="0">
                <a:latin typeface="+mn-lt"/>
              </a:rPr>
              <a:t>kohustuste</a:t>
            </a:r>
            <a:r>
              <a:rPr lang="en-GB" sz="2600" dirty="0" smtClean="0">
                <a:latin typeface="+mn-lt"/>
              </a:rPr>
              <a:t> </a:t>
            </a:r>
            <a:r>
              <a:rPr lang="en-GB" sz="2600" dirty="0" err="1" smtClean="0">
                <a:latin typeface="+mn-lt"/>
              </a:rPr>
              <a:t>kohta</a:t>
            </a:r>
            <a:r>
              <a:rPr lang="en-GB" sz="2600" dirty="0" smtClean="0">
                <a:latin typeface="+mn-lt"/>
              </a:rPr>
              <a:t/>
            </a:r>
            <a:br>
              <a:rPr lang="en-GB" sz="2600" dirty="0" smtClean="0">
                <a:latin typeface="+mn-lt"/>
              </a:rPr>
            </a:br>
            <a:r>
              <a:rPr lang="en-GB" sz="2600" dirty="0" err="1" smtClean="0">
                <a:latin typeface="+mn-lt"/>
              </a:rPr>
              <a:t>lähtudes</a:t>
            </a:r>
            <a:r>
              <a:rPr lang="en-GB" sz="2600" dirty="0" smtClean="0">
                <a:latin typeface="+mn-lt"/>
              </a:rPr>
              <a:t> </a:t>
            </a:r>
            <a:r>
              <a:rPr lang="en-GB" sz="2600" dirty="0" err="1" smtClean="0">
                <a:latin typeface="+mn-lt"/>
              </a:rPr>
              <a:t>ühekordsuse</a:t>
            </a:r>
            <a:r>
              <a:rPr lang="en-GB" sz="2600" dirty="0" smtClean="0">
                <a:latin typeface="+mn-lt"/>
              </a:rPr>
              <a:t> </a:t>
            </a:r>
            <a:r>
              <a:rPr lang="en-GB" sz="2600" dirty="0" err="1" smtClean="0">
                <a:latin typeface="+mn-lt"/>
              </a:rPr>
              <a:t>printsiibist</a:t>
            </a:r>
            <a:r>
              <a:rPr lang="en-GB" sz="2600" dirty="0" smtClean="0">
                <a:latin typeface="+mn-lt"/>
              </a:rPr>
              <a:t> (</a:t>
            </a:r>
            <a:r>
              <a:rPr lang="en-GB" sz="2600" i="1" dirty="0" smtClean="0">
                <a:latin typeface="+mn-lt"/>
              </a:rPr>
              <a:t>once-only-principle</a:t>
            </a:r>
            <a:r>
              <a:rPr lang="en-GB" sz="2600" dirty="0" smtClean="0">
                <a:latin typeface="+mn-lt"/>
              </a:rPr>
              <a:t>). </a:t>
            </a:r>
          </a:p>
          <a:p>
            <a:pPr marL="682189" lvl="1" indent="-457200"/>
            <a:r>
              <a:rPr lang="en-GB" sz="2600" dirty="0" err="1" smtClean="0">
                <a:latin typeface="+mn-lt"/>
              </a:rPr>
              <a:t>teabe</a:t>
            </a:r>
            <a:r>
              <a:rPr lang="en-GB" sz="2600" dirty="0" err="1" smtClean="0">
                <a:latin typeface="+mn-lt"/>
              </a:rPr>
              <a:t>artiklite</a:t>
            </a:r>
            <a:r>
              <a:rPr lang="en-GB" sz="2600" dirty="0" smtClean="0">
                <a:latin typeface="+mn-lt"/>
              </a:rPr>
              <a:t> </a:t>
            </a:r>
            <a:r>
              <a:rPr lang="en-GB" sz="2600" dirty="0" err="1" smtClean="0">
                <a:latin typeface="+mn-lt"/>
              </a:rPr>
              <a:t>ajakohasuse</a:t>
            </a:r>
            <a:r>
              <a:rPr lang="en-GB" sz="2600" dirty="0" smtClean="0">
                <a:latin typeface="+mn-lt"/>
              </a:rPr>
              <a:t>, </a:t>
            </a:r>
            <a:r>
              <a:rPr lang="en-GB" sz="2600" dirty="0" err="1" smtClean="0">
                <a:latin typeface="+mn-lt"/>
              </a:rPr>
              <a:t>käideldavuse</a:t>
            </a:r>
            <a:r>
              <a:rPr lang="en-GB" sz="2600" dirty="0" smtClean="0">
                <a:latin typeface="+mn-lt"/>
              </a:rPr>
              <a:t>, </a:t>
            </a:r>
            <a:r>
              <a:rPr lang="en-GB" sz="2600" dirty="0" err="1" smtClean="0">
                <a:latin typeface="+mn-lt"/>
              </a:rPr>
              <a:t>ligipääsetavuse</a:t>
            </a:r>
            <a:r>
              <a:rPr lang="en-GB" sz="2600" dirty="0" smtClean="0">
                <a:latin typeface="+mn-lt"/>
              </a:rPr>
              <a:t> </a:t>
            </a:r>
            <a:r>
              <a:rPr lang="en-GB" sz="2600" dirty="0" err="1" smtClean="0">
                <a:latin typeface="+mn-lt"/>
              </a:rPr>
              <a:t>tagamiseks</a:t>
            </a:r>
            <a:r>
              <a:rPr lang="en-GB" sz="2600" dirty="0" smtClean="0">
                <a:latin typeface="+mn-lt"/>
              </a:rPr>
              <a:t>.</a:t>
            </a:r>
          </a:p>
          <a:p>
            <a:pPr marL="682189" lvl="1" indent="-457200"/>
            <a:r>
              <a:rPr lang="et-EE" sz="2600" dirty="0" err="1" smtClean="0">
                <a:solidFill>
                  <a:prstClr val="black"/>
                </a:solidFill>
                <a:latin typeface="Calibri" panose="020F0502020204030204"/>
              </a:rPr>
              <a:t>Your</a:t>
            </a:r>
            <a:r>
              <a:rPr lang="et-EE" sz="2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t-EE" sz="2600" dirty="0" err="1" smtClean="0">
                <a:solidFill>
                  <a:prstClr val="black"/>
                </a:solidFill>
                <a:latin typeface="Calibri" panose="020F0502020204030204"/>
              </a:rPr>
              <a:t>Europe</a:t>
            </a:r>
            <a:r>
              <a:rPr lang="et-EE" sz="2600" dirty="0" smtClean="0">
                <a:solidFill>
                  <a:prstClr val="black"/>
                </a:solidFill>
                <a:latin typeface="Calibri" panose="020F0502020204030204"/>
              </a:rPr>
              <a:t> logo haldamine </a:t>
            </a:r>
            <a:endParaRPr lang="en-GB" sz="2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682189" lvl="1" indent="-457200"/>
            <a:r>
              <a:rPr lang="et-EE" sz="2600" dirty="0" smtClean="0">
                <a:solidFill>
                  <a:prstClr val="black"/>
                </a:solidFill>
                <a:latin typeface="Calibri" panose="020F0502020204030204"/>
              </a:rPr>
              <a:t>Komisjoni </a:t>
            </a:r>
            <a:r>
              <a:rPr lang="et-EE" sz="2600" dirty="0" err="1" smtClean="0">
                <a:solidFill>
                  <a:prstClr val="black"/>
                </a:solidFill>
                <a:latin typeface="Calibri" panose="020F0502020204030204"/>
              </a:rPr>
              <a:t>ühisotsinguga</a:t>
            </a:r>
            <a:r>
              <a:rPr lang="et-EE" sz="2600" dirty="0" smtClean="0">
                <a:solidFill>
                  <a:prstClr val="black"/>
                </a:solidFill>
                <a:latin typeface="Calibri" panose="020F0502020204030204"/>
              </a:rPr>
              <a:t> haakumine </a:t>
            </a:r>
            <a:endParaRPr lang="en-GB" sz="2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682189" lvl="1" indent="-457200"/>
            <a:r>
              <a:rPr lang="et-EE" sz="2600" dirty="0" smtClean="0">
                <a:solidFill>
                  <a:prstClr val="black"/>
                </a:solidFill>
                <a:latin typeface="Calibri" panose="020F0502020204030204"/>
              </a:rPr>
              <a:t>tagada ka tagasiside ja statistikamehhanismide toimimine </a:t>
            </a:r>
            <a:endParaRPr lang="en-GB" sz="2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682189" lvl="1" indent="-457200"/>
            <a:r>
              <a:rPr lang="et-EE" sz="2600" dirty="0" smtClean="0">
                <a:solidFill>
                  <a:prstClr val="black"/>
                </a:solidFill>
                <a:latin typeface="Calibri" panose="020F0502020204030204"/>
              </a:rPr>
              <a:t>sisuhalduse korraldamine uutel alustel kuupäevaks </a:t>
            </a:r>
            <a:r>
              <a:rPr lang="et-EE" sz="2600" b="1" dirty="0" smtClean="0">
                <a:solidFill>
                  <a:prstClr val="black"/>
                </a:solidFill>
                <a:latin typeface="Calibri" panose="020F0502020204030204"/>
              </a:rPr>
              <a:t>12.12.2020</a:t>
            </a:r>
            <a:r>
              <a:rPr lang="et-EE" sz="2600" dirty="0" smtClean="0">
                <a:solidFill>
                  <a:prstClr val="black"/>
                </a:solidFill>
                <a:latin typeface="Calibri" panose="020F0502020204030204"/>
              </a:rPr>
              <a:t>, kohalikele omavalitsuste osas </a:t>
            </a:r>
            <a:r>
              <a:rPr lang="et-EE" sz="2600" b="1" dirty="0" smtClean="0">
                <a:solidFill>
                  <a:prstClr val="black"/>
                </a:solidFill>
                <a:latin typeface="Calibri" panose="020F0502020204030204"/>
              </a:rPr>
              <a:t>12.12.2022</a:t>
            </a:r>
            <a:endParaRPr lang="en-GB" sz="26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375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z="3600" dirty="0" err="1" smtClean="0">
                <a:solidFill>
                  <a:srgbClr val="0070C0"/>
                </a:solidFill>
                <a:latin typeface="+mn-lt"/>
              </a:rPr>
              <a:t>Kantar</a:t>
            </a:r>
            <a:r>
              <a:rPr lang="et-EE" sz="36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t-EE" sz="3600" dirty="0" err="1" smtClean="0">
                <a:solidFill>
                  <a:srgbClr val="0070C0"/>
                </a:solidFill>
                <a:latin typeface="+mn-lt"/>
              </a:rPr>
              <a:t>Emor</a:t>
            </a:r>
            <a:r>
              <a:rPr lang="et-EE" dirty="0" err="1" smtClean="0">
                <a:solidFill>
                  <a:srgbClr val="0070C0"/>
                </a:solidFill>
                <a:latin typeface="+mn-lt"/>
              </a:rPr>
              <a:t>i</a:t>
            </a:r>
            <a:r>
              <a:rPr lang="et-EE" dirty="0" smtClean="0">
                <a:solidFill>
                  <a:srgbClr val="0070C0"/>
                </a:solidFill>
                <a:latin typeface="+mn-lt"/>
              </a:rPr>
              <a:t> uuring 2020</a:t>
            </a:r>
            <a:endParaRPr lang="en-GB" sz="36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57" y="1476053"/>
            <a:ext cx="8677275" cy="47434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11973" y="6236523"/>
            <a:ext cx="5048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 smtClean="0">
                <a:hlinkClick r:id="rId3"/>
              </a:rPr>
              <a:t>Kantar</a:t>
            </a:r>
            <a:r>
              <a:rPr lang="fi-FI" dirty="0" smtClean="0">
                <a:hlinkClick r:id="rId3"/>
              </a:rPr>
              <a:t> </a:t>
            </a:r>
            <a:r>
              <a:rPr lang="fi-FI" dirty="0" err="1" smtClean="0">
                <a:hlinkClick r:id="rId3"/>
              </a:rPr>
              <a:t>Emori</a:t>
            </a:r>
            <a:r>
              <a:rPr lang="fi-FI" dirty="0" smtClean="0">
                <a:hlinkClick r:id="rId3"/>
              </a:rPr>
              <a:t> eesti.ee </a:t>
            </a:r>
            <a:r>
              <a:rPr lang="fi-FI" dirty="0" err="1" smtClean="0">
                <a:hlinkClick r:id="rId3"/>
              </a:rPr>
              <a:t>rahuloluuringu</a:t>
            </a:r>
            <a:r>
              <a:rPr lang="fi-FI" dirty="0" smtClean="0">
                <a:hlinkClick r:id="rId3"/>
              </a:rPr>
              <a:t> </a:t>
            </a:r>
            <a:r>
              <a:rPr lang="fi-FI" dirty="0" err="1" smtClean="0">
                <a:hlinkClick r:id="rId3"/>
              </a:rPr>
              <a:t>koondaruanne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72374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>
                <a:solidFill>
                  <a:srgbClr val="0070C0"/>
                </a:solidFill>
                <a:latin typeface="Calibri" panose="020F0502020204030204"/>
              </a:rPr>
              <a:t>Kantar</a:t>
            </a:r>
            <a:r>
              <a:rPr lang="et-EE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t-EE" dirty="0" err="1">
                <a:solidFill>
                  <a:srgbClr val="0070C0"/>
                </a:solidFill>
                <a:latin typeface="Calibri" panose="020F0502020204030204"/>
              </a:rPr>
              <a:t>Emori</a:t>
            </a:r>
            <a:r>
              <a:rPr lang="et-EE" dirty="0">
                <a:solidFill>
                  <a:srgbClr val="0070C0"/>
                </a:solidFill>
                <a:latin typeface="Calibri" panose="020F0502020204030204"/>
              </a:rPr>
              <a:t> uuring 2020</a:t>
            </a:r>
            <a:endParaRPr lang="en-GB" sz="36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14" y="1476053"/>
            <a:ext cx="8820150" cy="47148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41694" y="6190928"/>
            <a:ext cx="5048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 smtClean="0">
                <a:hlinkClick r:id="rId3"/>
              </a:rPr>
              <a:t>Kantar</a:t>
            </a:r>
            <a:r>
              <a:rPr lang="fi-FI" dirty="0" smtClean="0">
                <a:hlinkClick r:id="rId3"/>
              </a:rPr>
              <a:t> </a:t>
            </a:r>
            <a:r>
              <a:rPr lang="fi-FI" dirty="0" err="1" smtClean="0">
                <a:hlinkClick r:id="rId3"/>
              </a:rPr>
              <a:t>Emori</a:t>
            </a:r>
            <a:r>
              <a:rPr lang="fi-FI" dirty="0" smtClean="0">
                <a:hlinkClick r:id="rId3"/>
              </a:rPr>
              <a:t> eesti.ee </a:t>
            </a:r>
            <a:r>
              <a:rPr lang="fi-FI" dirty="0" err="1" smtClean="0">
                <a:hlinkClick r:id="rId3"/>
              </a:rPr>
              <a:t>rahuloluuringu</a:t>
            </a:r>
            <a:r>
              <a:rPr lang="fi-FI" dirty="0" smtClean="0">
                <a:hlinkClick r:id="rId3"/>
              </a:rPr>
              <a:t> </a:t>
            </a:r>
            <a:r>
              <a:rPr lang="fi-FI" dirty="0" err="1" smtClean="0">
                <a:hlinkClick r:id="rId3"/>
              </a:rPr>
              <a:t>koondaruanne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6528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>
                <a:solidFill>
                  <a:srgbClr val="0070C0"/>
                </a:solidFill>
                <a:latin typeface="Calibri" panose="020F0502020204030204"/>
              </a:rPr>
              <a:t>Kantar</a:t>
            </a:r>
            <a:r>
              <a:rPr lang="et-EE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t-EE" dirty="0" err="1">
                <a:solidFill>
                  <a:srgbClr val="0070C0"/>
                </a:solidFill>
                <a:latin typeface="Calibri" panose="020F0502020204030204"/>
              </a:rPr>
              <a:t>Emori</a:t>
            </a:r>
            <a:r>
              <a:rPr lang="et-EE" dirty="0">
                <a:solidFill>
                  <a:srgbClr val="0070C0"/>
                </a:solidFill>
                <a:latin typeface="Calibri" panose="020F0502020204030204"/>
              </a:rPr>
              <a:t> uuring 2020</a:t>
            </a:r>
            <a:endParaRPr lang="en-GB" sz="3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1694" y="6190928"/>
            <a:ext cx="5048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 smtClean="0">
                <a:hlinkClick r:id="rId2"/>
              </a:rPr>
              <a:t>Kantar</a:t>
            </a:r>
            <a:r>
              <a:rPr lang="fi-FI" dirty="0" smtClean="0">
                <a:hlinkClick r:id="rId2"/>
              </a:rPr>
              <a:t> </a:t>
            </a:r>
            <a:r>
              <a:rPr lang="fi-FI" dirty="0" err="1" smtClean="0">
                <a:hlinkClick r:id="rId2"/>
              </a:rPr>
              <a:t>Emori</a:t>
            </a:r>
            <a:r>
              <a:rPr lang="fi-FI" dirty="0" smtClean="0">
                <a:hlinkClick r:id="rId2"/>
              </a:rPr>
              <a:t> eesti.ee </a:t>
            </a:r>
            <a:r>
              <a:rPr lang="fi-FI" dirty="0" err="1" smtClean="0">
                <a:hlinkClick r:id="rId2"/>
              </a:rPr>
              <a:t>rahuloluuringu</a:t>
            </a:r>
            <a:r>
              <a:rPr lang="fi-FI" dirty="0" smtClean="0">
                <a:hlinkClick r:id="rId2"/>
              </a:rPr>
              <a:t> </a:t>
            </a:r>
            <a:r>
              <a:rPr lang="fi-FI" dirty="0" err="1" smtClean="0">
                <a:hlinkClick r:id="rId2"/>
              </a:rPr>
              <a:t>koondaruanne</a:t>
            </a:r>
            <a:endParaRPr lang="et-E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17" y="1434826"/>
            <a:ext cx="8854047" cy="478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CA54367A-E2CD-47DF-B630-764A4E59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70C0"/>
                </a:solidFill>
                <a:latin typeface="+mn-lt"/>
              </a:rPr>
              <a:t>Hetkeseis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: 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a</a:t>
            </a:r>
            <a:r>
              <a:rPr lang="et-EE" dirty="0" err="1" smtClean="0">
                <a:solidFill>
                  <a:srgbClr val="0070C0"/>
                </a:solidFill>
                <a:latin typeface="+mn-lt"/>
              </a:rPr>
              <a:t>rtiklivaramu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dirty="0" err="1" smtClean="0">
                <a:solidFill>
                  <a:srgbClr val="0070C0"/>
                </a:solidFill>
                <a:latin typeface="+mn-lt"/>
              </a:rPr>
              <a:t>nõukoda</a:t>
            </a:r>
            <a:endParaRPr lang="en-GB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57" y="1686384"/>
            <a:ext cx="9763873" cy="483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6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CA54367A-E2CD-47DF-B630-764A4E59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70C0"/>
                </a:solidFill>
                <a:latin typeface="+mn-lt"/>
              </a:rPr>
              <a:t>Hetkeseis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: 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a</a:t>
            </a:r>
            <a:r>
              <a:rPr lang="et-EE" dirty="0" err="1" smtClean="0">
                <a:solidFill>
                  <a:srgbClr val="0070C0"/>
                </a:solidFill>
                <a:latin typeface="+mn-lt"/>
              </a:rPr>
              <a:t>rtikkel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dirty="0" err="1" smtClean="0">
                <a:solidFill>
                  <a:srgbClr val="0070C0"/>
                </a:solidFill>
                <a:latin typeface="+mn-lt"/>
              </a:rPr>
              <a:t>artiklivaramus</a:t>
            </a:r>
            <a:endParaRPr lang="en-GB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61" y="1476053"/>
            <a:ext cx="9043089" cy="518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'i kujundu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'i kujundus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'i kujund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476</Words>
  <Application>Microsoft Office PowerPoint</Application>
  <PresentationFormat>Custom</PresentationFormat>
  <Paragraphs>108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Microsoft YaHei</vt:lpstr>
      <vt:lpstr>Arial</vt:lpstr>
      <vt:lpstr>Arial Unicode MS</vt:lpstr>
      <vt:lpstr>Calibri</vt:lpstr>
      <vt:lpstr>Roboto Condensed</vt:lpstr>
      <vt:lpstr>Times New Roman</vt:lpstr>
      <vt:lpstr>Office Theme</vt:lpstr>
      <vt:lpstr>Artiklivaramu prototüüp ja selle funktsioonid</vt:lpstr>
      <vt:lpstr>Mis ja miks artiklivaramu?</vt:lpstr>
      <vt:lpstr>Miks artiklivaramu? </vt:lpstr>
      <vt:lpstr>Miks artiklivaramu?</vt:lpstr>
      <vt:lpstr>Kantar Emori uuring 2020</vt:lpstr>
      <vt:lpstr>Kantar Emori uuring 2020</vt:lpstr>
      <vt:lpstr>Kantar Emori uuring 2020</vt:lpstr>
      <vt:lpstr>Hetkeseis: artiklivaramu nõukoda</vt:lpstr>
      <vt:lpstr>Hetkeseis: artikkel artiklivaramus</vt:lpstr>
      <vt:lpstr>Hetkeseis: muudatusettepanek</vt:lpstr>
      <vt:lpstr>Hetkeseis: muudatusettepanek artiklivaramus</vt:lpstr>
      <vt:lpstr>Hetkeseis: artiklivaramu “kõhus”</vt:lpstr>
      <vt:lpstr>Teabeartikli muutmise protsess</vt:lpstr>
      <vt:lpstr>Hetkeseis: statistika ja tagasiside artiklivaramus</vt:lpstr>
      <vt:lpstr>DEMO!</vt:lpstr>
      <vt:lpstr>Mis on kohe tulekul?</vt:lpstr>
      <vt:lpstr>Mis on kohe tulekul?</vt:lpstr>
      <vt:lpstr>Mis on kohe tulekul?</vt:lpstr>
      <vt:lpstr>Mis on tulekul?</vt:lpstr>
      <vt:lpstr>Mis on tulekul?</vt:lpstr>
      <vt:lpstr>SDG statistika: kogutav andmestik</vt:lpstr>
      <vt:lpstr>Artiklivaramu: kuhu jõuda tahame?</vt:lpstr>
      <vt:lpstr>Aitäh!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2014-05-22T10:54:41Z</dcterms:created>
  <dcterms:modified xsi:type="dcterms:W3CDTF">2020-10-07T08:53:57Z</dcterms:modified>
</cp:coreProperties>
</file>