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Montserrat SemiBold"/>
      <p:regular r:id="rId18"/>
      <p:bold r:id="rId19"/>
      <p:italic r:id="rId20"/>
      <p:boldItalic r:id="rId21"/>
    </p:embeddedFont>
    <p:embeddedFont>
      <p:font typeface="Roboto"/>
      <p:regular r:id="rId22"/>
      <p:bold r:id="rId23"/>
      <p:italic r:id="rId24"/>
      <p:boldItalic r:id="rId25"/>
    </p:embeddedFont>
    <p:embeddedFont>
      <p:font typeface="Caveat"/>
      <p:regular r:id="rId26"/>
      <p:bold r:id="rId27"/>
    </p:embeddedFont>
    <p:embeddedFont>
      <p:font typeface="Montserrat"/>
      <p:regular r:id="rId28"/>
      <p:bold r:id="rId29"/>
      <p:italic r:id="rId30"/>
      <p:boldItalic r:id="rId31"/>
    </p:embeddedFont>
    <p:embeddedFont>
      <p:font typeface="Montserrat ExtraBold"/>
      <p:bold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SemiBold-italic.fntdata"/><Relationship Id="rId22" Type="http://schemas.openxmlformats.org/officeDocument/2006/relationships/font" Target="fonts/Roboto-regular.fntdata"/><Relationship Id="rId21" Type="http://schemas.openxmlformats.org/officeDocument/2006/relationships/font" Target="fonts/MontserratSemiBold-boldItalic.fntdata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Caveat-regular.fntdata"/><Relationship Id="rId25" Type="http://schemas.openxmlformats.org/officeDocument/2006/relationships/font" Target="fonts/Roboto-boldItalic.fntdata"/><Relationship Id="rId28" Type="http://schemas.openxmlformats.org/officeDocument/2006/relationships/font" Target="fonts/Montserrat-regular.fntdata"/><Relationship Id="rId27" Type="http://schemas.openxmlformats.org/officeDocument/2006/relationships/font" Target="fonts/Caveat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ontserrat-boldItalic.fntdata"/><Relationship Id="rId30" Type="http://schemas.openxmlformats.org/officeDocument/2006/relationships/font" Target="fonts/Montserrat-italic.fntdata"/><Relationship Id="rId11" Type="http://schemas.openxmlformats.org/officeDocument/2006/relationships/slide" Target="slides/slide6.xml"/><Relationship Id="rId33" Type="http://schemas.openxmlformats.org/officeDocument/2006/relationships/font" Target="fonts/MontserratExtraBold-boldItalic.fntdata"/><Relationship Id="rId10" Type="http://schemas.openxmlformats.org/officeDocument/2006/relationships/slide" Target="slides/slide5.xml"/><Relationship Id="rId32" Type="http://schemas.openxmlformats.org/officeDocument/2006/relationships/font" Target="fonts/MontserratExtraBold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MontserratSemiBold-bold.fntdata"/><Relationship Id="rId18" Type="http://schemas.openxmlformats.org/officeDocument/2006/relationships/font" Target="fonts/MontserratSemiBold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6f980f91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6f980f9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74f6f8039e_0_3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74f6f8039e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8419d0a44d_4_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8419d0a44d_4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4f6f8039e_0_3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74f6f8039e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c6f980f91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c6f980f9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c6f980f91_0_2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c6f980f91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c6f980f91_0_3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c6f980f91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74ef8bcb29_0_21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74ef8bcb29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8419d0a44d_2_1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8419d0a44d_2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74a1782f46_0_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74a1782f4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74f6f8039e_0_2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74f6f8039e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74f6f8039e_0_1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74f6f8039e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towardsdatascience.com/tagged/data-driven-growth" TargetMode="External"/><Relationship Id="rId4" Type="http://schemas.openxmlformats.org/officeDocument/2006/relationships/hyperlink" Target="https://towardsdatascience.com/data-driven-growth-with-python-part-3-customer-lifetime-value-prediction-6017802f2e0f" TargetMode="External"/><Relationship Id="rId5" Type="http://schemas.openxmlformats.org/officeDocument/2006/relationships/hyperlink" Target="https://towardsdatascience.com/data-driven-growth-with-python-part-2-customer-segmentation-5c019d150444" TargetMode="External"/><Relationship Id="rId6" Type="http://schemas.openxmlformats.org/officeDocument/2006/relationships/hyperlink" Target="https://towardsdatascience.com/predicting-the-future-with-facebook-s-prophet-bdfe11af10ff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1C232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42950" y="74117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Capstone Project</a:t>
            </a:r>
            <a:endParaRPr b="1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5648475" y="3038400"/>
            <a:ext cx="3847200" cy="21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By </a:t>
            </a:r>
            <a:endParaRPr>
              <a:solidFill>
                <a:srgbClr val="000000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Sharang </a:t>
            </a:r>
            <a:endParaRPr b="1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Savio</a:t>
            </a:r>
            <a:endParaRPr b="1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Rahul</a:t>
            </a:r>
            <a:endParaRPr b="1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Raybhan</a:t>
            </a:r>
            <a:endParaRPr b="1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 </a:t>
            </a:r>
            <a:endParaRPr>
              <a:solidFill>
                <a:srgbClr val="000000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69" name="Google Shape;6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950" y="1733597"/>
            <a:ext cx="4899626" cy="18395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2"/>
          <p:cNvSpPr txBox="1"/>
          <p:nvPr>
            <p:ph type="title"/>
          </p:nvPr>
        </p:nvSpPr>
        <p:spPr>
          <a:xfrm>
            <a:off x="250950" y="0"/>
            <a:ext cx="8642100" cy="125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Customer Life Value based on Segments:</a:t>
            </a:r>
            <a:endParaRPr sz="2400">
              <a:solidFill>
                <a:srgbClr val="000000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156" name="Google Shape;15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5250" y="1558800"/>
            <a:ext cx="5014500" cy="271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3"/>
          <p:cNvSpPr txBox="1"/>
          <p:nvPr>
            <p:ph type="title"/>
          </p:nvPr>
        </p:nvSpPr>
        <p:spPr>
          <a:xfrm>
            <a:off x="302725" y="0"/>
            <a:ext cx="8642100" cy="125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rgbClr val="000000"/>
                </a:solidFill>
                <a:latin typeface="Caveat"/>
                <a:ea typeface="Caveat"/>
                <a:cs typeface="Caveat"/>
                <a:sym typeface="Caveat"/>
              </a:rPr>
              <a:t>References:</a:t>
            </a:r>
            <a:endParaRPr b="1" sz="3200">
              <a:solidFill>
                <a:srgbClr val="000000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162" name="Google Shape;162;p23"/>
          <p:cNvSpPr txBox="1"/>
          <p:nvPr/>
        </p:nvSpPr>
        <p:spPr>
          <a:xfrm>
            <a:off x="466350" y="1028700"/>
            <a:ext cx="8426700" cy="38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 u="sng">
                <a:hlinkClick r:id="rId3"/>
              </a:rPr>
              <a:t>https://towardsdatascience.com/tagged/data-driven-growth</a:t>
            </a:r>
            <a:endParaRPr sz="1100" u="sng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 u="sng">
                <a:hlinkClick r:id="rId4"/>
              </a:rPr>
              <a:t>https://towardsdatascience.com/data-driven-growth-with-python-part-3-customer-lifetime-value-prediction-6017802f2e0f</a:t>
            </a:r>
            <a:endParaRPr sz="1100" u="sng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 u="sng">
                <a:hlinkClick r:id="rId5"/>
              </a:rPr>
              <a:t>https://towardsdatascience.com/data-driven-growth-with-python-part-2-customer-segmentation-5c019d150444</a:t>
            </a:r>
            <a:endParaRPr sz="1100" u="sng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 u="sng">
                <a:hlinkClick r:id="rId6"/>
              </a:rPr>
              <a:t>https://towardsdatascience.com/predicting-the-future-with-facebook-s-prophet-bdfe11af10ff</a:t>
            </a:r>
            <a:endParaRPr sz="1100" u="sng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 u="sng">
              <a:solidFill>
                <a:schemeClr val="hlink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4"/>
          <p:cNvSpPr txBox="1"/>
          <p:nvPr>
            <p:ph type="title"/>
          </p:nvPr>
        </p:nvSpPr>
        <p:spPr>
          <a:xfrm>
            <a:off x="-1422400" y="1651650"/>
            <a:ext cx="8642100" cy="92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2743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000000"/>
                </a:solidFill>
                <a:latin typeface="Caveat"/>
                <a:ea typeface="Caveat"/>
                <a:cs typeface="Caveat"/>
                <a:sym typeface="Caveat"/>
              </a:rPr>
              <a:t>THANK YOU</a:t>
            </a:r>
            <a:endParaRPr sz="4800">
              <a:solidFill>
                <a:srgbClr val="000000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/>
          <p:nvPr>
            <p:ph type="title"/>
          </p:nvPr>
        </p:nvSpPr>
        <p:spPr>
          <a:xfrm>
            <a:off x="338550" y="262275"/>
            <a:ext cx="7517700" cy="57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Datasets:</a:t>
            </a:r>
            <a:endParaRPr sz="2400">
              <a:solidFill>
                <a:srgbClr val="000000"/>
              </a:solidFill>
            </a:endParaRPr>
          </a:p>
        </p:txBody>
      </p:sp>
      <p:grpSp>
        <p:nvGrpSpPr>
          <p:cNvPr id="75" name="Google Shape;75;p14"/>
          <p:cNvGrpSpPr/>
          <p:nvPr/>
        </p:nvGrpSpPr>
        <p:grpSpPr>
          <a:xfrm>
            <a:off x="698375" y="1195231"/>
            <a:ext cx="1890308" cy="3232178"/>
            <a:chOff x="1118233" y="283725"/>
            <a:chExt cx="2090817" cy="4076400"/>
          </a:xfrm>
        </p:grpSpPr>
        <p:sp>
          <p:nvSpPr>
            <p:cNvPr id="76" name="Google Shape;76;p14"/>
            <p:cNvSpPr/>
            <p:nvPr/>
          </p:nvSpPr>
          <p:spPr>
            <a:xfrm>
              <a:off x="1178650" y="283725"/>
              <a:ext cx="2030400" cy="4076400"/>
            </a:xfrm>
            <a:prstGeom prst="rect">
              <a:avLst/>
            </a:prstGeom>
            <a:solidFill>
              <a:srgbClr val="0C58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14"/>
            <p:cNvSpPr/>
            <p:nvPr/>
          </p:nvSpPr>
          <p:spPr>
            <a:xfrm>
              <a:off x="1118233" y="341761"/>
              <a:ext cx="2030400" cy="19368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0D5DD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14"/>
            <p:cNvSpPr/>
            <p:nvPr/>
          </p:nvSpPr>
          <p:spPr>
            <a:xfrm>
              <a:off x="1233928" y="588577"/>
              <a:ext cx="1815000" cy="71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0D5DD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Customer Data</a:t>
              </a:r>
              <a:endParaRPr b="1">
                <a:solidFill>
                  <a:srgbClr val="0D5DD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79" name="Google Shape;79;p14"/>
            <p:cNvSpPr/>
            <p:nvPr/>
          </p:nvSpPr>
          <p:spPr>
            <a:xfrm>
              <a:off x="1233928" y="1193131"/>
              <a:ext cx="1815000" cy="108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0D5DDF"/>
                  </a:solidFill>
                  <a:latin typeface="Roboto"/>
                  <a:ea typeface="Roboto"/>
                  <a:cs typeface="Roboto"/>
                  <a:sym typeface="Roboto"/>
                </a:rPr>
                <a:t>Row – 555338</a:t>
              </a:r>
              <a:endParaRPr>
                <a:solidFill>
                  <a:srgbClr val="0D5DD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0D5DDF"/>
                  </a:solidFill>
                  <a:latin typeface="Roboto"/>
                  <a:ea typeface="Roboto"/>
                  <a:cs typeface="Roboto"/>
                  <a:sym typeface="Roboto"/>
                </a:rPr>
                <a:t>Column – 9</a:t>
              </a:r>
              <a:endParaRPr>
                <a:solidFill>
                  <a:srgbClr val="0D5DD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D5DD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0" name="Google Shape;80;p14"/>
            <p:cNvSpPr/>
            <p:nvPr/>
          </p:nvSpPr>
          <p:spPr>
            <a:xfrm rot="5400000">
              <a:off x="1938871" y="2334041"/>
              <a:ext cx="389100" cy="278100"/>
            </a:xfrm>
            <a:prstGeom prst="rightArrow">
              <a:avLst>
                <a:gd fmla="val 34239" name="adj1"/>
                <a:gd fmla="val 57035" name="adj2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14"/>
            <p:cNvSpPr/>
            <p:nvPr/>
          </p:nvSpPr>
          <p:spPr>
            <a:xfrm>
              <a:off x="1118297" y="3172455"/>
              <a:ext cx="2030400" cy="108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4/9 Columns having 90% + null values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82" name="Google Shape;82;p14"/>
          <p:cNvGrpSpPr/>
          <p:nvPr/>
        </p:nvGrpSpPr>
        <p:grpSpPr>
          <a:xfrm>
            <a:off x="2681700" y="1195231"/>
            <a:ext cx="1890308" cy="3232178"/>
            <a:chOff x="1118233" y="283725"/>
            <a:chExt cx="2090817" cy="4076400"/>
          </a:xfrm>
        </p:grpSpPr>
        <p:sp>
          <p:nvSpPr>
            <p:cNvPr id="83" name="Google Shape;83;p14"/>
            <p:cNvSpPr/>
            <p:nvPr/>
          </p:nvSpPr>
          <p:spPr>
            <a:xfrm>
              <a:off x="1178650" y="283725"/>
              <a:ext cx="2030400" cy="4076400"/>
            </a:xfrm>
            <a:prstGeom prst="rect">
              <a:avLst/>
            </a:prstGeom>
            <a:solidFill>
              <a:srgbClr val="0C58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14"/>
            <p:cNvSpPr/>
            <p:nvPr/>
          </p:nvSpPr>
          <p:spPr>
            <a:xfrm>
              <a:off x="1118233" y="341761"/>
              <a:ext cx="2030400" cy="19200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0D5DD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14"/>
            <p:cNvSpPr/>
            <p:nvPr/>
          </p:nvSpPr>
          <p:spPr>
            <a:xfrm>
              <a:off x="1233928" y="588577"/>
              <a:ext cx="1815000" cy="71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0D5DD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Invoice</a:t>
              </a:r>
              <a:endParaRPr b="1">
                <a:solidFill>
                  <a:srgbClr val="0D5DD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86" name="Google Shape;86;p14"/>
            <p:cNvSpPr/>
            <p:nvPr/>
          </p:nvSpPr>
          <p:spPr>
            <a:xfrm>
              <a:off x="1225923" y="1176357"/>
              <a:ext cx="1815000" cy="108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0D5DDF"/>
                  </a:solidFill>
                  <a:latin typeface="Roboto"/>
                  <a:ea typeface="Roboto"/>
                  <a:cs typeface="Roboto"/>
                  <a:sym typeface="Roboto"/>
                </a:rPr>
                <a:t>Row – 492314</a:t>
              </a:r>
              <a:endParaRPr>
                <a:solidFill>
                  <a:srgbClr val="0D5DD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0D5DDF"/>
                  </a:solidFill>
                  <a:latin typeface="Roboto"/>
                  <a:ea typeface="Roboto"/>
                  <a:cs typeface="Roboto"/>
                  <a:sym typeface="Roboto"/>
                </a:rPr>
                <a:t>Column – 58</a:t>
              </a:r>
              <a:endParaRPr>
                <a:solidFill>
                  <a:srgbClr val="0D5DD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D5DD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7" name="Google Shape;87;p14"/>
            <p:cNvSpPr/>
            <p:nvPr/>
          </p:nvSpPr>
          <p:spPr>
            <a:xfrm rot="5400000">
              <a:off x="1938871" y="2317268"/>
              <a:ext cx="389100" cy="278100"/>
            </a:xfrm>
            <a:prstGeom prst="rightArrow">
              <a:avLst>
                <a:gd fmla="val 34239" name="adj1"/>
                <a:gd fmla="val 57035" name="adj2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14"/>
            <p:cNvSpPr/>
            <p:nvPr/>
          </p:nvSpPr>
          <p:spPr>
            <a:xfrm>
              <a:off x="1118233" y="2650882"/>
              <a:ext cx="2030400" cy="1709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304800" lvl="0" marL="457200" rtl="0" algn="just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200"/>
                <a:buFont typeface="Roboto"/>
                <a:buChar char="●"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17/58 Columns having 90% + null values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 algn="just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200"/>
                <a:buFont typeface="Roboto"/>
                <a:buChar char="●"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30/58 Columns having 40% +  null values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 algn="just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200"/>
                <a:buFont typeface="Roboto"/>
                <a:buChar char="●"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25/58 Columns having single/null values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just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FFFFFF"/>
                </a:solidFill>
                <a:highlight>
                  <a:srgbClr val="000000"/>
                </a:highlight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89" name="Google Shape;89;p14"/>
          <p:cNvGrpSpPr/>
          <p:nvPr/>
        </p:nvGrpSpPr>
        <p:grpSpPr>
          <a:xfrm>
            <a:off x="4665025" y="1195231"/>
            <a:ext cx="1890308" cy="3232178"/>
            <a:chOff x="1118233" y="283725"/>
            <a:chExt cx="2090817" cy="4076400"/>
          </a:xfrm>
        </p:grpSpPr>
        <p:sp>
          <p:nvSpPr>
            <p:cNvPr id="90" name="Google Shape;90;p14"/>
            <p:cNvSpPr/>
            <p:nvPr/>
          </p:nvSpPr>
          <p:spPr>
            <a:xfrm>
              <a:off x="1178650" y="283725"/>
              <a:ext cx="2030400" cy="4076400"/>
            </a:xfrm>
            <a:prstGeom prst="rect">
              <a:avLst/>
            </a:prstGeom>
            <a:solidFill>
              <a:srgbClr val="0C58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14"/>
            <p:cNvSpPr/>
            <p:nvPr/>
          </p:nvSpPr>
          <p:spPr>
            <a:xfrm>
              <a:off x="1118233" y="341761"/>
              <a:ext cx="2030400" cy="19200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0D5DD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14"/>
            <p:cNvSpPr/>
            <p:nvPr/>
          </p:nvSpPr>
          <p:spPr>
            <a:xfrm>
              <a:off x="1233928" y="588577"/>
              <a:ext cx="1815000" cy="71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0D5DD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Inventory/JTD</a:t>
              </a:r>
              <a:endParaRPr b="1">
                <a:solidFill>
                  <a:srgbClr val="0D5DD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93" name="Google Shape;93;p14"/>
            <p:cNvSpPr/>
            <p:nvPr/>
          </p:nvSpPr>
          <p:spPr>
            <a:xfrm>
              <a:off x="1225923" y="1176357"/>
              <a:ext cx="1815000" cy="108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0D5DDF"/>
                  </a:solidFill>
                  <a:latin typeface="Roboto"/>
                  <a:ea typeface="Roboto"/>
                  <a:cs typeface="Roboto"/>
                  <a:sym typeface="Roboto"/>
                </a:rPr>
                <a:t>Row – 5619484</a:t>
              </a:r>
              <a:endParaRPr>
                <a:solidFill>
                  <a:srgbClr val="0D5DD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0D5DDF"/>
                  </a:solidFill>
                  <a:latin typeface="Roboto"/>
                  <a:ea typeface="Roboto"/>
                  <a:cs typeface="Roboto"/>
                  <a:sym typeface="Roboto"/>
                </a:rPr>
                <a:t>Column – 9</a:t>
              </a:r>
              <a:endParaRPr>
                <a:solidFill>
                  <a:srgbClr val="0D5DD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D5DD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4" name="Google Shape;94;p14"/>
            <p:cNvSpPr/>
            <p:nvPr/>
          </p:nvSpPr>
          <p:spPr>
            <a:xfrm rot="5400000">
              <a:off x="1938871" y="2317268"/>
              <a:ext cx="389100" cy="278100"/>
            </a:xfrm>
            <a:prstGeom prst="rightArrow">
              <a:avLst>
                <a:gd fmla="val 34239" name="adj1"/>
                <a:gd fmla="val 57035" name="adj2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14"/>
            <p:cNvSpPr/>
            <p:nvPr/>
          </p:nvSpPr>
          <p:spPr>
            <a:xfrm>
              <a:off x="1118233" y="2952371"/>
              <a:ext cx="2030400" cy="1407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304800" lvl="0" marL="457200" rtl="0" algn="just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200"/>
                <a:buFont typeface="Roboto"/>
                <a:buChar char="●"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1/9 Columns having 67% null values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 algn="just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200"/>
                <a:buFont typeface="Roboto"/>
                <a:buChar char="●"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8/9 Columns having &gt;1% null values</a:t>
              </a:r>
              <a:endParaRPr sz="1200">
                <a:solidFill>
                  <a:srgbClr val="FFFFFF"/>
                </a:solidFill>
                <a:highlight>
                  <a:srgbClr val="000000"/>
                </a:highlight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6" name="Google Shape;96;p14"/>
          <p:cNvGrpSpPr/>
          <p:nvPr/>
        </p:nvGrpSpPr>
        <p:grpSpPr>
          <a:xfrm>
            <a:off x="6648350" y="1195231"/>
            <a:ext cx="1890308" cy="3232178"/>
            <a:chOff x="1118233" y="283725"/>
            <a:chExt cx="2090817" cy="4076400"/>
          </a:xfrm>
        </p:grpSpPr>
        <p:sp>
          <p:nvSpPr>
            <p:cNvPr id="97" name="Google Shape;97;p14"/>
            <p:cNvSpPr/>
            <p:nvPr/>
          </p:nvSpPr>
          <p:spPr>
            <a:xfrm>
              <a:off x="1178650" y="283725"/>
              <a:ext cx="2030400" cy="4076400"/>
            </a:xfrm>
            <a:prstGeom prst="rect">
              <a:avLst/>
            </a:prstGeom>
            <a:solidFill>
              <a:srgbClr val="0C58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14"/>
            <p:cNvSpPr/>
            <p:nvPr/>
          </p:nvSpPr>
          <p:spPr>
            <a:xfrm>
              <a:off x="1118233" y="341761"/>
              <a:ext cx="2030400" cy="19200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0D5DD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14"/>
            <p:cNvSpPr/>
            <p:nvPr/>
          </p:nvSpPr>
          <p:spPr>
            <a:xfrm>
              <a:off x="1233928" y="588577"/>
              <a:ext cx="1815000" cy="71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0D5DD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Plant</a:t>
              </a:r>
              <a:endParaRPr b="1">
                <a:solidFill>
                  <a:srgbClr val="0D5DD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00" name="Google Shape;100;p14"/>
            <p:cNvSpPr/>
            <p:nvPr/>
          </p:nvSpPr>
          <p:spPr>
            <a:xfrm>
              <a:off x="1225923" y="1176357"/>
              <a:ext cx="1815000" cy="108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0D5DDF"/>
                  </a:solidFill>
                  <a:latin typeface="Roboto"/>
                  <a:ea typeface="Roboto"/>
                  <a:cs typeface="Roboto"/>
                  <a:sym typeface="Roboto"/>
                </a:rPr>
                <a:t>Row – 438</a:t>
              </a:r>
              <a:endParaRPr>
                <a:solidFill>
                  <a:srgbClr val="0D5DD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0D5DDF"/>
                  </a:solidFill>
                  <a:latin typeface="Roboto"/>
                  <a:ea typeface="Roboto"/>
                  <a:cs typeface="Roboto"/>
                  <a:sym typeface="Roboto"/>
                </a:rPr>
                <a:t>Column – 13</a:t>
              </a:r>
              <a:endParaRPr>
                <a:solidFill>
                  <a:srgbClr val="0D5DD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D5DD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1" name="Google Shape;101;p14"/>
            <p:cNvSpPr/>
            <p:nvPr/>
          </p:nvSpPr>
          <p:spPr>
            <a:xfrm rot="5400000">
              <a:off x="1938871" y="2317268"/>
              <a:ext cx="389100" cy="278100"/>
            </a:xfrm>
            <a:prstGeom prst="rightArrow">
              <a:avLst>
                <a:gd fmla="val 34239" name="adj1"/>
                <a:gd fmla="val 57035" name="adj2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4"/>
            <p:cNvSpPr/>
            <p:nvPr/>
          </p:nvSpPr>
          <p:spPr>
            <a:xfrm>
              <a:off x="1118233" y="3155642"/>
              <a:ext cx="2030400" cy="120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1/13 Columns having 90% + null values</a:t>
              </a:r>
              <a:endParaRPr sz="1200">
                <a:solidFill>
                  <a:srgbClr val="FFFFFF"/>
                </a:solidFill>
                <a:highlight>
                  <a:srgbClr val="000000"/>
                </a:highlight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5"/>
          <p:cNvSpPr txBox="1"/>
          <p:nvPr>
            <p:ph type="title"/>
          </p:nvPr>
        </p:nvSpPr>
        <p:spPr>
          <a:xfrm>
            <a:off x="613650" y="0"/>
            <a:ext cx="7916700" cy="107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Problem Statement 1 :</a:t>
            </a:r>
            <a:r>
              <a:rPr lang="en" sz="2400">
                <a:solidFill>
                  <a:srgbClr val="00000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 </a:t>
            </a:r>
            <a:r>
              <a:rPr b="1" lang="en" sz="2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Identifying the ownership pattern</a:t>
            </a:r>
            <a:endParaRPr b="1" sz="2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8" name="Google Shape;10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6200" y="943300"/>
            <a:ext cx="6090275" cy="4025628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5"/>
          <p:cNvSpPr txBox="1"/>
          <p:nvPr/>
        </p:nvSpPr>
        <p:spPr>
          <a:xfrm>
            <a:off x="295450" y="1383250"/>
            <a:ext cx="2269500" cy="26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Graph depicts that 90% cars belongs to 10  states.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Most of the customers have economical class cars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6"/>
          <p:cNvSpPr txBox="1"/>
          <p:nvPr>
            <p:ph type="title"/>
          </p:nvPr>
        </p:nvSpPr>
        <p:spPr>
          <a:xfrm>
            <a:off x="152850" y="-79349"/>
            <a:ext cx="8222100" cy="125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0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Problem Statement 2 : Identifying Order Type Pattern</a:t>
            </a:r>
            <a:endParaRPr sz="3000">
              <a:solidFill>
                <a:srgbClr val="000000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15" name="Google Shape;115;p16"/>
          <p:cNvSpPr txBox="1"/>
          <p:nvPr/>
        </p:nvSpPr>
        <p:spPr>
          <a:xfrm>
            <a:off x="152850" y="890975"/>
            <a:ext cx="8681400" cy="16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E101A"/>
              </a:buClr>
              <a:buSzPts val="1400"/>
              <a:buFont typeface="Montserrat SemiBold"/>
              <a:buChar char="●"/>
            </a:pPr>
            <a:r>
              <a:rPr lang="en">
                <a:solidFill>
                  <a:srgbClr val="0E101A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The company is in expansion mode, and that is evident from the year on year graph with an increasing number of presence in different states.</a:t>
            </a:r>
            <a:endParaRPr>
              <a:solidFill>
                <a:srgbClr val="0E101A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E101A"/>
              </a:buClr>
              <a:buSzPts val="1400"/>
              <a:buFont typeface="Montserrat SemiBold"/>
              <a:buChar char="●"/>
            </a:pPr>
            <a:r>
              <a:rPr lang="en">
                <a:solidFill>
                  <a:srgbClr val="0E101A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The year on year growth is driven by majorly three services: Accidental, Paid service, Running Repairs</a:t>
            </a:r>
            <a:endParaRPr>
              <a:solidFill>
                <a:srgbClr val="0E101A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E101A"/>
              </a:buClr>
              <a:buSzPts val="1400"/>
              <a:buFont typeface="Montserrat SemiBold"/>
              <a:buChar char="●"/>
            </a:pPr>
            <a:r>
              <a:rPr lang="en">
                <a:solidFill>
                  <a:srgbClr val="0E101A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By looking at the data for these services and their seasonal pattern with parts that are used frequently, we can come up with a new product that includes :</a:t>
            </a:r>
            <a:endParaRPr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16" name="Google Shape;116;p16"/>
          <p:cNvSpPr txBox="1"/>
          <p:nvPr/>
        </p:nvSpPr>
        <p:spPr>
          <a:xfrm>
            <a:off x="498150" y="2571875"/>
            <a:ext cx="2757300" cy="20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Montserrat"/>
                <a:ea typeface="Montserrat"/>
                <a:cs typeface="Montserrat"/>
                <a:sym typeface="Montserrat"/>
              </a:rPr>
              <a:t>Accidental:</a:t>
            </a:r>
            <a:endParaRPr b="1"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Montserrat"/>
                <a:ea typeface="Montserrat"/>
                <a:cs typeface="Montserrat"/>
                <a:sym typeface="Montserrat"/>
              </a:rPr>
              <a:t>1.Painting charges</a:t>
            </a:r>
            <a:endParaRPr b="1"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Montserrat"/>
                <a:ea typeface="Montserrat"/>
                <a:cs typeface="Montserrat"/>
                <a:sym typeface="Montserrat"/>
              </a:rPr>
              <a:t>2.oil filter</a:t>
            </a:r>
            <a:endParaRPr b="1"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Montserrat"/>
                <a:ea typeface="Montserrat"/>
                <a:cs typeface="Montserrat"/>
                <a:sym typeface="Montserrat"/>
              </a:rPr>
              <a:t>3.URANIA SUPREMO CI 4   15W 40</a:t>
            </a:r>
            <a:endParaRPr b="1"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Montserrat"/>
                <a:ea typeface="Montserrat"/>
                <a:cs typeface="Montserrat"/>
                <a:sym typeface="Montserrat"/>
              </a:rPr>
              <a:t>4.Clutch Overhaul</a:t>
            </a:r>
            <a:endParaRPr b="1"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Montserrat"/>
                <a:ea typeface="Montserrat"/>
                <a:cs typeface="Montserrat"/>
                <a:sym typeface="Montserrat"/>
              </a:rPr>
              <a:t>5.SYNTIUM 3000 SM 5W 40</a:t>
            </a:r>
            <a:endParaRPr b="1"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Montserrat"/>
                <a:ea typeface="Montserrat"/>
                <a:cs typeface="Montserrat"/>
                <a:sym typeface="Montserrat"/>
              </a:rPr>
              <a:t>6.LABOR CHARGES</a:t>
            </a:r>
            <a:endParaRPr b="1"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Montserrat"/>
                <a:ea typeface="Montserrat"/>
                <a:cs typeface="Montserrat"/>
                <a:sym typeface="Montserrat"/>
              </a:rPr>
              <a:t>7.Repairing charge</a:t>
            </a:r>
            <a:endParaRPr b="1"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Montserrat"/>
                <a:ea typeface="Montserrat"/>
                <a:cs typeface="Montserrat"/>
                <a:sym typeface="Montserrat"/>
              </a:rPr>
              <a:t>8.MISC_OTHER CHARGES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7" name="Google Shape;117;p16"/>
          <p:cNvSpPr txBox="1"/>
          <p:nvPr/>
        </p:nvSpPr>
        <p:spPr>
          <a:xfrm>
            <a:off x="3255450" y="2571875"/>
            <a:ext cx="2757300" cy="21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Montserrat"/>
                <a:ea typeface="Montserrat"/>
                <a:cs typeface="Montserrat"/>
                <a:sym typeface="Montserrat"/>
              </a:rPr>
              <a:t>Paid Service:</a:t>
            </a:r>
            <a:endParaRPr b="1"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Montserrat"/>
                <a:ea typeface="Montserrat"/>
                <a:cs typeface="Montserrat"/>
                <a:sym typeface="Montserrat"/>
              </a:rPr>
              <a:t>1.Paid Service-Major</a:t>
            </a:r>
            <a:endParaRPr b="1"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Montserrat"/>
                <a:ea typeface="Montserrat"/>
                <a:cs typeface="Montserrat"/>
                <a:sym typeface="Montserrat"/>
              </a:rPr>
              <a:t>2.oil filter</a:t>
            </a:r>
            <a:endParaRPr b="1"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Montserrat"/>
                <a:ea typeface="Montserrat"/>
                <a:cs typeface="Montserrat"/>
                <a:sym typeface="Montserrat"/>
              </a:rPr>
              <a:t>3.URANIA SUPREMO CI 4 15W 40</a:t>
            </a:r>
            <a:endParaRPr b="1"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Montserrat"/>
                <a:ea typeface="Montserrat"/>
                <a:cs typeface="Montserrat"/>
                <a:sym typeface="Montserrat"/>
              </a:rPr>
              <a:t>4.Clutch Overhaul</a:t>
            </a:r>
            <a:endParaRPr b="1"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Montserrat"/>
                <a:ea typeface="Montserrat"/>
                <a:cs typeface="Montserrat"/>
                <a:sym typeface="Montserrat"/>
              </a:rPr>
              <a:t>5.SYNTIUM 3000 SM 5W 40</a:t>
            </a:r>
            <a:endParaRPr b="1"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Montserrat"/>
                <a:ea typeface="Montserrat"/>
                <a:cs typeface="Montserrat"/>
                <a:sym typeface="Montserrat"/>
              </a:rPr>
              <a:t>6.LABOR CHARGES</a:t>
            </a:r>
            <a:endParaRPr b="1"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Montserrat"/>
                <a:ea typeface="Montserrat"/>
                <a:cs typeface="Montserrat"/>
                <a:sym typeface="Montserrat"/>
              </a:rPr>
              <a:t>7.Repairing charge</a:t>
            </a:r>
            <a:endParaRPr b="1"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Montserrat"/>
                <a:ea typeface="Montserrat"/>
                <a:cs typeface="Montserrat"/>
                <a:sym typeface="Montserrat"/>
              </a:rPr>
              <a:t>8.MISC_OTHER CHARGES</a:t>
            </a:r>
            <a:endParaRPr b="1"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8" name="Google Shape;118;p16"/>
          <p:cNvSpPr txBox="1"/>
          <p:nvPr/>
        </p:nvSpPr>
        <p:spPr>
          <a:xfrm>
            <a:off x="6397050" y="2571875"/>
            <a:ext cx="2531400" cy="230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Montserrat"/>
                <a:ea typeface="Montserrat"/>
                <a:cs typeface="Montserrat"/>
                <a:sym typeface="Montserrat"/>
              </a:rPr>
              <a:t>Running Repairs:</a:t>
            </a:r>
            <a:endParaRPr b="1"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Montserrat"/>
                <a:ea typeface="Montserrat"/>
                <a:cs typeface="Montserrat"/>
                <a:sym typeface="Montserrat"/>
              </a:rPr>
              <a:t>1.MISC LABOR 2 HOURS</a:t>
            </a:r>
            <a:endParaRPr b="1"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Montserrat"/>
                <a:ea typeface="Montserrat"/>
                <a:cs typeface="Montserrat"/>
                <a:sym typeface="Montserrat"/>
              </a:rPr>
              <a:t>2.oil filter</a:t>
            </a:r>
            <a:endParaRPr b="1"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Montserrat"/>
                <a:ea typeface="Montserrat"/>
                <a:cs typeface="Montserrat"/>
                <a:sym typeface="Montserrat"/>
              </a:rPr>
              <a:t>3.URANIA SUPREMO CI 4  15W 40</a:t>
            </a:r>
            <a:endParaRPr b="1"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Montserrat"/>
                <a:ea typeface="Montserrat"/>
                <a:cs typeface="Montserrat"/>
                <a:sym typeface="Montserrat"/>
              </a:rPr>
              <a:t>4.Clutch Overhaul</a:t>
            </a:r>
            <a:endParaRPr b="1"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Montserrat"/>
                <a:ea typeface="Montserrat"/>
                <a:cs typeface="Montserrat"/>
                <a:sym typeface="Montserrat"/>
              </a:rPr>
              <a:t>5.SYNTIUM 3000 SM 5W 40</a:t>
            </a:r>
            <a:endParaRPr b="1"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Montserrat"/>
                <a:ea typeface="Montserrat"/>
                <a:cs typeface="Montserrat"/>
                <a:sym typeface="Montserrat"/>
              </a:rPr>
              <a:t>6.LABOR CHARGES</a:t>
            </a:r>
            <a:endParaRPr b="1"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Montserrat"/>
                <a:ea typeface="Montserrat"/>
                <a:cs typeface="Montserrat"/>
                <a:sym typeface="Montserrat"/>
              </a:rPr>
              <a:t>7.Repairing charge</a:t>
            </a:r>
            <a:endParaRPr b="1"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Montserrat"/>
                <a:ea typeface="Montserrat"/>
                <a:cs typeface="Montserrat"/>
                <a:sym typeface="Montserrat"/>
              </a:rPr>
              <a:t>8.MISC_OTHER CHARGES</a:t>
            </a:r>
            <a:endParaRPr b="1"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Montserrat"/>
                <a:ea typeface="Montserrat"/>
                <a:cs typeface="Montserrat"/>
                <a:sym typeface="Montserrat"/>
              </a:rPr>
              <a:t>9.Paid Service-Minor</a:t>
            </a:r>
            <a:endParaRPr b="1" sz="12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7"/>
          <p:cNvSpPr txBox="1"/>
          <p:nvPr/>
        </p:nvSpPr>
        <p:spPr>
          <a:xfrm>
            <a:off x="370325" y="164600"/>
            <a:ext cx="8476500" cy="13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 ExtraBold"/>
                <a:ea typeface="Montserrat ExtraBold"/>
                <a:cs typeface="Montserrat ExtraBold"/>
                <a:sym typeface="Montserrat ExtraBold"/>
              </a:rPr>
              <a:t>Is it seasonal :</a:t>
            </a:r>
            <a:endParaRPr sz="3000"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18"/>
          <p:cNvPicPr preferRelativeResize="0"/>
          <p:nvPr/>
        </p:nvPicPr>
        <p:blipFill rotWithShape="1">
          <a:blip r:embed="rId3">
            <a:alphaModFix/>
          </a:blip>
          <a:srcRect b="9023" l="6831" r="6475" t="4381"/>
          <a:stretch/>
        </p:blipFill>
        <p:spPr>
          <a:xfrm>
            <a:off x="728650" y="225025"/>
            <a:ext cx="7458077" cy="4189825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8"/>
          <p:cNvSpPr txBox="1"/>
          <p:nvPr/>
        </p:nvSpPr>
        <p:spPr>
          <a:xfrm>
            <a:off x="231300" y="4414850"/>
            <a:ext cx="8681400" cy="7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E101A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The SMC Redemption order type hasn’t been generating any revenue since April 2014, whereas vehicles have been serviced for the order</a:t>
            </a:r>
            <a:endParaRPr sz="16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 txBox="1"/>
          <p:nvPr>
            <p:ph type="title"/>
          </p:nvPr>
        </p:nvSpPr>
        <p:spPr>
          <a:xfrm>
            <a:off x="222075" y="1"/>
            <a:ext cx="8222100" cy="125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Market Segmentation:</a:t>
            </a:r>
            <a:endParaRPr sz="2400">
              <a:solidFill>
                <a:srgbClr val="000000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(Market segmentation is based on RFM method )</a:t>
            </a:r>
            <a:endParaRPr sz="1400">
              <a:solidFill>
                <a:srgbClr val="000000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35" name="Google Shape;135;p19"/>
          <p:cNvSpPr txBox="1"/>
          <p:nvPr/>
        </p:nvSpPr>
        <p:spPr>
          <a:xfrm>
            <a:off x="822325" y="1693000"/>
            <a:ext cx="7339500" cy="26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6" name="Google Shape;13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875" y="1200175"/>
            <a:ext cx="8626250" cy="348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0"/>
          <p:cNvSpPr txBox="1"/>
          <p:nvPr>
            <p:ph type="title"/>
          </p:nvPr>
        </p:nvSpPr>
        <p:spPr>
          <a:xfrm>
            <a:off x="112875" y="0"/>
            <a:ext cx="8642100" cy="125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Market Segmentation :</a:t>
            </a:r>
            <a:endParaRPr sz="2400">
              <a:solidFill>
                <a:srgbClr val="000000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42" name="Google Shape;142;p20"/>
          <p:cNvSpPr txBox="1"/>
          <p:nvPr/>
        </p:nvSpPr>
        <p:spPr>
          <a:xfrm>
            <a:off x="822325" y="1693000"/>
            <a:ext cx="7339500" cy="26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3" name="Google Shape;14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6975" y="1112550"/>
            <a:ext cx="8757025" cy="343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1"/>
          <p:cNvSpPr txBox="1"/>
          <p:nvPr>
            <p:ph type="title"/>
          </p:nvPr>
        </p:nvSpPr>
        <p:spPr>
          <a:xfrm>
            <a:off x="112875" y="0"/>
            <a:ext cx="8642100" cy="125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Market Segmentation: </a:t>
            </a:r>
            <a:r>
              <a:rPr lang="en" sz="2400">
                <a:solidFill>
                  <a:srgbClr val="00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Verification</a:t>
            </a:r>
            <a:endParaRPr sz="2400">
              <a:solidFill>
                <a:srgbClr val="000000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49" name="Google Shape;149;p21"/>
          <p:cNvSpPr txBox="1"/>
          <p:nvPr/>
        </p:nvSpPr>
        <p:spPr>
          <a:xfrm>
            <a:off x="822325" y="1693000"/>
            <a:ext cx="7339500" cy="26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0" name="Google Shape;15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0225" y="1071575"/>
            <a:ext cx="8287650" cy="386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