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94" r:id="rId4"/>
    <p:sldId id="303" r:id="rId5"/>
    <p:sldId id="304" r:id="rId6"/>
    <p:sldId id="318" r:id="rId7"/>
    <p:sldId id="295" r:id="rId8"/>
    <p:sldId id="307" r:id="rId9"/>
    <p:sldId id="305" r:id="rId10"/>
    <p:sldId id="306" r:id="rId11"/>
    <p:sldId id="319" r:id="rId12"/>
    <p:sldId id="320" r:id="rId13"/>
    <p:sldId id="321" r:id="rId14"/>
    <p:sldId id="322" r:id="rId15"/>
    <p:sldId id="324" r:id="rId16"/>
    <p:sldId id="323" r:id="rId17"/>
    <p:sldId id="313" r:id="rId18"/>
    <p:sldId id="296" r:id="rId19"/>
    <p:sldId id="270" r:id="rId20"/>
    <p:sldId id="272" r:id="rId21"/>
    <p:sldId id="297" r:id="rId22"/>
    <p:sldId id="314" r:id="rId23"/>
    <p:sldId id="298" r:id="rId24"/>
    <p:sldId id="315" r:id="rId25"/>
    <p:sldId id="299" r:id="rId26"/>
    <p:sldId id="300" r:id="rId27"/>
    <p:sldId id="325" r:id="rId28"/>
    <p:sldId id="274" r:id="rId29"/>
    <p:sldId id="301" r:id="rId30"/>
    <p:sldId id="281" r:id="rId31"/>
    <p:sldId id="31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066B-6717-41EC-8CB4-2B2A52738203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9B4-9AE2-42D9-8A9C-59C52C6621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45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066B-6717-41EC-8CB4-2B2A52738203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9B4-9AE2-42D9-8A9C-59C52C6621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88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066B-6717-41EC-8CB4-2B2A52738203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9B4-9AE2-42D9-8A9C-59C52C6621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27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066B-6717-41EC-8CB4-2B2A52738203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9B4-9AE2-42D9-8A9C-59C52C6621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685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066B-6717-41EC-8CB4-2B2A52738203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9B4-9AE2-42D9-8A9C-59C52C6621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72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066B-6717-41EC-8CB4-2B2A52738203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9B4-9AE2-42D9-8A9C-59C52C6621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93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066B-6717-41EC-8CB4-2B2A52738203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9B4-9AE2-42D9-8A9C-59C52C6621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478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066B-6717-41EC-8CB4-2B2A52738203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9B4-9AE2-42D9-8A9C-59C52C6621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52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066B-6717-41EC-8CB4-2B2A52738203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9B4-9AE2-42D9-8A9C-59C52C6621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08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066B-6717-41EC-8CB4-2B2A52738203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9B4-9AE2-42D9-8A9C-59C52C6621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83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066B-6717-41EC-8CB4-2B2A52738203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9B4-9AE2-42D9-8A9C-59C52C6621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574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066B-6717-41EC-8CB4-2B2A52738203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009B4-9AE2-42D9-8A9C-59C52C6621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88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Logan </a:t>
            </a:r>
            <a:r>
              <a:rPr lang="en-CA" dirty="0" err="1"/>
              <a:t>Xcoder</a:t>
            </a:r>
            <a:r>
              <a:rPr lang="en-CA" dirty="0"/>
              <a:t> Library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9844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XCoderFrame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/>
              <a:t>typedef struct _</a:t>
            </a:r>
            <a:r>
              <a:rPr lang="en-US" dirty="0"/>
              <a:t> </a:t>
            </a:r>
            <a:r>
              <a:rPr lang="en-US" dirty="0" err="1"/>
              <a:t>XCoderFrame</a:t>
            </a:r>
            <a:r>
              <a:rPr lang="en-CA" dirty="0"/>
              <a:t> {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long </a:t>
            </a:r>
            <a:r>
              <a:rPr lang="en-CA" dirty="0" err="1"/>
              <a:t>long</a:t>
            </a:r>
            <a:r>
              <a:rPr lang="en-CA" dirty="0"/>
              <a:t> pts;</a:t>
            </a:r>
          </a:p>
          <a:p>
            <a:pPr marL="0" indent="0">
              <a:buNone/>
            </a:pPr>
            <a:r>
              <a:rPr lang="en-CA" dirty="0"/>
              <a:t>    long </a:t>
            </a:r>
            <a:r>
              <a:rPr lang="en-CA" dirty="0" err="1"/>
              <a:t>long</a:t>
            </a:r>
            <a:r>
              <a:rPr lang="en-CA" dirty="0"/>
              <a:t> </a:t>
            </a:r>
            <a:r>
              <a:rPr lang="en-CA" dirty="0" err="1"/>
              <a:t>dts</a:t>
            </a:r>
            <a:r>
              <a:rPr lang="en-CA" dirty="0"/>
              <a:t>;</a:t>
            </a:r>
            <a:endParaRPr lang="en-US" dirty="0"/>
          </a:p>
          <a:p>
            <a:pPr marL="0" indent="0">
              <a:buNone/>
            </a:pPr>
            <a:r>
              <a:rPr lang="en-CA" dirty="0"/>
              <a:t>    unsigned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end_of_stream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   unsigned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start_of_stream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   unsigned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video_width</a:t>
            </a:r>
            <a:r>
              <a:rPr lang="en-CA" dirty="0"/>
              <a:t>;</a:t>
            </a:r>
            <a:endParaRPr lang="en-US" dirty="0"/>
          </a:p>
          <a:p>
            <a:pPr marL="0" indent="0">
              <a:buNone/>
            </a:pPr>
            <a:r>
              <a:rPr lang="en-CA" dirty="0"/>
              <a:t>    unsigned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video_height</a:t>
            </a:r>
            <a:r>
              <a:rPr lang="en-CA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data_len</a:t>
            </a:r>
            <a:r>
              <a:rPr lang="en-US" dirty="0"/>
              <a:t>[3];</a:t>
            </a:r>
          </a:p>
          <a:p>
            <a:pPr marL="0" indent="0">
              <a:buNone/>
            </a:pPr>
            <a:r>
              <a:rPr lang="en-CA" dirty="0"/>
              <a:t>    void* data[3];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} </a:t>
            </a:r>
            <a:r>
              <a:rPr lang="en-US" dirty="0" err="1"/>
              <a:t>XCoderFrame</a:t>
            </a:r>
            <a:r>
              <a:rPr lang="en-CA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28585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Usage: Open Decoder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569"/>
            <a:ext cx="10515600" cy="5203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/>
              <a:t>XCoderContext</a:t>
            </a:r>
            <a:r>
              <a:rPr lang="en-CA" dirty="0"/>
              <a:t> </a:t>
            </a:r>
            <a:r>
              <a:rPr lang="en-CA" dirty="0" err="1"/>
              <a:t>dec_ctx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 err="1"/>
              <a:t>XCoderConfig</a:t>
            </a:r>
            <a:r>
              <a:rPr lang="en-CA" dirty="0"/>
              <a:t> </a:t>
            </a:r>
            <a:r>
              <a:rPr lang="en-CA" dirty="0" err="1"/>
              <a:t>dec_conf</a:t>
            </a:r>
            <a:r>
              <a:rPr lang="en-CA" dirty="0"/>
              <a:t>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dec_conf.card_id</a:t>
            </a:r>
            <a:r>
              <a:rPr lang="en-CA" dirty="0"/>
              <a:t> = </a:t>
            </a:r>
            <a:r>
              <a:rPr lang="en-CA" dirty="0" err="1"/>
              <a:t>dev_fd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 err="1"/>
              <a:t>dec_conf.xcoder_hw_id</a:t>
            </a:r>
            <a:r>
              <a:rPr lang="en-CA" dirty="0"/>
              <a:t> = 0;</a:t>
            </a:r>
          </a:p>
          <a:p>
            <a:pPr marL="0" indent="0">
              <a:buNone/>
            </a:pPr>
            <a:r>
              <a:rPr lang="en-CA" dirty="0" err="1"/>
              <a:t>dec_conf.xcoder_inst_id</a:t>
            </a:r>
            <a:r>
              <a:rPr lang="en-CA" dirty="0"/>
              <a:t> = 0;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err = </a:t>
            </a:r>
            <a:r>
              <a:rPr lang="en-CA" dirty="0" err="1"/>
              <a:t>xcoder_dec_open</a:t>
            </a:r>
            <a:r>
              <a:rPr lang="en-CA" dirty="0"/>
              <a:t>(&amp;</a:t>
            </a:r>
            <a:r>
              <a:rPr lang="en-CA" dirty="0" err="1"/>
              <a:t>dec_ctx</a:t>
            </a:r>
            <a:r>
              <a:rPr lang="en-CA" dirty="0"/>
              <a:t>, &amp;</a:t>
            </a:r>
            <a:r>
              <a:rPr lang="en-CA" dirty="0" err="1"/>
              <a:t>dec_conf</a:t>
            </a:r>
            <a:r>
              <a:rPr lang="en-CA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2866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Usage: Open Encoder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569"/>
            <a:ext cx="10515600" cy="5203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/>
              <a:t>XCoderContext</a:t>
            </a:r>
            <a:r>
              <a:rPr lang="en-CA" dirty="0"/>
              <a:t> </a:t>
            </a:r>
            <a:r>
              <a:rPr lang="en-CA" dirty="0" err="1"/>
              <a:t>enc_ctx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 err="1"/>
              <a:t>XCoderConfig</a:t>
            </a:r>
            <a:r>
              <a:rPr lang="en-CA" dirty="0"/>
              <a:t> </a:t>
            </a:r>
            <a:r>
              <a:rPr lang="en-CA" dirty="0" err="1"/>
              <a:t>enc_conf</a:t>
            </a:r>
            <a:r>
              <a:rPr lang="en-CA" dirty="0"/>
              <a:t>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enc_conf.card_id</a:t>
            </a:r>
            <a:r>
              <a:rPr lang="en-CA" dirty="0"/>
              <a:t> = </a:t>
            </a:r>
            <a:r>
              <a:rPr lang="en-CA" dirty="0" err="1"/>
              <a:t>dev_fd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 err="1"/>
              <a:t>enc_conf.xcoder_hw_id</a:t>
            </a:r>
            <a:r>
              <a:rPr lang="en-CA" dirty="0"/>
              <a:t> = 0;</a:t>
            </a:r>
          </a:p>
          <a:p>
            <a:pPr marL="0" indent="0">
              <a:buNone/>
            </a:pPr>
            <a:r>
              <a:rPr lang="en-CA" dirty="0" err="1"/>
              <a:t>enc_conf.xcoder_inst_id</a:t>
            </a:r>
            <a:r>
              <a:rPr lang="en-CA" dirty="0"/>
              <a:t> = 0;</a:t>
            </a:r>
          </a:p>
          <a:p>
            <a:pPr marL="0" indent="0">
              <a:buNone/>
            </a:pPr>
            <a:r>
              <a:rPr lang="en-CA" dirty="0" err="1"/>
              <a:t>enc_conf.template_config_id</a:t>
            </a:r>
            <a:r>
              <a:rPr lang="en-CA" dirty="0"/>
              <a:t> = 0xFF;</a:t>
            </a:r>
          </a:p>
          <a:p>
            <a:pPr marL="0" indent="0">
              <a:buNone/>
            </a:pPr>
            <a:r>
              <a:rPr lang="en-CA" dirty="0" err="1"/>
              <a:t>enc_conf.config_data</a:t>
            </a:r>
            <a:r>
              <a:rPr lang="en-CA" dirty="0"/>
              <a:t> = </a:t>
            </a:r>
            <a:r>
              <a:rPr lang="en-CA" dirty="0" err="1"/>
              <a:t>custom_data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err = </a:t>
            </a:r>
            <a:r>
              <a:rPr lang="en-CA" dirty="0" err="1"/>
              <a:t>xcoder_dec_open</a:t>
            </a:r>
            <a:r>
              <a:rPr lang="en-CA" dirty="0"/>
              <a:t>(&amp;</a:t>
            </a:r>
            <a:r>
              <a:rPr lang="en-CA" dirty="0" err="1"/>
              <a:t>enc_ctx</a:t>
            </a:r>
            <a:r>
              <a:rPr lang="en-CA" dirty="0"/>
              <a:t>, &amp;</a:t>
            </a:r>
            <a:r>
              <a:rPr lang="en-CA" dirty="0" err="1"/>
              <a:t>enc_conf</a:t>
            </a:r>
            <a:r>
              <a:rPr lang="en-CA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1152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Usage: Send Data to Decoder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569"/>
            <a:ext cx="10515600" cy="5203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/>
              <a:t>XCoderPacket</a:t>
            </a:r>
            <a:r>
              <a:rPr lang="en-CA" dirty="0"/>
              <a:t> packet;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dirty="0" err="1"/>
              <a:t>packet.video_width</a:t>
            </a:r>
            <a:r>
              <a:rPr lang="en-CA" dirty="0"/>
              <a:t> = 1920;</a:t>
            </a:r>
          </a:p>
          <a:p>
            <a:pPr marL="0" indent="0">
              <a:buNone/>
            </a:pPr>
            <a:r>
              <a:rPr lang="en-CA" dirty="0" err="1"/>
              <a:t>packet.video_height</a:t>
            </a:r>
            <a:r>
              <a:rPr lang="en-CA" dirty="0"/>
              <a:t> = 1080;</a:t>
            </a:r>
          </a:p>
          <a:p>
            <a:pPr marL="0" indent="0">
              <a:buNone/>
            </a:pPr>
            <a:r>
              <a:rPr lang="en-CA" dirty="0" err="1"/>
              <a:t>packet.start_of_stream</a:t>
            </a:r>
            <a:r>
              <a:rPr lang="en-CA" dirty="0"/>
              <a:t> = </a:t>
            </a:r>
            <a:r>
              <a:rPr lang="en-CA" dirty="0" err="1"/>
              <a:t>start_flag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 err="1"/>
              <a:t>packet.end_of_stream</a:t>
            </a:r>
            <a:r>
              <a:rPr lang="en-CA" dirty="0"/>
              <a:t> = </a:t>
            </a:r>
            <a:r>
              <a:rPr lang="en-CA" dirty="0" err="1"/>
              <a:t>end_flag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 err="1"/>
              <a:t>packet.data</a:t>
            </a:r>
            <a:r>
              <a:rPr lang="en-CA" dirty="0"/>
              <a:t> = </a:t>
            </a:r>
            <a:r>
              <a:rPr lang="en-CA" dirty="0" err="1"/>
              <a:t>video_data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 err="1"/>
              <a:t>packet.data_len</a:t>
            </a:r>
            <a:r>
              <a:rPr lang="en-CA" dirty="0"/>
              <a:t> = </a:t>
            </a:r>
            <a:r>
              <a:rPr lang="en-CA" dirty="0" err="1"/>
              <a:t>video_data_size</a:t>
            </a:r>
            <a:r>
              <a:rPr lang="en-CA" dirty="0"/>
              <a:t>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err = </a:t>
            </a:r>
            <a:r>
              <a:rPr lang="en-CA" dirty="0" err="1"/>
              <a:t>xcoder_dec_send</a:t>
            </a:r>
            <a:r>
              <a:rPr lang="en-CA" dirty="0"/>
              <a:t>(&amp;</a:t>
            </a:r>
            <a:r>
              <a:rPr lang="en-CA" dirty="0" err="1"/>
              <a:t>dec_ctx</a:t>
            </a:r>
            <a:r>
              <a:rPr lang="en-CA" dirty="0"/>
              <a:t>, &amp;packet);</a:t>
            </a:r>
          </a:p>
        </p:txBody>
      </p:sp>
    </p:spTree>
    <p:extLst>
      <p:ext uri="{BB962C8B-B14F-4D97-AF65-F5344CB8AC3E}">
        <p14:creationId xmlns:p14="http://schemas.microsoft.com/office/powerpoint/2010/main" val="2868438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Usage: Send Data to Encoder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569"/>
            <a:ext cx="10515600" cy="5203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 </a:t>
            </a:r>
            <a:r>
              <a:rPr lang="en-CA" dirty="0" err="1"/>
              <a:t>XCoderFrame</a:t>
            </a:r>
            <a:r>
              <a:rPr lang="en-CA" dirty="0"/>
              <a:t> frame;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frame</a:t>
            </a:r>
            <a:r>
              <a:rPr lang="en-CA" dirty="0"/>
              <a:t>.</a:t>
            </a:r>
            <a:r>
              <a:rPr lang="en-CA" dirty="0" err="1"/>
              <a:t>video_width</a:t>
            </a:r>
            <a:r>
              <a:rPr lang="en-CA" dirty="0"/>
              <a:t> = 1920;</a:t>
            </a:r>
          </a:p>
          <a:p>
            <a:pPr marL="0" indent="0">
              <a:buNone/>
            </a:pPr>
            <a:r>
              <a:rPr lang="en-US" dirty="0"/>
              <a:t> frame</a:t>
            </a:r>
            <a:r>
              <a:rPr lang="en-CA" dirty="0"/>
              <a:t>.</a:t>
            </a:r>
            <a:r>
              <a:rPr lang="en-CA" dirty="0" err="1"/>
              <a:t>video_height</a:t>
            </a:r>
            <a:r>
              <a:rPr lang="en-CA" dirty="0"/>
              <a:t> = 1080;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US" dirty="0"/>
              <a:t>frame</a:t>
            </a:r>
            <a:r>
              <a:rPr lang="en-CA" dirty="0"/>
              <a:t>.</a:t>
            </a:r>
            <a:r>
              <a:rPr lang="en-CA" dirty="0" err="1"/>
              <a:t>start_of_stream</a:t>
            </a:r>
            <a:r>
              <a:rPr lang="en-CA" dirty="0"/>
              <a:t> = </a:t>
            </a:r>
            <a:r>
              <a:rPr lang="en-CA" dirty="0" err="1"/>
              <a:t>start_flag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US" dirty="0"/>
              <a:t>frame</a:t>
            </a:r>
            <a:r>
              <a:rPr lang="en-CA" dirty="0"/>
              <a:t>.</a:t>
            </a:r>
            <a:r>
              <a:rPr lang="en-CA" dirty="0" err="1"/>
              <a:t>end_of_stream</a:t>
            </a:r>
            <a:r>
              <a:rPr lang="en-CA" dirty="0"/>
              <a:t> = </a:t>
            </a:r>
            <a:r>
              <a:rPr lang="en-CA" dirty="0" err="1"/>
              <a:t>end_flag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US" dirty="0"/>
              <a:t>frame</a:t>
            </a:r>
            <a:r>
              <a:rPr lang="en-CA" dirty="0"/>
              <a:t>.data[0] = </a:t>
            </a:r>
            <a:r>
              <a:rPr lang="en-CA" dirty="0" err="1"/>
              <a:t>video_data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US" dirty="0"/>
              <a:t>frame</a:t>
            </a:r>
            <a:r>
              <a:rPr lang="en-CA" dirty="0"/>
              <a:t>.</a:t>
            </a:r>
            <a:r>
              <a:rPr lang="en-CA" dirty="0" err="1"/>
              <a:t>data_len</a:t>
            </a:r>
            <a:r>
              <a:rPr lang="en-CA" dirty="0"/>
              <a:t>[0] = </a:t>
            </a:r>
            <a:r>
              <a:rPr lang="en-CA" dirty="0" err="1"/>
              <a:t>video_data_size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err="1"/>
              <a:t>xcoder_enc_send</a:t>
            </a:r>
            <a:r>
              <a:rPr lang="en-CA" dirty="0"/>
              <a:t>(&amp;</a:t>
            </a:r>
            <a:r>
              <a:rPr lang="en-CA" dirty="0" err="1"/>
              <a:t>enc_ctx</a:t>
            </a:r>
            <a:r>
              <a:rPr lang="en-CA" dirty="0"/>
              <a:t>, &amp;</a:t>
            </a:r>
            <a:r>
              <a:rPr lang="en-US" dirty="0"/>
              <a:t>frame</a:t>
            </a:r>
            <a:r>
              <a:rPr lang="en-CA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44983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Usage: Receive Data from Decoder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569"/>
            <a:ext cx="10515600" cy="52035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/>
              <a:t> </a:t>
            </a:r>
            <a:r>
              <a:rPr lang="en-CA" dirty="0" err="1"/>
              <a:t>XCoderFrame</a:t>
            </a:r>
            <a:r>
              <a:rPr lang="en-CA" dirty="0"/>
              <a:t> frame;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CA" dirty="0" err="1"/>
              <a:t>frame.data</a:t>
            </a:r>
            <a:r>
              <a:rPr lang="en-CA" dirty="0"/>
              <a:t>[0] = </a:t>
            </a:r>
            <a:r>
              <a:rPr lang="en-CA" dirty="0" err="1"/>
              <a:t>data_buffer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err = </a:t>
            </a:r>
            <a:r>
              <a:rPr lang="en-CA" dirty="0" err="1"/>
              <a:t>xcoder_dec_receive</a:t>
            </a:r>
            <a:r>
              <a:rPr lang="en-CA" dirty="0"/>
              <a:t>(&amp;</a:t>
            </a:r>
            <a:r>
              <a:rPr lang="en-CA" dirty="0" err="1"/>
              <a:t>dec_ctx</a:t>
            </a:r>
            <a:r>
              <a:rPr lang="en-CA" dirty="0"/>
              <a:t>, &amp;frame);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//</a:t>
            </a:r>
            <a:r>
              <a:rPr lang="en-US" dirty="0" err="1"/>
              <a:t>frame.data</a:t>
            </a:r>
            <a:r>
              <a:rPr lang="en-US" dirty="0"/>
              <a:t>[0] contains Y frame data</a:t>
            </a:r>
          </a:p>
          <a:p>
            <a:pPr marL="0" indent="0">
              <a:buNone/>
            </a:pPr>
            <a:r>
              <a:rPr lang="en-US" dirty="0"/>
              <a:t> //</a:t>
            </a:r>
            <a:r>
              <a:rPr lang="en-US" dirty="0" err="1"/>
              <a:t>frame.data</a:t>
            </a:r>
            <a:r>
              <a:rPr lang="en-US" dirty="0"/>
              <a:t>[1] contains </a:t>
            </a:r>
            <a:r>
              <a:rPr lang="en-US" dirty="0" err="1"/>
              <a:t>Cb</a:t>
            </a:r>
            <a:r>
              <a:rPr lang="en-US" dirty="0"/>
              <a:t>  frame data</a:t>
            </a:r>
          </a:p>
          <a:p>
            <a:pPr marL="0" indent="0">
              <a:buNone/>
            </a:pPr>
            <a:r>
              <a:rPr lang="en-US" dirty="0"/>
              <a:t> //</a:t>
            </a:r>
            <a:r>
              <a:rPr lang="en-US" dirty="0" err="1"/>
              <a:t>frame.data</a:t>
            </a:r>
            <a:r>
              <a:rPr lang="en-US" dirty="0"/>
              <a:t>[2] contains Cr frame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Y_frame_size</a:t>
            </a:r>
            <a:r>
              <a:rPr lang="en-US" dirty="0"/>
              <a:t> = </a:t>
            </a:r>
            <a:r>
              <a:rPr lang="en-US" dirty="0" err="1"/>
              <a:t>frame.data_len</a:t>
            </a:r>
            <a:r>
              <a:rPr lang="en-US" dirty="0"/>
              <a:t>[0];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Cb_frame_size</a:t>
            </a:r>
            <a:r>
              <a:rPr lang="en-US" dirty="0"/>
              <a:t> = </a:t>
            </a:r>
            <a:r>
              <a:rPr lang="en-US" dirty="0" err="1"/>
              <a:t>frame.data_len</a:t>
            </a:r>
            <a:r>
              <a:rPr lang="en-US" dirty="0"/>
              <a:t>[1];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Cr_frame_size</a:t>
            </a:r>
            <a:r>
              <a:rPr lang="en-US" dirty="0"/>
              <a:t> = </a:t>
            </a:r>
            <a:r>
              <a:rPr lang="en-US" dirty="0" err="1"/>
              <a:t>frame.data_len</a:t>
            </a:r>
            <a:r>
              <a:rPr lang="en-US" dirty="0"/>
              <a:t>[2];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CA" dirty="0" err="1"/>
              <a:t>end_flag</a:t>
            </a:r>
            <a:r>
              <a:rPr lang="en-CA" dirty="0"/>
              <a:t> = </a:t>
            </a:r>
            <a:r>
              <a:rPr lang="en-CA" dirty="0" err="1"/>
              <a:t>frame.end_of_stream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CA" dirty="0" err="1"/>
              <a:t>data_size</a:t>
            </a:r>
            <a:r>
              <a:rPr lang="en-CA" dirty="0"/>
              <a:t> = </a:t>
            </a:r>
            <a:r>
              <a:rPr lang="en-CA" dirty="0" err="1"/>
              <a:t>frame.data_len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err="1"/>
              <a:t>video_width</a:t>
            </a:r>
            <a:r>
              <a:rPr lang="en-CA" dirty="0"/>
              <a:t> = </a:t>
            </a:r>
            <a:r>
              <a:rPr lang="en-CA" dirty="0" err="1"/>
              <a:t>frame.video_width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err="1"/>
              <a:t>video_height</a:t>
            </a:r>
            <a:r>
              <a:rPr lang="en-CA" dirty="0"/>
              <a:t> = </a:t>
            </a:r>
            <a:r>
              <a:rPr lang="en-CA" dirty="0" err="1"/>
              <a:t>frame.video_height</a:t>
            </a:r>
            <a:r>
              <a:rPr lang="en-CA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8937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Usage: Receive Data from Encoder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569"/>
            <a:ext cx="10515600" cy="52035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 </a:t>
            </a:r>
            <a:r>
              <a:rPr lang="en-CA" dirty="0" err="1"/>
              <a:t>XCoderPacket</a:t>
            </a:r>
            <a:r>
              <a:rPr lang="en-CA" dirty="0"/>
              <a:t> packet;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packet</a:t>
            </a:r>
            <a:r>
              <a:rPr lang="en-CA" dirty="0"/>
              <a:t>.data = </a:t>
            </a:r>
            <a:r>
              <a:rPr lang="en-CA" dirty="0" err="1"/>
              <a:t>data_buffer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err = </a:t>
            </a:r>
            <a:r>
              <a:rPr lang="en-CA" dirty="0" err="1"/>
              <a:t>xcoder_enc_receive</a:t>
            </a:r>
            <a:r>
              <a:rPr lang="en-CA" dirty="0"/>
              <a:t>(&amp;</a:t>
            </a:r>
            <a:r>
              <a:rPr lang="en-CA" dirty="0" err="1"/>
              <a:t>enc_ctx</a:t>
            </a:r>
            <a:r>
              <a:rPr lang="en-CA" dirty="0"/>
              <a:t>, &amp;packet);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//</a:t>
            </a:r>
            <a:r>
              <a:rPr lang="en-US" dirty="0" err="1"/>
              <a:t>packet.data</a:t>
            </a:r>
            <a:r>
              <a:rPr lang="en-US" dirty="0"/>
              <a:t> contains video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CA" dirty="0" err="1"/>
              <a:t>end_flag</a:t>
            </a:r>
            <a:r>
              <a:rPr lang="en-CA" dirty="0"/>
              <a:t> = </a:t>
            </a:r>
            <a:r>
              <a:rPr lang="en-CA" dirty="0" err="1"/>
              <a:t>packet.end_of_stream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CA" dirty="0" err="1"/>
              <a:t>data_size</a:t>
            </a:r>
            <a:r>
              <a:rPr lang="en-CA" dirty="0"/>
              <a:t> = </a:t>
            </a:r>
            <a:r>
              <a:rPr lang="en-CA" dirty="0" err="1"/>
              <a:t>packet.data_len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err="1"/>
              <a:t>video_width</a:t>
            </a:r>
            <a:r>
              <a:rPr lang="en-CA" dirty="0"/>
              <a:t> = </a:t>
            </a:r>
            <a:r>
              <a:rPr lang="en-CA" dirty="0" err="1"/>
              <a:t>packet.video_width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err="1"/>
              <a:t>video_height</a:t>
            </a:r>
            <a:r>
              <a:rPr lang="en-CA" dirty="0"/>
              <a:t> = </a:t>
            </a:r>
            <a:r>
              <a:rPr lang="en-CA" dirty="0" err="1"/>
              <a:t>packet.video_height</a:t>
            </a:r>
            <a:r>
              <a:rPr lang="en-CA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00572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57346"/>
          </a:xfrm>
        </p:spPr>
        <p:txBody>
          <a:bodyPr/>
          <a:lstStyle/>
          <a:p>
            <a:r>
              <a:rPr lang="en-US" dirty="0"/>
              <a:t>     [Internal API]  </a:t>
            </a:r>
            <a:r>
              <a:rPr lang="en-US" dirty="0" err="1"/>
              <a:t>Xcoder</a:t>
            </a:r>
            <a:r>
              <a:rPr lang="en-US" dirty="0"/>
              <a:t> </a:t>
            </a:r>
            <a:r>
              <a:rPr lang="en-US" dirty="0" err="1"/>
              <a:t>NVMe</a:t>
            </a:r>
            <a:r>
              <a:rPr lang="en-US" dirty="0"/>
              <a:t> Commands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447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Xcoder</a:t>
            </a:r>
            <a:r>
              <a:rPr lang="en-US" dirty="0"/>
              <a:t> </a:t>
            </a:r>
            <a:r>
              <a:rPr lang="en-US" dirty="0" err="1"/>
              <a:t>NVMe</a:t>
            </a:r>
            <a:r>
              <a:rPr lang="en-US" dirty="0"/>
              <a:t> Commands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081F0F-369F-450C-BB31-5F35AA64E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728379"/>
              </p:ext>
            </p:extLst>
          </p:nvPr>
        </p:nvGraphicFramePr>
        <p:xfrm>
          <a:off x="894443" y="1887945"/>
          <a:ext cx="10062028" cy="3822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0600">
                  <a:extLst>
                    <a:ext uri="{9D8B030D-6E8A-4147-A177-3AD203B41FA5}">
                      <a16:colId xmlns:a16="http://schemas.microsoft.com/office/drawing/2014/main" val="829433134"/>
                    </a:ext>
                  </a:extLst>
                </a:gridCol>
                <a:gridCol w="6531428">
                  <a:extLst>
                    <a:ext uri="{9D8B030D-6E8A-4147-A177-3AD203B41FA5}">
                      <a16:colId xmlns:a16="http://schemas.microsoft.com/office/drawing/2014/main" val="2977443513"/>
                    </a:ext>
                  </a:extLst>
                </a:gridCol>
              </a:tblGrid>
              <a:tr h="567085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590258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/>
                        <a:t>nvme_admin_xcoder_open</a:t>
                      </a:r>
                      <a:r>
                        <a:rPr lang="en-CA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Initialize and configure a decoder/encoder instance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993229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nvme_admin_xcoder_close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Destroy a decoder/encoder instance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17381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nvme_admin_xcoder_connect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 a decoder instance with an encoder instance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450504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nvme_cmd_xcode_write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 a compressed video packet or a YUV frame to a decoder/encoder instance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14985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/>
                        <a:t>nvme_cmd_xcode_read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 a compressed video packet or YUV frame from a decoder/encoder instance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2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22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nvme_admin_xcoder_open</a:t>
            </a:r>
            <a:r>
              <a:rPr lang="en-CA" dirty="0"/>
              <a:t> (opcode: 0xC0)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68701"/>
              </p:ext>
            </p:extLst>
          </p:nvPr>
        </p:nvGraphicFramePr>
        <p:xfrm>
          <a:off x="1357085" y="3016318"/>
          <a:ext cx="81280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382">
                  <a:extLst>
                    <a:ext uri="{9D8B030D-6E8A-4147-A177-3AD203B41FA5}">
                      <a16:colId xmlns:a16="http://schemas.microsoft.com/office/drawing/2014/main" val="1425863549"/>
                    </a:ext>
                  </a:extLst>
                </a:gridCol>
                <a:gridCol w="6303618">
                  <a:extLst>
                    <a:ext uri="{9D8B030D-6E8A-4147-A177-3AD203B41FA5}">
                      <a16:colId xmlns:a16="http://schemas.microsoft.com/office/drawing/2014/main" val="197794252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dirty="0"/>
                        <a:t>CDW10</a:t>
                      </a:r>
                      <a:r>
                        <a:rPr lang="en-CA" baseline="0" dirty="0"/>
                        <a:t> bits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99798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CA" dirty="0"/>
                        <a:t>31:30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Xcoder</a:t>
                      </a:r>
                      <a:r>
                        <a:rPr lang="en-CA" dirty="0"/>
                        <a:t> HW Id:</a:t>
                      </a:r>
                    </a:p>
                    <a:p>
                      <a:r>
                        <a:rPr lang="en-US" dirty="0"/>
                        <a:t>   0</a:t>
                      </a:r>
                      <a:r>
                        <a:rPr lang="en-CA" dirty="0"/>
                        <a:t>-XCODER_ID_DECODER0</a:t>
                      </a:r>
                    </a:p>
                    <a:p>
                      <a:r>
                        <a:rPr lang="en-US" dirty="0"/>
                        <a:t>   1</a:t>
                      </a:r>
                      <a:r>
                        <a:rPr lang="en-CA" dirty="0"/>
                        <a:t>-XCODER_ID_DECODER1</a:t>
                      </a:r>
                    </a:p>
                    <a:p>
                      <a:r>
                        <a:rPr lang="en-CA" dirty="0"/>
                        <a:t>   2-XCODER_ID_ENCODER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1189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CA" dirty="0"/>
                        <a:t>29:24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Xcoder</a:t>
                      </a:r>
                      <a:r>
                        <a:rPr lang="en-CA" dirty="0"/>
                        <a:t> Instance Id: </a:t>
                      </a:r>
                    </a:p>
                    <a:p>
                      <a:r>
                        <a:rPr lang="en-CA" dirty="0"/>
                        <a:t>   </a:t>
                      </a:r>
                      <a:r>
                        <a:rPr lang="en-US" dirty="0"/>
                        <a:t>0</a:t>
                      </a:r>
                      <a:r>
                        <a:rPr lang="en-CA" dirty="0"/>
                        <a:t> to 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14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23:16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Template Configuration ID:</a:t>
                      </a:r>
                    </a:p>
                    <a:p>
                      <a:r>
                        <a:rPr lang="en-US" dirty="0"/>
                        <a:t>   0xFF is Custom Configuration Data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86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15:0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 of Custom Configuration Data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1279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7D3C63-9486-4140-9134-30910C909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55197"/>
              </p:ext>
            </p:extLst>
          </p:nvPr>
        </p:nvGraphicFramePr>
        <p:xfrm>
          <a:off x="1357085" y="1730827"/>
          <a:ext cx="8128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382">
                  <a:extLst>
                    <a:ext uri="{9D8B030D-6E8A-4147-A177-3AD203B41FA5}">
                      <a16:colId xmlns:a16="http://schemas.microsoft.com/office/drawing/2014/main" val="1425863549"/>
                    </a:ext>
                  </a:extLst>
                </a:gridCol>
                <a:gridCol w="6303618">
                  <a:extLst>
                    <a:ext uri="{9D8B030D-6E8A-4147-A177-3AD203B41FA5}">
                      <a16:colId xmlns:a16="http://schemas.microsoft.com/office/drawing/2014/main" val="1977942528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r>
                        <a:rPr lang="en-CA" dirty="0"/>
                        <a:t>prp1/prp2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99798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Data Length / Data Location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 of Custom Configuration Data in bytes / </a:t>
                      </a:r>
                    </a:p>
                    <a:p>
                      <a:r>
                        <a:rPr lang="en-US" dirty="0"/>
                        <a:t>Location of Custom Configuration Data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1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05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CA" dirty="0" err="1"/>
              <a:t>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3471"/>
            <a:ext cx="10515600" cy="3983492"/>
          </a:xfrm>
        </p:spPr>
        <p:txBody>
          <a:bodyPr/>
          <a:lstStyle/>
          <a:p>
            <a:r>
              <a:rPr lang="en-CA" dirty="0"/>
              <a:t>Define External User Interface for the Logan </a:t>
            </a:r>
            <a:r>
              <a:rPr lang="en-CA" dirty="0" err="1"/>
              <a:t>Xcoder</a:t>
            </a:r>
            <a:r>
              <a:rPr lang="en-CA" dirty="0"/>
              <a:t> Library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>
                <a:solidFill>
                  <a:schemeClr val="accent6">
                    <a:lumMod val="50000"/>
                  </a:schemeClr>
                </a:solidFill>
              </a:rPr>
              <a:t>Xcoder</a:t>
            </a: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 Codec User API</a:t>
            </a:r>
          </a:p>
          <a:p>
            <a:pPr marL="0" indent="0">
              <a:buNone/>
            </a:pPr>
            <a:endParaRPr lang="en-CA" dirty="0"/>
          </a:p>
          <a:p>
            <a:r>
              <a:rPr lang="en-US" dirty="0"/>
              <a:t>D</a:t>
            </a:r>
            <a:r>
              <a:rPr lang="en-CA" dirty="0" err="1"/>
              <a:t>efine</a:t>
            </a:r>
            <a:r>
              <a:rPr lang="en-CA" dirty="0"/>
              <a:t> Internal FW Interface for the Logan </a:t>
            </a:r>
            <a:r>
              <a:rPr lang="en-CA" dirty="0" err="1"/>
              <a:t>Xcoder</a:t>
            </a:r>
            <a:r>
              <a:rPr lang="en-CA" dirty="0"/>
              <a:t> Library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             </a:t>
            </a:r>
            <a:r>
              <a:rPr lang="en-CA" dirty="0" err="1">
                <a:solidFill>
                  <a:schemeClr val="accent6">
                    <a:lumMod val="50000"/>
                  </a:schemeClr>
                </a:solidFill>
              </a:rPr>
              <a:t>Xcoder</a:t>
            </a: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CA" dirty="0" err="1">
                <a:solidFill>
                  <a:schemeClr val="accent6">
                    <a:lumMod val="50000"/>
                  </a:schemeClr>
                </a:solidFill>
              </a:rPr>
              <a:t>NVMe</a:t>
            </a: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 FW API</a:t>
            </a:r>
          </a:p>
        </p:txBody>
      </p:sp>
    </p:spTree>
    <p:extLst>
      <p:ext uri="{BB962C8B-B14F-4D97-AF65-F5344CB8AC3E}">
        <p14:creationId xmlns:p14="http://schemas.microsoft.com/office/powerpoint/2010/main" val="4019601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NVMe</a:t>
            </a:r>
            <a:r>
              <a:rPr lang="en-CA" dirty="0"/>
              <a:t> Admin </a:t>
            </a:r>
            <a:r>
              <a:rPr lang="en-CA" dirty="0" err="1"/>
              <a:t>Xcoder</a:t>
            </a:r>
            <a:r>
              <a:rPr lang="en-CA" dirty="0"/>
              <a:t> Open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01885"/>
            <a:ext cx="10515600" cy="1975077"/>
          </a:xfrm>
        </p:spPr>
        <p:txBody>
          <a:bodyPr/>
          <a:lstStyle/>
          <a:p>
            <a:r>
              <a:rPr lang="en-CA" dirty="0"/>
              <a:t>If status code is == Invalid Field in Command, the command specific field will identify the reason.</a:t>
            </a:r>
          </a:p>
          <a:p>
            <a:r>
              <a:rPr lang="en-CA" dirty="0"/>
              <a:t>If completion is success Host can start issue write command to the decoder or encoder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064539"/>
              </p:ext>
            </p:extLst>
          </p:nvPr>
        </p:nvGraphicFramePr>
        <p:xfrm>
          <a:off x="2073413" y="225029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9">
                  <a:extLst>
                    <a:ext uri="{9D8B030D-6E8A-4147-A177-3AD203B41FA5}">
                      <a16:colId xmlns:a16="http://schemas.microsoft.com/office/drawing/2014/main" val="3761407274"/>
                    </a:ext>
                  </a:extLst>
                </a:gridCol>
                <a:gridCol w="6873461">
                  <a:extLst>
                    <a:ext uri="{9D8B030D-6E8A-4147-A177-3AD203B41FA5}">
                      <a16:colId xmlns:a16="http://schemas.microsoft.com/office/drawing/2014/main" val="288473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Value DW0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8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0xC0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Invalid </a:t>
                      </a:r>
                      <a:r>
                        <a:rPr lang="en-CA" dirty="0" err="1"/>
                        <a:t>xcoder</a:t>
                      </a:r>
                      <a:r>
                        <a:rPr lang="en-CA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4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Unsupported template configuration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59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732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nvme_admin_xcoder_close</a:t>
            </a:r>
            <a:r>
              <a:rPr lang="en-CA" dirty="0"/>
              <a:t> (opcode: 0xC1)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64921"/>
              </p:ext>
            </p:extLst>
          </p:nvPr>
        </p:nvGraphicFramePr>
        <p:xfrm>
          <a:off x="1289878" y="2314189"/>
          <a:ext cx="81280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382">
                  <a:extLst>
                    <a:ext uri="{9D8B030D-6E8A-4147-A177-3AD203B41FA5}">
                      <a16:colId xmlns:a16="http://schemas.microsoft.com/office/drawing/2014/main" val="1425863549"/>
                    </a:ext>
                  </a:extLst>
                </a:gridCol>
                <a:gridCol w="6303618">
                  <a:extLst>
                    <a:ext uri="{9D8B030D-6E8A-4147-A177-3AD203B41FA5}">
                      <a16:colId xmlns:a16="http://schemas.microsoft.com/office/drawing/2014/main" val="197794252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dirty="0"/>
                        <a:t>CDW10</a:t>
                      </a:r>
                      <a:r>
                        <a:rPr lang="en-CA" baseline="0" dirty="0"/>
                        <a:t> bits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99798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CA" dirty="0"/>
                        <a:t>31:30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Xcoder</a:t>
                      </a:r>
                      <a:r>
                        <a:rPr lang="en-CA" dirty="0"/>
                        <a:t> HW Id:</a:t>
                      </a:r>
                    </a:p>
                    <a:p>
                      <a:r>
                        <a:rPr lang="en-US" dirty="0"/>
                        <a:t>   0</a:t>
                      </a:r>
                      <a:r>
                        <a:rPr lang="en-CA" dirty="0"/>
                        <a:t>-XCODER_ID_DECODER0</a:t>
                      </a:r>
                    </a:p>
                    <a:p>
                      <a:r>
                        <a:rPr lang="en-US" dirty="0"/>
                        <a:t>   1</a:t>
                      </a:r>
                      <a:r>
                        <a:rPr lang="en-CA" dirty="0"/>
                        <a:t>-XCODER_ID_DECODER1</a:t>
                      </a:r>
                    </a:p>
                    <a:p>
                      <a:r>
                        <a:rPr lang="en-CA" dirty="0"/>
                        <a:t>   2-XCODER_ID_ENCODER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1189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CA" dirty="0"/>
                        <a:t>29:24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Xcoder</a:t>
                      </a:r>
                      <a:r>
                        <a:rPr lang="en-CA" dirty="0"/>
                        <a:t> Instance Id: </a:t>
                      </a:r>
                    </a:p>
                    <a:p>
                      <a:r>
                        <a:rPr lang="en-CA" dirty="0"/>
                        <a:t>   </a:t>
                      </a:r>
                      <a:r>
                        <a:rPr lang="en-US" dirty="0"/>
                        <a:t>0</a:t>
                      </a:r>
                      <a:r>
                        <a:rPr lang="en-CA" dirty="0"/>
                        <a:t> to 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14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23:0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Reserved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862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381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NVMe</a:t>
            </a:r>
            <a:r>
              <a:rPr lang="en-CA" dirty="0"/>
              <a:t> Admin </a:t>
            </a:r>
            <a:r>
              <a:rPr lang="en-CA" dirty="0" err="1"/>
              <a:t>Xcoder</a:t>
            </a:r>
            <a:r>
              <a:rPr lang="en-CA" dirty="0"/>
              <a:t> Close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01885"/>
            <a:ext cx="10515600" cy="1975077"/>
          </a:xfrm>
        </p:spPr>
        <p:txBody>
          <a:bodyPr/>
          <a:lstStyle/>
          <a:p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279913"/>
              </p:ext>
            </p:extLst>
          </p:nvPr>
        </p:nvGraphicFramePr>
        <p:xfrm>
          <a:off x="2073413" y="225029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9">
                  <a:extLst>
                    <a:ext uri="{9D8B030D-6E8A-4147-A177-3AD203B41FA5}">
                      <a16:colId xmlns:a16="http://schemas.microsoft.com/office/drawing/2014/main" val="3761407274"/>
                    </a:ext>
                  </a:extLst>
                </a:gridCol>
                <a:gridCol w="6873461">
                  <a:extLst>
                    <a:ext uri="{9D8B030D-6E8A-4147-A177-3AD203B41FA5}">
                      <a16:colId xmlns:a16="http://schemas.microsoft.com/office/drawing/2014/main" val="288473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Value DW0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8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0xC0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Invalid </a:t>
                      </a:r>
                      <a:r>
                        <a:rPr lang="en-CA" dirty="0" err="1"/>
                        <a:t>xcoder</a:t>
                      </a:r>
                      <a:r>
                        <a:rPr lang="en-CA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4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Codec Already Closed / Not Opened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59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81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nvme_admin_xcoder_connect</a:t>
            </a:r>
            <a:r>
              <a:rPr lang="en-CA" dirty="0"/>
              <a:t> (opcode: 0xC2)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169636"/>
              </p:ext>
            </p:extLst>
          </p:nvPr>
        </p:nvGraphicFramePr>
        <p:xfrm>
          <a:off x="1371521" y="1606617"/>
          <a:ext cx="81280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382">
                  <a:extLst>
                    <a:ext uri="{9D8B030D-6E8A-4147-A177-3AD203B41FA5}">
                      <a16:colId xmlns:a16="http://schemas.microsoft.com/office/drawing/2014/main" val="1425863549"/>
                    </a:ext>
                  </a:extLst>
                </a:gridCol>
                <a:gridCol w="6303618">
                  <a:extLst>
                    <a:ext uri="{9D8B030D-6E8A-4147-A177-3AD203B41FA5}">
                      <a16:colId xmlns:a16="http://schemas.microsoft.com/office/drawing/2014/main" val="197794252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dirty="0"/>
                        <a:t>CDW10</a:t>
                      </a:r>
                      <a:r>
                        <a:rPr lang="en-CA" baseline="0" dirty="0"/>
                        <a:t> bits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99798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CA" dirty="0"/>
                        <a:t>31:30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SRC </a:t>
                      </a:r>
                      <a:r>
                        <a:rPr lang="en-CA" dirty="0" err="1"/>
                        <a:t>Xcoder</a:t>
                      </a:r>
                      <a:r>
                        <a:rPr lang="en-CA" dirty="0"/>
                        <a:t> HW Id:</a:t>
                      </a:r>
                    </a:p>
                    <a:p>
                      <a:r>
                        <a:rPr lang="en-US" dirty="0"/>
                        <a:t>   0</a:t>
                      </a:r>
                      <a:r>
                        <a:rPr lang="en-CA" dirty="0"/>
                        <a:t>-XCODER_ID_DECODER0</a:t>
                      </a:r>
                    </a:p>
                    <a:p>
                      <a:r>
                        <a:rPr lang="en-US" dirty="0"/>
                        <a:t>   1</a:t>
                      </a:r>
                      <a:r>
                        <a:rPr lang="en-CA" dirty="0"/>
                        <a:t>-XCODER_ID_DECODER1</a:t>
                      </a:r>
                    </a:p>
                    <a:p>
                      <a:r>
                        <a:rPr lang="en-CA" dirty="0"/>
                        <a:t>   2-XCODER_ID_ENCODER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1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29:24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SRC </a:t>
                      </a:r>
                      <a:r>
                        <a:rPr lang="en-CA" dirty="0" err="1"/>
                        <a:t>Xcoder</a:t>
                      </a:r>
                      <a:r>
                        <a:rPr lang="en-CA" dirty="0"/>
                        <a:t> Instance Id: </a:t>
                      </a:r>
                    </a:p>
                    <a:p>
                      <a:r>
                        <a:rPr lang="en-CA" dirty="0"/>
                        <a:t>   </a:t>
                      </a:r>
                      <a:r>
                        <a:rPr lang="en-US" dirty="0"/>
                        <a:t>0</a:t>
                      </a:r>
                      <a:r>
                        <a:rPr lang="en-CA" dirty="0"/>
                        <a:t> to 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7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23:22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DST </a:t>
                      </a:r>
                      <a:r>
                        <a:rPr lang="en-CA" dirty="0" err="1"/>
                        <a:t>Xcoder</a:t>
                      </a:r>
                      <a:r>
                        <a:rPr lang="en-CA" dirty="0"/>
                        <a:t> HW Id:</a:t>
                      </a:r>
                    </a:p>
                    <a:p>
                      <a:r>
                        <a:rPr lang="en-US" dirty="0"/>
                        <a:t>   0</a:t>
                      </a:r>
                      <a:r>
                        <a:rPr lang="en-CA" dirty="0"/>
                        <a:t>-XCODER_ID_DECODER0</a:t>
                      </a:r>
                    </a:p>
                    <a:p>
                      <a:r>
                        <a:rPr lang="en-US" dirty="0"/>
                        <a:t>   1</a:t>
                      </a:r>
                      <a:r>
                        <a:rPr lang="en-CA" dirty="0"/>
                        <a:t>-XCODER_ID_DECODER1</a:t>
                      </a:r>
                    </a:p>
                    <a:p>
                      <a:r>
                        <a:rPr lang="en-CA" dirty="0"/>
                        <a:t>   2-XCODER_ID_ENCODER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61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21:16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DST </a:t>
                      </a:r>
                      <a:r>
                        <a:rPr lang="en-CA" dirty="0" err="1"/>
                        <a:t>Xcoder</a:t>
                      </a:r>
                      <a:r>
                        <a:rPr lang="en-CA" dirty="0"/>
                        <a:t> Instance Id: </a:t>
                      </a:r>
                    </a:p>
                    <a:p>
                      <a:r>
                        <a:rPr lang="en-CA" dirty="0"/>
                        <a:t>   </a:t>
                      </a:r>
                      <a:r>
                        <a:rPr lang="en-US" dirty="0"/>
                        <a:t>0</a:t>
                      </a:r>
                      <a:r>
                        <a:rPr lang="en-CA" dirty="0"/>
                        <a:t> to 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15:0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Reserved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794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607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NVMe</a:t>
            </a:r>
            <a:r>
              <a:rPr lang="en-CA" dirty="0"/>
              <a:t> Admin </a:t>
            </a:r>
            <a:r>
              <a:rPr lang="en-CA" dirty="0" err="1"/>
              <a:t>Xcoder</a:t>
            </a:r>
            <a:r>
              <a:rPr lang="en-CA" dirty="0"/>
              <a:t> Connect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01885"/>
            <a:ext cx="10515600" cy="1975077"/>
          </a:xfrm>
        </p:spPr>
        <p:txBody>
          <a:bodyPr/>
          <a:lstStyle/>
          <a:p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40554"/>
              </p:ext>
            </p:extLst>
          </p:nvPr>
        </p:nvGraphicFramePr>
        <p:xfrm>
          <a:off x="2073413" y="225029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9">
                  <a:extLst>
                    <a:ext uri="{9D8B030D-6E8A-4147-A177-3AD203B41FA5}">
                      <a16:colId xmlns:a16="http://schemas.microsoft.com/office/drawing/2014/main" val="3761407274"/>
                    </a:ext>
                  </a:extLst>
                </a:gridCol>
                <a:gridCol w="6873461">
                  <a:extLst>
                    <a:ext uri="{9D8B030D-6E8A-4147-A177-3AD203B41FA5}">
                      <a16:colId xmlns:a16="http://schemas.microsoft.com/office/drawing/2014/main" val="288473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Value DW0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8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0xC0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Invalid </a:t>
                      </a:r>
                      <a:r>
                        <a:rPr lang="en-CA" dirty="0" err="1"/>
                        <a:t>src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xcoder</a:t>
                      </a:r>
                      <a:r>
                        <a:rPr lang="en-CA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4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Invalid </a:t>
                      </a:r>
                      <a:r>
                        <a:rPr lang="en-CA" dirty="0" err="1"/>
                        <a:t>dst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xcoder</a:t>
                      </a:r>
                      <a:r>
                        <a:rPr lang="en-CA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59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653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815" y="-214247"/>
            <a:ext cx="10515600" cy="1325563"/>
          </a:xfrm>
        </p:spPr>
        <p:txBody>
          <a:bodyPr/>
          <a:lstStyle/>
          <a:p>
            <a:r>
              <a:rPr lang="en-CA" dirty="0" err="1"/>
              <a:t>nvme_cmd_xcoder_write</a:t>
            </a:r>
            <a:r>
              <a:rPr lang="en-CA" dirty="0"/>
              <a:t> (opcode: 0x80)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596033"/>
              </p:ext>
            </p:extLst>
          </p:nvPr>
        </p:nvGraphicFramePr>
        <p:xfrm>
          <a:off x="1536700" y="1866454"/>
          <a:ext cx="8128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382">
                  <a:extLst>
                    <a:ext uri="{9D8B030D-6E8A-4147-A177-3AD203B41FA5}">
                      <a16:colId xmlns:a16="http://schemas.microsoft.com/office/drawing/2014/main" val="1425863549"/>
                    </a:ext>
                  </a:extLst>
                </a:gridCol>
                <a:gridCol w="6303618">
                  <a:extLst>
                    <a:ext uri="{9D8B030D-6E8A-4147-A177-3AD203B41FA5}">
                      <a16:colId xmlns:a16="http://schemas.microsoft.com/office/drawing/2014/main" val="197794252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dirty="0"/>
                        <a:t>CDW10</a:t>
                      </a:r>
                      <a:r>
                        <a:rPr lang="en-CA" baseline="0" dirty="0"/>
                        <a:t> bits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99798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CA" dirty="0"/>
                        <a:t>31:30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Xcoder</a:t>
                      </a:r>
                      <a:r>
                        <a:rPr lang="en-CA" dirty="0"/>
                        <a:t> HW Id:</a:t>
                      </a:r>
                    </a:p>
                    <a:p>
                      <a:r>
                        <a:rPr lang="en-US" dirty="0"/>
                        <a:t>   0</a:t>
                      </a:r>
                      <a:r>
                        <a:rPr lang="en-CA" dirty="0"/>
                        <a:t>-XCODER_ID_DECODER0</a:t>
                      </a:r>
                    </a:p>
                    <a:p>
                      <a:r>
                        <a:rPr lang="en-US" dirty="0"/>
                        <a:t>   1</a:t>
                      </a:r>
                      <a:r>
                        <a:rPr lang="en-CA" dirty="0"/>
                        <a:t>-XCODER_ID_DECODER1</a:t>
                      </a:r>
                    </a:p>
                    <a:p>
                      <a:r>
                        <a:rPr lang="en-CA" dirty="0"/>
                        <a:t>   2-XCODER_ID_ENCODER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1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29:24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Xcoder</a:t>
                      </a:r>
                      <a:r>
                        <a:rPr lang="en-CA" dirty="0"/>
                        <a:t> Instance Id: </a:t>
                      </a:r>
                    </a:p>
                    <a:p>
                      <a:r>
                        <a:rPr lang="en-CA" dirty="0"/>
                        <a:t>   </a:t>
                      </a:r>
                      <a:r>
                        <a:rPr lang="en-US" dirty="0"/>
                        <a:t>0 to </a:t>
                      </a:r>
                      <a:r>
                        <a:rPr lang="en-CA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7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23:16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Format:</a:t>
                      </a:r>
                    </a:p>
                    <a:p>
                      <a:r>
                        <a:rPr lang="en-US" dirty="0"/>
                        <a:t>   0-XCODER_DATA_FORMAT_VIDEO_PACKET</a:t>
                      </a:r>
                    </a:p>
                    <a:p>
                      <a:r>
                        <a:rPr lang="en-US" dirty="0"/>
                        <a:t>   1-XCODER_DATA_FORMAT_YUV_FRAME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61219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B34F763-BA1F-40D2-96A0-86C54368F93C}"/>
              </a:ext>
            </a:extLst>
          </p:cNvPr>
          <p:cNvSpPr/>
          <p:nvPr/>
        </p:nvSpPr>
        <p:spPr>
          <a:xfrm>
            <a:off x="1074811" y="6211669"/>
            <a:ext cx="7660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*Assuming 128KB limit lifted for </a:t>
            </a:r>
            <a:r>
              <a:rPr lang="en-CA" dirty="0" err="1"/>
              <a:t>Xcoder</a:t>
            </a:r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BCEEC4-88D0-44F4-90BF-C4D96D993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628092"/>
              </p:ext>
            </p:extLst>
          </p:nvPr>
        </p:nvGraphicFramePr>
        <p:xfrm>
          <a:off x="1536700" y="821871"/>
          <a:ext cx="8128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382">
                  <a:extLst>
                    <a:ext uri="{9D8B030D-6E8A-4147-A177-3AD203B41FA5}">
                      <a16:colId xmlns:a16="http://schemas.microsoft.com/office/drawing/2014/main" val="1425863549"/>
                    </a:ext>
                  </a:extLst>
                </a:gridCol>
                <a:gridCol w="6303618">
                  <a:extLst>
                    <a:ext uri="{9D8B030D-6E8A-4147-A177-3AD203B41FA5}">
                      <a16:colId xmlns:a16="http://schemas.microsoft.com/office/drawing/2014/main" val="1977942528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r>
                        <a:rPr lang="en-CA" dirty="0"/>
                        <a:t>prp1/prp2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99798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Data Length / Data Location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 of Data in bytes / </a:t>
                      </a:r>
                    </a:p>
                    <a:p>
                      <a:r>
                        <a:rPr lang="en-US" dirty="0"/>
                        <a:t>Location of Data to Write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1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409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556" y="136793"/>
            <a:ext cx="10515600" cy="1325563"/>
          </a:xfrm>
        </p:spPr>
        <p:txBody>
          <a:bodyPr/>
          <a:lstStyle/>
          <a:p>
            <a:r>
              <a:rPr lang="en-CA" dirty="0" err="1"/>
              <a:t>nvme_cmd_xcoder_write</a:t>
            </a:r>
            <a:r>
              <a:rPr lang="en-CA" dirty="0"/>
              <a:t> (</a:t>
            </a:r>
            <a:r>
              <a:rPr lang="en-CA" dirty="0" err="1"/>
              <a:t>Cont</a:t>
            </a:r>
            <a:r>
              <a:rPr lang="en-CA" dirty="0"/>
              <a:t>’)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19102"/>
              </p:ext>
            </p:extLst>
          </p:nvPr>
        </p:nvGraphicFramePr>
        <p:xfrm>
          <a:off x="1694542" y="1253592"/>
          <a:ext cx="81280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382">
                  <a:extLst>
                    <a:ext uri="{9D8B030D-6E8A-4147-A177-3AD203B41FA5}">
                      <a16:colId xmlns:a16="http://schemas.microsoft.com/office/drawing/2014/main" val="1425863549"/>
                    </a:ext>
                  </a:extLst>
                </a:gridCol>
                <a:gridCol w="6303618">
                  <a:extLst>
                    <a:ext uri="{9D8B030D-6E8A-4147-A177-3AD203B41FA5}">
                      <a16:colId xmlns:a16="http://schemas.microsoft.com/office/drawing/2014/main" val="197794252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dirty="0"/>
                        <a:t>CDW10</a:t>
                      </a:r>
                      <a:r>
                        <a:rPr lang="en-CA" baseline="0" dirty="0"/>
                        <a:t> bits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99798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Of Stream Flag</a:t>
                      </a:r>
                    </a:p>
                    <a:p>
                      <a:r>
                        <a:rPr lang="en-US" dirty="0"/>
                        <a:t>    0-FALSE</a:t>
                      </a:r>
                    </a:p>
                    <a:p>
                      <a:r>
                        <a:rPr lang="en-US" dirty="0"/>
                        <a:t>    1-TRUE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1189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Of Stream Flag</a:t>
                      </a:r>
                    </a:p>
                    <a:p>
                      <a:r>
                        <a:rPr lang="en-US" dirty="0"/>
                        <a:t>    0-FALSE</a:t>
                      </a:r>
                    </a:p>
                    <a:p>
                      <a:r>
                        <a:rPr lang="en-US" dirty="0"/>
                        <a:t>    1-TRUE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14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Reserved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7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12:0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Metadata Size (in bytes, default: 0)</a:t>
                      </a:r>
                    </a:p>
                    <a:p>
                      <a:r>
                        <a:rPr lang="en-US" dirty="0"/>
                        <a:t>    0  -No Metadata in stream</a:t>
                      </a:r>
                    </a:p>
                    <a:p>
                      <a:r>
                        <a:rPr lang="en-US" dirty="0"/>
                        <a:t>    &gt;0-Size of Metadata appended before stream data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82653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D2E03C5-9C65-4C57-9047-D17FD770766E}"/>
              </a:ext>
            </a:extLst>
          </p:cNvPr>
          <p:cNvSpPr/>
          <p:nvPr/>
        </p:nvSpPr>
        <p:spPr>
          <a:xfrm>
            <a:off x="1005512" y="6183610"/>
            <a:ext cx="89835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*Meta data is embedded </a:t>
            </a:r>
            <a:r>
              <a:rPr lang="en-CA" dirty="0" err="1"/>
              <a:t>inband</a:t>
            </a:r>
            <a:r>
              <a:rPr lang="en-CA" dirty="0"/>
              <a:t>, appended before the stream data.</a:t>
            </a:r>
            <a:r>
              <a:rPr lang="en-US" dirty="0"/>
              <a:t> Size of meta data sent with stream is indicated in the write command. Zero means no meta data embedded.</a:t>
            </a:r>
            <a:endParaRPr lang="en-CA" dirty="0"/>
          </a:p>
          <a:p>
            <a:endParaRPr lang="en-C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9778B9-644A-4D2C-9476-C66C1D66B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696008"/>
              </p:ext>
            </p:extLst>
          </p:nvPr>
        </p:nvGraphicFramePr>
        <p:xfrm>
          <a:off x="1694542" y="4881518"/>
          <a:ext cx="8128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382">
                  <a:extLst>
                    <a:ext uri="{9D8B030D-6E8A-4147-A177-3AD203B41FA5}">
                      <a16:colId xmlns:a16="http://schemas.microsoft.com/office/drawing/2014/main" val="1425863549"/>
                    </a:ext>
                  </a:extLst>
                </a:gridCol>
                <a:gridCol w="6303618">
                  <a:extLst>
                    <a:ext uri="{9D8B030D-6E8A-4147-A177-3AD203B41FA5}">
                      <a16:colId xmlns:a16="http://schemas.microsoft.com/office/drawing/2014/main" val="197794252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dirty="0"/>
                        <a:t>CDW11</a:t>
                      </a:r>
                      <a:r>
                        <a:rPr lang="en-CA" baseline="0" dirty="0"/>
                        <a:t> bits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99798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CA" dirty="0"/>
                        <a:t>1:0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Size </a:t>
                      </a:r>
                      <a:r>
                        <a:rPr lang="en-US"/>
                        <a:t>of data in bytes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1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594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28" y="11608"/>
            <a:ext cx="10515600" cy="1325563"/>
          </a:xfrm>
        </p:spPr>
        <p:txBody>
          <a:bodyPr/>
          <a:lstStyle/>
          <a:p>
            <a:r>
              <a:rPr lang="en-CA" dirty="0" err="1"/>
              <a:t>nvme_cmd_xcoder_write</a:t>
            </a:r>
            <a:r>
              <a:rPr lang="en-CA" dirty="0"/>
              <a:t> (</a:t>
            </a:r>
            <a:r>
              <a:rPr lang="en-CA" dirty="0" err="1"/>
              <a:t>Cont</a:t>
            </a:r>
            <a:r>
              <a:rPr lang="en-CA" dirty="0"/>
              <a:t>’)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9778B9-644A-4D2C-9476-C66C1D66B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569414"/>
              </p:ext>
            </p:extLst>
          </p:nvPr>
        </p:nvGraphicFramePr>
        <p:xfrm>
          <a:off x="1710871" y="1658418"/>
          <a:ext cx="81280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382">
                  <a:extLst>
                    <a:ext uri="{9D8B030D-6E8A-4147-A177-3AD203B41FA5}">
                      <a16:colId xmlns:a16="http://schemas.microsoft.com/office/drawing/2014/main" val="1425863549"/>
                    </a:ext>
                  </a:extLst>
                </a:gridCol>
                <a:gridCol w="6303618">
                  <a:extLst>
                    <a:ext uri="{9D8B030D-6E8A-4147-A177-3AD203B41FA5}">
                      <a16:colId xmlns:a16="http://schemas.microsoft.com/office/drawing/2014/main" val="197794252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dirty="0"/>
                        <a:t>CDW12</a:t>
                      </a:r>
                      <a:r>
                        <a:rPr lang="en-CA" baseline="0" dirty="0"/>
                        <a:t> bits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99798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CA" dirty="0"/>
                        <a:t>1:16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Video Frame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1189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15:0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Video Frame 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31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356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NVMe</a:t>
            </a:r>
            <a:r>
              <a:rPr lang="en-CA" dirty="0"/>
              <a:t> </a:t>
            </a:r>
            <a:r>
              <a:rPr lang="en-CA" dirty="0" err="1"/>
              <a:t>Xcoder</a:t>
            </a:r>
            <a:r>
              <a:rPr lang="en-CA" dirty="0"/>
              <a:t> Write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DW0 will always carry the available length after write command success or current available space if it not success.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Status code could be success 0x00h, or Invalid Field in Command 0x02h with status code type Generic Command Status.</a:t>
            </a:r>
          </a:p>
          <a:p>
            <a:r>
              <a:rPr lang="en-CA" dirty="0"/>
              <a:t>When no enough space, status code “WAIT” 0xC2 and status code type is Vendor Specific 7h.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49433"/>
              </p:ext>
            </p:extLst>
          </p:nvPr>
        </p:nvGraphicFramePr>
        <p:xfrm>
          <a:off x="1130852" y="264123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548">
                  <a:extLst>
                    <a:ext uri="{9D8B030D-6E8A-4147-A177-3AD203B41FA5}">
                      <a16:colId xmlns:a16="http://schemas.microsoft.com/office/drawing/2014/main" val="1612102172"/>
                    </a:ext>
                  </a:extLst>
                </a:gridCol>
                <a:gridCol w="6820452">
                  <a:extLst>
                    <a:ext uri="{9D8B030D-6E8A-4147-A177-3AD203B41FA5}">
                      <a16:colId xmlns:a16="http://schemas.microsoft.com/office/drawing/2014/main" val="4191147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DW0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70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31:24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1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23:0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Length of available space to write in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671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535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85" y="-274118"/>
            <a:ext cx="10515600" cy="1325563"/>
          </a:xfrm>
        </p:spPr>
        <p:txBody>
          <a:bodyPr/>
          <a:lstStyle/>
          <a:p>
            <a:r>
              <a:rPr lang="en-CA" dirty="0" err="1"/>
              <a:t>nvme_cmd_xcoder_read</a:t>
            </a:r>
            <a:r>
              <a:rPr lang="en-CA" dirty="0"/>
              <a:t> (opcode: 0x81)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368889"/>
              </p:ext>
            </p:extLst>
          </p:nvPr>
        </p:nvGraphicFramePr>
        <p:xfrm>
          <a:off x="1699987" y="1840658"/>
          <a:ext cx="81280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382">
                  <a:extLst>
                    <a:ext uri="{9D8B030D-6E8A-4147-A177-3AD203B41FA5}">
                      <a16:colId xmlns:a16="http://schemas.microsoft.com/office/drawing/2014/main" val="1425863549"/>
                    </a:ext>
                  </a:extLst>
                </a:gridCol>
                <a:gridCol w="6303618">
                  <a:extLst>
                    <a:ext uri="{9D8B030D-6E8A-4147-A177-3AD203B41FA5}">
                      <a16:colId xmlns:a16="http://schemas.microsoft.com/office/drawing/2014/main" val="197794252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dirty="0"/>
                        <a:t>CDW10</a:t>
                      </a:r>
                      <a:r>
                        <a:rPr lang="en-CA" baseline="0" dirty="0"/>
                        <a:t> bits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99798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CA" dirty="0"/>
                        <a:t>31:30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Xcoder</a:t>
                      </a:r>
                      <a:r>
                        <a:rPr lang="en-CA" dirty="0"/>
                        <a:t> HW Id:</a:t>
                      </a:r>
                    </a:p>
                    <a:p>
                      <a:r>
                        <a:rPr lang="en-US" dirty="0"/>
                        <a:t>   0</a:t>
                      </a:r>
                      <a:r>
                        <a:rPr lang="en-CA" dirty="0"/>
                        <a:t>-XCODER_ID_DECODER0</a:t>
                      </a:r>
                    </a:p>
                    <a:p>
                      <a:r>
                        <a:rPr lang="en-US" dirty="0"/>
                        <a:t>   1</a:t>
                      </a:r>
                      <a:r>
                        <a:rPr lang="en-CA" dirty="0"/>
                        <a:t>-XCODER_ID_DECODER1</a:t>
                      </a:r>
                    </a:p>
                    <a:p>
                      <a:r>
                        <a:rPr lang="en-CA" dirty="0"/>
                        <a:t>   2-XCODER_ID_ENCODER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1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29:24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Xcoder</a:t>
                      </a:r>
                      <a:r>
                        <a:rPr lang="en-CA" dirty="0"/>
                        <a:t> Instance Id: </a:t>
                      </a:r>
                    </a:p>
                    <a:p>
                      <a:r>
                        <a:rPr lang="en-CA" dirty="0"/>
                        <a:t>   </a:t>
                      </a:r>
                      <a:r>
                        <a:rPr lang="en-US" dirty="0"/>
                        <a:t>0 to </a:t>
                      </a:r>
                      <a:r>
                        <a:rPr lang="en-CA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7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23:16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Format:</a:t>
                      </a:r>
                    </a:p>
                    <a:p>
                      <a:r>
                        <a:rPr lang="en-US" dirty="0"/>
                        <a:t>   0-XCODER_DATA_FORMAT_VIDEO_PACKET</a:t>
                      </a:r>
                    </a:p>
                    <a:p>
                      <a:r>
                        <a:rPr lang="en-US" dirty="0"/>
                        <a:t>   1-XCODER_DATA_FORMAT_YUV_FRAME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61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r>
                        <a:rPr lang="en-CA" dirty="0"/>
                        <a:t>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Reserved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437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8A1DC89-A5D6-41BA-94E2-60A80ABE701B}"/>
              </a:ext>
            </a:extLst>
          </p:cNvPr>
          <p:cNvSpPr/>
          <p:nvPr/>
        </p:nvSpPr>
        <p:spPr>
          <a:xfrm>
            <a:off x="1058482" y="6488668"/>
            <a:ext cx="89835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*Assuming 128KB limit lifted for </a:t>
            </a:r>
            <a:r>
              <a:rPr lang="en-CA" dirty="0" err="1"/>
              <a:t>Xcoder</a:t>
            </a:r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1FA54E-4E2C-457E-A456-23CDF4FB1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766084"/>
              </p:ext>
            </p:extLst>
          </p:nvPr>
        </p:nvGraphicFramePr>
        <p:xfrm>
          <a:off x="1699987" y="762000"/>
          <a:ext cx="8128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382">
                  <a:extLst>
                    <a:ext uri="{9D8B030D-6E8A-4147-A177-3AD203B41FA5}">
                      <a16:colId xmlns:a16="http://schemas.microsoft.com/office/drawing/2014/main" val="1425863549"/>
                    </a:ext>
                  </a:extLst>
                </a:gridCol>
                <a:gridCol w="6303618">
                  <a:extLst>
                    <a:ext uri="{9D8B030D-6E8A-4147-A177-3AD203B41FA5}">
                      <a16:colId xmlns:a16="http://schemas.microsoft.com/office/drawing/2014/main" val="1977942528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r>
                        <a:rPr lang="en-CA" dirty="0"/>
                        <a:t>prp1/prp2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99798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Data Length / Data Location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 of Data in bytes / </a:t>
                      </a:r>
                    </a:p>
                    <a:p>
                      <a:r>
                        <a:rPr lang="en-US" dirty="0"/>
                        <a:t>Location of Data to Read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118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D8D8AC-9244-4984-8F2E-CB26D6A13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619054"/>
              </p:ext>
            </p:extLst>
          </p:nvPr>
        </p:nvGraphicFramePr>
        <p:xfrm>
          <a:off x="1699987" y="5393276"/>
          <a:ext cx="8128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382">
                  <a:extLst>
                    <a:ext uri="{9D8B030D-6E8A-4147-A177-3AD203B41FA5}">
                      <a16:colId xmlns:a16="http://schemas.microsoft.com/office/drawing/2014/main" val="1425863549"/>
                    </a:ext>
                  </a:extLst>
                </a:gridCol>
                <a:gridCol w="6303618">
                  <a:extLst>
                    <a:ext uri="{9D8B030D-6E8A-4147-A177-3AD203B41FA5}">
                      <a16:colId xmlns:a16="http://schemas.microsoft.com/office/drawing/2014/main" val="197794252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dirty="0"/>
                        <a:t>CDW11</a:t>
                      </a:r>
                      <a:r>
                        <a:rPr lang="en-CA" baseline="0" dirty="0"/>
                        <a:t> bits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99798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CA" dirty="0"/>
                        <a:t>1:0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 size of data to be returned in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1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77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57346"/>
          </a:xfrm>
        </p:spPr>
        <p:txBody>
          <a:bodyPr/>
          <a:lstStyle/>
          <a:p>
            <a:r>
              <a:rPr lang="en-US" dirty="0"/>
              <a:t>     [External API]  </a:t>
            </a:r>
            <a:r>
              <a:rPr lang="en-CA" dirty="0" err="1"/>
              <a:t>Xcoder</a:t>
            </a:r>
            <a:r>
              <a:rPr lang="en-CA" dirty="0"/>
              <a:t> Codec User API</a:t>
            </a:r>
          </a:p>
        </p:txBody>
      </p:sp>
    </p:spTree>
    <p:extLst>
      <p:ext uri="{BB962C8B-B14F-4D97-AF65-F5344CB8AC3E}">
        <p14:creationId xmlns:p14="http://schemas.microsoft.com/office/powerpoint/2010/main" val="1411815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29" y="18162"/>
            <a:ext cx="10515600" cy="1186154"/>
          </a:xfrm>
        </p:spPr>
        <p:txBody>
          <a:bodyPr/>
          <a:lstStyle/>
          <a:p>
            <a:r>
              <a:rPr lang="en-CA" dirty="0" err="1"/>
              <a:t>NVMe</a:t>
            </a:r>
            <a:r>
              <a:rPr lang="en-CA" dirty="0"/>
              <a:t> </a:t>
            </a:r>
            <a:r>
              <a:rPr lang="en-CA" dirty="0" err="1"/>
              <a:t>Xcoder</a:t>
            </a:r>
            <a:r>
              <a:rPr lang="en-CA" dirty="0"/>
              <a:t> Read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43" y="5111115"/>
            <a:ext cx="10515600" cy="1728723"/>
          </a:xfrm>
        </p:spPr>
        <p:txBody>
          <a:bodyPr>
            <a:normAutofit fontScale="92500" lnSpcReduction="20000"/>
          </a:bodyPr>
          <a:lstStyle/>
          <a:p>
            <a:r>
              <a:rPr lang="en-CA" sz="2000" dirty="0" err="1"/>
              <a:t>Xcoder</a:t>
            </a:r>
            <a:r>
              <a:rPr lang="en-CA" sz="2000" dirty="0"/>
              <a:t> will check how many bytes is available and transfer them to host, and send completion with success</a:t>
            </a:r>
          </a:p>
          <a:p>
            <a:r>
              <a:rPr lang="en-CA" sz="2000" dirty="0"/>
              <a:t>If </a:t>
            </a:r>
            <a:r>
              <a:rPr lang="en-CA" sz="2000" dirty="0" err="1"/>
              <a:t>xcoder</a:t>
            </a:r>
            <a:r>
              <a:rPr lang="en-CA" sz="2000" dirty="0"/>
              <a:t> has not H265 output yet it will completion with zero bytes, the host required to wait for time and re-issue the read command again.</a:t>
            </a:r>
          </a:p>
          <a:p>
            <a:r>
              <a:rPr lang="en-US" sz="2000" dirty="0"/>
              <a:t>Meta data is embedded in-stream, appended before stream. Size of meta data returned with stream is indicated in the read completion command. Zero means no meta data embedded.</a:t>
            </a:r>
            <a:endParaRPr lang="en-CA" sz="2000" dirty="0"/>
          </a:p>
          <a:p>
            <a:endParaRPr lang="en-CA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260997"/>
              </p:ext>
            </p:extLst>
          </p:nvPr>
        </p:nvGraphicFramePr>
        <p:xfrm>
          <a:off x="1765300" y="1350857"/>
          <a:ext cx="8128000" cy="2419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809">
                  <a:extLst>
                    <a:ext uri="{9D8B030D-6E8A-4147-A177-3AD203B41FA5}">
                      <a16:colId xmlns:a16="http://schemas.microsoft.com/office/drawing/2014/main" val="3903447669"/>
                    </a:ext>
                  </a:extLst>
                </a:gridCol>
                <a:gridCol w="6754191">
                  <a:extLst>
                    <a:ext uri="{9D8B030D-6E8A-4147-A177-3AD203B41FA5}">
                      <a16:colId xmlns:a16="http://schemas.microsoft.com/office/drawing/2014/main" val="579949407"/>
                    </a:ext>
                  </a:extLst>
                </a:gridCol>
              </a:tblGrid>
              <a:tr h="334105">
                <a:tc>
                  <a:txBody>
                    <a:bodyPr/>
                    <a:lstStyle/>
                    <a:p>
                      <a:r>
                        <a:rPr lang="en-CA" dirty="0"/>
                        <a:t>DW0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49650"/>
                  </a:ext>
                </a:extLst>
              </a:tr>
              <a:tr h="518576">
                <a:tc>
                  <a:txBody>
                    <a:bodyPr/>
                    <a:lstStyle/>
                    <a:p>
                      <a:r>
                        <a:rPr lang="en-CA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If it 1 indicate this is</a:t>
                      </a:r>
                      <a:r>
                        <a:rPr lang="en-CA" baseline="0" dirty="0"/>
                        <a:t> the end of entire video image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036916"/>
                  </a:ext>
                </a:extLst>
              </a:tr>
              <a:tr h="334105">
                <a:tc>
                  <a:txBody>
                    <a:bodyPr/>
                    <a:lstStyle/>
                    <a:p>
                      <a:r>
                        <a:rPr lang="en-CA" dirty="0"/>
                        <a:t>30:25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Embedded Meta Data Size in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33844"/>
                  </a:ext>
                </a:extLst>
              </a:tr>
              <a:tr h="5846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24:12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Video Frame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449325"/>
                  </a:ext>
                </a:extLst>
              </a:tr>
              <a:tr h="584683">
                <a:tc>
                  <a:txBody>
                    <a:bodyPr/>
                    <a:lstStyle/>
                    <a:p>
                      <a:r>
                        <a:rPr lang="en-CA" dirty="0"/>
                        <a:t>11:0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Video Frame 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34973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291B3C-D418-44D4-B049-08B3E6BD3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35462"/>
              </p:ext>
            </p:extLst>
          </p:nvPr>
        </p:nvGraphicFramePr>
        <p:xfrm>
          <a:off x="1765300" y="3998549"/>
          <a:ext cx="8128000" cy="88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809">
                  <a:extLst>
                    <a:ext uri="{9D8B030D-6E8A-4147-A177-3AD203B41FA5}">
                      <a16:colId xmlns:a16="http://schemas.microsoft.com/office/drawing/2014/main" val="3903447669"/>
                    </a:ext>
                  </a:extLst>
                </a:gridCol>
                <a:gridCol w="6754191">
                  <a:extLst>
                    <a:ext uri="{9D8B030D-6E8A-4147-A177-3AD203B41FA5}">
                      <a16:colId xmlns:a16="http://schemas.microsoft.com/office/drawing/2014/main" val="579949407"/>
                    </a:ext>
                  </a:extLst>
                </a:gridCol>
              </a:tblGrid>
              <a:tr h="334105">
                <a:tc>
                  <a:txBody>
                    <a:bodyPr/>
                    <a:lstStyle/>
                    <a:p>
                      <a:r>
                        <a:rPr lang="en-CA" dirty="0"/>
                        <a:t>DW1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49650"/>
                  </a:ext>
                </a:extLst>
              </a:tr>
              <a:tr h="518576">
                <a:tc>
                  <a:txBody>
                    <a:bodyPr/>
                    <a:lstStyle/>
                    <a:p>
                      <a:r>
                        <a:rPr lang="en-CA" dirty="0"/>
                        <a:t>31:0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Total size of returned data in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036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725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76277"/>
            <a:ext cx="10515600" cy="1325563"/>
          </a:xfrm>
        </p:spPr>
        <p:txBody>
          <a:bodyPr/>
          <a:lstStyle/>
          <a:p>
            <a:r>
              <a:rPr lang="en-CA" dirty="0" err="1"/>
              <a:t>NVMe</a:t>
            </a:r>
            <a:r>
              <a:rPr lang="en-CA" dirty="0"/>
              <a:t> </a:t>
            </a:r>
            <a:r>
              <a:rPr lang="en-CA" dirty="0" err="1"/>
              <a:t>Xcoder</a:t>
            </a:r>
            <a:r>
              <a:rPr lang="en-CA" dirty="0"/>
              <a:t> Read Completion (</a:t>
            </a:r>
            <a:r>
              <a:rPr lang="en-CA" dirty="0" err="1"/>
              <a:t>Cont</a:t>
            </a:r>
            <a:r>
              <a:rPr lang="en-CA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657" y="1758879"/>
            <a:ext cx="10515600" cy="1430634"/>
          </a:xfrm>
        </p:spPr>
        <p:txBody>
          <a:bodyPr>
            <a:normAutofit/>
          </a:bodyPr>
          <a:lstStyle/>
          <a:p>
            <a:r>
              <a:rPr lang="en-US" dirty="0"/>
              <a:t>Embedded Meta Data Format:</a:t>
            </a:r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45CF90-7FE6-4FE8-B143-90C7570C8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65771"/>
              </p:ext>
            </p:extLst>
          </p:nvPr>
        </p:nvGraphicFramePr>
        <p:xfrm>
          <a:off x="1937658" y="2867869"/>
          <a:ext cx="8081736" cy="3059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990">
                  <a:extLst>
                    <a:ext uri="{9D8B030D-6E8A-4147-A177-3AD203B41FA5}">
                      <a16:colId xmlns:a16="http://schemas.microsoft.com/office/drawing/2014/main" val="3903447669"/>
                    </a:ext>
                  </a:extLst>
                </a:gridCol>
                <a:gridCol w="6715746">
                  <a:extLst>
                    <a:ext uri="{9D8B030D-6E8A-4147-A177-3AD203B41FA5}">
                      <a16:colId xmlns:a16="http://schemas.microsoft.com/office/drawing/2014/main" val="579949407"/>
                    </a:ext>
                  </a:extLst>
                </a:gridCol>
              </a:tblGrid>
              <a:tr h="464222">
                <a:tc>
                  <a:txBody>
                    <a:bodyPr/>
                    <a:lstStyle/>
                    <a:p>
                      <a:r>
                        <a:rPr lang="en-CA" dirty="0"/>
                        <a:t>Meta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49650"/>
                  </a:ext>
                </a:extLst>
              </a:tr>
              <a:tr h="464222">
                <a:tc>
                  <a:txBody>
                    <a:bodyPr/>
                    <a:lstStyle/>
                    <a:p>
                      <a:r>
                        <a:rPr lang="en-CA" dirty="0"/>
                        <a:t>Byte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Signature – Fixed pattern to identify start of metadata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036916"/>
                  </a:ext>
                </a:extLst>
              </a:tr>
              <a:tr h="464222">
                <a:tc>
                  <a:txBody>
                    <a:bodyPr/>
                    <a:lstStyle/>
                    <a:p>
                      <a:r>
                        <a:rPr lang="en-CA" dirty="0"/>
                        <a:t>Byte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Video Frame Length – Size of video data excluding meta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33844"/>
                  </a:ext>
                </a:extLst>
              </a:tr>
              <a:tr h="1202513">
                <a:tc>
                  <a:txBody>
                    <a:bodyPr/>
                    <a:lstStyle/>
                    <a:p>
                      <a:r>
                        <a:rPr lang="en-CA" dirty="0"/>
                        <a:t>Byte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Input Frame Offset – Info obtained for each decoder’s output frame to associate the input video data that it decodes from. It is relayed to the encoder and/or the host for timing synchronization.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349734"/>
                  </a:ext>
                </a:extLst>
              </a:tr>
              <a:tr h="464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Byte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Reserved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58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87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Xcoder</a:t>
            </a:r>
            <a:r>
              <a:rPr lang="en-US" dirty="0"/>
              <a:t> Codec User Interface</a:t>
            </a:r>
            <a:endParaRPr lang="en-C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5F8889-5483-41B7-AF88-6EB1B8DB7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757053"/>
              </p:ext>
            </p:extLst>
          </p:nvPr>
        </p:nvGraphicFramePr>
        <p:xfrm>
          <a:off x="838200" y="1991360"/>
          <a:ext cx="10062029" cy="305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829433134"/>
                    </a:ext>
                  </a:extLst>
                </a:gridCol>
                <a:gridCol w="2770414">
                  <a:extLst>
                    <a:ext uri="{9D8B030D-6E8A-4147-A177-3AD203B41FA5}">
                      <a16:colId xmlns:a16="http://schemas.microsoft.com/office/drawing/2014/main" val="3522983814"/>
                    </a:ext>
                  </a:extLst>
                </a:gridCol>
                <a:gridCol w="4815115">
                  <a:extLst>
                    <a:ext uri="{9D8B030D-6E8A-4147-A177-3AD203B41FA5}">
                      <a16:colId xmlns:a16="http://schemas.microsoft.com/office/drawing/2014/main" val="2977443513"/>
                    </a:ext>
                  </a:extLst>
                </a:gridCol>
              </a:tblGrid>
              <a:tr h="567085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590258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/>
                        <a:t>xcoder_dec_open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XCoderContext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XCoderConfig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opens a decoder instance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993229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xcoder_dec_close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XCoderContext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closes a decoder instance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17381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err="1"/>
                        <a:t>xcoder_dec_send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XCoderContext</a:t>
                      </a:r>
                      <a:endParaRPr lang="en-US" i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i="0" dirty="0" err="1"/>
                        <a:t>XCoderPacket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sends compressed video packets to the decoder instance. Null data to flush decoder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450504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err="1"/>
                        <a:t>xcoder_dec_receive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XCoderContext</a:t>
                      </a:r>
                      <a:endParaRPr lang="en-US" i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err="1"/>
                        <a:t>XCoderFrame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gets a decoded YUV frame from the decoder instance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14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33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Xcoder</a:t>
            </a:r>
            <a:r>
              <a:rPr lang="en-US" dirty="0"/>
              <a:t> Codec User Interface (</a:t>
            </a:r>
            <a:r>
              <a:rPr lang="en-US" dirty="0" err="1"/>
              <a:t>Cont</a:t>
            </a:r>
            <a:r>
              <a:rPr lang="en-US" dirty="0"/>
              <a:t>’)</a:t>
            </a:r>
            <a:endParaRPr lang="en-C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5F8889-5483-41B7-AF88-6EB1B8DB7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660336"/>
              </p:ext>
            </p:extLst>
          </p:nvPr>
        </p:nvGraphicFramePr>
        <p:xfrm>
          <a:off x="838200" y="1991360"/>
          <a:ext cx="10062029" cy="3694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82943313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522983814"/>
                    </a:ext>
                  </a:extLst>
                </a:gridCol>
                <a:gridCol w="4842329">
                  <a:extLst>
                    <a:ext uri="{9D8B030D-6E8A-4147-A177-3AD203B41FA5}">
                      <a16:colId xmlns:a16="http://schemas.microsoft.com/office/drawing/2014/main" val="2977443513"/>
                    </a:ext>
                  </a:extLst>
                </a:gridCol>
              </a:tblGrid>
              <a:tr h="567085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590258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/>
                        <a:t>xcoder_enc_open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XCoderContext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XCoderConfig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opens a encoder instance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993229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xcoder_enc_close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XCoderContext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closes a encoder instance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17381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xcoder_enc_send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XCoderContext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err="1"/>
                        <a:t>XCoderFrame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sends a YUV frame to the encoder instance. Null data to flush encoder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450504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xcoder_enc_receive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XCoderContext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err="1"/>
                        <a:t>XCoderPacket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gets a encoded video packet from the encoder instance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14985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Xcoder_codec_connect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XCoderContext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XCoderContext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connects a decoder to an encoder on same device space.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443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99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Xcoder</a:t>
            </a:r>
            <a:r>
              <a:rPr lang="en-US" dirty="0"/>
              <a:t> Codec User Interface (</a:t>
            </a:r>
            <a:r>
              <a:rPr lang="en-US" dirty="0" err="1"/>
              <a:t>Cont</a:t>
            </a:r>
            <a:r>
              <a:rPr lang="en-US" dirty="0"/>
              <a:t>’)</a:t>
            </a:r>
            <a:endParaRPr lang="en-C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5F8889-5483-41B7-AF88-6EB1B8DB7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693851"/>
              </p:ext>
            </p:extLst>
          </p:nvPr>
        </p:nvGraphicFramePr>
        <p:xfrm>
          <a:off x="838200" y="1991360"/>
          <a:ext cx="10062029" cy="2487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929">
                  <a:extLst>
                    <a:ext uri="{9D8B030D-6E8A-4147-A177-3AD203B41FA5}">
                      <a16:colId xmlns:a16="http://schemas.microsoft.com/office/drawing/2014/main" val="829433134"/>
                    </a:ext>
                  </a:extLst>
                </a:gridCol>
                <a:gridCol w="2307771">
                  <a:extLst>
                    <a:ext uri="{9D8B030D-6E8A-4147-A177-3AD203B41FA5}">
                      <a16:colId xmlns:a16="http://schemas.microsoft.com/office/drawing/2014/main" val="3522983814"/>
                    </a:ext>
                  </a:extLst>
                </a:gridCol>
                <a:gridCol w="4842329">
                  <a:extLst>
                    <a:ext uri="{9D8B030D-6E8A-4147-A177-3AD203B41FA5}">
                      <a16:colId xmlns:a16="http://schemas.microsoft.com/office/drawing/2014/main" val="2977443513"/>
                    </a:ext>
                  </a:extLst>
                </a:gridCol>
              </a:tblGrid>
              <a:tr h="567085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590258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init_pts_table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Initialize a table for each packet’s PTS/</a:t>
                      </a:r>
                      <a:r>
                        <a:rPr lang="en-US" dirty="0" err="1"/>
                        <a:t>FrameOffset</a:t>
                      </a:r>
                      <a:r>
                        <a:rPr lang="en-US" dirty="0"/>
                        <a:t> entry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03326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/>
                        <a:t>register_pts_timestamp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Timestamp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Frame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Registers packet PTS timestamp and video stream frame offset in the PTS vs </a:t>
                      </a:r>
                      <a:r>
                        <a:rPr lang="en-US" dirty="0" err="1"/>
                        <a:t>FrameOffset</a:t>
                      </a:r>
                      <a:r>
                        <a:rPr lang="en-US" dirty="0"/>
                        <a:t> table.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993229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/>
                        <a:t>retrieve_pts_timestamp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Timestamp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Frame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packet PTS timestamp and video stream frame offset in the PTS vs </a:t>
                      </a:r>
                      <a:r>
                        <a:rPr lang="en-US" dirty="0" err="1"/>
                        <a:t>FrameOffset</a:t>
                      </a:r>
                      <a:r>
                        <a:rPr lang="en-US" dirty="0"/>
                        <a:t> table.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17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20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XCoderContext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/>
              <a:t>typedef struct _</a:t>
            </a:r>
            <a:r>
              <a:rPr lang="en-US" dirty="0" err="1"/>
              <a:t>XCoderContext</a:t>
            </a:r>
            <a:r>
              <a:rPr lang="en-CA" dirty="0"/>
              <a:t> {</a:t>
            </a: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/* Device Card ID */</a:t>
            </a:r>
          </a:p>
          <a:p>
            <a:pPr marL="0" indent="0">
              <a:buNone/>
            </a:pPr>
            <a:r>
              <a:rPr lang="en-CA" dirty="0"/>
              <a:t>  </a:t>
            </a:r>
            <a:r>
              <a:rPr lang="en-CA" dirty="0" err="1"/>
              <a:t>int</a:t>
            </a:r>
            <a:r>
              <a:rPr lang="en-CA" dirty="0"/>
              <a:t>  </a:t>
            </a:r>
            <a:r>
              <a:rPr lang="en-CA" dirty="0" err="1"/>
              <a:t>card_id</a:t>
            </a:r>
            <a:r>
              <a:rPr lang="en-CA" dirty="0"/>
              <a:t>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/* Codec ID */</a:t>
            </a:r>
          </a:p>
          <a:p>
            <a:pPr marL="0" indent="0">
              <a:buNone/>
            </a:pPr>
            <a:r>
              <a:rPr lang="en-CA" dirty="0"/>
              <a:t>  unsigned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xcoder_hw_id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 unsigned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xcoder_inst_id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US" dirty="0"/>
              <a:t>  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xcoder_type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void* </a:t>
            </a:r>
            <a:r>
              <a:rPr lang="en-US" dirty="0" err="1"/>
              <a:t>pts_table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} </a:t>
            </a:r>
            <a:r>
              <a:rPr lang="en-US" dirty="0" err="1"/>
              <a:t>XCoderContext</a:t>
            </a:r>
            <a:r>
              <a:rPr lang="en-CA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1753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XCoderConfig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/>
              <a:t>typedef struct _ </a:t>
            </a:r>
            <a:r>
              <a:rPr lang="en-CA" dirty="0" err="1"/>
              <a:t>XCoderConfig</a:t>
            </a:r>
            <a:r>
              <a:rPr lang="en-CA" dirty="0"/>
              <a:t>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dirty="0"/>
              <a:t>   /* Device Card ID */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int</a:t>
            </a:r>
            <a:r>
              <a:rPr lang="en-CA" dirty="0"/>
              <a:t>  </a:t>
            </a:r>
            <a:r>
              <a:rPr lang="en-CA" dirty="0" err="1"/>
              <a:t>card_id</a:t>
            </a:r>
            <a:r>
              <a:rPr lang="en-CA" dirty="0"/>
              <a:t>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/* Codec ID */</a:t>
            </a:r>
          </a:p>
          <a:p>
            <a:pPr marL="0" indent="0">
              <a:buNone/>
            </a:pPr>
            <a:r>
              <a:rPr lang="en-CA" dirty="0"/>
              <a:t>    unsigned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xcoder_hw_id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   unsigned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xcoder_inst_id</a:t>
            </a:r>
            <a:r>
              <a:rPr lang="en-CA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/* Custom Configuration Data */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unsigned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template_config_id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    void* </a:t>
            </a:r>
            <a:r>
              <a:rPr lang="en-CA" dirty="0" err="1"/>
              <a:t>config_data</a:t>
            </a:r>
            <a:r>
              <a:rPr lang="en-CA" dirty="0"/>
              <a:t>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} </a:t>
            </a:r>
            <a:r>
              <a:rPr lang="en-CA" dirty="0" err="1"/>
              <a:t>XCoderConfig</a:t>
            </a:r>
            <a:r>
              <a:rPr lang="en-CA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0829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XCoderPacket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/>
              <a:t>typedef struct _</a:t>
            </a:r>
            <a:r>
              <a:rPr lang="en-US" dirty="0"/>
              <a:t> </a:t>
            </a:r>
            <a:r>
              <a:rPr lang="en-US" dirty="0" err="1"/>
              <a:t>XCoderPacket</a:t>
            </a:r>
            <a:r>
              <a:rPr lang="en-CA" dirty="0"/>
              <a:t> {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long </a:t>
            </a:r>
            <a:r>
              <a:rPr lang="en-CA" dirty="0" err="1"/>
              <a:t>long</a:t>
            </a:r>
            <a:r>
              <a:rPr lang="en-CA" dirty="0"/>
              <a:t> pts;</a:t>
            </a:r>
          </a:p>
          <a:p>
            <a:pPr marL="0" indent="0">
              <a:buNone/>
            </a:pPr>
            <a:r>
              <a:rPr lang="en-CA" dirty="0"/>
              <a:t>    long </a:t>
            </a:r>
            <a:r>
              <a:rPr lang="en-CA" dirty="0" err="1"/>
              <a:t>long</a:t>
            </a:r>
            <a:r>
              <a:rPr lang="en-CA" dirty="0"/>
              <a:t> </a:t>
            </a:r>
            <a:r>
              <a:rPr lang="en-CA" dirty="0" err="1"/>
              <a:t>dts</a:t>
            </a:r>
            <a:r>
              <a:rPr lang="en-CA" dirty="0"/>
              <a:t>;</a:t>
            </a:r>
            <a:endParaRPr lang="en-US" dirty="0"/>
          </a:p>
          <a:p>
            <a:pPr marL="0" indent="0">
              <a:buNone/>
            </a:pPr>
            <a:r>
              <a:rPr lang="en-CA" dirty="0"/>
              <a:t>    unsigned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end_of_stream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   unsigned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start_of_stream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   unsigned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video_width</a:t>
            </a:r>
            <a:r>
              <a:rPr lang="en-CA" dirty="0"/>
              <a:t>;</a:t>
            </a:r>
            <a:endParaRPr lang="en-US" dirty="0"/>
          </a:p>
          <a:p>
            <a:pPr marL="0" indent="0">
              <a:buNone/>
            </a:pPr>
            <a:r>
              <a:rPr lang="en-CA" dirty="0"/>
              <a:t>    unsigned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video_height</a:t>
            </a:r>
            <a:r>
              <a:rPr lang="en-CA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data_len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CA" dirty="0"/>
              <a:t>    void* data;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} </a:t>
            </a:r>
            <a:r>
              <a:rPr lang="en-US" dirty="0" err="1"/>
              <a:t>XCoderPacket</a:t>
            </a:r>
            <a:r>
              <a:rPr lang="en-CA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545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18535</TotalTime>
  <Words>2172</Words>
  <Application>Microsoft Office PowerPoint</Application>
  <PresentationFormat>Widescreen</PresentationFormat>
  <Paragraphs>404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Logan Xcoder Library API</vt:lpstr>
      <vt:lpstr>Overview</vt:lpstr>
      <vt:lpstr>     [External API]  Xcoder Codec User API</vt:lpstr>
      <vt:lpstr>Xcoder Codec User Interface</vt:lpstr>
      <vt:lpstr>Xcoder Codec User Interface (Cont’)</vt:lpstr>
      <vt:lpstr>Xcoder Codec User Interface (Cont’)</vt:lpstr>
      <vt:lpstr>XCoderContext</vt:lpstr>
      <vt:lpstr>XCoderConfig</vt:lpstr>
      <vt:lpstr>XCoderPacket</vt:lpstr>
      <vt:lpstr>XCoderFrame</vt:lpstr>
      <vt:lpstr>Sample Usage: Open Decoder</vt:lpstr>
      <vt:lpstr>Sample Usage: Open Encoder</vt:lpstr>
      <vt:lpstr>Sample Usage: Send Data to Decoder</vt:lpstr>
      <vt:lpstr>Sample Usage: Send Data to Encoder</vt:lpstr>
      <vt:lpstr>Sample Usage: Receive Data from Decoder</vt:lpstr>
      <vt:lpstr>Sample Usage: Receive Data from Encoder</vt:lpstr>
      <vt:lpstr>     [Internal API]  Xcoder NVMe Commands</vt:lpstr>
      <vt:lpstr>Xcoder NVMe Commands</vt:lpstr>
      <vt:lpstr>nvme_admin_xcoder_open (opcode: 0xC0) </vt:lpstr>
      <vt:lpstr>NVMe Admin Xcoder Open Completion</vt:lpstr>
      <vt:lpstr>nvme_admin_xcoder_close (opcode: 0xC1) </vt:lpstr>
      <vt:lpstr>NVMe Admin Xcoder Close Completion</vt:lpstr>
      <vt:lpstr>nvme_admin_xcoder_connect (opcode: 0xC2) </vt:lpstr>
      <vt:lpstr>NVMe Admin Xcoder Connect Completion</vt:lpstr>
      <vt:lpstr>nvme_cmd_xcoder_write (opcode: 0x80) </vt:lpstr>
      <vt:lpstr>nvme_cmd_xcoder_write (Cont’)</vt:lpstr>
      <vt:lpstr>nvme_cmd_xcoder_write (Cont’)</vt:lpstr>
      <vt:lpstr>NVMe Xcoder Write Completion</vt:lpstr>
      <vt:lpstr>nvme_cmd_xcoder_read (opcode: 0x81) </vt:lpstr>
      <vt:lpstr>NVMe Xcoder Read Completion</vt:lpstr>
      <vt:lpstr>NVMe Xcoder Read Completion (Cont’)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Transcoder road map</dc:title>
  <dc:creator>Nedal Elhelw</dc:creator>
  <cp:lastModifiedBy>Garrick Chow</cp:lastModifiedBy>
  <cp:revision>202</cp:revision>
  <dcterms:created xsi:type="dcterms:W3CDTF">2016-09-20T19:17:24Z</dcterms:created>
  <dcterms:modified xsi:type="dcterms:W3CDTF">2018-04-09T22:25:31Z</dcterms:modified>
</cp:coreProperties>
</file>