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46"/>
  </p:notesMasterIdLst>
  <p:sldIdLst>
    <p:sldId id="256" r:id="rId2"/>
    <p:sldId id="280" r:id="rId3"/>
    <p:sldId id="388" r:id="rId4"/>
    <p:sldId id="259" r:id="rId5"/>
    <p:sldId id="350" r:id="rId6"/>
    <p:sldId id="357" r:id="rId7"/>
    <p:sldId id="351" r:id="rId8"/>
    <p:sldId id="369" r:id="rId9"/>
    <p:sldId id="343" r:id="rId10"/>
    <p:sldId id="380" r:id="rId11"/>
    <p:sldId id="381" r:id="rId12"/>
    <p:sldId id="383" r:id="rId13"/>
    <p:sldId id="382" r:id="rId14"/>
    <p:sldId id="385" r:id="rId15"/>
    <p:sldId id="384" r:id="rId16"/>
    <p:sldId id="386" r:id="rId17"/>
    <p:sldId id="387" r:id="rId18"/>
    <p:sldId id="320" r:id="rId19"/>
    <p:sldId id="389" r:id="rId20"/>
    <p:sldId id="399" r:id="rId21"/>
    <p:sldId id="390" r:id="rId22"/>
    <p:sldId id="391" r:id="rId23"/>
    <p:sldId id="392" r:id="rId24"/>
    <p:sldId id="393" r:id="rId25"/>
    <p:sldId id="394" r:id="rId26"/>
    <p:sldId id="395" r:id="rId27"/>
    <p:sldId id="396" r:id="rId28"/>
    <p:sldId id="397" r:id="rId29"/>
    <p:sldId id="398" r:id="rId30"/>
    <p:sldId id="354" r:id="rId31"/>
    <p:sldId id="400" r:id="rId32"/>
    <p:sldId id="353" r:id="rId33"/>
    <p:sldId id="401" r:id="rId34"/>
    <p:sldId id="402" r:id="rId35"/>
    <p:sldId id="403" r:id="rId36"/>
    <p:sldId id="404" r:id="rId37"/>
    <p:sldId id="405" r:id="rId38"/>
    <p:sldId id="406" r:id="rId39"/>
    <p:sldId id="407" r:id="rId40"/>
    <p:sldId id="408" r:id="rId41"/>
    <p:sldId id="410" r:id="rId42"/>
    <p:sldId id="409" r:id="rId43"/>
    <p:sldId id="411" r:id="rId44"/>
    <p:sldId id="312" r:id="rId4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FFFF"/>
    <a:srgbClr val="FF0066"/>
    <a:srgbClr val="33CC33"/>
    <a:srgbClr val="5F5F5F"/>
    <a:srgbClr val="B2B2B2"/>
    <a:srgbClr val="956251"/>
    <a:srgbClr val="7F7F7F"/>
    <a:srgbClr val="7030A0"/>
    <a:srgbClr val="FFFF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1D1109-B426-4DB4-B1D7-691BD8D6E83B}"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zh-CN" altLang="en-US"/>
        </a:p>
      </dgm:t>
    </dgm:pt>
    <dgm:pt modelId="{ADF72312-7893-4C3F-9000-05249E243FE7}">
      <dgm:prSet phldrT="[Text]"/>
      <dgm:spPr/>
      <dgm:t>
        <a:bodyPr/>
        <a:lstStyle/>
        <a:p>
          <a:r>
            <a:rPr lang="zh-CN" altLang="en-US" dirty="0" smtClean="0"/>
            <a:t>主服务器</a:t>
          </a:r>
          <a:endParaRPr lang="zh-CN" altLang="en-US" dirty="0"/>
        </a:p>
      </dgm:t>
    </dgm:pt>
    <dgm:pt modelId="{77E50FFD-EC8F-4C29-BF0A-8A228031E0D8}" type="parTrans" cxnId="{D6740FD8-C118-4B54-95CB-6CE42E8839F6}">
      <dgm:prSet/>
      <dgm:spPr/>
      <dgm:t>
        <a:bodyPr/>
        <a:lstStyle/>
        <a:p>
          <a:endParaRPr lang="zh-CN" altLang="en-US"/>
        </a:p>
      </dgm:t>
    </dgm:pt>
    <dgm:pt modelId="{202665A9-BFB4-4375-ACBC-03F60D2DA900}" type="sibTrans" cxnId="{D6740FD8-C118-4B54-95CB-6CE42E8839F6}">
      <dgm:prSet/>
      <dgm:spPr/>
      <dgm:t>
        <a:bodyPr/>
        <a:lstStyle/>
        <a:p>
          <a:endParaRPr lang="zh-CN" altLang="en-US"/>
        </a:p>
      </dgm:t>
    </dgm:pt>
    <dgm:pt modelId="{59410A4E-D7E1-4A8F-9C9D-053683F48DA0}">
      <dgm:prSet phldrT="[Text]"/>
      <dgm:spPr>
        <a:solidFill>
          <a:srgbClr val="FFC000"/>
        </a:solidFill>
      </dgm:spPr>
      <dgm:t>
        <a:bodyPr/>
        <a:lstStyle/>
        <a:p>
          <a:r>
            <a:rPr lang="zh-CN" altLang="en-US" dirty="0" smtClean="0">
              <a:solidFill>
                <a:schemeClr val="tx1"/>
              </a:solidFill>
            </a:rPr>
            <a:t>新子表</a:t>
          </a:r>
          <a:endParaRPr lang="en-US" altLang="zh-CN" dirty="0" smtClean="0">
            <a:solidFill>
              <a:schemeClr val="tx1"/>
            </a:solidFill>
          </a:endParaRPr>
        </a:p>
        <a:p>
          <a:r>
            <a:rPr lang="zh-CN" altLang="en-US" dirty="0" smtClean="0">
              <a:solidFill>
                <a:schemeClr val="tx1"/>
              </a:solidFill>
            </a:rPr>
            <a:t>分配</a:t>
          </a:r>
          <a:endParaRPr lang="zh-CN" altLang="en-US" dirty="0">
            <a:solidFill>
              <a:schemeClr val="tx1"/>
            </a:solidFill>
          </a:endParaRPr>
        </a:p>
      </dgm:t>
    </dgm:pt>
    <dgm:pt modelId="{42DD376A-061F-47FE-A9D6-BE71B2F23448}" type="parTrans" cxnId="{670613FC-6C72-431B-BCC4-72166C4AFFAB}">
      <dgm:prSet/>
      <dgm:spPr/>
      <dgm:t>
        <a:bodyPr/>
        <a:lstStyle/>
        <a:p>
          <a:endParaRPr lang="zh-CN" altLang="en-US"/>
        </a:p>
      </dgm:t>
    </dgm:pt>
    <dgm:pt modelId="{C5CDF7DF-8AD7-47EA-86EF-B96DE0924621}" type="sibTrans" cxnId="{670613FC-6C72-431B-BCC4-72166C4AFFAB}">
      <dgm:prSet/>
      <dgm:spPr/>
      <dgm:t>
        <a:bodyPr/>
        <a:lstStyle/>
        <a:p>
          <a:endParaRPr lang="zh-CN" altLang="en-US"/>
        </a:p>
      </dgm:t>
    </dgm:pt>
    <dgm:pt modelId="{50D4C354-4131-4EE9-90CD-6D5F068A8255}">
      <dgm:prSet phldrT="[Text]"/>
      <dgm:spPr>
        <a:solidFill>
          <a:srgbClr val="FFC000"/>
        </a:solidFill>
      </dgm:spPr>
      <dgm:t>
        <a:bodyPr/>
        <a:lstStyle/>
        <a:p>
          <a:r>
            <a:rPr lang="zh-CN" altLang="en-US" dirty="0" smtClean="0">
              <a:solidFill>
                <a:schemeClr val="tx1"/>
              </a:solidFill>
            </a:rPr>
            <a:t>子表服务器间的负载均衡</a:t>
          </a:r>
          <a:endParaRPr lang="zh-CN" altLang="en-US" dirty="0">
            <a:solidFill>
              <a:schemeClr val="tx1"/>
            </a:solidFill>
          </a:endParaRPr>
        </a:p>
      </dgm:t>
    </dgm:pt>
    <dgm:pt modelId="{5E64A1DC-00E8-4C8A-9091-39318D5936F3}" type="parTrans" cxnId="{E6AA1353-57BE-493A-B739-2F1E6F751E59}">
      <dgm:prSet/>
      <dgm:spPr/>
      <dgm:t>
        <a:bodyPr/>
        <a:lstStyle/>
        <a:p>
          <a:endParaRPr lang="zh-CN" altLang="en-US"/>
        </a:p>
      </dgm:t>
    </dgm:pt>
    <dgm:pt modelId="{510E3211-20CE-4AE4-B6CA-52D4A646C045}" type="sibTrans" cxnId="{E6AA1353-57BE-493A-B739-2F1E6F751E59}">
      <dgm:prSet/>
      <dgm:spPr/>
      <dgm:t>
        <a:bodyPr/>
        <a:lstStyle/>
        <a:p>
          <a:endParaRPr lang="zh-CN" altLang="en-US"/>
        </a:p>
      </dgm:t>
    </dgm:pt>
    <dgm:pt modelId="{CC9763E8-8E80-439E-A8EB-77AC9078457F}">
      <dgm:prSet phldrT="[Text]"/>
      <dgm:spPr>
        <a:solidFill>
          <a:srgbClr val="FFC000"/>
        </a:solidFill>
      </dgm:spPr>
      <dgm:t>
        <a:bodyPr/>
        <a:lstStyle/>
        <a:p>
          <a:pPr>
            <a:spcAft>
              <a:spcPts val="0"/>
            </a:spcAft>
          </a:pPr>
          <a:r>
            <a:rPr lang="zh-CN" altLang="en-US" dirty="0" smtClean="0">
              <a:solidFill>
                <a:schemeClr val="tx1"/>
              </a:solidFill>
            </a:rPr>
            <a:t>子表服务器状态</a:t>
          </a:r>
          <a:endParaRPr lang="en-US" altLang="zh-CN" dirty="0" smtClean="0">
            <a:solidFill>
              <a:schemeClr val="tx1"/>
            </a:solidFill>
          </a:endParaRPr>
        </a:p>
        <a:p>
          <a:pPr>
            <a:spcAft>
              <a:spcPts val="0"/>
            </a:spcAft>
          </a:pPr>
          <a:r>
            <a:rPr lang="zh-CN" altLang="en-US" dirty="0" smtClean="0">
              <a:solidFill>
                <a:schemeClr val="tx1"/>
              </a:solidFill>
            </a:rPr>
            <a:t>监控</a:t>
          </a:r>
          <a:endParaRPr lang="zh-CN" altLang="en-US" dirty="0">
            <a:solidFill>
              <a:schemeClr val="tx1"/>
            </a:solidFill>
          </a:endParaRPr>
        </a:p>
      </dgm:t>
    </dgm:pt>
    <dgm:pt modelId="{7F4BF121-D169-4E9C-A792-9691FB328DA3}" type="parTrans" cxnId="{5AA7F08C-3D5F-455C-BA83-F648E6C6CE23}">
      <dgm:prSet/>
      <dgm:spPr/>
      <dgm:t>
        <a:bodyPr/>
        <a:lstStyle/>
        <a:p>
          <a:endParaRPr lang="zh-CN" altLang="en-US"/>
        </a:p>
      </dgm:t>
    </dgm:pt>
    <dgm:pt modelId="{857C2A46-CA05-4F70-9AC1-685397B9D8DD}" type="sibTrans" cxnId="{5AA7F08C-3D5F-455C-BA83-F648E6C6CE23}">
      <dgm:prSet/>
      <dgm:spPr/>
      <dgm:t>
        <a:bodyPr/>
        <a:lstStyle/>
        <a:p>
          <a:endParaRPr lang="zh-CN" altLang="en-US"/>
        </a:p>
      </dgm:t>
    </dgm:pt>
    <dgm:pt modelId="{0136C180-8C0B-4149-9E41-3A2DF0E70818}" type="pres">
      <dgm:prSet presAssocID="{321D1109-B426-4DB4-B1D7-691BD8D6E83B}" presName="cycle" presStyleCnt="0">
        <dgm:presLayoutVars>
          <dgm:chMax val="1"/>
          <dgm:dir/>
          <dgm:animLvl val="ctr"/>
          <dgm:resizeHandles val="exact"/>
        </dgm:presLayoutVars>
      </dgm:prSet>
      <dgm:spPr/>
      <dgm:t>
        <a:bodyPr/>
        <a:lstStyle/>
        <a:p>
          <a:endParaRPr lang="zh-CN" altLang="en-US"/>
        </a:p>
      </dgm:t>
    </dgm:pt>
    <dgm:pt modelId="{8889C9D5-F40E-4C5C-AA20-0F3BDAE51914}" type="pres">
      <dgm:prSet presAssocID="{ADF72312-7893-4C3F-9000-05249E243FE7}" presName="centerShape" presStyleLbl="node0" presStyleIdx="0" presStyleCnt="1" custScaleX="107202" custScaleY="108815"/>
      <dgm:spPr/>
      <dgm:t>
        <a:bodyPr/>
        <a:lstStyle/>
        <a:p>
          <a:endParaRPr lang="zh-CN" altLang="en-US"/>
        </a:p>
      </dgm:t>
    </dgm:pt>
    <dgm:pt modelId="{4B551206-A852-4CD6-8450-06D7188A7655}" type="pres">
      <dgm:prSet presAssocID="{42DD376A-061F-47FE-A9D6-BE71B2F23448}" presName="Name9" presStyleLbl="parChTrans1D2" presStyleIdx="0" presStyleCnt="3"/>
      <dgm:spPr/>
      <dgm:t>
        <a:bodyPr/>
        <a:lstStyle/>
        <a:p>
          <a:endParaRPr lang="zh-CN" altLang="en-US"/>
        </a:p>
      </dgm:t>
    </dgm:pt>
    <dgm:pt modelId="{F0BE517A-D4B5-4BA9-8105-E50337A2203C}" type="pres">
      <dgm:prSet presAssocID="{42DD376A-061F-47FE-A9D6-BE71B2F23448}" presName="connTx" presStyleLbl="parChTrans1D2" presStyleIdx="0" presStyleCnt="3"/>
      <dgm:spPr/>
      <dgm:t>
        <a:bodyPr/>
        <a:lstStyle/>
        <a:p>
          <a:endParaRPr lang="zh-CN" altLang="en-US"/>
        </a:p>
      </dgm:t>
    </dgm:pt>
    <dgm:pt modelId="{6E195178-2FB1-4CAF-83C2-AB93D2A39B34}" type="pres">
      <dgm:prSet presAssocID="{59410A4E-D7E1-4A8F-9C9D-053683F48DA0}" presName="node" presStyleLbl="node1" presStyleIdx="0" presStyleCnt="3">
        <dgm:presLayoutVars>
          <dgm:bulletEnabled val="1"/>
        </dgm:presLayoutVars>
      </dgm:prSet>
      <dgm:spPr/>
      <dgm:t>
        <a:bodyPr/>
        <a:lstStyle/>
        <a:p>
          <a:endParaRPr lang="zh-CN" altLang="en-US"/>
        </a:p>
      </dgm:t>
    </dgm:pt>
    <dgm:pt modelId="{A3FC32A3-7F47-4DB7-B2EA-9B4DE9C1388B}" type="pres">
      <dgm:prSet presAssocID="{5E64A1DC-00E8-4C8A-9091-39318D5936F3}" presName="Name9" presStyleLbl="parChTrans1D2" presStyleIdx="1" presStyleCnt="3"/>
      <dgm:spPr/>
      <dgm:t>
        <a:bodyPr/>
        <a:lstStyle/>
        <a:p>
          <a:endParaRPr lang="zh-CN" altLang="en-US"/>
        </a:p>
      </dgm:t>
    </dgm:pt>
    <dgm:pt modelId="{365D3D35-F9C9-4565-BB4D-752D6A55099A}" type="pres">
      <dgm:prSet presAssocID="{5E64A1DC-00E8-4C8A-9091-39318D5936F3}" presName="connTx" presStyleLbl="parChTrans1D2" presStyleIdx="1" presStyleCnt="3"/>
      <dgm:spPr/>
      <dgm:t>
        <a:bodyPr/>
        <a:lstStyle/>
        <a:p>
          <a:endParaRPr lang="zh-CN" altLang="en-US"/>
        </a:p>
      </dgm:t>
    </dgm:pt>
    <dgm:pt modelId="{92C18CE9-ABC8-4F69-962B-F87E206CD182}" type="pres">
      <dgm:prSet presAssocID="{50D4C354-4131-4EE9-90CD-6D5F068A8255}" presName="node" presStyleLbl="node1" presStyleIdx="1" presStyleCnt="3" custRadScaleRad="106142" custRadScaleInc="-3161">
        <dgm:presLayoutVars>
          <dgm:bulletEnabled val="1"/>
        </dgm:presLayoutVars>
      </dgm:prSet>
      <dgm:spPr/>
      <dgm:t>
        <a:bodyPr/>
        <a:lstStyle/>
        <a:p>
          <a:endParaRPr lang="zh-CN" altLang="en-US"/>
        </a:p>
      </dgm:t>
    </dgm:pt>
    <dgm:pt modelId="{590392E5-68A7-4910-A0F6-16BD2DBD3D28}" type="pres">
      <dgm:prSet presAssocID="{7F4BF121-D169-4E9C-A792-9691FB328DA3}" presName="Name9" presStyleLbl="parChTrans1D2" presStyleIdx="2" presStyleCnt="3"/>
      <dgm:spPr/>
      <dgm:t>
        <a:bodyPr/>
        <a:lstStyle/>
        <a:p>
          <a:endParaRPr lang="zh-CN" altLang="en-US"/>
        </a:p>
      </dgm:t>
    </dgm:pt>
    <dgm:pt modelId="{6E35BBF4-C16B-42F8-BDDC-2F0A17C03BF7}" type="pres">
      <dgm:prSet presAssocID="{7F4BF121-D169-4E9C-A792-9691FB328DA3}" presName="connTx" presStyleLbl="parChTrans1D2" presStyleIdx="2" presStyleCnt="3"/>
      <dgm:spPr/>
      <dgm:t>
        <a:bodyPr/>
        <a:lstStyle/>
        <a:p>
          <a:endParaRPr lang="zh-CN" altLang="en-US"/>
        </a:p>
      </dgm:t>
    </dgm:pt>
    <dgm:pt modelId="{00DD8E65-CF38-4D6A-977B-76CF18D661D2}" type="pres">
      <dgm:prSet presAssocID="{CC9763E8-8E80-439E-A8EB-77AC9078457F}" presName="node" presStyleLbl="node1" presStyleIdx="2" presStyleCnt="3" custScaleX="102808" custRadScaleRad="116336" custRadScaleInc="7577">
        <dgm:presLayoutVars>
          <dgm:bulletEnabled val="1"/>
        </dgm:presLayoutVars>
      </dgm:prSet>
      <dgm:spPr/>
      <dgm:t>
        <a:bodyPr/>
        <a:lstStyle/>
        <a:p>
          <a:endParaRPr lang="zh-CN" altLang="en-US"/>
        </a:p>
      </dgm:t>
    </dgm:pt>
  </dgm:ptLst>
  <dgm:cxnLst>
    <dgm:cxn modelId="{7D44D59E-3815-469A-B315-43309DBC6402}" type="presOf" srcId="{5E64A1DC-00E8-4C8A-9091-39318D5936F3}" destId="{A3FC32A3-7F47-4DB7-B2EA-9B4DE9C1388B}" srcOrd="0" destOrd="0" presId="urn:microsoft.com/office/officeart/2005/8/layout/radial1"/>
    <dgm:cxn modelId="{7E43898B-0F54-42A8-A343-0A52C3CB1703}" type="presOf" srcId="{50D4C354-4131-4EE9-90CD-6D5F068A8255}" destId="{92C18CE9-ABC8-4F69-962B-F87E206CD182}" srcOrd="0" destOrd="0" presId="urn:microsoft.com/office/officeart/2005/8/layout/radial1"/>
    <dgm:cxn modelId="{D05E68DC-51E1-4F43-ADFE-8B45121A7B69}" type="presOf" srcId="{321D1109-B426-4DB4-B1D7-691BD8D6E83B}" destId="{0136C180-8C0B-4149-9E41-3A2DF0E70818}" srcOrd="0" destOrd="0" presId="urn:microsoft.com/office/officeart/2005/8/layout/radial1"/>
    <dgm:cxn modelId="{34DC2339-A44D-4CC5-9280-C53023797634}" type="presOf" srcId="{CC9763E8-8E80-439E-A8EB-77AC9078457F}" destId="{00DD8E65-CF38-4D6A-977B-76CF18D661D2}" srcOrd="0" destOrd="0" presId="urn:microsoft.com/office/officeart/2005/8/layout/radial1"/>
    <dgm:cxn modelId="{D5882969-6D26-4A90-BD78-74E29CF8D842}" type="presOf" srcId="{ADF72312-7893-4C3F-9000-05249E243FE7}" destId="{8889C9D5-F40E-4C5C-AA20-0F3BDAE51914}" srcOrd="0" destOrd="0" presId="urn:microsoft.com/office/officeart/2005/8/layout/radial1"/>
    <dgm:cxn modelId="{3289ECBD-DC02-449A-94E1-F8438DA6ACFC}" type="presOf" srcId="{7F4BF121-D169-4E9C-A792-9691FB328DA3}" destId="{590392E5-68A7-4910-A0F6-16BD2DBD3D28}" srcOrd="0" destOrd="0" presId="urn:microsoft.com/office/officeart/2005/8/layout/radial1"/>
    <dgm:cxn modelId="{334228D9-963F-440F-8929-A43669C446DD}" type="presOf" srcId="{5E64A1DC-00E8-4C8A-9091-39318D5936F3}" destId="{365D3D35-F9C9-4565-BB4D-752D6A55099A}" srcOrd="1" destOrd="0" presId="urn:microsoft.com/office/officeart/2005/8/layout/radial1"/>
    <dgm:cxn modelId="{5AA7F08C-3D5F-455C-BA83-F648E6C6CE23}" srcId="{ADF72312-7893-4C3F-9000-05249E243FE7}" destId="{CC9763E8-8E80-439E-A8EB-77AC9078457F}" srcOrd="2" destOrd="0" parTransId="{7F4BF121-D169-4E9C-A792-9691FB328DA3}" sibTransId="{857C2A46-CA05-4F70-9AC1-685397B9D8DD}"/>
    <dgm:cxn modelId="{244E8A6B-1051-48C2-B7EA-6684F77E805B}" type="presOf" srcId="{59410A4E-D7E1-4A8F-9C9D-053683F48DA0}" destId="{6E195178-2FB1-4CAF-83C2-AB93D2A39B34}" srcOrd="0" destOrd="0" presId="urn:microsoft.com/office/officeart/2005/8/layout/radial1"/>
    <dgm:cxn modelId="{E6AA1353-57BE-493A-B739-2F1E6F751E59}" srcId="{ADF72312-7893-4C3F-9000-05249E243FE7}" destId="{50D4C354-4131-4EE9-90CD-6D5F068A8255}" srcOrd="1" destOrd="0" parTransId="{5E64A1DC-00E8-4C8A-9091-39318D5936F3}" sibTransId="{510E3211-20CE-4AE4-B6CA-52D4A646C045}"/>
    <dgm:cxn modelId="{DDCD219A-C10F-4BB5-B022-58EC6E84D81D}" type="presOf" srcId="{42DD376A-061F-47FE-A9D6-BE71B2F23448}" destId="{F0BE517A-D4B5-4BA9-8105-E50337A2203C}" srcOrd="1" destOrd="0" presId="urn:microsoft.com/office/officeart/2005/8/layout/radial1"/>
    <dgm:cxn modelId="{670613FC-6C72-431B-BCC4-72166C4AFFAB}" srcId="{ADF72312-7893-4C3F-9000-05249E243FE7}" destId="{59410A4E-D7E1-4A8F-9C9D-053683F48DA0}" srcOrd="0" destOrd="0" parTransId="{42DD376A-061F-47FE-A9D6-BE71B2F23448}" sibTransId="{C5CDF7DF-8AD7-47EA-86EF-B96DE0924621}"/>
    <dgm:cxn modelId="{4388B29B-FCF3-480D-AB47-4722446B193C}" type="presOf" srcId="{7F4BF121-D169-4E9C-A792-9691FB328DA3}" destId="{6E35BBF4-C16B-42F8-BDDC-2F0A17C03BF7}" srcOrd="1" destOrd="0" presId="urn:microsoft.com/office/officeart/2005/8/layout/radial1"/>
    <dgm:cxn modelId="{F8F263A3-41A9-47A9-AA71-48A3BCFAF942}" type="presOf" srcId="{42DD376A-061F-47FE-A9D6-BE71B2F23448}" destId="{4B551206-A852-4CD6-8450-06D7188A7655}" srcOrd="0" destOrd="0" presId="urn:microsoft.com/office/officeart/2005/8/layout/radial1"/>
    <dgm:cxn modelId="{D6740FD8-C118-4B54-95CB-6CE42E8839F6}" srcId="{321D1109-B426-4DB4-B1D7-691BD8D6E83B}" destId="{ADF72312-7893-4C3F-9000-05249E243FE7}" srcOrd="0" destOrd="0" parTransId="{77E50FFD-EC8F-4C29-BF0A-8A228031E0D8}" sibTransId="{202665A9-BFB4-4375-ACBC-03F60D2DA900}"/>
    <dgm:cxn modelId="{651DCAEE-49F0-4DBB-8766-FC800BE73ABC}" type="presParOf" srcId="{0136C180-8C0B-4149-9E41-3A2DF0E70818}" destId="{8889C9D5-F40E-4C5C-AA20-0F3BDAE51914}" srcOrd="0" destOrd="0" presId="urn:microsoft.com/office/officeart/2005/8/layout/radial1"/>
    <dgm:cxn modelId="{501DFE5F-6429-4CEA-A149-1438E68A8858}" type="presParOf" srcId="{0136C180-8C0B-4149-9E41-3A2DF0E70818}" destId="{4B551206-A852-4CD6-8450-06D7188A7655}" srcOrd="1" destOrd="0" presId="urn:microsoft.com/office/officeart/2005/8/layout/radial1"/>
    <dgm:cxn modelId="{BEE19AED-D574-45E7-9977-EB42FAE2C8C7}" type="presParOf" srcId="{4B551206-A852-4CD6-8450-06D7188A7655}" destId="{F0BE517A-D4B5-4BA9-8105-E50337A2203C}" srcOrd="0" destOrd="0" presId="urn:microsoft.com/office/officeart/2005/8/layout/radial1"/>
    <dgm:cxn modelId="{426B1BE6-B610-4570-80BD-E973D3A49366}" type="presParOf" srcId="{0136C180-8C0B-4149-9E41-3A2DF0E70818}" destId="{6E195178-2FB1-4CAF-83C2-AB93D2A39B34}" srcOrd="2" destOrd="0" presId="urn:microsoft.com/office/officeart/2005/8/layout/radial1"/>
    <dgm:cxn modelId="{4C912157-B38A-4A6B-A854-4DFBA78D34A3}" type="presParOf" srcId="{0136C180-8C0B-4149-9E41-3A2DF0E70818}" destId="{A3FC32A3-7F47-4DB7-B2EA-9B4DE9C1388B}" srcOrd="3" destOrd="0" presId="urn:microsoft.com/office/officeart/2005/8/layout/radial1"/>
    <dgm:cxn modelId="{7E27B3B8-F776-4F9D-AC17-12A377CA6835}" type="presParOf" srcId="{A3FC32A3-7F47-4DB7-B2EA-9B4DE9C1388B}" destId="{365D3D35-F9C9-4565-BB4D-752D6A55099A}" srcOrd="0" destOrd="0" presId="urn:microsoft.com/office/officeart/2005/8/layout/radial1"/>
    <dgm:cxn modelId="{4C545A8D-26C2-48A0-99DE-6F9AB748066C}" type="presParOf" srcId="{0136C180-8C0B-4149-9E41-3A2DF0E70818}" destId="{92C18CE9-ABC8-4F69-962B-F87E206CD182}" srcOrd="4" destOrd="0" presId="urn:microsoft.com/office/officeart/2005/8/layout/radial1"/>
    <dgm:cxn modelId="{4FC6B5B6-3842-403A-9770-F8F4AF0E5EF9}" type="presParOf" srcId="{0136C180-8C0B-4149-9E41-3A2DF0E70818}" destId="{590392E5-68A7-4910-A0F6-16BD2DBD3D28}" srcOrd="5" destOrd="0" presId="urn:microsoft.com/office/officeart/2005/8/layout/radial1"/>
    <dgm:cxn modelId="{C96B5932-C928-4A5B-8983-F5998A749BBD}" type="presParOf" srcId="{590392E5-68A7-4910-A0F6-16BD2DBD3D28}" destId="{6E35BBF4-C16B-42F8-BDDC-2F0A17C03BF7}" srcOrd="0" destOrd="0" presId="urn:microsoft.com/office/officeart/2005/8/layout/radial1"/>
    <dgm:cxn modelId="{FF92F576-307E-4344-B458-CB890690DDED}" type="presParOf" srcId="{0136C180-8C0B-4149-9E41-3A2DF0E70818}" destId="{00DD8E65-CF38-4D6A-977B-76CF18D661D2}" srcOrd="6" destOrd="0" presId="urn:microsoft.com/office/officeart/2005/8/layout/radial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889C9D5-F40E-4C5C-AA20-0F3BDAE51914}">
      <dsp:nvSpPr>
        <dsp:cNvPr id="0" name=""/>
        <dsp:cNvSpPr/>
      </dsp:nvSpPr>
      <dsp:spPr>
        <a:xfrm>
          <a:off x="1356991" y="1023980"/>
          <a:ext cx="871907" cy="88502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t>主服务器</a:t>
          </a:r>
          <a:endParaRPr lang="zh-CN" altLang="en-US" sz="1800" kern="1200" dirty="0"/>
        </a:p>
      </dsp:txBody>
      <dsp:txXfrm>
        <a:off x="1356991" y="1023980"/>
        <a:ext cx="871907" cy="885026"/>
      </dsp:txXfrm>
    </dsp:sp>
    <dsp:sp modelId="{4B551206-A852-4CD6-8450-06D7188A7655}">
      <dsp:nvSpPr>
        <dsp:cNvPr id="0" name=""/>
        <dsp:cNvSpPr/>
      </dsp:nvSpPr>
      <dsp:spPr>
        <a:xfrm rot="16200000">
          <a:off x="1688309" y="898867"/>
          <a:ext cx="209270" cy="40957"/>
        </a:xfrm>
        <a:custGeom>
          <a:avLst/>
          <a:gdLst/>
          <a:ahLst/>
          <a:cxnLst/>
          <a:rect l="0" t="0" r="0" b="0"/>
          <a:pathLst>
            <a:path>
              <a:moveTo>
                <a:pt x="0" y="20478"/>
              </a:moveTo>
              <a:lnTo>
                <a:pt x="209270" y="20478"/>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6200000">
        <a:off x="1787713" y="914113"/>
        <a:ext cx="10463" cy="10463"/>
      </dsp:txXfrm>
    </dsp:sp>
    <dsp:sp modelId="{6E195178-2FB1-4CAF-83C2-AB93D2A39B34}">
      <dsp:nvSpPr>
        <dsp:cNvPr id="0" name=""/>
        <dsp:cNvSpPr/>
      </dsp:nvSpPr>
      <dsp:spPr>
        <a:xfrm>
          <a:off x="1386279" y="1378"/>
          <a:ext cx="813331" cy="813331"/>
        </a:xfrm>
        <a:prstGeom prst="ellipse">
          <a:avLst/>
        </a:prstGeom>
        <a:solidFill>
          <a:srgbClr val="FFC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smtClean="0">
              <a:solidFill>
                <a:schemeClr val="tx1"/>
              </a:solidFill>
            </a:rPr>
            <a:t>新子表</a:t>
          </a:r>
          <a:endParaRPr lang="en-US" altLang="zh-CN" sz="1100" kern="1200" dirty="0" smtClean="0">
            <a:solidFill>
              <a:schemeClr val="tx1"/>
            </a:solidFill>
          </a:endParaRPr>
        </a:p>
        <a:p>
          <a:pPr lvl="0" algn="ctr" defTabSz="488950">
            <a:lnSpc>
              <a:spcPct val="90000"/>
            </a:lnSpc>
            <a:spcBef>
              <a:spcPct val="0"/>
            </a:spcBef>
            <a:spcAft>
              <a:spcPct val="35000"/>
            </a:spcAft>
          </a:pPr>
          <a:r>
            <a:rPr lang="zh-CN" altLang="en-US" sz="1100" kern="1200" dirty="0" smtClean="0">
              <a:solidFill>
                <a:schemeClr val="tx1"/>
              </a:solidFill>
            </a:rPr>
            <a:t>分配</a:t>
          </a:r>
          <a:endParaRPr lang="zh-CN" altLang="en-US" sz="1100" kern="1200" dirty="0">
            <a:solidFill>
              <a:schemeClr val="tx1"/>
            </a:solidFill>
          </a:endParaRPr>
        </a:p>
      </dsp:txBody>
      <dsp:txXfrm>
        <a:off x="1386279" y="1378"/>
        <a:ext cx="813331" cy="813331"/>
      </dsp:txXfrm>
    </dsp:sp>
    <dsp:sp modelId="{A3FC32A3-7F47-4DB7-B2EA-9B4DE9C1388B}">
      <dsp:nvSpPr>
        <dsp:cNvPr id="0" name=""/>
        <dsp:cNvSpPr/>
      </dsp:nvSpPr>
      <dsp:spPr>
        <a:xfrm rot="1686204">
          <a:off x="2162289" y="1717862"/>
          <a:ext cx="279409" cy="40957"/>
        </a:xfrm>
        <a:custGeom>
          <a:avLst/>
          <a:gdLst/>
          <a:ahLst/>
          <a:cxnLst/>
          <a:rect l="0" t="0" r="0" b="0"/>
          <a:pathLst>
            <a:path>
              <a:moveTo>
                <a:pt x="0" y="20478"/>
              </a:moveTo>
              <a:lnTo>
                <a:pt x="279409" y="20478"/>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686204">
        <a:off x="2295009" y="1731355"/>
        <a:ext cx="13970" cy="13970"/>
      </dsp:txXfrm>
    </dsp:sp>
    <dsp:sp modelId="{92C18CE9-ABC8-4F69-962B-F87E206CD182}">
      <dsp:nvSpPr>
        <dsp:cNvPr id="0" name=""/>
        <dsp:cNvSpPr/>
      </dsp:nvSpPr>
      <dsp:spPr>
        <a:xfrm>
          <a:off x="2377281" y="1589050"/>
          <a:ext cx="813331" cy="813331"/>
        </a:xfrm>
        <a:prstGeom prst="ellipse">
          <a:avLst/>
        </a:prstGeom>
        <a:solidFill>
          <a:srgbClr val="FFC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smtClean="0">
              <a:solidFill>
                <a:schemeClr val="tx1"/>
              </a:solidFill>
            </a:rPr>
            <a:t>子表服务器间的负载均衡</a:t>
          </a:r>
          <a:endParaRPr lang="zh-CN" altLang="en-US" sz="1100" kern="1200" dirty="0">
            <a:solidFill>
              <a:schemeClr val="tx1"/>
            </a:solidFill>
          </a:endParaRPr>
        </a:p>
      </dsp:txBody>
      <dsp:txXfrm>
        <a:off x="2377281" y="1589050"/>
        <a:ext cx="813331" cy="813331"/>
      </dsp:txXfrm>
    </dsp:sp>
    <dsp:sp modelId="{590392E5-68A7-4910-A0F6-16BD2DBD3D28}">
      <dsp:nvSpPr>
        <dsp:cNvPr id="0" name=""/>
        <dsp:cNvSpPr/>
      </dsp:nvSpPr>
      <dsp:spPr>
        <a:xfrm rot="9272772">
          <a:off x="1038283" y="1715188"/>
          <a:ext cx="378311" cy="40957"/>
        </a:xfrm>
        <a:custGeom>
          <a:avLst/>
          <a:gdLst/>
          <a:ahLst/>
          <a:cxnLst/>
          <a:rect l="0" t="0" r="0" b="0"/>
          <a:pathLst>
            <a:path>
              <a:moveTo>
                <a:pt x="0" y="20478"/>
              </a:moveTo>
              <a:lnTo>
                <a:pt x="378311" y="20478"/>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9272772">
        <a:off x="1217981" y="1726209"/>
        <a:ext cx="18915" cy="18915"/>
      </dsp:txXfrm>
    </dsp:sp>
    <dsp:sp modelId="{00DD8E65-CF38-4D6A-977B-76CF18D661D2}">
      <dsp:nvSpPr>
        <dsp:cNvPr id="0" name=""/>
        <dsp:cNvSpPr/>
      </dsp:nvSpPr>
      <dsp:spPr>
        <a:xfrm>
          <a:off x="263027" y="1589045"/>
          <a:ext cx="836170" cy="813331"/>
        </a:xfrm>
        <a:prstGeom prst="ellipse">
          <a:avLst/>
        </a:prstGeom>
        <a:solidFill>
          <a:srgbClr val="FFC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ts val="0"/>
            </a:spcAft>
          </a:pPr>
          <a:r>
            <a:rPr lang="zh-CN" altLang="en-US" sz="1100" kern="1200" dirty="0" smtClean="0">
              <a:solidFill>
                <a:schemeClr val="tx1"/>
              </a:solidFill>
            </a:rPr>
            <a:t>子表服务器状态</a:t>
          </a:r>
          <a:endParaRPr lang="en-US" altLang="zh-CN" sz="1100" kern="1200" dirty="0" smtClean="0">
            <a:solidFill>
              <a:schemeClr val="tx1"/>
            </a:solidFill>
          </a:endParaRPr>
        </a:p>
        <a:p>
          <a:pPr lvl="0" algn="ctr" defTabSz="488950">
            <a:lnSpc>
              <a:spcPct val="90000"/>
            </a:lnSpc>
            <a:spcBef>
              <a:spcPct val="0"/>
            </a:spcBef>
            <a:spcAft>
              <a:spcPts val="0"/>
            </a:spcAft>
          </a:pPr>
          <a:r>
            <a:rPr lang="zh-CN" altLang="en-US" sz="1100" kern="1200" dirty="0" smtClean="0">
              <a:solidFill>
                <a:schemeClr val="tx1"/>
              </a:solidFill>
            </a:rPr>
            <a:t>监控</a:t>
          </a:r>
          <a:endParaRPr lang="zh-CN" altLang="en-US" sz="1100" kern="1200" dirty="0">
            <a:solidFill>
              <a:schemeClr val="tx1"/>
            </a:solidFill>
          </a:endParaRPr>
        </a:p>
      </dsp:txBody>
      <dsp:txXfrm>
        <a:off x="263027" y="1589045"/>
        <a:ext cx="836170" cy="813331"/>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1AE5B7-9A7B-4122-A396-F998D1BC3F0C}" type="datetimeFigureOut">
              <a:rPr lang="zh-CN" altLang="en-US" smtClean="0"/>
              <a:pPr/>
              <a:t>2015/3/25</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DCBF80-828F-495E-93BE-4F2490BA3D1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ltLang="zh-CN" smtClean="0"/>
              <a:t>Click to edit Master subtitle style</a:t>
            </a:r>
            <a:endParaRPr kumimoji="0" lang="en-US"/>
          </a:p>
        </p:txBody>
      </p:sp>
      <p:sp>
        <p:nvSpPr>
          <p:cNvPr id="28" name="Date Placeholder 27"/>
          <p:cNvSpPr>
            <a:spLocks noGrp="1"/>
          </p:cNvSpPr>
          <p:nvPr>
            <p:ph type="dt" sz="half" idx="10"/>
          </p:nvPr>
        </p:nvSpPr>
        <p:spPr/>
        <p:txBody>
          <a:bodyPr/>
          <a:lstStyle/>
          <a:p>
            <a:fld id="{21738069-ADF0-48BB-B0A0-90C671F22E37}" type="datetimeFigureOut">
              <a:rPr lang="zh-CN" altLang="en-US" smtClean="0"/>
              <a:pPr/>
              <a:t>2015/3/25</a:t>
            </a:fld>
            <a:endParaRPr lang="zh-CN" altLang="en-US"/>
          </a:p>
        </p:txBody>
      </p:sp>
      <p:sp>
        <p:nvSpPr>
          <p:cNvPr id="17" name="Footer Placeholder 16"/>
          <p:cNvSpPr>
            <a:spLocks noGrp="1"/>
          </p:cNvSpPr>
          <p:nvPr>
            <p:ph type="ftr" sz="quarter" idx="11"/>
          </p:nvPr>
        </p:nvSpPr>
        <p:spPr/>
        <p:txBody>
          <a:bodyPr/>
          <a:lstStyle/>
          <a:p>
            <a:endParaRPr lang="zh-CN" alt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D06D0F8-D870-482F-9885-414C920F2D4E}" type="slidenum">
              <a:rPr lang="zh-CN" altLang="en-US" smtClean="0"/>
              <a:pPr/>
              <a:t>‹#›</a:t>
            </a:fld>
            <a:endParaRPr lang="zh-CN" alt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ltLang="zh-CN"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p>
            <a:fld id="{21738069-ADF0-48BB-B0A0-90C671F22E37}" type="datetimeFigureOut">
              <a:rPr lang="zh-CN" altLang="en-US" smtClean="0"/>
              <a:pPr/>
              <a:t>2015/3/25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D06D0F8-D870-482F-9885-414C920F2D4E}"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p>
            <a:fld id="{21738069-ADF0-48BB-B0A0-90C671F22E37}" type="datetimeFigureOut">
              <a:rPr lang="zh-CN" altLang="en-US" smtClean="0"/>
              <a:pPr/>
              <a:t>2015/3/25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D06D0F8-D870-482F-9885-414C920F2D4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CN" smtClean="0"/>
              <a:t>Click to edit Master title style</a:t>
            </a:r>
            <a:endParaRPr kumimoji="0" lang="en-US"/>
          </a:p>
        </p:txBody>
      </p:sp>
      <p:sp>
        <p:nvSpPr>
          <p:cNvPr id="4" name="Date Placeholder 3"/>
          <p:cNvSpPr>
            <a:spLocks noGrp="1"/>
          </p:cNvSpPr>
          <p:nvPr>
            <p:ph type="dt" sz="half" idx="10"/>
          </p:nvPr>
        </p:nvSpPr>
        <p:spPr/>
        <p:txBody>
          <a:bodyPr/>
          <a:lstStyle/>
          <a:p>
            <a:fld id="{21738069-ADF0-48BB-B0A0-90C671F22E37}" type="datetimeFigureOut">
              <a:rPr lang="zh-CN" altLang="en-US" smtClean="0"/>
              <a:pPr/>
              <a:t>2015/3/25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D06D0F8-D870-482F-9885-414C920F2D4E}" type="slidenum">
              <a:rPr lang="zh-CN" altLang="en-US" smtClean="0"/>
              <a:pPr/>
              <a:t>‹#›</a:t>
            </a:fld>
            <a:endParaRPr lang="zh-CN" alt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ltLang="zh-CN" smtClean="0"/>
              <a:t>Click to edit Master text styles</a:t>
            </a:r>
          </a:p>
        </p:txBody>
      </p:sp>
      <p:sp>
        <p:nvSpPr>
          <p:cNvPr id="4" name="Date Placeholder 3"/>
          <p:cNvSpPr>
            <a:spLocks noGrp="1"/>
          </p:cNvSpPr>
          <p:nvPr>
            <p:ph type="dt" sz="half" idx="10"/>
          </p:nvPr>
        </p:nvSpPr>
        <p:spPr/>
        <p:txBody>
          <a:bodyPr/>
          <a:lstStyle/>
          <a:p>
            <a:fld id="{21738069-ADF0-48BB-B0A0-90C671F22E37}" type="datetimeFigureOut">
              <a:rPr lang="zh-CN" altLang="en-US" smtClean="0"/>
              <a:pPr/>
              <a:t>2015/3/25</a:t>
            </a:fld>
            <a:endParaRPr lang="zh-CN" altLang="en-US"/>
          </a:p>
        </p:txBody>
      </p:sp>
      <p:sp>
        <p:nvSpPr>
          <p:cNvPr id="5" name="Footer Placeholder 4"/>
          <p:cNvSpPr>
            <a:spLocks noGrp="1"/>
          </p:cNvSpPr>
          <p:nvPr>
            <p:ph type="ftr" sz="quarter" idx="11"/>
          </p:nvPr>
        </p:nvSpPr>
        <p:spPr>
          <a:xfrm>
            <a:off x="800100" y="6172200"/>
            <a:ext cx="4000500" cy="457200"/>
          </a:xfrm>
        </p:spPr>
        <p:txBody>
          <a:bodyPr/>
          <a:lstStyle/>
          <a:p>
            <a:endParaRPr lang="zh-CN" alt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D06D0F8-D870-482F-9885-414C920F2D4E}"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CN" smtClean="0"/>
              <a:t>Click to edit Master title style</a:t>
            </a:r>
            <a:endParaRPr kumimoji="0" lang="en-US"/>
          </a:p>
        </p:txBody>
      </p:sp>
      <p:sp>
        <p:nvSpPr>
          <p:cNvPr id="5" name="Date Placeholder 4"/>
          <p:cNvSpPr>
            <a:spLocks noGrp="1"/>
          </p:cNvSpPr>
          <p:nvPr>
            <p:ph type="dt" sz="half" idx="10"/>
          </p:nvPr>
        </p:nvSpPr>
        <p:spPr/>
        <p:txBody>
          <a:bodyPr/>
          <a:lstStyle/>
          <a:p>
            <a:fld id="{21738069-ADF0-48BB-B0A0-90C671F22E37}" type="datetimeFigureOut">
              <a:rPr lang="zh-CN" altLang="en-US" smtClean="0"/>
              <a:pPr/>
              <a:t>2015/3/25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D06D0F8-D870-482F-9885-414C920F2D4E}" type="slidenum">
              <a:rPr lang="zh-CN" altLang="en-US" smtClean="0"/>
              <a:pPr/>
              <a:t>‹#›</a:t>
            </a:fld>
            <a:endParaRPr lang="zh-CN" alt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ltLang="zh-CN"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ltLang="zh-CN" smtClean="0"/>
              <a:t>Click to edit Master text styles</a:t>
            </a:r>
          </a:p>
        </p:txBody>
      </p:sp>
      <p:sp>
        <p:nvSpPr>
          <p:cNvPr id="7" name="Date Placeholder 6"/>
          <p:cNvSpPr>
            <a:spLocks noGrp="1"/>
          </p:cNvSpPr>
          <p:nvPr>
            <p:ph type="dt" sz="half" idx="10"/>
          </p:nvPr>
        </p:nvSpPr>
        <p:spPr/>
        <p:txBody>
          <a:bodyPr/>
          <a:lstStyle/>
          <a:p>
            <a:fld id="{21738069-ADF0-48BB-B0A0-90C671F22E37}" type="datetimeFigureOut">
              <a:rPr lang="zh-CN" altLang="en-US" smtClean="0"/>
              <a:pPr/>
              <a:t>2015/3/25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D06D0F8-D870-482F-9885-414C920F2D4E}" type="slidenum">
              <a:rPr lang="zh-CN" altLang="en-US" smtClean="0"/>
              <a:pPr/>
              <a:t>‹#›</a:t>
            </a:fld>
            <a:endParaRPr lang="zh-CN" alt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CN" smtClean="0"/>
              <a:t>Click to edit Master title style</a:t>
            </a:r>
            <a:endParaRPr kumimoji="0" lang="en-US"/>
          </a:p>
        </p:txBody>
      </p:sp>
      <p:sp>
        <p:nvSpPr>
          <p:cNvPr id="3" name="Date Placeholder 2"/>
          <p:cNvSpPr>
            <a:spLocks noGrp="1"/>
          </p:cNvSpPr>
          <p:nvPr>
            <p:ph type="dt" sz="half" idx="10"/>
          </p:nvPr>
        </p:nvSpPr>
        <p:spPr/>
        <p:txBody>
          <a:bodyPr/>
          <a:lstStyle/>
          <a:p>
            <a:fld id="{21738069-ADF0-48BB-B0A0-90C671F22E37}" type="datetimeFigureOut">
              <a:rPr lang="zh-CN" altLang="en-US" smtClean="0"/>
              <a:pPr/>
              <a:t>2015/3/25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D06D0F8-D870-482F-9885-414C920F2D4E}"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738069-ADF0-48BB-B0A0-90C671F22E37}" type="datetimeFigureOut">
              <a:rPr lang="zh-CN" altLang="en-US" smtClean="0"/>
              <a:pPr/>
              <a:t>2015/3/25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D06D0F8-D870-482F-9885-414C920F2D4E}"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ltLang="zh-CN"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ltLang="zh-CN" smtClean="0"/>
              <a:t>Click to edit Master text styles</a:t>
            </a:r>
          </a:p>
        </p:txBody>
      </p:sp>
      <p:sp>
        <p:nvSpPr>
          <p:cNvPr id="5" name="Date Placeholder 4"/>
          <p:cNvSpPr>
            <a:spLocks noGrp="1"/>
          </p:cNvSpPr>
          <p:nvPr>
            <p:ph type="dt" sz="half" idx="10"/>
          </p:nvPr>
        </p:nvSpPr>
        <p:spPr/>
        <p:txBody>
          <a:bodyPr/>
          <a:lstStyle/>
          <a:p>
            <a:fld id="{21738069-ADF0-48BB-B0A0-90C671F22E37}" type="datetimeFigureOut">
              <a:rPr lang="zh-CN" altLang="en-US" smtClean="0"/>
              <a:pPr/>
              <a:t>2015/3/25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D06D0F8-D870-482F-9885-414C920F2D4E}" type="slidenum">
              <a:rPr lang="zh-CN" altLang="en-US" smtClean="0"/>
              <a:pPr/>
              <a:t>‹#›</a:t>
            </a:fld>
            <a:endParaRPr lang="zh-CN" alt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ltLang="zh-CN"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ltLang="zh-CN" smtClean="0"/>
              <a:t>Click to edit Master text styles</a:t>
            </a:r>
          </a:p>
        </p:txBody>
      </p:sp>
      <p:sp>
        <p:nvSpPr>
          <p:cNvPr id="5" name="Date Placeholder 4"/>
          <p:cNvSpPr>
            <a:spLocks noGrp="1"/>
          </p:cNvSpPr>
          <p:nvPr>
            <p:ph type="dt" sz="half" idx="10"/>
          </p:nvPr>
        </p:nvSpPr>
        <p:spPr/>
        <p:txBody>
          <a:bodyPr/>
          <a:lstStyle/>
          <a:p>
            <a:fld id="{21738069-ADF0-48BB-B0A0-90C671F22E37}" type="datetimeFigureOut">
              <a:rPr lang="zh-CN" altLang="en-US" smtClean="0"/>
              <a:pPr/>
              <a:t>2015/3/25</a:t>
            </a:fld>
            <a:endParaRPr lang="zh-CN" altLang="en-US"/>
          </a:p>
        </p:txBody>
      </p:sp>
      <p:sp>
        <p:nvSpPr>
          <p:cNvPr id="6" name="Footer Placeholder 5"/>
          <p:cNvSpPr>
            <a:spLocks noGrp="1"/>
          </p:cNvSpPr>
          <p:nvPr>
            <p:ph type="ftr" sz="quarter" idx="11"/>
          </p:nvPr>
        </p:nvSpPr>
        <p:spPr>
          <a:xfrm>
            <a:off x="914400" y="6172200"/>
            <a:ext cx="3886200" cy="457200"/>
          </a:xfrm>
        </p:spPr>
        <p:txBody>
          <a:bodyPr/>
          <a:lstStyle/>
          <a:p>
            <a:endParaRPr lang="zh-CN" altLang="en-US"/>
          </a:p>
        </p:txBody>
      </p:sp>
      <p:sp>
        <p:nvSpPr>
          <p:cNvPr id="7" name="Slide Number Placeholder 6"/>
          <p:cNvSpPr>
            <a:spLocks noGrp="1"/>
          </p:cNvSpPr>
          <p:nvPr>
            <p:ph type="sldNum" sz="quarter" idx="12"/>
          </p:nvPr>
        </p:nvSpPr>
        <p:spPr>
          <a:xfrm>
            <a:off x="146304" y="6208776"/>
            <a:ext cx="457200" cy="457200"/>
          </a:xfrm>
        </p:spPr>
        <p:txBody>
          <a:bodyPr/>
          <a:lstStyle/>
          <a:p>
            <a:fld id="{4D06D0F8-D870-482F-9885-414C920F2D4E}" type="slidenum">
              <a:rPr lang="zh-CN" altLang="en-US" smtClean="0"/>
              <a:pPr/>
              <a:t>‹#›</a:t>
            </a:fld>
            <a:endParaRPr lang="zh-CN" alt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ltLang="zh-CN"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ltLang="zh-CN"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ltLang="zh-CN" smtClean="0"/>
              <a:t>Click to edit Master text styles</a:t>
            </a:r>
          </a:p>
          <a:p>
            <a:pPr lvl="1" eaLnBrk="1" latinLnBrk="0" hangingPunct="1"/>
            <a:r>
              <a:rPr kumimoji="0" lang="en-US" altLang="zh-CN" smtClean="0"/>
              <a:t>Second level</a:t>
            </a:r>
          </a:p>
          <a:p>
            <a:pPr lvl="2" eaLnBrk="1" latinLnBrk="0" hangingPunct="1"/>
            <a:r>
              <a:rPr kumimoji="0" lang="en-US" altLang="zh-CN" smtClean="0"/>
              <a:t>Third level</a:t>
            </a:r>
          </a:p>
          <a:p>
            <a:pPr lvl="3" eaLnBrk="1" latinLnBrk="0" hangingPunct="1"/>
            <a:r>
              <a:rPr kumimoji="0" lang="en-US" altLang="zh-CN" smtClean="0"/>
              <a:t>Fourth level</a:t>
            </a:r>
          </a:p>
          <a:p>
            <a:pPr lvl="4" eaLnBrk="1" latinLnBrk="0" hangingPunct="1"/>
            <a:r>
              <a:rPr kumimoji="0" lang="en-US" altLang="zh-CN"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1738069-ADF0-48BB-B0A0-90C671F22E37}" type="datetimeFigureOut">
              <a:rPr lang="zh-CN" altLang="en-US" smtClean="0"/>
              <a:pPr/>
              <a:t>2015/3/25</a:t>
            </a:fld>
            <a:endParaRPr lang="zh-CN" alt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CN" alt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D06D0F8-D870-482F-9885-414C920F2D4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5155" y="1412231"/>
            <a:ext cx="7968430" cy="1143000"/>
          </a:xfrm>
        </p:spPr>
        <p:txBody>
          <a:bodyPr>
            <a:normAutofit/>
            <a:scene3d>
              <a:camera prst="orthographicFront"/>
              <a:lightRig rig="threePt" dir="t"/>
            </a:scene3d>
            <a:sp3d extrusionH="57150">
              <a:bevelT w="38100" h="38100"/>
            </a:sp3d>
          </a:bodyPr>
          <a:lstStyle/>
          <a:p>
            <a:pPr algn="ctr"/>
            <a:r>
              <a:rPr lang="en-US" altLang="zh-CN" sz="4400" b="1" dirty="0" smtClean="0">
                <a:solidFill>
                  <a:srgbClr val="00B050"/>
                </a:solidFill>
                <a:effectLst>
                  <a:glow rad="139700">
                    <a:schemeClr val="accent3">
                      <a:satMod val="175000"/>
                      <a:alpha val="40000"/>
                    </a:schemeClr>
                  </a:glow>
                  <a:innerShdw blurRad="63500" dist="50800" dir="2700000">
                    <a:prstClr val="black">
                      <a:alpha val="50000"/>
                    </a:prstClr>
                  </a:innerShdw>
                </a:effectLst>
                <a:latin typeface="Arial Narrow" pitchFamily="34" charset="0"/>
                <a:ea typeface="黑体" pitchFamily="2" charset="-122"/>
              </a:rPr>
              <a:t>Ch.3. Google </a:t>
            </a:r>
            <a:r>
              <a:rPr lang="en-US" altLang="zh-CN" sz="4400" b="1" dirty="0" err="1" smtClean="0">
                <a:solidFill>
                  <a:srgbClr val="00B050"/>
                </a:solidFill>
                <a:effectLst>
                  <a:glow rad="139700">
                    <a:schemeClr val="accent3">
                      <a:satMod val="175000"/>
                      <a:alpha val="40000"/>
                    </a:schemeClr>
                  </a:glow>
                  <a:innerShdw blurRad="63500" dist="50800" dir="2700000">
                    <a:prstClr val="black">
                      <a:alpha val="50000"/>
                    </a:prstClr>
                  </a:innerShdw>
                </a:effectLst>
                <a:latin typeface="Arial Narrow" pitchFamily="34" charset="0"/>
                <a:ea typeface="黑体" pitchFamily="2" charset="-122"/>
              </a:rPr>
              <a:t>MapReduce</a:t>
            </a:r>
            <a:r>
              <a:rPr lang="zh-CN" altLang="en-US" sz="4400" b="1" dirty="0" smtClean="0">
                <a:solidFill>
                  <a:srgbClr val="00B050"/>
                </a:solidFill>
                <a:effectLst>
                  <a:glow rad="139700">
                    <a:schemeClr val="accent3">
                      <a:satMod val="175000"/>
                      <a:alpha val="40000"/>
                    </a:schemeClr>
                  </a:glow>
                  <a:innerShdw blurRad="63500" dist="50800" dir="2700000">
                    <a:prstClr val="black">
                      <a:alpha val="50000"/>
                    </a:prstClr>
                  </a:innerShdw>
                </a:effectLst>
                <a:latin typeface="Arial Narrow" pitchFamily="34" charset="0"/>
                <a:ea typeface="黑体" pitchFamily="2" charset="-122"/>
              </a:rPr>
              <a:t>基本构架</a:t>
            </a:r>
            <a:endParaRPr lang="zh-CN" altLang="en-US" sz="4400" b="1" dirty="0">
              <a:solidFill>
                <a:srgbClr val="00B050"/>
              </a:solidFill>
              <a:effectLst>
                <a:glow rad="139700">
                  <a:schemeClr val="accent3">
                    <a:satMod val="175000"/>
                    <a:alpha val="40000"/>
                  </a:schemeClr>
                </a:glow>
                <a:innerShdw blurRad="63500" dist="50800" dir="2700000">
                  <a:prstClr val="black">
                    <a:alpha val="50000"/>
                  </a:prstClr>
                </a:innerShdw>
              </a:effectLst>
              <a:latin typeface="Arial Narrow" pitchFamily="34" charset="0"/>
              <a:ea typeface="黑体" pitchFamily="2" charset="-122"/>
            </a:endParaRPr>
          </a:p>
        </p:txBody>
      </p:sp>
      <p:sp>
        <p:nvSpPr>
          <p:cNvPr id="5" name="Content Placeholder 4"/>
          <p:cNvSpPr>
            <a:spLocks noGrp="1"/>
          </p:cNvSpPr>
          <p:nvPr>
            <p:ph sz="quarter" idx="1"/>
          </p:nvPr>
        </p:nvSpPr>
        <p:spPr>
          <a:xfrm>
            <a:off x="2335498" y="3315135"/>
            <a:ext cx="4786346" cy="2245156"/>
          </a:xfrm>
        </p:spPr>
        <p:txBody>
          <a:bodyPr/>
          <a:lstStyle/>
          <a:p>
            <a:pPr>
              <a:spcBef>
                <a:spcPts val="1800"/>
              </a:spcBef>
              <a:buNone/>
            </a:pPr>
            <a:endParaRPr lang="en-US" altLang="zh-CN" b="1" dirty="0" smtClean="0">
              <a:ln w="12700">
                <a:solidFill>
                  <a:schemeClr val="tx2">
                    <a:satMod val="155000"/>
                  </a:schemeClr>
                </a:solidFill>
                <a:prstDash val="solid"/>
              </a:ln>
              <a:solidFill>
                <a:srgbClr val="FFFF00"/>
              </a:solidFill>
              <a:effectLst>
                <a:glow rad="101600">
                  <a:schemeClr val="accent3">
                    <a:satMod val="175000"/>
                    <a:alpha val="40000"/>
                  </a:schemeClr>
                </a:glow>
                <a:outerShdw blurRad="41275" dist="20320" dir="1800000" algn="tl" rotWithShape="0">
                  <a:srgbClr val="000000">
                    <a:alpha val="40000"/>
                  </a:srgbClr>
                </a:outerShdw>
              </a:effectLst>
              <a:latin typeface="黑体" pitchFamily="49" charset="-122"/>
              <a:ea typeface="黑体" pitchFamily="49" charset="-122"/>
            </a:endParaRPr>
          </a:p>
          <a:p>
            <a:pPr>
              <a:spcBef>
                <a:spcPts val="1800"/>
              </a:spcBef>
              <a:buNone/>
            </a:pPr>
            <a:r>
              <a:rPr lang="zh-CN" altLang="en-US" b="1" smtClean="0">
                <a:ln w="12700">
                  <a:solidFill>
                    <a:schemeClr val="tx2">
                      <a:satMod val="155000"/>
                    </a:schemeClr>
                  </a:solidFill>
                  <a:prstDash val="solid"/>
                </a:ln>
                <a:solidFill>
                  <a:srgbClr val="FFFF00"/>
                </a:solidFill>
                <a:effectLst>
                  <a:glow rad="101600">
                    <a:schemeClr val="accent3">
                      <a:satMod val="175000"/>
                      <a:alpha val="40000"/>
                    </a:schemeClr>
                  </a:glow>
                  <a:outerShdw blurRad="41275" dist="20320" dir="1800000" algn="tl" rotWithShape="0">
                    <a:srgbClr val="000000">
                      <a:alpha val="40000"/>
                    </a:srgbClr>
                  </a:outerShdw>
                </a:effectLst>
                <a:latin typeface="黑体" pitchFamily="49" charset="-122"/>
                <a:ea typeface="黑体" pitchFamily="49" charset="-122"/>
              </a:rPr>
              <a:t>南京大学</a:t>
            </a:r>
            <a:r>
              <a:rPr lang="zh-CN" altLang="en-US" b="1" dirty="0" smtClean="0">
                <a:ln w="12700">
                  <a:solidFill>
                    <a:schemeClr val="tx2">
                      <a:satMod val="155000"/>
                    </a:schemeClr>
                  </a:solidFill>
                  <a:prstDash val="solid"/>
                </a:ln>
                <a:solidFill>
                  <a:srgbClr val="FFFF00"/>
                </a:solidFill>
                <a:effectLst>
                  <a:glow rad="101600">
                    <a:schemeClr val="accent3">
                      <a:satMod val="175000"/>
                      <a:alpha val="40000"/>
                    </a:schemeClr>
                  </a:glow>
                  <a:outerShdw blurRad="41275" dist="20320" dir="1800000" algn="tl" rotWithShape="0">
                    <a:srgbClr val="000000">
                      <a:alpha val="40000"/>
                    </a:srgbClr>
                  </a:outerShdw>
                </a:effectLst>
                <a:latin typeface="黑体" pitchFamily="49" charset="-122"/>
                <a:ea typeface="黑体" pitchFamily="49" charset="-122"/>
              </a:rPr>
              <a:t>计算机科学与</a:t>
            </a:r>
            <a:r>
              <a:rPr lang="zh-CN" altLang="en-US" b="1" smtClean="0">
                <a:ln w="12700">
                  <a:solidFill>
                    <a:schemeClr val="tx2">
                      <a:satMod val="155000"/>
                    </a:schemeClr>
                  </a:solidFill>
                  <a:prstDash val="solid"/>
                </a:ln>
                <a:solidFill>
                  <a:srgbClr val="FFFF00"/>
                </a:solidFill>
                <a:effectLst>
                  <a:glow rad="101600">
                    <a:schemeClr val="accent3">
                      <a:satMod val="175000"/>
                      <a:alpha val="40000"/>
                    </a:schemeClr>
                  </a:glow>
                  <a:outerShdw blurRad="41275" dist="20320" dir="1800000" algn="tl" rotWithShape="0">
                    <a:srgbClr val="000000">
                      <a:alpha val="40000"/>
                    </a:srgbClr>
                  </a:outerShdw>
                </a:effectLst>
                <a:latin typeface="黑体" pitchFamily="49" charset="-122"/>
                <a:ea typeface="黑体" pitchFamily="49" charset="-122"/>
              </a:rPr>
              <a:t>技术</a:t>
            </a:r>
            <a:r>
              <a:rPr lang="zh-CN" altLang="en-US" b="1" smtClean="0">
                <a:ln w="12700">
                  <a:solidFill>
                    <a:schemeClr val="tx2">
                      <a:satMod val="155000"/>
                    </a:schemeClr>
                  </a:solidFill>
                  <a:prstDash val="solid"/>
                </a:ln>
                <a:solidFill>
                  <a:srgbClr val="FFFF00"/>
                </a:solidFill>
                <a:effectLst>
                  <a:glow rad="101600">
                    <a:schemeClr val="accent3">
                      <a:satMod val="175000"/>
                      <a:alpha val="40000"/>
                    </a:schemeClr>
                  </a:glow>
                  <a:outerShdw blurRad="41275" dist="20320" dir="1800000" algn="tl" rotWithShape="0">
                    <a:srgbClr val="000000">
                      <a:alpha val="40000"/>
                    </a:srgbClr>
                  </a:outerShdw>
                </a:effectLst>
                <a:latin typeface="黑体" pitchFamily="49" charset="-122"/>
                <a:ea typeface="黑体" pitchFamily="49" charset="-122"/>
              </a:rPr>
              <a:t>系</a:t>
            </a:r>
            <a:endParaRPr lang="en-US" altLang="zh-CN" b="1" dirty="0" smtClean="0">
              <a:ln w="12700">
                <a:solidFill>
                  <a:schemeClr val="tx2">
                    <a:satMod val="155000"/>
                  </a:schemeClr>
                </a:solidFill>
                <a:prstDash val="solid"/>
              </a:ln>
              <a:solidFill>
                <a:srgbClr val="FFFF00"/>
              </a:solidFill>
              <a:effectLst>
                <a:glow rad="101600">
                  <a:schemeClr val="accent3">
                    <a:satMod val="175000"/>
                    <a:alpha val="40000"/>
                  </a:schemeClr>
                </a:glow>
                <a:outerShdw blurRad="41275" dist="20320" dir="1800000" algn="tl" rotWithShape="0">
                  <a:srgbClr val="000000">
                    <a:alpha val="40000"/>
                  </a:srgbClr>
                </a:outerShdw>
              </a:effectLst>
              <a:latin typeface="黑体" pitchFamily="49" charset="-122"/>
              <a:ea typeface="黑体" pitchFamily="49" charset="-122"/>
            </a:endParaRPr>
          </a:p>
        </p:txBody>
      </p:sp>
      <p:sp>
        <p:nvSpPr>
          <p:cNvPr id="6" name="Title 3"/>
          <p:cNvSpPr txBox="1">
            <a:spLocks/>
          </p:cNvSpPr>
          <p:nvPr/>
        </p:nvSpPr>
        <p:spPr>
          <a:xfrm>
            <a:off x="642910" y="142852"/>
            <a:ext cx="7772400" cy="1143000"/>
          </a:xfrm>
          <a:prstGeom prst="rect">
            <a:avLst/>
          </a:prstGeom>
        </p:spPr>
        <p:txBody>
          <a:bodyPr bIns="91440" anchor="b" anchorCtr="0">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altLang="zh-CN" sz="3200" b="1" i="0" u="none" strike="noStrike" kern="1200" spc="50" normalizeH="0" baseline="0" noProof="0" dirty="0" err="1"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MapReduce</a:t>
            </a:r>
            <a:r>
              <a:rPr kumimoji="0" lang="zh-CN" altLang="en-US" sz="3200" b="1" i="0" u="none" strike="noStrike" kern="1200" spc="50" normalizeH="0" baseline="0" noProof="0" dirty="0"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海量数据并行处理</a:t>
            </a:r>
            <a:endParaRPr kumimoji="0" lang="zh-CN" altLang="en-US" sz="3200" b="1" i="0" u="none" strike="noStrike" kern="1200"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sp>
        <p:nvSpPr>
          <p:cNvPr id="7" name="Rectangle 6"/>
          <p:cNvSpPr/>
          <p:nvPr/>
        </p:nvSpPr>
        <p:spPr>
          <a:xfrm>
            <a:off x="2267524" y="5756672"/>
            <a:ext cx="4992257" cy="707886"/>
          </a:xfrm>
          <a:prstGeom prst="rect">
            <a:avLst/>
          </a:prstGeom>
        </p:spPr>
        <p:txBody>
          <a:bodyPr wrap="square">
            <a:spAutoFit/>
          </a:bodyPr>
          <a:lstStyle/>
          <a:p>
            <a:r>
              <a:rPr lang="zh-CN" altLang="en-US" sz="2000" b="1" dirty="0" smtClean="0">
                <a:solidFill>
                  <a:srgbClr val="0066FF"/>
                </a:solidFill>
                <a:effectLst>
                  <a:outerShdw blurRad="50800" dist="38100" dir="18900000" algn="bl" rotWithShape="0">
                    <a:prstClr val="black">
                      <a:alpha val="40000"/>
                    </a:prstClr>
                  </a:outerShdw>
                </a:effectLst>
                <a:latin typeface="+mj-ea"/>
                <a:ea typeface="+mj-ea"/>
              </a:rPr>
              <a:t>鸣谢：本课程得到</a:t>
            </a:r>
            <a:r>
              <a:rPr lang="en-US" altLang="zh-CN" sz="2000" b="1" dirty="0" smtClean="0">
                <a:solidFill>
                  <a:srgbClr val="0066FF"/>
                </a:solidFill>
                <a:effectLst>
                  <a:outerShdw blurRad="50800" dist="38100" dir="18900000" algn="bl" rotWithShape="0">
                    <a:prstClr val="black">
                      <a:alpha val="40000"/>
                    </a:prstClr>
                  </a:outerShdw>
                </a:effectLst>
                <a:latin typeface="+mj-ea"/>
                <a:ea typeface="+mj-ea"/>
              </a:rPr>
              <a:t>Google</a:t>
            </a:r>
            <a:r>
              <a:rPr lang="zh-CN" altLang="en-US" sz="2000" b="1" dirty="0" smtClean="0">
                <a:solidFill>
                  <a:srgbClr val="0066FF"/>
                </a:solidFill>
                <a:effectLst>
                  <a:outerShdw blurRad="50800" dist="38100" dir="18900000" algn="bl" rotWithShape="0">
                    <a:prstClr val="black">
                      <a:alpha val="40000"/>
                    </a:prstClr>
                  </a:outerShdw>
                </a:effectLst>
                <a:latin typeface="+mj-ea"/>
                <a:ea typeface="+mj-ea"/>
              </a:rPr>
              <a:t>公司</a:t>
            </a:r>
            <a:r>
              <a:rPr lang="en-US" altLang="zh-CN" sz="2000" b="1" dirty="0" smtClean="0">
                <a:solidFill>
                  <a:srgbClr val="0066FF"/>
                </a:solidFill>
                <a:effectLst>
                  <a:outerShdw blurRad="50800" dist="38100" dir="18900000" algn="bl" rotWithShape="0">
                    <a:prstClr val="black">
                      <a:alpha val="40000"/>
                    </a:prstClr>
                  </a:outerShdw>
                </a:effectLst>
                <a:latin typeface="+mj-ea"/>
                <a:ea typeface="+mj-ea"/>
              </a:rPr>
              <a:t>(</a:t>
            </a:r>
            <a:r>
              <a:rPr lang="zh-CN" altLang="en-US" sz="2000" b="1" dirty="0" smtClean="0">
                <a:solidFill>
                  <a:srgbClr val="0066FF"/>
                </a:solidFill>
                <a:effectLst>
                  <a:outerShdw blurRad="50800" dist="38100" dir="18900000" algn="bl" rotWithShape="0">
                    <a:prstClr val="black">
                      <a:alpha val="40000"/>
                    </a:prstClr>
                  </a:outerShdw>
                </a:effectLst>
                <a:latin typeface="+mj-ea"/>
                <a:ea typeface="+mj-ea"/>
              </a:rPr>
              <a:t>北京）</a:t>
            </a:r>
            <a:endParaRPr lang="en-US" altLang="zh-CN" sz="2000" b="1" dirty="0" smtClean="0">
              <a:solidFill>
                <a:srgbClr val="0066FF"/>
              </a:solidFill>
              <a:effectLst>
                <a:outerShdw blurRad="50800" dist="38100" dir="18900000" algn="bl" rotWithShape="0">
                  <a:prstClr val="black">
                    <a:alpha val="40000"/>
                  </a:prstClr>
                </a:outerShdw>
              </a:effectLst>
              <a:latin typeface="+mj-ea"/>
              <a:ea typeface="+mj-ea"/>
            </a:endParaRPr>
          </a:p>
          <a:p>
            <a:r>
              <a:rPr lang="zh-CN" altLang="en-US" sz="2000" b="1" dirty="0" smtClean="0">
                <a:solidFill>
                  <a:srgbClr val="0066FF"/>
                </a:solidFill>
                <a:effectLst>
                  <a:outerShdw blurRad="50800" dist="38100" dir="18900000" algn="bl" rotWithShape="0">
                    <a:prstClr val="black">
                      <a:alpha val="40000"/>
                    </a:prstClr>
                  </a:outerShdw>
                </a:effectLst>
                <a:latin typeface="+mj-ea"/>
                <a:ea typeface="+mj-ea"/>
              </a:rPr>
              <a:t>      中国大学合作部精品课程计划资助</a:t>
            </a:r>
            <a:endParaRPr lang="zh-CN" altLang="en-US" sz="2000" b="1" dirty="0">
              <a:solidFill>
                <a:srgbClr val="0066FF"/>
              </a:solidFill>
              <a:effectLst>
                <a:outerShdw blurRad="50800" dist="38100" dir="18900000" algn="bl" rotWithShape="0">
                  <a:prstClr val="black">
                    <a:alpha val="40000"/>
                  </a:prstClr>
                </a:outerShdw>
              </a:effectLst>
              <a:latin typeface="+mj-ea"/>
              <a:ea typeface="+mj-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50323" y="846755"/>
            <a:ext cx="8637886" cy="5536894"/>
          </a:xfrm>
        </p:spPr>
        <p:txBody>
          <a:bodyPr>
            <a:normAutofit/>
          </a:bodyPr>
          <a:lstStyle/>
          <a:p>
            <a:pPr>
              <a:buNone/>
            </a:pPr>
            <a:r>
              <a:rPr lang="en-US" altLang="zh-CN" b="1" dirty="0" smtClean="0">
                <a:solidFill>
                  <a:srgbClr val="00B050"/>
                </a:solidFill>
                <a:latin typeface="黑体" pitchFamily="2" charset="-122"/>
                <a:ea typeface="黑体" pitchFamily="2" charset="-122"/>
              </a:rPr>
              <a:t>Google </a:t>
            </a:r>
            <a:r>
              <a:rPr lang="en-US" altLang="zh-CN" b="1" dirty="0" err="1" smtClean="0">
                <a:solidFill>
                  <a:srgbClr val="00B050"/>
                </a:solidFill>
                <a:latin typeface="黑体" pitchFamily="2" charset="-122"/>
                <a:ea typeface="黑体" pitchFamily="2" charset="-122"/>
              </a:rPr>
              <a:t>MapReduce</a:t>
            </a:r>
            <a:r>
              <a:rPr lang="zh-CN" altLang="en-US" b="1" dirty="0" smtClean="0">
                <a:solidFill>
                  <a:srgbClr val="00B050"/>
                </a:solidFill>
                <a:latin typeface="黑体" pitchFamily="2" charset="-122"/>
                <a:ea typeface="黑体" pitchFamily="2" charset="-122"/>
              </a:rPr>
              <a:t>并行处理的基本过程</a:t>
            </a:r>
            <a:endParaRPr lang="en-US" altLang="zh-CN" b="1" dirty="0" smtClean="0">
              <a:solidFill>
                <a:srgbClr val="00B050"/>
              </a:solidFill>
              <a:latin typeface="黑体" pitchFamily="2" charset="-122"/>
              <a:ea typeface="黑体" pitchFamily="2" charset="-122"/>
            </a:endParaRPr>
          </a:p>
          <a:p>
            <a:pPr>
              <a:buNone/>
            </a:pPr>
            <a:endParaRPr lang="en-US" altLang="zh-CN" b="1" dirty="0" smtClean="0">
              <a:solidFill>
                <a:srgbClr val="00B050"/>
              </a:solidFill>
              <a:latin typeface="+mj-ea"/>
              <a:ea typeface="+mj-ea"/>
            </a:endParaRPr>
          </a:p>
          <a:p>
            <a:pPr>
              <a:buNone/>
            </a:pPr>
            <a:r>
              <a:rPr lang="zh-CN" altLang="en-US" dirty="0" smtClean="0">
                <a:latin typeface="黑体" pitchFamily="49" charset="-122"/>
                <a:ea typeface="黑体" pitchFamily="49" charset="-122"/>
              </a:rPr>
              <a:t>  </a:t>
            </a:r>
            <a:endParaRPr lang="en-US" altLang="zh-CN" sz="2400" dirty="0" smtClean="0">
              <a:solidFill>
                <a:srgbClr val="D60093"/>
              </a:solidFill>
              <a:latin typeface="黑体" pitchFamily="49" charset="-122"/>
              <a:ea typeface="黑体" pitchFamily="49" charset="-122"/>
            </a:endParaRPr>
          </a:p>
          <a:p>
            <a:pPr>
              <a:buNone/>
            </a:pPr>
            <a:r>
              <a:rPr lang="en-US" altLang="zh-CN" dirty="0" smtClean="0">
                <a:solidFill>
                  <a:srgbClr val="D60093"/>
                </a:solidFill>
                <a:latin typeface="黑体" pitchFamily="49" charset="-122"/>
                <a:ea typeface="黑体" pitchFamily="49" charset="-122"/>
              </a:rPr>
              <a:t>   </a:t>
            </a:r>
          </a:p>
          <a:p>
            <a:pPr>
              <a:buNone/>
            </a:pPr>
            <a:endParaRPr lang="en-US" altLang="zh-CN" dirty="0" smtClean="0">
              <a:solidFill>
                <a:srgbClr val="0066FF"/>
              </a:solidFill>
              <a:latin typeface="黑体" pitchFamily="49" charset="-122"/>
              <a:ea typeface="黑体" pitchFamily="49" charset="-122"/>
            </a:endParaRPr>
          </a:p>
          <a:p>
            <a:pPr lvl="1">
              <a:buNone/>
            </a:pPr>
            <a:endParaRPr lang="zh-CN" altLang="en-US" dirty="0"/>
          </a:p>
        </p:txBody>
      </p:sp>
      <p:sp>
        <p:nvSpPr>
          <p:cNvPr id="4" name="Title 1"/>
          <p:cNvSpPr>
            <a:spLocks noGrp="1"/>
          </p:cNvSpPr>
          <p:nvPr>
            <p:ph type="title"/>
          </p:nvPr>
        </p:nvSpPr>
        <p:spPr>
          <a:xfrm>
            <a:off x="1007326" y="283511"/>
            <a:ext cx="7772400" cy="4856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Google </a:t>
            </a:r>
            <a:r>
              <a:rPr lang="en-US" altLang="zh-CN" sz="2400" b="1" spc="50" dirty="0" err="1"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MapReduce</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的基本工作原理</a:t>
            </a:r>
            <a:endParaRPr lang="zh-CN" altLang="en-US"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endParaRPr>
          </a:p>
        </p:txBody>
      </p:sp>
      <p:pic>
        <p:nvPicPr>
          <p:cNvPr id="138" name="Picture 4" descr="MapReduce-architecture"/>
          <p:cNvPicPr>
            <a:picLocks noChangeAspect="1" noChangeArrowheads="1"/>
          </p:cNvPicPr>
          <p:nvPr/>
        </p:nvPicPr>
        <p:blipFill>
          <a:blip r:embed="rId2" cstate="print"/>
          <a:srcRect/>
          <a:stretch>
            <a:fillRect/>
          </a:stretch>
        </p:blipFill>
        <p:spPr bwMode="auto">
          <a:xfrm>
            <a:off x="964658" y="1555007"/>
            <a:ext cx="7323308" cy="4657725"/>
          </a:xfrm>
          <a:prstGeom prst="rect">
            <a:avLst/>
          </a:prstGeom>
          <a:noFill/>
          <a:ln w="9525">
            <a:noFill/>
            <a:miter lim="800000"/>
            <a:headEnd/>
            <a:tailEnd/>
          </a:ln>
        </p:spPr>
      </p:pic>
      <p:sp>
        <p:nvSpPr>
          <p:cNvPr id="139" name="TextBox 2"/>
          <p:cNvSpPr txBox="1">
            <a:spLocks noChangeArrowheads="1"/>
          </p:cNvSpPr>
          <p:nvPr/>
        </p:nvSpPr>
        <p:spPr bwMode="auto">
          <a:xfrm>
            <a:off x="6485106" y="6436840"/>
            <a:ext cx="2533066" cy="215444"/>
          </a:xfrm>
          <a:prstGeom prst="rect">
            <a:avLst/>
          </a:prstGeom>
          <a:noFill/>
          <a:ln w="9525">
            <a:noFill/>
            <a:miter lim="800000"/>
            <a:headEnd/>
            <a:tailEnd/>
          </a:ln>
        </p:spPr>
        <p:txBody>
          <a:bodyPr wrap="none">
            <a:spAutoFit/>
          </a:bodyPr>
          <a:lstStyle/>
          <a:p>
            <a:r>
              <a:rPr lang="en-US" altLang="zh-CN" sz="800" b="0" dirty="0" smtClean="0">
                <a:solidFill>
                  <a:schemeClr val="tx2"/>
                </a:solidFill>
                <a:latin typeface="Verdana" pitchFamily="34" charset="0"/>
                <a:ea typeface="宋体" charset="-122"/>
              </a:rPr>
              <a:t>Cite from Dean </a:t>
            </a:r>
            <a:r>
              <a:rPr lang="en-US" altLang="zh-CN" sz="800" b="0" dirty="0">
                <a:solidFill>
                  <a:schemeClr val="tx2"/>
                </a:solidFill>
                <a:latin typeface="Verdana" pitchFamily="34" charset="0"/>
                <a:ea typeface="宋体" charset="-122"/>
              </a:rPr>
              <a:t>and </a:t>
            </a:r>
            <a:r>
              <a:rPr lang="en-US" altLang="zh-CN" sz="800" b="0" dirty="0" err="1">
                <a:solidFill>
                  <a:schemeClr val="tx2"/>
                </a:solidFill>
                <a:latin typeface="Verdana" pitchFamily="34" charset="0"/>
                <a:ea typeface="宋体" charset="-122"/>
              </a:rPr>
              <a:t>Ghemawat</a:t>
            </a:r>
            <a:r>
              <a:rPr lang="en-US" altLang="zh-CN" sz="800" b="0" dirty="0">
                <a:solidFill>
                  <a:schemeClr val="tx2"/>
                </a:solidFill>
                <a:latin typeface="Verdana" pitchFamily="34" charset="0"/>
                <a:ea typeface="宋体" charset="-122"/>
              </a:rPr>
              <a:t> (OSDI 2004)</a:t>
            </a:r>
          </a:p>
        </p:txBody>
      </p:sp>
      <p:sp>
        <p:nvSpPr>
          <p:cNvPr id="140" name="Rectangle 139"/>
          <p:cNvSpPr/>
          <p:nvPr/>
        </p:nvSpPr>
        <p:spPr>
          <a:xfrm>
            <a:off x="1079770" y="3871609"/>
            <a:ext cx="622570" cy="1274323"/>
          </a:xfrm>
          <a:prstGeom prst="rect">
            <a:avLst/>
          </a:prstGeom>
          <a:solidFill>
            <a:srgbClr val="0066FF">
              <a:alpha val="51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Group 186"/>
          <p:cNvGrpSpPr/>
          <p:nvPr/>
        </p:nvGrpSpPr>
        <p:grpSpPr>
          <a:xfrm>
            <a:off x="2311941" y="3589506"/>
            <a:ext cx="907914" cy="2049294"/>
            <a:chOff x="2311941" y="3589506"/>
            <a:chExt cx="907914" cy="2049294"/>
          </a:xfrm>
        </p:grpSpPr>
        <p:sp>
          <p:nvSpPr>
            <p:cNvPr id="141" name="Oval 140"/>
            <p:cNvSpPr/>
            <p:nvPr/>
          </p:nvSpPr>
          <p:spPr>
            <a:xfrm>
              <a:off x="2315183" y="3589506"/>
              <a:ext cx="904672" cy="379379"/>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Oval 141"/>
            <p:cNvSpPr/>
            <p:nvPr/>
          </p:nvSpPr>
          <p:spPr>
            <a:xfrm>
              <a:off x="2331396" y="4432570"/>
              <a:ext cx="888459" cy="379379"/>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Oval 142"/>
            <p:cNvSpPr/>
            <p:nvPr/>
          </p:nvSpPr>
          <p:spPr>
            <a:xfrm>
              <a:off x="2311941" y="5259421"/>
              <a:ext cx="904672" cy="379379"/>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7" name="Oval 146"/>
          <p:cNvSpPr/>
          <p:nvPr/>
        </p:nvSpPr>
        <p:spPr>
          <a:xfrm>
            <a:off x="4001311" y="1705582"/>
            <a:ext cx="1066799" cy="590146"/>
          </a:xfrm>
          <a:prstGeom prst="ellipse">
            <a:avLst/>
          </a:prstGeom>
          <a:solidFill>
            <a:srgbClr val="00FFFF">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Oval 147"/>
          <p:cNvSpPr/>
          <p:nvPr/>
        </p:nvSpPr>
        <p:spPr>
          <a:xfrm>
            <a:off x="4147227" y="2756169"/>
            <a:ext cx="804152" cy="379379"/>
          </a:xfrm>
          <a:prstGeom prst="ellipse">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Group 189"/>
          <p:cNvGrpSpPr/>
          <p:nvPr/>
        </p:nvGrpSpPr>
        <p:grpSpPr>
          <a:xfrm>
            <a:off x="3015574" y="2247089"/>
            <a:ext cx="1235413" cy="3073941"/>
            <a:chOff x="3015574" y="2247089"/>
            <a:chExt cx="1235413" cy="3073941"/>
          </a:xfrm>
        </p:grpSpPr>
        <p:sp>
          <p:nvSpPr>
            <p:cNvPr id="149" name="Freeform 148"/>
            <p:cNvSpPr/>
            <p:nvPr/>
          </p:nvSpPr>
          <p:spPr>
            <a:xfrm>
              <a:off x="3151762" y="2247089"/>
              <a:ext cx="1079770" cy="1429966"/>
            </a:xfrm>
            <a:custGeom>
              <a:avLst/>
              <a:gdLst>
                <a:gd name="connsiteX0" fmla="*/ 1079770 w 1079770"/>
                <a:gd name="connsiteY0" fmla="*/ 0 h 1429966"/>
                <a:gd name="connsiteX1" fmla="*/ 817123 w 1079770"/>
                <a:gd name="connsiteY1" fmla="*/ 252920 h 1429966"/>
                <a:gd name="connsiteX2" fmla="*/ 564204 w 1079770"/>
                <a:gd name="connsiteY2" fmla="*/ 544749 h 1429966"/>
                <a:gd name="connsiteX3" fmla="*/ 428017 w 1079770"/>
                <a:gd name="connsiteY3" fmla="*/ 846307 h 1429966"/>
                <a:gd name="connsiteX4" fmla="*/ 379378 w 1079770"/>
                <a:gd name="connsiteY4" fmla="*/ 1060315 h 1429966"/>
                <a:gd name="connsiteX5" fmla="*/ 262647 w 1079770"/>
                <a:gd name="connsiteY5" fmla="*/ 1235413 h 1429966"/>
                <a:gd name="connsiteX6" fmla="*/ 126459 w 1079770"/>
                <a:gd name="connsiteY6" fmla="*/ 1352145 h 1429966"/>
                <a:gd name="connsiteX7" fmla="*/ 0 w 1079770"/>
                <a:gd name="connsiteY7" fmla="*/ 1429966 h 1429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9770" h="1429966">
                  <a:moveTo>
                    <a:pt x="1079770" y="0"/>
                  </a:moveTo>
                  <a:cubicBezTo>
                    <a:pt x="991410" y="81064"/>
                    <a:pt x="903051" y="162129"/>
                    <a:pt x="817123" y="252920"/>
                  </a:cubicBezTo>
                  <a:cubicBezTo>
                    <a:pt x="731195" y="343712"/>
                    <a:pt x="629055" y="445851"/>
                    <a:pt x="564204" y="544749"/>
                  </a:cubicBezTo>
                  <a:cubicBezTo>
                    <a:pt x="499353" y="643647"/>
                    <a:pt x="458821" y="760379"/>
                    <a:pt x="428017" y="846307"/>
                  </a:cubicBezTo>
                  <a:cubicBezTo>
                    <a:pt x="397213" y="932235"/>
                    <a:pt x="406940" y="995464"/>
                    <a:pt x="379378" y="1060315"/>
                  </a:cubicBezTo>
                  <a:cubicBezTo>
                    <a:pt x="351816" y="1125166"/>
                    <a:pt x="304800" y="1186775"/>
                    <a:pt x="262647" y="1235413"/>
                  </a:cubicBezTo>
                  <a:cubicBezTo>
                    <a:pt x="220494" y="1284051"/>
                    <a:pt x="170234" y="1319720"/>
                    <a:pt x="126459" y="1352145"/>
                  </a:cubicBezTo>
                  <a:cubicBezTo>
                    <a:pt x="82685" y="1384571"/>
                    <a:pt x="41342" y="1407268"/>
                    <a:pt x="0" y="1429966"/>
                  </a:cubicBezTo>
                </a:path>
              </a:pathLst>
            </a:custGeom>
            <a:ln w="12700">
              <a:solidFill>
                <a:srgbClr val="00FFFF"/>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0" name="Freeform 149"/>
            <p:cNvSpPr/>
            <p:nvPr/>
          </p:nvSpPr>
          <p:spPr>
            <a:xfrm>
              <a:off x="3015574" y="2295728"/>
              <a:ext cx="1206230" cy="2169268"/>
            </a:xfrm>
            <a:custGeom>
              <a:avLst/>
              <a:gdLst>
                <a:gd name="connsiteX0" fmla="*/ 1079770 w 1079770"/>
                <a:gd name="connsiteY0" fmla="*/ 0 h 1429966"/>
                <a:gd name="connsiteX1" fmla="*/ 817123 w 1079770"/>
                <a:gd name="connsiteY1" fmla="*/ 252920 h 1429966"/>
                <a:gd name="connsiteX2" fmla="*/ 564204 w 1079770"/>
                <a:gd name="connsiteY2" fmla="*/ 544749 h 1429966"/>
                <a:gd name="connsiteX3" fmla="*/ 428017 w 1079770"/>
                <a:gd name="connsiteY3" fmla="*/ 846307 h 1429966"/>
                <a:gd name="connsiteX4" fmla="*/ 379378 w 1079770"/>
                <a:gd name="connsiteY4" fmla="*/ 1060315 h 1429966"/>
                <a:gd name="connsiteX5" fmla="*/ 262647 w 1079770"/>
                <a:gd name="connsiteY5" fmla="*/ 1235413 h 1429966"/>
                <a:gd name="connsiteX6" fmla="*/ 126459 w 1079770"/>
                <a:gd name="connsiteY6" fmla="*/ 1352145 h 1429966"/>
                <a:gd name="connsiteX7" fmla="*/ 0 w 1079770"/>
                <a:gd name="connsiteY7" fmla="*/ 1429966 h 1429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9770" h="1429966">
                  <a:moveTo>
                    <a:pt x="1079770" y="0"/>
                  </a:moveTo>
                  <a:cubicBezTo>
                    <a:pt x="991410" y="81064"/>
                    <a:pt x="903051" y="162129"/>
                    <a:pt x="817123" y="252920"/>
                  </a:cubicBezTo>
                  <a:cubicBezTo>
                    <a:pt x="731195" y="343712"/>
                    <a:pt x="629055" y="445851"/>
                    <a:pt x="564204" y="544749"/>
                  </a:cubicBezTo>
                  <a:cubicBezTo>
                    <a:pt x="499353" y="643647"/>
                    <a:pt x="458821" y="760379"/>
                    <a:pt x="428017" y="846307"/>
                  </a:cubicBezTo>
                  <a:cubicBezTo>
                    <a:pt x="397213" y="932235"/>
                    <a:pt x="406940" y="995464"/>
                    <a:pt x="379378" y="1060315"/>
                  </a:cubicBezTo>
                  <a:cubicBezTo>
                    <a:pt x="351816" y="1125166"/>
                    <a:pt x="304800" y="1186775"/>
                    <a:pt x="262647" y="1235413"/>
                  </a:cubicBezTo>
                  <a:cubicBezTo>
                    <a:pt x="220494" y="1284051"/>
                    <a:pt x="170234" y="1319720"/>
                    <a:pt x="126459" y="1352145"/>
                  </a:cubicBezTo>
                  <a:cubicBezTo>
                    <a:pt x="82685" y="1384571"/>
                    <a:pt x="41342" y="1407268"/>
                    <a:pt x="0" y="1429966"/>
                  </a:cubicBezTo>
                </a:path>
              </a:pathLst>
            </a:custGeom>
            <a:ln w="12700">
              <a:solidFill>
                <a:srgbClr val="00FFFF"/>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1" name="Freeform 150"/>
            <p:cNvSpPr/>
            <p:nvPr/>
          </p:nvSpPr>
          <p:spPr>
            <a:xfrm>
              <a:off x="3073940" y="2256817"/>
              <a:ext cx="1177047" cy="3064213"/>
            </a:xfrm>
            <a:custGeom>
              <a:avLst/>
              <a:gdLst>
                <a:gd name="connsiteX0" fmla="*/ 1079770 w 1079770"/>
                <a:gd name="connsiteY0" fmla="*/ 0 h 1429966"/>
                <a:gd name="connsiteX1" fmla="*/ 817123 w 1079770"/>
                <a:gd name="connsiteY1" fmla="*/ 252920 h 1429966"/>
                <a:gd name="connsiteX2" fmla="*/ 564204 w 1079770"/>
                <a:gd name="connsiteY2" fmla="*/ 544749 h 1429966"/>
                <a:gd name="connsiteX3" fmla="*/ 428017 w 1079770"/>
                <a:gd name="connsiteY3" fmla="*/ 846307 h 1429966"/>
                <a:gd name="connsiteX4" fmla="*/ 379378 w 1079770"/>
                <a:gd name="connsiteY4" fmla="*/ 1060315 h 1429966"/>
                <a:gd name="connsiteX5" fmla="*/ 262647 w 1079770"/>
                <a:gd name="connsiteY5" fmla="*/ 1235413 h 1429966"/>
                <a:gd name="connsiteX6" fmla="*/ 126459 w 1079770"/>
                <a:gd name="connsiteY6" fmla="*/ 1352145 h 1429966"/>
                <a:gd name="connsiteX7" fmla="*/ 0 w 1079770"/>
                <a:gd name="connsiteY7" fmla="*/ 1429966 h 1429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9770" h="1429966">
                  <a:moveTo>
                    <a:pt x="1079770" y="0"/>
                  </a:moveTo>
                  <a:cubicBezTo>
                    <a:pt x="991410" y="81064"/>
                    <a:pt x="903051" y="162129"/>
                    <a:pt x="817123" y="252920"/>
                  </a:cubicBezTo>
                  <a:cubicBezTo>
                    <a:pt x="731195" y="343712"/>
                    <a:pt x="629055" y="445851"/>
                    <a:pt x="564204" y="544749"/>
                  </a:cubicBezTo>
                  <a:cubicBezTo>
                    <a:pt x="499353" y="643647"/>
                    <a:pt x="458821" y="760379"/>
                    <a:pt x="428017" y="846307"/>
                  </a:cubicBezTo>
                  <a:cubicBezTo>
                    <a:pt x="397213" y="932235"/>
                    <a:pt x="406940" y="995464"/>
                    <a:pt x="379378" y="1060315"/>
                  </a:cubicBezTo>
                  <a:cubicBezTo>
                    <a:pt x="351816" y="1125166"/>
                    <a:pt x="304800" y="1186775"/>
                    <a:pt x="262647" y="1235413"/>
                  </a:cubicBezTo>
                  <a:cubicBezTo>
                    <a:pt x="220494" y="1284051"/>
                    <a:pt x="170234" y="1319720"/>
                    <a:pt x="126459" y="1352145"/>
                  </a:cubicBezTo>
                  <a:cubicBezTo>
                    <a:pt x="82685" y="1384571"/>
                    <a:pt x="41342" y="1407268"/>
                    <a:pt x="0" y="1429966"/>
                  </a:cubicBezTo>
                </a:path>
              </a:pathLst>
            </a:custGeom>
            <a:ln w="12700">
              <a:solidFill>
                <a:srgbClr val="00FFFF"/>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7" name="Group 188"/>
          <p:cNvGrpSpPr/>
          <p:nvPr/>
        </p:nvGrpSpPr>
        <p:grpSpPr>
          <a:xfrm>
            <a:off x="3164067" y="3081090"/>
            <a:ext cx="1225685" cy="2237361"/>
            <a:chOff x="3142034" y="3103123"/>
            <a:chExt cx="1225685" cy="2237361"/>
          </a:xfrm>
        </p:grpSpPr>
        <p:sp>
          <p:nvSpPr>
            <p:cNvPr id="154" name="Freeform 153"/>
            <p:cNvSpPr/>
            <p:nvPr/>
          </p:nvSpPr>
          <p:spPr>
            <a:xfrm>
              <a:off x="3210128" y="3103123"/>
              <a:ext cx="1118681" cy="583660"/>
            </a:xfrm>
            <a:custGeom>
              <a:avLst/>
              <a:gdLst>
                <a:gd name="connsiteX0" fmla="*/ 1118681 w 1118681"/>
                <a:gd name="connsiteY0" fmla="*/ 0 h 583660"/>
                <a:gd name="connsiteX1" fmla="*/ 787940 w 1118681"/>
                <a:gd name="connsiteY1" fmla="*/ 214009 h 583660"/>
                <a:gd name="connsiteX2" fmla="*/ 447472 w 1118681"/>
                <a:gd name="connsiteY2" fmla="*/ 398834 h 583660"/>
                <a:gd name="connsiteX3" fmla="*/ 136187 w 1118681"/>
                <a:gd name="connsiteY3" fmla="*/ 535022 h 583660"/>
                <a:gd name="connsiteX4" fmla="*/ 0 w 1118681"/>
                <a:gd name="connsiteY4" fmla="*/ 583660 h 583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681" h="583660">
                  <a:moveTo>
                    <a:pt x="1118681" y="0"/>
                  </a:moveTo>
                  <a:cubicBezTo>
                    <a:pt x="1009244" y="73768"/>
                    <a:pt x="899808" y="147537"/>
                    <a:pt x="787940" y="214009"/>
                  </a:cubicBezTo>
                  <a:cubicBezTo>
                    <a:pt x="676072" y="280481"/>
                    <a:pt x="556098" y="345332"/>
                    <a:pt x="447472" y="398834"/>
                  </a:cubicBezTo>
                  <a:cubicBezTo>
                    <a:pt x="338847" y="452336"/>
                    <a:pt x="210766" y="504218"/>
                    <a:pt x="136187" y="535022"/>
                  </a:cubicBezTo>
                  <a:cubicBezTo>
                    <a:pt x="61608" y="565826"/>
                    <a:pt x="30804" y="574743"/>
                    <a:pt x="0" y="583660"/>
                  </a:cubicBezTo>
                </a:path>
              </a:pathLst>
            </a:custGeom>
            <a:ln w="12700">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5" name="Freeform 154"/>
            <p:cNvSpPr/>
            <p:nvPr/>
          </p:nvSpPr>
          <p:spPr>
            <a:xfrm>
              <a:off x="3142035" y="3119334"/>
              <a:ext cx="1193260" cy="1384572"/>
            </a:xfrm>
            <a:custGeom>
              <a:avLst/>
              <a:gdLst>
                <a:gd name="connsiteX0" fmla="*/ 1118681 w 1118681"/>
                <a:gd name="connsiteY0" fmla="*/ 0 h 583660"/>
                <a:gd name="connsiteX1" fmla="*/ 787940 w 1118681"/>
                <a:gd name="connsiteY1" fmla="*/ 214009 h 583660"/>
                <a:gd name="connsiteX2" fmla="*/ 447472 w 1118681"/>
                <a:gd name="connsiteY2" fmla="*/ 398834 h 583660"/>
                <a:gd name="connsiteX3" fmla="*/ 136187 w 1118681"/>
                <a:gd name="connsiteY3" fmla="*/ 535022 h 583660"/>
                <a:gd name="connsiteX4" fmla="*/ 0 w 1118681"/>
                <a:gd name="connsiteY4" fmla="*/ 583660 h 583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681" h="583660">
                  <a:moveTo>
                    <a:pt x="1118681" y="0"/>
                  </a:moveTo>
                  <a:cubicBezTo>
                    <a:pt x="1009244" y="73768"/>
                    <a:pt x="899808" y="147537"/>
                    <a:pt x="787940" y="214009"/>
                  </a:cubicBezTo>
                  <a:cubicBezTo>
                    <a:pt x="676072" y="280481"/>
                    <a:pt x="556098" y="345332"/>
                    <a:pt x="447472" y="398834"/>
                  </a:cubicBezTo>
                  <a:cubicBezTo>
                    <a:pt x="338847" y="452336"/>
                    <a:pt x="210766" y="504218"/>
                    <a:pt x="136187" y="535022"/>
                  </a:cubicBezTo>
                  <a:cubicBezTo>
                    <a:pt x="61608" y="565826"/>
                    <a:pt x="30804" y="574743"/>
                    <a:pt x="0" y="583660"/>
                  </a:cubicBezTo>
                </a:path>
              </a:pathLst>
            </a:custGeom>
            <a:ln w="12700">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6" name="Freeform 155"/>
            <p:cNvSpPr/>
            <p:nvPr/>
          </p:nvSpPr>
          <p:spPr>
            <a:xfrm>
              <a:off x="3142034" y="3135545"/>
              <a:ext cx="1225685" cy="2204939"/>
            </a:xfrm>
            <a:custGeom>
              <a:avLst/>
              <a:gdLst>
                <a:gd name="connsiteX0" fmla="*/ 1118681 w 1118681"/>
                <a:gd name="connsiteY0" fmla="*/ 0 h 583660"/>
                <a:gd name="connsiteX1" fmla="*/ 787940 w 1118681"/>
                <a:gd name="connsiteY1" fmla="*/ 214009 h 583660"/>
                <a:gd name="connsiteX2" fmla="*/ 447472 w 1118681"/>
                <a:gd name="connsiteY2" fmla="*/ 398834 h 583660"/>
                <a:gd name="connsiteX3" fmla="*/ 136187 w 1118681"/>
                <a:gd name="connsiteY3" fmla="*/ 535022 h 583660"/>
                <a:gd name="connsiteX4" fmla="*/ 0 w 1118681"/>
                <a:gd name="connsiteY4" fmla="*/ 583660 h 583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681" h="583660">
                  <a:moveTo>
                    <a:pt x="1118681" y="0"/>
                  </a:moveTo>
                  <a:cubicBezTo>
                    <a:pt x="1009244" y="73768"/>
                    <a:pt x="899808" y="147537"/>
                    <a:pt x="787940" y="214009"/>
                  </a:cubicBezTo>
                  <a:cubicBezTo>
                    <a:pt x="676072" y="280481"/>
                    <a:pt x="556098" y="345332"/>
                    <a:pt x="447472" y="398834"/>
                  </a:cubicBezTo>
                  <a:cubicBezTo>
                    <a:pt x="338847" y="452336"/>
                    <a:pt x="210766" y="504218"/>
                    <a:pt x="136187" y="535022"/>
                  </a:cubicBezTo>
                  <a:cubicBezTo>
                    <a:pt x="61608" y="565826"/>
                    <a:pt x="30804" y="574743"/>
                    <a:pt x="0" y="583660"/>
                  </a:cubicBezTo>
                </a:path>
              </a:pathLst>
            </a:custGeom>
            <a:ln w="12700">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0" name="Group 193"/>
          <p:cNvGrpSpPr/>
          <p:nvPr/>
        </p:nvGrpSpPr>
        <p:grpSpPr>
          <a:xfrm>
            <a:off x="4847617" y="3057727"/>
            <a:ext cx="1387814" cy="1533728"/>
            <a:chOff x="4847617" y="3057727"/>
            <a:chExt cx="1387814" cy="1533728"/>
          </a:xfrm>
        </p:grpSpPr>
        <p:sp>
          <p:nvSpPr>
            <p:cNvPr id="171" name="Freeform 170"/>
            <p:cNvSpPr/>
            <p:nvPr/>
          </p:nvSpPr>
          <p:spPr>
            <a:xfrm>
              <a:off x="4847617" y="3057727"/>
              <a:ext cx="1387814" cy="1018162"/>
            </a:xfrm>
            <a:custGeom>
              <a:avLst/>
              <a:gdLst>
                <a:gd name="connsiteX0" fmla="*/ 0 w 1391056"/>
                <a:gd name="connsiteY0" fmla="*/ 0 h 1809345"/>
                <a:gd name="connsiteX1" fmla="*/ 807396 w 1391056"/>
                <a:gd name="connsiteY1" fmla="*/ 836579 h 1809345"/>
                <a:gd name="connsiteX2" fmla="*/ 1157592 w 1391056"/>
                <a:gd name="connsiteY2" fmla="*/ 1313234 h 1809345"/>
                <a:gd name="connsiteX3" fmla="*/ 1391056 w 1391056"/>
                <a:gd name="connsiteY3" fmla="*/ 1809345 h 1809345"/>
              </a:gdLst>
              <a:ahLst/>
              <a:cxnLst>
                <a:cxn ang="0">
                  <a:pos x="connsiteX0" y="connsiteY0"/>
                </a:cxn>
                <a:cxn ang="0">
                  <a:pos x="connsiteX1" y="connsiteY1"/>
                </a:cxn>
                <a:cxn ang="0">
                  <a:pos x="connsiteX2" y="connsiteY2"/>
                </a:cxn>
                <a:cxn ang="0">
                  <a:pos x="connsiteX3" y="connsiteY3"/>
                </a:cxn>
              </a:cxnLst>
              <a:rect l="l" t="t" r="r" b="b"/>
              <a:pathLst>
                <a:path w="1391056" h="1809345">
                  <a:moveTo>
                    <a:pt x="0" y="0"/>
                  </a:moveTo>
                  <a:cubicBezTo>
                    <a:pt x="307232" y="308853"/>
                    <a:pt x="614464" y="617707"/>
                    <a:pt x="807396" y="836579"/>
                  </a:cubicBezTo>
                  <a:cubicBezTo>
                    <a:pt x="1000328" y="1055451"/>
                    <a:pt x="1060315" y="1151106"/>
                    <a:pt x="1157592" y="1313234"/>
                  </a:cubicBezTo>
                  <a:cubicBezTo>
                    <a:pt x="1254869" y="1475362"/>
                    <a:pt x="1322962" y="1642353"/>
                    <a:pt x="1391056" y="1809345"/>
                  </a:cubicBezTo>
                </a:path>
              </a:pathLst>
            </a:custGeom>
            <a:ln w="12700">
              <a:solidFill>
                <a:srgbClr val="33CC33"/>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2" name="Freeform 171"/>
            <p:cNvSpPr/>
            <p:nvPr/>
          </p:nvSpPr>
          <p:spPr>
            <a:xfrm>
              <a:off x="4863825" y="3073935"/>
              <a:ext cx="1186780" cy="1517520"/>
            </a:xfrm>
            <a:custGeom>
              <a:avLst/>
              <a:gdLst>
                <a:gd name="connsiteX0" fmla="*/ 0 w 1391056"/>
                <a:gd name="connsiteY0" fmla="*/ 0 h 1809345"/>
                <a:gd name="connsiteX1" fmla="*/ 807396 w 1391056"/>
                <a:gd name="connsiteY1" fmla="*/ 836579 h 1809345"/>
                <a:gd name="connsiteX2" fmla="*/ 1157592 w 1391056"/>
                <a:gd name="connsiteY2" fmla="*/ 1313234 h 1809345"/>
                <a:gd name="connsiteX3" fmla="*/ 1391056 w 1391056"/>
                <a:gd name="connsiteY3" fmla="*/ 1809345 h 1809345"/>
              </a:gdLst>
              <a:ahLst/>
              <a:cxnLst>
                <a:cxn ang="0">
                  <a:pos x="connsiteX0" y="connsiteY0"/>
                </a:cxn>
                <a:cxn ang="0">
                  <a:pos x="connsiteX1" y="connsiteY1"/>
                </a:cxn>
                <a:cxn ang="0">
                  <a:pos x="connsiteX2" y="connsiteY2"/>
                </a:cxn>
                <a:cxn ang="0">
                  <a:pos x="connsiteX3" y="connsiteY3"/>
                </a:cxn>
              </a:cxnLst>
              <a:rect l="l" t="t" r="r" b="b"/>
              <a:pathLst>
                <a:path w="1391056" h="1809345">
                  <a:moveTo>
                    <a:pt x="0" y="0"/>
                  </a:moveTo>
                  <a:cubicBezTo>
                    <a:pt x="307232" y="308853"/>
                    <a:pt x="614464" y="617707"/>
                    <a:pt x="807396" y="836579"/>
                  </a:cubicBezTo>
                  <a:cubicBezTo>
                    <a:pt x="1000328" y="1055451"/>
                    <a:pt x="1060315" y="1151106"/>
                    <a:pt x="1157592" y="1313234"/>
                  </a:cubicBezTo>
                  <a:cubicBezTo>
                    <a:pt x="1254869" y="1475362"/>
                    <a:pt x="1322962" y="1642353"/>
                    <a:pt x="1391056" y="1809345"/>
                  </a:cubicBezTo>
                </a:path>
              </a:pathLst>
            </a:custGeom>
            <a:ln w="12700">
              <a:solidFill>
                <a:srgbClr val="33CC33"/>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57" name="TextBox 56"/>
          <p:cNvSpPr txBox="1"/>
          <p:nvPr/>
        </p:nvSpPr>
        <p:spPr>
          <a:xfrm>
            <a:off x="396607" y="1608464"/>
            <a:ext cx="2533880" cy="707886"/>
          </a:xfrm>
          <a:prstGeom prst="rect">
            <a:avLst/>
          </a:prstGeom>
          <a:noFill/>
        </p:spPr>
        <p:txBody>
          <a:bodyPr wrap="square" rtlCol="0">
            <a:spAutoFit/>
          </a:bodyPr>
          <a:lstStyle/>
          <a:p>
            <a:pPr marL="176213" indent="-176213"/>
            <a:r>
              <a:rPr lang="en-US" altLang="zh-CN" sz="2000" dirty="0" smtClean="0">
                <a:latin typeface="黑体" pitchFamily="2" charset="-122"/>
                <a:ea typeface="黑体" pitchFamily="2" charset="-122"/>
              </a:rPr>
              <a:t>3.</a:t>
            </a:r>
            <a:r>
              <a:rPr lang="zh-CN" altLang="en-US" sz="2000" dirty="0" smtClean="0">
                <a:latin typeface="黑体" pitchFamily="2" charset="-122"/>
                <a:ea typeface="黑体" pitchFamily="2" charset="-122"/>
              </a:rPr>
              <a:t>用户作业程序提交给主节点</a:t>
            </a:r>
            <a:endParaRPr lang="zh-CN" altLang="en-US" sz="2000" dirty="0">
              <a:latin typeface="黑体" pitchFamily="2" charset="-122"/>
              <a:ea typeface="黑体" pitchFamily="2" charset="-122"/>
            </a:endParaRPr>
          </a:p>
        </p:txBody>
      </p:sp>
      <p:grpSp>
        <p:nvGrpSpPr>
          <p:cNvPr id="58" name="Group 187"/>
          <p:cNvGrpSpPr/>
          <p:nvPr/>
        </p:nvGrpSpPr>
        <p:grpSpPr>
          <a:xfrm>
            <a:off x="5862535" y="4042176"/>
            <a:ext cx="911157" cy="891702"/>
            <a:chOff x="5862537" y="4053191"/>
            <a:chExt cx="911157" cy="891702"/>
          </a:xfrm>
        </p:grpSpPr>
        <p:sp>
          <p:nvSpPr>
            <p:cNvPr id="59" name="Oval 58"/>
            <p:cNvSpPr/>
            <p:nvPr/>
          </p:nvSpPr>
          <p:spPr>
            <a:xfrm>
              <a:off x="5862537" y="4053191"/>
              <a:ext cx="904672" cy="379379"/>
            </a:xfrm>
            <a:prstGeom prst="ellipse">
              <a:avLst/>
            </a:prstGeom>
            <a:solidFill>
              <a:srgbClr val="33CC33">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Oval 59"/>
            <p:cNvSpPr/>
            <p:nvPr/>
          </p:nvSpPr>
          <p:spPr>
            <a:xfrm>
              <a:off x="5869022" y="4565514"/>
              <a:ext cx="904672" cy="379379"/>
            </a:xfrm>
            <a:prstGeom prst="ellipse">
              <a:avLst/>
            </a:prstGeom>
            <a:solidFill>
              <a:srgbClr val="33CC33">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TextBox 60"/>
          <p:cNvSpPr txBox="1"/>
          <p:nvPr/>
        </p:nvSpPr>
        <p:spPr>
          <a:xfrm>
            <a:off x="372739" y="2333740"/>
            <a:ext cx="2533880" cy="1631216"/>
          </a:xfrm>
          <a:prstGeom prst="rect">
            <a:avLst/>
          </a:prstGeom>
          <a:noFill/>
        </p:spPr>
        <p:txBody>
          <a:bodyPr wrap="square" rtlCol="0">
            <a:spAutoFit/>
          </a:bodyPr>
          <a:lstStyle/>
          <a:p>
            <a:pPr marL="176213" indent="-176213"/>
            <a:r>
              <a:rPr lang="en-US" altLang="zh-CN" sz="2000" dirty="0" smtClean="0">
                <a:latin typeface="黑体" pitchFamily="2" charset="-122"/>
                <a:ea typeface="黑体" pitchFamily="2" charset="-122"/>
              </a:rPr>
              <a:t>4.</a:t>
            </a:r>
            <a:r>
              <a:rPr lang="zh-CN" altLang="en-US" sz="2000" dirty="0" smtClean="0">
                <a:latin typeface="黑体" pitchFamily="2" charset="-122"/>
                <a:ea typeface="黑体" pitchFamily="2" charset="-122"/>
              </a:rPr>
              <a:t>主节点为作业程序寻找和配备可用的</a:t>
            </a:r>
            <a:r>
              <a:rPr lang="en-US" altLang="zh-CN" sz="2000" dirty="0" smtClean="0">
                <a:latin typeface="黑体" pitchFamily="2" charset="-122"/>
                <a:ea typeface="黑体" pitchFamily="2" charset="-122"/>
              </a:rPr>
              <a:t>Map</a:t>
            </a:r>
            <a:r>
              <a:rPr lang="zh-CN" altLang="en-US" sz="2000" dirty="0" smtClean="0">
                <a:latin typeface="黑体" pitchFamily="2" charset="-122"/>
                <a:ea typeface="黑体" pitchFamily="2" charset="-122"/>
              </a:rPr>
              <a:t>节点，并将程序和数据传送给</a:t>
            </a:r>
            <a:r>
              <a:rPr lang="en-US" altLang="zh-CN" sz="2000" dirty="0" smtClean="0">
                <a:latin typeface="黑体" pitchFamily="2" charset="-122"/>
                <a:ea typeface="黑体" pitchFamily="2" charset="-122"/>
              </a:rPr>
              <a:t>map</a:t>
            </a:r>
            <a:r>
              <a:rPr lang="zh-CN" altLang="en-US" sz="2000" dirty="0" smtClean="0">
                <a:latin typeface="黑体" pitchFamily="2" charset="-122"/>
                <a:ea typeface="黑体" pitchFamily="2" charset="-122"/>
              </a:rPr>
              <a:t>节点 </a:t>
            </a:r>
            <a:endParaRPr lang="zh-CN" altLang="en-US" sz="2000" dirty="0">
              <a:latin typeface="黑体" pitchFamily="2" charset="-122"/>
              <a:ea typeface="黑体" pitchFamily="2" charset="-122"/>
            </a:endParaRPr>
          </a:p>
        </p:txBody>
      </p:sp>
      <p:cxnSp>
        <p:nvCxnSpPr>
          <p:cNvPr id="62" name="Straight Arrow Connector 61"/>
          <p:cNvCxnSpPr/>
          <p:nvPr/>
        </p:nvCxnSpPr>
        <p:spPr>
          <a:xfrm rot="16200000" flipH="1">
            <a:off x="4329073" y="2530745"/>
            <a:ext cx="437744" cy="8106"/>
          </a:xfrm>
          <a:prstGeom prst="straightConnector1">
            <a:avLst/>
          </a:prstGeom>
          <a:ln w="22225">
            <a:prstDash val="solid"/>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6055605" y="1615807"/>
            <a:ext cx="2669753" cy="1323439"/>
          </a:xfrm>
          <a:prstGeom prst="rect">
            <a:avLst/>
          </a:prstGeom>
          <a:noFill/>
        </p:spPr>
        <p:txBody>
          <a:bodyPr wrap="square" rtlCol="0">
            <a:spAutoFit/>
          </a:bodyPr>
          <a:lstStyle/>
          <a:p>
            <a:pPr marL="176213" indent="-176213"/>
            <a:r>
              <a:rPr lang="en-US" altLang="zh-CN" sz="2000" dirty="0" smtClean="0">
                <a:latin typeface="黑体" pitchFamily="2" charset="-122"/>
                <a:ea typeface="黑体" pitchFamily="2" charset="-122"/>
              </a:rPr>
              <a:t>5.</a:t>
            </a:r>
            <a:r>
              <a:rPr lang="zh-CN" altLang="en-US" sz="2000" dirty="0" smtClean="0">
                <a:latin typeface="黑体" pitchFamily="2" charset="-122"/>
                <a:ea typeface="黑体" pitchFamily="2" charset="-122"/>
              </a:rPr>
              <a:t>主节点也为作业程序寻找和配备可用的</a:t>
            </a:r>
            <a:r>
              <a:rPr lang="en-US" altLang="zh-CN" sz="2000" dirty="0" smtClean="0">
                <a:latin typeface="黑体" pitchFamily="2" charset="-122"/>
                <a:ea typeface="黑体" pitchFamily="2" charset="-122"/>
              </a:rPr>
              <a:t>Reduce</a:t>
            </a:r>
            <a:r>
              <a:rPr lang="zh-CN" altLang="en-US" sz="2000" dirty="0" smtClean="0">
                <a:latin typeface="黑体" pitchFamily="2" charset="-122"/>
                <a:ea typeface="黑体" pitchFamily="2" charset="-122"/>
              </a:rPr>
              <a:t>节点，并将程序传送给</a:t>
            </a:r>
            <a:r>
              <a:rPr lang="en-US" altLang="zh-CN" sz="2000" dirty="0" smtClean="0">
                <a:latin typeface="黑体" pitchFamily="2" charset="-122"/>
                <a:ea typeface="黑体" pitchFamily="2" charset="-122"/>
              </a:rPr>
              <a:t>Reduce</a:t>
            </a:r>
            <a:r>
              <a:rPr lang="zh-CN" altLang="en-US" sz="2000" dirty="0" smtClean="0">
                <a:latin typeface="黑体" pitchFamily="2" charset="-122"/>
                <a:ea typeface="黑体" pitchFamily="2" charset="-122"/>
              </a:rPr>
              <a:t>节点 </a:t>
            </a:r>
            <a:endParaRPr lang="zh-CN" altLang="en-US" sz="2000" dirty="0">
              <a:latin typeface="黑体" pitchFamily="2" charset="-122"/>
              <a:ea typeface="黑体" pitchFamily="2" charset="-122"/>
            </a:endParaRPr>
          </a:p>
        </p:txBody>
      </p:sp>
      <p:grpSp>
        <p:nvGrpSpPr>
          <p:cNvPr id="64" name="Group 194"/>
          <p:cNvGrpSpPr/>
          <p:nvPr/>
        </p:nvGrpSpPr>
        <p:grpSpPr>
          <a:xfrm>
            <a:off x="4802221" y="2185480"/>
            <a:ext cx="1462392" cy="2376792"/>
            <a:chOff x="4802221" y="2185480"/>
            <a:chExt cx="1462392" cy="2376792"/>
          </a:xfrm>
        </p:grpSpPr>
        <p:sp>
          <p:nvSpPr>
            <p:cNvPr id="65" name="Freeform 64"/>
            <p:cNvSpPr/>
            <p:nvPr/>
          </p:nvSpPr>
          <p:spPr>
            <a:xfrm>
              <a:off x="4873557" y="2247089"/>
              <a:ext cx="1391056" cy="1809345"/>
            </a:xfrm>
            <a:custGeom>
              <a:avLst/>
              <a:gdLst>
                <a:gd name="connsiteX0" fmla="*/ 0 w 1391056"/>
                <a:gd name="connsiteY0" fmla="*/ 0 h 1809345"/>
                <a:gd name="connsiteX1" fmla="*/ 807396 w 1391056"/>
                <a:gd name="connsiteY1" fmla="*/ 836579 h 1809345"/>
                <a:gd name="connsiteX2" fmla="*/ 1157592 w 1391056"/>
                <a:gd name="connsiteY2" fmla="*/ 1313234 h 1809345"/>
                <a:gd name="connsiteX3" fmla="*/ 1391056 w 1391056"/>
                <a:gd name="connsiteY3" fmla="*/ 1809345 h 1809345"/>
              </a:gdLst>
              <a:ahLst/>
              <a:cxnLst>
                <a:cxn ang="0">
                  <a:pos x="connsiteX0" y="connsiteY0"/>
                </a:cxn>
                <a:cxn ang="0">
                  <a:pos x="connsiteX1" y="connsiteY1"/>
                </a:cxn>
                <a:cxn ang="0">
                  <a:pos x="connsiteX2" y="connsiteY2"/>
                </a:cxn>
                <a:cxn ang="0">
                  <a:pos x="connsiteX3" y="connsiteY3"/>
                </a:cxn>
              </a:cxnLst>
              <a:rect l="l" t="t" r="r" b="b"/>
              <a:pathLst>
                <a:path w="1391056" h="1809345">
                  <a:moveTo>
                    <a:pt x="0" y="0"/>
                  </a:moveTo>
                  <a:cubicBezTo>
                    <a:pt x="307232" y="308853"/>
                    <a:pt x="614464" y="617707"/>
                    <a:pt x="807396" y="836579"/>
                  </a:cubicBezTo>
                  <a:cubicBezTo>
                    <a:pt x="1000328" y="1055451"/>
                    <a:pt x="1060315" y="1151106"/>
                    <a:pt x="1157592" y="1313234"/>
                  </a:cubicBezTo>
                  <a:cubicBezTo>
                    <a:pt x="1254869" y="1475362"/>
                    <a:pt x="1322962" y="1642353"/>
                    <a:pt x="1391056" y="1809345"/>
                  </a:cubicBezTo>
                </a:path>
              </a:pathLst>
            </a:custGeom>
            <a:ln w="12700">
              <a:solidFill>
                <a:srgbClr val="00FFFF"/>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 name="Freeform 65"/>
            <p:cNvSpPr/>
            <p:nvPr/>
          </p:nvSpPr>
          <p:spPr>
            <a:xfrm>
              <a:off x="4802221" y="2185480"/>
              <a:ext cx="1335932" cy="2376792"/>
            </a:xfrm>
            <a:custGeom>
              <a:avLst/>
              <a:gdLst>
                <a:gd name="connsiteX0" fmla="*/ 0 w 1391056"/>
                <a:gd name="connsiteY0" fmla="*/ 0 h 1809345"/>
                <a:gd name="connsiteX1" fmla="*/ 807396 w 1391056"/>
                <a:gd name="connsiteY1" fmla="*/ 836579 h 1809345"/>
                <a:gd name="connsiteX2" fmla="*/ 1157592 w 1391056"/>
                <a:gd name="connsiteY2" fmla="*/ 1313234 h 1809345"/>
                <a:gd name="connsiteX3" fmla="*/ 1391056 w 1391056"/>
                <a:gd name="connsiteY3" fmla="*/ 1809345 h 1809345"/>
              </a:gdLst>
              <a:ahLst/>
              <a:cxnLst>
                <a:cxn ang="0">
                  <a:pos x="connsiteX0" y="connsiteY0"/>
                </a:cxn>
                <a:cxn ang="0">
                  <a:pos x="connsiteX1" y="connsiteY1"/>
                </a:cxn>
                <a:cxn ang="0">
                  <a:pos x="connsiteX2" y="connsiteY2"/>
                </a:cxn>
                <a:cxn ang="0">
                  <a:pos x="connsiteX3" y="connsiteY3"/>
                </a:cxn>
              </a:cxnLst>
              <a:rect l="l" t="t" r="r" b="b"/>
              <a:pathLst>
                <a:path w="1391056" h="1809345">
                  <a:moveTo>
                    <a:pt x="0" y="0"/>
                  </a:moveTo>
                  <a:cubicBezTo>
                    <a:pt x="307232" y="308853"/>
                    <a:pt x="614464" y="617707"/>
                    <a:pt x="807396" y="836579"/>
                  </a:cubicBezTo>
                  <a:cubicBezTo>
                    <a:pt x="1000328" y="1055451"/>
                    <a:pt x="1060315" y="1151106"/>
                    <a:pt x="1157592" y="1313234"/>
                  </a:cubicBezTo>
                  <a:cubicBezTo>
                    <a:pt x="1254869" y="1475362"/>
                    <a:pt x="1322962" y="1642353"/>
                    <a:pt x="1391056" y="1809345"/>
                  </a:cubicBezTo>
                </a:path>
              </a:pathLst>
            </a:custGeom>
            <a:ln w="12700">
              <a:solidFill>
                <a:srgbClr val="00FFFF"/>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10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wipe(up)">
                                      <p:cBhvr>
                                        <p:cTn id="12" dur="3000"/>
                                        <p:tgtEl>
                                          <p:spTgt spid="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wipe(left)">
                                      <p:cBhvr>
                                        <p:cTn id="17" dur="1000"/>
                                        <p:tgtEl>
                                          <p:spTgt spid="6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3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30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3"/>
                                        </p:tgtEl>
                                        <p:attrNameLst>
                                          <p:attrName>style.visibility</p:attrName>
                                        </p:attrNameLst>
                                      </p:cBhvr>
                                      <p:to>
                                        <p:strVal val="visible"/>
                                      </p:to>
                                    </p:set>
                                    <p:animEffect transition="in" filter="wipe(left)">
                                      <p:cBhvr>
                                        <p:cTn id="32" dur="1000"/>
                                        <p:tgtEl>
                                          <p:spTgt spid="6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up)">
                                      <p:cBhvr>
                                        <p:cTn id="37" dur="30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64"/>
                                        </p:tgtEl>
                                        <p:attrNameLst>
                                          <p:attrName>style.visibility</p:attrName>
                                        </p:attrNameLst>
                                      </p:cBhvr>
                                      <p:to>
                                        <p:strVal val="visible"/>
                                      </p:to>
                                    </p:set>
                                    <p:animEffect transition="in" filter="wipe(up)">
                                      <p:cBhvr>
                                        <p:cTn id="42" dur="3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61" grpId="0"/>
      <p:bldP spid="6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5408" y="769638"/>
            <a:ext cx="8637886" cy="5536894"/>
          </a:xfrm>
        </p:spPr>
        <p:txBody>
          <a:bodyPr>
            <a:normAutofit/>
          </a:bodyPr>
          <a:lstStyle/>
          <a:p>
            <a:pPr>
              <a:buNone/>
            </a:pPr>
            <a:r>
              <a:rPr lang="en-US" altLang="zh-CN" b="1" dirty="0" smtClean="0">
                <a:solidFill>
                  <a:srgbClr val="00B050"/>
                </a:solidFill>
                <a:latin typeface="黑体" pitchFamily="2" charset="-122"/>
                <a:ea typeface="黑体" pitchFamily="2" charset="-122"/>
              </a:rPr>
              <a:t>Google MapReduce</a:t>
            </a:r>
            <a:r>
              <a:rPr lang="zh-CN" altLang="en-US" b="1" dirty="0" smtClean="0">
                <a:solidFill>
                  <a:srgbClr val="00B050"/>
                </a:solidFill>
                <a:latin typeface="黑体" pitchFamily="2" charset="-122"/>
                <a:ea typeface="黑体" pitchFamily="2" charset="-122"/>
              </a:rPr>
              <a:t>并行处理的基本过程</a:t>
            </a:r>
            <a:endParaRPr lang="en-US" altLang="zh-CN" b="1" dirty="0" smtClean="0">
              <a:solidFill>
                <a:srgbClr val="00B050"/>
              </a:solidFill>
              <a:latin typeface="黑体" pitchFamily="2" charset="-122"/>
              <a:ea typeface="黑体" pitchFamily="2" charset="-122"/>
            </a:endParaRPr>
          </a:p>
          <a:p>
            <a:pPr>
              <a:buNone/>
            </a:pPr>
            <a:endParaRPr lang="en-US" altLang="zh-CN" b="1" dirty="0" smtClean="0">
              <a:solidFill>
                <a:srgbClr val="00B050"/>
              </a:solidFill>
              <a:latin typeface="+mj-ea"/>
              <a:ea typeface="+mj-ea"/>
            </a:endParaRPr>
          </a:p>
          <a:p>
            <a:pPr>
              <a:buNone/>
            </a:pPr>
            <a:r>
              <a:rPr lang="zh-CN" altLang="en-US" dirty="0" smtClean="0">
                <a:latin typeface="黑体" pitchFamily="49" charset="-122"/>
                <a:ea typeface="黑体" pitchFamily="49" charset="-122"/>
              </a:rPr>
              <a:t>  </a:t>
            </a:r>
            <a:endParaRPr lang="en-US" altLang="zh-CN" sz="2400" dirty="0" smtClean="0">
              <a:solidFill>
                <a:srgbClr val="D60093"/>
              </a:solidFill>
              <a:latin typeface="黑体" pitchFamily="49" charset="-122"/>
              <a:ea typeface="黑体" pitchFamily="49" charset="-122"/>
            </a:endParaRPr>
          </a:p>
          <a:p>
            <a:pPr>
              <a:buNone/>
            </a:pPr>
            <a:r>
              <a:rPr lang="en-US" altLang="zh-CN" dirty="0" smtClean="0">
                <a:solidFill>
                  <a:srgbClr val="D60093"/>
                </a:solidFill>
                <a:latin typeface="黑体" pitchFamily="49" charset="-122"/>
                <a:ea typeface="黑体" pitchFamily="49" charset="-122"/>
              </a:rPr>
              <a:t>   </a:t>
            </a:r>
          </a:p>
          <a:p>
            <a:pPr>
              <a:buNone/>
            </a:pPr>
            <a:endParaRPr lang="en-US" altLang="zh-CN" dirty="0" smtClean="0">
              <a:solidFill>
                <a:srgbClr val="0066FF"/>
              </a:solidFill>
              <a:latin typeface="黑体" pitchFamily="49" charset="-122"/>
              <a:ea typeface="黑体" pitchFamily="49" charset="-122"/>
            </a:endParaRPr>
          </a:p>
          <a:p>
            <a:pPr lvl="1">
              <a:buNone/>
            </a:pPr>
            <a:endParaRPr lang="zh-CN" altLang="en-US" dirty="0"/>
          </a:p>
        </p:txBody>
      </p:sp>
      <p:sp>
        <p:nvSpPr>
          <p:cNvPr id="4" name="Title 1"/>
          <p:cNvSpPr>
            <a:spLocks noGrp="1"/>
          </p:cNvSpPr>
          <p:nvPr>
            <p:ph type="title"/>
          </p:nvPr>
        </p:nvSpPr>
        <p:spPr>
          <a:xfrm>
            <a:off x="1095461" y="228427"/>
            <a:ext cx="7772400" cy="4856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Google </a:t>
            </a:r>
            <a:r>
              <a:rPr lang="en-US" altLang="zh-CN" sz="2400" b="1" spc="50" dirty="0" err="1"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MapReduce</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的基本工作原理</a:t>
            </a:r>
            <a:endParaRPr lang="zh-CN" altLang="en-US"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endParaRPr>
          </a:p>
        </p:txBody>
      </p:sp>
      <p:pic>
        <p:nvPicPr>
          <p:cNvPr id="138" name="Picture 4" descr="MapReduce-architecture"/>
          <p:cNvPicPr>
            <a:picLocks noChangeAspect="1" noChangeArrowheads="1"/>
          </p:cNvPicPr>
          <p:nvPr/>
        </p:nvPicPr>
        <p:blipFill>
          <a:blip r:embed="rId2" cstate="print"/>
          <a:srcRect/>
          <a:stretch>
            <a:fillRect/>
          </a:stretch>
        </p:blipFill>
        <p:spPr bwMode="auto">
          <a:xfrm>
            <a:off x="964658" y="1555007"/>
            <a:ext cx="7323308" cy="4657725"/>
          </a:xfrm>
          <a:prstGeom prst="rect">
            <a:avLst/>
          </a:prstGeom>
          <a:noFill/>
          <a:ln w="9525">
            <a:noFill/>
            <a:miter lim="800000"/>
            <a:headEnd/>
            <a:tailEnd/>
          </a:ln>
        </p:spPr>
      </p:pic>
      <p:sp>
        <p:nvSpPr>
          <p:cNvPr id="139" name="TextBox 2"/>
          <p:cNvSpPr txBox="1">
            <a:spLocks noChangeArrowheads="1"/>
          </p:cNvSpPr>
          <p:nvPr/>
        </p:nvSpPr>
        <p:spPr bwMode="auto">
          <a:xfrm>
            <a:off x="6485106" y="6436840"/>
            <a:ext cx="2533066" cy="215444"/>
          </a:xfrm>
          <a:prstGeom prst="rect">
            <a:avLst/>
          </a:prstGeom>
          <a:noFill/>
          <a:ln w="9525">
            <a:noFill/>
            <a:miter lim="800000"/>
            <a:headEnd/>
            <a:tailEnd/>
          </a:ln>
        </p:spPr>
        <p:txBody>
          <a:bodyPr wrap="none">
            <a:spAutoFit/>
          </a:bodyPr>
          <a:lstStyle/>
          <a:p>
            <a:r>
              <a:rPr lang="en-US" altLang="zh-CN" sz="800" b="0" dirty="0" smtClean="0">
                <a:solidFill>
                  <a:schemeClr val="tx2"/>
                </a:solidFill>
                <a:latin typeface="Verdana" pitchFamily="34" charset="0"/>
                <a:ea typeface="宋体" charset="-122"/>
              </a:rPr>
              <a:t>Cite from Dean </a:t>
            </a:r>
            <a:r>
              <a:rPr lang="en-US" altLang="zh-CN" sz="800" b="0" dirty="0">
                <a:solidFill>
                  <a:schemeClr val="tx2"/>
                </a:solidFill>
                <a:latin typeface="Verdana" pitchFamily="34" charset="0"/>
                <a:ea typeface="宋体" charset="-122"/>
              </a:rPr>
              <a:t>and </a:t>
            </a:r>
            <a:r>
              <a:rPr lang="en-US" altLang="zh-CN" sz="800" b="0" dirty="0" err="1">
                <a:solidFill>
                  <a:schemeClr val="tx2"/>
                </a:solidFill>
                <a:latin typeface="Verdana" pitchFamily="34" charset="0"/>
                <a:ea typeface="宋体" charset="-122"/>
              </a:rPr>
              <a:t>Ghemawat</a:t>
            </a:r>
            <a:r>
              <a:rPr lang="en-US" altLang="zh-CN" sz="800" b="0" dirty="0">
                <a:solidFill>
                  <a:schemeClr val="tx2"/>
                </a:solidFill>
                <a:latin typeface="Verdana" pitchFamily="34" charset="0"/>
                <a:ea typeface="宋体" charset="-122"/>
              </a:rPr>
              <a:t> (OSDI 2004)</a:t>
            </a:r>
          </a:p>
        </p:txBody>
      </p:sp>
      <p:sp>
        <p:nvSpPr>
          <p:cNvPr id="140" name="Rectangle 139"/>
          <p:cNvSpPr/>
          <p:nvPr/>
        </p:nvSpPr>
        <p:spPr>
          <a:xfrm>
            <a:off x="1079770" y="3871609"/>
            <a:ext cx="622570" cy="1274323"/>
          </a:xfrm>
          <a:prstGeom prst="rect">
            <a:avLst/>
          </a:prstGeom>
          <a:solidFill>
            <a:srgbClr val="0066FF">
              <a:alpha val="51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Group 186"/>
          <p:cNvGrpSpPr/>
          <p:nvPr/>
        </p:nvGrpSpPr>
        <p:grpSpPr>
          <a:xfrm>
            <a:off x="2311941" y="3589506"/>
            <a:ext cx="907914" cy="2049294"/>
            <a:chOff x="2311941" y="3589506"/>
            <a:chExt cx="907914" cy="2049294"/>
          </a:xfrm>
        </p:grpSpPr>
        <p:sp>
          <p:nvSpPr>
            <p:cNvPr id="141" name="Oval 140"/>
            <p:cNvSpPr/>
            <p:nvPr/>
          </p:nvSpPr>
          <p:spPr>
            <a:xfrm>
              <a:off x="2315183" y="3589506"/>
              <a:ext cx="904672" cy="379379"/>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Oval 141"/>
            <p:cNvSpPr/>
            <p:nvPr/>
          </p:nvSpPr>
          <p:spPr>
            <a:xfrm>
              <a:off x="2331396" y="4432570"/>
              <a:ext cx="888459" cy="379379"/>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Oval 142"/>
            <p:cNvSpPr/>
            <p:nvPr/>
          </p:nvSpPr>
          <p:spPr>
            <a:xfrm>
              <a:off x="2311941" y="5259421"/>
              <a:ext cx="904672" cy="379379"/>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Group 187"/>
          <p:cNvGrpSpPr/>
          <p:nvPr/>
        </p:nvGrpSpPr>
        <p:grpSpPr>
          <a:xfrm>
            <a:off x="5862537" y="4053191"/>
            <a:ext cx="911157" cy="891702"/>
            <a:chOff x="5862537" y="4053191"/>
            <a:chExt cx="911157" cy="891702"/>
          </a:xfrm>
        </p:grpSpPr>
        <p:sp>
          <p:nvSpPr>
            <p:cNvPr id="144" name="Oval 143"/>
            <p:cNvSpPr/>
            <p:nvPr/>
          </p:nvSpPr>
          <p:spPr>
            <a:xfrm>
              <a:off x="5862537" y="4053191"/>
              <a:ext cx="904672" cy="379379"/>
            </a:xfrm>
            <a:prstGeom prst="ellipse">
              <a:avLst/>
            </a:prstGeom>
            <a:solidFill>
              <a:srgbClr val="33CC33">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Oval 144"/>
            <p:cNvSpPr/>
            <p:nvPr/>
          </p:nvSpPr>
          <p:spPr>
            <a:xfrm>
              <a:off x="5869022" y="4565514"/>
              <a:ext cx="904672" cy="379379"/>
            </a:xfrm>
            <a:prstGeom prst="ellipse">
              <a:avLst/>
            </a:prstGeom>
            <a:solidFill>
              <a:srgbClr val="33CC33">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7" name="Oval 146"/>
          <p:cNvSpPr/>
          <p:nvPr/>
        </p:nvSpPr>
        <p:spPr>
          <a:xfrm>
            <a:off x="4001311" y="1705582"/>
            <a:ext cx="1066799" cy="590146"/>
          </a:xfrm>
          <a:prstGeom prst="ellipse">
            <a:avLst/>
          </a:prstGeom>
          <a:solidFill>
            <a:srgbClr val="00FFFF">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Oval 147"/>
          <p:cNvSpPr/>
          <p:nvPr/>
        </p:nvSpPr>
        <p:spPr>
          <a:xfrm>
            <a:off x="4147227" y="2756169"/>
            <a:ext cx="804152" cy="379379"/>
          </a:xfrm>
          <a:prstGeom prst="ellipse">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Group 190"/>
          <p:cNvGrpSpPr/>
          <p:nvPr/>
        </p:nvGrpSpPr>
        <p:grpSpPr>
          <a:xfrm>
            <a:off x="1699098" y="3774332"/>
            <a:ext cx="956553" cy="1488332"/>
            <a:chOff x="1699098" y="3774332"/>
            <a:chExt cx="956553" cy="1488332"/>
          </a:xfrm>
        </p:grpSpPr>
        <p:sp>
          <p:nvSpPr>
            <p:cNvPr id="157" name="Freeform 156"/>
            <p:cNvSpPr/>
            <p:nvPr/>
          </p:nvSpPr>
          <p:spPr>
            <a:xfrm>
              <a:off x="1721796" y="3774332"/>
              <a:ext cx="583659" cy="136187"/>
            </a:xfrm>
            <a:custGeom>
              <a:avLst/>
              <a:gdLst>
                <a:gd name="connsiteX0" fmla="*/ 0 w 583659"/>
                <a:gd name="connsiteY0" fmla="*/ 136187 h 136187"/>
                <a:gd name="connsiteX1" fmla="*/ 291830 w 583659"/>
                <a:gd name="connsiteY1" fmla="*/ 48638 h 136187"/>
                <a:gd name="connsiteX2" fmla="*/ 583659 w 583659"/>
                <a:gd name="connsiteY2" fmla="*/ 0 h 136187"/>
              </a:gdLst>
              <a:ahLst/>
              <a:cxnLst>
                <a:cxn ang="0">
                  <a:pos x="connsiteX0" y="connsiteY0"/>
                </a:cxn>
                <a:cxn ang="0">
                  <a:pos x="connsiteX1" y="connsiteY1"/>
                </a:cxn>
                <a:cxn ang="0">
                  <a:pos x="connsiteX2" y="connsiteY2"/>
                </a:cxn>
              </a:cxnLst>
              <a:rect l="l" t="t" r="r" b="b"/>
              <a:pathLst>
                <a:path w="583659" h="136187">
                  <a:moveTo>
                    <a:pt x="0" y="136187"/>
                  </a:moveTo>
                  <a:cubicBezTo>
                    <a:pt x="97277" y="103761"/>
                    <a:pt x="194554" y="71336"/>
                    <a:pt x="291830" y="48638"/>
                  </a:cubicBezTo>
                  <a:cubicBezTo>
                    <a:pt x="389106" y="25940"/>
                    <a:pt x="486382" y="12970"/>
                    <a:pt x="583659" y="0"/>
                  </a:cubicBezTo>
                </a:path>
              </a:pathLst>
            </a:custGeom>
            <a:ln w="12700">
              <a:solidFill>
                <a:srgbClr val="0066FF"/>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8" name="Freeform 157"/>
            <p:cNvSpPr/>
            <p:nvPr/>
          </p:nvSpPr>
          <p:spPr>
            <a:xfrm>
              <a:off x="1699098" y="4717916"/>
              <a:ext cx="713362" cy="201038"/>
            </a:xfrm>
            <a:custGeom>
              <a:avLst/>
              <a:gdLst>
                <a:gd name="connsiteX0" fmla="*/ 0 w 583659"/>
                <a:gd name="connsiteY0" fmla="*/ 136187 h 136187"/>
                <a:gd name="connsiteX1" fmla="*/ 291830 w 583659"/>
                <a:gd name="connsiteY1" fmla="*/ 48638 h 136187"/>
                <a:gd name="connsiteX2" fmla="*/ 583659 w 583659"/>
                <a:gd name="connsiteY2" fmla="*/ 0 h 136187"/>
              </a:gdLst>
              <a:ahLst/>
              <a:cxnLst>
                <a:cxn ang="0">
                  <a:pos x="connsiteX0" y="connsiteY0"/>
                </a:cxn>
                <a:cxn ang="0">
                  <a:pos x="connsiteX1" y="connsiteY1"/>
                </a:cxn>
                <a:cxn ang="0">
                  <a:pos x="connsiteX2" y="connsiteY2"/>
                </a:cxn>
              </a:cxnLst>
              <a:rect l="l" t="t" r="r" b="b"/>
              <a:pathLst>
                <a:path w="583659" h="136187">
                  <a:moveTo>
                    <a:pt x="0" y="136187"/>
                  </a:moveTo>
                  <a:cubicBezTo>
                    <a:pt x="97277" y="103761"/>
                    <a:pt x="194554" y="71336"/>
                    <a:pt x="291830" y="48638"/>
                  </a:cubicBezTo>
                  <a:cubicBezTo>
                    <a:pt x="389106" y="25940"/>
                    <a:pt x="486382" y="12970"/>
                    <a:pt x="583659" y="0"/>
                  </a:cubicBezTo>
                </a:path>
              </a:pathLst>
            </a:custGeom>
            <a:ln w="12700">
              <a:solidFill>
                <a:srgbClr val="0066FF"/>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0" name="Freeform 159"/>
            <p:cNvSpPr/>
            <p:nvPr/>
          </p:nvSpPr>
          <p:spPr>
            <a:xfrm>
              <a:off x="1721796" y="3968885"/>
              <a:ext cx="846306" cy="291830"/>
            </a:xfrm>
            <a:custGeom>
              <a:avLst/>
              <a:gdLst>
                <a:gd name="connsiteX0" fmla="*/ 0 w 846306"/>
                <a:gd name="connsiteY0" fmla="*/ 291830 h 291830"/>
                <a:gd name="connsiteX1" fmla="*/ 252919 w 846306"/>
                <a:gd name="connsiteY1" fmla="*/ 282102 h 291830"/>
                <a:gd name="connsiteX2" fmla="*/ 544749 w 846306"/>
                <a:gd name="connsiteY2" fmla="*/ 204281 h 291830"/>
                <a:gd name="connsiteX3" fmla="*/ 846306 w 846306"/>
                <a:gd name="connsiteY3" fmla="*/ 0 h 291830"/>
              </a:gdLst>
              <a:ahLst/>
              <a:cxnLst>
                <a:cxn ang="0">
                  <a:pos x="connsiteX0" y="connsiteY0"/>
                </a:cxn>
                <a:cxn ang="0">
                  <a:pos x="connsiteX1" y="connsiteY1"/>
                </a:cxn>
                <a:cxn ang="0">
                  <a:pos x="connsiteX2" y="connsiteY2"/>
                </a:cxn>
                <a:cxn ang="0">
                  <a:pos x="connsiteX3" y="connsiteY3"/>
                </a:cxn>
              </a:cxnLst>
              <a:rect l="l" t="t" r="r" b="b"/>
              <a:pathLst>
                <a:path w="846306" h="291830">
                  <a:moveTo>
                    <a:pt x="0" y="291830"/>
                  </a:moveTo>
                  <a:lnTo>
                    <a:pt x="252919" y="282102"/>
                  </a:lnTo>
                  <a:cubicBezTo>
                    <a:pt x="343710" y="267511"/>
                    <a:pt x="445851" y="251298"/>
                    <a:pt x="544749" y="204281"/>
                  </a:cubicBezTo>
                  <a:cubicBezTo>
                    <a:pt x="643647" y="157264"/>
                    <a:pt x="744976" y="78632"/>
                    <a:pt x="846306" y="0"/>
                  </a:cubicBezTo>
                </a:path>
              </a:pathLst>
            </a:custGeom>
            <a:ln w="12700">
              <a:solidFill>
                <a:srgbClr val="0066FF"/>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62" name="Straight Arrow Connector 161"/>
            <p:cNvCxnSpPr>
              <a:stCxn id="140" idx="3"/>
            </p:cNvCxnSpPr>
            <p:nvPr/>
          </p:nvCxnSpPr>
          <p:spPr>
            <a:xfrm>
              <a:off x="1702340" y="4508771"/>
              <a:ext cx="612843" cy="63229"/>
            </a:xfrm>
            <a:prstGeom prst="straightConnector1">
              <a:avLst/>
            </a:prstGeom>
            <a:ln w="12700">
              <a:solidFill>
                <a:srgbClr val="0066FF"/>
              </a:solidFill>
              <a:tailEnd type="stealth"/>
            </a:ln>
          </p:spPr>
          <p:style>
            <a:lnRef idx="1">
              <a:schemeClr val="accent1"/>
            </a:lnRef>
            <a:fillRef idx="0">
              <a:schemeClr val="accent1"/>
            </a:fillRef>
            <a:effectRef idx="0">
              <a:schemeClr val="accent1"/>
            </a:effectRef>
            <a:fontRef idx="minor">
              <a:schemeClr val="tx1"/>
            </a:fontRef>
          </p:style>
        </p:cxnSp>
        <p:sp>
          <p:nvSpPr>
            <p:cNvPr id="163" name="Freeform 162"/>
            <p:cNvSpPr/>
            <p:nvPr/>
          </p:nvSpPr>
          <p:spPr>
            <a:xfrm>
              <a:off x="1721796" y="4747098"/>
              <a:ext cx="933855" cy="515566"/>
            </a:xfrm>
            <a:custGeom>
              <a:avLst/>
              <a:gdLst>
                <a:gd name="connsiteX0" fmla="*/ 0 w 933855"/>
                <a:gd name="connsiteY0" fmla="*/ 0 h 515566"/>
                <a:gd name="connsiteX1" fmla="*/ 359923 w 933855"/>
                <a:gd name="connsiteY1" fmla="*/ 58366 h 515566"/>
                <a:gd name="connsiteX2" fmla="*/ 564204 w 933855"/>
                <a:gd name="connsiteY2" fmla="*/ 155642 h 515566"/>
                <a:gd name="connsiteX3" fmla="*/ 807395 w 933855"/>
                <a:gd name="connsiteY3" fmla="*/ 359923 h 515566"/>
                <a:gd name="connsiteX4" fmla="*/ 933855 w 933855"/>
                <a:gd name="connsiteY4" fmla="*/ 515566 h 515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855" h="515566">
                  <a:moveTo>
                    <a:pt x="0" y="0"/>
                  </a:moveTo>
                  <a:cubicBezTo>
                    <a:pt x="132944" y="16213"/>
                    <a:pt x="265889" y="32426"/>
                    <a:pt x="359923" y="58366"/>
                  </a:cubicBezTo>
                  <a:cubicBezTo>
                    <a:pt x="453957" y="84306"/>
                    <a:pt x="489625" y="105383"/>
                    <a:pt x="564204" y="155642"/>
                  </a:cubicBezTo>
                  <a:cubicBezTo>
                    <a:pt x="638783" y="205901"/>
                    <a:pt x="745786" y="299936"/>
                    <a:pt x="807395" y="359923"/>
                  </a:cubicBezTo>
                  <a:cubicBezTo>
                    <a:pt x="869004" y="419910"/>
                    <a:pt x="901429" y="467738"/>
                    <a:pt x="933855" y="515566"/>
                  </a:cubicBezTo>
                </a:path>
              </a:pathLst>
            </a:custGeom>
            <a:ln w="12700">
              <a:solidFill>
                <a:srgbClr val="0066FF"/>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3" name="Group 191"/>
          <p:cNvGrpSpPr/>
          <p:nvPr/>
        </p:nvGrpSpPr>
        <p:grpSpPr>
          <a:xfrm>
            <a:off x="3195868" y="3774332"/>
            <a:ext cx="1209472" cy="1669915"/>
            <a:chOff x="3206885" y="3774332"/>
            <a:chExt cx="1209472" cy="1669915"/>
          </a:xfrm>
        </p:grpSpPr>
        <p:cxnSp>
          <p:nvCxnSpPr>
            <p:cNvPr id="164" name="Straight Arrow Connector 163"/>
            <p:cNvCxnSpPr/>
            <p:nvPr/>
          </p:nvCxnSpPr>
          <p:spPr>
            <a:xfrm flipV="1">
              <a:off x="3206885" y="3774332"/>
              <a:ext cx="1209472" cy="11349"/>
            </a:xfrm>
            <a:prstGeom prst="straightConnector1">
              <a:avLst/>
            </a:prstGeom>
            <a:ln w="12700">
              <a:solidFill>
                <a:srgbClr val="00B0F0"/>
              </a:solidFill>
              <a:tailEnd type="stealth"/>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p:nvPr/>
          </p:nvCxnSpPr>
          <p:spPr>
            <a:xfrm>
              <a:off x="3232826" y="4609290"/>
              <a:ext cx="1154348" cy="1621"/>
            </a:xfrm>
            <a:prstGeom prst="straightConnector1">
              <a:avLst/>
            </a:prstGeom>
            <a:ln w="12700">
              <a:solidFill>
                <a:srgbClr val="00B0F0"/>
              </a:solidFill>
              <a:tailEnd type="stealth"/>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a:off x="3229584" y="5442626"/>
              <a:ext cx="1154348" cy="1621"/>
            </a:xfrm>
            <a:prstGeom prst="straightConnector1">
              <a:avLst/>
            </a:prstGeom>
            <a:ln w="12700">
              <a:solidFill>
                <a:srgbClr val="00B0F0"/>
              </a:solidFill>
              <a:tailEnd type="stealth"/>
            </a:ln>
          </p:spPr>
          <p:style>
            <a:lnRef idx="1">
              <a:schemeClr val="accent1"/>
            </a:lnRef>
            <a:fillRef idx="0">
              <a:schemeClr val="accent1"/>
            </a:fillRef>
            <a:effectRef idx="0">
              <a:schemeClr val="accent1"/>
            </a:effectRef>
            <a:fontRef idx="minor">
              <a:schemeClr val="tx1"/>
            </a:fontRef>
          </p:style>
        </p:cxnSp>
      </p:grpSp>
      <p:grpSp>
        <p:nvGrpSpPr>
          <p:cNvPr id="14" name="Group 201"/>
          <p:cNvGrpSpPr/>
          <p:nvPr/>
        </p:nvGrpSpPr>
        <p:grpSpPr>
          <a:xfrm>
            <a:off x="3183875" y="3128790"/>
            <a:ext cx="1340382" cy="2269476"/>
            <a:chOff x="3183875" y="3767776"/>
            <a:chExt cx="1340382" cy="2269476"/>
          </a:xfrm>
        </p:grpSpPr>
        <p:sp>
          <p:nvSpPr>
            <p:cNvPr id="198" name="Freeform 197"/>
            <p:cNvSpPr/>
            <p:nvPr/>
          </p:nvSpPr>
          <p:spPr>
            <a:xfrm>
              <a:off x="3227942" y="3778793"/>
              <a:ext cx="1277957" cy="638978"/>
            </a:xfrm>
            <a:custGeom>
              <a:avLst/>
              <a:gdLst>
                <a:gd name="connsiteX0" fmla="*/ 0 w 1277957"/>
                <a:gd name="connsiteY0" fmla="*/ 638978 h 638978"/>
                <a:gd name="connsiteX1" fmla="*/ 473725 w 1277957"/>
                <a:gd name="connsiteY1" fmla="*/ 583894 h 638978"/>
                <a:gd name="connsiteX2" fmla="*/ 848299 w 1277957"/>
                <a:gd name="connsiteY2" fmla="*/ 484742 h 638978"/>
                <a:gd name="connsiteX3" fmla="*/ 1167788 w 1277957"/>
                <a:gd name="connsiteY3" fmla="*/ 231354 h 638978"/>
                <a:gd name="connsiteX4" fmla="*/ 1277957 w 1277957"/>
                <a:gd name="connsiteY4" fmla="*/ 0 h 6389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7957" h="638978">
                  <a:moveTo>
                    <a:pt x="0" y="638978"/>
                  </a:moveTo>
                  <a:cubicBezTo>
                    <a:pt x="166171" y="624289"/>
                    <a:pt x="332342" y="609600"/>
                    <a:pt x="473725" y="583894"/>
                  </a:cubicBezTo>
                  <a:cubicBezTo>
                    <a:pt x="615108" y="558188"/>
                    <a:pt x="732622" y="543499"/>
                    <a:pt x="848299" y="484742"/>
                  </a:cubicBezTo>
                  <a:cubicBezTo>
                    <a:pt x="963976" y="425985"/>
                    <a:pt x="1096178" y="312144"/>
                    <a:pt x="1167788" y="231354"/>
                  </a:cubicBezTo>
                  <a:cubicBezTo>
                    <a:pt x="1239398" y="150564"/>
                    <a:pt x="1258677" y="75282"/>
                    <a:pt x="1277957" y="0"/>
                  </a:cubicBezTo>
                </a:path>
              </a:pathLst>
            </a:custGeom>
            <a:ln w="12700">
              <a:solidFill>
                <a:srgbClr val="00B0F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9" name="Freeform 198"/>
            <p:cNvSpPr/>
            <p:nvPr/>
          </p:nvSpPr>
          <p:spPr>
            <a:xfrm>
              <a:off x="3183875" y="3767776"/>
              <a:ext cx="1331203" cy="1377109"/>
            </a:xfrm>
            <a:custGeom>
              <a:avLst/>
              <a:gdLst>
                <a:gd name="connsiteX0" fmla="*/ 0 w 1277957"/>
                <a:gd name="connsiteY0" fmla="*/ 638978 h 638978"/>
                <a:gd name="connsiteX1" fmla="*/ 473725 w 1277957"/>
                <a:gd name="connsiteY1" fmla="*/ 583894 h 638978"/>
                <a:gd name="connsiteX2" fmla="*/ 848299 w 1277957"/>
                <a:gd name="connsiteY2" fmla="*/ 484742 h 638978"/>
                <a:gd name="connsiteX3" fmla="*/ 1167788 w 1277957"/>
                <a:gd name="connsiteY3" fmla="*/ 231354 h 638978"/>
                <a:gd name="connsiteX4" fmla="*/ 1277957 w 1277957"/>
                <a:gd name="connsiteY4" fmla="*/ 0 h 6389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7957" h="638978">
                  <a:moveTo>
                    <a:pt x="0" y="638978"/>
                  </a:moveTo>
                  <a:cubicBezTo>
                    <a:pt x="166171" y="624289"/>
                    <a:pt x="332342" y="609600"/>
                    <a:pt x="473725" y="583894"/>
                  </a:cubicBezTo>
                  <a:cubicBezTo>
                    <a:pt x="615108" y="558188"/>
                    <a:pt x="732622" y="543499"/>
                    <a:pt x="848299" y="484742"/>
                  </a:cubicBezTo>
                  <a:cubicBezTo>
                    <a:pt x="963976" y="425985"/>
                    <a:pt x="1096178" y="312144"/>
                    <a:pt x="1167788" y="231354"/>
                  </a:cubicBezTo>
                  <a:cubicBezTo>
                    <a:pt x="1239398" y="150564"/>
                    <a:pt x="1258677" y="75282"/>
                    <a:pt x="1277957" y="0"/>
                  </a:cubicBezTo>
                </a:path>
              </a:pathLst>
            </a:custGeom>
            <a:ln w="12700">
              <a:solidFill>
                <a:srgbClr val="00B0F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0" name="Freeform 199"/>
            <p:cNvSpPr/>
            <p:nvPr/>
          </p:nvSpPr>
          <p:spPr>
            <a:xfrm>
              <a:off x="3193054" y="3778794"/>
              <a:ext cx="1331203" cy="2258458"/>
            </a:xfrm>
            <a:custGeom>
              <a:avLst/>
              <a:gdLst>
                <a:gd name="connsiteX0" fmla="*/ 0 w 1277957"/>
                <a:gd name="connsiteY0" fmla="*/ 638978 h 638978"/>
                <a:gd name="connsiteX1" fmla="*/ 473725 w 1277957"/>
                <a:gd name="connsiteY1" fmla="*/ 583894 h 638978"/>
                <a:gd name="connsiteX2" fmla="*/ 848299 w 1277957"/>
                <a:gd name="connsiteY2" fmla="*/ 484742 h 638978"/>
                <a:gd name="connsiteX3" fmla="*/ 1167788 w 1277957"/>
                <a:gd name="connsiteY3" fmla="*/ 231354 h 638978"/>
                <a:gd name="connsiteX4" fmla="*/ 1277957 w 1277957"/>
                <a:gd name="connsiteY4" fmla="*/ 0 h 6389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7957" h="638978">
                  <a:moveTo>
                    <a:pt x="0" y="638978"/>
                  </a:moveTo>
                  <a:cubicBezTo>
                    <a:pt x="166171" y="624289"/>
                    <a:pt x="332342" y="609600"/>
                    <a:pt x="473725" y="583894"/>
                  </a:cubicBezTo>
                  <a:cubicBezTo>
                    <a:pt x="615108" y="558188"/>
                    <a:pt x="732622" y="543499"/>
                    <a:pt x="848299" y="484742"/>
                  </a:cubicBezTo>
                  <a:cubicBezTo>
                    <a:pt x="963976" y="425985"/>
                    <a:pt x="1096178" y="312144"/>
                    <a:pt x="1167788" y="231354"/>
                  </a:cubicBezTo>
                  <a:cubicBezTo>
                    <a:pt x="1239398" y="150564"/>
                    <a:pt x="1258677" y="75282"/>
                    <a:pt x="1277957" y="0"/>
                  </a:cubicBezTo>
                </a:path>
              </a:pathLst>
            </a:custGeom>
            <a:ln w="12700">
              <a:solidFill>
                <a:srgbClr val="00B0F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56" name="TextBox 55"/>
          <p:cNvSpPr txBox="1"/>
          <p:nvPr/>
        </p:nvSpPr>
        <p:spPr>
          <a:xfrm>
            <a:off x="438841" y="1496457"/>
            <a:ext cx="2533880" cy="1631216"/>
          </a:xfrm>
          <a:prstGeom prst="rect">
            <a:avLst/>
          </a:prstGeom>
          <a:noFill/>
        </p:spPr>
        <p:txBody>
          <a:bodyPr wrap="square" rtlCol="0">
            <a:spAutoFit/>
          </a:bodyPr>
          <a:lstStyle/>
          <a:p>
            <a:pPr marL="176213" indent="-176213"/>
            <a:r>
              <a:rPr lang="en-US" altLang="zh-CN" sz="2000" dirty="0" smtClean="0">
                <a:latin typeface="黑体" pitchFamily="2" charset="-122"/>
                <a:ea typeface="黑体" pitchFamily="2" charset="-122"/>
              </a:rPr>
              <a:t>6.</a:t>
            </a:r>
            <a:r>
              <a:rPr lang="zh-CN" altLang="en-US" sz="2000" dirty="0" smtClean="0">
                <a:latin typeface="黑体" pitchFamily="2" charset="-122"/>
                <a:ea typeface="黑体" pitchFamily="2" charset="-122"/>
              </a:rPr>
              <a:t>主节点启动每个</a:t>
            </a:r>
            <a:r>
              <a:rPr lang="en-US" altLang="zh-CN" sz="2000" dirty="0" smtClean="0">
                <a:latin typeface="黑体" pitchFamily="2" charset="-122"/>
                <a:ea typeface="黑体" pitchFamily="2" charset="-122"/>
              </a:rPr>
              <a:t>Map</a:t>
            </a:r>
            <a:r>
              <a:rPr lang="zh-CN" altLang="en-US" sz="2000" dirty="0" smtClean="0">
                <a:latin typeface="黑体" pitchFamily="2" charset="-122"/>
                <a:ea typeface="黑体" pitchFamily="2" charset="-122"/>
              </a:rPr>
              <a:t>节点执行程序，每个</a:t>
            </a:r>
            <a:r>
              <a:rPr lang="en-US" altLang="zh-CN" sz="2000" dirty="0" smtClean="0">
                <a:latin typeface="黑体" pitchFamily="2" charset="-122"/>
                <a:ea typeface="黑体" pitchFamily="2" charset="-122"/>
              </a:rPr>
              <a:t>map</a:t>
            </a:r>
            <a:r>
              <a:rPr lang="zh-CN" altLang="en-US" sz="2000" dirty="0" smtClean="0">
                <a:latin typeface="黑体" pitchFamily="2" charset="-122"/>
                <a:ea typeface="黑体" pitchFamily="2" charset="-122"/>
              </a:rPr>
              <a:t>节点尽可能读取本地或本机架的数据进行计算 </a:t>
            </a:r>
            <a:endParaRPr lang="zh-CN" altLang="en-US" sz="2000" dirty="0">
              <a:latin typeface="黑体" pitchFamily="2" charset="-122"/>
              <a:ea typeface="黑体" pitchFamily="2" charset="-122"/>
            </a:endParaRPr>
          </a:p>
        </p:txBody>
      </p:sp>
      <p:sp>
        <p:nvSpPr>
          <p:cNvPr id="57" name="TextBox 56"/>
          <p:cNvSpPr txBox="1"/>
          <p:nvPr/>
        </p:nvSpPr>
        <p:spPr>
          <a:xfrm>
            <a:off x="5923403" y="1329369"/>
            <a:ext cx="3220597" cy="2246769"/>
          </a:xfrm>
          <a:prstGeom prst="rect">
            <a:avLst/>
          </a:prstGeom>
          <a:noFill/>
        </p:spPr>
        <p:txBody>
          <a:bodyPr wrap="square" rtlCol="0">
            <a:spAutoFit/>
          </a:bodyPr>
          <a:lstStyle/>
          <a:p>
            <a:pPr marL="176213" indent="-176213"/>
            <a:r>
              <a:rPr lang="en-US" altLang="zh-CN" sz="2000" dirty="0" smtClean="0">
                <a:latin typeface="黑体" pitchFamily="2" charset="-122"/>
                <a:ea typeface="黑体" pitchFamily="2" charset="-122"/>
              </a:rPr>
              <a:t>7.</a:t>
            </a:r>
            <a:r>
              <a:rPr lang="zh-CN" altLang="en-US" sz="2000" dirty="0" smtClean="0">
                <a:latin typeface="黑体" pitchFamily="2" charset="-122"/>
                <a:ea typeface="黑体" pitchFamily="2" charset="-122"/>
              </a:rPr>
              <a:t>每个</a:t>
            </a:r>
            <a:r>
              <a:rPr lang="en-US" altLang="zh-CN" sz="2000" dirty="0" smtClean="0">
                <a:latin typeface="黑体" pitchFamily="2" charset="-122"/>
                <a:ea typeface="黑体" pitchFamily="2" charset="-122"/>
              </a:rPr>
              <a:t>Map</a:t>
            </a:r>
            <a:r>
              <a:rPr lang="zh-CN" altLang="en-US" sz="2000" dirty="0" smtClean="0">
                <a:latin typeface="黑体" pitchFamily="2" charset="-122"/>
                <a:ea typeface="黑体" pitchFamily="2" charset="-122"/>
              </a:rPr>
              <a:t>节点处理读取的数据块</a:t>
            </a:r>
            <a:r>
              <a:rPr lang="en-US" altLang="zh-CN" sz="2000" dirty="0" smtClean="0">
                <a:latin typeface="黑体" pitchFamily="2" charset="-122"/>
                <a:ea typeface="黑体" pitchFamily="2" charset="-122"/>
              </a:rPr>
              <a:t>,</a:t>
            </a:r>
            <a:r>
              <a:rPr lang="zh-CN" altLang="en-US" sz="2000" dirty="0" smtClean="0">
                <a:latin typeface="黑体" pitchFamily="2" charset="-122"/>
                <a:ea typeface="黑体" pitchFamily="2" charset="-122"/>
              </a:rPr>
              <a:t>并做一些数据整理工作</a:t>
            </a:r>
            <a:r>
              <a:rPr lang="en-US" altLang="zh-CN" sz="2000" dirty="0" smtClean="0">
                <a:latin typeface="黑体" pitchFamily="2" charset="-122"/>
                <a:ea typeface="黑体" pitchFamily="2" charset="-122"/>
              </a:rPr>
              <a:t>(</a:t>
            </a:r>
            <a:r>
              <a:rPr lang="en-US" altLang="zh-CN" sz="2000" dirty="0" smtClean="0">
                <a:latin typeface="+mj-lt"/>
                <a:ea typeface="黑体" pitchFamily="2" charset="-122"/>
              </a:rPr>
              <a:t>combining, sorting</a:t>
            </a:r>
            <a:r>
              <a:rPr lang="zh-CN" altLang="en-US" sz="2000" dirty="0" smtClean="0">
                <a:latin typeface="黑体" pitchFamily="2" charset="-122"/>
                <a:ea typeface="黑体" pitchFamily="2" charset="-122"/>
              </a:rPr>
              <a:t>等</a:t>
            </a:r>
            <a:r>
              <a:rPr lang="en-US" altLang="zh-CN" sz="2000" dirty="0" smtClean="0">
                <a:latin typeface="黑体" pitchFamily="2" charset="-122"/>
                <a:ea typeface="黑体" pitchFamily="2" charset="-122"/>
              </a:rPr>
              <a:t>)</a:t>
            </a:r>
            <a:r>
              <a:rPr lang="zh-CN" altLang="en-US" sz="2000" dirty="0" smtClean="0">
                <a:latin typeface="黑体" pitchFamily="2" charset="-122"/>
                <a:ea typeface="黑体" pitchFamily="2" charset="-122"/>
              </a:rPr>
              <a:t>并将中间结果存放在本地；同时通知主节点计算任务完成并告知中间结果数据存储位置 </a:t>
            </a:r>
            <a:endParaRPr lang="zh-CN" altLang="en-US" sz="2000" dirty="0">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left)">
                                      <p:cBhvr>
                                        <p:cTn id="7" dur="10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3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wipe(left)">
                                      <p:cBhvr>
                                        <p:cTn id="17" dur="1000"/>
                                        <p:tgtEl>
                                          <p:spTgt spid="5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30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3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16424" y="890823"/>
            <a:ext cx="8637886" cy="5536894"/>
          </a:xfrm>
        </p:spPr>
        <p:txBody>
          <a:bodyPr>
            <a:normAutofit/>
          </a:bodyPr>
          <a:lstStyle/>
          <a:p>
            <a:pPr>
              <a:buNone/>
            </a:pPr>
            <a:r>
              <a:rPr lang="en-US" altLang="zh-CN" b="1" dirty="0" smtClean="0">
                <a:solidFill>
                  <a:srgbClr val="00B050"/>
                </a:solidFill>
                <a:latin typeface="黑体" pitchFamily="2" charset="-122"/>
                <a:ea typeface="黑体" pitchFamily="2" charset="-122"/>
              </a:rPr>
              <a:t>Google </a:t>
            </a:r>
            <a:r>
              <a:rPr lang="en-US" altLang="zh-CN" b="1" dirty="0" err="1" smtClean="0">
                <a:solidFill>
                  <a:srgbClr val="00B050"/>
                </a:solidFill>
                <a:latin typeface="黑体" pitchFamily="2" charset="-122"/>
                <a:ea typeface="黑体" pitchFamily="2" charset="-122"/>
              </a:rPr>
              <a:t>MapReduce</a:t>
            </a:r>
            <a:r>
              <a:rPr lang="zh-CN" altLang="en-US" b="1" dirty="0" smtClean="0">
                <a:solidFill>
                  <a:srgbClr val="00B050"/>
                </a:solidFill>
                <a:latin typeface="黑体" pitchFamily="2" charset="-122"/>
                <a:ea typeface="黑体" pitchFamily="2" charset="-122"/>
              </a:rPr>
              <a:t>并行处理的基本过程</a:t>
            </a:r>
            <a:endParaRPr lang="en-US" altLang="zh-CN" b="1" dirty="0" smtClean="0">
              <a:solidFill>
                <a:srgbClr val="00B050"/>
              </a:solidFill>
              <a:latin typeface="黑体" pitchFamily="2" charset="-122"/>
              <a:ea typeface="黑体" pitchFamily="2" charset="-122"/>
            </a:endParaRPr>
          </a:p>
          <a:p>
            <a:pPr>
              <a:buNone/>
            </a:pPr>
            <a:endParaRPr lang="en-US" altLang="zh-CN" b="1" dirty="0" smtClean="0">
              <a:solidFill>
                <a:srgbClr val="00B050"/>
              </a:solidFill>
              <a:latin typeface="+mj-ea"/>
              <a:ea typeface="+mj-ea"/>
            </a:endParaRPr>
          </a:p>
          <a:p>
            <a:pPr>
              <a:buNone/>
            </a:pPr>
            <a:r>
              <a:rPr lang="zh-CN" altLang="en-US" dirty="0" smtClean="0">
                <a:latin typeface="黑体" pitchFamily="49" charset="-122"/>
                <a:ea typeface="黑体" pitchFamily="49" charset="-122"/>
              </a:rPr>
              <a:t>  </a:t>
            </a:r>
            <a:endParaRPr lang="en-US" altLang="zh-CN" sz="2400" dirty="0" smtClean="0">
              <a:solidFill>
                <a:srgbClr val="D60093"/>
              </a:solidFill>
              <a:latin typeface="黑体" pitchFamily="49" charset="-122"/>
              <a:ea typeface="黑体" pitchFamily="49" charset="-122"/>
            </a:endParaRPr>
          </a:p>
          <a:p>
            <a:pPr>
              <a:buNone/>
            </a:pPr>
            <a:r>
              <a:rPr lang="en-US" altLang="zh-CN" dirty="0" smtClean="0">
                <a:solidFill>
                  <a:srgbClr val="D60093"/>
                </a:solidFill>
                <a:latin typeface="黑体" pitchFamily="49" charset="-122"/>
                <a:ea typeface="黑体" pitchFamily="49" charset="-122"/>
              </a:rPr>
              <a:t>   </a:t>
            </a:r>
          </a:p>
          <a:p>
            <a:pPr>
              <a:buNone/>
            </a:pPr>
            <a:endParaRPr lang="en-US" altLang="zh-CN" dirty="0" smtClean="0">
              <a:solidFill>
                <a:srgbClr val="0066FF"/>
              </a:solidFill>
              <a:latin typeface="黑体" pitchFamily="49" charset="-122"/>
              <a:ea typeface="黑体" pitchFamily="49" charset="-122"/>
            </a:endParaRPr>
          </a:p>
          <a:p>
            <a:pPr lvl="1">
              <a:buNone/>
            </a:pPr>
            <a:endParaRPr lang="zh-CN" altLang="en-US" dirty="0"/>
          </a:p>
        </p:txBody>
      </p:sp>
      <p:sp>
        <p:nvSpPr>
          <p:cNvPr id="4" name="Title 1"/>
          <p:cNvSpPr>
            <a:spLocks noGrp="1"/>
          </p:cNvSpPr>
          <p:nvPr>
            <p:ph type="title"/>
          </p:nvPr>
        </p:nvSpPr>
        <p:spPr>
          <a:xfrm>
            <a:off x="985293" y="294528"/>
            <a:ext cx="7772400" cy="4856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Google </a:t>
            </a:r>
            <a:r>
              <a:rPr lang="en-US" altLang="zh-CN" sz="2400" b="1" spc="50" dirty="0" err="1"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MapReduce</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的基本工作原理</a:t>
            </a:r>
            <a:endParaRPr lang="zh-CN" altLang="en-US"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endParaRPr>
          </a:p>
        </p:txBody>
      </p:sp>
      <p:pic>
        <p:nvPicPr>
          <p:cNvPr id="138" name="Picture 4" descr="MapReduce-architecture"/>
          <p:cNvPicPr>
            <a:picLocks noChangeAspect="1" noChangeArrowheads="1"/>
          </p:cNvPicPr>
          <p:nvPr/>
        </p:nvPicPr>
        <p:blipFill>
          <a:blip r:embed="rId2" cstate="print"/>
          <a:srcRect/>
          <a:stretch>
            <a:fillRect/>
          </a:stretch>
        </p:blipFill>
        <p:spPr bwMode="auto">
          <a:xfrm>
            <a:off x="964658" y="1555007"/>
            <a:ext cx="7323308" cy="4657725"/>
          </a:xfrm>
          <a:prstGeom prst="rect">
            <a:avLst/>
          </a:prstGeom>
          <a:noFill/>
          <a:ln w="9525">
            <a:noFill/>
            <a:miter lim="800000"/>
            <a:headEnd/>
            <a:tailEnd/>
          </a:ln>
        </p:spPr>
      </p:pic>
      <p:sp>
        <p:nvSpPr>
          <p:cNvPr id="139" name="TextBox 2"/>
          <p:cNvSpPr txBox="1">
            <a:spLocks noChangeArrowheads="1"/>
          </p:cNvSpPr>
          <p:nvPr/>
        </p:nvSpPr>
        <p:spPr bwMode="auto">
          <a:xfrm>
            <a:off x="6485106" y="6436840"/>
            <a:ext cx="2533066" cy="215444"/>
          </a:xfrm>
          <a:prstGeom prst="rect">
            <a:avLst/>
          </a:prstGeom>
          <a:noFill/>
          <a:ln w="9525">
            <a:noFill/>
            <a:miter lim="800000"/>
            <a:headEnd/>
            <a:tailEnd/>
          </a:ln>
        </p:spPr>
        <p:txBody>
          <a:bodyPr wrap="none">
            <a:spAutoFit/>
          </a:bodyPr>
          <a:lstStyle/>
          <a:p>
            <a:r>
              <a:rPr lang="en-US" altLang="zh-CN" sz="800" b="0" dirty="0" smtClean="0">
                <a:solidFill>
                  <a:schemeClr val="tx2"/>
                </a:solidFill>
                <a:latin typeface="Verdana" pitchFamily="34" charset="0"/>
                <a:ea typeface="宋体" charset="-122"/>
              </a:rPr>
              <a:t>Cite from Dean </a:t>
            </a:r>
            <a:r>
              <a:rPr lang="en-US" altLang="zh-CN" sz="800" b="0" dirty="0">
                <a:solidFill>
                  <a:schemeClr val="tx2"/>
                </a:solidFill>
                <a:latin typeface="Verdana" pitchFamily="34" charset="0"/>
                <a:ea typeface="宋体" charset="-122"/>
              </a:rPr>
              <a:t>and </a:t>
            </a:r>
            <a:r>
              <a:rPr lang="en-US" altLang="zh-CN" sz="800" b="0" dirty="0" err="1">
                <a:solidFill>
                  <a:schemeClr val="tx2"/>
                </a:solidFill>
                <a:latin typeface="Verdana" pitchFamily="34" charset="0"/>
                <a:ea typeface="宋体" charset="-122"/>
              </a:rPr>
              <a:t>Ghemawat</a:t>
            </a:r>
            <a:r>
              <a:rPr lang="en-US" altLang="zh-CN" sz="800" b="0" dirty="0">
                <a:solidFill>
                  <a:schemeClr val="tx2"/>
                </a:solidFill>
                <a:latin typeface="Verdana" pitchFamily="34" charset="0"/>
                <a:ea typeface="宋体" charset="-122"/>
              </a:rPr>
              <a:t> (OSDI 2004)</a:t>
            </a:r>
          </a:p>
        </p:txBody>
      </p:sp>
      <p:sp>
        <p:nvSpPr>
          <p:cNvPr id="140" name="Rectangle 139"/>
          <p:cNvSpPr/>
          <p:nvPr/>
        </p:nvSpPr>
        <p:spPr>
          <a:xfrm>
            <a:off x="1079770" y="3871609"/>
            <a:ext cx="622570" cy="1274323"/>
          </a:xfrm>
          <a:prstGeom prst="rect">
            <a:avLst/>
          </a:prstGeom>
          <a:solidFill>
            <a:srgbClr val="0066FF">
              <a:alpha val="51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Group 186"/>
          <p:cNvGrpSpPr/>
          <p:nvPr/>
        </p:nvGrpSpPr>
        <p:grpSpPr>
          <a:xfrm>
            <a:off x="2311941" y="3589506"/>
            <a:ext cx="907914" cy="2049294"/>
            <a:chOff x="2311941" y="3589506"/>
            <a:chExt cx="907914" cy="2049294"/>
          </a:xfrm>
        </p:grpSpPr>
        <p:sp>
          <p:nvSpPr>
            <p:cNvPr id="141" name="Oval 140"/>
            <p:cNvSpPr/>
            <p:nvPr/>
          </p:nvSpPr>
          <p:spPr>
            <a:xfrm>
              <a:off x="2315183" y="3589506"/>
              <a:ext cx="904672" cy="379379"/>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Oval 141"/>
            <p:cNvSpPr/>
            <p:nvPr/>
          </p:nvSpPr>
          <p:spPr>
            <a:xfrm>
              <a:off x="2331396" y="4432570"/>
              <a:ext cx="888459" cy="379379"/>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Oval 142"/>
            <p:cNvSpPr/>
            <p:nvPr/>
          </p:nvSpPr>
          <p:spPr>
            <a:xfrm>
              <a:off x="2311941" y="5259421"/>
              <a:ext cx="904672" cy="379379"/>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Group 187"/>
          <p:cNvGrpSpPr/>
          <p:nvPr/>
        </p:nvGrpSpPr>
        <p:grpSpPr>
          <a:xfrm>
            <a:off x="5862537" y="4053191"/>
            <a:ext cx="911157" cy="891702"/>
            <a:chOff x="5862537" y="4053191"/>
            <a:chExt cx="911157" cy="891702"/>
          </a:xfrm>
        </p:grpSpPr>
        <p:sp>
          <p:nvSpPr>
            <p:cNvPr id="144" name="Oval 143"/>
            <p:cNvSpPr/>
            <p:nvPr/>
          </p:nvSpPr>
          <p:spPr>
            <a:xfrm>
              <a:off x="5862537" y="4053191"/>
              <a:ext cx="904672" cy="379379"/>
            </a:xfrm>
            <a:prstGeom prst="ellipse">
              <a:avLst/>
            </a:prstGeom>
            <a:solidFill>
              <a:srgbClr val="33CC33">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Oval 144"/>
            <p:cNvSpPr/>
            <p:nvPr/>
          </p:nvSpPr>
          <p:spPr>
            <a:xfrm>
              <a:off x="5869022" y="4565514"/>
              <a:ext cx="904672" cy="379379"/>
            </a:xfrm>
            <a:prstGeom prst="ellipse">
              <a:avLst/>
            </a:prstGeom>
            <a:solidFill>
              <a:srgbClr val="33CC33">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7" name="Oval 146"/>
          <p:cNvSpPr/>
          <p:nvPr/>
        </p:nvSpPr>
        <p:spPr>
          <a:xfrm>
            <a:off x="4001311" y="1705582"/>
            <a:ext cx="1066799" cy="590146"/>
          </a:xfrm>
          <a:prstGeom prst="ellipse">
            <a:avLst/>
          </a:prstGeom>
          <a:solidFill>
            <a:srgbClr val="00FFFF">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Oval 147"/>
          <p:cNvSpPr/>
          <p:nvPr/>
        </p:nvSpPr>
        <p:spPr>
          <a:xfrm>
            <a:off x="4147227" y="2756169"/>
            <a:ext cx="804152" cy="379379"/>
          </a:xfrm>
          <a:prstGeom prst="ellipse">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Group 192"/>
          <p:cNvGrpSpPr/>
          <p:nvPr/>
        </p:nvGrpSpPr>
        <p:grpSpPr>
          <a:xfrm>
            <a:off x="4698460" y="3784060"/>
            <a:ext cx="1381327" cy="1643974"/>
            <a:chOff x="4698460" y="3784060"/>
            <a:chExt cx="1381327" cy="1643974"/>
          </a:xfrm>
        </p:grpSpPr>
        <p:cxnSp>
          <p:nvCxnSpPr>
            <p:cNvPr id="173" name="Straight Arrow Connector 172"/>
            <p:cNvCxnSpPr/>
            <p:nvPr/>
          </p:nvCxnSpPr>
          <p:spPr>
            <a:xfrm flipV="1">
              <a:off x="4721158" y="4319080"/>
              <a:ext cx="1164076" cy="251299"/>
            </a:xfrm>
            <a:prstGeom prst="straightConnector1">
              <a:avLst/>
            </a:prstGeom>
            <a:ln w="12700">
              <a:solidFill>
                <a:srgbClr val="0070C0"/>
              </a:solidFill>
              <a:tailEnd type="stealth"/>
            </a:ln>
          </p:spPr>
          <p:style>
            <a:lnRef idx="1">
              <a:schemeClr val="accent1"/>
            </a:lnRef>
            <a:fillRef idx="0">
              <a:schemeClr val="accent1"/>
            </a:fillRef>
            <a:effectRef idx="0">
              <a:schemeClr val="accent1"/>
            </a:effectRef>
            <a:fontRef idx="minor">
              <a:schemeClr val="tx1"/>
            </a:fontRef>
          </p:style>
        </p:cxnSp>
        <p:sp>
          <p:nvSpPr>
            <p:cNvPr id="176" name="Freeform 175"/>
            <p:cNvSpPr/>
            <p:nvPr/>
          </p:nvSpPr>
          <p:spPr>
            <a:xfrm>
              <a:off x="4708187" y="3784060"/>
              <a:ext cx="1371600" cy="301557"/>
            </a:xfrm>
            <a:custGeom>
              <a:avLst/>
              <a:gdLst>
                <a:gd name="connsiteX0" fmla="*/ 0 w 1371600"/>
                <a:gd name="connsiteY0" fmla="*/ 0 h 301557"/>
                <a:gd name="connsiteX1" fmla="*/ 690664 w 1371600"/>
                <a:gd name="connsiteY1" fmla="*/ 77821 h 301557"/>
                <a:gd name="connsiteX2" fmla="*/ 1079770 w 1371600"/>
                <a:gd name="connsiteY2" fmla="*/ 175097 h 301557"/>
                <a:gd name="connsiteX3" fmla="*/ 1371600 w 1371600"/>
                <a:gd name="connsiteY3" fmla="*/ 301557 h 301557"/>
              </a:gdLst>
              <a:ahLst/>
              <a:cxnLst>
                <a:cxn ang="0">
                  <a:pos x="connsiteX0" y="connsiteY0"/>
                </a:cxn>
                <a:cxn ang="0">
                  <a:pos x="connsiteX1" y="connsiteY1"/>
                </a:cxn>
                <a:cxn ang="0">
                  <a:pos x="connsiteX2" y="connsiteY2"/>
                </a:cxn>
                <a:cxn ang="0">
                  <a:pos x="connsiteX3" y="connsiteY3"/>
                </a:cxn>
              </a:cxnLst>
              <a:rect l="l" t="t" r="r" b="b"/>
              <a:pathLst>
                <a:path w="1371600" h="301557">
                  <a:moveTo>
                    <a:pt x="0" y="0"/>
                  </a:moveTo>
                  <a:cubicBezTo>
                    <a:pt x="255351" y="24319"/>
                    <a:pt x="510703" y="48638"/>
                    <a:pt x="690664" y="77821"/>
                  </a:cubicBezTo>
                  <a:cubicBezTo>
                    <a:pt x="870625" y="107004"/>
                    <a:pt x="966281" y="137808"/>
                    <a:pt x="1079770" y="175097"/>
                  </a:cubicBezTo>
                  <a:cubicBezTo>
                    <a:pt x="1193259" y="212386"/>
                    <a:pt x="1282429" y="256971"/>
                    <a:pt x="1371600" y="301557"/>
                  </a:cubicBezTo>
                </a:path>
              </a:pathLst>
            </a:custGeom>
            <a:ln w="12700">
              <a:solidFill>
                <a:srgbClr val="0070C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7" name="Freeform 176"/>
            <p:cNvSpPr/>
            <p:nvPr/>
          </p:nvSpPr>
          <p:spPr>
            <a:xfrm>
              <a:off x="4698460" y="3852153"/>
              <a:ext cx="1313234" cy="729575"/>
            </a:xfrm>
            <a:custGeom>
              <a:avLst/>
              <a:gdLst>
                <a:gd name="connsiteX0" fmla="*/ 0 w 1313234"/>
                <a:gd name="connsiteY0" fmla="*/ 0 h 729575"/>
                <a:gd name="connsiteX1" fmla="*/ 486383 w 1313234"/>
                <a:gd name="connsiteY1" fmla="*/ 48638 h 729575"/>
                <a:gd name="connsiteX2" fmla="*/ 787940 w 1313234"/>
                <a:gd name="connsiteY2" fmla="*/ 243192 h 729575"/>
                <a:gd name="connsiteX3" fmla="*/ 924127 w 1313234"/>
                <a:gd name="connsiteY3" fmla="*/ 447473 h 729575"/>
                <a:gd name="connsiteX4" fmla="*/ 1050587 w 1313234"/>
                <a:gd name="connsiteY4" fmla="*/ 603115 h 729575"/>
                <a:gd name="connsiteX5" fmla="*/ 1313234 w 1313234"/>
                <a:gd name="connsiteY5" fmla="*/ 729575 h 72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3234" h="729575">
                  <a:moveTo>
                    <a:pt x="0" y="0"/>
                  </a:moveTo>
                  <a:cubicBezTo>
                    <a:pt x="177530" y="4053"/>
                    <a:pt x="355060" y="8106"/>
                    <a:pt x="486383" y="48638"/>
                  </a:cubicBezTo>
                  <a:cubicBezTo>
                    <a:pt x="617706" y="89170"/>
                    <a:pt x="714983" y="176720"/>
                    <a:pt x="787940" y="243192"/>
                  </a:cubicBezTo>
                  <a:cubicBezTo>
                    <a:pt x="860897" y="309665"/>
                    <a:pt x="880353" y="387486"/>
                    <a:pt x="924127" y="447473"/>
                  </a:cubicBezTo>
                  <a:cubicBezTo>
                    <a:pt x="967901" y="507460"/>
                    <a:pt x="985736" y="556098"/>
                    <a:pt x="1050587" y="603115"/>
                  </a:cubicBezTo>
                  <a:cubicBezTo>
                    <a:pt x="1115438" y="650132"/>
                    <a:pt x="1214336" y="689853"/>
                    <a:pt x="1313234" y="729575"/>
                  </a:cubicBezTo>
                </a:path>
              </a:pathLst>
            </a:custGeom>
            <a:ln w="12700">
              <a:solidFill>
                <a:srgbClr val="0070C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8" name="Freeform 177"/>
            <p:cNvSpPr/>
            <p:nvPr/>
          </p:nvSpPr>
          <p:spPr>
            <a:xfrm>
              <a:off x="4698460" y="4426085"/>
              <a:ext cx="1371600" cy="933855"/>
            </a:xfrm>
            <a:custGeom>
              <a:avLst/>
              <a:gdLst>
                <a:gd name="connsiteX0" fmla="*/ 0 w 1371600"/>
                <a:gd name="connsiteY0" fmla="*/ 933855 h 933855"/>
                <a:gd name="connsiteX1" fmla="*/ 476655 w 1371600"/>
                <a:gd name="connsiteY1" fmla="*/ 826851 h 933855"/>
                <a:gd name="connsiteX2" fmla="*/ 729574 w 1371600"/>
                <a:gd name="connsiteY2" fmla="*/ 671209 h 933855"/>
                <a:gd name="connsiteX3" fmla="*/ 856034 w 1371600"/>
                <a:gd name="connsiteY3" fmla="*/ 359924 h 933855"/>
                <a:gd name="connsiteX4" fmla="*/ 1040859 w 1371600"/>
                <a:gd name="connsiteY4" fmla="*/ 107004 h 933855"/>
                <a:gd name="connsiteX5" fmla="*/ 1225685 w 1371600"/>
                <a:gd name="connsiteY5" fmla="*/ 48638 h 933855"/>
                <a:gd name="connsiteX6" fmla="*/ 1371600 w 1371600"/>
                <a:gd name="connsiteY6" fmla="*/ 0 h 933855"/>
                <a:gd name="connsiteX0" fmla="*/ 0 w 1371600"/>
                <a:gd name="connsiteY0" fmla="*/ 933855 h 933855"/>
                <a:gd name="connsiteX1" fmla="*/ 476655 w 1371600"/>
                <a:gd name="connsiteY1" fmla="*/ 826851 h 933855"/>
                <a:gd name="connsiteX2" fmla="*/ 729574 w 1371600"/>
                <a:gd name="connsiteY2" fmla="*/ 671209 h 933855"/>
                <a:gd name="connsiteX3" fmla="*/ 856034 w 1371600"/>
                <a:gd name="connsiteY3" fmla="*/ 359924 h 933855"/>
                <a:gd name="connsiteX4" fmla="*/ 1040859 w 1371600"/>
                <a:gd name="connsiteY4" fmla="*/ 107004 h 933855"/>
                <a:gd name="connsiteX5" fmla="*/ 1225685 w 1371600"/>
                <a:gd name="connsiteY5" fmla="*/ 48638 h 933855"/>
                <a:gd name="connsiteX6" fmla="*/ 1371600 w 1371600"/>
                <a:gd name="connsiteY6" fmla="*/ 0 h 933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933855">
                  <a:moveTo>
                    <a:pt x="0" y="933855"/>
                  </a:moveTo>
                  <a:cubicBezTo>
                    <a:pt x="177529" y="902240"/>
                    <a:pt x="355059" y="870625"/>
                    <a:pt x="476655" y="826851"/>
                  </a:cubicBezTo>
                  <a:cubicBezTo>
                    <a:pt x="598251" y="783077"/>
                    <a:pt x="666344" y="749030"/>
                    <a:pt x="729574" y="671209"/>
                  </a:cubicBezTo>
                  <a:cubicBezTo>
                    <a:pt x="792804" y="593388"/>
                    <a:pt x="804153" y="453958"/>
                    <a:pt x="856034" y="359924"/>
                  </a:cubicBezTo>
                  <a:cubicBezTo>
                    <a:pt x="907915" y="265890"/>
                    <a:pt x="979250" y="158885"/>
                    <a:pt x="1040859" y="107004"/>
                  </a:cubicBezTo>
                  <a:cubicBezTo>
                    <a:pt x="1102468" y="55123"/>
                    <a:pt x="1225685" y="48638"/>
                    <a:pt x="1225685" y="48638"/>
                  </a:cubicBezTo>
                  <a:lnTo>
                    <a:pt x="1371600" y="0"/>
                  </a:lnTo>
                </a:path>
              </a:pathLst>
            </a:custGeom>
            <a:ln w="12700">
              <a:solidFill>
                <a:srgbClr val="0070C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9" name="Straight Arrow Connector 178"/>
            <p:cNvCxnSpPr/>
            <p:nvPr/>
          </p:nvCxnSpPr>
          <p:spPr>
            <a:xfrm>
              <a:off x="4698460" y="4620638"/>
              <a:ext cx="1157591" cy="87549"/>
            </a:xfrm>
            <a:prstGeom prst="straightConnector1">
              <a:avLst/>
            </a:prstGeom>
            <a:ln w="12700">
              <a:solidFill>
                <a:srgbClr val="0070C0"/>
              </a:solidFill>
              <a:tailEnd type="stealth"/>
            </a:ln>
          </p:spPr>
          <p:style>
            <a:lnRef idx="1">
              <a:schemeClr val="accent1"/>
            </a:lnRef>
            <a:fillRef idx="0">
              <a:schemeClr val="accent1"/>
            </a:fillRef>
            <a:effectRef idx="0">
              <a:schemeClr val="accent1"/>
            </a:effectRef>
            <a:fontRef idx="minor">
              <a:schemeClr val="tx1"/>
            </a:fontRef>
          </p:style>
        </p:cxnSp>
        <p:sp>
          <p:nvSpPr>
            <p:cNvPr id="182" name="Freeform 181"/>
            <p:cNvSpPr/>
            <p:nvPr/>
          </p:nvSpPr>
          <p:spPr>
            <a:xfrm>
              <a:off x="4698460" y="4922196"/>
              <a:ext cx="1361872" cy="505838"/>
            </a:xfrm>
            <a:custGeom>
              <a:avLst/>
              <a:gdLst>
                <a:gd name="connsiteX0" fmla="*/ 0 w 1361872"/>
                <a:gd name="connsiteY0" fmla="*/ 505838 h 505838"/>
                <a:gd name="connsiteX1" fmla="*/ 447472 w 1361872"/>
                <a:gd name="connsiteY1" fmla="*/ 408561 h 505838"/>
                <a:gd name="connsiteX2" fmla="*/ 826851 w 1361872"/>
                <a:gd name="connsiteY2" fmla="*/ 262647 h 505838"/>
                <a:gd name="connsiteX3" fmla="*/ 1361872 w 1361872"/>
                <a:gd name="connsiteY3" fmla="*/ 0 h 505838"/>
              </a:gdLst>
              <a:ahLst/>
              <a:cxnLst>
                <a:cxn ang="0">
                  <a:pos x="connsiteX0" y="connsiteY0"/>
                </a:cxn>
                <a:cxn ang="0">
                  <a:pos x="connsiteX1" y="connsiteY1"/>
                </a:cxn>
                <a:cxn ang="0">
                  <a:pos x="connsiteX2" y="connsiteY2"/>
                </a:cxn>
                <a:cxn ang="0">
                  <a:pos x="connsiteX3" y="connsiteY3"/>
                </a:cxn>
              </a:cxnLst>
              <a:rect l="l" t="t" r="r" b="b"/>
              <a:pathLst>
                <a:path w="1361872" h="505838">
                  <a:moveTo>
                    <a:pt x="0" y="505838"/>
                  </a:moveTo>
                  <a:cubicBezTo>
                    <a:pt x="154832" y="477465"/>
                    <a:pt x="309664" y="449093"/>
                    <a:pt x="447472" y="408561"/>
                  </a:cubicBezTo>
                  <a:cubicBezTo>
                    <a:pt x="585280" y="368029"/>
                    <a:pt x="674451" y="330741"/>
                    <a:pt x="826851" y="262647"/>
                  </a:cubicBezTo>
                  <a:cubicBezTo>
                    <a:pt x="979251" y="194554"/>
                    <a:pt x="1170561" y="97277"/>
                    <a:pt x="1361872" y="0"/>
                  </a:cubicBezTo>
                </a:path>
              </a:pathLst>
            </a:custGeom>
            <a:ln w="12700">
              <a:solidFill>
                <a:srgbClr val="0070C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56" name="TextBox 55"/>
          <p:cNvSpPr txBox="1"/>
          <p:nvPr/>
        </p:nvSpPr>
        <p:spPr>
          <a:xfrm>
            <a:off x="350705" y="1496458"/>
            <a:ext cx="2789101" cy="2554545"/>
          </a:xfrm>
          <a:prstGeom prst="rect">
            <a:avLst/>
          </a:prstGeom>
          <a:noFill/>
        </p:spPr>
        <p:txBody>
          <a:bodyPr wrap="square" rtlCol="0">
            <a:spAutoFit/>
          </a:bodyPr>
          <a:lstStyle/>
          <a:p>
            <a:pPr marL="176213" indent="-176213"/>
            <a:r>
              <a:rPr lang="en-US" altLang="zh-CN" sz="2000" dirty="0" smtClean="0">
                <a:latin typeface="黑体" pitchFamily="2" charset="-122"/>
                <a:ea typeface="黑体" pitchFamily="2" charset="-122"/>
              </a:rPr>
              <a:t>8.</a:t>
            </a:r>
            <a:r>
              <a:rPr lang="zh-CN" altLang="en-US" sz="2000" dirty="0" smtClean="0">
                <a:latin typeface="黑体" pitchFamily="2" charset="-122"/>
                <a:ea typeface="黑体" pitchFamily="2" charset="-122"/>
              </a:rPr>
              <a:t>主节点等所有</a:t>
            </a:r>
            <a:r>
              <a:rPr lang="en-US" altLang="zh-CN" sz="2000" dirty="0" smtClean="0">
                <a:latin typeface="黑体" pitchFamily="2" charset="-122"/>
                <a:ea typeface="黑体" pitchFamily="2" charset="-122"/>
              </a:rPr>
              <a:t>Map</a:t>
            </a:r>
            <a:r>
              <a:rPr lang="zh-CN" altLang="en-US" sz="2000" dirty="0" smtClean="0">
                <a:latin typeface="黑体" pitchFamily="2" charset="-122"/>
                <a:ea typeface="黑体" pitchFamily="2" charset="-122"/>
              </a:rPr>
              <a:t>节点计算完成后，开始启动</a:t>
            </a:r>
            <a:r>
              <a:rPr lang="en-US" altLang="zh-CN" sz="2000" dirty="0" smtClean="0">
                <a:latin typeface="黑体" pitchFamily="2" charset="-122"/>
                <a:ea typeface="黑体" pitchFamily="2" charset="-122"/>
              </a:rPr>
              <a:t>Reduce</a:t>
            </a:r>
            <a:r>
              <a:rPr lang="zh-CN" altLang="en-US" sz="2000" dirty="0" smtClean="0">
                <a:latin typeface="黑体" pitchFamily="2" charset="-122"/>
                <a:ea typeface="黑体" pitchFamily="2" charset="-122"/>
              </a:rPr>
              <a:t>节点运行；</a:t>
            </a:r>
            <a:r>
              <a:rPr lang="en-US" altLang="zh-CN" sz="2000" dirty="0" smtClean="0">
                <a:latin typeface="黑体" pitchFamily="2" charset="-122"/>
                <a:ea typeface="黑体" pitchFamily="2" charset="-122"/>
              </a:rPr>
              <a:t>Reduce</a:t>
            </a:r>
            <a:r>
              <a:rPr lang="zh-CN" altLang="en-US" sz="2000" dirty="0" smtClean="0">
                <a:latin typeface="黑体" pitchFamily="2" charset="-122"/>
                <a:ea typeface="黑体" pitchFamily="2" charset="-122"/>
              </a:rPr>
              <a:t>节点从主节点所掌握的中间结果数据位置信息，远程读取这些数据</a:t>
            </a:r>
          </a:p>
          <a:p>
            <a:pPr marL="176213" indent="-176213"/>
            <a:endParaRPr lang="zh-CN" altLang="en-US" sz="2000" dirty="0">
              <a:latin typeface="黑体" pitchFamily="2" charset="-122"/>
              <a:ea typeface="黑体" pitchFamily="2" charset="-122"/>
            </a:endParaRPr>
          </a:p>
        </p:txBody>
      </p:sp>
      <p:sp>
        <p:nvSpPr>
          <p:cNvPr id="58" name="TextBox 57"/>
          <p:cNvSpPr txBox="1"/>
          <p:nvPr/>
        </p:nvSpPr>
        <p:spPr>
          <a:xfrm>
            <a:off x="5811398" y="1944478"/>
            <a:ext cx="3002096" cy="1015663"/>
          </a:xfrm>
          <a:prstGeom prst="rect">
            <a:avLst/>
          </a:prstGeom>
          <a:noFill/>
        </p:spPr>
        <p:txBody>
          <a:bodyPr wrap="square" rtlCol="0">
            <a:spAutoFit/>
          </a:bodyPr>
          <a:lstStyle/>
          <a:p>
            <a:pPr marL="176213" indent="-176213"/>
            <a:r>
              <a:rPr lang="en-US" altLang="zh-CN" sz="2000" dirty="0" smtClean="0">
                <a:latin typeface="黑体" pitchFamily="2" charset="-122"/>
                <a:ea typeface="黑体" pitchFamily="2" charset="-122"/>
              </a:rPr>
              <a:t>9.Reduce</a:t>
            </a:r>
            <a:r>
              <a:rPr lang="zh-CN" altLang="en-US" sz="2000" dirty="0" smtClean="0">
                <a:latin typeface="黑体" pitchFamily="2" charset="-122"/>
                <a:ea typeface="黑体" pitchFamily="2" charset="-122"/>
              </a:rPr>
              <a:t>节点计算结果汇总输出到一个结果文件即获得整个处理结果</a:t>
            </a:r>
            <a:endParaRPr lang="zh-CN" altLang="en-US" sz="2000" dirty="0">
              <a:latin typeface="黑体" pitchFamily="2" charset="-122"/>
              <a:ea typeface="黑体" pitchFamily="2" charset="-122"/>
            </a:endParaRPr>
          </a:p>
        </p:txBody>
      </p:sp>
      <p:grpSp>
        <p:nvGrpSpPr>
          <p:cNvPr id="63" name="Group 62"/>
          <p:cNvGrpSpPr/>
          <p:nvPr/>
        </p:nvGrpSpPr>
        <p:grpSpPr>
          <a:xfrm>
            <a:off x="6773694" y="4010140"/>
            <a:ext cx="1433872" cy="947450"/>
            <a:chOff x="6773694" y="4010140"/>
            <a:chExt cx="1433872" cy="947450"/>
          </a:xfrm>
        </p:grpSpPr>
        <p:grpSp>
          <p:nvGrpSpPr>
            <p:cNvPr id="59" name="Group 202"/>
            <p:cNvGrpSpPr/>
            <p:nvPr/>
          </p:nvGrpSpPr>
          <p:grpSpPr>
            <a:xfrm>
              <a:off x="6773694" y="4236395"/>
              <a:ext cx="758758" cy="526915"/>
              <a:chOff x="6773694" y="4236395"/>
              <a:chExt cx="758758" cy="526915"/>
            </a:xfrm>
          </p:grpSpPr>
          <p:cxnSp>
            <p:nvCxnSpPr>
              <p:cNvPr id="60" name="Straight Arrow Connector 59"/>
              <p:cNvCxnSpPr/>
              <p:nvPr/>
            </p:nvCxnSpPr>
            <p:spPr>
              <a:xfrm>
                <a:off x="6773694" y="4755204"/>
                <a:ext cx="752272" cy="8106"/>
              </a:xfrm>
              <a:prstGeom prst="straightConnector1">
                <a:avLst/>
              </a:prstGeom>
              <a:ln w="12700">
                <a:solidFill>
                  <a:srgbClr val="0070C0"/>
                </a:solidFill>
                <a:tailEnd type="stealth"/>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780180" y="4236395"/>
                <a:ext cx="752272" cy="8106"/>
              </a:xfrm>
              <a:prstGeom prst="straightConnector1">
                <a:avLst/>
              </a:prstGeom>
              <a:ln w="12700">
                <a:solidFill>
                  <a:srgbClr val="0070C0"/>
                </a:solidFill>
                <a:tailEnd type="stealth"/>
              </a:ln>
            </p:spPr>
            <p:style>
              <a:lnRef idx="1">
                <a:schemeClr val="accent1"/>
              </a:lnRef>
              <a:fillRef idx="0">
                <a:schemeClr val="accent1"/>
              </a:fillRef>
              <a:effectRef idx="0">
                <a:schemeClr val="accent1"/>
              </a:effectRef>
              <a:fontRef idx="minor">
                <a:schemeClr val="tx1"/>
              </a:fontRef>
            </p:style>
          </p:cxnSp>
        </p:grpSp>
        <p:sp>
          <p:nvSpPr>
            <p:cNvPr id="62" name="Rectangle 61"/>
            <p:cNvSpPr/>
            <p:nvPr/>
          </p:nvSpPr>
          <p:spPr>
            <a:xfrm>
              <a:off x="7524520" y="4010140"/>
              <a:ext cx="683046" cy="947450"/>
            </a:xfrm>
            <a:prstGeom prst="rect">
              <a:avLst/>
            </a:prstGeom>
            <a:solidFill>
              <a:srgbClr val="00B050">
                <a:alpha val="5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left)">
                                      <p:cBhvr>
                                        <p:cTn id="7" dur="10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ipe(left)">
                                      <p:cBhvr>
                                        <p:cTn id="17" dur="10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wipe(left)">
                                      <p:cBhvr>
                                        <p:cTn id="22" dur="3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16424" y="890823"/>
            <a:ext cx="8637886" cy="5536894"/>
          </a:xfrm>
        </p:spPr>
        <p:txBody>
          <a:bodyPr>
            <a:normAutofit/>
          </a:bodyPr>
          <a:lstStyle/>
          <a:p>
            <a:pPr>
              <a:buNone/>
            </a:pPr>
            <a:r>
              <a:rPr lang="en-US" altLang="zh-CN" b="1" dirty="0" smtClean="0">
                <a:solidFill>
                  <a:srgbClr val="00B050"/>
                </a:solidFill>
                <a:latin typeface="黑体" pitchFamily="2" charset="-122"/>
                <a:ea typeface="黑体" pitchFamily="2" charset="-122"/>
              </a:rPr>
              <a:t>Google </a:t>
            </a:r>
            <a:r>
              <a:rPr lang="en-US" altLang="zh-CN" b="1" dirty="0" err="1" smtClean="0">
                <a:solidFill>
                  <a:srgbClr val="00B050"/>
                </a:solidFill>
                <a:latin typeface="黑体" pitchFamily="2" charset="-122"/>
                <a:ea typeface="黑体" pitchFamily="2" charset="-122"/>
              </a:rPr>
              <a:t>MapReduce</a:t>
            </a:r>
            <a:r>
              <a:rPr lang="zh-CN" altLang="en-US" b="1" dirty="0" smtClean="0">
                <a:solidFill>
                  <a:srgbClr val="00B050"/>
                </a:solidFill>
                <a:latin typeface="黑体" pitchFamily="2" charset="-122"/>
                <a:ea typeface="黑体" pitchFamily="2" charset="-122"/>
              </a:rPr>
              <a:t>并行处理的基本过程</a:t>
            </a:r>
            <a:endParaRPr lang="en-US" altLang="zh-CN" b="1" dirty="0" smtClean="0">
              <a:solidFill>
                <a:srgbClr val="00B050"/>
              </a:solidFill>
              <a:latin typeface="黑体" pitchFamily="2" charset="-122"/>
              <a:ea typeface="黑体" pitchFamily="2" charset="-122"/>
            </a:endParaRPr>
          </a:p>
          <a:p>
            <a:pPr>
              <a:buNone/>
            </a:pPr>
            <a:endParaRPr lang="en-US" altLang="zh-CN" b="1" dirty="0" smtClean="0">
              <a:solidFill>
                <a:srgbClr val="00B050"/>
              </a:solidFill>
              <a:latin typeface="+mj-ea"/>
              <a:ea typeface="+mj-ea"/>
            </a:endParaRPr>
          </a:p>
          <a:p>
            <a:pPr>
              <a:buNone/>
            </a:pPr>
            <a:r>
              <a:rPr lang="zh-CN" altLang="en-US" dirty="0" smtClean="0">
                <a:latin typeface="黑体" pitchFamily="49" charset="-122"/>
                <a:ea typeface="黑体" pitchFamily="49" charset="-122"/>
              </a:rPr>
              <a:t>  </a:t>
            </a:r>
            <a:endParaRPr lang="en-US" altLang="zh-CN" sz="2400" dirty="0" smtClean="0">
              <a:solidFill>
                <a:srgbClr val="D60093"/>
              </a:solidFill>
              <a:latin typeface="黑体" pitchFamily="49" charset="-122"/>
              <a:ea typeface="黑体" pitchFamily="49" charset="-122"/>
            </a:endParaRPr>
          </a:p>
          <a:p>
            <a:pPr>
              <a:buNone/>
            </a:pPr>
            <a:r>
              <a:rPr lang="en-US" altLang="zh-CN" dirty="0" smtClean="0">
                <a:solidFill>
                  <a:srgbClr val="D60093"/>
                </a:solidFill>
                <a:latin typeface="黑体" pitchFamily="49" charset="-122"/>
                <a:ea typeface="黑体" pitchFamily="49" charset="-122"/>
              </a:rPr>
              <a:t>   </a:t>
            </a:r>
          </a:p>
          <a:p>
            <a:pPr>
              <a:buNone/>
            </a:pPr>
            <a:endParaRPr lang="en-US" altLang="zh-CN" dirty="0" smtClean="0">
              <a:solidFill>
                <a:srgbClr val="0066FF"/>
              </a:solidFill>
              <a:latin typeface="黑体" pitchFamily="49" charset="-122"/>
              <a:ea typeface="黑体" pitchFamily="49" charset="-122"/>
            </a:endParaRPr>
          </a:p>
          <a:p>
            <a:pPr lvl="1">
              <a:buNone/>
            </a:pPr>
            <a:endParaRPr lang="zh-CN" altLang="en-US" dirty="0"/>
          </a:p>
        </p:txBody>
      </p:sp>
      <p:sp>
        <p:nvSpPr>
          <p:cNvPr id="4" name="Title 1"/>
          <p:cNvSpPr>
            <a:spLocks noGrp="1"/>
          </p:cNvSpPr>
          <p:nvPr>
            <p:ph type="title"/>
          </p:nvPr>
        </p:nvSpPr>
        <p:spPr>
          <a:xfrm>
            <a:off x="1106479" y="338595"/>
            <a:ext cx="7772400" cy="4856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Google </a:t>
            </a:r>
            <a:r>
              <a:rPr lang="en-US" altLang="zh-CN" sz="2400" b="1" spc="50" dirty="0" err="1"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MapReduce</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的基本工作原理</a:t>
            </a:r>
            <a:endParaRPr lang="zh-CN" altLang="en-US"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endParaRPr>
          </a:p>
        </p:txBody>
      </p:sp>
      <p:pic>
        <p:nvPicPr>
          <p:cNvPr id="138" name="Picture 4" descr="MapReduce-architecture"/>
          <p:cNvPicPr>
            <a:picLocks noChangeAspect="1" noChangeArrowheads="1"/>
          </p:cNvPicPr>
          <p:nvPr/>
        </p:nvPicPr>
        <p:blipFill>
          <a:blip r:embed="rId2" cstate="print"/>
          <a:srcRect/>
          <a:stretch>
            <a:fillRect/>
          </a:stretch>
        </p:blipFill>
        <p:spPr bwMode="auto">
          <a:xfrm>
            <a:off x="964658" y="1555007"/>
            <a:ext cx="7323308" cy="4657725"/>
          </a:xfrm>
          <a:prstGeom prst="rect">
            <a:avLst/>
          </a:prstGeom>
          <a:noFill/>
          <a:ln w="9525">
            <a:noFill/>
            <a:miter lim="800000"/>
            <a:headEnd/>
            <a:tailEnd/>
          </a:ln>
        </p:spPr>
      </p:pic>
      <p:sp>
        <p:nvSpPr>
          <p:cNvPr id="139" name="TextBox 2"/>
          <p:cNvSpPr txBox="1">
            <a:spLocks noChangeArrowheads="1"/>
          </p:cNvSpPr>
          <p:nvPr/>
        </p:nvSpPr>
        <p:spPr bwMode="auto">
          <a:xfrm>
            <a:off x="6485106" y="6436840"/>
            <a:ext cx="2533066" cy="215444"/>
          </a:xfrm>
          <a:prstGeom prst="rect">
            <a:avLst/>
          </a:prstGeom>
          <a:noFill/>
          <a:ln w="9525">
            <a:noFill/>
            <a:miter lim="800000"/>
            <a:headEnd/>
            <a:tailEnd/>
          </a:ln>
        </p:spPr>
        <p:txBody>
          <a:bodyPr wrap="none">
            <a:spAutoFit/>
          </a:bodyPr>
          <a:lstStyle/>
          <a:p>
            <a:r>
              <a:rPr lang="en-US" altLang="zh-CN" sz="800" b="0" dirty="0" smtClean="0">
                <a:solidFill>
                  <a:schemeClr val="tx2"/>
                </a:solidFill>
                <a:latin typeface="Verdana" pitchFamily="34" charset="0"/>
                <a:ea typeface="宋体" charset="-122"/>
              </a:rPr>
              <a:t>Cite from Dean </a:t>
            </a:r>
            <a:r>
              <a:rPr lang="en-US" altLang="zh-CN" sz="800" b="0" dirty="0">
                <a:solidFill>
                  <a:schemeClr val="tx2"/>
                </a:solidFill>
                <a:latin typeface="Verdana" pitchFamily="34" charset="0"/>
                <a:ea typeface="宋体" charset="-122"/>
              </a:rPr>
              <a:t>and </a:t>
            </a:r>
            <a:r>
              <a:rPr lang="en-US" altLang="zh-CN" sz="800" b="0" dirty="0" err="1">
                <a:solidFill>
                  <a:schemeClr val="tx2"/>
                </a:solidFill>
                <a:latin typeface="Verdana" pitchFamily="34" charset="0"/>
                <a:ea typeface="宋体" charset="-122"/>
              </a:rPr>
              <a:t>Ghemawat</a:t>
            </a:r>
            <a:r>
              <a:rPr lang="en-US" altLang="zh-CN" sz="800" b="0" dirty="0">
                <a:solidFill>
                  <a:schemeClr val="tx2"/>
                </a:solidFill>
                <a:latin typeface="Verdana" pitchFamily="34" charset="0"/>
                <a:ea typeface="宋体" charset="-122"/>
              </a:rPr>
              <a:t> (OSDI 2004)</a:t>
            </a:r>
          </a:p>
        </p:txBody>
      </p:sp>
      <p:sp>
        <p:nvSpPr>
          <p:cNvPr id="140" name="Rectangle 139"/>
          <p:cNvSpPr/>
          <p:nvPr/>
        </p:nvSpPr>
        <p:spPr>
          <a:xfrm>
            <a:off x="1079770" y="3871609"/>
            <a:ext cx="622570" cy="1274323"/>
          </a:xfrm>
          <a:prstGeom prst="rect">
            <a:avLst/>
          </a:prstGeom>
          <a:solidFill>
            <a:srgbClr val="0066FF">
              <a:alpha val="51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Group 186"/>
          <p:cNvGrpSpPr/>
          <p:nvPr/>
        </p:nvGrpSpPr>
        <p:grpSpPr>
          <a:xfrm>
            <a:off x="2311941" y="3589506"/>
            <a:ext cx="907914" cy="2049294"/>
            <a:chOff x="2311941" y="3589506"/>
            <a:chExt cx="907914" cy="2049294"/>
          </a:xfrm>
        </p:grpSpPr>
        <p:sp>
          <p:nvSpPr>
            <p:cNvPr id="141" name="Oval 140"/>
            <p:cNvSpPr/>
            <p:nvPr/>
          </p:nvSpPr>
          <p:spPr>
            <a:xfrm>
              <a:off x="2315183" y="3589506"/>
              <a:ext cx="904672" cy="379379"/>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Oval 141"/>
            <p:cNvSpPr/>
            <p:nvPr/>
          </p:nvSpPr>
          <p:spPr>
            <a:xfrm>
              <a:off x="2331396" y="4432570"/>
              <a:ext cx="888459" cy="379379"/>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Oval 142"/>
            <p:cNvSpPr/>
            <p:nvPr/>
          </p:nvSpPr>
          <p:spPr>
            <a:xfrm>
              <a:off x="2311941" y="5259421"/>
              <a:ext cx="904672" cy="379379"/>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Group 187"/>
          <p:cNvGrpSpPr/>
          <p:nvPr/>
        </p:nvGrpSpPr>
        <p:grpSpPr>
          <a:xfrm>
            <a:off x="5862537" y="4053191"/>
            <a:ext cx="911157" cy="891702"/>
            <a:chOff x="5862537" y="4053191"/>
            <a:chExt cx="911157" cy="891702"/>
          </a:xfrm>
        </p:grpSpPr>
        <p:sp>
          <p:nvSpPr>
            <p:cNvPr id="144" name="Oval 143"/>
            <p:cNvSpPr/>
            <p:nvPr/>
          </p:nvSpPr>
          <p:spPr>
            <a:xfrm>
              <a:off x="5862537" y="4053191"/>
              <a:ext cx="904672" cy="379379"/>
            </a:xfrm>
            <a:prstGeom prst="ellipse">
              <a:avLst/>
            </a:prstGeom>
            <a:solidFill>
              <a:srgbClr val="33CC33">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Oval 144"/>
            <p:cNvSpPr/>
            <p:nvPr/>
          </p:nvSpPr>
          <p:spPr>
            <a:xfrm>
              <a:off x="5869022" y="4565514"/>
              <a:ext cx="904672" cy="379379"/>
            </a:xfrm>
            <a:prstGeom prst="ellipse">
              <a:avLst/>
            </a:prstGeom>
            <a:solidFill>
              <a:srgbClr val="33CC33">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7" name="Oval 146"/>
          <p:cNvSpPr/>
          <p:nvPr/>
        </p:nvSpPr>
        <p:spPr>
          <a:xfrm>
            <a:off x="4001311" y="1705582"/>
            <a:ext cx="1066799" cy="590146"/>
          </a:xfrm>
          <a:prstGeom prst="ellipse">
            <a:avLst/>
          </a:prstGeom>
          <a:solidFill>
            <a:srgbClr val="00FFFF">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Oval 147"/>
          <p:cNvSpPr/>
          <p:nvPr/>
        </p:nvSpPr>
        <p:spPr>
          <a:xfrm>
            <a:off x="4147227" y="2756169"/>
            <a:ext cx="804152" cy="379379"/>
          </a:xfrm>
          <a:prstGeom prst="ellipse">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Group 189"/>
          <p:cNvGrpSpPr/>
          <p:nvPr/>
        </p:nvGrpSpPr>
        <p:grpSpPr>
          <a:xfrm>
            <a:off x="3015574" y="2247089"/>
            <a:ext cx="1235413" cy="3073941"/>
            <a:chOff x="3015574" y="2247089"/>
            <a:chExt cx="1235413" cy="3073941"/>
          </a:xfrm>
        </p:grpSpPr>
        <p:sp>
          <p:nvSpPr>
            <p:cNvPr id="149" name="Freeform 148"/>
            <p:cNvSpPr/>
            <p:nvPr/>
          </p:nvSpPr>
          <p:spPr>
            <a:xfrm>
              <a:off x="3151762" y="2247089"/>
              <a:ext cx="1079770" cy="1429966"/>
            </a:xfrm>
            <a:custGeom>
              <a:avLst/>
              <a:gdLst>
                <a:gd name="connsiteX0" fmla="*/ 1079770 w 1079770"/>
                <a:gd name="connsiteY0" fmla="*/ 0 h 1429966"/>
                <a:gd name="connsiteX1" fmla="*/ 817123 w 1079770"/>
                <a:gd name="connsiteY1" fmla="*/ 252920 h 1429966"/>
                <a:gd name="connsiteX2" fmla="*/ 564204 w 1079770"/>
                <a:gd name="connsiteY2" fmla="*/ 544749 h 1429966"/>
                <a:gd name="connsiteX3" fmla="*/ 428017 w 1079770"/>
                <a:gd name="connsiteY3" fmla="*/ 846307 h 1429966"/>
                <a:gd name="connsiteX4" fmla="*/ 379378 w 1079770"/>
                <a:gd name="connsiteY4" fmla="*/ 1060315 h 1429966"/>
                <a:gd name="connsiteX5" fmla="*/ 262647 w 1079770"/>
                <a:gd name="connsiteY5" fmla="*/ 1235413 h 1429966"/>
                <a:gd name="connsiteX6" fmla="*/ 126459 w 1079770"/>
                <a:gd name="connsiteY6" fmla="*/ 1352145 h 1429966"/>
                <a:gd name="connsiteX7" fmla="*/ 0 w 1079770"/>
                <a:gd name="connsiteY7" fmla="*/ 1429966 h 1429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9770" h="1429966">
                  <a:moveTo>
                    <a:pt x="1079770" y="0"/>
                  </a:moveTo>
                  <a:cubicBezTo>
                    <a:pt x="991410" y="81064"/>
                    <a:pt x="903051" y="162129"/>
                    <a:pt x="817123" y="252920"/>
                  </a:cubicBezTo>
                  <a:cubicBezTo>
                    <a:pt x="731195" y="343712"/>
                    <a:pt x="629055" y="445851"/>
                    <a:pt x="564204" y="544749"/>
                  </a:cubicBezTo>
                  <a:cubicBezTo>
                    <a:pt x="499353" y="643647"/>
                    <a:pt x="458821" y="760379"/>
                    <a:pt x="428017" y="846307"/>
                  </a:cubicBezTo>
                  <a:cubicBezTo>
                    <a:pt x="397213" y="932235"/>
                    <a:pt x="406940" y="995464"/>
                    <a:pt x="379378" y="1060315"/>
                  </a:cubicBezTo>
                  <a:cubicBezTo>
                    <a:pt x="351816" y="1125166"/>
                    <a:pt x="304800" y="1186775"/>
                    <a:pt x="262647" y="1235413"/>
                  </a:cubicBezTo>
                  <a:cubicBezTo>
                    <a:pt x="220494" y="1284051"/>
                    <a:pt x="170234" y="1319720"/>
                    <a:pt x="126459" y="1352145"/>
                  </a:cubicBezTo>
                  <a:cubicBezTo>
                    <a:pt x="82685" y="1384571"/>
                    <a:pt x="41342" y="1407268"/>
                    <a:pt x="0" y="1429966"/>
                  </a:cubicBezTo>
                </a:path>
              </a:pathLst>
            </a:custGeom>
            <a:ln w="12700">
              <a:solidFill>
                <a:srgbClr val="00FFFF"/>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0" name="Freeform 149"/>
            <p:cNvSpPr/>
            <p:nvPr/>
          </p:nvSpPr>
          <p:spPr>
            <a:xfrm>
              <a:off x="3015574" y="2295728"/>
              <a:ext cx="1206230" cy="2169268"/>
            </a:xfrm>
            <a:custGeom>
              <a:avLst/>
              <a:gdLst>
                <a:gd name="connsiteX0" fmla="*/ 1079770 w 1079770"/>
                <a:gd name="connsiteY0" fmla="*/ 0 h 1429966"/>
                <a:gd name="connsiteX1" fmla="*/ 817123 w 1079770"/>
                <a:gd name="connsiteY1" fmla="*/ 252920 h 1429966"/>
                <a:gd name="connsiteX2" fmla="*/ 564204 w 1079770"/>
                <a:gd name="connsiteY2" fmla="*/ 544749 h 1429966"/>
                <a:gd name="connsiteX3" fmla="*/ 428017 w 1079770"/>
                <a:gd name="connsiteY3" fmla="*/ 846307 h 1429966"/>
                <a:gd name="connsiteX4" fmla="*/ 379378 w 1079770"/>
                <a:gd name="connsiteY4" fmla="*/ 1060315 h 1429966"/>
                <a:gd name="connsiteX5" fmla="*/ 262647 w 1079770"/>
                <a:gd name="connsiteY5" fmla="*/ 1235413 h 1429966"/>
                <a:gd name="connsiteX6" fmla="*/ 126459 w 1079770"/>
                <a:gd name="connsiteY6" fmla="*/ 1352145 h 1429966"/>
                <a:gd name="connsiteX7" fmla="*/ 0 w 1079770"/>
                <a:gd name="connsiteY7" fmla="*/ 1429966 h 1429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9770" h="1429966">
                  <a:moveTo>
                    <a:pt x="1079770" y="0"/>
                  </a:moveTo>
                  <a:cubicBezTo>
                    <a:pt x="991410" y="81064"/>
                    <a:pt x="903051" y="162129"/>
                    <a:pt x="817123" y="252920"/>
                  </a:cubicBezTo>
                  <a:cubicBezTo>
                    <a:pt x="731195" y="343712"/>
                    <a:pt x="629055" y="445851"/>
                    <a:pt x="564204" y="544749"/>
                  </a:cubicBezTo>
                  <a:cubicBezTo>
                    <a:pt x="499353" y="643647"/>
                    <a:pt x="458821" y="760379"/>
                    <a:pt x="428017" y="846307"/>
                  </a:cubicBezTo>
                  <a:cubicBezTo>
                    <a:pt x="397213" y="932235"/>
                    <a:pt x="406940" y="995464"/>
                    <a:pt x="379378" y="1060315"/>
                  </a:cubicBezTo>
                  <a:cubicBezTo>
                    <a:pt x="351816" y="1125166"/>
                    <a:pt x="304800" y="1186775"/>
                    <a:pt x="262647" y="1235413"/>
                  </a:cubicBezTo>
                  <a:cubicBezTo>
                    <a:pt x="220494" y="1284051"/>
                    <a:pt x="170234" y="1319720"/>
                    <a:pt x="126459" y="1352145"/>
                  </a:cubicBezTo>
                  <a:cubicBezTo>
                    <a:pt x="82685" y="1384571"/>
                    <a:pt x="41342" y="1407268"/>
                    <a:pt x="0" y="1429966"/>
                  </a:cubicBezTo>
                </a:path>
              </a:pathLst>
            </a:custGeom>
            <a:ln w="12700">
              <a:solidFill>
                <a:srgbClr val="00FFFF"/>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1" name="Freeform 150"/>
            <p:cNvSpPr/>
            <p:nvPr/>
          </p:nvSpPr>
          <p:spPr>
            <a:xfrm>
              <a:off x="3073940" y="2256817"/>
              <a:ext cx="1177047" cy="3064213"/>
            </a:xfrm>
            <a:custGeom>
              <a:avLst/>
              <a:gdLst>
                <a:gd name="connsiteX0" fmla="*/ 1079770 w 1079770"/>
                <a:gd name="connsiteY0" fmla="*/ 0 h 1429966"/>
                <a:gd name="connsiteX1" fmla="*/ 817123 w 1079770"/>
                <a:gd name="connsiteY1" fmla="*/ 252920 h 1429966"/>
                <a:gd name="connsiteX2" fmla="*/ 564204 w 1079770"/>
                <a:gd name="connsiteY2" fmla="*/ 544749 h 1429966"/>
                <a:gd name="connsiteX3" fmla="*/ 428017 w 1079770"/>
                <a:gd name="connsiteY3" fmla="*/ 846307 h 1429966"/>
                <a:gd name="connsiteX4" fmla="*/ 379378 w 1079770"/>
                <a:gd name="connsiteY4" fmla="*/ 1060315 h 1429966"/>
                <a:gd name="connsiteX5" fmla="*/ 262647 w 1079770"/>
                <a:gd name="connsiteY5" fmla="*/ 1235413 h 1429966"/>
                <a:gd name="connsiteX6" fmla="*/ 126459 w 1079770"/>
                <a:gd name="connsiteY6" fmla="*/ 1352145 h 1429966"/>
                <a:gd name="connsiteX7" fmla="*/ 0 w 1079770"/>
                <a:gd name="connsiteY7" fmla="*/ 1429966 h 1429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9770" h="1429966">
                  <a:moveTo>
                    <a:pt x="1079770" y="0"/>
                  </a:moveTo>
                  <a:cubicBezTo>
                    <a:pt x="991410" y="81064"/>
                    <a:pt x="903051" y="162129"/>
                    <a:pt x="817123" y="252920"/>
                  </a:cubicBezTo>
                  <a:cubicBezTo>
                    <a:pt x="731195" y="343712"/>
                    <a:pt x="629055" y="445851"/>
                    <a:pt x="564204" y="544749"/>
                  </a:cubicBezTo>
                  <a:cubicBezTo>
                    <a:pt x="499353" y="643647"/>
                    <a:pt x="458821" y="760379"/>
                    <a:pt x="428017" y="846307"/>
                  </a:cubicBezTo>
                  <a:cubicBezTo>
                    <a:pt x="397213" y="932235"/>
                    <a:pt x="406940" y="995464"/>
                    <a:pt x="379378" y="1060315"/>
                  </a:cubicBezTo>
                  <a:cubicBezTo>
                    <a:pt x="351816" y="1125166"/>
                    <a:pt x="304800" y="1186775"/>
                    <a:pt x="262647" y="1235413"/>
                  </a:cubicBezTo>
                  <a:cubicBezTo>
                    <a:pt x="220494" y="1284051"/>
                    <a:pt x="170234" y="1319720"/>
                    <a:pt x="126459" y="1352145"/>
                  </a:cubicBezTo>
                  <a:cubicBezTo>
                    <a:pt x="82685" y="1384571"/>
                    <a:pt x="41342" y="1407268"/>
                    <a:pt x="0" y="1429966"/>
                  </a:cubicBezTo>
                </a:path>
              </a:pathLst>
            </a:custGeom>
            <a:ln w="12700">
              <a:solidFill>
                <a:srgbClr val="00FFFF"/>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153" name="Straight Arrow Connector 152"/>
          <p:cNvCxnSpPr>
            <a:stCxn id="147" idx="4"/>
          </p:cNvCxnSpPr>
          <p:nvPr/>
        </p:nvCxnSpPr>
        <p:spPr>
          <a:xfrm rot="16200000" flipH="1">
            <a:off x="4319892" y="2510547"/>
            <a:ext cx="437744" cy="8106"/>
          </a:xfrm>
          <a:prstGeom prst="straightConnector1">
            <a:avLst/>
          </a:prstGeom>
          <a:ln w="22225">
            <a:prstDash val="solid"/>
            <a:tailEnd type="arrow"/>
          </a:ln>
        </p:spPr>
        <p:style>
          <a:lnRef idx="1">
            <a:schemeClr val="accent1"/>
          </a:lnRef>
          <a:fillRef idx="0">
            <a:schemeClr val="accent1"/>
          </a:fillRef>
          <a:effectRef idx="0">
            <a:schemeClr val="accent1"/>
          </a:effectRef>
          <a:fontRef idx="minor">
            <a:schemeClr val="tx1"/>
          </a:fontRef>
        </p:style>
      </p:cxnSp>
      <p:grpSp>
        <p:nvGrpSpPr>
          <p:cNvPr id="7" name="Group 188"/>
          <p:cNvGrpSpPr/>
          <p:nvPr/>
        </p:nvGrpSpPr>
        <p:grpSpPr>
          <a:xfrm>
            <a:off x="3164067" y="3081090"/>
            <a:ext cx="1225685" cy="2237361"/>
            <a:chOff x="3142034" y="3103123"/>
            <a:chExt cx="1225685" cy="2237361"/>
          </a:xfrm>
        </p:grpSpPr>
        <p:sp>
          <p:nvSpPr>
            <p:cNvPr id="154" name="Freeform 153"/>
            <p:cNvSpPr/>
            <p:nvPr/>
          </p:nvSpPr>
          <p:spPr>
            <a:xfrm>
              <a:off x="3210128" y="3103123"/>
              <a:ext cx="1118681" cy="583660"/>
            </a:xfrm>
            <a:custGeom>
              <a:avLst/>
              <a:gdLst>
                <a:gd name="connsiteX0" fmla="*/ 1118681 w 1118681"/>
                <a:gd name="connsiteY0" fmla="*/ 0 h 583660"/>
                <a:gd name="connsiteX1" fmla="*/ 787940 w 1118681"/>
                <a:gd name="connsiteY1" fmla="*/ 214009 h 583660"/>
                <a:gd name="connsiteX2" fmla="*/ 447472 w 1118681"/>
                <a:gd name="connsiteY2" fmla="*/ 398834 h 583660"/>
                <a:gd name="connsiteX3" fmla="*/ 136187 w 1118681"/>
                <a:gd name="connsiteY3" fmla="*/ 535022 h 583660"/>
                <a:gd name="connsiteX4" fmla="*/ 0 w 1118681"/>
                <a:gd name="connsiteY4" fmla="*/ 583660 h 583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681" h="583660">
                  <a:moveTo>
                    <a:pt x="1118681" y="0"/>
                  </a:moveTo>
                  <a:cubicBezTo>
                    <a:pt x="1009244" y="73768"/>
                    <a:pt x="899808" y="147537"/>
                    <a:pt x="787940" y="214009"/>
                  </a:cubicBezTo>
                  <a:cubicBezTo>
                    <a:pt x="676072" y="280481"/>
                    <a:pt x="556098" y="345332"/>
                    <a:pt x="447472" y="398834"/>
                  </a:cubicBezTo>
                  <a:cubicBezTo>
                    <a:pt x="338847" y="452336"/>
                    <a:pt x="210766" y="504218"/>
                    <a:pt x="136187" y="535022"/>
                  </a:cubicBezTo>
                  <a:cubicBezTo>
                    <a:pt x="61608" y="565826"/>
                    <a:pt x="30804" y="574743"/>
                    <a:pt x="0" y="583660"/>
                  </a:cubicBezTo>
                </a:path>
              </a:pathLst>
            </a:custGeom>
            <a:ln w="12700">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5" name="Freeform 154"/>
            <p:cNvSpPr/>
            <p:nvPr/>
          </p:nvSpPr>
          <p:spPr>
            <a:xfrm>
              <a:off x="3142035" y="3119334"/>
              <a:ext cx="1193260" cy="1384572"/>
            </a:xfrm>
            <a:custGeom>
              <a:avLst/>
              <a:gdLst>
                <a:gd name="connsiteX0" fmla="*/ 1118681 w 1118681"/>
                <a:gd name="connsiteY0" fmla="*/ 0 h 583660"/>
                <a:gd name="connsiteX1" fmla="*/ 787940 w 1118681"/>
                <a:gd name="connsiteY1" fmla="*/ 214009 h 583660"/>
                <a:gd name="connsiteX2" fmla="*/ 447472 w 1118681"/>
                <a:gd name="connsiteY2" fmla="*/ 398834 h 583660"/>
                <a:gd name="connsiteX3" fmla="*/ 136187 w 1118681"/>
                <a:gd name="connsiteY3" fmla="*/ 535022 h 583660"/>
                <a:gd name="connsiteX4" fmla="*/ 0 w 1118681"/>
                <a:gd name="connsiteY4" fmla="*/ 583660 h 583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681" h="583660">
                  <a:moveTo>
                    <a:pt x="1118681" y="0"/>
                  </a:moveTo>
                  <a:cubicBezTo>
                    <a:pt x="1009244" y="73768"/>
                    <a:pt x="899808" y="147537"/>
                    <a:pt x="787940" y="214009"/>
                  </a:cubicBezTo>
                  <a:cubicBezTo>
                    <a:pt x="676072" y="280481"/>
                    <a:pt x="556098" y="345332"/>
                    <a:pt x="447472" y="398834"/>
                  </a:cubicBezTo>
                  <a:cubicBezTo>
                    <a:pt x="338847" y="452336"/>
                    <a:pt x="210766" y="504218"/>
                    <a:pt x="136187" y="535022"/>
                  </a:cubicBezTo>
                  <a:cubicBezTo>
                    <a:pt x="61608" y="565826"/>
                    <a:pt x="30804" y="574743"/>
                    <a:pt x="0" y="583660"/>
                  </a:cubicBezTo>
                </a:path>
              </a:pathLst>
            </a:custGeom>
            <a:ln w="12700">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6" name="Freeform 155"/>
            <p:cNvSpPr/>
            <p:nvPr/>
          </p:nvSpPr>
          <p:spPr>
            <a:xfrm>
              <a:off x="3142034" y="3135545"/>
              <a:ext cx="1225685" cy="2204939"/>
            </a:xfrm>
            <a:custGeom>
              <a:avLst/>
              <a:gdLst>
                <a:gd name="connsiteX0" fmla="*/ 1118681 w 1118681"/>
                <a:gd name="connsiteY0" fmla="*/ 0 h 583660"/>
                <a:gd name="connsiteX1" fmla="*/ 787940 w 1118681"/>
                <a:gd name="connsiteY1" fmla="*/ 214009 h 583660"/>
                <a:gd name="connsiteX2" fmla="*/ 447472 w 1118681"/>
                <a:gd name="connsiteY2" fmla="*/ 398834 h 583660"/>
                <a:gd name="connsiteX3" fmla="*/ 136187 w 1118681"/>
                <a:gd name="connsiteY3" fmla="*/ 535022 h 583660"/>
                <a:gd name="connsiteX4" fmla="*/ 0 w 1118681"/>
                <a:gd name="connsiteY4" fmla="*/ 583660 h 583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681" h="583660">
                  <a:moveTo>
                    <a:pt x="1118681" y="0"/>
                  </a:moveTo>
                  <a:cubicBezTo>
                    <a:pt x="1009244" y="73768"/>
                    <a:pt x="899808" y="147537"/>
                    <a:pt x="787940" y="214009"/>
                  </a:cubicBezTo>
                  <a:cubicBezTo>
                    <a:pt x="676072" y="280481"/>
                    <a:pt x="556098" y="345332"/>
                    <a:pt x="447472" y="398834"/>
                  </a:cubicBezTo>
                  <a:cubicBezTo>
                    <a:pt x="338847" y="452336"/>
                    <a:pt x="210766" y="504218"/>
                    <a:pt x="136187" y="535022"/>
                  </a:cubicBezTo>
                  <a:cubicBezTo>
                    <a:pt x="61608" y="565826"/>
                    <a:pt x="30804" y="574743"/>
                    <a:pt x="0" y="583660"/>
                  </a:cubicBezTo>
                </a:path>
              </a:pathLst>
            </a:custGeom>
            <a:ln w="12700">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8" name="Group 190"/>
          <p:cNvGrpSpPr/>
          <p:nvPr/>
        </p:nvGrpSpPr>
        <p:grpSpPr>
          <a:xfrm>
            <a:off x="1699098" y="3774332"/>
            <a:ext cx="956553" cy="1488332"/>
            <a:chOff x="1699098" y="3774332"/>
            <a:chExt cx="956553" cy="1488332"/>
          </a:xfrm>
        </p:grpSpPr>
        <p:sp>
          <p:nvSpPr>
            <p:cNvPr id="157" name="Freeform 156"/>
            <p:cNvSpPr/>
            <p:nvPr/>
          </p:nvSpPr>
          <p:spPr>
            <a:xfrm>
              <a:off x="1721796" y="3774332"/>
              <a:ext cx="583659" cy="136187"/>
            </a:xfrm>
            <a:custGeom>
              <a:avLst/>
              <a:gdLst>
                <a:gd name="connsiteX0" fmla="*/ 0 w 583659"/>
                <a:gd name="connsiteY0" fmla="*/ 136187 h 136187"/>
                <a:gd name="connsiteX1" fmla="*/ 291830 w 583659"/>
                <a:gd name="connsiteY1" fmla="*/ 48638 h 136187"/>
                <a:gd name="connsiteX2" fmla="*/ 583659 w 583659"/>
                <a:gd name="connsiteY2" fmla="*/ 0 h 136187"/>
              </a:gdLst>
              <a:ahLst/>
              <a:cxnLst>
                <a:cxn ang="0">
                  <a:pos x="connsiteX0" y="connsiteY0"/>
                </a:cxn>
                <a:cxn ang="0">
                  <a:pos x="connsiteX1" y="connsiteY1"/>
                </a:cxn>
                <a:cxn ang="0">
                  <a:pos x="connsiteX2" y="connsiteY2"/>
                </a:cxn>
              </a:cxnLst>
              <a:rect l="l" t="t" r="r" b="b"/>
              <a:pathLst>
                <a:path w="583659" h="136187">
                  <a:moveTo>
                    <a:pt x="0" y="136187"/>
                  </a:moveTo>
                  <a:cubicBezTo>
                    <a:pt x="97277" y="103761"/>
                    <a:pt x="194554" y="71336"/>
                    <a:pt x="291830" y="48638"/>
                  </a:cubicBezTo>
                  <a:cubicBezTo>
                    <a:pt x="389106" y="25940"/>
                    <a:pt x="486382" y="12970"/>
                    <a:pt x="583659" y="0"/>
                  </a:cubicBezTo>
                </a:path>
              </a:pathLst>
            </a:custGeom>
            <a:ln w="12700">
              <a:solidFill>
                <a:srgbClr val="0066FF"/>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8" name="Freeform 157"/>
            <p:cNvSpPr/>
            <p:nvPr/>
          </p:nvSpPr>
          <p:spPr>
            <a:xfrm>
              <a:off x="1699098" y="4717916"/>
              <a:ext cx="713362" cy="201038"/>
            </a:xfrm>
            <a:custGeom>
              <a:avLst/>
              <a:gdLst>
                <a:gd name="connsiteX0" fmla="*/ 0 w 583659"/>
                <a:gd name="connsiteY0" fmla="*/ 136187 h 136187"/>
                <a:gd name="connsiteX1" fmla="*/ 291830 w 583659"/>
                <a:gd name="connsiteY1" fmla="*/ 48638 h 136187"/>
                <a:gd name="connsiteX2" fmla="*/ 583659 w 583659"/>
                <a:gd name="connsiteY2" fmla="*/ 0 h 136187"/>
              </a:gdLst>
              <a:ahLst/>
              <a:cxnLst>
                <a:cxn ang="0">
                  <a:pos x="connsiteX0" y="connsiteY0"/>
                </a:cxn>
                <a:cxn ang="0">
                  <a:pos x="connsiteX1" y="connsiteY1"/>
                </a:cxn>
                <a:cxn ang="0">
                  <a:pos x="connsiteX2" y="connsiteY2"/>
                </a:cxn>
              </a:cxnLst>
              <a:rect l="l" t="t" r="r" b="b"/>
              <a:pathLst>
                <a:path w="583659" h="136187">
                  <a:moveTo>
                    <a:pt x="0" y="136187"/>
                  </a:moveTo>
                  <a:cubicBezTo>
                    <a:pt x="97277" y="103761"/>
                    <a:pt x="194554" y="71336"/>
                    <a:pt x="291830" y="48638"/>
                  </a:cubicBezTo>
                  <a:cubicBezTo>
                    <a:pt x="389106" y="25940"/>
                    <a:pt x="486382" y="12970"/>
                    <a:pt x="583659" y="0"/>
                  </a:cubicBezTo>
                </a:path>
              </a:pathLst>
            </a:custGeom>
            <a:ln w="12700">
              <a:solidFill>
                <a:srgbClr val="0066FF"/>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0" name="Freeform 159"/>
            <p:cNvSpPr/>
            <p:nvPr/>
          </p:nvSpPr>
          <p:spPr>
            <a:xfrm>
              <a:off x="1721796" y="3968885"/>
              <a:ext cx="846306" cy="291830"/>
            </a:xfrm>
            <a:custGeom>
              <a:avLst/>
              <a:gdLst>
                <a:gd name="connsiteX0" fmla="*/ 0 w 846306"/>
                <a:gd name="connsiteY0" fmla="*/ 291830 h 291830"/>
                <a:gd name="connsiteX1" fmla="*/ 252919 w 846306"/>
                <a:gd name="connsiteY1" fmla="*/ 282102 h 291830"/>
                <a:gd name="connsiteX2" fmla="*/ 544749 w 846306"/>
                <a:gd name="connsiteY2" fmla="*/ 204281 h 291830"/>
                <a:gd name="connsiteX3" fmla="*/ 846306 w 846306"/>
                <a:gd name="connsiteY3" fmla="*/ 0 h 291830"/>
              </a:gdLst>
              <a:ahLst/>
              <a:cxnLst>
                <a:cxn ang="0">
                  <a:pos x="connsiteX0" y="connsiteY0"/>
                </a:cxn>
                <a:cxn ang="0">
                  <a:pos x="connsiteX1" y="connsiteY1"/>
                </a:cxn>
                <a:cxn ang="0">
                  <a:pos x="connsiteX2" y="connsiteY2"/>
                </a:cxn>
                <a:cxn ang="0">
                  <a:pos x="connsiteX3" y="connsiteY3"/>
                </a:cxn>
              </a:cxnLst>
              <a:rect l="l" t="t" r="r" b="b"/>
              <a:pathLst>
                <a:path w="846306" h="291830">
                  <a:moveTo>
                    <a:pt x="0" y="291830"/>
                  </a:moveTo>
                  <a:lnTo>
                    <a:pt x="252919" y="282102"/>
                  </a:lnTo>
                  <a:cubicBezTo>
                    <a:pt x="343710" y="267511"/>
                    <a:pt x="445851" y="251298"/>
                    <a:pt x="544749" y="204281"/>
                  </a:cubicBezTo>
                  <a:cubicBezTo>
                    <a:pt x="643647" y="157264"/>
                    <a:pt x="744976" y="78632"/>
                    <a:pt x="846306" y="0"/>
                  </a:cubicBezTo>
                </a:path>
              </a:pathLst>
            </a:custGeom>
            <a:ln w="12700">
              <a:solidFill>
                <a:srgbClr val="0066FF"/>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62" name="Straight Arrow Connector 161"/>
            <p:cNvCxnSpPr>
              <a:stCxn id="140" idx="3"/>
            </p:cNvCxnSpPr>
            <p:nvPr/>
          </p:nvCxnSpPr>
          <p:spPr>
            <a:xfrm>
              <a:off x="1702340" y="4508771"/>
              <a:ext cx="612843" cy="63229"/>
            </a:xfrm>
            <a:prstGeom prst="straightConnector1">
              <a:avLst/>
            </a:prstGeom>
            <a:ln w="12700">
              <a:solidFill>
                <a:srgbClr val="0066FF"/>
              </a:solidFill>
              <a:tailEnd type="stealth"/>
            </a:ln>
          </p:spPr>
          <p:style>
            <a:lnRef idx="1">
              <a:schemeClr val="accent1"/>
            </a:lnRef>
            <a:fillRef idx="0">
              <a:schemeClr val="accent1"/>
            </a:fillRef>
            <a:effectRef idx="0">
              <a:schemeClr val="accent1"/>
            </a:effectRef>
            <a:fontRef idx="minor">
              <a:schemeClr val="tx1"/>
            </a:fontRef>
          </p:style>
        </p:cxnSp>
        <p:sp>
          <p:nvSpPr>
            <p:cNvPr id="163" name="Freeform 162"/>
            <p:cNvSpPr/>
            <p:nvPr/>
          </p:nvSpPr>
          <p:spPr>
            <a:xfrm>
              <a:off x="1721796" y="4747098"/>
              <a:ext cx="933855" cy="515566"/>
            </a:xfrm>
            <a:custGeom>
              <a:avLst/>
              <a:gdLst>
                <a:gd name="connsiteX0" fmla="*/ 0 w 933855"/>
                <a:gd name="connsiteY0" fmla="*/ 0 h 515566"/>
                <a:gd name="connsiteX1" fmla="*/ 359923 w 933855"/>
                <a:gd name="connsiteY1" fmla="*/ 58366 h 515566"/>
                <a:gd name="connsiteX2" fmla="*/ 564204 w 933855"/>
                <a:gd name="connsiteY2" fmla="*/ 155642 h 515566"/>
                <a:gd name="connsiteX3" fmla="*/ 807395 w 933855"/>
                <a:gd name="connsiteY3" fmla="*/ 359923 h 515566"/>
                <a:gd name="connsiteX4" fmla="*/ 933855 w 933855"/>
                <a:gd name="connsiteY4" fmla="*/ 515566 h 515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855" h="515566">
                  <a:moveTo>
                    <a:pt x="0" y="0"/>
                  </a:moveTo>
                  <a:cubicBezTo>
                    <a:pt x="132944" y="16213"/>
                    <a:pt x="265889" y="32426"/>
                    <a:pt x="359923" y="58366"/>
                  </a:cubicBezTo>
                  <a:cubicBezTo>
                    <a:pt x="453957" y="84306"/>
                    <a:pt x="489625" y="105383"/>
                    <a:pt x="564204" y="155642"/>
                  </a:cubicBezTo>
                  <a:cubicBezTo>
                    <a:pt x="638783" y="205901"/>
                    <a:pt x="745786" y="299936"/>
                    <a:pt x="807395" y="359923"/>
                  </a:cubicBezTo>
                  <a:cubicBezTo>
                    <a:pt x="869004" y="419910"/>
                    <a:pt x="901429" y="467738"/>
                    <a:pt x="933855" y="515566"/>
                  </a:cubicBezTo>
                </a:path>
              </a:pathLst>
            </a:custGeom>
            <a:ln w="12700">
              <a:solidFill>
                <a:srgbClr val="0066FF"/>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9" name="Group 194"/>
          <p:cNvGrpSpPr/>
          <p:nvPr/>
        </p:nvGrpSpPr>
        <p:grpSpPr>
          <a:xfrm>
            <a:off x="4802221" y="2185480"/>
            <a:ext cx="1462392" cy="2376792"/>
            <a:chOff x="4802221" y="2185480"/>
            <a:chExt cx="1462392" cy="2376792"/>
          </a:xfrm>
        </p:grpSpPr>
        <p:sp>
          <p:nvSpPr>
            <p:cNvPr id="169" name="Freeform 168"/>
            <p:cNvSpPr/>
            <p:nvPr/>
          </p:nvSpPr>
          <p:spPr>
            <a:xfrm>
              <a:off x="4873557" y="2247089"/>
              <a:ext cx="1391056" cy="1809345"/>
            </a:xfrm>
            <a:custGeom>
              <a:avLst/>
              <a:gdLst>
                <a:gd name="connsiteX0" fmla="*/ 0 w 1391056"/>
                <a:gd name="connsiteY0" fmla="*/ 0 h 1809345"/>
                <a:gd name="connsiteX1" fmla="*/ 807396 w 1391056"/>
                <a:gd name="connsiteY1" fmla="*/ 836579 h 1809345"/>
                <a:gd name="connsiteX2" fmla="*/ 1157592 w 1391056"/>
                <a:gd name="connsiteY2" fmla="*/ 1313234 h 1809345"/>
                <a:gd name="connsiteX3" fmla="*/ 1391056 w 1391056"/>
                <a:gd name="connsiteY3" fmla="*/ 1809345 h 1809345"/>
              </a:gdLst>
              <a:ahLst/>
              <a:cxnLst>
                <a:cxn ang="0">
                  <a:pos x="connsiteX0" y="connsiteY0"/>
                </a:cxn>
                <a:cxn ang="0">
                  <a:pos x="connsiteX1" y="connsiteY1"/>
                </a:cxn>
                <a:cxn ang="0">
                  <a:pos x="connsiteX2" y="connsiteY2"/>
                </a:cxn>
                <a:cxn ang="0">
                  <a:pos x="connsiteX3" y="connsiteY3"/>
                </a:cxn>
              </a:cxnLst>
              <a:rect l="l" t="t" r="r" b="b"/>
              <a:pathLst>
                <a:path w="1391056" h="1809345">
                  <a:moveTo>
                    <a:pt x="0" y="0"/>
                  </a:moveTo>
                  <a:cubicBezTo>
                    <a:pt x="307232" y="308853"/>
                    <a:pt x="614464" y="617707"/>
                    <a:pt x="807396" y="836579"/>
                  </a:cubicBezTo>
                  <a:cubicBezTo>
                    <a:pt x="1000328" y="1055451"/>
                    <a:pt x="1060315" y="1151106"/>
                    <a:pt x="1157592" y="1313234"/>
                  </a:cubicBezTo>
                  <a:cubicBezTo>
                    <a:pt x="1254869" y="1475362"/>
                    <a:pt x="1322962" y="1642353"/>
                    <a:pt x="1391056" y="1809345"/>
                  </a:cubicBezTo>
                </a:path>
              </a:pathLst>
            </a:custGeom>
            <a:ln w="12700">
              <a:solidFill>
                <a:srgbClr val="00FFFF"/>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0" name="Freeform 169"/>
            <p:cNvSpPr/>
            <p:nvPr/>
          </p:nvSpPr>
          <p:spPr>
            <a:xfrm>
              <a:off x="4802221" y="2185480"/>
              <a:ext cx="1335932" cy="2376792"/>
            </a:xfrm>
            <a:custGeom>
              <a:avLst/>
              <a:gdLst>
                <a:gd name="connsiteX0" fmla="*/ 0 w 1391056"/>
                <a:gd name="connsiteY0" fmla="*/ 0 h 1809345"/>
                <a:gd name="connsiteX1" fmla="*/ 807396 w 1391056"/>
                <a:gd name="connsiteY1" fmla="*/ 836579 h 1809345"/>
                <a:gd name="connsiteX2" fmla="*/ 1157592 w 1391056"/>
                <a:gd name="connsiteY2" fmla="*/ 1313234 h 1809345"/>
                <a:gd name="connsiteX3" fmla="*/ 1391056 w 1391056"/>
                <a:gd name="connsiteY3" fmla="*/ 1809345 h 1809345"/>
              </a:gdLst>
              <a:ahLst/>
              <a:cxnLst>
                <a:cxn ang="0">
                  <a:pos x="connsiteX0" y="connsiteY0"/>
                </a:cxn>
                <a:cxn ang="0">
                  <a:pos x="connsiteX1" y="connsiteY1"/>
                </a:cxn>
                <a:cxn ang="0">
                  <a:pos x="connsiteX2" y="connsiteY2"/>
                </a:cxn>
                <a:cxn ang="0">
                  <a:pos x="connsiteX3" y="connsiteY3"/>
                </a:cxn>
              </a:cxnLst>
              <a:rect l="l" t="t" r="r" b="b"/>
              <a:pathLst>
                <a:path w="1391056" h="1809345">
                  <a:moveTo>
                    <a:pt x="0" y="0"/>
                  </a:moveTo>
                  <a:cubicBezTo>
                    <a:pt x="307232" y="308853"/>
                    <a:pt x="614464" y="617707"/>
                    <a:pt x="807396" y="836579"/>
                  </a:cubicBezTo>
                  <a:cubicBezTo>
                    <a:pt x="1000328" y="1055451"/>
                    <a:pt x="1060315" y="1151106"/>
                    <a:pt x="1157592" y="1313234"/>
                  </a:cubicBezTo>
                  <a:cubicBezTo>
                    <a:pt x="1254869" y="1475362"/>
                    <a:pt x="1322962" y="1642353"/>
                    <a:pt x="1391056" y="1809345"/>
                  </a:cubicBezTo>
                </a:path>
              </a:pathLst>
            </a:custGeom>
            <a:ln w="12700">
              <a:solidFill>
                <a:srgbClr val="00FFFF"/>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0" name="Group 193"/>
          <p:cNvGrpSpPr/>
          <p:nvPr/>
        </p:nvGrpSpPr>
        <p:grpSpPr>
          <a:xfrm>
            <a:off x="4847617" y="3057727"/>
            <a:ext cx="1387814" cy="1533728"/>
            <a:chOff x="4847617" y="3057727"/>
            <a:chExt cx="1387814" cy="1533728"/>
          </a:xfrm>
        </p:grpSpPr>
        <p:sp>
          <p:nvSpPr>
            <p:cNvPr id="171" name="Freeform 170"/>
            <p:cNvSpPr/>
            <p:nvPr/>
          </p:nvSpPr>
          <p:spPr>
            <a:xfrm>
              <a:off x="4847617" y="3057727"/>
              <a:ext cx="1387814" cy="1018162"/>
            </a:xfrm>
            <a:custGeom>
              <a:avLst/>
              <a:gdLst>
                <a:gd name="connsiteX0" fmla="*/ 0 w 1391056"/>
                <a:gd name="connsiteY0" fmla="*/ 0 h 1809345"/>
                <a:gd name="connsiteX1" fmla="*/ 807396 w 1391056"/>
                <a:gd name="connsiteY1" fmla="*/ 836579 h 1809345"/>
                <a:gd name="connsiteX2" fmla="*/ 1157592 w 1391056"/>
                <a:gd name="connsiteY2" fmla="*/ 1313234 h 1809345"/>
                <a:gd name="connsiteX3" fmla="*/ 1391056 w 1391056"/>
                <a:gd name="connsiteY3" fmla="*/ 1809345 h 1809345"/>
              </a:gdLst>
              <a:ahLst/>
              <a:cxnLst>
                <a:cxn ang="0">
                  <a:pos x="connsiteX0" y="connsiteY0"/>
                </a:cxn>
                <a:cxn ang="0">
                  <a:pos x="connsiteX1" y="connsiteY1"/>
                </a:cxn>
                <a:cxn ang="0">
                  <a:pos x="connsiteX2" y="connsiteY2"/>
                </a:cxn>
                <a:cxn ang="0">
                  <a:pos x="connsiteX3" y="connsiteY3"/>
                </a:cxn>
              </a:cxnLst>
              <a:rect l="l" t="t" r="r" b="b"/>
              <a:pathLst>
                <a:path w="1391056" h="1809345">
                  <a:moveTo>
                    <a:pt x="0" y="0"/>
                  </a:moveTo>
                  <a:cubicBezTo>
                    <a:pt x="307232" y="308853"/>
                    <a:pt x="614464" y="617707"/>
                    <a:pt x="807396" y="836579"/>
                  </a:cubicBezTo>
                  <a:cubicBezTo>
                    <a:pt x="1000328" y="1055451"/>
                    <a:pt x="1060315" y="1151106"/>
                    <a:pt x="1157592" y="1313234"/>
                  </a:cubicBezTo>
                  <a:cubicBezTo>
                    <a:pt x="1254869" y="1475362"/>
                    <a:pt x="1322962" y="1642353"/>
                    <a:pt x="1391056" y="1809345"/>
                  </a:cubicBezTo>
                </a:path>
              </a:pathLst>
            </a:custGeom>
            <a:ln w="12700">
              <a:solidFill>
                <a:srgbClr val="33CC33"/>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2" name="Freeform 171"/>
            <p:cNvSpPr/>
            <p:nvPr/>
          </p:nvSpPr>
          <p:spPr>
            <a:xfrm>
              <a:off x="4863825" y="3073935"/>
              <a:ext cx="1186780" cy="1517520"/>
            </a:xfrm>
            <a:custGeom>
              <a:avLst/>
              <a:gdLst>
                <a:gd name="connsiteX0" fmla="*/ 0 w 1391056"/>
                <a:gd name="connsiteY0" fmla="*/ 0 h 1809345"/>
                <a:gd name="connsiteX1" fmla="*/ 807396 w 1391056"/>
                <a:gd name="connsiteY1" fmla="*/ 836579 h 1809345"/>
                <a:gd name="connsiteX2" fmla="*/ 1157592 w 1391056"/>
                <a:gd name="connsiteY2" fmla="*/ 1313234 h 1809345"/>
                <a:gd name="connsiteX3" fmla="*/ 1391056 w 1391056"/>
                <a:gd name="connsiteY3" fmla="*/ 1809345 h 1809345"/>
              </a:gdLst>
              <a:ahLst/>
              <a:cxnLst>
                <a:cxn ang="0">
                  <a:pos x="connsiteX0" y="connsiteY0"/>
                </a:cxn>
                <a:cxn ang="0">
                  <a:pos x="connsiteX1" y="connsiteY1"/>
                </a:cxn>
                <a:cxn ang="0">
                  <a:pos x="connsiteX2" y="connsiteY2"/>
                </a:cxn>
                <a:cxn ang="0">
                  <a:pos x="connsiteX3" y="connsiteY3"/>
                </a:cxn>
              </a:cxnLst>
              <a:rect l="l" t="t" r="r" b="b"/>
              <a:pathLst>
                <a:path w="1391056" h="1809345">
                  <a:moveTo>
                    <a:pt x="0" y="0"/>
                  </a:moveTo>
                  <a:cubicBezTo>
                    <a:pt x="307232" y="308853"/>
                    <a:pt x="614464" y="617707"/>
                    <a:pt x="807396" y="836579"/>
                  </a:cubicBezTo>
                  <a:cubicBezTo>
                    <a:pt x="1000328" y="1055451"/>
                    <a:pt x="1060315" y="1151106"/>
                    <a:pt x="1157592" y="1313234"/>
                  </a:cubicBezTo>
                  <a:cubicBezTo>
                    <a:pt x="1254869" y="1475362"/>
                    <a:pt x="1322962" y="1642353"/>
                    <a:pt x="1391056" y="1809345"/>
                  </a:cubicBezTo>
                </a:path>
              </a:pathLst>
            </a:custGeom>
            <a:ln w="12700">
              <a:solidFill>
                <a:srgbClr val="33CC33"/>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1" name="Group 192"/>
          <p:cNvGrpSpPr/>
          <p:nvPr/>
        </p:nvGrpSpPr>
        <p:grpSpPr>
          <a:xfrm>
            <a:off x="4698460" y="3784060"/>
            <a:ext cx="1381327" cy="1643974"/>
            <a:chOff x="4698460" y="3784060"/>
            <a:chExt cx="1381327" cy="1643974"/>
          </a:xfrm>
        </p:grpSpPr>
        <p:cxnSp>
          <p:nvCxnSpPr>
            <p:cNvPr id="173" name="Straight Arrow Connector 172"/>
            <p:cNvCxnSpPr/>
            <p:nvPr/>
          </p:nvCxnSpPr>
          <p:spPr>
            <a:xfrm flipV="1">
              <a:off x="4721158" y="4319080"/>
              <a:ext cx="1164076" cy="251299"/>
            </a:xfrm>
            <a:prstGeom prst="straightConnector1">
              <a:avLst/>
            </a:prstGeom>
            <a:ln w="12700">
              <a:solidFill>
                <a:srgbClr val="0070C0"/>
              </a:solidFill>
              <a:tailEnd type="stealth"/>
            </a:ln>
          </p:spPr>
          <p:style>
            <a:lnRef idx="1">
              <a:schemeClr val="accent1"/>
            </a:lnRef>
            <a:fillRef idx="0">
              <a:schemeClr val="accent1"/>
            </a:fillRef>
            <a:effectRef idx="0">
              <a:schemeClr val="accent1"/>
            </a:effectRef>
            <a:fontRef idx="minor">
              <a:schemeClr val="tx1"/>
            </a:fontRef>
          </p:style>
        </p:cxnSp>
        <p:sp>
          <p:nvSpPr>
            <p:cNvPr id="176" name="Freeform 175"/>
            <p:cNvSpPr/>
            <p:nvPr/>
          </p:nvSpPr>
          <p:spPr>
            <a:xfrm>
              <a:off x="4708187" y="3784060"/>
              <a:ext cx="1371600" cy="301557"/>
            </a:xfrm>
            <a:custGeom>
              <a:avLst/>
              <a:gdLst>
                <a:gd name="connsiteX0" fmla="*/ 0 w 1371600"/>
                <a:gd name="connsiteY0" fmla="*/ 0 h 301557"/>
                <a:gd name="connsiteX1" fmla="*/ 690664 w 1371600"/>
                <a:gd name="connsiteY1" fmla="*/ 77821 h 301557"/>
                <a:gd name="connsiteX2" fmla="*/ 1079770 w 1371600"/>
                <a:gd name="connsiteY2" fmla="*/ 175097 h 301557"/>
                <a:gd name="connsiteX3" fmla="*/ 1371600 w 1371600"/>
                <a:gd name="connsiteY3" fmla="*/ 301557 h 301557"/>
              </a:gdLst>
              <a:ahLst/>
              <a:cxnLst>
                <a:cxn ang="0">
                  <a:pos x="connsiteX0" y="connsiteY0"/>
                </a:cxn>
                <a:cxn ang="0">
                  <a:pos x="connsiteX1" y="connsiteY1"/>
                </a:cxn>
                <a:cxn ang="0">
                  <a:pos x="connsiteX2" y="connsiteY2"/>
                </a:cxn>
                <a:cxn ang="0">
                  <a:pos x="connsiteX3" y="connsiteY3"/>
                </a:cxn>
              </a:cxnLst>
              <a:rect l="l" t="t" r="r" b="b"/>
              <a:pathLst>
                <a:path w="1371600" h="301557">
                  <a:moveTo>
                    <a:pt x="0" y="0"/>
                  </a:moveTo>
                  <a:cubicBezTo>
                    <a:pt x="255351" y="24319"/>
                    <a:pt x="510703" y="48638"/>
                    <a:pt x="690664" y="77821"/>
                  </a:cubicBezTo>
                  <a:cubicBezTo>
                    <a:pt x="870625" y="107004"/>
                    <a:pt x="966281" y="137808"/>
                    <a:pt x="1079770" y="175097"/>
                  </a:cubicBezTo>
                  <a:cubicBezTo>
                    <a:pt x="1193259" y="212386"/>
                    <a:pt x="1282429" y="256971"/>
                    <a:pt x="1371600" y="301557"/>
                  </a:cubicBezTo>
                </a:path>
              </a:pathLst>
            </a:custGeom>
            <a:ln w="12700">
              <a:solidFill>
                <a:srgbClr val="0070C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7" name="Freeform 176"/>
            <p:cNvSpPr/>
            <p:nvPr/>
          </p:nvSpPr>
          <p:spPr>
            <a:xfrm>
              <a:off x="4698460" y="3852153"/>
              <a:ext cx="1313234" cy="729575"/>
            </a:xfrm>
            <a:custGeom>
              <a:avLst/>
              <a:gdLst>
                <a:gd name="connsiteX0" fmla="*/ 0 w 1313234"/>
                <a:gd name="connsiteY0" fmla="*/ 0 h 729575"/>
                <a:gd name="connsiteX1" fmla="*/ 486383 w 1313234"/>
                <a:gd name="connsiteY1" fmla="*/ 48638 h 729575"/>
                <a:gd name="connsiteX2" fmla="*/ 787940 w 1313234"/>
                <a:gd name="connsiteY2" fmla="*/ 243192 h 729575"/>
                <a:gd name="connsiteX3" fmla="*/ 924127 w 1313234"/>
                <a:gd name="connsiteY3" fmla="*/ 447473 h 729575"/>
                <a:gd name="connsiteX4" fmla="*/ 1050587 w 1313234"/>
                <a:gd name="connsiteY4" fmla="*/ 603115 h 729575"/>
                <a:gd name="connsiteX5" fmla="*/ 1313234 w 1313234"/>
                <a:gd name="connsiteY5" fmla="*/ 729575 h 72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3234" h="729575">
                  <a:moveTo>
                    <a:pt x="0" y="0"/>
                  </a:moveTo>
                  <a:cubicBezTo>
                    <a:pt x="177530" y="4053"/>
                    <a:pt x="355060" y="8106"/>
                    <a:pt x="486383" y="48638"/>
                  </a:cubicBezTo>
                  <a:cubicBezTo>
                    <a:pt x="617706" y="89170"/>
                    <a:pt x="714983" y="176720"/>
                    <a:pt x="787940" y="243192"/>
                  </a:cubicBezTo>
                  <a:cubicBezTo>
                    <a:pt x="860897" y="309665"/>
                    <a:pt x="880353" y="387486"/>
                    <a:pt x="924127" y="447473"/>
                  </a:cubicBezTo>
                  <a:cubicBezTo>
                    <a:pt x="967901" y="507460"/>
                    <a:pt x="985736" y="556098"/>
                    <a:pt x="1050587" y="603115"/>
                  </a:cubicBezTo>
                  <a:cubicBezTo>
                    <a:pt x="1115438" y="650132"/>
                    <a:pt x="1214336" y="689853"/>
                    <a:pt x="1313234" y="729575"/>
                  </a:cubicBezTo>
                </a:path>
              </a:pathLst>
            </a:custGeom>
            <a:ln w="12700">
              <a:solidFill>
                <a:srgbClr val="0070C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8" name="Freeform 177"/>
            <p:cNvSpPr/>
            <p:nvPr/>
          </p:nvSpPr>
          <p:spPr>
            <a:xfrm>
              <a:off x="4698460" y="4426085"/>
              <a:ext cx="1371600" cy="933855"/>
            </a:xfrm>
            <a:custGeom>
              <a:avLst/>
              <a:gdLst>
                <a:gd name="connsiteX0" fmla="*/ 0 w 1371600"/>
                <a:gd name="connsiteY0" fmla="*/ 933855 h 933855"/>
                <a:gd name="connsiteX1" fmla="*/ 476655 w 1371600"/>
                <a:gd name="connsiteY1" fmla="*/ 826851 h 933855"/>
                <a:gd name="connsiteX2" fmla="*/ 729574 w 1371600"/>
                <a:gd name="connsiteY2" fmla="*/ 671209 h 933855"/>
                <a:gd name="connsiteX3" fmla="*/ 856034 w 1371600"/>
                <a:gd name="connsiteY3" fmla="*/ 359924 h 933855"/>
                <a:gd name="connsiteX4" fmla="*/ 1040859 w 1371600"/>
                <a:gd name="connsiteY4" fmla="*/ 107004 h 933855"/>
                <a:gd name="connsiteX5" fmla="*/ 1225685 w 1371600"/>
                <a:gd name="connsiteY5" fmla="*/ 48638 h 933855"/>
                <a:gd name="connsiteX6" fmla="*/ 1371600 w 1371600"/>
                <a:gd name="connsiteY6" fmla="*/ 0 h 933855"/>
                <a:gd name="connsiteX0" fmla="*/ 0 w 1371600"/>
                <a:gd name="connsiteY0" fmla="*/ 933855 h 933855"/>
                <a:gd name="connsiteX1" fmla="*/ 476655 w 1371600"/>
                <a:gd name="connsiteY1" fmla="*/ 826851 h 933855"/>
                <a:gd name="connsiteX2" fmla="*/ 729574 w 1371600"/>
                <a:gd name="connsiteY2" fmla="*/ 671209 h 933855"/>
                <a:gd name="connsiteX3" fmla="*/ 856034 w 1371600"/>
                <a:gd name="connsiteY3" fmla="*/ 359924 h 933855"/>
                <a:gd name="connsiteX4" fmla="*/ 1040859 w 1371600"/>
                <a:gd name="connsiteY4" fmla="*/ 107004 h 933855"/>
                <a:gd name="connsiteX5" fmla="*/ 1225685 w 1371600"/>
                <a:gd name="connsiteY5" fmla="*/ 48638 h 933855"/>
                <a:gd name="connsiteX6" fmla="*/ 1371600 w 1371600"/>
                <a:gd name="connsiteY6" fmla="*/ 0 h 933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933855">
                  <a:moveTo>
                    <a:pt x="0" y="933855"/>
                  </a:moveTo>
                  <a:cubicBezTo>
                    <a:pt x="177529" y="902240"/>
                    <a:pt x="355059" y="870625"/>
                    <a:pt x="476655" y="826851"/>
                  </a:cubicBezTo>
                  <a:cubicBezTo>
                    <a:pt x="598251" y="783077"/>
                    <a:pt x="666344" y="749030"/>
                    <a:pt x="729574" y="671209"/>
                  </a:cubicBezTo>
                  <a:cubicBezTo>
                    <a:pt x="792804" y="593388"/>
                    <a:pt x="804153" y="453958"/>
                    <a:pt x="856034" y="359924"/>
                  </a:cubicBezTo>
                  <a:cubicBezTo>
                    <a:pt x="907915" y="265890"/>
                    <a:pt x="979250" y="158885"/>
                    <a:pt x="1040859" y="107004"/>
                  </a:cubicBezTo>
                  <a:cubicBezTo>
                    <a:pt x="1102468" y="55123"/>
                    <a:pt x="1225685" y="48638"/>
                    <a:pt x="1225685" y="48638"/>
                  </a:cubicBezTo>
                  <a:lnTo>
                    <a:pt x="1371600" y="0"/>
                  </a:lnTo>
                </a:path>
              </a:pathLst>
            </a:custGeom>
            <a:ln w="12700">
              <a:solidFill>
                <a:srgbClr val="0070C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9" name="Straight Arrow Connector 178"/>
            <p:cNvCxnSpPr/>
            <p:nvPr/>
          </p:nvCxnSpPr>
          <p:spPr>
            <a:xfrm>
              <a:off x="4698460" y="4620638"/>
              <a:ext cx="1157591" cy="87549"/>
            </a:xfrm>
            <a:prstGeom prst="straightConnector1">
              <a:avLst/>
            </a:prstGeom>
            <a:ln w="12700">
              <a:solidFill>
                <a:srgbClr val="0070C0"/>
              </a:solidFill>
              <a:tailEnd type="stealth"/>
            </a:ln>
          </p:spPr>
          <p:style>
            <a:lnRef idx="1">
              <a:schemeClr val="accent1"/>
            </a:lnRef>
            <a:fillRef idx="0">
              <a:schemeClr val="accent1"/>
            </a:fillRef>
            <a:effectRef idx="0">
              <a:schemeClr val="accent1"/>
            </a:effectRef>
            <a:fontRef idx="minor">
              <a:schemeClr val="tx1"/>
            </a:fontRef>
          </p:style>
        </p:cxnSp>
        <p:sp>
          <p:nvSpPr>
            <p:cNvPr id="182" name="Freeform 181"/>
            <p:cNvSpPr/>
            <p:nvPr/>
          </p:nvSpPr>
          <p:spPr>
            <a:xfrm>
              <a:off x="4698460" y="4922196"/>
              <a:ext cx="1361872" cy="505838"/>
            </a:xfrm>
            <a:custGeom>
              <a:avLst/>
              <a:gdLst>
                <a:gd name="connsiteX0" fmla="*/ 0 w 1361872"/>
                <a:gd name="connsiteY0" fmla="*/ 505838 h 505838"/>
                <a:gd name="connsiteX1" fmla="*/ 447472 w 1361872"/>
                <a:gd name="connsiteY1" fmla="*/ 408561 h 505838"/>
                <a:gd name="connsiteX2" fmla="*/ 826851 w 1361872"/>
                <a:gd name="connsiteY2" fmla="*/ 262647 h 505838"/>
                <a:gd name="connsiteX3" fmla="*/ 1361872 w 1361872"/>
                <a:gd name="connsiteY3" fmla="*/ 0 h 505838"/>
              </a:gdLst>
              <a:ahLst/>
              <a:cxnLst>
                <a:cxn ang="0">
                  <a:pos x="connsiteX0" y="connsiteY0"/>
                </a:cxn>
                <a:cxn ang="0">
                  <a:pos x="connsiteX1" y="connsiteY1"/>
                </a:cxn>
                <a:cxn ang="0">
                  <a:pos x="connsiteX2" y="connsiteY2"/>
                </a:cxn>
                <a:cxn ang="0">
                  <a:pos x="connsiteX3" y="connsiteY3"/>
                </a:cxn>
              </a:cxnLst>
              <a:rect l="l" t="t" r="r" b="b"/>
              <a:pathLst>
                <a:path w="1361872" h="505838">
                  <a:moveTo>
                    <a:pt x="0" y="505838"/>
                  </a:moveTo>
                  <a:cubicBezTo>
                    <a:pt x="154832" y="477465"/>
                    <a:pt x="309664" y="449093"/>
                    <a:pt x="447472" y="408561"/>
                  </a:cubicBezTo>
                  <a:cubicBezTo>
                    <a:pt x="585280" y="368029"/>
                    <a:pt x="674451" y="330741"/>
                    <a:pt x="826851" y="262647"/>
                  </a:cubicBezTo>
                  <a:cubicBezTo>
                    <a:pt x="979251" y="194554"/>
                    <a:pt x="1170561" y="97277"/>
                    <a:pt x="1361872" y="0"/>
                  </a:cubicBezTo>
                </a:path>
              </a:pathLst>
            </a:custGeom>
            <a:ln w="12700">
              <a:solidFill>
                <a:srgbClr val="0070C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2" name="Group 202"/>
          <p:cNvGrpSpPr/>
          <p:nvPr/>
        </p:nvGrpSpPr>
        <p:grpSpPr>
          <a:xfrm>
            <a:off x="6773694" y="4236395"/>
            <a:ext cx="758758" cy="526915"/>
            <a:chOff x="6773694" y="4236395"/>
            <a:chExt cx="758758" cy="526915"/>
          </a:xfrm>
        </p:grpSpPr>
        <p:cxnSp>
          <p:nvCxnSpPr>
            <p:cNvPr id="184" name="Straight Arrow Connector 183"/>
            <p:cNvCxnSpPr>
              <a:stCxn id="145" idx="6"/>
            </p:cNvCxnSpPr>
            <p:nvPr/>
          </p:nvCxnSpPr>
          <p:spPr>
            <a:xfrm>
              <a:off x="6773694" y="4755204"/>
              <a:ext cx="752272" cy="8106"/>
            </a:xfrm>
            <a:prstGeom prst="straightConnector1">
              <a:avLst/>
            </a:prstGeom>
            <a:ln w="12700">
              <a:solidFill>
                <a:srgbClr val="0070C0"/>
              </a:solidFill>
              <a:tailEnd type="stealth"/>
            </a:ln>
          </p:spPr>
          <p:style>
            <a:lnRef idx="1">
              <a:schemeClr val="accent1"/>
            </a:lnRef>
            <a:fillRef idx="0">
              <a:schemeClr val="accent1"/>
            </a:fillRef>
            <a:effectRef idx="0">
              <a:schemeClr val="accent1"/>
            </a:effectRef>
            <a:fontRef idx="minor">
              <a:schemeClr val="tx1"/>
            </a:fontRef>
          </p:style>
        </p:cxnSp>
        <p:cxnSp>
          <p:nvCxnSpPr>
            <p:cNvPr id="186" name="Straight Arrow Connector 185"/>
            <p:cNvCxnSpPr/>
            <p:nvPr/>
          </p:nvCxnSpPr>
          <p:spPr>
            <a:xfrm>
              <a:off x="6780180" y="4236395"/>
              <a:ext cx="752272" cy="8106"/>
            </a:xfrm>
            <a:prstGeom prst="straightConnector1">
              <a:avLst/>
            </a:prstGeom>
            <a:ln w="12700">
              <a:solidFill>
                <a:srgbClr val="0070C0"/>
              </a:solidFill>
              <a:tailEnd type="stealth"/>
            </a:ln>
          </p:spPr>
          <p:style>
            <a:lnRef idx="1">
              <a:schemeClr val="accent1"/>
            </a:lnRef>
            <a:fillRef idx="0">
              <a:schemeClr val="accent1"/>
            </a:fillRef>
            <a:effectRef idx="0">
              <a:schemeClr val="accent1"/>
            </a:effectRef>
            <a:fontRef idx="minor">
              <a:schemeClr val="tx1"/>
            </a:fontRef>
          </p:style>
        </p:cxnSp>
      </p:grpSp>
      <p:grpSp>
        <p:nvGrpSpPr>
          <p:cNvPr id="13" name="Group 191"/>
          <p:cNvGrpSpPr/>
          <p:nvPr/>
        </p:nvGrpSpPr>
        <p:grpSpPr>
          <a:xfrm>
            <a:off x="3195868" y="3774332"/>
            <a:ext cx="1209472" cy="1669915"/>
            <a:chOff x="3206885" y="3774332"/>
            <a:chExt cx="1209472" cy="1669915"/>
          </a:xfrm>
        </p:grpSpPr>
        <p:cxnSp>
          <p:nvCxnSpPr>
            <p:cNvPr id="164" name="Straight Arrow Connector 163"/>
            <p:cNvCxnSpPr/>
            <p:nvPr/>
          </p:nvCxnSpPr>
          <p:spPr>
            <a:xfrm flipV="1">
              <a:off x="3206885" y="3774332"/>
              <a:ext cx="1209472" cy="11349"/>
            </a:xfrm>
            <a:prstGeom prst="straightConnector1">
              <a:avLst/>
            </a:prstGeom>
            <a:ln w="12700">
              <a:solidFill>
                <a:srgbClr val="00B0F0"/>
              </a:solidFill>
              <a:tailEnd type="stealth"/>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p:nvPr/>
          </p:nvCxnSpPr>
          <p:spPr>
            <a:xfrm>
              <a:off x="3232826" y="4609290"/>
              <a:ext cx="1154348" cy="1621"/>
            </a:xfrm>
            <a:prstGeom prst="straightConnector1">
              <a:avLst/>
            </a:prstGeom>
            <a:ln w="12700">
              <a:solidFill>
                <a:srgbClr val="00B0F0"/>
              </a:solidFill>
              <a:tailEnd type="stealth"/>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a:off x="3229584" y="5442626"/>
              <a:ext cx="1154348" cy="1621"/>
            </a:xfrm>
            <a:prstGeom prst="straightConnector1">
              <a:avLst/>
            </a:prstGeom>
            <a:ln w="12700">
              <a:solidFill>
                <a:srgbClr val="00B0F0"/>
              </a:solidFill>
              <a:tailEnd type="stealth"/>
            </a:ln>
          </p:spPr>
          <p:style>
            <a:lnRef idx="1">
              <a:schemeClr val="accent1"/>
            </a:lnRef>
            <a:fillRef idx="0">
              <a:schemeClr val="accent1"/>
            </a:fillRef>
            <a:effectRef idx="0">
              <a:schemeClr val="accent1"/>
            </a:effectRef>
            <a:fontRef idx="minor">
              <a:schemeClr val="tx1"/>
            </a:fontRef>
          </p:style>
        </p:cxnSp>
      </p:grpSp>
      <p:grpSp>
        <p:nvGrpSpPr>
          <p:cNvPr id="14" name="Group 201"/>
          <p:cNvGrpSpPr/>
          <p:nvPr/>
        </p:nvGrpSpPr>
        <p:grpSpPr>
          <a:xfrm>
            <a:off x="3183875" y="3128790"/>
            <a:ext cx="1340382" cy="2269476"/>
            <a:chOff x="3183875" y="3767776"/>
            <a:chExt cx="1340382" cy="2269476"/>
          </a:xfrm>
        </p:grpSpPr>
        <p:sp>
          <p:nvSpPr>
            <p:cNvPr id="198" name="Freeform 197"/>
            <p:cNvSpPr/>
            <p:nvPr/>
          </p:nvSpPr>
          <p:spPr>
            <a:xfrm>
              <a:off x="3227942" y="3778793"/>
              <a:ext cx="1277957" cy="638978"/>
            </a:xfrm>
            <a:custGeom>
              <a:avLst/>
              <a:gdLst>
                <a:gd name="connsiteX0" fmla="*/ 0 w 1277957"/>
                <a:gd name="connsiteY0" fmla="*/ 638978 h 638978"/>
                <a:gd name="connsiteX1" fmla="*/ 473725 w 1277957"/>
                <a:gd name="connsiteY1" fmla="*/ 583894 h 638978"/>
                <a:gd name="connsiteX2" fmla="*/ 848299 w 1277957"/>
                <a:gd name="connsiteY2" fmla="*/ 484742 h 638978"/>
                <a:gd name="connsiteX3" fmla="*/ 1167788 w 1277957"/>
                <a:gd name="connsiteY3" fmla="*/ 231354 h 638978"/>
                <a:gd name="connsiteX4" fmla="*/ 1277957 w 1277957"/>
                <a:gd name="connsiteY4" fmla="*/ 0 h 6389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7957" h="638978">
                  <a:moveTo>
                    <a:pt x="0" y="638978"/>
                  </a:moveTo>
                  <a:cubicBezTo>
                    <a:pt x="166171" y="624289"/>
                    <a:pt x="332342" y="609600"/>
                    <a:pt x="473725" y="583894"/>
                  </a:cubicBezTo>
                  <a:cubicBezTo>
                    <a:pt x="615108" y="558188"/>
                    <a:pt x="732622" y="543499"/>
                    <a:pt x="848299" y="484742"/>
                  </a:cubicBezTo>
                  <a:cubicBezTo>
                    <a:pt x="963976" y="425985"/>
                    <a:pt x="1096178" y="312144"/>
                    <a:pt x="1167788" y="231354"/>
                  </a:cubicBezTo>
                  <a:cubicBezTo>
                    <a:pt x="1239398" y="150564"/>
                    <a:pt x="1258677" y="75282"/>
                    <a:pt x="1277957" y="0"/>
                  </a:cubicBezTo>
                </a:path>
              </a:pathLst>
            </a:custGeom>
            <a:ln w="12700">
              <a:solidFill>
                <a:srgbClr val="00B0F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9" name="Freeform 198"/>
            <p:cNvSpPr/>
            <p:nvPr/>
          </p:nvSpPr>
          <p:spPr>
            <a:xfrm>
              <a:off x="3183875" y="3767776"/>
              <a:ext cx="1331203" cy="1377109"/>
            </a:xfrm>
            <a:custGeom>
              <a:avLst/>
              <a:gdLst>
                <a:gd name="connsiteX0" fmla="*/ 0 w 1277957"/>
                <a:gd name="connsiteY0" fmla="*/ 638978 h 638978"/>
                <a:gd name="connsiteX1" fmla="*/ 473725 w 1277957"/>
                <a:gd name="connsiteY1" fmla="*/ 583894 h 638978"/>
                <a:gd name="connsiteX2" fmla="*/ 848299 w 1277957"/>
                <a:gd name="connsiteY2" fmla="*/ 484742 h 638978"/>
                <a:gd name="connsiteX3" fmla="*/ 1167788 w 1277957"/>
                <a:gd name="connsiteY3" fmla="*/ 231354 h 638978"/>
                <a:gd name="connsiteX4" fmla="*/ 1277957 w 1277957"/>
                <a:gd name="connsiteY4" fmla="*/ 0 h 6389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7957" h="638978">
                  <a:moveTo>
                    <a:pt x="0" y="638978"/>
                  </a:moveTo>
                  <a:cubicBezTo>
                    <a:pt x="166171" y="624289"/>
                    <a:pt x="332342" y="609600"/>
                    <a:pt x="473725" y="583894"/>
                  </a:cubicBezTo>
                  <a:cubicBezTo>
                    <a:pt x="615108" y="558188"/>
                    <a:pt x="732622" y="543499"/>
                    <a:pt x="848299" y="484742"/>
                  </a:cubicBezTo>
                  <a:cubicBezTo>
                    <a:pt x="963976" y="425985"/>
                    <a:pt x="1096178" y="312144"/>
                    <a:pt x="1167788" y="231354"/>
                  </a:cubicBezTo>
                  <a:cubicBezTo>
                    <a:pt x="1239398" y="150564"/>
                    <a:pt x="1258677" y="75282"/>
                    <a:pt x="1277957" y="0"/>
                  </a:cubicBezTo>
                </a:path>
              </a:pathLst>
            </a:custGeom>
            <a:ln w="12700">
              <a:solidFill>
                <a:srgbClr val="00B0F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0" name="Freeform 199"/>
            <p:cNvSpPr/>
            <p:nvPr/>
          </p:nvSpPr>
          <p:spPr>
            <a:xfrm>
              <a:off x="3193054" y="3778794"/>
              <a:ext cx="1331203" cy="2258458"/>
            </a:xfrm>
            <a:custGeom>
              <a:avLst/>
              <a:gdLst>
                <a:gd name="connsiteX0" fmla="*/ 0 w 1277957"/>
                <a:gd name="connsiteY0" fmla="*/ 638978 h 638978"/>
                <a:gd name="connsiteX1" fmla="*/ 473725 w 1277957"/>
                <a:gd name="connsiteY1" fmla="*/ 583894 h 638978"/>
                <a:gd name="connsiteX2" fmla="*/ 848299 w 1277957"/>
                <a:gd name="connsiteY2" fmla="*/ 484742 h 638978"/>
                <a:gd name="connsiteX3" fmla="*/ 1167788 w 1277957"/>
                <a:gd name="connsiteY3" fmla="*/ 231354 h 638978"/>
                <a:gd name="connsiteX4" fmla="*/ 1277957 w 1277957"/>
                <a:gd name="connsiteY4" fmla="*/ 0 h 6389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7957" h="638978">
                  <a:moveTo>
                    <a:pt x="0" y="638978"/>
                  </a:moveTo>
                  <a:cubicBezTo>
                    <a:pt x="166171" y="624289"/>
                    <a:pt x="332342" y="609600"/>
                    <a:pt x="473725" y="583894"/>
                  </a:cubicBezTo>
                  <a:cubicBezTo>
                    <a:pt x="615108" y="558188"/>
                    <a:pt x="732622" y="543499"/>
                    <a:pt x="848299" y="484742"/>
                  </a:cubicBezTo>
                  <a:cubicBezTo>
                    <a:pt x="963976" y="425985"/>
                    <a:pt x="1096178" y="312144"/>
                    <a:pt x="1167788" y="231354"/>
                  </a:cubicBezTo>
                  <a:cubicBezTo>
                    <a:pt x="1239398" y="150564"/>
                    <a:pt x="1258677" y="75282"/>
                    <a:pt x="1277957" y="0"/>
                  </a:cubicBezTo>
                </a:path>
              </a:pathLst>
            </a:custGeom>
            <a:ln w="12700">
              <a:solidFill>
                <a:srgbClr val="00B0F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04" name="Rectangle 203"/>
          <p:cNvSpPr/>
          <p:nvPr/>
        </p:nvSpPr>
        <p:spPr>
          <a:xfrm>
            <a:off x="7524520" y="4010140"/>
            <a:ext cx="683046" cy="947450"/>
          </a:xfrm>
          <a:prstGeom prst="rect">
            <a:avLst/>
          </a:prstGeom>
          <a:solidFill>
            <a:srgbClr val="00B050">
              <a:alpha val="5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TextBox 55"/>
          <p:cNvSpPr txBox="1"/>
          <p:nvPr/>
        </p:nvSpPr>
        <p:spPr>
          <a:xfrm>
            <a:off x="413134" y="1569904"/>
            <a:ext cx="2363118" cy="461665"/>
          </a:xfrm>
          <a:prstGeom prst="rect">
            <a:avLst/>
          </a:prstGeom>
          <a:noFill/>
        </p:spPr>
        <p:txBody>
          <a:bodyPr wrap="square" rtlCol="0">
            <a:spAutoFit/>
          </a:bodyPr>
          <a:lstStyle/>
          <a:p>
            <a:pPr marL="176213" indent="-176213"/>
            <a:r>
              <a:rPr lang="zh-CN" altLang="en-US" sz="2400" dirty="0" smtClean="0">
                <a:solidFill>
                  <a:srgbClr val="C00000"/>
                </a:solidFill>
                <a:latin typeface="黑体" pitchFamily="2" charset="-122"/>
                <a:ea typeface="黑体" pitchFamily="2" charset="-122"/>
              </a:rPr>
              <a:t>完整计算过程</a:t>
            </a:r>
            <a:endParaRPr lang="zh-CN" altLang="en-US" sz="2400" dirty="0">
              <a:solidFill>
                <a:srgbClr val="C00000"/>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40"/>
                                        </p:tgtEl>
                                        <p:attrNameLst>
                                          <p:attrName>style.visibility</p:attrName>
                                        </p:attrNameLst>
                                      </p:cBhvr>
                                      <p:to>
                                        <p:strVal val="visible"/>
                                      </p:to>
                                    </p:set>
                                    <p:animEffect transition="in" filter="box(out)">
                                      <p:cBhvr>
                                        <p:cTn id="7" dur="2000"/>
                                        <p:tgtEl>
                                          <p:spTgt spid="1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7"/>
                                        </p:tgtEl>
                                        <p:attrNameLst>
                                          <p:attrName>style.visibility</p:attrName>
                                        </p:attrNameLst>
                                      </p:cBhvr>
                                      <p:to>
                                        <p:strVal val="visible"/>
                                      </p:to>
                                    </p:set>
                                    <p:animEffect transition="in" filter="fade">
                                      <p:cBhvr>
                                        <p:cTn id="12" dur="2000"/>
                                        <p:tgtEl>
                                          <p:spTgt spid="147"/>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grpId="0" nodeType="clickEffect">
                                  <p:stCondLst>
                                    <p:cond delay="0"/>
                                  </p:stCondLst>
                                  <p:iterate type="lt">
                                    <p:tmPct val="5000"/>
                                  </p:iterate>
                                  <p:childTnLst>
                                    <p:set>
                                      <p:cBhvr>
                                        <p:cTn id="16" dur="1" fill="hold">
                                          <p:stCondLst>
                                            <p:cond delay="0"/>
                                          </p:stCondLst>
                                        </p:cTn>
                                        <p:tgtEl>
                                          <p:spTgt spid="148"/>
                                        </p:tgtEl>
                                        <p:attrNameLst>
                                          <p:attrName>style.visibility</p:attrName>
                                        </p:attrNameLst>
                                      </p:cBhvr>
                                      <p:to>
                                        <p:strVal val="visible"/>
                                      </p:to>
                                    </p:set>
                                    <p:anim calcmode="lin" valueType="num">
                                      <p:cBhvr>
                                        <p:cTn id="17" dur="1000" fill="hold"/>
                                        <p:tgtEl>
                                          <p:spTgt spid="148"/>
                                        </p:tgtEl>
                                        <p:attrNameLst>
                                          <p:attrName>ppt_w</p:attrName>
                                        </p:attrNameLst>
                                      </p:cBhvr>
                                      <p:tavLst>
                                        <p:tav tm="0">
                                          <p:val>
                                            <p:fltVal val="0"/>
                                          </p:val>
                                        </p:tav>
                                        <p:tav tm="100000">
                                          <p:val>
                                            <p:strVal val="#ppt_w"/>
                                          </p:val>
                                        </p:tav>
                                      </p:tavLst>
                                    </p:anim>
                                    <p:anim calcmode="lin" valueType="num">
                                      <p:cBhvr>
                                        <p:cTn id="18" dur="1000" fill="hold"/>
                                        <p:tgtEl>
                                          <p:spTgt spid="148"/>
                                        </p:tgtEl>
                                        <p:attrNameLst>
                                          <p:attrName>ppt_h</p:attrName>
                                        </p:attrNameLst>
                                      </p:cBhvr>
                                      <p:tavLst>
                                        <p:tav tm="0">
                                          <p:val>
                                            <p:fltVal val="0"/>
                                          </p:val>
                                        </p:tav>
                                        <p:tav tm="100000">
                                          <p:val>
                                            <p:strVal val="#ppt_h"/>
                                          </p:val>
                                        </p:tav>
                                      </p:tavLst>
                                    </p:anim>
                                    <p:anim calcmode="lin" valueType="num">
                                      <p:cBhvr>
                                        <p:cTn id="19" dur="1000" fill="hold"/>
                                        <p:tgtEl>
                                          <p:spTgt spid="148"/>
                                        </p:tgtEl>
                                        <p:attrNameLst>
                                          <p:attrName>style.rotation</p:attrName>
                                        </p:attrNameLst>
                                      </p:cBhvr>
                                      <p:tavLst>
                                        <p:tav tm="0">
                                          <p:val>
                                            <p:fltVal val="90"/>
                                          </p:val>
                                        </p:tav>
                                        <p:tav tm="100000">
                                          <p:val>
                                            <p:fltVal val="0"/>
                                          </p:val>
                                        </p:tav>
                                      </p:tavLst>
                                    </p:anim>
                                    <p:animEffect transition="in" filter="fade">
                                      <p:cBhvr>
                                        <p:cTn id="20" dur="1000"/>
                                        <p:tgtEl>
                                          <p:spTgt spid="148"/>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ox(out)">
                                      <p:cBhvr>
                                        <p:cTn id="25" dur="10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ox(out)">
                                      <p:cBhvr>
                                        <p:cTn id="30" dur="10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53"/>
                                        </p:tgtEl>
                                        <p:attrNameLst>
                                          <p:attrName>style.visibility</p:attrName>
                                        </p:attrNameLst>
                                      </p:cBhvr>
                                      <p:to>
                                        <p:strVal val="visible"/>
                                      </p:to>
                                    </p:set>
                                    <p:animEffect transition="in" filter="wipe(up)">
                                      <p:cBhvr>
                                        <p:cTn id="35" dur="3000"/>
                                        <p:tgtEl>
                                          <p:spTgt spid="15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up)">
                                      <p:cBhvr>
                                        <p:cTn id="40" dur="30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up)">
                                      <p:cBhvr>
                                        <p:cTn id="45" dur="30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wipe(up)">
                                      <p:cBhvr>
                                        <p:cTn id="50" dur="3000"/>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up)">
                                      <p:cBhvr>
                                        <p:cTn id="55" dur="3000"/>
                                        <p:tgtEl>
                                          <p:spTgt spid="9"/>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wipe(left)">
                                      <p:cBhvr>
                                        <p:cTn id="60" dur="3000"/>
                                        <p:tgtEl>
                                          <p:spTgt spid="8"/>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wipe(left)">
                                      <p:cBhvr>
                                        <p:cTn id="65" dur="3000"/>
                                        <p:tgtEl>
                                          <p:spTgt spid="1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wipe(left)">
                                      <p:cBhvr>
                                        <p:cTn id="70" dur="3000"/>
                                        <p:tgtEl>
                                          <p:spTgt spid="14"/>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11"/>
                                        </p:tgtEl>
                                        <p:attrNameLst>
                                          <p:attrName>style.visibility</p:attrName>
                                        </p:attrNameLst>
                                      </p:cBhvr>
                                      <p:to>
                                        <p:strVal val="visible"/>
                                      </p:to>
                                    </p:set>
                                    <p:animEffect transition="in" filter="wipe(left)">
                                      <p:cBhvr>
                                        <p:cTn id="75" dur="3000"/>
                                        <p:tgtEl>
                                          <p:spTgt spid="11"/>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12"/>
                                        </p:tgtEl>
                                        <p:attrNameLst>
                                          <p:attrName>style.visibility</p:attrName>
                                        </p:attrNameLst>
                                      </p:cBhvr>
                                      <p:to>
                                        <p:strVal val="visible"/>
                                      </p:to>
                                    </p:set>
                                    <p:animEffect transition="in" filter="wipe(left)">
                                      <p:cBhvr>
                                        <p:cTn id="80" dur="3000"/>
                                        <p:tgtEl>
                                          <p:spTgt spid="12"/>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204"/>
                                        </p:tgtEl>
                                        <p:attrNameLst>
                                          <p:attrName>style.visibility</p:attrName>
                                        </p:attrNameLst>
                                      </p:cBhvr>
                                      <p:to>
                                        <p:strVal val="visible"/>
                                      </p:to>
                                    </p:set>
                                    <p:animEffect transition="in" filter="wipe(left)">
                                      <p:cBhvr>
                                        <p:cTn id="85" dur="3000"/>
                                        <p:tgtEl>
                                          <p:spTgt spid="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animBg="1"/>
      <p:bldP spid="147" grpId="0" animBg="1"/>
      <p:bldP spid="148" grpId="0" animBg="1"/>
      <p:bldP spid="20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06478" y="294528"/>
            <a:ext cx="7772400" cy="4856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Google </a:t>
            </a:r>
            <a:r>
              <a:rPr lang="en-US" altLang="zh-CN" sz="2400" b="1" spc="50" dirty="0" err="1"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MapReduce</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的基本工作原理</a:t>
            </a:r>
            <a:endParaRPr lang="zh-CN" altLang="en-US"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endParaRPr>
          </a:p>
        </p:txBody>
      </p:sp>
      <p:sp>
        <p:nvSpPr>
          <p:cNvPr id="56" name="TextBox 55"/>
          <p:cNvSpPr txBox="1"/>
          <p:nvPr/>
        </p:nvSpPr>
        <p:spPr>
          <a:xfrm>
            <a:off x="589404" y="1129229"/>
            <a:ext cx="8080871" cy="4493538"/>
          </a:xfrm>
          <a:prstGeom prst="rect">
            <a:avLst/>
          </a:prstGeom>
          <a:noFill/>
        </p:spPr>
        <p:txBody>
          <a:bodyPr wrap="square" rtlCol="0">
            <a:spAutoFit/>
          </a:bodyPr>
          <a:lstStyle/>
          <a:p>
            <a:pPr marL="176213" indent="-176213">
              <a:spcBef>
                <a:spcPts val="600"/>
              </a:spcBef>
            </a:pPr>
            <a:r>
              <a:rPr lang="zh-CN" altLang="en-US" sz="2600" b="1" dirty="0" smtClean="0">
                <a:solidFill>
                  <a:srgbClr val="00B050"/>
                </a:solidFill>
                <a:latin typeface="黑体" pitchFamily="2" charset="-122"/>
                <a:ea typeface="黑体" pitchFamily="2" charset="-122"/>
              </a:rPr>
              <a:t>失效处理</a:t>
            </a:r>
            <a:endParaRPr lang="en-US" altLang="zh-CN" sz="2600" b="1" dirty="0" smtClean="0">
              <a:solidFill>
                <a:srgbClr val="00B050"/>
              </a:solidFill>
              <a:latin typeface="黑体" pitchFamily="2" charset="-122"/>
              <a:ea typeface="黑体" pitchFamily="2" charset="-122"/>
            </a:endParaRPr>
          </a:p>
          <a:p>
            <a:pPr marL="176213" indent="-176213">
              <a:spcBef>
                <a:spcPts val="1200"/>
              </a:spcBef>
              <a:spcAft>
                <a:spcPts val="600"/>
              </a:spcAft>
              <a:buFont typeface="Arial" pitchFamily="34" charset="0"/>
              <a:buChar char="•"/>
            </a:pPr>
            <a:r>
              <a:rPr lang="zh-CN" altLang="en-US" sz="2600" dirty="0" smtClean="0">
                <a:solidFill>
                  <a:srgbClr val="C00000"/>
                </a:solidFill>
                <a:latin typeface="黑体" pitchFamily="2" charset="-122"/>
                <a:ea typeface="黑体" pitchFamily="2" charset="-122"/>
              </a:rPr>
              <a:t>主节点失效</a:t>
            </a:r>
            <a:endParaRPr lang="en-US" altLang="zh-CN" sz="2600" dirty="0" smtClean="0">
              <a:solidFill>
                <a:srgbClr val="C00000"/>
              </a:solidFill>
              <a:latin typeface="黑体" pitchFamily="2" charset="-122"/>
              <a:ea typeface="黑体" pitchFamily="2" charset="-122"/>
            </a:endParaRPr>
          </a:p>
          <a:p>
            <a:pPr marL="176213" indent="-176213">
              <a:spcBef>
                <a:spcPts val="600"/>
              </a:spcBef>
            </a:pPr>
            <a:r>
              <a:rPr lang="zh-CN" altLang="en-US" sz="2400" dirty="0" smtClean="0">
                <a:latin typeface="黑体" pitchFamily="2" charset="-122"/>
                <a:ea typeface="黑体" pitchFamily="2" charset="-122"/>
              </a:rPr>
              <a:t> 主节点中会周期性地设置检查点</a:t>
            </a:r>
            <a:r>
              <a:rPr lang="en-US" altLang="zh-CN" sz="2400" dirty="0" smtClean="0">
                <a:latin typeface="黑体" pitchFamily="2" charset="-122"/>
                <a:ea typeface="黑体" pitchFamily="2" charset="-122"/>
              </a:rPr>
              <a:t>(checkpoint)</a:t>
            </a:r>
            <a:r>
              <a:rPr lang="zh-CN" altLang="en-US" sz="2400" dirty="0" smtClean="0">
                <a:latin typeface="黑体" pitchFamily="2" charset="-122"/>
                <a:ea typeface="黑体" pitchFamily="2" charset="-122"/>
              </a:rPr>
              <a:t>，检查整个计算作业的执行情况，一旦某个任务失效，可以从最近有效的检查点开始重新执行，避免从头开始计算的时间浪费。</a:t>
            </a:r>
            <a:endParaRPr lang="en-US" altLang="zh-CN" sz="2400" dirty="0" smtClean="0">
              <a:latin typeface="黑体" pitchFamily="2" charset="-122"/>
              <a:ea typeface="黑体" pitchFamily="2" charset="-122"/>
            </a:endParaRPr>
          </a:p>
          <a:p>
            <a:pPr marL="176213" indent="-176213">
              <a:spcBef>
                <a:spcPts val="1200"/>
              </a:spcBef>
              <a:spcAft>
                <a:spcPts val="600"/>
              </a:spcAft>
              <a:buFont typeface="Arial" pitchFamily="34" charset="0"/>
              <a:buChar char="•"/>
            </a:pPr>
            <a:r>
              <a:rPr lang="zh-CN" altLang="en-US" sz="2600" dirty="0" smtClean="0">
                <a:solidFill>
                  <a:srgbClr val="C00000"/>
                </a:solidFill>
                <a:latin typeface="黑体" pitchFamily="2" charset="-122"/>
                <a:ea typeface="黑体" pitchFamily="2" charset="-122"/>
              </a:rPr>
              <a:t>工作节点失效</a:t>
            </a:r>
            <a:endParaRPr lang="en-US" altLang="zh-CN" sz="2600" dirty="0" smtClean="0">
              <a:solidFill>
                <a:srgbClr val="C00000"/>
              </a:solidFill>
              <a:latin typeface="黑体" pitchFamily="2" charset="-122"/>
              <a:ea typeface="黑体" pitchFamily="2" charset="-122"/>
            </a:endParaRPr>
          </a:p>
          <a:p>
            <a:pPr marL="176213" indent="-176213">
              <a:spcBef>
                <a:spcPts val="600"/>
              </a:spcBef>
            </a:pPr>
            <a:r>
              <a:rPr lang="zh-CN" altLang="en-US" sz="2400" dirty="0" smtClean="0">
                <a:latin typeface="黑体" pitchFamily="2" charset="-122"/>
                <a:ea typeface="黑体" pitchFamily="2" charset="-122"/>
              </a:rPr>
              <a:t> 工作节点失效是很普遍发生的，主节点会周期性地给工作节点发送心跳检测，如果工作节点没有回应，这认为该工作节点失效，主节点将终止该工作节点的任务并把失效的任务重新调度到其它工作节点上重新执行</a:t>
            </a:r>
            <a:endParaRPr lang="zh-CN" altLang="en-US" sz="2400" dirty="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p:cNvSpPr/>
          <p:nvPr/>
        </p:nvSpPr>
        <p:spPr>
          <a:xfrm>
            <a:off x="3204839" y="5344357"/>
            <a:ext cx="1384916" cy="43500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Content Placeholder 2"/>
          <p:cNvSpPr>
            <a:spLocks noGrp="1"/>
          </p:cNvSpPr>
          <p:nvPr>
            <p:ph sz="quarter" idx="1"/>
          </p:nvPr>
        </p:nvSpPr>
        <p:spPr>
          <a:xfrm>
            <a:off x="184221" y="857772"/>
            <a:ext cx="8772492" cy="5536894"/>
          </a:xfrm>
        </p:spPr>
        <p:txBody>
          <a:bodyPr>
            <a:normAutofit/>
          </a:bodyPr>
          <a:lstStyle/>
          <a:p>
            <a:pPr>
              <a:buNone/>
            </a:pPr>
            <a:r>
              <a:rPr lang="en-US" altLang="zh-CN" dirty="0" smtClean="0">
                <a:solidFill>
                  <a:srgbClr val="D60093"/>
                </a:solidFill>
                <a:latin typeface="黑体" pitchFamily="49" charset="-122"/>
                <a:ea typeface="黑体" pitchFamily="49" charset="-122"/>
              </a:rPr>
              <a:t>   </a:t>
            </a:r>
          </a:p>
          <a:p>
            <a:pPr>
              <a:buNone/>
            </a:pPr>
            <a:endParaRPr lang="en-US" altLang="zh-CN" dirty="0" smtClean="0">
              <a:solidFill>
                <a:srgbClr val="0066FF"/>
              </a:solidFill>
              <a:latin typeface="黑体" pitchFamily="49" charset="-122"/>
              <a:ea typeface="黑体" pitchFamily="49" charset="-122"/>
            </a:endParaRPr>
          </a:p>
          <a:p>
            <a:pPr lvl="1">
              <a:buNone/>
            </a:pPr>
            <a:endParaRPr lang="zh-CN" altLang="en-US" dirty="0"/>
          </a:p>
        </p:txBody>
      </p:sp>
      <p:sp>
        <p:nvSpPr>
          <p:cNvPr id="4" name="Title 1"/>
          <p:cNvSpPr>
            <a:spLocks noGrp="1"/>
          </p:cNvSpPr>
          <p:nvPr>
            <p:ph type="title"/>
          </p:nvPr>
        </p:nvSpPr>
        <p:spPr>
          <a:xfrm>
            <a:off x="1073429" y="327579"/>
            <a:ext cx="7772400" cy="4856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Google </a:t>
            </a:r>
            <a:r>
              <a:rPr lang="en-US" altLang="zh-CN" sz="2400" b="1" spc="50" dirty="0" err="1"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MapReduce</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的基本工作原理</a:t>
            </a:r>
            <a:endParaRPr lang="zh-CN" altLang="en-US"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endParaRPr>
          </a:p>
        </p:txBody>
      </p:sp>
      <p:sp>
        <p:nvSpPr>
          <p:cNvPr id="56" name="TextBox 55"/>
          <p:cNvSpPr txBox="1"/>
          <p:nvPr/>
        </p:nvSpPr>
        <p:spPr>
          <a:xfrm>
            <a:off x="501269" y="1041093"/>
            <a:ext cx="8191040" cy="3754874"/>
          </a:xfrm>
          <a:prstGeom prst="rect">
            <a:avLst/>
          </a:prstGeom>
          <a:noFill/>
        </p:spPr>
        <p:txBody>
          <a:bodyPr wrap="square" rtlCol="0">
            <a:spAutoFit/>
          </a:bodyPr>
          <a:lstStyle/>
          <a:p>
            <a:pPr marL="176213" indent="-176213">
              <a:spcBef>
                <a:spcPts val="600"/>
              </a:spcBef>
            </a:pPr>
            <a:r>
              <a:rPr lang="zh-CN" altLang="en-US" sz="2600" b="1" dirty="0" smtClean="0">
                <a:solidFill>
                  <a:srgbClr val="00B050"/>
                </a:solidFill>
                <a:latin typeface="黑体" pitchFamily="2" charset="-122"/>
                <a:ea typeface="黑体" pitchFamily="2" charset="-122"/>
              </a:rPr>
              <a:t>带宽优化</a:t>
            </a:r>
            <a:endParaRPr lang="en-US" altLang="zh-CN" sz="2600" b="1" dirty="0" smtClean="0">
              <a:solidFill>
                <a:srgbClr val="00B050"/>
              </a:solidFill>
              <a:latin typeface="黑体" pitchFamily="2" charset="-122"/>
              <a:ea typeface="黑体" pitchFamily="2" charset="-122"/>
            </a:endParaRPr>
          </a:p>
          <a:p>
            <a:pPr marL="176213" indent="-176213">
              <a:spcBef>
                <a:spcPts val="1200"/>
              </a:spcBef>
              <a:spcAft>
                <a:spcPts val="600"/>
              </a:spcAft>
              <a:buFont typeface="Arial" pitchFamily="34" charset="0"/>
              <a:buChar char="•"/>
            </a:pPr>
            <a:r>
              <a:rPr lang="zh-CN" altLang="en-US" sz="2600" dirty="0" smtClean="0">
                <a:solidFill>
                  <a:srgbClr val="C00000"/>
                </a:solidFill>
                <a:latin typeface="黑体" pitchFamily="2" charset="-122"/>
                <a:ea typeface="黑体" pitchFamily="2" charset="-122"/>
              </a:rPr>
              <a:t>问题</a:t>
            </a:r>
            <a:endParaRPr lang="en-US" altLang="zh-CN" sz="2600" dirty="0" smtClean="0">
              <a:solidFill>
                <a:srgbClr val="C00000"/>
              </a:solidFill>
              <a:latin typeface="黑体" pitchFamily="2" charset="-122"/>
              <a:ea typeface="黑体" pitchFamily="2" charset="-122"/>
            </a:endParaRPr>
          </a:p>
          <a:p>
            <a:pPr marL="176213" indent="-176213">
              <a:spcBef>
                <a:spcPts val="600"/>
              </a:spcBef>
            </a:pPr>
            <a:r>
              <a:rPr lang="en-US" altLang="zh-CN" sz="2400" dirty="0" smtClean="0">
                <a:latin typeface="黑体" pitchFamily="2" charset="-122"/>
                <a:ea typeface="黑体" pitchFamily="2" charset="-122"/>
              </a:rPr>
              <a:t> </a:t>
            </a:r>
            <a:r>
              <a:rPr lang="zh-CN" altLang="en-US" sz="2400" dirty="0" smtClean="0">
                <a:latin typeface="黑体" pitchFamily="2" charset="-122"/>
                <a:ea typeface="黑体" pitchFamily="2" charset="-122"/>
              </a:rPr>
              <a:t>大量的键值对数据在传送给</a:t>
            </a:r>
            <a:r>
              <a:rPr lang="en-US" altLang="zh-CN" sz="2400" dirty="0" smtClean="0">
                <a:latin typeface="黑体" pitchFamily="2" charset="-122"/>
                <a:ea typeface="黑体" pitchFamily="2" charset="-122"/>
              </a:rPr>
              <a:t>Reduce</a:t>
            </a:r>
            <a:r>
              <a:rPr lang="zh-CN" altLang="en-US" sz="2400" dirty="0" smtClean="0">
                <a:latin typeface="黑体" pitchFamily="2" charset="-122"/>
                <a:ea typeface="黑体" pitchFamily="2" charset="-122"/>
              </a:rPr>
              <a:t>节点时会引起较大的通信带宽开销。</a:t>
            </a:r>
            <a:endParaRPr lang="en-US" altLang="zh-CN" sz="2400" dirty="0" smtClean="0">
              <a:latin typeface="黑体" pitchFamily="2" charset="-122"/>
              <a:ea typeface="黑体" pitchFamily="2" charset="-122"/>
            </a:endParaRPr>
          </a:p>
          <a:p>
            <a:pPr marL="176213" indent="-176213">
              <a:spcBef>
                <a:spcPts val="1200"/>
              </a:spcBef>
              <a:spcAft>
                <a:spcPts val="600"/>
              </a:spcAft>
              <a:buFont typeface="Arial" pitchFamily="34" charset="0"/>
              <a:buChar char="•"/>
            </a:pPr>
            <a:r>
              <a:rPr lang="zh-CN" altLang="en-US" sz="2600" dirty="0" smtClean="0">
                <a:solidFill>
                  <a:srgbClr val="C00000"/>
                </a:solidFill>
                <a:latin typeface="黑体" pitchFamily="2" charset="-122"/>
                <a:ea typeface="黑体" pitchFamily="2" charset="-122"/>
              </a:rPr>
              <a:t>解决方案</a:t>
            </a:r>
            <a:endParaRPr lang="en-US" altLang="zh-CN" sz="2600" dirty="0" smtClean="0">
              <a:solidFill>
                <a:srgbClr val="C00000"/>
              </a:solidFill>
              <a:latin typeface="黑体" pitchFamily="2" charset="-122"/>
              <a:ea typeface="黑体" pitchFamily="2" charset="-122"/>
            </a:endParaRPr>
          </a:p>
          <a:p>
            <a:pPr marL="176213" indent="-176213">
              <a:spcBef>
                <a:spcPts val="600"/>
              </a:spcBef>
            </a:pPr>
            <a:r>
              <a:rPr lang="zh-CN" altLang="en-US" sz="2400" dirty="0" smtClean="0">
                <a:latin typeface="黑体" pitchFamily="2" charset="-122"/>
                <a:ea typeface="黑体" pitchFamily="2" charset="-122"/>
              </a:rPr>
              <a:t> 每个</a:t>
            </a:r>
            <a:r>
              <a:rPr lang="en-US" altLang="zh-CN" sz="2400" dirty="0" smtClean="0">
                <a:latin typeface="黑体" pitchFamily="2" charset="-122"/>
                <a:ea typeface="黑体" pitchFamily="2" charset="-122"/>
              </a:rPr>
              <a:t>Map</a:t>
            </a:r>
            <a:r>
              <a:rPr lang="zh-CN" altLang="en-US" sz="2400" dirty="0" smtClean="0">
                <a:latin typeface="黑体" pitchFamily="2" charset="-122"/>
                <a:ea typeface="黑体" pitchFamily="2" charset="-122"/>
              </a:rPr>
              <a:t>节点处理完成的中间键值队将由</a:t>
            </a:r>
            <a:r>
              <a:rPr lang="en-US" altLang="zh-CN" sz="2400" dirty="0" smtClean="0">
                <a:latin typeface="黑体" pitchFamily="2" charset="-122"/>
                <a:ea typeface="黑体" pitchFamily="2" charset="-122"/>
              </a:rPr>
              <a:t>combiner</a:t>
            </a:r>
            <a:r>
              <a:rPr lang="zh-CN" altLang="en-US" sz="2400" dirty="0" smtClean="0">
                <a:latin typeface="黑体" pitchFamily="2" charset="-122"/>
                <a:ea typeface="黑体" pitchFamily="2" charset="-122"/>
              </a:rPr>
              <a:t>做一个合并压缩，即把那些键名相同的键值对归并为一个键名下的一组数值。</a:t>
            </a:r>
            <a:endParaRPr lang="zh-CN" altLang="en-US" sz="2400" dirty="0">
              <a:latin typeface="黑体" pitchFamily="2" charset="-122"/>
              <a:ea typeface="黑体" pitchFamily="2" charset="-122"/>
            </a:endParaRPr>
          </a:p>
        </p:txBody>
      </p:sp>
      <p:sp>
        <p:nvSpPr>
          <p:cNvPr id="57" name="TextBox 56"/>
          <p:cNvSpPr txBox="1"/>
          <p:nvPr/>
        </p:nvSpPr>
        <p:spPr>
          <a:xfrm>
            <a:off x="1349567" y="5183428"/>
            <a:ext cx="1867358" cy="978729"/>
          </a:xfrm>
          <a:prstGeom prst="rect">
            <a:avLst/>
          </a:prstGeom>
          <a:noFill/>
        </p:spPr>
        <p:txBody>
          <a:bodyPr wrap="square" rtlCol="0">
            <a:spAutoFit/>
          </a:bodyPr>
          <a:lstStyle/>
          <a:p>
            <a:pPr algn="r">
              <a:lnSpc>
                <a:spcPct val="80000"/>
              </a:lnSpc>
            </a:pPr>
            <a:r>
              <a:rPr lang="en-US" altLang="zh-CN" b="1" dirty="0" smtClean="0">
                <a:ea typeface="+mj-ea"/>
              </a:rPr>
              <a:t>(good, 1)</a:t>
            </a:r>
          </a:p>
          <a:p>
            <a:pPr algn="r">
              <a:lnSpc>
                <a:spcPct val="80000"/>
              </a:lnSpc>
            </a:pPr>
            <a:r>
              <a:rPr lang="en-US" altLang="zh-CN" b="1" dirty="0" smtClean="0">
                <a:ea typeface="+mj-ea"/>
              </a:rPr>
              <a:t>(weather, 1)</a:t>
            </a:r>
          </a:p>
          <a:p>
            <a:pPr algn="r">
              <a:lnSpc>
                <a:spcPct val="80000"/>
              </a:lnSpc>
            </a:pPr>
            <a:r>
              <a:rPr lang="en-US" altLang="zh-CN" b="1" dirty="0" smtClean="0">
                <a:ea typeface="+mj-ea"/>
              </a:rPr>
              <a:t>(is, 1)</a:t>
            </a:r>
          </a:p>
          <a:p>
            <a:pPr algn="r">
              <a:lnSpc>
                <a:spcPct val="80000"/>
              </a:lnSpc>
            </a:pPr>
            <a:r>
              <a:rPr lang="en-US" altLang="zh-CN" b="1" dirty="0" smtClean="0">
                <a:ea typeface="+mj-ea"/>
              </a:rPr>
              <a:t>(good, 1)</a:t>
            </a:r>
          </a:p>
        </p:txBody>
      </p:sp>
      <p:grpSp>
        <p:nvGrpSpPr>
          <p:cNvPr id="65" name="Group 64"/>
          <p:cNvGrpSpPr/>
          <p:nvPr/>
        </p:nvGrpSpPr>
        <p:grpSpPr>
          <a:xfrm>
            <a:off x="3171022" y="5214641"/>
            <a:ext cx="2932319" cy="765682"/>
            <a:chOff x="3171022" y="5214641"/>
            <a:chExt cx="2932319" cy="765682"/>
          </a:xfrm>
        </p:grpSpPr>
        <p:sp>
          <p:nvSpPr>
            <p:cNvPr id="58" name="TextBox 57"/>
            <p:cNvSpPr txBox="1"/>
            <p:nvPr/>
          </p:nvSpPr>
          <p:spPr>
            <a:xfrm>
              <a:off x="4509575" y="5214641"/>
              <a:ext cx="1593766" cy="757130"/>
            </a:xfrm>
            <a:prstGeom prst="rect">
              <a:avLst/>
            </a:prstGeom>
            <a:noFill/>
          </p:spPr>
          <p:txBody>
            <a:bodyPr wrap="square" rtlCol="0">
              <a:spAutoFit/>
            </a:bodyPr>
            <a:lstStyle/>
            <a:p>
              <a:pPr algn="r">
                <a:lnSpc>
                  <a:spcPct val="80000"/>
                </a:lnSpc>
              </a:pPr>
              <a:r>
                <a:rPr lang="en-US" altLang="zh-CN" b="1" dirty="0" smtClean="0">
                  <a:solidFill>
                    <a:srgbClr val="FF0000"/>
                  </a:solidFill>
                  <a:ea typeface="+mj-ea"/>
                </a:rPr>
                <a:t>(good, 2)</a:t>
              </a:r>
            </a:p>
            <a:p>
              <a:pPr algn="r">
                <a:lnSpc>
                  <a:spcPct val="80000"/>
                </a:lnSpc>
              </a:pPr>
              <a:r>
                <a:rPr lang="en-US" altLang="zh-CN" b="1" dirty="0" smtClean="0">
                  <a:ea typeface="+mj-ea"/>
                </a:rPr>
                <a:t>(weather, 1)</a:t>
              </a:r>
            </a:p>
            <a:p>
              <a:pPr algn="r">
                <a:lnSpc>
                  <a:spcPct val="80000"/>
                </a:lnSpc>
              </a:pPr>
              <a:r>
                <a:rPr lang="en-US" altLang="zh-CN" b="1" dirty="0" smtClean="0">
                  <a:ea typeface="+mj-ea"/>
                </a:rPr>
                <a:t>(is, 1)</a:t>
              </a:r>
            </a:p>
          </p:txBody>
        </p:sp>
        <p:grpSp>
          <p:nvGrpSpPr>
            <p:cNvPr id="64" name="Group 63"/>
            <p:cNvGrpSpPr/>
            <p:nvPr/>
          </p:nvGrpSpPr>
          <p:grpSpPr>
            <a:xfrm>
              <a:off x="3171022" y="5310130"/>
              <a:ext cx="1819619" cy="670193"/>
              <a:chOff x="3171022" y="5310130"/>
              <a:chExt cx="1819619" cy="670193"/>
            </a:xfrm>
          </p:grpSpPr>
          <p:cxnSp>
            <p:nvCxnSpPr>
              <p:cNvPr id="60" name="Straight Arrow Connector 59"/>
              <p:cNvCxnSpPr/>
              <p:nvPr/>
            </p:nvCxnSpPr>
            <p:spPr>
              <a:xfrm>
                <a:off x="3227942" y="5332164"/>
                <a:ext cx="1762699" cy="110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3171022" y="5409282"/>
                <a:ext cx="1786568" cy="5710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279604" y="5310130"/>
                <a:ext cx="1344058" cy="400110"/>
              </a:xfrm>
              <a:prstGeom prst="rect">
                <a:avLst/>
              </a:prstGeom>
              <a:noFill/>
            </p:spPr>
            <p:txBody>
              <a:bodyPr wrap="square" rtlCol="0">
                <a:spAutoFit/>
              </a:bodyPr>
              <a:lstStyle/>
              <a:p>
                <a:r>
                  <a:rPr lang="en-US" altLang="zh-CN" sz="2000" b="1" dirty="0" smtClean="0">
                    <a:solidFill>
                      <a:srgbClr val="C00000"/>
                    </a:solidFill>
                    <a:latin typeface="+mj-lt"/>
                  </a:rPr>
                  <a:t>combiner</a:t>
                </a:r>
                <a:endParaRPr lang="zh-CN" altLang="en-US" sz="2000" b="1" dirty="0">
                  <a:solidFill>
                    <a:srgbClr val="C00000"/>
                  </a:solidFill>
                  <a:latin typeface="+mj-lt"/>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20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wipe(left)">
                                      <p:cBhvr>
                                        <p:cTn id="12" dur="20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84221" y="857772"/>
            <a:ext cx="8637886" cy="5536894"/>
          </a:xfrm>
        </p:spPr>
        <p:txBody>
          <a:bodyPr>
            <a:normAutofit/>
          </a:bodyPr>
          <a:lstStyle/>
          <a:p>
            <a:pPr>
              <a:buNone/>
            </a:pPr>
            <a:endParaRPr lang="en-US" altLang="zh-CN" sz="2400" dirty="0" smtClean="0">
              <a:solidFill>
                <a:srgbClr val="D60093"/>
              </a:solidFill>
              <a:latin typeface="黑体" pitchFamily="49" charset="-122"/>
              <a:ea typeface="黑体" pitchFamily="49" charset="-122"/>
            </a:endParaRPr>
          </a:p>
          <a:p>
            <a:pPr>
              <a:buNone/>
            </a:pPr>
            <a:r>
              <a:rPr lang="en-US" altLang="zh-CN" dirty="0" smtClean="0">
                <a:solidFill>
                  <a:srgbClr val="D60093"/>
                </a:solidFill>
                <a:latin typeface="黑体" pitchFamily="49" charset="-122"/>
                <a:ea typeface="黑体" pitchFamily="49" charset="-122"/>
              </a:rPr>
              <a:t>   </a:t>
            </a:r>
          </a:p>
          <a:p>
            <a:pPr>
              <a:buNone/>
            </a:pPr>
            <a:endParaRPr lang="en-US" altLang="zh-CN" dirty="0" smtClean="0">
              <a:solidFill>
                <a:srgbClr val="0066FF"/>
              </a:solidFill>
              <a:latin typeface="黑体" pitchFamily="49" charset="-122"/>
              <a:ea typeface="黑体" pitchFamily="49" charset="-122"/>
            </a:endParaRPr>
          </a:p>
          <a:p>
            <a:pPr lvl="1">
              <a:buNone/>
            </a:pPr>
            <a:endParaRPr lang="zh-CN" altLang="en-US" dirty="0"/>
          </a:p>
        </p:txBody>
      </p:sp>
      <p:sp>
        <p:nvSpPr>
          <p:cNvPr id="4" name="Title 1"/>
          <p:cNvSpPr>
            <a:spLocks noGrp="1"/>
          </p:cNvSpPr>
          <p:nvPr>
            <p:ph type="title"/>
          </p:nvPr>
        </p:nvSpPr>
        <p:spPr>
          <a:xfrm>
            <a:off x="1018343" y="294529"/>
            <a:ext cx="7772400" cy="4856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Google </a:t>
            </a:r>
            <a:r>
              <a:rPr lang="en-US" altLang="zh-CN" sz="2400" b="1" spc="50" dirty="0" err="1"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MapReduce</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的基本工作原理</a:t>
            </a:r>
            <a:endParaRPr lang="zh-CN" altLang="en-US"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endParaRPr>
          </a:p>
        </p:txBody>
      </p:sp>
      <p:sp>
        <p:nvSpPr>
          <p:cNvPr id="56" name="TextBox 55"/>
          <p:cNvSpPr txBox="1"/>
          <p:nvPr/>
        </p:nvSpPr>
        <p:spPr>
          <a:xfrm>
            <a:off x="435167" y="974992"/>
            <a:ext cx="7882567" cy="3754874"/>
          </a:xfrm>
          <a:prstGeom prst="rect">
            <a:avLst/>
          </a:prstGeom>
          <a:noFill/>
        </p:spPr>
        <p:txBody>
          <a:bodyPr wrap="square" rtlCol="0">
            <a:spAutoFit/>
          </a:bodyPr>
          <a:lstStyle/>
          <a:p>
            <a:pPr marL="176213" indent="-176213">
              <a:spcBef>
                <a:spcPts val="600"/>
              </a:spcBef>
            </a:pPr>
            <a:r>
              <a:rPr lang="zh-CN" altLang="en-US" sz="2600" b="1" dirty="0" smtClean="0">
                <a:solidFill>
                  <a:srgbClr val="00B050"/>
                </a:solidFill>
                <a:latin typeface="黑体" pitchFamily="2" charset="-122"/>
                <a:ea typeface="黑体" pitchFamily="2" charset="-122"/>
              </a:rPr>
              <a:t>计算优化</a:t>
            </a:r>
            <a:endParaRPr lang="en-US" altLang="zh-CN" sz="2600" b="1" dirty="0" smtClean="0">
              <a:solidFill>
                <a:srgbClr val="00B050"/>
              </a:solidFill>
              <a:latin typeface="黑体" pitchFamily="2" charset="-122"/>
              <a:ea typeface="黑体" pitchFamily="2" charset="-122"/>
            </a:endParaRPr>
          </a:p>
          <a:p>
            <a:pPr marL="176213" indent="-176213">
              <a:spcBef>
                <a:spcPts val="1200"/>
              </a:spcBef>
              <a:spcAft>
                <a:spcPts val="600"/>
              </a:spcAft>
            </a:pPr>
            <a:r>
              <a:rPr lang="zh-CN" altLang="en-US" sz="2600" dirty="0" smtClean="0">
                <a:solidFill>
                  <a:srgbClr val="C00000"/>
                </a:solidFill>
                <a:latin typeface="黑体" pitchFamily="2" charset="-122"/>
                <a:ea typeface="黑体" pitchFamily="2" charset="-122"/>
              </a:rPr>
              <a:t>问题</a:t>
            </a:r>
            <a:endParaRPr lang="en-US" altLang="zh-CN" sz="2600" dirty="0" smtClean="0">
              <a:solidFill>
                <a:srgbClr val="C00000"/>
              </a:solidFill>
              <a:latin typeface="黑体" pitchFamily="2" charset="-122"/>
              <a:ea typeface="黑体" pitchFamily="2" charset="-122"/>
            </a:endParaRPr>
          </a:p>
          <a:p>
            <a:pPr marL="176213" indent="-176213">
              <a:spcBef>
                <a:spcPts val="600"/>
              </a:spcBef>
            </a:pPr>
            <a:r>
              <a:rPr lang="en-US" altLang="zh-CN" sz="2400" dirty="0" smtClean="0">
                <a:latin typeface="黑体" pitchFamily="2" charset="-122"/>
                <a:ea typeface="黑体" pitchFamily="2" charset="-122"/>
              </a:rPr>
              <a:t> Reduce</a:t>
            </a:r>
            <a:r>
              <a:rPr lang="zh-CN" altLang="en-US" sz="2400" dirty="0" smtClean="0">
                <a:latin typeface="黑体" pitchFamily="2" charset="-122"/>
                <a:ea typeface="黑体" pitchFamily="2" charset="-122"/>
              </a:rPr>
              <a:t>节点必须要等到所有</a:t>
            </a:r>
            <a:r>
              <a:rPr lang="en-US" altLang="zh-CN" sz="2400" dirty="0" smtClean="0">
                <a:latin typeface="黑体" pitchFamily="2" charset="-122"/>
                <a:ea typeface="黑体" pitchFamily="2" charset="-122"/>
              </a:rPr>
              <a:t>Map</a:t>
            </a:r>
            <a:r>
              <a:rPr lang="zh-CN" altLang="en-US" sz="2400" dirty="0" smtClean="0">
                <a:latin typeface="黑体" pitchFamily="2" charset="-122"/>
                <a:ea typeface="黑体" pitchFamily="2" charset="-122"/>
              </a:rPr>
              <a:t>节点计算结束才能开始执行，因此，如果有一个计算量大、或者由于某个问题导致很慢结束的</a:t>
            </a:r>
            <a:r>
              <a:rPr lang="en-US" altLang="zh-CN" sz="2400" dirty="0" smtClean="0">
                <a:latin typeface="黑体" pitchFamily="2" charset="-122"/>
                <a:ea typeface="黑体" pitchFamily="2" charset="-122"/>
              </a:rPr>
              <a:t>Map</a:t>
            </a:r>
            <a:r>
              <a:rPr lang="zh-CN" altLang="en-US" sz="2400" dirty="0" smtClean="0">
                <a:latin typeface="黑体" pitchFamily="2" charset="-122"/>
                <a:ea typeface="黑体" pitchFamily="2" charset="-122"/>
              </a:rPr>
              <a:t>节点，则会成为严重的“拖后腿者”。</a:t>
            </a:r>
            <a:endParaRPr lang="en-US" altLang="zh-CN" sz="2400" dirty="0" smtClean="0">
              <a:latin typeface="黑体" pitchFamily="2" charset="-122"/>
              <a:ea typeface="黑体" pitchFamily="2" charset="-122"/>
            </a:endParaRPr>
          </a:p>
          <a:p>
            <a:pPr marL="176213" indent="-176213">
              <a:spcBef>
                <a:spcPts val="1200"/>
              </a:spcBef>
              <a:spcAft>
                <a:spcPts val="600"/>
              </a:spcAft>
            </a:pPr>
            <a:r>
              <a:rPr lang="zh-CN" altLang="en-US" sz="2600" dirty="0" smtClean="0">
                <a:solidFill>
                  <a:srgbClr val="C00000"/>
                </a:solidFill>
                <a:latin typeface="黑体" pitchFamily="2" charset="-122"/>
                <a:ea typeface="黑体" pitchFamily="2" charset="-122"/>
              </a:rPr>
              <a:t>解决方案</a:t>
            </a:r>
            <a:endParaRPr lang="en-US" altLang="zh-CN" sz="2600" dirty="0" smtClean="0">
              <a:solidFill>
                <a:srgbClr val="C00000"/>
              </a:solidFill>
              <a:latin typeface="黑体" pitchFamily="2" charset="-122"/>
              <a:ea typeface="黑体" pitchFamily="2" charset="-122"/>
            </a:endParaRPr>
          </a:p>
          <a:p>
            <a:pPr marL="176213" indent="-176213">
              <a:spcBef>
                <a:spcPts val="600"/>
              </a:spcBef>
            </a:pPr>
            <a:r>
              <a:rPr lang="zh-CN" altLang="en-US" sz="2400" dirty="0" smtClean="0">
                <a:latin typeface="黑体" pitchFamily="2" charset="-122"/>
                <a:ea typeface="黑体" pitchFamily="2" charset="-122"/>
              </a:rPr>
              <a:t> 把一个</a:t>
            </a:r>
            <a:r>
              <a:rPr lang="en-US" altLang="zh-CN" sz="2400" dirty="0" smtClean="0">
                <a:latin typeface="黑体" pitchFamily="2" charset="-122"/>
                <a:ea typeface="黑体" pitchFamily="2" charset="-122"/>
              </a:rPr>
              <a:t>Map</a:t>
            </a:r>
            <a:r>
              <a:rPr lang="zh-CN" altLang="en-US" sz="2400" dirty="0" smtClean="0">
                <a:latin typeface="黑体" pitchFamily="2" charset="-122"/>
                <a:ea typeface="黑体" pitchFamily="2" charset="-122"/>
              </a:rPr>
              <a:t>计算任务让多个</a:t>
            </a:r>
            <a:r>
              <a:rPr lang="en-US" altLang="zh-CN" sz="2400" dirty="0" smtClean="0">
                <a:latin typeface="黑体" pitchFamily="2" charset="-122"/>
                <a:ea typeface="黑体" pitchFamily="2" charset="-122"/>
              </a:rPr>
              <a:t>Map</a:t>
            </a:r>
            <a:r>
              <a:rPr lang="zh-CN" altLang="en-US" sz="2400" dirty="0" smtClean="0">
                <a:latin typeface="黑体" pitchFamily="2" charset="-122"/>
                <a:ea typeface="黑体" pitchFamily="2" charset="-122"/>
              </a:rPr>
              <a:t>节点同时做，取最快完成者的计算结果。</a:t>
            </a:r>
            <a:endParaRPr lang="zh-CN" altLang="en-US" sz="2400" dirty="0">
              <a:latin typeface="黑体" pitchFamily="2" charset="-122"/>
              <a:ea typeface="黑体" pitchFamily="2" charset="-122"/>
            </a:endParaRPr>
          </a:p>
        </p:txBody>
      </p:sp>
      <p:sp>
        <p:nvSpPr>
          <p:cNvPr id="13" name="TextBox 12"/>
          <p:cNvSpPr txBox="1"/>
          <p:nvPr/>
        </p:nvSpPr>
        <p:spPr>
          <a:xfrm>
            <a:off x="1421176" y="5188945"/>
            <a:ext cx="6158429" cy="830997"/>
          </a:xfrm>
          <a:prstGeom prst="rect">
            <a:avLst/>
          </a:prstGeom>
          <a:noFill/>
        </p:spPr>
        <p:txBody>
          <a:bodyPr wrap="square" rtlCol="0">
            <a:spAutoFit/>
          </a:bodyPr>
          <a:lstStyle/>
          <a:p>
            <a:r>
              <a:rPr lang="zh-CN" altLang="en-US" sz="2400" dirty="0" smtClean="0">
                <a:solidFill>
                  <a:srgbClr val="FF0066"/>
                </a:solidFill>
                <a:latin typeface="黑体" pitchFamily="2" charset="-122"/>
                <a:ea typeface="黑体" pitchFamily="2" charset="-122"/>
              </a:rPr>
              <a:t>根据</a:t>
            </a:r>
            <a:r>
              <a:rPr lang="en-US" altLang="zh-CN" sz="2400" dirty="0" smtClean="0">
                <a:solidFill>
                  <a:srgbClr val="FF0066"/>
                </a:solidFill>
                <a:latin typeface="黑体" pitchFamily="2" charset="-122"/>
                <a:ea typeface="黑体" pitchFamily="2" charset="-122"/>
              </a:rPr>
              <a:t>Google</a:t>
            </a:r>
            <a:r>
              <a:rPr lang="zh-CN" altLang="en-US" sz="2400" dirty="0" smtClean="0">
                <a:solidFill>
                  <a:srgbClr val="FF0066"/>
                </a:solidFill>
                <a:latin typeface="黑体" pitchFamily="2" charset="-122"/>
                <a:ea typeface="黑体" pitchFamily="2" charset="-122"/>
              </a:rPr>
              <a:t>的测试，使用了这个冗余</a:t>
            </a:r>
            <a:r>
              <a:rPr lang="en-US" altLang="zh-CN" sz="2400" dirty="0" smtClean="0">
                <a:solidFill>
                  <a:srgbClr val="FF0066"/>
                </a:solidFill>
                <a:latin typeface="黑体" pitchFamily="2" charset="-122"/>
                <a:ea typeface="黑体" pitchFamily="2" charset="-122"/>
              </a:rPr>
              <a:t>Map</a:t>
            </a:r>
            <a:r>
              <a:rPr lang="zh-CN" altLang="en-US" sz="2400" dirty="0" smtClean="0">
                <a:solidFill>
                  <a:srgbClr val="FF0066"/>
                </a:solidFill>
                <a:latin typeface="黑体" pitchFamily="2" charset="-122"/>
                <a:ea typeface="黑体" pitchFamily="2" charset="-122"/>
              </a:rPr>
              <a:t>节点计算方法以后，计算任务性能提高</a:t>
            </a:r>
            <a:r>
              <a:rPr lang="en-US" altLang="zh-CN" sz="2400" dirty="0" smtClean="0">
                <a:solidFill>
                  <a:srgbClr val="FF0066"/>
                </a:solidFill>
                <a:latin typeface="黑体" pitchFamily="2" charset="-122"/>
                <a:ea typeface="黑体" pitchFamily="2" charset="-122"/>
              </a:rPr>
              <a:t>40%</a:t>
            </a:r>
            <a:r>
              <a:rPr lang="zh-CN" altLang="en-US" sz="2400" dirty="0" smtClean="0">
                <a:solidFill>
                  <a:srgbClr val="FF0066"/>
                </a:solidFill>
                <a:latin typeface="黑体" pitchFamily="2" charset="-122"/>
                <a:ea typeface="黑体" pitchFamily="2" charset="-122"/>
              </a:rPr>
              <a:t>多！</a:t>
            </a:r>
            <a:endParaRPr lang="zh-CN" altLang="en-US" sz="2400" dirty="0">
              <a:solidFill>
                <a:srgbClr val="FF0066"/>
              </a:solidFill>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84221" y="857772"/>
            <a:ext cx="8637886" cy="5536894"/>
          </a:xfrm>
        </p:spPr>
        <p:txBody>
          <a:bodyPr>
            <a:normAutofit/>
          </a:bodyPr>
          <a:lstStyle/>
          <a:p>
            <a:pPr>
              <a:buNone/>
            </a:pPr>
            <a:endParaRPr lang="en-US" altLang="zh-CN" sz="2400" dirty="0" smtClean="0">
              <a:solidFill>
                <a:srgbClr val="D60093"/>
              </a:solidFill>
              <a:latin typeface="黑体" pitchFamily="49" charset="-122"/>
              <a:ea typeface="黑体" pitchFamily="49" charset="-122"/>
            </a:endParaRPr>
          </a:p>
          <a:p>
            <a:pPr>
              <a:buNone/>
            </a:pPr>
            <a:r>
              <a:rPr lang="en-US" altLang="zh-CN" dirty="0" smtClean="0">
                <a:solidFill>
                  <a:srgbClr val="D60093"/>
                </a:solidFill>
                <a:latin typeface="黑体" pitchFamily="49" charset="-122"/>
                <a:ea typeface="黑体" pitchFamily="49" charset="-122"/>
              </a:rPr>
              <a:t>   </a:t>
            </a:r>
          </a:p>
          <a:p>
            <a:pPr>
              <a:buNone/>
            </a:pPr>
            <a:endParaRPr lang="en-US" altLang="zh-CN" dirty="0" smtClean="0">
              <a:solidFill>
                <a:srgbClr val="0066FF"/>
              </a:solidFill>
              <a:latin typeface="黑体" pitchFamily="49" charset="-122"/>
              <a:ea typeface="黑体" pitchFamily="49" charset="-122"/>
            </a:endParaRPr>
          </a:p>
          <a:p>
            <a:pPr lvl="1">
              <a:buNone/>
            </a:pPr>
            <a:endParaRPr lang="zh-CN" altLang="en-US" dirty="0"/>
          </a:p>
        </p:txBody>
      </p:sp>
      <p:sp>
        <p:nvSpPr>
          <p:cNvPr id="4" name="Title 1"/>
          <p:cNvSpPr>
            <a:spLocks noGrp="1"/>
          </p:cNvSpPr>
          <p:nvPr>
            <p:ph type="title"/>
          </p:nvPr>
        </p:nvSpPr>
        <p:spPr>
          <a:xfrm>
            <a:off x="1018343" y="206393"/>
            <a:ext cx="7772400" cy="4856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Google </a:t>
            </a:r>
            <a:r>
              <a:rPr lang="en-US" altLang="zh-CN" sz="2400" b="1" spc="50" dirty="0" err="1"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MapReduce</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的基本工作原理</a:t>
            </a:r>
            <a:endParaRPr lang="zh-CN" altLang="en-US"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endParaRPr>
          </a:p>
        </p:txBody>
      </p:sp>
      <p:sp>
        <p:nvSpPr>
          <p:cNvPr id="56" name="TextBox 55"/>
          <p:cNvSpPr txBox="1"/>
          <p:nvPr/>
        </p:nvSpPr>
        <p:spPr>
          <a:xfrm>
            <a:off x="435167" y="699567"/>
            <a:ext cx="8312226" cy="4016484"/>
          </a:xfrm>
          <a:prstGeom prst="rect">
            <a:avLst/>
          </a:prstGeom>
          <a:noFill/>
        </p:spPr>
        <p:txBody>
          <a:bodyPr wrap="square" rtlCol="0">
            <a:spAutoFit/>
          </a:bodyPr>
          <a:lstStyle/>
          <a:p>
            <a:pPr marL="176213" indent="-176213">
              <a:spcBef>
                <a:spcPts val="1200"/>
              </a:spcBef>
              <a:spcAft>
                <a:spcPts val="600"/>
              </a:spcAft>
            </a:pPr>
            <a:r>
              <a:rPr lang="zh-CN" altLang="en-US" sz="2600" b="1" dirty="0" smtClean="0">
                <a:solidFill>
                  <a:srgbClr val="00B050"/>
                </a:solidFill>
                <a:latin typeface="黑体" pitchFamily="2" charset="-122"/>
                <a:ea typeface="黑体" pitchFamily="2" charset="-122"/>
              </a:rPr>
              <a:t>用数据分区解决数据相关性问题</a:t>
            </a:r>
            <a:endParaRPr lang="en-US" altLang="zh-CN" sz="2600" b="1" dirty="0" smtClean="0">
              <a:solidFill>
                <a:srgbClr val="00B050"/>
              </a:solidFill>
              <a:latin typeface="黑体" pitchFamily="2" charset="-122"/>
              <a:ea typeface="黑体" pitchFamily="2" charset="-122"/>
            </a:endParaRPr>
          </a:p>
          <a:p>
            <a:pPr marL="176213" indent="-176213">
              <a:spcBef>
                <a:spcPts val="600"/>
              </a:spcBef>
              <a:buFont typeface="Arial" pitchFamily="34" charset="0"/>
              <a:buChar char="•"/>
            </a:pPr>
            <a:r>
              <a:rPr lang="zh-CN" altLang="en-US" sz="2600" dirty="0" smtClean="0">
                <a:solidFill>
                  <a:srgbClr val="C00000"/>
                </a:solidFill>
                <a:latin typeface="黑体" pitchFamily="2" charset="-122"/>
                <a:ea typeface="黑体" pitchFamily="2" charset="-122"/>
              </a:rPr>
              <a:t>问题</a:t>
            </a:r>
            <a:r>
              <a:rPr lang="en-US" altLang="zh-CN" sz="2400" dirty="0" smtClean="0">
                <a:latin typeface="黑体" pitchFamily="2" charset="-122"/>
                <a:ea typeface="黑体" pitchFamily="2" charset="-122"/>
              </a:rPr>
              <a:t> </a:t>
            </a:r>
          </a:p>
          <a:p>
            <a:pPr marL="176213" indent="-176213">
              <a:spcBef>
                <a:spcPts val="600"/>
              </a:spcBef>
            </a:pPr>
            <a:r>
              <a:rPr lang="en-US" altLang="zh-CN" sz="2400" dirty="0" smtClean="0">
                <a:latin typeface="黑体" pitchFamily="2" charset="-122"/>
                <a:ea typeface="黑体" pitchFamily="2" charset="-122"/>
              </a:rPr>
              <a:t> </a:t>
            </a:r>
            <a:r>
              <a:rPr lang="zh-CN" altLang="en-US" sz="2400" dirty="0" smtClean="0">
                <a:latin typeface="黑体" pitchFamily="2" charset="-122"/>
                <a:ea typeface="黑体" pitchFamily="2" charset="-122"/>
              </a:rPr>
              <a:t>一个</a:t>
            </a:r>
            <a:r>
              <a:rPr lang="en-US" altLang="zh-CN" sz="2400" dirty="0" smtClean="0">
                <a:latin typeface="黑体" pitchFamily="2" charset="-122"/>
                <a:ea typeface="黑体" pitchFamily="2" charset="-122"/>
              </a:rPr>
              <a:t>Reduce</a:t>
            </a:r>
            <a:r>
              <a:rPr lang="zh-CN" altLang="en-US" sz="2400" dirty="0" smtClean="0">
                <a:latin typeface="黑体" pitchFamily="2" charset="-122"/>
                <a:ea typeface="黑体" pitchFamily="2" charset="-122"/>
              </a:rPr>
              <a:t>节点上的计算数据可能会来自多个</a:t>
            </a:r>
            <a:r>
              <a:rPr lang="en-US" altLang="zh-CN" sz="2400" dirty="0" smtClean="0">
                <a:latin typeface="黑体" pitchFamily="2" charset="-122"/>
                <a:ea typeface="黑体" pitchFamily="2" charset="-122"/>
              </a:rPr>
              <a:t>Map</a:t>
            </a:r>
            <a:r>
              <a:rPr lang="zh-CN" altLang="en-US" sz="2400" dirty="0" smtClean="0">
                <a:latin typeface="黑体" pitchFamily="2" charset="-122"/>
                <a:ea typeface="黑体" pitchFamily="2" charset="-122"/>
              </a:rPr>
              <a:t>节点，因此，为了在进入</a:t>
            </a:r>
            <a:r>
              <a:rPr lang="en-US" altLang="zh-CN" sz="2400" dirty="0" smtClean="0">
                <a:latin typeface="黑体" pitchFamily="2" charset="-122"/>
                <a:ea typeface="黑体" pitchFamily="2" charset="-122"/>
              </a:rPr>
              <a:t>Reduce</a:t>
            </a:r>
            <a:r>
              <a:rPr lang="zh-CN" altLang="en-US" sz="2400" dirty="0" smtClean="0">
                <a:latin typeface="黑体" pitchFamily="2" charset="-122"/>
                <a:ea typeface="黑体" pitchFamily="2" charset="-122"/>
              </a:rPr>
              <a:t>节点计算之前，需要把属于一个</a:t>
            </a:r>
            <a:r>
              <a:rPr lang="en-US" altLang="zh-CN" sz="2400" dirty="0" smtClean="0">
                <a:latin typeface="黑体" pitchFamily="2" charset="-122"/>
                <a:ea typeface="黑体" pitchFamily="2" charset="-122"/>
              </a:rPr>
              <a:t>Reduce</a:t>
            </a:r>
            <a:r>
              <a:rPr lang="zh-CN" altLang="en-US" sz="2400" dirty="0" smtClean="0">
                <a:latin typeface="黑体" pitchFamily="2" charset="-122"/>
                <a:ea typeface="黑体" pitchFamily="2" charset="-122"/>
              </a:rPr>
              <a:t>节点的数据归并到一起。</a:t>
            </a:r>
            <a:endParaRPr lang="en-US" altLang="zh-CN" sz="2400" dirty="0" smtClean="0">
              <a:latin typeface="黑体" pitchFamily="2" charset="-122"/>
              <a:ea typeface="黑体" pitchFamily="2" charset="-122"/>
            </a:endParaRPr>
          </a:p>
          <a:p>
            <a:pPr marL="176213" indent="-176213">
              <a:spcBef>
                <a:spcPts val="1200"/>
              </a:spcBef>
              <a:spcAft>
                <a:spcPts val="600"/>
              </a:spcAft>
              <a:buFont typeface="Arial" pitchFamily="34" charset="0"/>
              <a:buChar char="•"/>
            </a:pPr>
            <a:r>
              <a:rPr lang="zh-CN" altLang="en-US" sz="2600" dirty="0" smtClean="0">
                <a:solidFill>
                  <a:srgbClr val="C00000"/>
                </a:solidFill>
                <a:latin typeface="黑体" pitchFamily="2" charset="-122"/>
                <a:ea typeface="黑体" pitchFamily="2" charset="-122"/>
              </a:rPr>
              <a:t>解决方案</a:t>
            </a:r>
            <a:endParaRPr lang="en-US" altLang="zh-CN" sz="2600" dirty="0" smtClean="0">
              <a:solidFill>
                <a:srgbClr val="C00000"/>
              </a:solidFill>
              <a:latin typeface="黑体" pitchFamily="2" charset="-122"/>
              <a:ea typeface="黑体" pitchFamily="2" charset="-122"/>
            </a:endParaRPr>
          </a:p>
          <a:p>
            <a:pPr marL="176213" indent="-176213">
              <a:spcBef>
                <a:spcPts val="600"/>
              </a:spcBef>
            </a:pPr>
            <a:r>
              <a:rPr lang="zh-CN" altLang="en-US" sz="2400" dirty="0" smtClean="0">
                <a:latin typeface="黑体" pitchFamily="2" charset="-122"/>
                <a:ea typeface="黑体" pitchFamily="2" charset="-122"/>
              </a:rPr>
              <a:t> 在</a:t>
            </a:r>
            <a:r>
              <a:rPr lang="en-US" altLang="zh-CN" sz="2400" dirty="0" smtClean="0">
                <a:latin typeface="黑体" pitchFamily="2" charset="-122"/>
                <a:ea typeface="黑体" pitchFamily="2" charset="-122"/>
              </a:rPr>
              <a:t>Map</a:t>
            </a:r>
            <a:r>
              <a:rPr lang="zh-CN" altLang="en-US" sz="2400" dirty="0" smtClean="0">
                <a:latin typeface="黑体" pitchFamily="2" charset="-122"/>
                <a:ea typeface="黑体" pitchFamily="2" charset="-122"/>
              </a:rPr>
              <a:t>阶段进行了</a:t>
            </a:r>
            <a:r>
              <a:rPr lang="en-US" altLang="zh-CN" sz="2400" dirty="0" smtClean="0">
                <a:latin typeface="黑体" pitchFamily="2" charset="-122"/>
                <a:ea typeface="黑体" pitchFamily="2" charset="-122"/>
              </a:rPr>
              <a:t>Combining</a:t>
            </a:r>
            <a:r>
              <a:rPr lang="zh-CN" altLang="en-US" sz="2400" dirty="0" smtClean="0">
                <a:latin typeface="黑体" pitchFamily="2" charset="-122"/>
                <a:ea typeface="黑体" pitchFamily="2" charset="-122"/>
              </a:rPr>
              <a:t>以后，可以根据一定的策略对</a:t>
            </a:r>
            <a:r>
              <a:rPr lang="en-US" altLang="zh-CN" sz="2400" dirty="0" smtClean="0">
                <a:latin typeface="黑体" pitchFamily="2" charset="-122"/>
                <a:ea typeface="黑体" pitchFamily="2" charset="-122"/>
              </a:rPr>
              <a:t>Map</a:t>
            </a:r>
            <a:r>
              <a:rPr lang="zh-CN" altLang="en-US" sz="2400" dirty="0" smtClean="0">
                <a:latin typeface="黑体" pitchFamily="2" charset="-122"/>
                <a:ea typeface="黑体" pitchFamily="2" charset="-122"/>
              </a:rPr>
              <a:t>输出的中间结果进行分区</a:t>
            </a:r>
            <a:r>
              <a:rPr lang="en-US" altLang="zh-CN" sz="2400" dirty="0" smtClean="0">
                <a:latin typeface="黑体" pitchFamily="2" charset="-122"/>
                <a:ea typeface="黑体" pitchFamily="2" charset="-122"/>
              </a:rPr>
              <a:t>(partitioning)</a:t>
            </a:r>
            <a:r>
              <a:rPr lang="zh-CN" altLang="en-US" sz="2400" dirty="0" smtClean="0">
                <a:latin typeface="黑体" pitchFamily="2" charset="-122"/>
                <a:ea typeface="黑体" pitchFamily="2" charset="-122"/>
              </a:rPr>
              <a:t>，这样即可解决以上数据相关性问题避免</a:t>
            </a:r>
            <a:r>
              <a:rPr lang="en-US" altLang="zh-CN" sz="2400" dirty="0" smtClean="0">
                <a:latin typeface="黑体" pitchFamily="2" charset="-122"/>
                <a:ea typeface="黑体" pitchFamily="2" charset="-122"/>
              </a:rPr>
              <a:t>Reduce</a:t>
            </a:r>
            <a:r>
              <a:rPr lang="zh-CN" altLang="en-US" sz="2400" dirty="0" smtClean="0">
                <a:latin typeface="黑体" pitchFamily="2" charset="-122"/>
                <a:ea typeface="黑体" pitchFamily="2" charset="-122"/>
              </a:rPr>
              <a:t>计算过程中的数据通信。</a:t>
            </a:r>
            <a:endParaRPr lang="zh-CN" altLang="en-US" sz="2400" dirty="0">
              <a:latin typeface="黑体" pitchFamily="2" charset="-122"/>
              <a:ea typeface="黑体" pitchFamily="2" charset="-122"/>
            </a:endParaRPr>
          </a:p>
        </p:txBody>
      </p:sp>
      <p:sp>
        <p:nvSpPr>
          <p:cNvPr id="13" name="TextBox 12"/>
          <p:cNvSpPr txBox="1"/>
          <p:nvPr/>
        </p:nvSpPr>
        <p:spPr>
          <a:xfrm>
            <a:off x="418640" y="4863573"/>
            <a:ext cx="8317735" cy="1785104"/>
          </a:xfrm>
          <a:prstGeom prst="rect">
            <a:avLst/>
          </a:prstGeom>
          <a:noFill/>
        </p:spPr>
        <p:txBody>
          <a:bodyPr wrap="square" rtlCol="0">
            <a:spAutoFit/>
          </a:bodyPr>
          <a:lstStyle/>
          <a:p>
            <a:r>
              <a:rPr lang="zh-CN" altLang="en-US" sz="2200" dirty="0" smtClean="0">
                <a:solidFill>
                  <a:srgbClr val="FF0000"/>
                </a:solidFill>
                <a:latin typeface="黑体" pitchFamily="2" charset="-122"/>
                <a:ea typeface="黑体" pitchFamily="2" charset="-122"/>
              </a:rPr>
              <a:t>例如</a:t>
            </a:r>
            <a:r>
              <a:rPr lang="zh-CN" altLang="en-US" sz="2200" dirty="0" smtClean="0">
                <a:latin typeface="黑体" pitchFamily="2" charset="-122"/>
                <a:ea typeface="黑体" pitchFamily="2" charset="-122"/>
              </a:rPr>
              <a:t>：有一个巨大的数组</a:t>
            </a:r>
            <a:r>
              <a:rPr lang="en-US" altLang="zh-CN" sz="2200" dirty="0" smtClean="0">
                <a:latin typeface="黑体" pitchFamily="2" charset="-122"/>
                <a:ea typeface="黑体" pitchFamily="2" charset="-122"/>
              </a:rPr>
              <a:t>,</a:t>
            </a:r>
            <a:r>
              <a:rPr lang="zh-CN" altLang="en-US" sz="2200" dirty="0" smtClean="0">
                <a:latin typeface="黑体" pitchFamily="2" charset="-122"/>
                <a:ea typeface="黑体" pitchFamily="2" charset="-122"/>
              </a:rPr>
              <a:t>其最终结果需要排序</a:t>
            </a:r>
            <a:r>
              <a:rPr lang="en-US" altLang="zh-CN" sz="2200" dirty="0" smtClean="0">
                <a:latin typeface="黑体" pitchFamily="2" charset="-122"/>
                <a:ea typeface="黑体" pitchFamily="2" charset="-122"/>
              </a:rPr>
              <a:t>,</a:t>
            </a:r>
            <a:r>
              <a:rPr lang="zh-CN" altLang="en-US" sz="2200" dirty="0" smtClean="0">
                <a:latin typeface="黑体" pitchFamily="2" charset="-122"/>
                <a:ea typeface="黑体" pitchFamily="2" charset="-122"/>
              </a:rPr>
              <a:t>每个</a:t>
            </a:r>
            <a:r>
              <a:rPr lang="en-US" altLang="zh-CN" sz="2200" dirty="0" smtClean="0">
                <a:latin typeface="黑体" pitchFamily="2" charset="-122"/>
                <a:ea typeface="黑体" pitchFamily="2" charset="-122"/>
              </a:rPr>
              <a:t>Map</a:t>
            </a:r>
            <a:r>
              <a:rPr lang="zh-CN" altLang="en-US" sz="2200" dirty="0" smtClean="0">
                <a:latin typeface="黑体" pitchFamily="2" charset="-122"/>
                <a:ea typeface="黑体" pitchFamily="2" charset="-122"/>
              </a:rPr>
              <a:t>节点数据处理好后</a:t>
            </a:r>
            <a:r>
              <a:rPr lang="en-US" altLang="zh-CN" sz="2200" dirty="0" smtClean="0">
                <a:latin typeface="黑体" pitchFamily="2" charset="-122"/>
                <a:ea typeface="黑体" pitchFamily="2" charset="-122"/>
              </a:rPr>
              <a:t>,</a:t>
            </a:r>
            <a:r>
              <a:rPr lang="zh-CN" altLang="en-US" sz="2200" dirty="0" smtClean="0">
                <a:latin typeface="黑体" pitchFamily="2" charset="-122"/>
                <a:ea typeface="黑体" pitchFamily="2" charset="-122"/>
              </a:rPr>
              <a:t>为了避免在每个</a:t>
            </a:r>
            <a:r>
              <a:rPr lang="en-US" altLang="zh-CN" sz="2200" dirty="0" smtClean="0">
                <a:latin typeface="黑体" pitchFamily="2" charset="-122"/>
                <a:ea typeface="黑体" pitchFamily="2" charset="-122"/>
              </a:rPr>
              <a:t>Reduce</a:t>
            </a:r>
            <a:r>
              <a:rPr lang="zh-CN" altLang="en-US" sz="2200" dirty="0" smtClean="0">
                <a:latin typeface="黑体" pitchFamily="2" charset="-122"/>
                <a:ea typeface="黑体" pitchFamily="2" charset="-122"/>
              </a:rPr>
              <a:t>节点本地排序完成后还需要进行全局排序</a:t>
            </a:r>
            <a:r>
              <a:rPr lang="en-US" altLang="zh-CN" sz="2200" dirty="0" smtClean="0">
                <a:latin typeface="黑体" pitchFamily="2" charset="-122"/>
                <a:ea typeface="黑体" pitchFamily="2" charset="-122"/>
              </a:rPr>
              <a:t>,</a:t>
            </a:r>
            <a:r>
              <a:rPr lang="zh-CN" altLang="en-US" sz="2200" dirty="0" smtClean="0">
                <a:latin typeface="黑体" pitchFamily="2" charset="-122"/>
                <a:ea typeface="黑体" pitchFamily="2" charset="-122"/>
              </a:rPr>
              <a:t>我们可以使用一个分区策略如</a:t>
            </a:r>
            <a:r>
              <a:rPr lang="en-US" altLang="zh-CN" sz="2200" dirty="0" smtClean="0">
                <a:latin typeface="黑体" pitchFamily="2" charset="-122"/>
                <a:ea typeface="黑体" pitchFamily="2" charset="-122"/>
              </a:rPr>
              <a:t>:(</a:t>
            </a:r>
            <a:r>
              <a:rPr lang="en-US" altLang="zh-CN" sz="2200" dirty="0" err="1" smtClean="0">
                <a:latin typeface="黑体" pitchFamily="2" charset="-122"/>
                <a:ea typeface="黑体" pitchFamily="2" charset="-122"/>
              </a:rPr>
              <a:t>d%R</a:t>
            </a:r>
            <a:r>
              <a:rPr lang="en-US" altLang="zh-CN" sz="2200" dirty="0" smtClean="0">
                <a:latin typeface="黑体" pitchFamily="2" charset="-122"/>
                <a:ea typeface="黑体" pitchFamily="2" charset="-122"/>
              </a:rPr>
              <a:t>),d</a:t>
            </a:r>
            <a:r>
              <a:rPr lang="zh-CN" altLang="en-US" sz="2200" dirty="0" smtClean="0">
                <a:latin typeface="黑体" pitchFamily="2" charset="-122"/>
                <a:ea typeface="黑体" pitchFamily="2" charset="-122"/>
              </a:rPr>
              <a:t>为数据大小，</a:t>
            </a:r>
            <a:r>
              <a:rPr lang="en-US" altLang="zh-CN" sz="2200" dirty="0" smtClean="0">
                <a:latin typeface="黑体" pitchFamily="2" charset="-122"/>
                <a:ea typeface="黑体" pitchFamily="2" charset="-122"/>
              </a:rPr>
              <a:t>R</a:t>
            </a:r>
            <a:r>
              <a:rPr lang="zh-CN" altLang="en-US" sz="2200" dirty="0" smtClean="0">
                <a:latin typeface="黑体" pitchFamily="2" charset="-122"/>
                <a:ea typeface="黑体" pitchFamily="2" charset="-122"/>
              </a:rPr>
              <a:t>为</a:t>
            </a:r>
            <a:r>
              <a:rPr lang="en-US" altLang="zh-CN" sz="2200" dirty="0" smtClean="0">
                <a:latin typeface="黑体" pitchFamily="2" charset="-122"/>
                <a:ea typeface="黑体" pitchFamily="2" charset="-122"/>
              </a:rPr>
              <a:t>Reduce</a:t>
            </a:r>
            <a:r>
              <a:rPr lang="zh-CN" altLang="en-US" sz="2200" dirty="0" smtClean="0">
                <a:latin typeface="黑体" pitchFamily="2" charset="-122"/>
                <a:ea typeface="黑体" pitchFamily="2" charset="-122"/>
              </a:rPr>
              <a:t>节点的个数，则可根据数据的大小将其划分到指定数据范围的</a:t>
            </a:r>
            <a:r>
              <a:rPr lang="en-US" altLang="zh-CN" sz="2200" dirty="0" smtClean="0">
                <a:latin typeface="黑体" pitchFamily="2" charset="-122"/>
                <a:ea typeface="黑体" pitchFamily="2" charset="-122"/>
              </a:rPr>
              <a:t>Reduce</a:t>
            </a:r>
            <a:r>
              <a:rPr lang="zh-CN" altLang="en-US" sz="2200" dirty="0" smtClean="0">
                <a:latin typeface="黑体" pitchFamily="2" charset="-122"/>
                <a:ea typeface="黑体" pitchFamily="2" charset="-122"/>
              </a:rPr>
              <a:t>节点上</a:t>
            </a:r>
            <a:r>
              <a:rPr lang="en-US" altLang="zh-CN" sz="2200" dirty="0" smtClean="0">
                <a:latin typeface="黑体" pitchFamily="2" charset="-122"/>
                <a:ea typeface="黑体" pitchFamily="2" charset="-122"/>
              </a:rPr>
              <a:t>,</a:t>
            </a:r>
            <a:r>
              <a:rPr lang="zh-CN" altLang="en-US" sz="2200" dirty="0" smtClean="0">
                <a:latin typeface="黑体" pitchFamily="2" charset="-122"/>
                <a:ea typeface="黑体" pitchFamily="2" charset="-122"/>
              </a:rPr>
              <a:t>每个</a:t>
            </a:r>
            <a:r>
              <a:rPr lang="en-US" altLang="zh-CN" sz="2200" dirty="0" smtClean="0">
                <a:latin typeface="黑体" pitchFamily="2" charset="-122"/>
                <a:ea typeface="黑体" pitchFamily="2" charset="-122"/>
              </a:rPr>
              <a:t>Reduce</a:t>
            </a:r>
            <a:r>
              <a:rPr lang="zh-CN" altLang="en-US" sz="2200" dirty="0" smtClean="0">
                <a:latin typeface="黑体" pitchFamily="2" charset="-122"/>
                <a:ea typeface="黑体" pitchFamily="2" charset="-122"/>
              </a:rPr>
              <a:t>将本地数据拍好序后即为最终结果</a:t>
            </a:r>
            <a:endParaRPr lang="zh-CN" altLang="en-US" sz="2200" dirty="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76483" y="976034"/>
            <a:ext cx="8607909" cy="5476892"/>
          </a:xfrm>
        </p:spPr>
        <p:txBody>
          <a:bodyPr>
            <a:normAutofit fontScale="92500"/>
          </a:bodyPr>
          <a:lstStyle/>
          <a:p>
            <a:pPr>
              <a:spcAft>
                <a:spcPts val="600"/>
              </a:spcAft>
              <a:buNone/>
            </a:pPr>
            <a:r>
              <a:rPr lang="zh-CN" altLang="en-US" b="1" dirty="0" smtClean="0">
                <a:solidFill>
                  <a:srgbClr val="00B050"/>
                </a:solidFill>
                <a:latin typeface="黑体" pitchFamily="2" charset="-122"/>
                <a:ea typeface="黑体" pitchFamily="2" charset="-122"/>
              </a:rPr>
              <a:t>基本问题</a:t>
            </a:r>
            <a:endParaRPr lang="en-US" altLang="zh-CN" b="1" dirty="0" smtClean="0">
              <a:solidFill>
                <a:srgbClr val="00B050"/>
              </a:solidFill>
              <a:latin typeface="黑体" pitchFamily="2" charset="-122"/>
              <a:ea typeface="黑体" pitchFamily="2" charset="-122"/>
            </a:endParaRPr>
          </a:p>
          <a:p>
            <a:pPr>
              <a:spcAft>
                <a:spcPts val="600"/>
              </a:spcAft>
              <a:buNone/>
            </a:pPr>
            <a:r>
              <a:rPr lang="zh-CN" altLang="en-US" dirty="0" smtClean="0">
                <a:solidFill>
                  <a:srgbClr val="0066FF"/>
                </a:solidFill>
                <a:latin typeface="黑体" pitchFamily="2" charset="-122"/>
                <a:ea typeface="黑体" pitchFamily="2" charset="-122"/>
              </a:rPr>
              <a:t>海量数据怎么存储？数据存储可靠性怎么解决？</a:t>
            </a:r>
            <a:endParaRPr lang="en-US" altLang="zh-CN" dirty="0" smtClean="0">
              <a:solidFill>
                <a:srgbClr val="0066FF"/>
              </a:solidFill>
              <a:latin typeface="黑体" pitchFamily="2" charset="-122"/>
              <a:ea typeface="黑体" pitchFamily="2" charset="-122"/>
            </a:endParaRPr>
          </a:p>
          <a:p>
            <a:pPr>
              <a:spcAft>
                <a:spcPts val="600"/>
              </a:spcAft>
              <a:buNone/>
            </a:pPr>
            <a:r>
              <a:rPr lang="zh-CN" altLang="en-US" dirty="0" smtClean="0">
                <a:solidFill>
                  <a:srgbClr val="C00000"/>
                </a:solidFill>
                <a:latin typeface="黑体" pitchFamily="2" charset="-122"/>
                <a:ea typeface="黑体" pitchFamily="2" charset="-122"/>
              </a:rPr>
              <a:t>当前主流的分布文件系统有：</a:t>
            </a:r>
            <a:endParaRPr lang="en-US" altLang="zh-CN" dirty="0" smtClean="0">
              <a:solidFill>
                <a:srgbClr val="C00000"/>
              </a:solidFill>
              <a:latin typeface="黑体" pitchFamily="2" charset="-122"/>
              <a:ea typeface="黑体" pitchFamily="2" charset="-122"/>
            </a:endParaRPr>
          </a:p>
          <a:p>
            <a:pPr>
              <a:spcAft>
                <a:spcPts val="600"/>
              </a:spcAft>
            </a:pPr>
            <a:r>
              <a:rPr lang="en-US" altLang="zh-CN" dirty="0" err="1" smtClean="0">
                <a:latin typeface="黑体" pitchFamily="2" charset="-122"/>
                <a:ea typeface="黑体" pitchFamily="2" charset="-122"/>
              </a:rPr>
              <a:t>RedHat</a:t>
            </a:r>
            <a:r>
              <a:rPr lang="zh-CN" altLang="en-US" dirty="0" smtClean="0">
                <a:latin typeface="黑体" pitchFamily="2" charset="-122"/>
                <a:ea typeface="黑体" pitchFamily="2" charset="-122"/>
              </a:rPr>
              <a:t>的</a:t>
            </a:r>
            <a:r>
              <a:rPr lang="en-US" altLang="zh-CN" dirty="0" smtClean="0">
                <a:latin typeface="黑体" pitchFamily="2" charset="-122"/>
                <a:ea typeface="黑体" pitchFamily="2" charset="-122"/>
              </a:rPr>
              <a:t>GFS</a:t>
            </a:r>
          </a:p>
          <a:p>
            <a:pPr>
              <a:spcAft>
                <a:spcPts val="600"/>
              </a:spcAft>
            </a:pPr>
            <a:r>
              <a:rPr lang="en-US" altLang="zh-CN" dirty="0" smtClean="0">
                <a:latin typeface="黑体" pitchFamily="2" charset="-122"/>
                <a:ea typeface="黑体" pitchFamily="2" charset="-122"/>
              </a:rPr>
              <a:t>IBM</a:t>
            </a:r>
            <a:r>
              <a:rPr lang="zh-CN" altLang="en-US" dirty="0" smtClean="0">
                <a:latin typeface="黑体" pitchFamily="2" charset="-122"/>
                <a:ea typeface="黑体" pitchFamily="2" charset="-122"/>
              </a:rPr>
              <a:t>的</a:t>
            </a:r>
            <a:r>
              <a:rPr lang="en-US" altLang="zh-CN" dirty="0" smtClean="0">
                <a:latin typeface="黑体" pitchFamily="2" charset="-122"/>
                <a:ea typeface="黑体" pitchFamily="2" charset="-122"/>
              </a:rPr>
              <a:t>GPFS</a:t>
            </a:r>
          </a:p>
          <a:p>
            <a:pPr>
              <a:spcAft>
                <a:spcPts val="600"/>
              </a:spcAft>
            </a:pPr>
            <a:r>
              <a:rPr lang="en-US" altLang="zh-CN" dirty="0" smtClean="0">
                <a:latin typeface="黑体" pitchFamily="2" charset="-122"/>
                <a:ea typeface="黑体" pitchFamily="2" charset="-122"/>
              </a:rPr>
              <a:t>Sun</a:t>
            </a:r>
            <a:r>
              <a:rPr lang="zh-CN" altLang="en-US" dirty="0" smtClean="0">
                <a:latin typeface="黑体" pitchFamily="2" charset="-122"/>
                <a:ea typeface="黑体" pitchFamily="2" charset="-122"/>
              </a:rPr>
              <a:t>的</a:t>
            </a:r>
            <a:r>
              <a:rPr lang="en-US" altLang="zh-CN" dirty="0" err="1" smtClean="0">
                <a:latin typeface="黑体" pitchFamily="2" charset="-122"/>
                <a:ea typeface="黑体" pitchFamily="2" charset="-122"/>
              </a:rPr>
              <a:t>Lustre</a:t>
            </a:r>
            <a:r>
              <a:rPr lang="zh-CN" altLang="en-US" dirty="0" smtClean="0">
                <a:latin typeface="黑体" pitchFamily="2" charset="-122"/>
                <a:ea typeface="黑体" pitchFamily="2" charset="-122"/>
              </a:rPr>
              <a:t>等</a:t>
            </a:r>
            <a:endParaRPr lang="en-US" altLang="zh-CN" dirty="0" smtClean="0">
              <a:latin typeface="黑体" pitchFamily="2" charset="-122"/>
              <a:ea typeface="黑体" pitchFamily="2" charset="-122"/>
            </a:endParaRPr>
          </a:p>
          <a:p>
            <a:pPr>
              <a:spcAft>
                <a:spcPts val="600"/>
              </a:spcAft>
              <a:buNone/>
            </a:pPr>
            <a:r>
              <a:rPr lang="zh-CN" altLang="en-US" dirty="0" smtClean="0">
                <a:latin typeface="黑体" pitchFamily="2" charset="-122"/>
                <a:ea typeface="黑体" pitchFamily="2" charset="-122"/>
              </a:rPr>
              <a:t>主要用于对硬件设施要求很高的高性能计算或大型数据中心；</a:t>
            </a:r>
            <a:endParaRPr lang="en-US" altLang="zh-CN" dirty="0" smtClean="0">
              <a:latin typeface="黑体" pitchFamily="2" charset="-122"/>
              <a:ea typeface="黑体" pitchFamily="2" charset="-122"/>
            </a:endParaRPr>
          </a:p>
          <a:p>
            <a:pPr>
              <a:spcAft>
                <a:spcPts val="600"/>
              </a:spcAft>
              <a:buNone/>
            </a:pPr>
            <a:r>
              <a:rPr lang="zh-CN" altLang="en-US" dirty="0" smtClean="0">
                <a:latin typeface="黑体" pitchFamily="2" charset="-122"/>
                <a:ea typeface="黑体" pitchFamily="2" charset="-122"/>
              </a:rPr>
              <a:t>价格昂贵且缺少完整的数据存储容错解决方案</a:t>
            </a:r>
            <a:endParaRPr lang="en-US" altLang="zh-CN" dirty="0" smtClean="0">
              <a:latin typeface="黑体" pitchFamily="2" charset="-122"/>
              <a:ea typeface="黑体" pitchFamily="2" charset="-122"/>
            </a:endParaRPr>
          </a:p>
          <a:p>
            <a:pPr marL="0" indent="0">
              <a:spcAft>
                <a:spcPts val="600"/>
              </a:spcAft>
              <a:buNone/>
            </a:pPr>
            <a:r>
              <a:rPr lang="zh-CN" altLang="en-US" dirty="0" smtClean="0">
                <a:latin typeface="黑体" pitchFamily="2" charset="-122"/>
                <a:ea typeface="黑体" pitchFamily="2" charset="-122"/>
              </a:rPr>
              <a:t>如</a:t>
            </a:r>
            <a:r>
              <a:rPr lang="en-US" altLang="zh-CN" dirty="0" err="1" smtClean="0">
                <a:latin typeface="黑体" pitchFamily="2" charset="-122"/>
                <a:ea typeface="黑体" pitchFamily="2" charset="-122"/>
              </a:rPr>
              <a:t>Lustre</a:t>
            </a:r>
            <a:r>
              <a:rPr lang="zh-CN" altLang="en-US" dirty="0" smtClean="0">
                <a:latin typeface="黑体" pitchFamily="2" charset="-122"/>
                <a:ea typeface="黑体" pitchFamily="2" charset="-122"/>
              </a:rPr>
              <a:t>只对元数据管理提供容错处理，但对于具体的分布存储节点，可靠性完全依赖于这些分布节点采用</a:t>
            </a:r>
            <a:r>
              <a:rPr lang="en-US" altLang="zh-CN" dirty="0" smtClean="0">
                <a:latin typeface="黑体" pitchFamily="2" charset="-122"/>
                <a:ea typeface="黑体" pitchFamily="2" charset="-122"/>
              </a:rPr>
              <a:t>RAID</a:t>
            </a:r>
            <a:r>
              <a:rPr lang="zh-CN" altLang="en-US" dirty="0" smtClean="0">
                <a:latin typeface="黑体" pitchFamily="2" charset="-122"/>
                <a:ea typeface="黑体" pitchFamily="2" charset="-122"/>
              </a:rPr>
              <a:t>或存储区域网</a:t>
            </a:r>
            <a:r>
              <a:rPr lang="en-US" altLang="zh-CN" dirty="0" smtClean="0">
                <a:latin typeface="黑体" pitchFamily="2" charset="-122"/>
                <a:ea typeface="黑体" pitchFamily="2" charset="-122"/>
              </a:rPr>
              <a:t>(SAN)</a:t>
            </a:r>
            <a:r>
              <a:rPr lang="zh-CN" altLang="en-US" dirty="0" smtClean="0">
                <a:latin typeface="黑体" pitchFamily="2" charset="-122"/>
                <a:ea typeface="黑体" pitchFamily="2" charset="-122"/>
              </a:rPr>
              <a:t>技术提供容错，一旦分布节点失效，数据就无法恢复。</a:t>
            </a:r>
            <a:endParaRPr lang="en-US" altLang="zh-CN" dirty="0" smtClean="0">
              <a:latin typeface="黑体" pitchFamily="2" charset="-122"/>
              <a:ea typeface="黑体" pitchFamily="2" charset="-122"/>
            </a:endParaRPr>
          </a:p>
        </p:txBody>
      </p:sp>
      <p:sp>
        <p:nvSpPr>
          <p:cNvPr id="4" name="Title 1"/>
          <p:cNvSpPr>
            <a:spLocks noGrp="1"/>
          </p:cNvSpPr>
          <p:nvPr>
            <p:ph type="title"/>
          </p:nvPr>
        </p:nvSpPr>
        <p:spPr>
          <a:xfrm>
            <a:off x="365544" y="431535"/>
            <a:ext cx="8580151" cy="4856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altLang="zh-CN" sz="32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3. </a:t>
            </a:r>
            <a:r>
              <a:rPr lang="en-US" altLang="zh-CN" sz="3200" b="1" spc="50" dirty="0" err="1"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MapReduce</a:t>
            </a:r>
            <a:r>
              <a:rPr lang="zh-CN" altLang="en-US" sz="32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分布式文件系统</a:t>
            </a:r>
            <a:r>
              <a:rPr lang="en-US" altLang="zh-CN" sz="32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GFS</a:t>
            </a:r>
            <a:r>
              <a:rPr lang="zh-CN" altLang="en-US" sz="32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的工作原理</a:t>
            </a:r>
            <a:endParaRPr lang="en-US" altLang="zh-CN" sz="32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76483" y="788747"/>
            <a:ext cx="8607909" cy="5881966"/>
          </a:xfrm>
        </p:spPr>
        <p:txBody>
          <a:bodyPr>
            <a:normAutofit/>
          </a:bodyPr>
          <a:lstStyle/>
          <a:p>
            <a:pPr>
              <a:spcAft>
                <a:spcPts val="600"/>
              </a:spcAft>
              <a:buNone/>
            </a:pPr>
            <a:r>
              <a:rPr lang="en-US" altLang="zh-CN" b="1" dirty="0" smtClean="0">
                <a:solidFill>
                  <a:srgbClr val="00B050"/>
                </a:solidFill>
                <a:latin typeface="黑体" pitchFamily="2" charset="-122"/>
                <a:ea typeface="黑体" pitchFamily="2" charset="-122"/>
              </a:rPr>
              <a:t>Google GFS</a:t>
            </a:r>
            <a:r>
              <a:rPr lang="zh-CN" altLang="en-US" b="1" dirty="0" smtClean="0">
                <a:solidFill>
                  <a:srgbClr val="00B050"/>
                </a:solidFill>
                <a:latin typeface="黑体" pitchFamily="2" charset="-122"/>
                <a:ea typeface="黑体" pitchFamily="2" charset="-122"/>
              </a:rPr>
              <a:t>的基本设计原则</a:t>
            </a:r>
            <a:endParaRPr lang="en-US" altLang="zh-CN" b="1" dirty="0" smtClean="0">
              <a:solidFill>
                <a:srgbClr val="00B050"/>
              </a:solidFill>
              <a:latin typeface="黑体" pitchFamily="2" charset="-122"/>
              <a:ea typeface="黑体" pitchFamily="2" charset="-122"/>
            </a:endParaRPr>
          </a:p>
          <a:p>
            <a:pPr>
              <a:spcAft>
                <a:spcPts val="600"/>
              </a:spcAft>
              <a:buNone/>
            </a:pPr>
            <a:r>
              <a:rPr lang="en-US" altLang="zh-CN" sz="2400" dirty="0" smtClean="0">
                <a:latin typeface="黑体" pitchFamily="2" charset="-122"/>
                <a:ea typeface="黑体" pitchFamily="2" charset="-122"/>
              </a:rPr>
              <a:t>  Google GFS</a:t>
            </a:r>
            <a:r>
              <a:rPr lang="zh-CN" altLang="en-US" sz="2400" dirty="0" smtClean="0">
                <a:latin typeface="黑体" pitchFamily="2" charset="-122"/>
                <a:ea typeface="黑体" pitchFamily="2" charset="-122"/>
              </a:rPr>
              <a:t>是一个基于分布式集群的大型分布式文件系统，为</a:t>
            </a:r>
            <a:r>
              <a:rPr lang="en-US" altLang="zh-CN" sz="2400" dirty="0" err="1" smtClean="0">
                <a:latin typeface="黑体" pitchFamily="2" charset="-122"/>
                <a:ea typeface="黑体" pitchFamily="2" charset="-122"/>
              </a:rPr>
              <a:t>MapReduce</a:t>
            </a:r>
            <a:r>
              <a:rPr lang="zh-CN" altLang="en-US" sz="2400" dirty="0" smtClean="0">
                <a:latin typeface="黑体" pitchFamily="2" charset="-122"/>
                <a:ea typeface="黑体" pitchFamily="2" charset="-122"/>
              </a:rPr>
              <a:t>计算框架提供低层数据存储和数据可靠性支撑；</a:t>
            </a:r>
            <a:endParaRPr lang="en-US" altLang="zh-CN" sz="2400" dirty="0" smtClean="0">
              <a:latin typeface="黑体" pitchFamily="2" charset="-122"/>
              <a:ea typeface="黑体" pitchFamily="2" charset="-122"/>
            </a:endParaRPr>
          </a:p>
          <a:p>
            <a:pPr>
              <a:spcAft>
                <a:spcPts val="600"/>
              </a:spcAft>
              <a:buNone/>
            </a:pPr>
            <a:r>
              <a:rPr lang="en-US" altLang="zh-CN" sz="2400" dirty="0" smtClean="0">
                <a:latin typeface="黑体" pitchFamily="2" charset="-122"/>
                <a:ea typeface="黑体" pitchFamily="2" charset="-122"/>
              </a:rPr>
              <a:t>  GFS</a:t>
            </a:r>
            <a:r>
              <a:rPr lang="zh-CN" altLang="en-US" sz="2400" dirty="0" smtClean="0">
                <a:latin typeface="黑体" pitchFamily="2" charset="-122"/>
                <a:ea typeface="黑体" pitchFamily="2" charset="-122"/>
              </a:rPr>
              <a:t>是一个构建在分布节点本地文件系统之上的一个逻辑上文件系统，它将数据存储在物理上分布的每个节点上，但通过</a:t>
            </a:r>
            <a:r>
              <a:rPr lang="en-US" altLang="zh-CN" sz="2400" dirty="0" smtClean="0">
                <a:latin typeface="黑体" pitchFamily="2" charset="-122"/>
                <a:ea typeface="黑体" pitchFamily="2" charset="-122"/>
              </a:rPr>
              <a:t>GFS</a:t>
            </a:r>
            <a:r>
              <a:rPr lang="zh-CN" altLang="en-US" sz="2400" dirty="0" smtClean="0">
                <a:latin typeface="黑体" pitchFamily="2" charset="-122"/>
                <a:ea typeface="黑体" pitchFamily="2" charset="-122"/>
              </a:rPr>
              <a:t>将整个数据形成一个逻辑上整体的文件。</a:t>
            </a:r>
            <a:endParaRPr lang="en-US" altLang="zh-CN" sz="2400" dirty="0" smtClean="0">
              <a:latin typeface="黑体" pitchFamily="2" charset="-122"/>
              <a:ea typeface="黑体" pitchFamily="2" charset="-122"/>
            </a:endParaRPr>
          </a:p>
          <a:p>
            <a:pPr>
              <a:spcAft>
                <a:spcPts val="600"/>
              </a:spcAft>
              <a:buNone/>
            </a:pPr>
            <a:endParaRPr lang="en-US" altLang="zh-CN" b="1" dirty="0" smtClean="0">
              <a:solidFill>
                <a:srgbClr val="00B050"/>
              </a:solidFill>
              <a:latin typeface="+mj-ea"/>
              <a:ea typeface="+mj-ea"/>
            </a:endParaRPr>
          </a:p>
        </p:txBody>
      </p:sp>
      <p:sp>
        <p:nvSpPr>
          <p:cNvPr id="4" name="Title 1"/>
          <p:cNvSpPr>
            <a:spLocks noGrp="1"/>
          </p:cNvSpPr>
          <p:nvPr>
            <p:ph type="title"/>
          </p:nvPr>
        </p:nvSpPr>
        <p:spPr>
          <a:xfrm>
            <a:off x="365544" y="233231"/>
            <a:ext cx="8580151" cy="4856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altLang="zh-CN" sz="2400" b="1" spc="50" dirty="0" err="1"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MapReduce</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分布式文件系统</a:t>
            </a:r>
            <a:r>
              <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GFS</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的工作原理</a:t>
            </a:r>
            <a:endPar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endParaRPr>
          </a:p>
        </p:txBody>
      </p:sp>
      <p:grpSp>
        <p:nvGrpSpPr>
          <p:cNvPr id="18" name="Group 17"/>
          <p:cNvGrpSpPr/>
          <p:nvPr/>
        </p:nvGrpSpPr>
        <p:grpSpPr>
          <a:xfrm>
            <a:off x="1690255" y="5717304"/>
            <a:ext cx="914400" cy="914400"/>
            <a:chOff x="1690255" y="5597236"/>
            <a:chExt cx="914400" cy="914400"/>
          </a:xfrm>
        </p:grpSpPr>
        <p:sp>
          <p:nvSpPr>
            <p:cNvPr id="5" name="Rectangle 4"/>
            <p:cNvSpPr/>
            <p:nvPr/>
          </p:nvSpPr>
          <p:spPr>
            <a:xfrm>
              <a:off x="1690255" y="5597236"/>
              <a:ext cx="914400" cy="914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lowchart: Magnetic Disk 5"/>
            <p:cNvSpPr/>
            <p:nvPr/>
          </p:nvSpPr>
          <p:spPr>
            <a:xfrm>
              <a:off x="1838036" y="5708083"/>
              <a:ext cx="628073" cy="452581"/>
            </a:xfrm>
            <a:prstGeom prst="flowChartMagneticDisk">
              <a:avLst/>
            </a:prstGeom>
            <a:solidFill>
              <a:srgbClr val="00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Group 18"/>
          <p:cNvGrpSpPr/>
          <p:nvPr/>
        </p:nvGrpSpPr>
        <p:grpSpPr>
          <a:xfrm>
            <a:off x="3034146" y="5731158"/>
            <a:ext cx="914400" cy="914400"/>
            <a:chOff x="1690255" y="5597236"/>
            <a:chExt cx="914400" cy="914400"/>
          </a:xfrm>
        </p:grpSpPr>
        <p:sp>
          <p:nvSpPr>
            <p:cNvPr id="20" name="Rectangle 19"/>
            <p:cNvSpPr/>
            <p:nvPr/>
          </p:nvSpPr>
          <p:spPr>
            <a:xfrm>
              <a:off x="1690255" y="5597236"/>
              <a:ext cx="914400" cy="914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lowchart: Magnetic Disk 20"/>
            <p:cNvSpPr/>
            <p:nvPr/>
          </p:nvSpPr>
          <p:spPr>
            <a:xfrm>
              <a:off x="1838036" y="5708083"/>
              <a:ext cx="628073" cy="452581"/>
            </a:xfrm>
            <a:prstGeom prst="flowChartMagneticDisk">
              <a:avLst/>
            </a:prstGeom>
            <a:solidFill>
              <a:srgbClr val="00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Group 21"/>
          <p:cNvGrpSpPr/>
          <p:nvPr/>
        </p:nvGrpSpPr>
        <p:grpSpPr>
          <a:xfrm>
            <a:off x="4391892" y="5731158"/>
            <a:ext cx="914400" cy="914400"/>
            <a:chOff x="1690255" y="5597236"/>
            <a:chExt cx="914400" cy="914400"/>
          </a:xfrm>
        </p:grpSpPr>
        <p:sp>
          <p:nvSpPr>
            <p:cNvPr id="23" name="Rectangle 22"/>
            <p:cNvSpPr/>
            <p:nvPr/>
          </p:nvSpPr>
          <p:spPr>
            <a:xfrm>
              <a:off x="1690255" y="5597236"/>
              <a:ext cx="914400" cy="914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Flowchart: Magnetic Disk 23"/>
            <p:cNvSpPr/>
            <p:nvPr/>
          </p:nvSpPr>
          <p:spPr>
            <a:xfrm>
              <a:off x="1838036" y="5708083"/>
              <a:ext cx="628073" cy="452581"/>
            </a:xfrm>
            <a:prstGeom prst="flowChartMagneticDisk">
              <a:avLst/>
            </a:prstGeom>
            <a:solidFill>
              <a:srgbClr val="00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Group 24"/>
          <p:cNvGrpSpPr/>
          <p:nvPr/>
        </p:nvGrpSpPr>
        <p:grpSpPr>
          <a:xfrm>
            <a:off x="6941128" y="5721921"/>
            <a:ext cx="914400" cy="914400"/>
            <a:chOff x="1690255" y="5597236"/>
            <a:chExt cx="914400" cy="914400"/>
          </a:xfrm>
        </p:grpSpPr>
        <p:sp>
          <p:nvSpPr>
            <p:cNvPr id="26" name="Rectangle 25"/>
            <p:cNvSpPr/>
            <p:nvPr/>
          </p:nvSpPr>
          <p:spPr>
            <a:xfrm>
              <a:off x="1690255" y="5597236"/>
              <a:ext cx="914400" cy="914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Flowchart: Magnetic Disk 26"/>
            <p:cNvSpPr/>
            <p:nvPr/>
          </p:nvSpPr>
          <p:spPr>
            <a:xfrm>
              <a:off x="1838036" y="5708083"/>
              <a:ext cx="628073" cy="452581"/>
            </a:xfrm>
            <a:prstGeom prst="flowChartMagneticDisk">
              <a:avLst/>
            </a:prstGeom>
            <a:solidFill>
              <a:srgbClr val="00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TextBox 27"/>
          <p:cNvSpPr txBox="1"/>
          <p:nvPr/>
        </p:nvSpPr>
        <p:spPr>
          <a:xfrm>
            <a:off x="5560291" y="6105232"/>
            <a:ext cx="1154545" cy="369332"/>
          </a:xfrm>
          <a:prstGeom prst="rect">
            <a:avLst/>
          </a:prstGeom>
          <a:noFill/>
        </p:spPr>
        <p:txBody>
          <a:bodyPr wrap="square" rtlCol="0">
            <a:spAutoFit/>
          </a:bodyPr>
          <a:lstStyle/>
          <a:p>
            <a:pPr algn="ctr"/>
            <a:r>
              <a:rPr lang="en-US" altLang="zh-CN" dirty="0" smtClean="0"/>
              <a:t>……</a:t>
            </a:r>
            <a:endParaRPr lang="zh-CN" altLang="en-US" dirty="0"/>
          </a:p>
        </p:txBody>
      </p:sp>
      <p:sp>
        <p:nvSpPr>
          <p:cNvPr id="29" name="Rectangle 28"/>
          <p:cNvSpPr/>
          <p:nvPr/>
        </p:nvSpPr>
        <p:spPr>
          <a:xfrm>
            <a:off x="1607128" y="5800432"/>
            <a:ext cx="6336145" cy="563418"/>
          </a:xfrm>
          <a:prstGeom prst="rect">
            <a:avLst/>
          </a:prstGeom>
          <a:solidFill>
            <a:srgbClr val="00FFFF">
              <a:alpha val="25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1736436" y="4932214"/>
            <a:ext cx="6142181" cy="369332"/>
          </a:xfrm>
          <a:prstGeom prst="rect">
            <a:avLst/>
          </a:prstGeom>
          <a:solidFill>
            <a:srgbClr val="00B050"/>
          </a:solidFill>
          <a:ln>
            <a:solidFill>
              <a:schemeClr val="tx1"/>
            </a:solidFill>
          </a:ln>
        </p:spPr>
        <p:txBody>
          <a:bodyPr wrap="square" rtlCol="0">
            <a:spAutoFit/>
          </a:bodyPr>
          <a:lstStyle/>
          <a:p>
            <a:pPr algn="ctr"/>
            <a:r>
              <a:rPr lang="en-US" altLang="zh-CN" dirty="0" smtClean="0"/>
              <a:t>Google GFS</a:t>
            </a:r>
            <a:endParaRPr lang="zh-CN" altLang="en-US" dirty="0"/>
          </a:p>
        </p:txBody>
      </p:sp>
      <p:sp>
        <p:nvSpPr>
          <p:cNvPr id="31" name="TextBox 30"/>
          <p:cNvSpPr txBox="1"/>
          <p:nvPr/>
        </p:nvSpPr>
        <p:spPr>
          <a:xfrm>
            <a:off x="1759526" y="4253341"/>
            <a:ext cx="6142181" cy="369332"/>
          </a:xfrm>
          <a:prstGeom prst="rect">
            <a:avLst/>
          </a:prstGeom>
          <a:solidFill>
            <a:srgbClr val="FFC000"/>
          </a:solidFill>
          <a:ln>
            <a:solidFill>
              <a:schemeClr val="tx1"/>
            </a:solidFill>
          </a:ln>
        </p:spPr>
        <p:txBody>
          <a:bodyPr wrap="square" rtlCol="0">
            <a:spAutoFit/>
          </a:bodyPr>
          <a:lstStyle/>
          <a:p>
            <a:pPr algn="ctr"/>
            <a:r>
              <a:rPr lang="en-US" altLang="zh-CN" dirty="0" smtClean="0"/>
              <a:t>Google </a:t>
            </a:r>
            <a:r>
              <a:rPr lang="en-US" altLang="zh-CN" dirty="0" err="1" smtClean="0"/>
              <a:t>MapReduce</a:t>
            </a:r>
            <a:endParaRPr lang="zh-CN" altLang="en-US" dirty="0"/>
          </a:p>
        </p:txBody>
      </p:sp>
      <p:sp>
        <p:nvSpPr>
          <p:cNvPr id="32" name="Up-Down Arrow 31"/>
          <p:cNvSpPr/>
          <p:nvPr/>
        </p:nvSpPr>
        <p:spPr>
          <a:xfrm>
            <a:off x="4765964" y="4608941"/>
            <a:ext cx="129309" cy="32327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Straight Arrow Connector 34"/>
          <p:cNvCxnSpPr/>
          <p:nvPr/>
        </p:nvCxnSpPr>
        <p:spPr>
          <a:xfrm rot="10800000" flipV="1">
            <a:off x="2147455" y="5301668"/>
            <a:ext cx="1270000" cy="415636"/>
          </a:xfrm>
          <a:prstGeom prst="straightConnector1">
            <a:avLst/>
          </a:prstGeom>
          <a:ln w="412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10800000" flipV="1">
            <a:off x="3491347" y="5315522"/>
            <a:ext cx="484909" cy="415635"/>
          </a:xfrm>
          <a:prstGeom prst="straightConnector1">
            <a:avLst/>
          </a:prstGeom>
          <a:ln w="412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16200000" flipH="1">
            <a:off x="4634347" y="5516413"/>
            <a:ext cx="420254" cy="9235"/>
          </a:xfrm>
          <a:prstGeom prst="straightConnector1">
            <a:avLst/>
          </a:prstGeom>
          <a:ln w="412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5966693" y="5292431"/>
            <a:ext cx="1431635" cy="429490"/>
          </a:xfrm>
          <a:prstGeom prst="straightConnector1">
            <a:avLst/>
          </a:prstGeom>
          <a:ln w="412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754908" y="3574468"/>
            <a:ext cx="6142181" cy="369332"/>
          </a:xfrm>
          <a:prstGeom prst="rect">
            <a:avLst/>
          </a:prstGeom>
          <a:solidFill>
            <a:srgbClr val="00FFFF"/>
          </a:solidFill>
          <a:ln>
            <a:solidFill>
              <a:schemeClr val="tx1"/>
            </a:solidFill>
          </a:ln>
        </p:spPr>
        <p:txBody>
          <a:bodyPr wrap="square" rtlCol="0">
            <a:spAutoFit/>
          </a:bodyPr>
          <a:lstStyle/>
          <a:p>
            <a:pPr algn="ctr"/>
            <a:r>
              <a:rPr lang="en-US" altLang="zh-CN" dirty="0" err="1" smtClean="0"/>
              <a:t>MapReduce</a:t>
            </a:r>
            <a:r>
              <a:rPr lang="en-US" altLang="zh-CN" dirty="0" smtClean="0"/>
              <a:t> Applications</a:t>
            </a:r>
            <a:endParaRPr lang="zh-CN" altLang="en-US" dirty="0"/>
          </a:p>
        </p:txBody>
      </p:sp>
      <p:sp>
        <p:nvSpPr>
          <p:cNvPr id="43" name="Up-Down Arrow 42"/>
          <p:cNvSpPr/>
          <p:nvPr/>
        </p:nvSpPr>
        <p:spPr>
          <a:xfrm>
            <a:off x="4752110" y="3939305"/>
            <a:ext cx="129309" cy="32327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247" y="461925"/>
            <a:ext cx="8114743" cy="1143000"/>
          </a:xfrm>
        </p:spPr>
        <p:txBody>
          <a:bodyPr>
            <a:normAutofit/>
          </a:bodyPr>
          <a:lstStyle/>
          <a:p>
            <a:r>
              <a:rPr lang="en-US" altLang="zh-CN" b="1" dirty="0" smtClean="0">
                <a:solidFill>
                  <a:srgbClr val="00B050"/>
                </a:solidFill>
                <a:effectLst>
                  <a:glow rad="139700">
                    <a:schemeClr val="accent3">
                      <a:satMod val="175000"/>
                      <a:alpha val="40000"/>
                    </a:schemeClr>
                  </a:glow>
                  <a:innerShdw blurRad="63500" dist="50800" dir="2700000">
                    <a:prstClr val="black">
                      <a:alpha val="50000"/>
                    </a:prstClr>
                  </a:innerShdw>
                </a:effectLst>
                <a:latin typeface="Arial Narrow" pitchFamily="34" charset="0"/>
              </a:rPr>
              <a:t>Ch.3. Google </a:t>
            </a:r>
            <a:r>
              <a:rPr lang="en-US" altLang="zh-CN" b="1" dirty="0" err="1" smtClean="0">
                <a:solidFill>
                  <a:srgbClr val="00B050"/>
                </a:solidFill>
                <a:effectLst>
                  <a:glow rad="139700">
                    <a:schemeClr val="accent3">
                      <a:satMod val="175000"/>
                      <a:alpha val="40000"/>
                    </a:schemeClr>
                  </a:glow>
                  <a:innerShdw blurRad="63500" dist="50800" dir="2700000">
                    <a:prstClr val="black">
                      <a:alpha val="50000"/>
                    </a:prstClr>
                  </a:innerShdw>
                </a:effectLst>
                <a:latin typeface="Arial Narrow" pitchFamily="34" charset="0"/>
              </a:rPr>
              <a:t>MapReduce</a:t>
            </a:r>
            <a:r>
              <a:rPr lang="zh-CN" altLang="en-US" b="1" dirty="0" smtClean="0">
                <a:solidFill>
                  <a:srgbClr val="00B050"/>
                </a:solidFill>
                <a:effectLst>
                  <a:glow rad="139700">
                    <a:schemeClr val="accent3">
                      <a:satMod val="175000"/>
                      <a:alpha val="40000"/>
                    </a:schemeClr>
                  </a:glow>
                  <a:innerShdw blurRad="63500" dist="50800" dir="2700000">
                    <a:prstClr val="black">
                      <a:alpha val="50000"/>
                    </a:prstClr>
                  </a:innerShdw>
                </a:effectLst>
                <a:latin typeface="黑体" pitchFamily="2" charset="-122"/>
                <a:ea typeface="黑体" pitchFamily="2" charset="-122"/>
              </a:rPr>
              <a:t>基本构架</a:t>
            </a:r>
            <a:endParaRPr lang="zh-CN" altLang="en-US" dirty="0">
              <a:solidFill>
                <a:srgbClr val="00B050"/>
              </a:solidFill>
              <a:latin typeface="黑体" pitchFamily="2" charset="-122"/>
              <a:ea typeface="黑体" pitchFamily="2" charset="-122"/>
            </a:endParaRPr>
          </a:p>
        </p:txBody>
      </p:sp>
      <p:sp>
        <p:nvSpPr>
          <p:cNvPr id="3" name="Content Placeholder 2"/>
          <p:cNvSpPr>
            <a:spLocks noGrp="1"/>
          </p:cNvSpPr>
          <p:nvPr>
            <p:ph sz="quarter" idx="1"/>
          </p:nvPr>
        </p:nvSpPr>
        <p:spPr>
          <a:xfrm>
            <a:off x="859315" y="1983036"/>
            <a:ext cx="8075365" cy="4036763"/>
          </a:xfrm>
        </p:spPr>
        <p:txBody>
          <a:bodyPr>
            <a:normAutofit/>
          </a:bodyPr>
          <a:lstStyle/>
          <a:p>
            <a:pPr marL="514350" indent="-514350">
              <a:lnSpc>
                <a:spcPct val="150000"/>
              </a:lnSpc>
              <a:buNone/>
            </a:pPr>
            <a:r>
              <a:rPr lang="en-US" altLang="zh-CN" sz="3200" b="1"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49" charset="-122"/>
              </a:rPr>
              <a:t>1.MapReduce</a:t>
            </a:r>
            <a:r>
              <a:rPr lang="zh-CN" altLang="en-US" sz="3200" b="1"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49" charset="-122"/>
              </a:rPr>
              <a:t>的基本模型和处理思想</a:t>
            </a:r>
            <a:endParaRPr lang="en-US" altLang="zh-CN" sz="3200" b="1"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49" charset="-122"/>
            </a:endParaRPr>
          </a:p>
          <a:p>
            <a:pPr>
              <a:lnSpc>
                <a:spcPct val="150000"/>
              </a:lnSpc>
              <a:buNone/>
            </a:pPr>
            <a:r>
              <a:rPr lang="en-US" altLang="zh-CN" sz="3200" b="1"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49" charset="-122"/>
              </a:rPr>
              <a:t>2.Google </a:t>
            </a:r>
            <a:r>
              <a:rPr lang="en-US" altLang="zh-CN" sz="3200" b="1" spc="50" dirty="0" err="1"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49" charset="-122"/>
              </a:rPr>
              <a:t>MapReduce</a:t>
            </a:r>
            <a:r>
              <a:rPr lang="zh-CN" altLang="en-US" sz="3200" b="1"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49" charset="-122"/>
              </a:rPr>
              <a:t>的基本工作原理</a:t>
            </a:r>
            <a:endParaRPr lang="en-US" altLang="zh-CN" sz="3200" b="1"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49" charset="-122"/>
            </a:endParaRPr>
          </a:p>
          <a:p>
            <a:pPr>
              <a:lnSpc>
                <a:spcPct val="150000"/>
              </a:lnSpc>
              <a:buNone/>
            </a:pPr>
            <a:r>
              <a:rPr lang="en-US" altLang="zh-CN" sz="3200" b="1"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49" charset="-122"/>
              </a:rPr>
              <a:t>3.</a:t>
            </a:r>
            <a:r>
              <a:rPr lang="zh-CN" altLang="en-US" sz="3200" b="1"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49" charset="-122"/>
              </a:rPr>
              <a:t>分布式文件系统</a:t>
            </a:r>
            <a:r>
              <a:rPr lang="en-US" altLang="zh-CN" sz="3200" b="1"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49" charset="-122"/>
              </a:rPr>
              <a:t>GFS</a:t>
            </a:r>
            <a:r>
              <a:rPr lang="zh-CN" altLang="en-US" sz="3200" b="1"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49" charset="-122"/>
              </a:rPr>
              <a:t>的基本工作原理</a:t>
            </a:r>
            <a:endParaRPr lang="en-US" altLang="zh-CN" sz="3200" b="1"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49" charset="-122"/>
            </a:endParaRPr>
          </a:p>
          <a:p>
            <a:pPr>
              <a:lnSpc>
                <a:spcPct val="150000"/>
              </a:lnSpc>
              <a:buNone/>
            </a:pPr>
            <a:r>
              <a:rPr lang="en-US" altLang="zh-CN" sz="3200" b="1"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49" charset="-122"/>
              </a:rPr>
              <a:t>4.</a:t>
            </a:r>
            <a:r>
              <a:rPr lang="zh-CN" altLang="en-US" sz="3200" b="1"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49" charset="-122"/>
              </a:rPr>
              <a:t>分布式结构化数据表</a:t>
            </a:r>
            <a:r>
              <a:rPr lang="en-US" altLang="zh-CN" sz="3200" b="1" spc="50" dirty="0" err="1"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49" charset="-122"/>
              </a:rPr>
              <a:t>BigTable</a:t>
            </a:r>
            <a:endParaRPr lang="zh-CN" altLang="en-US" sz="3200" b="1" dirty="0">
              <a:solidFill>
                <a:srgbClr val="C00000"/>
              </a:solidFill>
              <a:latin typeface="Arial Narrow" pitchFamily="34" charset="0"/>
              <a:ea typeface="黑体" pitchFamily="49"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76483" y="788747"/>
            <a:ext cx="8607909" cy="5881966"/>
          </a:xfrm>
        </p:spPr>
        <p:txBody>
          <a:bodyPr>
            <a:normAutofit/>
          </a:bodyPr>
          <a:lstStyle/>
          <a:p>
            <a:pPr>
              <a:spcAft>
                <a:spcPts val="600"/>
              </a:spcAft>
              <a:buNone/>
            </a:pPr>
            <a:r>
              <a:rPr lang="en-US" altLang="zh-CN" sz="2800" b="1" dirty="0" smtClean="0">
                <a:solidFill>
                  <a:srgbClr val="00B050"/>
                </a:solidFill>
                <a:latin typeface="黑体" pitchFamily="2" charset="-122"/>
                <a:ea typeface="黑体" pitchFamily="2" charset="-122"/>
              </a:rPr>
              <a:t>Google GFS</a:t>
            </a:r>
            <a:r>
              <a:rPr lang="zh-CN" altLang="en-US" sz="2800" b="1" dirty="0" smtClean="0">
                <a:solidFill>
                  <a:srgbClr val="00B050"/>
                </a:solidFill>
                <a:latin typeface="黑体" pitchFamily="2" charset="-122"/>
                <a:ea typeface="黑体" pitchFamily="2" charset="-122"/>
              </a:rPr>
              <a:t>的基本设计原则</a:t>
            </a:r>
            <a:endParaRPr lang="en-US" altLang="zh-CN" sz="2800" b="1" dirty="0" smtClean="0">
              <a:solidFill>
                <a:srgbClr val="00B050"/>
              </a:solidFill>
              <a:latin typeface="黑体" pitchFamily="2" charset="-122"/>
              <a:ea typeface="黑体" pitchFamily="2" charset="-122"/>
            </a:endParaRPr>
          </a:p>
          <a:p>
            <a:pPr>
              <a:spcAft>
                <a:spcPts val="600"/>
              </a:spcAft>
            </a:pPr>
            <a:r>
              <a:rPr lang="zh-CN" altLang="en-US" dirty="0" smtClean="0">
                <a:solidFill>
                  <a:srgbClr val="C00000"/>
                </a:solidFill>
                <a:latin typeface="黑体" pitchFamily="2" charset="-122"/>
                <a:ea typeface="黑体" pitchFamily="2" charset="-122"/>
              </a:rPr>
              <a:t>廉价本地磁盘分布存储</a:t>
            </a:r>
            <a:endParaRPr lang="en-US" altLang="zh-CN" dirty="0" smtClean="0">
              <a:solidFill>
                <a:srgbClr val="C00000"/>
              </a:solidFill>
              <a:latin typeface="黑体" pitchFamily="2" charset="-122"/>
              <a:ea typeface="黑体" pitchFamily="2" charset="-122"/>
            </a:endParaRPr>
          </a:p>
          <a:p>
            <a:pPr>
              <a:spcAft>
                <a:spcPts val="600"/>
              </a:spcAft>
              <a:buNone/>
            </a:pPr>
            <a:r>
              <a:rPr lang="en-US" altLang="zh-CN" dirty="0" smtClean="0">
                <a:latin typeface="黑体" pitchFamily="2" charset="-122"/>
                <a:ea typeface="黑体" pitchFamily="2" charset="-122"/>
              </a:rPr>
              <a:t>  </a:t>
            </a:r>
            <a:r>
              <a:rPr lang="zh-CN" altLang="en-US" dirty="0" smtClean="0">
                <a:latin typeface="黑体" pitchFamily="2" charset="-122"/>
                <a:ea typeface="黑体" pitchFamily="2" charset="-122"/>
              </a:rPr>
              <a:t>各节点本地分布式存储数据，优点是不需要采用价格较贵的集中式磁盘阵列，容量可随节点数增加自动增加</a:t>
            </a:r>
            <a:endParaRPr lang="en-US" altLang="zh-CN" dirty="0" smtClean="0">
              <a:latin typeface="黑体" pitchFamily="2" charset="-122"/>
              <a:ea typeface="黑体" pitchFamily="2" charset="-122"/>
            </a:endParaRPr>
          </a:p>
          <a:p>
            <a:pPr>
              <a:spcAft>
                <a:spcPts val="600"/>
              </a:spcAft>
            </a:pPr>
            <a:r>
              <a:rPr lang="zh-CN" altLang="en-US" dirty="0" smtClean="0">
                <a:solidFill>
                  <a:srgbClr val="C00000"/>
                </a:solidFill>
                <a:latin typeface="黑体" pitchFamily="2" charset="-122"/>
                <a:ea typeface="黑体" pitchFamily="2" charset="-122"/>
              </a:rPr>
              <a:t>多数据自动备份解决可靠性</a:t>
            </a:r>
            <a:endParaRPr lang="en-US" altLang="zh-CN" dirty="0" smtClean="0">
              <a:solidFill>
                <a:srgbClr val="C00000"/>
              </a:solidFill>
              <a:latin typeface="黑体" pitchFamily="2" charset="-122"/>
              <a:ea typeface="黑体" pitchFamily="2" charset="-122"/>
            </a:endParaRPr>
          </a:p>
          <a:p>
            <a:pPr>
              <a:spcAft>
                <a:spcPts val="600"/>
              </a:spcAft>
              <a:buNone/>
            </a:pPr>
            <a:r>
              <a:rPr lang="en-US" altLang="zh-CN" dirty="0" smtClean="0">
                <a:latin typeface="黑体" pitchFamily="2" charset="-122"/>
                <a:ea typeface="黑体" pitchFamily="2" charset="-122"/>
              </a:rPr>
              <a:t>  </a:t>
            </a:r>
            <a:r>
              <a:rPr lang="zh-CN" altLang="en-US" dirty="0" smtClean="0">
                <a:latin typeface="黑体" pitchFamily="2" charset="-122"/>
                <a:ea typeface="黑体" pitchFamily="2" charset="-122"/>
              </a:rPr>
              <a:t>采用廉价的普通磁盘，把磁盘数据出错视为常态，用自动多数据备份存储解决数据存储可靠性问题</a:t>
            </a:r>
            <a:endParaRPr lang="en-US" altLang="zh-CN" dirty="0" smtClean="0">
              <a:latin typeface="黑体" pitchFamily="2" charset="-122"/>
              <a:ea typeface="黑体" pitchFamily="2" charset="-122"/>
            </a:endParaRPr>
          </a:p>
          <a:p>
            <a:pPr>
              <a:spcAft>
                <a:spcPts val="600"/>
              </a:spcAft>
            </a:pPr>
            <a:r>
              <a:rPr lang="zh-CN" altLang="en-US" dirty="0" smtClean="0">
                <a:solidFill>
                  <a:srgbClr val="C00000"/>
                </a:solidFill>
                <a:latin typeface="黑体" pitchFamily="2" charset="-122"/>
                <a:ea typeface="黑体" pitchFamily="2" charset="-122"/>
              </a:rPr>
              <a:t>为上层的</a:t>
            </a:r>
            <a:r>
              <a:rPr lang="en-US" altLang="zh-CN" dirty="0" err="1" smtClean="0">
                <a:solidFill>
                  <a:srgbClr val="C00000"/>
                </a:solidFill>
                <a:latin typeface="黑体" pitchFamily="2" charset="-122"/>
                <a:ea typeface="黑体" pitchFamily="2" charset="-122"/>
              </a:rPr>
              <a:t>MapReduce</a:t>
            </a:r>
            <a:r>
              <a:rPr lang="zh-CN" altLang="en-US" dirty="0" smtClean="0">
                <a:solidFill>
                  <a:srgbClr val="C00000"/>
                </a:solidFill>
                <a:latin typeface="黑体" pitchFamily="2" charset="-122"/>
                <a:ea typeface="黑体" pitchFamily="2" charset="-122"/>
              </a:rPr>
              <a:t>计算框架提供支撑</a:t>
            </a:r>
            <a:endParaRPr lang="en-US" altLang="zh-CN" dirty="0" smtClean="0">
              <a:solidFill>
                <a:srgbClr val="C00000"/>
              </a:solidFill>
              <a:latin typeface="黑体" pitchFamily="2" charset="-122"/>
              <a:ea typeface="黑体" pitchFamily="2" charset="-122"/>
            </a:endParaRPr>
          </a:p>
          <a:p>
            <a:pPr>
              <a:spcAft>
                <a:spcPts val="600"/>
              </a:spcAft>
              <a:buNone/>
            </a:pPr>
            <a:r>
              <a:rPr lang="en-US" altLang="zh-CN" dirty="0" smtClean="0">
                <a:latin typeface="黑体" pitchFamily="2" charset="-122"/>
                <a:ea typeface="黑体" pitchFamily="2" charset="-122"/>
              </a:rPr>
              <a:t>  GFS</a:t>
            </a:r>
            <a:r>
              <a:rPr lang="zh-CN" altLang="en-US" dirty="0" smtClean="0">
                <a:latin typeface="黑体" pitchFamily="2" charset="-122"/>
                <a:ea typeface="黑体" pitchFamily="2" charset="-122"/>
              </a:rPr>
              <a:t>作为向上层</a:t>
            </a:r>
            <a:r>
              <a:rPr lang="en-US" altLang="zh-CN" dirty="0" err="1" smtClean="0">
                <a:latin typeface="黑体" pitchFamily="2" charset="-122"/>
                <a:ea typeface="黑体" pitchFamily="2" charset="-122"/>
              </a:rPr>
              <a:t>MapReduce</a:t>
            </a:r>
            <a:r>
              <a:rPr lang="zh-CN" altLang="en-US" dirty="0" smtClean="0">
                <a:latin typeface="黑体" pitchFamily="2" charset="-122"/>
                <a:ea typeface="黑体" pitchFamily="2" charset="-122"/>
              </a:rPr>
              <a:t>执行框架的底层数据存储支撑，负责处理所有的数据自动存储和容错处理，因而上层框架不需要考虑低层的数据存储和数据容错问题</a:t>
            </a:r>
            <a:endParaRPr lang="en-US" altLang="zh-CN" dirty="0" smtClean="0">
              <a:latin typeface="黑体" pitchFamily="2" charset="-122"/>
              <a:ea typeface="黑体" pitchFamily="2" charset="-122"/>
            </a:endParaRPr>
          </a:p>
          <a:p>
            <a:pPr>
              <a:spcAft>
                <a:spcPts val="600"/>
              </a:spcAft>
            </a:pPr>
            <a:endParaRPr lang="en-US" altLang="zh-CN" b="1" dirty="0" smtClean="0">
              <a:solidFill>
                <a:srgbClr val="00B050"/>
              </a:solidFill>
              <a:latin typeface="+mj-ea"/>
              <a:ea typeface="+mj-ea"/>
            </a:endParaRPr>
          </a:p>
        </p:txBody>
      </p:sp>
      <p:sp>
        <p:nvSpPr>
          <p:cNvPr id="4" name="Title 1"/>
          <p:cNvSpPr>
            <a:spLocks noGrp="1"/>
          </p:cNvSpPr>
          <p:nvPr>
            <p:ph type="title"/>
          </p:nvPr>
        </p:nvSpPr>
        <p:spPr>
          <a:xfrm>
            <a:off x="365544" y="233231"/>
            <a:ext cx="8580151" cy="4856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altLang="zh-CN" sz="2400" b="1" spc="50" dirty="0" err="1"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MapReduce</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分布式文件系统</a:t>
            </a:r>
            <a:r>
              <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GFS</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的工作原理</a:t>
            </a:r>
            <a:endPar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76483" y="976034"/>
            <a:ext cx="8607909" cy="5881966"/>
          </a:xfrm>
        </p:spPr>
        <p:txBody>
          <a:bodyPr>
            <a:normAutofit/>
          </a:bodyPr>
          <a:lstStyle/>
          <a:p>
            <a:pPr>
              <a:spcAft>
                <a:spcPts val="600"/>
              </a:spcAft>
              <a:buNone/>
            </a:pPr>
            <a:r>
              <a:rPr lang="en-US" altLang="zh-CN" b="1" dirty="0" smtClean="0">
                <a:solidFill>
                  <a:srgbClr val="00B050"/>
                </a:solidFill>
                <a:latin typeface="黑体" pitchFamily="2" charset="-122"/>
                <a:ea typeface="黑体" pitchFamily="2" charset="-122"/>
              </a:rPr>
              <a:t>Google GFS</a:t>
            </a:r>
            <a:r>
              <a:rPr lang="zh-CN" altLang="en-US" b="1" dirty="0" smtClean="0">
                <a:solidFill>
                  <a:srgbClr val="00B050"/>
                </a:solidFill>
                <a:latin typeface="黑体" pitchFamily="2" charset="-122"/>
                <a:ea typeface="黑体" pitchFamily="2" charset="-122"/>
              </a:rPr>
              <a:t>的基本构架和工作原理</a:t>
            </a:r>
            <a:endParaRPr lang="en-US" altLang="zh-CN" b="1" dirty="0" smtClean="0">
              <a:solidFill>
                <a:srgbClr val="00B050"/>
              </a:solidFill>
              <a:latin typeface="黑体" pitchFamily="2" charset="-122"/>
              <a:ea typeface="黑体" pitchFamily="2" charset="-122"/>
            </a:endParaRPr>
          </a:p>
          <a:p>
            <a:pPr>
              <a:spcAft>
                <a:spcPts val="600"/>
              </a:spcAft>
              <a:buNone/>
            </a:pPr>
            <a:r>
              <a:rPr lang="en-US" altLang="zh-CN" dirty="0" smtClean="0">
                <a:latin typeface="黑体" pitchFamily="2" charset="-122"/>
                <a:ea typeface="黑体" pitchFamily="2" charset="-122"/>
              </a:rPr>
              <a:t>  </a:t>
            </a:r>
          </a:p>
          <a:p>
            <a:pPr>
              <a:spcAft>
                <a:spcPts val="600"/>
              </a:spcAft>
            </a:pPr>
            <a:endParaRPr lang="en-US" altLang="zh-CN" b="1" dirty="0" smtClean="0">
              <a:solidFill>
                <a:srgbClr val="00B050"/>
              </a:solidFill>
              <a:latin typeface="+mj-ea"/>
              <a:ea typeface="+mj-ea"/>
            </a:endParaRPr>
          </a:p>
        </p:txBody>
      </p:sp>
      <p:sp>
        <p:nvSpPr>
          <p:cNvPr id="4" name="Title 1"/>
          <p:cNvSpPr>
            <a:spLocks noGrp="1"/>
          </p:cNvSpPr>
          <p:nvPr>
            <p:ph type="title"/>
          </p:nvPr>
        </p:nvSpPr>
        <p:spPr>
          <a:xfrm>
            <a:off x="398595" y="266282"/>
            <a:ext cx="8580151" cy="4856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altLang="zh-CN" sz="2400" b="1" spc="50" dirty="0" err="1"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MapReduce</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分布式文件系统</a:t>
            </a:r>
            <a:r>
              <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GFS</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的工作原理</a:t>
            </a:r>
            <a:endPar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endParaRPr>
          </a:p>
        </p:txBody>
      </p:sp>
      <p:pic>
        <p:nvPicPr>
          <p:cNvPr id="5" name="Picture 10" descr="gfs1.gif"/>
          <p:cNvPicPr>
            <a:picLocks noChangeAspect="1"/>
          </p:cNvPicPr>
          <p:nvPr/>
        </p:nvPicPr>
        <p:blipFill>
          <a:blip r:embed="rId2" cstate="print"/>
          <a:srcRect/>
          <a:stretch>
            <a:fillRect/>
          </a:stretch>
        </p:blipFill>
        <p:spPr bwMode="auto">
          <a:xfrm>
            <a:off x="449511" y="1892147"/>
            <a:ext cx="8279308" cy="3891708"/>
          </a:xfrm>
          <a:prstGeom prst="rect">
            <a:avLst/>
          </a:prstGeom>
          <a:noFill/>
          <a:ln w="9525">
            <a:noFill/>
            <a:miter lim="800000"/>
            <a:headEnd/>
            <a:tailEnd/>
          </a:ln>
        </p:spPr>
      </p:pic>
      <p:sp>
        <p:nvSpPr>
          <p:cNvPr id="6" name="TextBox 3"/>
          <p:cNvSpPr txBox="1">
            <a:spLocks noChangeArrowheads="1"/>
          </p:cNvSpPr>
          <p:nvPr/>
        </p:nvSpPr>
        <p:spPr bwMode="auto">
          <a:xfrm>
            <a:off x="6366142" y="6380584"/>
            <a:ext cx="2520242" cy="230832"/>
          </a:xfrm>
          <a:prstGeom prst="rect">
            <a:avLst/>
          </a:prstGeom>
          <a:noFill/>
          <a:ln w="9525">
            <a:noFill/>
            <a:miter lim="800000"/>
            <a:headEnd/>
            <a:tailEnd/>
          </a:ln>
        </p:spPr>
        <p:txBody>
          <a:bodyPr wrap="none">
            <a:spAutoFit/>
          </a:bodyPr>
          <a:lstStyle/>
          <a:p>
            <a:r>
              <a:rPr lang="en-US" altLang="zh-CN" sz="900" dirty="0" smtClean="0">
                <a:solidFill>
                  <a:schemeClr val="tx2"/>
                </a:solidFill>
                <a:latin typeface="Verdana" pitchFamily="34" charset="0"/>
                <a:ea typeface="宋体" charset="-122"/>
              </a:rPr>
              <a:t>Cite from</a:t>
            </a:r>
            <a:r>
              <a:rPr lang="en-US" altLang="zh-CN" sz="900" b="0" dirty="0" smtClean="0">
                <a:solidFill>
                  <a:schemeClr val="tx2"/>
                </a:solidFill>
                <a:latin typeface="Verdana" pitchFamily="34" charset="0"/>
                <a:ea typeface="宋体" charset="-122"/>
              </a:rPr>
              <a:t> </a:t>
            </a:r>
            <a:r>
              <a:rPr lang="en-US" altLang="zh-CN" sz="900" b="0" dirty="0" err="1">
                <a:solidFill>
                  <a:schemeClr val="tx2"/>
                </a:solidFill>
                <a:latin typeface="Verdana" pitchFamily="34" charset="0"/>
                <a:ea typeface="宋体" charset="-122"/>
              </a:rPr>
              <a:t>Ghemawat</a:t>
            </a:r>
            <a:r>
              <a:rPr lang="en-US" altLang="zh-CN" sz="900" b="0" dirty="0">
                <a:solidFill>
                  <a:schemeClr val="tx2"/>
                </a:solidFill>
                <a:latin typeface="Verdana" pitchFamily="34" charset="0"/>
                <a:ea typeface="宋体" charset="-122"/>
              </a:rPr>
              <a:t> et al. (SOSP 2003)</a:t>
            </a:r>
          </a:p>
        </p:txBody>
      </p:sp>
      <p:sp>
        <p:nvSpPr>
          <p:cNvPr id="7" name="TextBox 6"/>
          <p:cNvSpPr txBox="1"/>
          <p:nvPr/>
        </p:nvSpPr>
        <p:spPr>
          <a:xfrm>
            <a:off x="6026227" y="1509310"/>
            <a:ext cx="1795750" cy="461665"/>
          </a:xfrm>
          <a:prstGeom prst="rect">
            <a:avLst/>
          </a:prstGeom>
          <a:solidFill>
            <a:schemeClr val="accent1"/>
          </a:solidFill>
        </p:spPr>
        <p:txBody>
          <a:bodyPr wrap="square" rtlCol="0">
            <a:spAutoFit/>
          </a:bodyPr>
          <a:lstStyle/>
          <a:p>
            <a:pPr algn="ctr"/>
            <a:r>
              <a:rPr lang="en-US" altLang="zh-CN" sz="2400" dirty="0" smtClean="0">
                <a:latin typeface="黑体" pitchFamily="2" charset="-122"/>
                <a:ea typeface="黑体" pitchFamily="2" charset="-122"/>
              </a:rPr>
              <a:t>GFS Master</a:t>
            </a:r>
            <a:endParaRPr lang="zh-CN" altLang="en-US" sz="2400" dirty="0">
              <a:latin typeface="黑体" pitchFamily="2" charset="-122"/>
              <a:ea typeface="黑体" pitchFamily="2" charset="-122"/>
            </a:endParaRPr>
          </a:p>
        </p:txBody>
      </p:sp>
      <p:sp>
        <p:nvSpPr>
          <p:cNvPr id="8" name="TextBox 7"/>
          <p:cNvSpPr txBox="1"/>
          <p:nvPr/>
        </p:nvSpPr>
        <p:spPr>
          <a:xfrm>
            <a:off x="5220160" y="5187108"/>
            <a:ext cx="1940804" cy="461665"/>
          </a:xfrm>
          <a:prstGeom prst="rect">
            <a:avLst/>
          </a:prstGeom>
          <a:solidFill>
            <a:srgbClr val="0066FF">
              <a:alpha val="75000"/>
            </a:srgbClr>
          </a:solidFill>
        </p:spPr>
        <p:txBody>
          <a:bodyPr wrap="square" rtlCol="0">
            <a:spAutoFit/>
          </a:bodyPr>
          <a:lstStyle/>
          <a:p>
            <a:pPr algn="ctr"/>
            <a:r>
              <a:rPr lang="en-US" altLang="zh-CN" sz="2400" dirty="0" err="1" smtClean="0">
                <a:solidFill>
                  <a:schemeClr val="bg1"/>
                </a:solidFill>
                <a:latin typeface="+mj-lt"/>
              </a:rPr>
              <a:t>ChunkServer</a:t>
            </a:r>
            <a:endParaRPr lang="zh-CN" altLang="en-US" sz="2400" dirty="0">
              <a:solidFill>
                <a:schemeClr val="bg1"/>
              </a:solidFill>
              <a:latin typeface="+mj-l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76484" y="976034"/>
            <a:ext cx="5348462" cy="4879821"/>
          </a:xfrm>
        </p:spPr>
        <p:txBody>
          <a:bodyPr>
            <a:normAutofit/>
          </a:bodyPr>
          <a:lstStyle/>
          <a:p>
            <a:pPr>
              <a:spcAft>
                <a:spcPts val="600"/>
              </a:spcAft>
              <a:buNone/>
            </a:pPr>
            <a:r>
              <a:rPr lang="en-US" altLang="zh-CN" b="1" dirty="0" smtClean="0">
                <a:solidFill>
                  <a:srgbClr val="00B050"/>
                </a:solidFill>
                <a:latin typeface="黑体" pitchFamily="2" charset="-122"/>
                <a:ea typeface="黑体" pitchFamily="2" charset="-122"/>
              </a:rPr>
              <a:t>Google GFS</a:t>
            </a:r>
            <a:r>
              <a:rPr lang="zh-CN" altLang="en-US" b="1" dirty="0" smtClean="0">
                <a:solidFill>
                  <a:srgbClr val="00B050"/>
                </a:solidFill>
                <a:latin typeface="黑体" pitchFamily="2" charset="-122"/>
                <a:ea typeface="黑体" pitchFamily="2" charset="-122"/>
              </a:rPr>
              <a:t>的基本构架和工作原理</a:t>
            </a:r>
            <a:endParaRPr lang="en-US" altLang="zh-CN" b="1" dirty="0" smtClean="0">
              <a:solidFill>
                <a:srgbClr val="00B050"/>
              </a:solidFill>
              <a:latin typeface="黑体" pitchFamily="2" charset="-122"/>
              <a:ea typeface="黑体" pitchFamily="2" charset="-122"/>
            </a:endParaRPr>
          </a:p>
          <a:p>
            <a:pPr>
              <a:spcAft>
                <a:spcPts val="600"/>
              </a:spcAft>
              <a:buNone/>
            </a:pPr>
            <a:r>
              <a:rPr lang="en-US" altLang="zh-CN" b="1" dirty="0" smtClean="0">
                <a:solidFill>
                  <a:srgbClr val="C00000"/>
                </a:solidFill>
                <a:latin typeface="黑体" pitchFamily="2" charset="-122"/>
                <a:ea typeface="黑体" pitchFamily="2" charset="-122"/>
              </a:rPr>
              <a:t>GFS Master</a:t>
            </a:r>
          </a:p>
          <a:p>
            <a:pPr>
              <a:spcBef>
                <a:spcPts val="0"/>
              </a:spcBef>
              <a:buNone/>
            </a:pPr>
            <a:r>
              <a:rPr lang="en-US" altLang="zh-CN" sz="2400" dirty="0" smtClean="0">
                <a:latin typeface="Arial Narrow" pitchFamily="34" charset="0"/>
                <a:ea typeface="黑体" pitchFamily="2" charset="-122"/>
              </a:rPr>
              <a:t>Master</a:t>
            </a:r>
            <a:r>
              <a:rPr lang="zh-CN" altLang="en-US" sz="2400" dirty="0" smtClean="0">
                <a:latin typeface="Arial Narrow" pitchFamily="34" charset="0"/>
                <a:ea typeface="黑体" pitchFamily="2" charset="-122"/>
              </a:rPr>
              <a:t>上保存了</a:t>
            </a:r>
            <a:r>
              <a:rPr lang="en-US" altLang="zh-CN" sz="2400" dirty="0" smtClean="0">
                <a:latin typeface="Arial Narrow" pitchFamily="34" charset="0"/>
                <a:ea typeface="黑体" pitchFamily="2" charset="-122"/>
              </a:rPr>
              <a:t>GFS</a:t>
            </a:r>
            <a:r>
              <a:rPr lang="zh-CN" altLang="en-US" sz="2400" dirty="0" smtClean="0">
                <a:latin typeface="Arial Narrow" pitchFamily="34" charset="0"/>
                <a:ea typeface="黑体" pitchFamily="2" charset="-122"/>
              </a:rPr>
              <a:t>文件系统的</a:t>
            </a:r>
            <a:endParaRPr lang="en-US" altLang="zh-CN" sz="2400" dirty="0" smtClean="0">
              <a:latin typeface="Arial Narrow" pitchFamily="34" charset="0"/>
              <a:ea typeface="黑体" pitchFamily="2" charset="-122"/>
            </a:endParaRPr>
          </a:p>
          <a:p>
            <a:pPr>
              <a:spcBef>
                <a:spcPts val="0"/>
              </a:spcBef>
              <a:buNone/>
            </a:pPr>
            <a:r>
              <a:rPr lang="zh-CN" altLang="en-US" sz="2400" dirty="0" smtClean="0">
                <a:latin typeface="Arial Narrow" pitchFamily="34" charset="0"/>
                <a:ea typeface="黑体" pitchFamily="2" charset="-122"/>
              </a:rPr>
              <a:t>三种元数据</a:t>
            </a:r>
            <a:r>
              <a:rPr lang="en-US" altLang="zh-CN" sz="2400" dirty="0" smtClean="0">
                <a:latin typeface="Arial Narrow" pitchFamily="34" charset="0"/>
                <a:ea typeface="黑体" pitchFamily="2" charset="-122"/>
              </a:rPr>
              <a:t> </a:t>
            </a:r>
            <a:r>
              <a:rPr lang="zh-CN" altLang="en-US" sz="2400" dirty="0" smtClean="0">
                <a:latin typeface="Arial Narrow" pitchFamily="34" charset="0"/>
                <a:ea typeface="黑体" pitchFamily="2" charset="-122"/>
              </a:rPr>
              <a:t>：</a:t>
            </a:r>
            <a:endParaRPr lang="en-US" altLang="zh-CN" sz="2400" dirty="0" smtClean="0">
              <a:latin typeface="Arial Narrow" pitchFamily="34" charset="0"/>
              <a:ea typeface="黑体" pitchFamily="2" charset="-122"/>
            </a:endParaRPr>
          </a:p>
          <a:p>
            <a:pPr>
              <a:spcBef>
                <a:spcPts val="0"/>
              </a:spcBef>
            </a:pPr>
            <a:r>
              <a:rPr lang="zh-CN" altLang="en-US" sz="2400" dirty="0" smtClean="0">
                <a:latin typeface="Arial Narrow" pitchFamily="34" charset="0"/>
                <a:ea typeface="黑体" pitchFamily="2" charset="-122"/>
              </a:rPr>
              <a:t>命名空间</a:t>
            </a:r>
            <a:r>
              <a:rPr lang="en-US" altLang="zh-CN" sz="2400" dirty="0" smtClean="0">
                <a:latin typeface="Arial Narrow" pitchFamily="34" charset="0"/>
                <a:ea typeface="黑体" pitchFamily="2" charset="-122"/>
              </a:rPr>
              <a:t>(Name Space),</a:t>
            </a:r>
            <a:r>
              <a:rPr lang="zh-CN" altLang="en-US" sz="2400" dirty="0" smtClean="0">
                <a:latin typeface="Arial Narrow" pitchFamily="34" charset="0"/>
                <a:ea typeface="黑体" pitchFamily="2" charset="-122"/>
              </a:rPr>
              <a:t>即整个</a:t>
            </a:r>
            <a:endParaRPr lang="en-US" altLang="zh-CN" sz="2400" dirty="0" smtClean="0">
              <a:latin typeface="Arial Narrow" pitchFamily="34" charset="0"/>
              <a:ea typeface="黑体" pitchFamily="2" charset="-122"/>
            </a:endParaRPr>
          </a:p>
          <a:p>
            <a:pPr>
              <a:spcBef>
                <a:spcPts val="0"/>
              </a:spcBef>
              <a:buNone/>
            </a:pPr>
            <a:r>
              <a:rPr lang="zh-CN" altLang="en-US" sz="2400" dirty="0" smtClean="0">
                <a:latin typeface="Arial Narrow" pitchFamily="34" charset="0"/>
                <a:ea typeface="黑体" pitchFamily="2" charset="-122"/>
              </a:rPr>
              <a:t>    分布式文件系统的目录结构</a:t>
            </a:r>
            <a:r>
              <a:rPr lang="en-US" altLang="zh-CN" sz="2400" dirty="0" smtClean="0">
                <a:latin typeface="Arial Narrow" pitchFamily="34" charset="0"/>
                <a:ea typeface="黑体" pitchFamily="2" charset="-122"/>
              </a:rPr>
              <a:t> </a:t>
            </a:r>
          </a:p>
          <a:p>
            <a:r>
              <a:rPr lang="en-US" altLang="zh-CN" sz="2400" dirty="0" smtClean="0">
                <a:latin typeface="Arial Narrow" pitchFamily="34" charset="0"/>
                <a:ea typeface="黑体" pitchFamily="2" charset="-122"/>
              </a:rPr>
              <a:t>Chunk</a:t>
            </a:r>
            <a:r>
              <a:rPr lang="zh-CN" altLang="en-US" sz="2400" dirty="0" smtClean="0">
                <a:latin typeface="Arial Narrow" pitchFamily="34" charset="0"/>
                <a:ea typeface="黑体" pitchFamily="2" charset="-122"/>
              </a:rPr>
              <a:t>与文件名的映射表</a:t>
            </a:r>
            <a:endParaRPr lang="en-US" altLang="zh-CN" sz="2400" dirty="0" smtClean="0">
              <a:latin typeface="Arial Narrow" pitchFamily="34" charset="0"/>
              <a:ea typeface="黑体" pitchFamily="2" charset="-122"/>
            </a:endParaRPr>
          </a:p>
          <a:p>
            <a:pPr>
              <a:spcBef>
                <a:spcPts val="0"/>
              </a:spcBef>
            </a:pPr>
            <a:r>
              <a:rPr lang="en-US" altLang="zh-CN" sz="2400" dirty="0" smtClean="0">
                <a:latin typeface="Arial Narrow" pitchFamily="34" charset="0"/>
                <a:ea typeface="黑体" pitchFamily="2" charset="-122"/>
              </a:rPr>
              <a:t>Chunk</a:t>
            </a:r>
            <a:r>
              <a:rPr lang="zh-CN" altLang="en-US" sz="2400" dirty="0" smtClean="0">
                <a:latin typeface="Arial Narrow" pitchFamily="34" charset="0"/>
                <a:ea typeface="黑体" pitchFamily="2" charset="-122"/>
              </a:rPr>
              <a:t>副本的位置信息，每一个</a:t>
            </a:r>
            <a:r>
              <a:rPr lang="en-US" altLang="zh-CN" sz="2400" dirty="0" smtClean="0">
                <a:latin typeface="Arial Narrow" pitchFamily="34" charset="0"/>
                <a:ea typeface="黑体" pitchFamily="2" charset="-122"/>
              </a:rPr>
              <a:t>Chunk</a:t>
            </a:r>
            <a:r>
              <a:rPr lang="zh-CN" altLang="en-US" sz="2400" dirty="0" smtClean="0">
                <a:latin typeface="Arial Narrow" pitchFamily="34" charset="0"/>
                <a:ea typeface="黑体" pitchFamily="2" charset="-122"/>
              </a:rPr>
              <a:t>默认有</a:t>
            </a:r>
            <a:r>
              <a:rPr lang="en-US" altLang="zh-CN" sz="2400" dirty="0" smtClean="0">
                <a:latin typeface="Arial Narrow" pitchFamily="34" charset="0"/>
                <a:ea typeface="黑体" pitchFamily="2" charset="-122"/>
              </a:rPr>
              <a:t>3</a:t>
            </a:r>
            <a:r>
              <a:rPr lang="zh-CN" altLang="en-US" sz="2400" dirty="0" smtClean="0">
                <a:latin typeface="Arial Narrow" pitchFamily="34" charset="0"/>
                <a:ea typeface="黑体" pitchFamily="2" charset="-122"/>
              </a:rPr>
              <a:t>个副本</a:t>
            </a:r>
            <a:endParaRPr lang="en-US" altLang="zh-CN" sz="2400" dirty="0" smtClean="0">
              <a:latin typeface="Arial Narrow" pitchFamily="34" charset="0"/>
              <a:ea typeface="黑体" pitchFamily="2" charset="-122"/>
            </a:endParaRPr>
          </a:p>
        </p:txBody>
      </p:sp>
      <p:sp>
        <p:nvSpPr>
          <p:cNvPr id="4" name="Title 1"/>
          <p:cNvSpPr>
            <a:spLocks noGrp="1"/>
          </p:cNvSpPr>
          <p:nvPr>
            <p:ph type="title"/>
          </p:nvPr>
        </p:nvSpPr>
        <p:spPr>
          <a:xfrm>
            <a:off x="398595" y="266282"/>
            <a:ext cx="8580151" cy="4856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altLang="zh-CN" sz="2400" b="1" spc="50" dirty="0" err="1"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MapReduce</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分布式文件系统</a:t>
            </a:r>
            <a:r>
              <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GFS</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的工作原理</a:t>
            </a:r>
            <a:endPar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endParaRPr>
          </a:p>
        </p:txBody>
      </p:sp>
      <p:pic>
        <p:nvPicPr>
          <p:cNvPr id="5" name="Picture 10" descr="gfs1.gif"/>
          <p:cNvPicPr>
            <a:picLocks noChangeAspect="1"/>
          </p:cNvPicPr>
          <p:nvPr/>
        </p:nvPicPr>
        <p:blipFill>
          <a:blip r:embed="rId2" cstate="print"/>
          <a:srcRect l="44772" r="8819" b="53211"/>
          <a:stretch>
            <a:fillRect/>
          </a:stretch>
        </p:blipFill>
        <p:spPr bwMode="auto">
          <a:xfrm>
            <a:off x="4747491" y="1938329"/>
            <a:ext cx="3842327" cy="1820871"/>
          </a:xfrm>
          <a:prstGeom prst="rect">
            <a:avLst/>
          </a:prstGeom>
          <a:noFill/>
          <a:ln w="9525">
            <a:noFill/>
            <a:miter lim="800000"/>
            <a:headEnd/>
            <a:tailEnd/>
          </a:ln>
        </p:spPr>
      </p:pic>
      <p:sp>
        <p:nvSpPr>
          <p:cNvPr id="7" name="TextBox 6"/>
          <p:cNvSpPr txBox="1"/>
          <p:nvPr/>
        </p:nvSpPr>
        <p:spPr>
          <a:xfrm>
            <a:off x="6635827" y="1537019"/>
            <a:ext cx="1795750" cy="461665"/>
          </a:xfrm>
          <a:prstGeom prst="rect">
            <a:avLst/>
          </a:prstGeom>
          <a:solidFill>
            <a:schemeClr val="accent1"/>
          </a:solidFill>
        </p:spPr>
        <p:txBody>
          <a:bodyPr wrap="square" rtlCol="0">
            <a:spAutoFit/>
          </a:bodyPr>
          <a:lstStyle/>
          <a:p>
            <a:pPr algn="ctr"/>
            <a:r>
              <a:rPr lang="en-US" altLang="zh-CN" sz="2400" dirty="0" smtClean="0">
                <a:latin typeface="+mj-lt"/>
              </a:rPr>
              <a:t>GFS Master</a:t>
            </a:r>
            <a:endParaRPr lang="zh-CN" altLang="en-US" sz="2400" dirty="0">
              <a:latin typeface="+mj-lt"/>
            </a:endParaRPr>
          </a:p>
        </p:txBody>
      </p:sp>
      <p:sp>
        <p:nvSpPr>
          <p:cNvPr id="9" name="TextBox 8"/>
          <p:cNvSpPr txBox="1"/>
          <p:nvPr/>
        </p:nvSpPr>
        <p:spPr>
          <a:xfrm>
            <a:off x="443345" y="4756728"/>
            <a:ext cx="8497455" cy="1938992"/>
          </a:xfrm>
          <a:prstGeom prst="rect">
            <a:avLst/>
          </a:prstGeom>
          <a:noFill/>
        </p:spPr>
        <p:txBody>
          <a:bodyPr wrap="square" rtlCol="0">
            <a:spAutoFit/>
          </a:bodyPr>
          <a:lstStyle/>
          <a:p>
            <a:r>
              <a:rPr lang="zh-CN" altLang="en-US" sz="2400" dirty="0" smtClean="0">
                <a:latin typeface="Arial Narrow" pitchFamily="34" charset="0"/>
                <a:ea typeface="黑体" pitchFamily="2" charset="-122"/>
              </a:rPr>
              <a:t>前两种元数据可通过操作日志提供容错处理能力；</a:t>
            </a:r>
            <a:endParaRPr lang="en-US" altLang="zh-CN" sz="2400" dirty="0" smtClean="0">
              <a:latin typeface="Arial Narrow" pitchFamily="34" charset="0"/>
              <a:ea typeface="黑体" pitchFamily="2" charset="-122"/>
            </a:endParaRPr>
          </a:p>
          <a:p>
            <a:r>
              <a:rPr lang="zh-CN" altLang="en-US" sz="2400" dirty="0" smtClean="0">
                <a:latin typeface="Arial Narrow" pitchFamily="34" charset="0"/>
                <a:ea typeface="黑体" pitchFamily="2" charset="-122"/>
              </a:rPr>
              <a:t>第</a:t>
            </a:r>
            <a:r>
              <a:rPr lang="en-US" altLang="zh-CN" sz="2400" dirty="0" smtClean="0">
                <a:latin typeface="Arial Narrow" pitchFamily="34" charset="0"/>
                <a:ea typeface="黑体" pitchFamily="2" charset="-122"/>
              </a:rPr>
              <a:t>3</a:t>
            </a:r>
            <a:r>
              <a:rPr lang="zh-CN" altLang="en-US" sz="2400" dirty="0" smtClean="0">
                <a:latin typeface="Arial Narrow" pitchFamily="34" charset="0"/>
                <a:ea typeface="黑体" pitchFamily="2" charset="-122"/>
              </a:rPr>
              <a:t>个元数据直接保存在</a:t>
            </a:r>
            <a:r>
              <a:rPr lang="en-US" altLang="zh-CN" sz="2400" dirty="0" err="1" smtClean="0">
                <a:latin typeface="Arial Narrow" pitchFamily="34" charset="0"/>
                <a:ea typeface="黑体" pitchFamily="2" charset="-122"/>
              </a:rPr>
              <a:t>ChunkServer</a:t>
            </a:r>
            <a:r>
              <a:rPr lang="zh-CN" altLang="en-US" sz="2400" dirty="0" smtClean="0">
                <a:latin typeface="Arial Narrow" pitchFamily="34" charset="0"/>
                <a:ea typeface="黑体" pitchFamily="2" charset="-122"/>
              </a:rPr>
              <a:t>上，</a:t>
            </a:r>
            <a:r>
              <a:rPr lang="en-US" altLang="zh-CN" sz="2400" dirty="0" smtClean="0">
                <a:latin typeface="Arial Narrow" pitchFamily="34" charset="0"/>
                <a:ea typeface="黑体" pitchFamily="2" charset="-122"/>
              </a:rPr>
              <a:t> Master </a:t>
            </a:r>
            <a:r>
              <a:rPr lang="zh-CN" altLang="en-US" sz="2400" dirty="0" smtClean="0">
                <a:latin typeface="Arial Narrow" pitchFamily="34" charset="0"/>
                <a:ea typeface="黑体" pitchFamily="2" charset="-122"/>
              </a:rPr>
              <a:t>启动或</a:t>
            </a:r>
            <a:r>
              <a:rPr lang="en-US" altLang="zh-CN" sz="2400" dirty="0" smtClean="0">
                <a:latin typeface="Arial Narrow" pitchFamily="34" charset="0"/>
                <a:ea typeface="黑体" pitchFamily="2" charset="-122"/>
              </a:rPr>
              <a:t>Chunk Server</a:t>
            </a:r>
            <a:r>
              <a:rPr lang="zh-CN" altLang="en-US" sz="2400" dirty="0" smtClean="0">
                <a:latin typeface="Arial Narrow" pitchFamily="34" charset="0"/>
                <a:ea typeface="黑体" pitchFamily="2" charset="-122"/>
              </a:rPr>
              <a:t>注册时自动完成在</a:t>
            </a:r>
            <a:r>
              <a:rPr lang="en-US" altLang="zh-CN" sz="2400" dirty="0" smtClean="0">
                <a:latin typeface="Arial Narrow" pitchFamily="34" charset="0"/>
                <a:ea typeface="黑体" pitchFamily="2" charset="-122"/>
              </a:rPr>
              <a:t>Chunk Server</a:t>
            </a:r>
            <a:r>
              <a:rPr lang="zh-CN" altLang="en-US" sz="2400" dirty="0" smtClean="0">
                <a:latin typeface="Arial Narrow" pitchFamily="34" charset="0"/>
                <a:ea typeface="黑体" pitchFamily="2" charset="-122"/>
              </a:rPr>
              <a:t>上元数据的生成；</a:t>
            </a:r>
            <a:endParaRPr lang="en-US" altLang="zh-CN" sz="2400" dirty="0" smtClean="0">
              <a:latin typeface="Arial Narrow" pitchFamily="34" charset="0"/>
              <a:ea typeface="黑体" pitchFamily="2" charset="-122"/>
            </a:endParaRPr>
          </a:p>
          <a:p>
            <a:r>
              <a:rPr lang="zh-CN" altLang="en-US" sz="2400" dirty="0" smtClean="0">
                <a:latin typeface="Arial Narrow" pitchFamily="34" charset="0"/>
                <a:ea typeface="黑体" pitchFamily="2" charset="-122"/>
              </a:rPr>
              <a:t>因此，当</a:t>
            </a:r>
            <a:r>
              <a:rPr lang="en-US" altLang="zh-CN" sz="2400" dirty="0" smtClean="0">
                <a:latin typeface="Arial Narrow" pitchFamily="34" charset="0"/>
                <a:ea typeface="黑体" pitchFamily="2" charset="-122"/>
              </a:rPr>
              <a:t>Master</a:t>
            </a:r>
            <a:r>
              <a:rPr lang="zh-CN" altLang="en-US" sz="2400" dirty="0" smtClean="0">
                <a:latin typeface="Arial Narrow" pitchFamily="34" charset="0"/>
                <a:ea typeface="黑体" pitchFamily="2" charset="-122"/>
              </a:rPr>
              <a:t>失效时，只要</a:t>
            </a:r>
            <a:r>
              <a:rPr lang="en-US" altLang="zh-CN" sz="2400" dirty="0" err="1" smtClean="0">
                <a:latin typeface="Arial Narrow" pitchFamily="34" charset="0"/>
                <a:ea typeface="黑体" pitchFamily="2" charset="-122"/>
              </a:rPr>
              <a:t>ChunkServer</a:t>
            </a:r>
            <a:r>
              <a:rPr lang="zh-CN" altLang="en-US" sz="2400" dirty="0" smtClean="0">
                <a:latin typeface="Arial Narrow" pitchFamily="34" charset="0"/>
                <a:ea typeface="黑体" pitchFamily="2" charset="-122"/>
              </a:rPr>
              <a:t>数据保存完好，可迅速恢复</a:t>
            </a:r>
            <a:r>
              <a:rPr lang="en-US" altLang="zh-CN" sz="2400" dirty="0" smtClean="0">
                <a:latin typeface="Arial Narrow" pitchFamily="34" charset="0"/>
                <a:ea typeface="黑体" pitchFamily="2" charset="-122"/>
              </a:rPr>
              <a:t>Master</a:t>
            </a:r>
            <a:r>
              <a:rPr lang="zh-CN" altLang="en-US" sz="2400" dirty="0" smtClean="0">
                <a:latin typeface="Arial Narrow" pitchFamily="34" charset="0"/>
                <a:ea typeface="黑体" pitchFamily="2" charset="-122"/>
              </a:rPr>
              <a:t>上的元数据。</a:t>
            </a:r>
            <a:endParaRPr lang="zh-CN" altLang="en-US" sz="2400" dirty="0">
              <a:latin typeface="Arial Narrow"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76484" y="976034"/>
            <a:ext cx="5237625" cy="4879821"/>
          </a:xfrm>
        </p:spPr>
        <p:txBody>
          <a:bodyPr>
            <a:normAutofit/>
          </a:bodyPr>
          <a:lstStyle/>
          <a:p>
            <a:pPr>
              <a:spcAft>
                <a:spcPts val="600"/>
              </a:spcAft>
              <a:buNone/>
            </a:pPr>
            <a:r>
              <a:rPr lang="en-US" altLang="zh-CN" b="1" dirty="0" smtClean="0">
                <a:solidFill>
                  <a:srgbClr val="00B050"/>
                </a:solidFill>
                <a:latin typeface="黑体" pitchFamily="2" charset="-122"/>
                <a:ea typeface="黑体" pitchFamily="2" charset="-122"/>
              </a:rPr>
              <a:t>Google GFS</a:t>
            </a:r>
            <a:r>
              <a:rPr lang="zh-CN" altLang="en-US" b="1" dirty="0" smtClean="0">
                <a:solidFill>
                  <a:srgbClr val="00B050"/>
                </a:solidFill>
                <a:latin typeface="黑体" pitchFamily="2" charset="-122"/>
                <a:ea typeface="黑体" pitchFamily="2" charset="-122"/>
              </a:rPr>
              <a:t>的基本构架和工作原理</a:t>
            </a:r>
            <a:endParaRPr lang="en-US" altLang="zh-CN" b="1" dirty="0" smtClean="0">
              <a:solidFill>
                <a:srgbClr val="00B050"/>
              </a:solidFill>
              <a:latin typeface="黑体" pitchFamily="2" charset="-122"/>
              <a:ea typeface="黑体" pitchFamily="2" charset="-122"/>
            </a:endParaRPr>
          </a:p>
          <a:p>
            <a:pPr>
              <a:spcBef>
                <a:spcPts val="0"/>
              </a:spcBef>
              <a:buNone/>
            </a:pPr>
            <a:r>
              <a:rPr lang="en-US" altLang="zh-CN" sz="2400" b="1" dirty="0" smtClean="0">
                <a:solidFill>
                  <a:srgbClr val="C00000"/>
                </a:solidFill>
                <a:latin typeface="Arial Narrow" pitchFamily="34" charset="0"/>
                <a:ea typeface="黑体" pitchFamily="2" charset="-122"/>
              </a:rPr>
              <a:t>GFS </a:t>
            </a:r>
            <a:r>
              <a:rPr lang="en-US" altLang="zh-CN" sz="2400" b="1" dirty="0" err="1" smtClean="0">
                <a:solidFill>
                  <a:srgbClr val="C00000"/>
                </a:solidFill>
                <a:latin typeface="Arial Narrow" pitchFamily="34" charset="0"/>
                <a:ea typeface="黑体" pitchFamily="2" charset="-122"/>
              </a:rPr>
              <a:t>ChunkServer</a:t>
            </a:r>
            <a:endParaRPr lang="en-US" altLang="zh-CN" sz="2400" b="1" dirty="0" smtClean="0">
              <a:solidFill>
                <a:srgbClr val="C00000"/>
              </a:solidFill>
              <a:latin typeface="Arial Narrow" pitchFamily="34" charset="0"/>
              <a:ea typeface="黑体" pitchFamily="2" charset="-122"/>
            </a:endParaRPr>
          </a:p>
          <a:p>
            <a:pPr>
              <a:spcBef>
                <a:spcPts val="0"/>
              </a:spcBef>
              <a:buNone/>
            </a:pPr>
            <a:r>
              <a:rPr lang="zh-CN" altLang="en-US" sz="2400" dirty="0" smtClean="0">
                <a:latin typeface="Arial Narrow" pitchFamily="34" charset="0"/>
                <a:ea typeface="黑体" pitchFamily="2" charset="-122"/>
              </a:rPr>
              <a:t>    即用来保存大量实际数据的数据</a:t>
            </a:r>
            <a:endParaRPr lang="en-US" altLang="zh-CN" sz="2400" dirty="0" smtClean="0">
              <a:latin typeface="Arial Narrow" pitchFamily="34" charset="0"/>
              <a:ea typeface="黑体" pitchFamily="2" charset="-122"/>
            </a:endParaRPr>
          </a:p>
          <a:p>
            <a:pPr marL="273050" indent="-4763">
              <a:spcBef>
                <a:spcPts val="0"/>
              </a:spcBef>
              <a:buNone/>
            </a:pPr>
            <a:r>
              <a:rPr lang="zh-CN" altLang="en-US" sz="2400" dirty="0" smtClean="0">
                <a:latin typeface="Arial Narrow" pitchFamily="34" charset="0"/>
                <a:ea typeface="黑体" pitchFamily="2" charset="-122"/>
              </a:rPr>
              <a:t>服务器。</a:t>
            </a:r>
            <a:endParaRPr lang="en-US" altLang="zh-CN" sz="2400" dirty="0" smtClean="0">
              <a:latin typeface="Arial Narrow" pitchFamily="34" charset="0"/>
              <a:ea typeface="黑体" pitchFamily="2" charset="-122"/>
            </a:endParaRPr>
          </a:p>
          <a:p>
            <a:pPr>
              <a:spcBef>
                <a:spcPts val="0"/>
              </a:spcBef>
            </a:pPr>
            <a:r>
              <a:rPr lang="en-US" altLang="zh-CN" sz="2400" dirty="0" smtClean="0">
                <a:latin typeface="Arial Narrow" pitchFamily="34" charset="0"/>
                <a:ea typeface="黑体" pitchFamily="2" charset="-122"/>
              </a:rPr>
              <a:t>GFS</a:t>
            </a:r>
            <a:r>
              <a:rPr lang="zh-CN" altLang="en-US" sz="2400" dirty="0" smtClean="0">
                <a:latin typeface="Arial Narrow" pitchFamily="34" charset="0"/>
                <a:ea typeface="黑体" pitchFamily="2" charset="-122"/>
              </a:rPr>
              <a:t>中每个数据块划分缺省为</a:t>
            </a:r>
            <a:r>
              <a:rPr lang="en-US" altLang="zh-CN" sz="2400" dirty="0" smtClean="0">
                <a:latin typeface="Arial Narrow" pitchFamily="34" charset="0"/>
                <a:ea typeface="黑体" pitchFamily="2" charset="-122"/>
              </a:rPr>
              <a:t>64MB</a:t>
            </a:r>
          </a:p>
          <a:p>
            <a:pPr>
              <a:spcBef>
                <a:spcPts val="0"/>
              </a:spcBef>
            </a:pPr>
            <a:r>
              <a:rPr lang="zh-CN" altLang="en-US" sz="2400" dirty="0" smtClean="0">
                <a:latin typeface="Arial Narrow" pitchFamily="34" charset="0"/>
                <a:ea typeface="黑体" pitchFamily="2" charset="-122"/>
              </a:rPr>
              <a:t>每个数据块会分别在</a:t>
            </a:r>
            <a:r>
              <a:rPr lang="en-US" altLang="zh-CN" sz="2400" dirty="0" smtClean="0">
                <a:latin typeface="Arial Narrow" pitchFamily="34" charset="0"/>
                <a:ea typeface="黑体" pitchFamily="2" charset="-122"/>
              </a:rPr>
              <a:t>3</a:t>
            </a:r>
            <a:r>
              <a:rPr lang="zh-CN" altLang="en-US" sz="2400" dirty="0" smtClean="0">
                <a:latin typeface="Arial Narrow" pitchFamily="34" charset="0"/>
                <a:ea typeface="黑体" pitchFamily="2" charset="-122"/>
              </a:rPr>
              <a:t>个</a:t>
            </a:r>
            <a:r>
              <a:rPr lang="en-US" altLang="zh-CN" sz="2400" dirty="0" smtClean="0">
                <a:latin typeface="Arial Narrow" pitchFamily="34" charset="0"/>
                <a:ea typeface="黑体" pitchFamily="2" charset="-122"/>
              </a:rPr>
              <a:t>(</a:t>
            </a:r>
            <a:r>
              <a:rPr lang="zh-CN" altLang="en-US" sz="2400" dirty="0" smtClean="0">
                <a:latin typeface="Arial Narrow" pitchFamily="34" charset="0"/>
                <a:ea typeface="黑体" pitchFamily="2" charset="-122"/>
              </a:rPr>
              <a:t>缺省情况下</a:t>
            </a:r>
            <a:r>
              <a:rPr lang="en-US" altLang="zh-CN" sz="2400" dirty="0" smtClean="0">
                <a:latin typeface="Arial Narrow" pitchFamily="34" charset="0"/>
                <a:ea typeface="黑体" pitchFamily="2" charset="-122"/>
              </a:rPr>
              <a:t>)</a:t>
            </a:r>
            <a:r>
              <a:rPr lang="zh-CN" altLang="en-US" sz="2400" dirty="0" smtClean="0">
                <a:latin typeface="Arial Narrow" pitchFamily="34" charset="0"/>
                <a:ea typeface="黑体" pitchFamily="2" charset="-122"/>
              </a:rPr>
              <a:t>不同的地方复制副本；</a:t>
            </a:r>
            <a:endParaRPr lang="en-US" altLang="zh-CN" sz="2400" dirty="0" smtClean="0">
              <a:latin typeface="Arial Narrow" pitchFamily="34" charset="0"/>
              <a:ea typeface="黑体" pitchFamily="2" charset="-122"/>
            </a:endParaRPr>
          </a:p>
          <a:p>
            <a:pPr>
              <a:spcBef>
                <a:spcPts val="0"/>
              </a:spcBef>
            </a:pPr>
            <a:r>
              <a:rPr lang="zh-CN" altLang="en-US" sz="2400" dirty="0" smtClean="0">
                <a:latin typeface="Arial Narrow" pitchFamily="34" charset="0"/>
                <a:ea typeface="黑体" pitchFamily="2" charset="-122"/>
              </a:rPr>
              <a:t>对每一个数据块，仅当</a:t>
            </a:r>
            <a:r>
              <a:rPr lang="en-US" altLang="zh-CN" sz="2400" dirty="0" smtClean="0">
                <a:latin typeface="Arial Narrow" pitchFamily="34" charset="0"/>
                <a:ea typeface="黑体" pitchFamily="2" charset="-122"/>
              </a:rPr>
              <a:t>3</a:t>
            </a:r>
            <a:r>
              <a:rPr lang="zh-CN" altLang="en-US" sz="2400" dirty="0" smtClean="0">
                <a:latin typeface="Arial Narrow" pitchFamily="34" charset="0"/>
                <a:ea typeface="黑体" pitchFamily="2" charset="-122"/>
              </a:rPr>
              <a:t>个副本都更新成功时，才认为数据保存成功。</a:t>
            </a:r>
            <a:endParaRPr lang="en-US" altLang="zh-CN" sz="2400" dirty="0" smtClean="0">
              <a:latin typeface="Arial Narrow" pitchFamily="34" charset="0"/>
              <a:ea typeface="黑体" pitchFamily="2" charset="-122"/>
            </a:endParaRPr>
          </a:p>
        </p:txBody>
      </p:sp>
      <p:sp>
        <p:nvSpPr>
          <p:cNvPr id="4" name="Title 1"/>
          <p:cNvSpPr>
            <a:spLocks noGrp="1"/>
          </p:cNvSpPr>
          <p:nvPr>
            <p:ph type="title"/>
          </p:nvPr>
        </p:nvSpPr>
        <p:spPr>
          <a:xfrm>
            <a:off x="398595" y="266282"/>
            <a:ext cx="8580151" cy="4856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altLang="zh-CN" sz="2400" b="1" spc="50" dirty="0" err="1"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MapReduce</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分布式文件系统</a:t>
            </a:r>
            <a:r>
              <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GFS</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的工作原理</a:t>
            </a:r>
            <a:endPar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endParaRPr>
          </a:p>
        </p:txBody>
      </p:sp>
      <p:pic>
        <p:nvPicPr>
          <p:cNvPr id="5" name="Picture 10" descr="gfs1.gif"/>
          <p:cNvPicPr>
            <a:picLocks noChangeAspect="1"/>
          </p:cNvPicPr>
          <p:nvPr/>
        </p:nvPicPr>
        <p:blipFill>
          <a:blip r:embed="rId2" cstate="print"/>
          <a:srcRect l="44772" t="48688" r="1648" b="-8259"/>
          <a:stretch>
            <a:fillRect/>
          </a:stretch>
        </p:blipFill>
        <p:spPr bwMode="auto">
          <a:xfrm>
            <a:off x="5313163" y="2106271"/>
            <a:ext cx="3618398" cy="2004090"/>
          </a:xfrm>
          <a:prstGeom prst="rect">
            <a:avLst/>
          </a:prstGeom>
          <a:noFill/>
          <a:ln w="9525">
            <a:noFill/>
            <a:miter lim="800000"/>
            <a:headEnd/>
            <a:tailEnd/>
          </a:ln>
        </p:spPr>
      </p:pic>
      <p:sp>
        <p:nvSpPr>
          <p:cNvPr id="9" name="TextBox 8"/>
          <p:cNvSpPr txBox="1"/>
          <p:nvPr/>
        </p:nvSpPr>
        <p:spPr>
          <a:xfrm>
            <a:off x="277089" y="4485022"/>
            <a:ext cx="8497455" cy="2308324"/>
          </a:xfrm>
          <a:prstGeom prst="rect">
            <a:avLst/>
          </a:prstGeom>
          <a:noFill/>
        </p:spPr>
        <p:txBody>
          <a:bodyPr wrap="square" rtlCol="0">
            <a:spAutoFit/>
          </a:bodyPr>
          <a:lstStyle/>
          <a:p>
            <a:pPr marL="274320" indent="-274320">
              <a:buClr>
                <a:schemeClr val="accent1"/>
              </a:buClr>
              <a:buSzPct val="85000"/>
              <a:buFont typeface="Wingdings 2"/>
              <a:buChar char=""/>
            </a:pPr>
            <a:r>
              <a:rPr lang="zh-CN" altLang="en-US" sz="2400" dirty="0" smtClean="0">
                <a:latin typeface="Arial Narrow" pitchFamily="34" charset="0"/>
                <a:ea typeface="黑体" pitchFamily="2" charset="-122"/>
              </a:rPr>
              <a:t>当某个副本失效时，</a:t>
            </a:r>
            <a:r>
              <a:rPr lang="en-US" altLang="zh-CN" sz="2400" dirty="0" smtClean="0">
                <a:latin typeface="Arial Narrow" pitchFamily="34" charset="0"/>
                <a:ea typeface="黑体" pitchFamily="2" charset="-122"/>
              </a:rPr>
              <a:t>Master</a:t>
            </a:r>
            <a:r>
              <a:rPr lang="zh-CN" altLang="en-US" sz="2400" dirty="0" smtClean="0">
                <a:latin typeface="Arial Narrow" pitchFamily="34" charset="0"/>
                <a:ea typeface="黑体" pitchFamily="2" charset="-122"/>
              </a:rPr>
              <a:t>会自动将正确的副本数据进行复制以保证足够的副本数</a:t>
            </a:r>
            <a:endParaRPr lang="en-US" altLang="zh-CN" sz="2400" dirty="0" smtClean="0">
              <a:latin typeface="Arial Narrow" pitchFamily="34" charset="0"/>
              <a:ea typeface="黑体" pitchFamily="2" charset="-122"/>
            </a:endParaRPr>
          </a:p>
          <a:p>
            <a:pPr marL="274320" indent="-274320">
              <a:buClr>
                <a:schemeClr val="accent1"/>
              </a:buClr>
              <a:buSzPct val="85000"/>
              <a:buFont typeface="Wingdings 2"/>
              <a:buChar char=""/>
            </a:pPr>
            <a:r>
              <a:rPr lang="en-US" altLang="zh-CN" sz="2400" dirty="0" smtClean="0">
                <a:latin typeface="Arial Narrow" pitchFamily="34" charset="0"/>
                <a:ea typeface="黑体" pitchFamily="2" charset="-122"/>
              </a:rPr>
              <a:t> GFS</a:t>
            </a:r>
            <a:r>
              <a:rPr lang="zh-CN" altLang="en-US" sz="2400" dirty="0" smtClean="0">
                <a:latin typeface="Arial Narrow" pitchFamily="34" charset="0"/>
                <a:ea typeface="黑体" pitchFamily="2" charset="-122"/>
              </a:rPr>
              <a:t>上存储的数据块副本，在物理上以一个本地的</a:t>
            </a:r>
            <a:r>
              <a:rPr lang="en-US" altLang="zh-CN" sz="2400" dirty="0" smtClean="0">
                <a:latin typeface="Arial Narrow" pitchFamily="34" charset="0"/>
                <a:ea typeface="黑体" pitchFamily="2" charset="-122"/>
              </a:rPr>
              <a:t>Linux</a:t>
            </a:r>
            <a:r>
              <a:rPr lang="zh-CN" altLang="en-US" sz="2400" dirty="0" smtClean="0">
                <a:latin typeface="Arial Narrow" pitchFamily="34" charset="0"/>
                <a:ea typeface="黑体" pitchFamily="2" charset="-122"/>
              </a:rPr>
              <a:t>操作系统的文件形式存储，每一个数据块再划分为</a:t>
            </a:r>
            <a:r>
              <a:rPr lang="en-US" altLang="zh-CN" sz="2400" dirty="0" smtClean="0">
                <a:latin typeface="Arial Narrow" pitchFamily="34" charset="0"/>
                <a:ea typeface="黑体" pitchFamily="2" charset="-122"/>
              </a:rPr>
              <a:t>64KB</a:t>
            </a:r>
            <a:r>
              <a:rPr lang="zh-CN" altLang="en-US" sz="2400" dirty="0" smtClean="0">
                <a:latin typeface="Arial Narrow" pitchFamily="34" charset="0"/>
                <a:ea typeface="黑体" pitchFamily="2" charset="-122"/>
              </a:rPr>
              <a:t>的子块，每个子快有一个</a:t>
            </a:r>
            <a:r>
              <a:rPr lang="en-US" altLang="zh-CN" sz="2400" dirty="0" smtClean="0">
                <a:latin typeface="Arial Narrow" pitchFamily="34" charset="0"/>
                <a:ea typeface="黑体" pitchFamily="2" charset="-122"/>
              </a:rPr>
              <a:t>32</a:t>
            </a:r>
            <a:r>
              <a:rPr lang="zh-CN" altLang="en-US" sz="2400" dirty="0" smtClean="0">
                <a:latin typeface="Arial Narrow" pitchFamily="34" charset="0"/>
                <a:ea typeface="黑体" pitchFamily="2" charset="-122"/>
              </a:rPr>
              <a:t>位的校验和，读数据时会检查校验和以保证使用为失效的数据。</a:t>
            </a:r>
            <a:endParaRPr lang="zh-CN" altLang="en-US" sz="2400" dirty="0">
              <a:latin typeface="Arial Narrow" pitchFamily="34" charset="0"/>
            </a:endParaRPr>
          </a:p>
        </p:txBody>
      </p:sp>
      <p:sp>
        <p:nvSpPr>
          <p:cNvPr id="8" name="TextBox 7"/>
          <p:cNvSpPr txBox="1"/>
          <p:nvPr/>
        </p:nvSpPr>
        <p:spPr>
          <a:xfrm>
            <a:off x="6199215" y="2268420"/>
            <a:ext cx="1940804" cy="461665"/>
          </a:xfrm>
          <a:prstGeom prst="rect">
            <a:avLst/>
          </a:prstGeom>
          <a:solidFill>
            <a:srgbClr val="0066FF">
              <a:alpha val="75000"/>
            </a:srgbClr>
          </a:solidFill>
        </p:spPr>
        <p:txBody>
          <a:bodyPr wrap="square" rtlCol="0">
            <a:spAutoFit/>
          </a:bodyPr>
          <a:lstStyle/>
          <a:p>
            <a:pPr algn="ctr"/>
            <a:r>
              <a:rPr lang="en-US" altLang="zh-CN" sz="2400" dirty="0" err="1" smtClean="0">
                <a:solidFill>
                  <a:schemeClr val="bg1"/>
                </a:solidFill>
                <a:latin typeface="+mj-lt"/>
              </a:rPr>
              <a:t>ChunkServer</a:t>
            </a:r>
            <a:endParaRPr lang="zh-CN" altLang="en-US" sz="2400" dirty="0">
              <a:solidFill>
                <a:schemeClr val="bg1"/>
              </a:solidFill>
              <a:latin typeface="+mj-l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76484" y="976034"/>
            <a:ext cx="5237625" cy="4879821"/>
          </a:xfrm>
        </p:spPr>
        <p:txBody>
          <a:bodyPr>
            <a:normAutofit/>
          </a:bodyPr>
          <a:lstStyle/>
          <a:p>
            <a:pPr>
              <a:spcAft>
                <a:spcPts val="600"/>
              </a:spcAft>
              <a:buNone/>
            </a:pPr>
            <a:r>
              <a:rPr lang="en-US" altLang="zh-CN" b="1" dirty="0" smtClean="0">
                <a:solidFill>
                  <a:srgbClr val="00B050"/>
                </a:solidFill>
                <a:latin typeface="黑体" pitchFamily="2" charset="-122"/>
                <a:ea typeface="黑体" pitchFamily="2" charset="-122"/>
              </a:rPr>
              <a:t>Google GFS</a:t>
            </a:r>
            <a:r>
              <a:rPr lang="zh-CN" altLang="en-US" b="1" dirty="0" smtClean="0">
                <a:solidFill>
                  <a:srgbClr val="00B050"/>
                </a:solidFill>
                <a:latin typeface="黑体" pitchFamily="2" charset="-122"/>
                <a:ea typeface="黑体" pitchFamily="2" charset="-122"/>
              </a:rPr>
              <a:t>的基本构架和工作原理</a:t>
            </a:r>
            <a:endParaRPr lang="en-US" altLang="zh-CN" b="1" dirty="0" smtClean="0">
              <a:solidFill>
                <a:srgbClr val="00B050"/>
              </a:solidFill>
              <a:latin typeface="黑体" pitchFamily="2" charset="-122"/>
              <a:ea typeface="黑体" pitchFamily="2" charset="-122"/>
            </a:endParaRPr>
          </a:p>
          <a:p>
            <a:pPr>
              <a:spcBef>
                <a:spcPts val="0"/>
              </a:spcBef>
              <a:buNone/>
            </a:pPr>
            <a:r>
              <a:rPr lang="zh-CN" altLang="en-US" sz="2400" dirty="0" smtClean="0">
                <a:solidFill>
                  <a:srgbClr val="C00000"/>
                </a:solidFill>
                <a:latin typeface="+mj-lt"/>
                <a:ea typeface="黑体" pitchFamily="2" charset="-122"/>
              </a:rPr>
              <a:t>数据访问工作过程</a:t>
            </a:r>
            <a:endParaRPr lang="en-US" altLang="zh-CN" sz="2400" dirty="0" smtClean="0">
              <a:solidFill>
                <a:srgbClr val="C00000"/>
              </a:solidFill>
              <a:latin typeface="+mj-lt"/>
              <a:ea typeface="黑体" pitchFamily="2" charset="-122"/>
            </a:endParaRPr>
          </a:p>
        </p:txBody>
      </p:sp>
      <p:sp>
        <p:nvSpPr>
          <p:cNvPr id="4" name="Title 1"/>
          <p:cNvSpPr>
            <a:spLocks noGrp="1"/>
          </p:cNvSpPr>
          <p:nvPr>
            <p:ph type="title"/>
          </p:nvPr>
        </p:nvSpPr>
        <p:spPr>
          <a:xfrm>
            <a:off x="398595" y="266282"/>
            <a:ext cx="8580151" cy="4856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altLang="zh-CN" sz="2400" b="1" spc="50" dirty="0" err="1"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MapReduce</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分布式文件系统</a:t>
            </a:r>
            <a:r>
              <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GFS</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的工作原理</a:t>
            </a:r>
            <a:endPar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endParaRPr>
          </a:p>
        </p:txBody>
      </p:sp>
      <p:pic>
        <p:nvPicPr>
          <p:cNvPr id="6" name="Picture 10" descr="gfs1.gif"/>
          <p:cNvPicPr>
            <a:picLocks noChangeAspect="1"/>
          </p:cNvPicPr>
          <p:nvPr/>
        </p:nvPicPr>
        <p:blipFill>
          <a:blip r:embed="rId2" cstate="print"/>
          <a:srcRect/>
          <a:stretch>
            <a:fillRect/>
          </a:stretch>
        </p:blipFill>
        <p:spPr bwMode="auto">
          <a:xfrm>
            <a:off x="957510" y="3109311"/>
            <a:ext cx="7124308" cy="3348798"/>
          </a:xfrm>
          <a:prstGeom prst="rect">
            <a:avLst/>
          </a:prstGeom>
          <a:noFill/>
          <a:ln w="9525">
            <a:noFill/>
            <a:miter lim="800000"/>
            <a:headEnd/>
            <a:tailEnd/>
          </a:ln>
        </p:spPr>
      </p:pic>
      <p:sp>
        <p:nvSpPr>
          <p:cNvPr id="8" name="TextBox 7"/>
          <p:cNvSpPr txBox="1"/>
          <p:nvPr/>
        </p:nvSpPr>
        <p:spPr>
          <a:xfrm>
            <a:off x="387650" y="1912094"/>
            <a:ext cx="7888131" cy="707886"/>
          </a:xfrm>
          <a:prstGeom prst="rect">
            <a:avLst/>
          </a:prstGeom>
          <a:noFill/>
        </p:spPr>
        <p:txBody>
          <a:bodyPr wrap="square" rtlCol="0">
            <a:spAutoFit/>
          </a:bodyPr>
          <a:lstStyle/>
          <a:p>
            <a:pPr marL="176213" indent="-176213"/>
            <a:r>
              <a:rPr lang="en-US" altLang="zh-CN" sz="2000" dirty="0" smtClean="0">
                <a:latin typeface="黑体" pitchFamily="2" charset="-122"/>
                <a:ea typeface="黑体" pitchFamily="2" charset="-122"/>
              </a:rPr>
              <a:t>1.</a:t>
            </a:r>
            <a:r>
              <a:rPr lang="zh-CN" altLang="en-US" sz="2000" dirty="0" smtClean="0">
                <a:latin typeface="黑体" pitchFamily="2" charset="-122"/>
                <a:ea typeface="黑体" pitchFamily="2" charset="-122"/>
              </a:rPr>
              <a:t>在程序运行前，数据已经存储在</a:t>
            </a:r>
            <a:r>
              <a:rPr lang="en-US" altLang="zh-CN" sz="2000" dirty="0" smtClean="0">
                <a:latin typeface="黑体" pitchFamily="2" charset="-122"/>
                <a:ea typeface="黑体" pitchFamily="2" charset="-122"/>
              </a:rPr>
              <a:t>GFS</a:t>
            </a:r>
            <a:r>
              <a:rPr lang="zh-CN" altLang="en-US" sz="2000" dirty="0" smtClean="0">
                <a:latin typeface="黑体" pitchFamily="2" charset="-122"/>
                <a:ea typeface="黑体" pitchFamily="2" charset="-122"/>
              </a:rPr>
              <a:t>文件系统中；程序实行时应用程序会告诉</a:t>
            </a:r>
            <a:r>
              <a:rPr lang="en-US" altLang="zh-CN" sz="2000" dirty="0" smtClean="0">
                <a:latin typeface="黑体" pitchFamily="2" charset="-122"/>
                <a:ea typeface="黑体" pitchFamily="2" charset="-122"/>
              </a:rPr>
              <a:t>GFS Server</a:t>
            </a:r>
            <a:r>
              <a:rPr lang="zh-CN" altLang="en-US" sz="2000" dirty="0" smtClean="0">
                <a:latin typeface="黑体" pitchFamily="2" charset="-122"/>
                <a:ea typeface="黑体" pitchFamily="2" charset="-122"/>
              </a:rPr>
              <a:t>所要访问的文件名或者数据块索引是什么</a:t>
            </a:r>
            <a:endParaRPr lang="en-US" altLang="zh-CN" sz="2000" dirty="0" smtClean="0">
              <a:latin typeface="黑体" pitchFamily="2" charset="-122"/>
              <a:ea typeface="黑体" pitchFamily="2" charset="-122"/>
            </a:endParaRPr>
          </a:p>
        </p:txBody>
      </p:sp>
      <p:grpSp>
        <p:nvGrpSpPr>
          <p:cNvPr id="13" name="Group 12"/>
          <p:cNvGrpSpPr/>
          <p:nvPr/>
        </p:nvGrpSpPr>
        <p:grpSpPr>
          <a:xfrm>
            <a:off x="997527" y="3195781"/>
            <a:ext cx="3140364" cy="655782"/>
            <a:chOff x="997527" y="3168073"/>
            <a:chExt cx="3140364" cy="655782"/>
          </a:xfrm>
        </p:grpSpPr>
        <p:sp>
          <p:nvSpPr>
            <p:cNvPr id="10" name="Rectangle 9"/>
            <p:cNvSpPr/>
            <p:nvPr/>
          </p:nvSpPr>
          <p:spPr>
            <a:xfrm>
              <a:off x="997527" y="3168073"/>
              <a:ext cx="1052946" cy="655782"/>
            </a:xfrm>
            <a:prstGeom prst="rect">
              <a:avLst/>
            </a:prstGeom>
            <a:solidFill>
              <a:srgbClr val="00FFFF">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Straight Arrow Connector 11"/>
            <p:cNvCxnSpPr/>
            <p:nvPr/>
          </p:nvCxnSpPr>
          <p:spPr>
            <a:xfrm>
              <a:off x="2050473" y="3597561"/>
              <a:ext cx="2087418" cy="4622"/>
            </a:xfrm>
            <a:prstGeom prst="straightConnector1">
              <a:avLst/>
            </a:prstGeom>
            <a:ln w="22225">
              <a:tailEnd type="stealth"/>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3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76484" y="976034"/>
            <a:ext cx="5237625" cy="4879821"/>
          </a:xfrm>
        </p:spPr>
        <p:txBody>
          <a:bodyPr>
            <a:normAutofit/>
          </a:bodyPr>
          <a:lstStyle/>
          <a:p>
            <a:pPr>
              <a:spcAft>
                <a:spcPts val="600"/>
              </a:spcAft>
              <a:buNone/>
            </a:pPr>
            <a:r>
              <a:rPr lang="en-US" altLang="zh-CN" b="1" dirty="0" smtClean="0">
                <a:solidFill>
                  <a:srgbClr val="00B050"/>
                </a:solidFill>
                <a:latin typeface="黑体" pitchFamily="2" charset="-122"/>
                <a:ea typeface="黑体" pitchFamily="2" charset="-122"/>
              </a:rPr>
              <a:t>Google GFS</a:t>
            </a:r>
            <a:r>
              <a:rPr lang="zh-CN" altLang="en-US" b="1" dirty="0" smtClean="0">
                <a:solidFill>
                  <a:srgbClr val="00B050"/>
                </a:solidFill>
                <a:latin typeface="黑体" pitchFamily="2" charset="-122"/>
                <a:ea typeface="黑体" pitchFamily="2" charset="-122"/>
              </a:rPr>
              <a:t>的基本构架和工作原理</a:t>
            </a:r>
            <a:endParaRPr lang="en-US" altLang="zh-CN" b="1" dirty="0" smtClean="0">
              <a:solidFill>
                <a:srgbClr val="00B050"/>
              </a:solidFill>
              <a:latin typeface="黑体" pitchFamily="2" charset="-122"/>
              <a:ea typeface="黑体" pitchFamily="2" charset="-122"/>
            </a:endParaRPr>
          </a:p>
          <a:p>
            <a:pPr>
              <a:spcBef>
                <a:spcPts val="0"/>
              </a:spcBef>
              <a:buNone/>
            </a:pPr>
            <a:r>
              <a:rPr lang="zh-CN" altLang="en-US" sz="2400" dirty="0" smtClean="0">
                <a:solidFill>
                  <a:srgbClr val="C00000"/>
                </a:solidFill>
                <a:latin typeface="+mj-lt"/>
                <a:ea typeface="黑体" pitchFamily="2" charset="-122"/>
              </a:rPr>
              <a:t>数据访问工作过程</a:t>
            </a:r>
            <a:endParaRPr lang="en-US" altLang="zh-CN" sz="2400" dirty="0" smtClean="0">
              <a:solidFill>
                <a:srgbClr val="C00000"/>
              </a:solidFill>
              <a:latin typeface="+mj-lt"/>
              <a:ea typeface="黑体" pitchFamily="2" charset="-122"/>
            </a:endParaRPr>
          </a:p>
        </p:txBody>
      </p:sp>
      <p:sp>
        <p:nvSpPr>
          <p:cNvPr id="4" name="Title 1"/>
          <p:cNvSpPr>
            <a:spLocks noGrp="1"/>
          </p:cNvSpPr>
          <p:nvPr>
            <p:ph type="title"/>
          </p:nvPr>
        </p:nvSpPr>
        <p:spPr>
          <a:xfrm>
            <a:off x="398595" y="266282"/>
            <a:ext cx="8580151" cy="4856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altLang="zh-CN" sz="2400" b="1" spc="50" dirty="0" err="1"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MapReduce</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分布式文件系统</a:t>
            </a:r>
            <a:r>
              <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GFS</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的工作原理</a:t>
            </a:r>
            <a:endPar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endParaRPr>
          </a:p>
        </p:txBody>
      </p:sp>
      <p:pic>
        <p:nvPicPr>
          <p:cNvPr id="6" name="Picture 10" descr="gfs1.gif"/>
          <p:cNvPicPr>
            <a:picLocks noChangeAspect="1"/>
          </p:cNvPicPr>
          <p:nvPr/>
        </p:nvPicPr>
        <p:blipFill>
          <a:blip r:embed="rId2" cstate="print"/>
          <a:srcRect/>
          <a:stretch>
            <a:fillRect/>
          </a:stretch>
        </p:blipFill>
        <p:spPr bwMode="auto">
          <a:xfrm>
            <a:off x="957510" y="3109311"/>
            <a:ext cx="7124308" cy="3348798"/>
          </a:xfrm>
          <a:prstGeom prst="rect">
            <a:avLst/>
          </a:prstGeom>
          <a:noFill/>
          <a:ln w="9525">
            <a:noFill/>
            <a:miter lim="800000"/>
            <a:headEnd/>
            <a:tailEnd/>
          </a:ln>
        </p:spPr>
      </p:pic>
      <p:sp>
        <p:nvSpPr>
          <p:cNvPr id="8" name="TextBox 7"/>
          <p:cNvSpPr txBox="1"/>
          <p:nvPr/>
        </p:nvSpPr>
        <p:spPr>
          <a:xfrm>
            <a:off x="387650" y="1912094"/>
            <a:ext cx="7888131" cy="1015663"/>
          </a:xfrm>
          <a:prstGeom prst="rect">
            <a:avLst/>
          </a:prstGeom>
          <a:noFill/>
        </p:spPr>
        <p:txBody>
          <a:bodyPr wrap="square" rtlCol="0">
            <a:spAutoFit/>
          </a:bodyPr>
          <a:lstStyle/>
          <a:p>
            <a:pPr marL="176213" indent="-176213"/>
            <a:r>
              <a:rPr lang="en-US" altLang="zh-CN" sz="2000" dirty="0" smtClean="0">
                <a:latin typeface="黑体" pitchFamily="2" charset="-122"/>
                <a:ea typeface="黑体" pitchFamily="2" charset="-122"/>
              </a:rPr>
              <a:t>2.GFS Server</a:t>
            </a:r>
            <a:r>
              <a:rPr lang="zh-CN" altLang="en-US" sz="2000" dirty="0" smtClean="0">
                <a:latin typeface="黑体" pitchFamily="2" charset="-122"/>
                <a:ea typeface="黑体" pitchFamily="2" charset="-122"/>
              </a:rPr>
              <a:t>根据文件名会数据块索引在其文件目录空间中查找和定位该文件或数据块，并找数据块在具体哪些</a:t>
            </a:r>
            <a:r>
              <a:rPr lang="en-US" altLang="zh-CN" sz="2000" dirty="0" err="1" smtClean="0">
                <a:latin typeface="黑体" pitchFamily="2" charset="-122"/>
                <a:ea typeface="黑体" pitchFamily="2" charset="-122"/>
              </a:rPr>
              <a:t>ChunkServer</a:t>
            </a:r>
            <a:r>
              <a:rPr lang="zh-CN" altLang="en-US" sz="2000" dirty="0" smtClean="0">
                <a:latin typeface="黑体" pitchFamily="2" charset="-122"/>
                <a:ea typeface="黑体" pitchFamily="2" charset="-122"/>
              </a:rPr>
              <a:t>上；将这些位置信息回送给应用程序</a:t>
            </a:r>
            <a:endParaRPr lang="en-US" altLang="zh-CN" sz="2000" dirty="0" smtClean="0">
              <a:latin typeface="黑体" pitchFamily="2" charset="-122"/>
              <a:ea typeface="黑体" pitchFamily="2" charset="-122"/>
            </a:endParaRPr>
          </a:p>
        </p:txBody>
      </p:sp>
      <p:grpSp>
        <p:nvGrpSpPr>
          <p:cNvPr id="2" name="Group 12"/>
          <p:cNvGrpSpPr/>
          <p:nvPr/>
        </p:nvGrpSpPr>
        <p:grpSpPr>
          <a:xfrm>
            <a:off x="997527" y="3195781"/>
            <a:ext cx="3140364" cy="655782"/>
            <a:chOff x="997527" y="3168073"/>
            <a:chExt cx="3140364" cy="655782"/>
          </a:xfrm>
        </p:grpSpPr>
        <p:sp>
          <p:nvSpPr>
            <p:cNvPr id="10" name="Rectangle 9"/>
            <p:cNvSpPr/>
            <p:nvPr/>
          </p:nvSpPr>
          <p:spPr>
            <a:xfrm>
              <a:off x="997527" y="3168073"/>
              <a:ext cx="1052946" cy="655782"/>
            </a:xfrm>
            <a:prstGeom prst="rect">
              <a:avLst/>
            </a:prstGeom>
            <a:solidFill>
              <a:srgbClr val="00FFFF">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Straight Arrow Connector 11"/>
            <p:cNvCxnSpPr/>
            <p:nvPr/>
          </p:nvCxnSpPr>
          <p:spPr>
            <a:xfrm>
              <a:off x="2050473" y="3597561"/>
              <a:ext cx="2087418" cy="4622"/>
            </a:xfrm>
            <a:prstGeom prst="straightConnector1">
              <a:avLst/>
            </a:prstGeom>
            <a:ln w="22225">
              <a:tailEnd type="stealth"/>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4211782" y="3445164"/>
            <a:ext cx="1745673" cy="1099127"/>
            <a:chOff x="4211782" y="3445164"/>
            <a:chExt cx="1745673" cy="1099127"/>
          </a:xfrm>
        </p:grpSpPr>
        <p:sp>
          <p:nvSpPr>
            <p:cNvPr id="9" name="Freeform 8"/>
            <p:cNvSpPr/>
            <p:nvPr/>
          </p:nvSpPr>
          <p:spPr>
            <a:xfrm>
              <a:off x="4211782" y="3611418"/>
              <a:ext cx="858982" cy="886691"/>
            </a:xfrm>
            <a:custGeom>
              <a:avLst/>
              <a:gdLst>
                <a:gd name="connsiteX0" fmla="*/ 0 w 858982"/>
                <a:gd name="connsiteY0" fmla="*/ 0 h 886691"/>
                <a:gd name="connsiteX1" fmla="*/ 212436 w 858982"/>
                <a:gd name="connsiteY1" fmla="*/ 46182 h 886691"/>
                <a:gd name="connsiteX2" fmla="*/ 360218 w 858982"/>
                <a:gd name="connsiteY2" fmla="*/ 138546 h 886691"/>
                <a:gd name="connsiteX3" fmla="*/ 471054 w 858982"/>
                <a:gd name="connsiteY3" fmla="*/ 286327 h 886691"/>
                <a:gd name="connsiteX4" fmla="*/ 544945 w 858982"/>
                <a:gd name="connsiteY4" fmla="*/ 498764 h 886691"/>
                <a:gd name="connsiteX5" fmla="*/ 674254 w 858982"/>
                <a:gd name="connsiteY5" fmla="*/ 637309 h 886691"/>
                <a:gd name="connsiteX6" fmla="*/ 858982 w 858982"/>
                <a:gd name="connsiteY6" fmla="*/ 886691 h 88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8982" h="886691">
                  <a:moveTo>
                    <a:pt x="0" y="0"/>
                  </a:moveTo>
                  <a:cubicBezTo>
                    <a:pt x="76200" y="11545"/>
                    <a:pt x="152400" y="23091"/>
                    <a:pt x="212436" y="46182"/>
                  </a:cubicBezTo>
                  <a:cubicBezTo>
                    <a:pt x="272472" y="69273"/>
                    <a:pt x="317115" y="98522"/>
                    <a:pt x="360218" y="138546"/>
                  </a:cubicBezTo>
                  <a:cubicBezTo>
                    <a:pt x="403321" y="178570"/>
                    <a:pt x="440266" y="226291"/>
                    <a:pt x="471054" y="286327"/>
                  </a:cubicBezTo>
                  <a:cubicBezTo>
                    <a:pt x="501842" y="346363"/>
                    <a:pt x="511078" y="440267"/>
                    <a:pt x="544945" y="498764"/>
                  </a:cubicBezTo>
                  <a:cubicBezTo>
                    <a:pt x="578812" y="557261"/>
                    <a:pt x="621914" y="572654"/>
                    <a:pt x="674254" y="637309"/>
                  </a:cubicBezTo>
                  <a:cubicBezTo>
                    <a:pt x="726594" y="701964"/>
                    <a:pt x="792788" y="794327"/>
                    <a:pt x="858982" y="886691"/>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Freeform 10"/>
            <p:cNvSpPr/>
            <p:nvPr/>
          </p:nvSpPr>
          <p:spPr>
            <a:xfrm>
              <a:off x="5107709" y="3445164"/>
              <a:ext cx="849746" cy="1099127"/>
            </a:xfrm>
            <a:custGeom>
              <a:avLst/>
              <a:gdLst>
                <a:gd name="connsiteX0" fmla="*/ 0 w 849746"/>
                <a:gd name="connsiteY0" fmla="*/ 1099127 h 1099127"/>
                <a:gd name="connsiteX1" fmla="*/ 267855 w 849746"/>
                <a:gd name="connsiteY1" fmla="*/ 812800 h 1099127"/>
                <a:gd name="connsiteX2" fmla="*/ 443346 w 849746"/>
                <a:gd name="connsiteY2" fmla="*/ 415636 h 1099127"/>
                <a:gd name="connsiteX3" fmla="*/ 655782 w 849746"/>
                <a:gd name="connsiteY3" fmla="*/ 64654 h 1099127"/>
                <a:gd name="connsiteX4" fmla="*/ 849746 w 849746"/>
                <a:gd name="connsiteY4" fmla="*/ 27709 h 10991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46" h="1099127">
                  <a:moveTo>
                    <a:pt x="0" y="1099127"/>
                  </a:moveTo>
                  <a:cubicBezTo>
                    <a:pt x="96982" y="1012921"/>
                    <a:pt x="193964" y="926715"/>
                    <a:pt x="267855" y="812800"/>
                  </a:cubicBezTo>
                  <a:cubicBezTo>
                    <a:pt x="341746" y="698885"/>
                    <a:pt x="378692" y="540327"/>
                    <a:pt x="443346" y="415636"/>
                  </a:cubicBezTo>
                  <a:cubicBezTo>
                    <a:pt x="508000" y="290945"/>
                    <a:pt x="588049" y="129309"/>
                    <a:pt x="655782" y="64654"/>
                  </a:cubicBezTo>
                  <a:cubicBezTo>
                    <a:pt x="723515" y="0"/>
                    <a:pt x="786630" y="13854"/>
                    <a:pt x="849746" y="27709"/>
                  </a:cubicBezTo>
                </a:path>
              </a:pathLst>
            </a:custGeom>
            <a:ln w="19050">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14" name="Straight Arrow Connector 13"/>
          <p:cNvCxnSpPr/>
          <p:nvPr/>
        </p:nvCxnSpPr>
        <p:spPr>
          <a:xfrm rot="10800000">
            <a:off x="2041237" y="3713018"/>
            <a:ext cx="3925455" cy="1588"/>
          </a:xfrm>
          <a:prstGeom prst="straightConnector1">
            <a:avLst/>
          </a:prstGeom>
          <a:ln w="19050">
            <a:tailEnd type="stealt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3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right)">
                                      <p:cBhvr>
                                        <p:cTn id="17" dur="3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76484" y="976034"/>
            <a:ext cx="5237625" cy="4879821"/>
          </a:xfrm>
        </p:spPr>
        <p:txBody>
          <a:bodyPr>
            <a:normAutofit/>
          </a:bodyPr>
          <a:lstStyle/>
          <a:p>
            <a:pPr>
              <a:spcAft>
                <a:spcPts val="600"/>
              </a:spcAft>
              <a:buNone/>
            </a:pPr>
            <a:r>
              <a:rPr lang="en-US" altLang="zh-CN" b="1" dirty="0" smtClean="0">
                <a:solidFill>
                  <a:srgbClr val="00B050"/>
                </a:solidFill>
                <a:latin typeface="黑体" pitchFamily="2" charset="-122"/>
                <a:ea typeface="黑体" pitchFamily="2" charset="-122"/>
              </a:rPr>
              <a:t>Google GFS</a:t>
            </a:r>
            <a:r>
              <a:rPr lang="zh-CN" altLang="en-US" b="1" dirty="0" smtClean="0">
                <a:solidFill>
                  <a:srgbClr val="00B050"/>
                </a:solidFill>
                <a:latin typeface="黑体" pitchFamily="2" charset="-122"/>
                <a:ea typeface="黑体" pitchFamily="2" charset="-122"/>
              </a:rPr>
              <a:t>的基本构架和工作原理</a:t>
            </a:r>
            <a:endParaRPr lang="en-US" altLang="zh-CN" b="1" dirty="0" smtClean="0">
              <a:solidFill>
                <a:srgbClr val="00B050"/>
              </a:solidFill>
              <a:latin typeface="黑体" pitchFamily="2" charset="-122"/>
              <a:ea typeface="黑体" pitchFamily="2" charset="-122"/>
            </a:endParaRPr>
          </a:p>
          <a:p>
            <a:pPr>
              <a:spcBef>
                <a:spcPts val="0"/>
              </a:spcBef>
              <a:buNone/>
            </a:pPr>
            <a:r>
              <a:rPr lang="zh-CN" altLang="en-US" sz="2400" dirty="0" smtClean="0">
                <a:solidFill>
                  <a:srgbClr val="C00000"/>
                </a:solidFill>
                <a:latin typeface="+mj-lt"/>
                <a:ea typeface="黑体" pitchFamily="2" charset="-122"/>
              </a:rPr>
              <a:t>数据访问工作过程</a:t>
            </a:r>
            <a:endParaRPr lang="en-US" altLang="zh-CN" sz="2400" dirty="0" smtClean="0">
              <a:solidFill>
                <a:srgbClr val="C00000"/>
              </a:solidFill>
              <a:latin typeface="+mj-lt"/>
              <a:ea typeface="黑体" pitchFamily="2" charset="-122"/>
            </a:endParaRPr>
          </a:p>
        </p:txBody>
      </p:sp>
      <p:sp>
        <p:nvSpPr>
          <p:cNvPr id="4" name="Title 1"/>
          <p:cNvSpPr>
            <a:spLocks noGrp="1"/>
          </p:cNvSpPr>
          <p:nvPr>
            <p:ph type="title"/>
          </p:nvPr>
        </p:nvSpPr>
        <p:spPr>
          <a:xfrm>
            <a:off x="398595" y="266282"/>
            <a:ext cx="8580151" cy="4856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altLang="zh-CN" sz="2400" b="1" spc="50" dirty="0" err="1"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MapReduce</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分布式文件系统</a:t>
            </a:r>
            <a:r>
              <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GFS</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的工作原理</a:t>
            </a:r>
            <a:endPar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endParaRPr>
          </a:p>
        </p:txBody>
      </p:sp>
      <p:pic>
        <p:nvPicPr>
          <p:cNvPr id="6" name="Picture 10" descr="gfs1.gif"/>
          <p:cNvPicPr>
            <a:picLocks noChangeAspect="1"/>
          </p:cNvPicPr>
          <p:nvPr/>
        </p:nvPicPr>
        <p:blipFill>
          <a:blip r:embed="rId2" cstate="print"/>
          <a:srcRect/>
          <a:stretch>
            <a:fillRect/>
          </a:stretch>
        </p:blipFill>
        <p:spPr bwMode="auto">
          <a:xfrm>
            <a:off x="957510" y="3109311"/>
            <a:ext cx="7124308" cy="3348798"/>
          </a:xfrm>
          <a:prstGeom prst="rect">
            <a:avLst/>
          </a:prstGeom>
          <a:noFill/>
          <a:ln w="9525">
            <a:noFill/>
            <a:miter lim="800000"/>
            <a:headEnd/>
            <a:tailEnd/>
          </a:ln>
        </p:spPr>
      </p:pic>
      <p:sp>
        <p:nvSpPr>
          <p:cNvPr id="8" name="TextBox 7"/>
          <p:cNvSpPr txBox="1"/>
          <p:nvPr/>
        </p:nvSpPr>
        <p:spPr>
          <a:xfrm>
            <a:off x="387650" y="1912094"/>
            <a:ext cx="7888131" cy="707886"/>
          </a:xfrm>
          <a:prstGeom prst="rect">
            <a:avLst/>
          </a:prstGeom>
          <a:noFill/>
        </p:spPr>
        <p:txBody>
          <a:bodyPr wrap="square" rtlCol="0">
            <a:spAutoFit/>
          </a:bodyPr>
          <a:lstStyle/>
          <a:p>
            <a:pPr marL="176213" indent="-176213"/>
            <a:r>
              <a:rPr lang="en-US" altLang="zh-CN" sz="2000" dirty="0" smtClean="0">
                <a:latin typeface="黑体" pitchFamily="2" charset="-122"/>
                <a:ea typeface="黑体" pitchFamily="2" charset="-122"/>
              </a:rPr>
              <a:t>3.</a:t>
            </a:r>
            <a:r>
              <a:rPr lang="zh-CN" altLang="en-US" sz="2000" dirty="0" smtClean="0">
                <a:latin typeface="黑体" pitchFamily="2" charset="-122"/>
                <a:ea typeface="黑体" pitchFamily="2" charset="-122"/>
              </a:rPr>
              <a:t>应用程序根据</a:t>
            </a:r>
            <a:r>
              <a:rPr lang="en-US" altLang="zh-CN" sz="2000" dirty="0" err="1" smtClean="0">
                <a:latin typeface="黑体" pitchFamily="2" charset="-122"/>
                <a:ea typeface="黑体" pitchFamily="2" charset="-122"/>
              </a:rPr>
              <a:t>GFSServer</a:t>
            </a:r>
            <a:r>
              <a:rPr lang="zh-CN" altLang="en-US" sz="2000" dirty="0" smtClean="0">
                <a:latin typeface="黑体" pitchFamily="2" charset="-122"/>
                <a:ea typeface="黑体" pitchFamily="2" charset="-122"/>
              </a:rPr>
              <a:t>返回的具体</a:t>
            </a:r>
            <a:r>
              <a:rPr lang="en-US" altLang="zh-CN" sz="2000" dirty="0" smtClean="0">
                <a:latin typeface="黑体" pitchFamily="2" charset="-122"/>
                <a:ea typeface="黑体" pitchFamily="2" charset="-122"/>
              </a:rPr>
              <a:t>Chunk</a:t>
            </a:r>
            <a:r>
              <a:rPr lang="zh-CN" altLang="en-US" sz="2000" dirty="0" smtClean="0">
                <a:latin typeface="黑体" pitchFamily="2" charset="-122"/>
                <a:ea typeface="黑体" pitchFamily="2" charset="-122"/>
              </a:rPr>
              <a:t>数据块位置信息，直接访问相应的</a:t>
            </a:r>
            <a:r>
              <a:rPr lang="en-US" altLang="zh-CN" sz="2000" dirty="0" smtClean="0">
                <a:latin typeface="黑体" pitchFamily="2" charset="-122"/>
                <a:ea typeface="黑体" pitchFamily="2" charset="-122"/>
              </a:rPr>
              <a:t>Chunk Server</a:t>
            </a:r>
          </a:p>
        </p:txBody>
      </p:sp>
      <p:grpSp>
        <p:nvGrpSpPr>
          <p:cNvPr id="2" name="Group 12"/>
          <p:cNvGrpSpPr/>
          <p:nvPr/>
        </p:nvGrpSpPr>
        <p:grpSpPr>
          <a:xfrm>
            <a:off x="997527" y="3195781"/>
            <a:ext cx="3140364" cy="655782"/>
            <a:chOff x="997527" y="3168073"/>
            <a:chExt cx="3140364" cy="655782"/>
          </a:xfrm>
        </p:grpSpPr>
        <p:sp>
          <p:nvSpPr>
            <p:cNvPr id="10" name="Rectangle 9"/>
            <p:cNvSpPr/>
            <p:nvPr/>
          </p:nvSpPr>
          <p:spPr>
            <a:xfrm>
              <a:off x="997527" y="3168073"/>
              <a:ext cx="1052946" cy="655782"/>
            </a:xfrm>
            <a:prstGeom prst="rect">
              <a:avLst/>
            </a:prstGeom>
            <a:solidFill>
              <a:srgbClr val="00FFFF">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Straight Arrow Connector 11"/>
            <p:cNvCxnSpPr/>
            <p:nvPr/>
          </p:nvCxnSpPr>
          <p:spPr>
            <a:xfrm>
              <a:off x="2050473" y="3597561"/>
              <a:ext cx="2087418" cy="4622"/>
            </a:xfrm>
            <a:prstGeom prst="straightConnector1">
              <a:avLst/>
            </a:prstGeom>
            <a:ln w="22225">
              <a:tailEnd type="stealth"/>
            </a:ln>
          </p:spPr>
          <p:style>
            <a:lnRef idx="1">
              <a:schemeClr val="accent1"/>
            </a:lnRef>
            <a:fillRef idx="0">
              <a:schemeClr val="accent1"/>
            </a:fillRef>
            <a:effectRef idx="0">
              <a:schemeClr val="accent1"/>
            </a:effectRef>
            <a:fontRef idx="minor">
              <a:schemeClr val="tx1"/>
            </a:fontRef>
          </p:style>
        </p:cxnSp>
      </p:grpSp>
      <p:grpSp>
        <p:nvGrpSpPr>
          <p:cNvPr id="5" name="Group 14"/>
          <p:cNvGrpSpPr/>
          <p:nvPr/>
        </p:nvGrpSpPr>
        <p:grpSpPr>
          <a:xfrm>
            <a:off x="4211782" y="3445164"/>
            <a:ext cx="1745673" cy="1099127"/>
            <a:chOff x="4211782" y="3445164"/>
            <a:chExt cx="1745673" cy="1099127"/>
          </a:xfrm>
        </p:grpSpPr>
        <p:sp>
          <p:nvSpPr>
            <p:cNvPr id="9" name="Freeform 8"/>
            <p:cNvSpPr/>
            <p:nvPr/>
          </p:nvSpPr>
          <p:spPr>
            <a:xfrm>
              <a:off x="4211782" y="3611418"/>
              <a:ext cx="858982" cy="886691"/>
            </a:xfrm>
            <a:custGeom>
              <a:avLst/>
              <a:gdLst>
                <a:gd name="connsiteX0" fmla="*/ 0 w 858982"/>
                <a:gd name="connsiteY0" fmla="*/ 0 h 886691"/>
                <a:gd name="connsiteX1" fmla="*/ 212436 w 858982"/>
                <a:gd name="connsiteY1" fmla="*/ 46182 h 886691"/>
                <a:gd name="connsiteX2" fmla="*/ 360218 w 858982"/>
                <a:gd name="connsiteY2" fmla="*/ 138546 h 886691"/>
                <a:gd name="connsiteX3" fmla="*/ 471054 w 858982"/>
                <a:gd name="connsiteY3" fmla="*/ 286327 h 886691"/>
                <a:gd name="connsiteX4" fmla="*/ 544945 w 858982"/>
                <a:gd name="connsiteY4" fmla="*/ 498764 h 886691"/>
                <a:gd name="connsiteX5" fmla="*/ 674254 w 858982"/>
                <a:gd name="connsiteY5" fmla="*/ 637309 h 886691"/>
                <a:gd name="connsiteX6" fmla="*/ 858982 w 858982"/>
                <a:gd name="connsiteY6" fmla="*/ 886691 h 88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8982" h="886691">
                  <a:moveTo>
                    <a:pt x="0" y="0"/>
                  </a:moveTo>
                  <a:cubicBezTo>
                    <a:pt x="76200" y="11545"/>
                    <a:pt x="152400" y="23091"/>
                    <a:pt x="212436" y="46182"/>
                  </a:cubicBezTo>
                  <a:cubicBezTo>
                    <a:pt x="272472" y="69273"/>
                    <a:pt x="317115" y="98522"/>
                    <a:pt x="360218" y="138546"/>
                  </a:cubicBezTo>
                  <a:cubicBezTo>
                    <a:pt x="403321" y="178570"/>
                    <a:pt x="440266" y="226291"/>
                    <a:pt x="471054" y="286327"/>
                  </a:cubicBezTo>
                  <a:cubicBezTo>
                    <a:pt x="501842" y="346363"/>
                    <a:pt x="511078" y="440267"/>
                    <a:pt x="544945" y="498764"/>
                  </a:cubicBezTo>
                  <a:cubicBezTo>
                    <a:pt x="578812" y="557261"/>
                    <a:pt x="621914" y="572654"/>
                    <a:pt x="674254" y="637309"/>
                  </a:cubicBezTo>
                  <a:cubicBezTo>
                    <a:pt x="726594" y="701964"/>
                    <a:pt x="792788" y="794327"/>
                    <a:pt x="858982" y="886691"/>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Freeform 10"/>
            <p:cNvSpPr/>
            <p:nvPr/>
          </p:nvSpPr>
          <p:spPr>
            <a:xfrm>
              <a:off x="5107709" y="3445164"/>
              <a:ext cx="849746" cy="1099127"/>
            </a:xfrm>
            <a:custGeom>
              <a:avLst/>
              <a:gdLst>
                <a:gd name="connsiteX0" fmla="*/ 0 w 849746"/>
                <a:gd name="connsiteY0" fmla="*/ 1099127 h 1099127"/>
                <a:gd name="connsiteX1" fmla="*/ 267855 w 849746"/>
                <a:gd name="connsiteY1" fmla="*/ 812800 h 1099127"/>
                <a:gd name="connsiteX2" fmla="*/ 443346 w 849746"/>
                <a:gd name="connsiteY2" fmla="*/ 415636 h 1099127"/>
                <a:gd name="connsiteX3" fmla="*/ 655782 w 849746"/>
                <a:gd name="connsiteY3" fmla="*/ 64654 h 1099127"/>
                <a:gd name="connsiteX4" fmla="*/ 849746 w 849746"/>
                <a:gd name="connsiteY4" fmla="*/ 27709 h 10991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46" h="1099127">
                  <a:moveTo>
                    <a:pt x="0" y="1099127"/>
                  </a:moveTo>
                  <a:cubicBezTo>
                    <a:pt x="96982" y="1012921"/>
                    <a:pt x="193964" y="926715"/>
                    <a:pt x="267855" y="812800"/>
                  </a:cubicBezTo>
                  <a:cubicBezTo>
                    <a:pt x="341746" y="698885"/>
                    <a:pt x="378692" y="540327"/>
                    <a:pt x="443346" y="415636"/>
                  </a:cubicBezTo>
                  <a:cubicBezTo>
                    <a:pt x="508000" y="290945"/>
                    <a:pt x="588049" y="129309"/>
                    <a:pt x="655782" y="64654"/>
                  </a:cubicBezTo>
                  <a:cubicBezTo>
                    <a:pt x="723515" y="0"/>
                    <a:pt x="786630" y="13854"/>
                    <a:pt x="849746" y="27709"/>
                  </a:cubicBezTo>
                </a:path>
              </a:pathLst>
            </a:custGeom>
            <a:ln w="19050">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14" name="Straight Arrow Connector 13"/>
          <p:cNvCxnSpPr/>
          <p:nvPr/>
        </p:nvCxnSpPr>
        <p:spPr>
          <a:xfrm rot="10800000">
            <a:off x="2041237" y="3713018"/>
            <a:ext cx="3925455" cy="1588"/>
          </a:xfrm>
          <a:prstGeom prst="straightConnector1">
            <a:avLst/>
          </a:prstGeom>
          <a:ln w="19050">
            <a:tailEnd type="stealth"/>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708727" y="3851565"/>
            <a:ext cx="4987637" cy="1551708"/>
            <a:chOff x="1708727" y="3851565"/>
            <a:chExt cx="4987637" cy="1551708"/>
          </a:xfrm>
        </p:grpSpPr>
        <p:cxnSp>
          <p:nvCxnSpPr>
            <p:cNvPr id="15" name="Straight Connector 14"/>
            <p:cNvCxnSpPr/>
            <p:nvPr/>
          </p:nvCxnSpPr>
          <p:spPr>
            <a:xfrm rot="5400000">
              <a:off x="955964" y="4622801"/>
              <a:ext cx="1551708" cy="923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1708727" y="5375565"/>
              <a:ext cx="2419927" cy="18473"/>
            </a:xfrm>
            <a:prstGeom prst="line">
              <a:avLst/>
            </a:prstGeom>
            <a:ln w="19050">
              <a:tailEnd type="stealth"/>
            </a:ln>
          </p:spPr>
          <p:style>
            <a:lnRef idx="1">
              <a:schemeClr val="accent1"/>
            </a:lnRef>
            <a:fillRef idx="0">
              <a:schemeClr val="accent1"/>
            </a:fillRef>
            <a:effectRef idx="0">
              <a:schemeClr val="accent1"/>
            </a:effectRef>
            <a:fontRef idx="minor">
              <a:schemeClr val="tx1"/>
            </a:fontRef>
          </p:style>
        </p:cxnSp>
        <p:sp>
          <p:nvSpPr>
            <p:cNvPr id="22" name="Freeform 21"/>
            <p:cNvSpPr/>
            <p:nvPr/>
          </p:nvSpPr>
          <p:spPr>
            <a:xfrm>
              <a:off x="3953164" y="5149273"/>
              <a:ext cx="2743200" cy="217054"/>
            </a:xfrm>
            <a:custGeom>
              <a:avLst/>
              <a:gdLst>
                <a:gd name="connsiteX0" fmla="*/ 0 w 2743200"/>
                <a:gd name="connsiteY0" fmla="*/ 217054 h 217054"/>
                <a:gd name="connsiteX1" fmla="*/ 535709 w 2743200"/>
                <a:gd name="connsiteY1" fmla="*/ 41563 h 217054"/>
                <a:gd name="connsiteX2" fmla="*/ 1099127 w 2743200"/>
                <a:gd name="connsiteY2" fmla="*/ 13854 h 217054"/>
                <a:gd name="connsiteX3" fmla="*/ 1838036 w 2743200"/>
                <a:gd name="connsiteY3" fmla="*/ 4618 h 217054"/>
                <a:gd name="connsiteX4" fmla="*/ 2419927 w 2743200"/>
                <a:gd name="connsiteY4" fmla="*/ 41563 h 217054"/>
                <a:gd name="connsiteX5" fmla="*/ 2743200 w 2743200"/>
                <a:gd name="connsiteY5" fmla="*/ 189345 h 21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43200" h="217054">
                  <a:moveTo>
                    <a:pt x="0" y="217054"/>
                  </a:moveTo>
                  <a:cubicBezTo>
                    <a:pt x="176260" y="146242"/>
                    <a:pt x="352521" y="75430"/>
                    <a:pt x="535709" y="41563"/>
                  </a:cubicBezTo>
                  <a:cubicBezTo>
                    <a:pt x="718897" y="7696"/>
                    <a:pt x="882073" y="20011"/>
                    <a:pt x="1099127" y="13854"/>
                  </a:cubicBezTo>
                  <a:cubicBezTo>
                    <a:pt x="1316181" y="7697"/>
                    <a:pt x="1617903" y="0"/>
                    <a:pt x="1838036" y="4618"/>
                  </a:cubicBezTo>
                  <a:cubicBezTo>
                    <a:pt x="2058169" y="9236"/>
                    <a:pt x="2269066" y="10775"/>
                    <a:pt x="2419927" y="41563"/>
                  </a:cubicBezTo>
                  <a:cubicBezTo>
                    <a:pt x="2570788" y="72351"/>
                    <a:pt x="2656994" y="130848"/>
                    <a:pt x="2743200" y="189345"/>
                  </a:cubicBezTo>
                </a:path>
              </a:pathLst>
            </a:custGeom>
            <a:ln w="19050">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76484" y="976034"/>
            <a:ext cx="5237625" cy="4879821"/>
          </a:xfrm>
        </p:spPr>
        <p:txBody>
          <a:bodyPr>
            <a:normAutofit/>
          </a:bodyPr>
          <a:lstStyle/>
          <a:p>
            <a:pPr>
              <a:spcAft>
                <a:spcPts val="600"/>
              </a:spcAft>
              <a:buNone/>
            </a:pPr>
            <a:r>
              <a:rPr lang="en-US" altLang="zh-CN" b="1" dirty="0" smtClean="0">
                <a:solidFill>
                  <a:srgbClr val="00B050"/>
                </a:solidFill>
                <a:latin typeface="黑体" pitchFamily="2" charset="-122"/>
                <a:ea typeface="黑体" pitchFamily="2" charset="-122"/>
              </a:rPr>
              <a:t>Google GFS</a:t>
            </a:r>
            <a:r>
              <a:rPr lang="zh-CN" altLang="en-US" b="1" dirty="0" smtClean="0">
                <a:solidFill>
                  <a:srgbClr val="00B050"/>
                </a:solidFill>
                <a:latin typeface="黑体" pitchFamily="2" charset="-122"/>
                <a:ea typeface="黑体" pitchFamily="2" charset="-122"/>
              </a:rPr>
              <a:t>的基本构架和工作原理</a:t>
            </a:r>
            <a:endParaRPr lang="en-US" altLang="zh-CN" b="1" dirty="0" smtClean="0">
              <a:solidFill>
                <a:srgbClr val="00B050"/>
              </a:solidFill>
              <a:latin typeface="黑体" pitchFamily="2" charset="-122"/>
              <a:ea typeface="黑体" pitchFamily="2" charset="-122"/>
            </a:endParaRPr>
          </a:p>
          <a:p>
            <a:pPr>
              <a:spcBef>
                <a:spcPts val="0"/>
              </a:spcBef>
              <a:buNone/>
            </a:pPr>
            <a:r>
              <a:rPr lang="zh-CN" altLang="en-US" sz="2400" dirty="0" smtClean="0">
                <a:solidFill>
                  <a:srgbClr val="C00000"/>
                </a:solidFill>
                <a:latin typeface="+mj-lt"/>
                <a:ea typeface="黑体" pitchFamily="2" charset="-122"/>
              </a:rPr>
              <a:t>数据访问工作过程</a:t>
            </a:r>
            <a:endParaRPr lang="en-US" altLang="zh-CN" sz="2400" dirty="0" smtClean="0">
              <a:solidFill>
                <a:srgbClr val="C00000"/>
              </a:solidFill>
              <a:latin typeface="+mj-lt"/>
              <a:ea typeface="黑体" pitchFamily="2" charset="-122"/>
            </a:endParaRPr>
          </a:p>
        </p:txBody>
      </p:sp>
      <p:sp>
        <p:nvSpPr>
          <p:cNvPr id="4" name="Title 1"/>
          <p:cNvSpPr>
            <a:spLocks noGrp="1"/>
          </p:cNvSpPr>
          <p:nvPr>
            <p:ph type="title"/>
          </p:nvPr>
        </p:nvSpPr>
        <p:spPr>
          <a:xfrm>
            <a:off x="398595" y="266282"/>
            <a:ext cx="8580151" cy="4856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altLang="zh-CN" sz="2400" b="1" spc="50" dirty="0" err="1"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MapReduce</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分布式文件系统</a:t>
            </a:r>
            <a:r>
              <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GFS</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的工作原理</a:t>
            </a:r>
            <a:endPar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endParaRPr>
          </a:p>
        </p:txBody>
      </p:sp>
      <p:pic>
        <p:nvPicPr>
          <p:cNvPr id="6" name="Picture 10" descr="gfs1.gif"/>
          <p:cNvPicPr>
            <a:picLocks noChangeAspect="1"/>
          </p:cNvPicPr>
          <p:nvPr/>
        </p:nvPicPr>
        <p:blipFill>
          <a:blip r:embed="rId2" cstate="print"/>
          <a:srcRect/>
          <a:stretch>
            <a:fillRect/>
          </a:stretch>
        </p:blipFill>
        <p:spPr bwMode="auto">
          <a:xfrm>
            <a:off x="957510" y="3109311"/>
            <a:ext cx="7124308" cy="3348798"/>
          </a:xfrm>
          <a:prstGeom prst="rect">
            <a:avLst/>
          </a:prstGeom>
          <a:noFill/>
          <a:ln w="9525">
            <a:noFill/>
            <a:miter lim="800000"/>
            <a:headEnd/>
            <a:tailEnd/>
          </a:ln>
        </p:spPr>
      </p:pic>
      <p:sp>
        <p:nvSpPr>
          <p:cNvPr id="8" name="TextBox 7"/>
          <p:cNvSpPr txBox="1"/>
          <p:nvPr/>
        </p:nvSpPr>
        <p:spPr>
          <a:xfrm>
            <a:off x="387650" y="1912094"/>
            <a:ext cx="7888131" cy="707886"/>
          </a:xfrm>
          <a:prstGeom prst="rect">
            <a:avLst/>
          </a:prstGeom>
          <a:noFill/>
        </p:spPr>
        <p:txBody>
          <a:bodyPr wrap="square" rtlCol="0">
            <a:spAutoFit/>
          </a:bodyPr>
          <a:lstStyle/>
          <a:p>
            <a:pPr marL="176213" indent="-176213"/>
            <a:r>
              <a:rPr lang="en-US" altLang="zh-CN" sz="2000" dirty="0" smtClean="0">
                <a:latin typeface="黑体" pitchFamily="2" charset="-122"/>
                <a:ea typeface="黑体" pitchFamily="2" charset="-122"/>
              </a:rPr>
              <a:t>4.</a:t>
            </a:r>
            <a:r>
              <a:rPr lang="zh-CN" altLang="en-US" sz="2000" dirty="0" smtClean="0">
                <a:latin typeface="黑体" pitchFamily="2" charset="-122"/>
                <a:ea typeface="黑体" pitchFamily="2" charset="-122"/>
              </a:rPr>
              <a:t>应用程序根据</a:t>
            </a:r>
            <a:r>
              <a:rPr lang="en-US" altLang="zh-CN" sz="2000" dirty="0" err="1" smtClean="0">
                <a:latin typeface="黑体" pitchFamily="2" charset="-122"/>
                <a:ea typeface="黑体" pitchFamily="2" charset="-122"/>
              </a:rPr>
              <a:t>GFSServer</a:t>
            </a:r>
            <a:r>
              <a:rPr lang="zh-CN" altLang="en-US" sz="2000" dirty="0" smtClean="0">
                <a:latin typeface="黑体" pitchFamily="2" charset="-122"/>
                <a:ea typeface="黑体" pitchFamily="2" charset="-122"/>
              </a:rPr>
              <a:t>返回的具体</a:t>
            </a:r>
            <a:r>
              <a:rPr lang="en-US" altLang="zh-CN" sz="2000" dirty="0" smtClean="0">
                <a:latin typeface="黑体" pitchFamily="2" charset="-122"/>
                <a:ea typeface="黑体" pitchFamily="2" charset="-122"/>
              </a:rPr>
              <a:t>Chunk</a:t>
            </a:r>
            <a:r>
              <a:rPr lang="zh-CN" altLang="en-US" sz="2000" dirty="0" smtClean="0">
                <a:latin typeface="黑体" pitchFamily="2" charset="-122"/>
                <a:ea typeface="黑体" pitchFamily="2" charset="-122"/>
              </a:rPr>
              <a:t>数据块位置信息直接读取指定位置的数据进行计算处理</a:t>
            </a:r>
            <a:endParaRPr lang="en-US" altLang="zh-CN" sz="2000" dirty="0" smtClean="0">
              <a:latin typeface="黑体" pitchFamily="2" charset="-122"/>
              <a:ea typeface="黑体" pitchFamily="2" charset="-122"/>
            </a:endParaRPr>
          </a:p>
        </p:txBody>
      </p:sp>
      <p:grpSp>
        <p:nvGrpSpPr>
          <p:cNvPr id="2" name="Group 12"/>
          <p:cNvGrpSpPr/>
          <p:nvPr/>
        </p:nvGrpSpPr>
        <p:grpSpPr>
          <a:xfrm>
            <a:off x="997527" y="3195781"/>
            <a:ext cx="3140364" cy="655782"/>
            <a:chOff x="997527" y="3168073"/>
            <a:chExt cx="3140364" cy="655782"/>
          </a:xfrm>
        </p:grpSpPr>
        <p:sp>
          <p:nvSpPr>
            <p:cNvPr id="10" name="Rectangle 9"/>
            <p:cNvSpPr/>
            <p:nvPr/>
          </p:nvSpPr>
          <p:spPr>
            <a:xfrm>
              <a:off x="997527" y="3168073"/>
              <a:ext cx="1052946" cy="655782"/>
            </a:xfrm>
            <a:prstGeom prst="rect">
              <a:avLst/>
            </a:prstGeom>
            <a:solidFill>
              <a:srgbClr val="00FFFF">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Straight Arrow Connector 11"/>
            <p:cNvCxnSpPr/>
            <p:nvPr/>
          </p:nvCxnSpPr>
          <p:spPr>
            <a:xfrm>
              <a:off x="2050473" y="3597561"/>
              <a:ext cx="2087418" cy="4622"/>
            </a:xfrm>
            <a:prstGeom prst="straightConnector1">
              <a:avLst/>
            </a:prstGeom>
            <a:ln w="22225">
              <a:tailEnd type="stealth"/>
            </a:ln>
          </p:spPr>
          <p:style>
            <a:lnRef idx="1">
              <a:schemeClr val="accent1"/>
            </a:lnRef>
            <a:fillRef idx="0">
              <a:schemeClr val="accent1"/>
            </a:fillRef>
            <a:effectRef idx="0">
              <a:schemeClr val="accent1"/>
            </a:effectRef>
            <a:fontRef idx="minor">
              <a:schemeClr val="tx1"/>
            </a:fontRef>
          </p:style>
        </p:cxnSp>
      </p:grpSp>
      <p:grpSp>
        <p:nvGrpSpPr>
          <p:cNvPr id="5" name="Group 14"/>
          <p:cNvGrpSpPr/>
          <p:nvPr/>
        </p:nvGrpSpPr>
        <p:grpSpPr>
          <a:xfrm>
            <a:off x="4211782" y="3445164"/>
            <a:ext cx="1745673" cy="1099127"/>
            <a:chOff x="4211782" y="3445164"/>
            <a:chExt cx="1745673" cy="1099127"/>
          </a:xfrm>
        </p:grpSpPr>
        <p:sp>
          <p:nvSpPr>
            <p:cNvPr id="9" name="Freeform 8"/>
            <p:cNvSpPr/>
            <p:nvPr/>
          </p:nvSpPr>
          <p:spPr>
            <a:xfrm>
              <a:off x="4211782" y="3611418"/>
              <a:ext cx="858982" cy="886691"/>
            </a:xfrm>
            <a:custGeom>
              <a:avLst/>
              <a:gdLst>
                <a:gd name="connsiteX0" fmla="*/ 0 w 858982"/>
                <a:gd name="connsiteY0" fmla="*/ 0 h 886691"/>
                <a:gd name="connsiteX1" fmla="*/ 212436 w 858982"/>
                <a:gd name="connsiteY1" fmla="*/ 46182 h 886691"/>
                <a:gd name="connsiteX2" fmla="*/ 360218 w 858982"/>
                <a:gd name="connsiteY2" fmla="*/ 138546 h 886691"/>
                <a:gd name="connsiteX3" fmla="*/ 471054 w 858982"/>
                <a:gd name="connsiteY3" fmla="*/ 286327 h 886691"/>
                <a:gd name="connsiteX4" fmla="*/ 544945 w 858982"/>
                <a:gd name="connsiteY4" fmla="*/ 498764 h 886691"/>
                <a:gd name="connsiteX5" fmla="*/ 674254 w 858982"/>
                <a:gd name="connsiteY5" fmla="*/ 637309 h 886691"/>
                <a:gd name="connsiteX6" fmla="*/ 858982 w 858982"/>
                <a:gd name="connsiteY6" fmla="*/ 886691 h 88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8982" h="886691">
                  <a:moveTo>
                    <a:pt x="0" y="0"/>
                  </a:moveTo>
                  <a:cubicBezTo>
                    <a:pt x="76200" y="11545"/>
                    <a:pt x="152400" y="23091"/>
                    <a:pt x="212436" y="46182"/>
                  </a:cubicBezTo>
                  <a:cubicBezTo>
                    <a:pt x="272472" y="69273"/>
                    <a:pt x="317115" y="98522"/>
                    <a:pt x="360218" y="138546"/>
                  </a:cubicBezTo>
                  <a:cubicBezTo>
                    <a:pt x="403321" y="178570"/>
                    <a:pt x="440266" y="226291"/>
                    <a:pt x="471054" y="286327"/>
                  </a:cubicBezTo>
                  <a:cubicBezTo>
                    <a:pt x="501842" y="346363"/>
                    <a:pt x="511078" y="440267"/>
                    <a:pt x="544945" y="498764"/>
                  </a:cubicBezTo>
                  <a:cubicBezTo>
                    <a:pt x="578812" y="557261"/>
                    <a:pt x="621914" y="572654"/>
                    <a:pt x="674254" y="637309"/>
                  </a:cubicBezTo>
                  <a:cubicBezTo>
                    <a:pt x="726594" y="701964"/>
                    <a:pt x="792788" y="794327"/>
                    <a:pt x="858982" y="886691"/>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Freeform 10"/>
            <p:cNvSpPr/>
            <p:nvPr/>
          </p:nvSpPr>
          <p:spPr>
            <a:xfrm>
              <a:off x="5107709" y="3445164"/>
              <a:ext cx="849746" cy="1099127"/>
            </a:xfrm>
            <a:custGeom>
              <a:avLst/>
              <a:gdLst>
                <a:gd name="connsiteX0" fmla="*/ 0 w 849746"/>
                <a:gd name="connsiteY0" fmla="*/ 1099127 h 1099127"/>
                <a:gd name="connsiteX1" fmla="*/ 267855 w 849746"/>
                <a:gd name="connsiteY1" fmla="*/ 812800 h 1099127"/>
                <a:gd name="connsiteX2" fmla="*/ 443346 w 849746"/>
                <a:gd name="connsiteY2" fmla="*/ 415636 h 1099127"/>
                <a:gd name="connsiteX3" fmla="*/ 655782 w 849746"/>
                <a:gd name="connsiteY3" fmla="*/ 64654 h 1099127"/>
                <a:gd name="connsiteX4" fmla="*/ 849746 w 849746"/>
                <a:gd name="connsiteY4" fmla="*/ 27709 h 10991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46" h="1099127">
                  <a:moveTo>
                    <a:pt x="0" y="1099127"/>
                  </a:moveTo>
                  <a:cubicBezTo>
                    <a:pt x="96982" y="1012921"/>
                    <a:pt x="193964" y="926715"/>
                    <a:pt x="267855" y="812800"/>
                  </a:cubicBezTo>
                  <a:cubicBezTo>
                    <a:pt x="341746" y="698885"/>
                    <a:pt x="378692" y="540327"/>
                    <a:pt x="443346" y="415636"/>
                  </a:cubicBezTo>
                  <a:cubicBezTo>
                    <a:pt x="508000" y="290945"/>
                    <a:pt x="588049" y="129309"/>
                    <a:pt x="655782" y="64654"/>
                  </a:cubicBezTo>
                  <a:cubicBezTo>
                    <a:pt x="723515" y="0"/>
                    <a:pt x="786630" y="13854"/>
                    <a:pt x="849746" y="27709"/>
                  </a:cubicBezTo>
                </a:path>
              </a:pathLst>
            </a:custGeom>
            <a:ln w="19050">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14" name="Straight Arrow Connector 13"/>
          <p:cNvCxnSpPr/>
          <p:nvPr/>
        </p:nvCxnSpPr>
        <p:spPr>
          <a:xfrm rot="10800000">
            <a:off x="2041237" y="3713018"/>
            <a:ext cx="3925455" cy="1588"/>
          </a:xfrm>
          <a:prstGeom prst="straightConnector1">
            <a:avLst/>
          </a:prstGeom>
          <a:ln w="19050">
            <a:tailEnd type="stealt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955964" y="4622801"/>
            <a:ext cx="1551708" cy="923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1708727" y="5375565"/>
            <a:ext cx="2419927" cy="18473"/>
          </a:xfrm>
          <a:prstGeom prst="line">
            <a:avLst/>
          </a:prstGeom>
          <a:ln w="19050">
            <a:tailEnd type="stealth"/>
          </a:ln>
        </p:spPr>
        <p:style>
          <a:lnRef idx="1">
            <a:schemeClr val="accent1"/>
          </a:lnRef>
          <a:fillRef idx="0">
            <a:schemeClr val="accent1"/>
          </a:fillRef>
          <a:effectRef idx="0">
            <a:schemeClr val="accent1"/>
          </a:effectRef>
          <a:fontRef idx="minor">
            <a:schemeClr val="tx1"/>
          </a:fontRef>
        </p:style>
      </p:cxnSp>
      <p:sp>
        <p:nvSpPr>
          <p:cNvPr id="22" name="Freeform 21"/>
          <p:cNvSpPr/>
          <p:nvPr/>
        </p:nvSpPr>
        <p:spPr>
          <a:xfrm>
            <a:off x="3953164" y="5149273"/>
            <a:ext cx="2743200" cy="217054"/>
          </a:xfrm>
          <a:custGeom>
            <a:avLst/>
            <a:gdLst>
              <a:gd name="connsiteX0" fmla="*/ 0 w 2743200"/>
              <a:gd name="connsiteY0" fmla="*/ 217054 h 217054"/>
              <a:gd name="connsiteX1" fmla="*/ 535709 w 2743200"/>
              <a:gd name="connsiteY1" fmla="*/ 41563 h 217054"/>
              <a:gd name="connsiteX2" fmla="*/ 1099127 w 2743200"/>
              <a:gd name="connsiteY2" fmla="*/ 13854 h 217054"/>
              <a:gd name="connsiteX3" fmla="*/ 1838036 w 2743200"/>
              <a:gd name="connsiteY3" fmla="*/ 4618 h 217054"/>
              <a:gd name="connsiteX4" fmla="*/ 2419927 w 2743200"/>
              <a:gd name="connsiteY4" fmla="*/ 41563 h 217054"/>
              <a:gd name="connsiteX5" fmla="*/ 2743200 w 2743200"/>
              <a:gd name="connsiteY5" fmla="*/ 189345 h 21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43200" h="217054">
                <a:moveTo>
                  <a:pt x="0" y="217054"/>
                </a:moveTo>
                <a:cubicBezTo>
                  <a:pt x="176260" y="146242"/>
                  <a:pt x="352521" y="75430"/>
                  <a:pt x="535709" y="41563"/>
                </a:cubicBezTo>
                <a:cubicBezTo>
                  <a:pt x="718897" y="7696"/>
                  <a:pt x="882073" y="20011"/>
                  <a:pt x="1099127" y="13854"/>
                </a:cubicBezTo>
                <a:cubicBezTo>
                  <a:pt x="1316181" y="7697"/>
                  <a:pt x="1617903" y="0"/>
                  <a:pt x="1838036" y="4618"/>
                </a:cubicBezTo>
                <a:cubicBezTo>
                  <a:pt x="2058169" y="9236"/>
                  <a:pt x="2269066" y="10775"/>
                  <a:pt x="2419927" y="41563"/>
                </a:cubicBezTo>
                <a:cubicBezTo>
                  <a:pt x="2570788" y="72351"/>
                  <a:pt x="2656994" y="130848"/>
                  <a:pt x="2743200" y="189345"/>
                </a:cubicBezTo>
              </a:path>
            </a:pathLst>
          </a:custGeom>
          <a:ln w="19050">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5" name="Group 24"/>
          <p:cNvGrpSpPr/>
          <p:nvPr/>
        </p:nvGrpSpPr>
        <p:grpSpPr>
          <a:xfrm>
            <a:off x="1173020" y="3870830"/>
            <a:ext cx="5837379" cy="2225170"/>
            <a:chOff x="1173020" y="3870830"/>
            <a:chExt cx="5837379" cy="2225170"/>
          </a:xfrm>
        </p:grpSpPr>
        <p:cxnSp>
          <p:nvCxnSpPr>
            <p:cNvPr id="17" name="Straight Connector 16"/>
            <p:cNvCxnSpPr/>
            <p:nvPr/>
          </p:nvCxnSpPr>
          <p:spPr>
            <a:xfrm rot="10800000" flipV="1">
              <a:off x="1173020" y="5624944"/>
              <a:ext cx="2964875" cy="9238"/>
            </a:xfrm>
            <a:prstGeom prst="line">
              <a:avLst/>
            </a:prstGeom>
            <a:ln w="508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flipH="1" flipV="1">
              <a:off x="327891" y="4742873"/>
              <a:ext cx="1745673" cy="1588"/>
            </a:xfrm>
            <a:prstGeom prst="straightConnector1">
              <a:avLst/>
            </a:prstGeom>
            <a:ln w="50800">
              <a:solidFill>
                <a:srgbClr val="0066FF"/>
              </a:solidFill>
              <a:tailEnd type="stealth"/>
            </a:ln>
          </p:spPr>
          <p:style>
            <a:lnRef idx="1">
              <a:schemeClr val="accent1"/>
            </a:lnRef>
            <a:fillRef idx="0">
              <a:schemeClr val="accent1"/>
            </a:fillRef>
            <a:effectRef idx="0">
              <a:schemeClr val="accent1"/>
            </a:effectRef>
            <a:fontRef idx="minor">
              <a:schemeClr val="tx1"/>
            </a:fontRef>
          </p:style>
        </p:cxnSp>
        <p:sp>
          <p:nvSpPr>
            <p:cNvPr id="23" name="Freeform 22"/>
            <p:cNvSpPr/>
            <p:nvPr/>
          </p:nvSpPr>
          <p:spPr>
            <a:xfrm>
              <a:off x="4156364" y="5624945"/>
              <a:ext cx="360218" cy="471055"/>
            </a:xfrm>
            <a:custGeom>
              <a:avLst/>
              <a:gdLst>
                <a:gd name="connsiteX0" fmla="*/ 0 w 360218"/>
                <a:gd name="connsiteY0" fmla="*/ 0 h 471055"/>
                <a:gd name="connsiteX1" fmla="*/ 230909 w 360218"/>
                <a:gd name="connsiteY1" fmla="*/ 120073 h 471055"/>
                <a:gd name="connsiteX2" fmla="*/ 323272 w 360218"/>
                <a:gd name="connsiteY2" fmla="*/ 258619 h 471055"/>
                <a:gd name="connsiteX3" fmla="*/ 360218 w 360218"/>
                <a:gd name="connsiteY3" fmla="*/ 471055 h 471055"/>
              </a:gdLst>
              <a:ahLst/>
              <a:cxnLst>
                <a:cxn ang="0">
                  <a:pos x="connsiteX0" y="connsiteY0"/>
                </a:cxn>
                <a:cxn ang="0">
                  <a:pos x="connsiteX1" y="connsiteY1"/>
                </a:cxn>
                <a:cxn ang="0">
                  <a:pos x="connsiteX2" y="connsiteY2"/>
                </a:cxn>
                <a:cxn ang="0">
                  <a:pos x="connsiteX3" y="connsiteY3"/>
                </a:cxn>
              </a:cxnLst>
              <a:rect l="l" t="t" r="r" b="b"/>
              <a:pathLst>
                <a:path w="360218" h="471055">
                  <a:moveTo>
                    <a:pt x="0" y="0"/>
                  </a:moveTo>
                  <a:cubicBezTo>
                    <a:pt x="88515" y="38485"/>
                    <a:pt x="177030" y="76970"/>
                    <a:pt x="230909" y="120073"/>
                  </a:cubicBezTo>
                  <a:cubicBezTo>
                    <a:pt x="284788" y="163176"/>
                    <a:pt x="301721" y="200122"/>
                    <a:pt x="323272" y="258619"/>
                  </a:cubicBezTo>
                  <a:cubicBezTo>
                    <a:pt x="344824" y="317116"/>
                    <a:pt x="352521" y="394085"/>
                    <a:pt x="360218" y="471055"/>
                  </a:cubicBezTo>
                </a:path>
              </a:pathLst>
            </a:custGeom>
            <a:ln w="25400">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Freeform 23"/>
            <p:cNvSpPr/>
            <p:nvPr/>
          </p:nvSpPr>
          <p:spPr>
            <a:xfrm>
              <a:off x="4197926" y="5620326"/>
              <a:ext cx="2812473" cy="471055"/>
            </a:xfrm>
            <a:custGeom>
              <a:avLst/>
              <a:gdLst>
                <a:gd name="connsiteX0" fmla="*/ 0 w 360218"/>
                <a:gd name="connsiteY0" fmla="*/ 0 h 471055"/>
                <a:gd name="connsiteX1" fmla="*/ 230909 w 360218"/>
                <a:gd name="connsiteY1" fmla="*/ 120073 h 471055"/>
                <a:gd name="connsiteX2" fmla="*/ 323272 w 360218"/>
                <a:gd name="connsiteY2" fmla="*/ 258619 h 471055"/>
                <a:gd name="connsiteX3" fmla="*/ 360218 w 360218"/>
                <a:gd name="connsiteY3" fmla="*/ 471055 h 471055"/>
                <a:gd name="connsiteX0" fmla="*/ 0 w 360218"/>
                <a:gd name="connsiteY0" fmla="*/ 0 h 471055"/>
                <a:gd name="connsiteX1" fmla="*/ 230909 w 360218"/>
                <a:gd name="connsiteY1" fmla="*/ 120073 h 471055"/>
                <a:gd name="connsiteX2" fmla="*/ 323272 w 360218"/>
                <a:gd name="connsiteY2" fmla="*/ 258619 h 471055"/>
                <a:gd name="connsiteX3" fmla="*/ 360218 w 360218"/>
                <a:gd name="connsiteY3" fmla="*/ 471055 h 471055"/>
                <a:gd name="connsiteX0" fmla="*/ 0 w 360218"/>
                <a:gd name="connsiteY0" fmla="*/ 0 h 471055"/>
                <a:gd name="connsiteX1" fmla="*/ 230909 w 360218"/>
                <a:gd name="connsiteY1" fmla="*/ 120073 h 471055"/>
                <a:gd name="connsiteX2" fmla="*/ 233639 w 360218"/>
                <a:gd name="connsiteY2" fmla="*/ 133929 h 471055"/>
                <a:gd name="connsiteX3" fmla="*/ 323272 w 360218"/>
                <a:gd name="connsiteY3" fmla="*/ 258619 h 471055"/>
                <a:gd name="connsiteX4" fmla="*/ 360218 w 360218"/>
                <a:gd name="connsiteY4" fmla="*/ 471055 h 471055"/>
                <a:gd name="connsiteX0" fmla="*/ 0 w 360218"/>
                <a:gd name="connsiteY0" fmla="*/ 0 h 471055"/>
                <a:gd name="connsiteX1" fmla="*/ 230909 w 360218"/>
                <a:gd name="connsiteY1" fmla="*/ 120073 h 471055"/>
                <a:gd name="connsiteX2" fmla="*/ 233639 w 360218"/>
                <a:gd name="connsiteY2" fmla="*/ 133929 h 471055"/>
                <a:gd name="connsiteX3" fmla="*/ 323272 w 360218"/>
                <a:gd name="connsiteY3" fmla="*/ 258619 h 471055"/>
                <a:gd name="connsiteX4" fmla="*/ 360218 w 360218"/>
                <a:gd name="connsiteY4" fmla="*/ 471055 h 471055"/>
                <a:gd name="connsiteX0" fmla="*/ 0 w 360218"/>
                <a:gd name="connsiteY0" fmla="*/ 0 h 471055"/>
                <a:gd name="connsiteX1" fmla="*/ 230909 w 360218"/>
                <a:gd name="connsiteY1" fmla="*/ 120073 h 471055"/>
                <a:gd name="connsiteX2" fmla="*/ 233639 w 360218"/>
                <a:gd name="connsiteY2" fmla="*/ 133929 h 471055"/>
                <a:gd name="connsiteX3" fmla="*/ 323272 w 360218"/>
                <a:gd name="connsiteY3" fmla="*/ 258619 h 471055"/>
                <a:gd name="connsiteX4" fmla="*/ 360218 w 360218"/>
                <a:gd name="connsiteY4" fmla="*/ 471055 h 471055"/>
                <a:gd name="connsiteX0" fmla="*/ 0 w 360218"/>
                <a:gd name="connsiteY0" fmla="*/ 147780 h 618835"/>
                <a:gd name="connsiteX1" fmla="*/ 230909 w 360218"/>
                <a:gd name="connsiteY1" fmla="*/ 267853 h 618835"/>
                <a:gd name="connsiteX2" fmla="*/ 233639 w 360218"/>
                <a:gd name="connsiteY2" fmla="*/ 41564 h 618835"/>
                <a:gd name="connsiteX3" fmla="*/ 323272 w 360218"/>
                <a:gd name="connsiteY3" fmla="*/ 406399 h 618835"/>
                <a:gd name="connsiteX4" fmla="*/ 360218 w 360218"/>
                <a:gd name="connsiteY4" fmla="*/ 618835 h 618835"/>
                <a:gd name="connsiteX0" fmla="*/ 0 w 360218"/>
                <a:gd name="connsiteY0" fmla="*/ 147780 h 618835"/>
                <a:gd name="connsiteX1" fmla="*/ 230909 w 360218"/>
                <a:gd name="connsiteY1" fmla="*/ 267853 h 618835"/>
                <a:gd name="connsiteX2" fmla="*/ 233639 w 360218"/>
                <a:gd name="connsiteY2" fmla="*/ 41564 h 618835"/>
                <a:gd name="connsiteX3" fmla="*/ 323272 w 360218"/>
                <a:gd name="connsiteY3" fmla="*/ 406399 h 618835"/>
                <a:gd name="connsiteX4" fmla="*/ 360218 w 360218"/>
                <a:gd name="connsiteY4" fmla="*/ 618835 h 618835"/>
                <a:gd name="connsiteX0" fmla="*/ 0 w 360218"/>
                <a:gd name="connsiteY0" fmla="*/ 147780 h 618835"/>
                <a:gd name="connsiteX1" fmla="*/ 230909 w 360218"/>
                <a:gd name="connsiteY1" fmla="*/ 267853 h 618835"/>
                <a:gd name="connsiteX2" fmla="*/ 233639 w 360218"/>
                <a:gd name="connsiteY2" fmla="*/ 41564 h 618835"/>
                <a:gd name="connsiteX3" fmla="*/ 323272 w 360218"/>
                <a:gd name="connsiteY3" fmla="*/ 406399 h 618835"/>
                <a:gd name="connsiteX4" fmla="*/ 360218 w 360218"/>
                <a:gd name="connsiteY4" fmla="*/ 618835 h 618835"/>
                <a:gd name="connsiteX0" fmla="*/ 0 w 360218"/>
                <a:gd name="connsiteY0" fmla="*/ 0 h 471055"/>
                <a:gd name="connsiteX1" fmla="*/ 230909 w 360218"/>
                <a:gd name="connsiteY1" fmla="*/ 120073 h 471055"/>
                <a:gd name="connsiteX2" fmla="*/ 323272 w 360218"/>
                <a:gd name="connsiteY2" fmla="*/ 258619 h 471055"/>
                <a:gd name="connsiteX3" fmla="*/ 360218 w 360218"/>
                <a:gd name="connsiteY3" fmla="*/ 471055 h 471055"/>
              </a:gdLst>
              <a:ahLst/>
              <a:cxnLst>
                <a:cxn ang="0">
                  <a:pos x="connsiteX0" y="connsiteY0"/>
                </a:cxn>
                <a:cxn ang="0">
                  <a:pos x="connsiteX1" y="connsiteY1"/>
                </a:cxn>
                <a:cxn ang="0">
                  <a:pos x="connsiteX2" y="connsiteY2"/>
                </a:cxn>
                <a:cxn ang="0">
                  <a:pos x="connsiteX3" y="connsiteY3"/>
                </a:cxn>
              </a:cxnLst>
              <a:rect l="l" t="t" r="r" b="b"/>
              <a:pathLst>
                <a:path w="360218" h="471055">
                  <a:moveTo>
                    <a:pt x="0" y="0"/>
                  </a:moveTo>
                  <a:cubicBezTo>
                    <a:pt x="88515" y="38485"/>
                    <a:pt x="177030" y="76970"/>
                    <a:pt x="230909" y="120073"/>
                  </a:cubicBezTo>
                  <a:cubicBezTo>
                    <a:pt x="284788" y="163176"/>
                    <a:pt x="301721" y="200122"/>
                    <a:pt x="323272" y="258619"/>
                  </a:cubicBezTo>
                  <a:cubicBezTo>
                    <a:pt x="344369" y="354831"/>
                    <a:pt x="352521" y="394085"/>
                    <a:pt x="360218" y="471055"/>
                  </a:cubicBezTo>
                </a:path>
              </a:pathLst>
            </a:custGeom>
            <a:ln w="25400">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right)">
                                      <p:cBhvr>
                                        <p:cTn id="12"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76484" y="976034"/>
            <a:ext cx="5237625" cy="4879821"/>
          </a:xfrm>
        </p:spPr>
        <p:txBody>
          <a:bodyPr>
            <a:normAutofit/>
          </a:bodyPr>
          <a:lstStyle/>
          <a:p>
            <a:pPr>
              <a:spcAft>
                <a:spcPts val="600"/>
              </a:spcAft>
              <a:buNone/>
            </a:pPr>
            <a:r>
              <a:rPr lang="en-US" altLang="zh-CN" b="1" dirty="0" smtClean="0">
                <a:solidFill>
                  <a:srgbClr val="00B050"/>
                </a:solidFill>
                <a:latin typeface="黑体" pitchFamily="2" charset="-122"/>
                <a:ea typeface="黑体" pitchFamily="2" charset="-122"/>
              </a:rPr>
              <a:t>Google GFS</a:t>
            </a:r>
            <a:r>
              <a:rPr lang="zh-CN" altLang="en-US" b="1" dirty="0" smtClean="0">
                <a:solidFill>
                  <a:srgbClr val="00B050"/>
                </a:solidFill>
                <a:latin typeface="黑体" pitchFamily="2" charset="-122"/>
                <a:ea typeface="黑体" pitchFamily="2" charset="-122"/>
              </a:rPr>
              <a:t>的基本构架和工作原理</a:t>
            </a:r>
            <a:endParaRPr lang="en-US" altLang="zh-CN" b="1" dirty="0" smtClean="0">
              <a:solidFill>
                <a:srgbClr val="00B050"/>
              </a:solidFill>
              <a:latin typeface="黑体" pitchFamily="2" charset="-122"/>
              <a:ea typeface="黑体" pitchFamily="2" charset="-122"/>
            </a:endParaRPr>
          </a:p>
          <a:p>
            <a:pPr>
              <a:spcBef>
                <a:spcPts val="0"/>
              </a:spcBef>
              <a:buNone/>
            </a:pPr>
            <a:r>
              <a:rPr lang="zh-CN" altLang="en-US" sz="2400" dirty="0" smtClean="0">
                <a:solidFill>
                  <a:srgbClr val="C00000"/>
                </a:solidFill>
                <a:latin typeface="+mj-lt"/>
                <a:ea typeface="黑体" pitchFamily="2" charset="-122"/>
              </a:rPr>
              <a:t>数据访问工作过程</a:t>
            </a:r>
            <a:endParaRPr lang="en-US" altLang="zh-CN" sz="2400" dirty="0" smtClean="0">
              <a:solidFill>
                <a:srgbClr val="C00000"/>
              </a:solidFill>
              <a:latin typeface="+mj-lt"/>
              <a:ea typeface="黑体" pitchFamily="2" charset="-122"/>
            </a:endParaRPr>
          </a:p>
        </p:txBody>
      </p:sp>
      <p:sp>
        <p:nvSpPr>
          <p:cNvPr id="4" name="Title 1"/>
          <p:cNvSpPr>
            <a:spLocks noGrp="1"/>
          </p:cNvSpPr>
          <p:nvPr>
            <p:ph type="title"/>
          </p:nvPr>
        </p:nvSpPr>
        <p:spPr>
          <a:xfrm>
            <a:off x="398595" y="266282"/>
            <a:ext cx="8580151" cy="4856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altLang="zh-CN" sz="2400" b="1" spc="50" dirty="0" err="1"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MapReduce</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分布式文件系统</a:t>
            </a:r>
            <a:r>
              <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GFS</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的工作原理</a:t>
            </a:r>
            <a:endPar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endParaRPr>
          </a:p>
        </p:txBody>
      </p:sp>
      <p:pic>
        <p:nvPicPr>
          <p:cNvPr id="6" name="Picture 10" descr="gfs1.gif"/>
          <p:cNvPicPr>
            <a:picLocks noChangeAspect="1"/>
          </p:cNvPicPr>
          <p:nvPr/>
        </p:nvPicPr>
        <p:blipFill>
          <a:blip r:embed="rId2" cstate="print"/>
          <a:srcRect/>
          <a:stretch>
            <a:fillRect/>
          </a:stretch>
        </p:blipFill>
        <p:spPr bwMode="auto">
          <a:xfrm>
            <a:off x="957510" y="3414099"/>
            <a:ext cx="7124308" cy="3348798"/>
          </a:xfrm>
          <a:prstGeom prst="rect">
            <a:avLst/>
          </a:prstGeom>
          <a:noFill/>
          <a:ln w="9525">
            <a:noFill/>
            <a:miter lim="800000"/>
            <a:headEnd/>
            <a:tailEnd/>
          </a:ln>
        </p:spPr>
      </p:pic>
      <p:sp>
        <p:nvSpPr>
          <p:cNvPr id="8" name="TextBox 7"/>
          <p:cNvSpPr txBox="1"/>
          <p:nvPr/>
        </p:nvSpPr>
        <p:spPr>
          <a:xfrm>
            <a:off x="387650" y="1912094"/>
            <a:ext cx="7888131" cy="1323439"/>
          </a:xfrm>
          <a:prstGeom prst="rect">
            <a:avLst/>
          </a:prstGeom>
          <a:noFill/>
        </p:spPr>
        <p:txBody>
          <a:bodyPr wrap="square" rtlCol="0">
            <a:spAutoFit/>
          </a:bodyPr>
          <a:lstStyle/>
          <a:p>
            <a:pPr marL="176213" indent="-176213"/>
            <a:r>
              <a:rPr lang="zh-CN" altLang="en-US" sz="2000" dirty="0" smtClean="0">
                <a:latin typeface="黑体" pitchFamily="2" charset="-122"/>
                <a:ea typeface="黑体" pitchFamily="2" charset="-122"/>
              </a:rPr>
              <a:t>特点：应用程序访问具体数据时不需要经过</a:t>
            </a:r>
            <a:r>
              <a:rPr lang="en-US" altLang="zh-CN" sz="2000" dirty="0" smtClean="0">
                <a:latin typeface="黑体" pitchFamily="2" charset="-122"/>
                <a:ea typeface="黑体" pitchFamily="2" charset="-122"/>
              </a:rPr>
              <a:t>GFS Master</a:t>
            </a:r>
            <a:r>
              <a:rPr lang="zh-CN" altLang="en-US" sz="2000" dirty="0" smtClean="0">
                <a:latin typeface="黑体" pitchFamily="2" charset="-122"/>
                <a:ea typeface="黑体" pitchFamily="2" charset="-122"/>
              </a:rPr>
              <a:t>，因此，避免了</a:t>
            </a:r>
            <a:r>
              <a:rPr lang="en-US" altLang="zh-CN" sz="2000" dirty="0" smtClean="0">
                <a:latin typeface="黑体" pitchFamily="2" charset="-122"/>
                <a:ea typeface="黑体" pitchFamily="2" charset="-122"/>
              </a:rPr>
              <a:t>Master</a:t>
            </a:r>
            <a:r>
              <a:rPr lang="zh-CN" altLang="en-US" sz="2000" dirty="0" smtClean="0">
                <a:latin typeface="黑体" pitchFamily="2" charset="-122"/>
                <a:ea typeface="黑体" pitchFamily="2" charset="-122"/>
              </a:rPr>
              <a:t>成为访问瓶颈</a:t>
            </a:r>
            <a:endParaRPr lang="en-US" altLang="zh-CN" sz="2000" dirty="0" smtClean="0">
              <a:latin typeface="黑体" pitchFamily="2" charset="-122"/>
              <a:ea typeface="黑体" pitchFamily="2" charset="-122"/>
            </a:endParaRPr>
          </a:p>
          <a:p>
            <a:pPr marL="176213" indent="-176213"/>
            <a:r>
              <a:rPr lang="zh-CN" altLang="en-US" sz="2000" dirty="0" smtClean="0">
                <a:latin typeface="黑体" pitchFamily="2" charset="-122"/>
                <a:ea typeface="黑体" pitchFamily="2" charset="-122"/>
              </a:rPr>
              <a:t>并发访问：由于一个大数据会存储在不同的</a:t>
            </a:r>
            <a:r>
              <a:rPr lang="en-US" altLang="zh-CN" sz="2000" dirty="0" err="1" smtClean="0">
                <a:latin typeface="黑体" pitchFamily="2" charset="-122"/>
                <a:ea typeface="黑体" pitchFamily="2" charset="-122"/>
              </a:rPr>
              <a:t>ChunkServer</a:t>
            </a:r>
            <a:r>
              <a:rPr lang="zh-CN" altLang="en-US" sz="2000" dirty="0" smtClean="0">
                <a:latin typeface="黑体" pitchFamily="2" charset="-122"/>
                <a:ea typeface="黑体" pitchFamily="2" charset="-122"/>
              </a:rPr>
              <a:t>中，应用程序可实现并发访问</a:t>
            </a:r>
            <a:endParaRPr lang="en-US" altLang="zh-CN" sz="2000" dirty="0" smtClean="0">
              <a:latin typeface="黑体" pitchFamily="2" charset="-122"/>
              <a:ea typeface="黑体" pitchFamily="2" charset="-122"/>
            </a:endParaRPr>
          </a:p>
        </p:txBody>
      </p:sp>
      <p:grpSp>
        <p:nvGrpSpPr>
          <p:cNvPr id="2" name="Group 12"/>
          <p:cNvGrpSpPr/>
          <p:nvPr/>
        </p:nvGrpSpPr>
        <p:grpSpPr>
          <a:xfrm>
            <a:off x="997527" y="3500569"/>
            <a:ext cx="3140364" cy="655782"/>
            <a:chOff x="997527" y="3168073"/>
            <a:chExt cx="3140364" cy="655782"/>
          </a:xfrm>
        </p:grpSpPr>
        <p:sp>
          <p:nvSpPr>
            <p:cNvPr id="10" name="Rectangle 9"/>
            <p:cNvSpPr/>
            <p:nvPr/>
          </p:nvSpPr>
          <p:spPr>
            <a:xfrm>
              <a:off x="997527" y="3168073"/>
              <a:ext cx="1052946" cy="655782"/>
            </a:xfrm>
            <a:prstGeom prst="rect">
              <a:avLst/>
            </a:prstGeom>
            <a:solidFill>
              <a:srgbClr val="00FFFF">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Straight Arrow Connector 11"/>
            <p:cNvCxnSpPr/>
            <p:nvPr/>
          </p:nvCxnSpPr>
          <p:spPr>
            <a:xfrm>
              <a:off x="2050473" y="3597561"/>
              <a:ext cx="2087418" cy="4622"/>
            </a:xfrm>
            <a:prstGeom prst="straightConnector1">
              <a:avLst/>
            </a:prstGeom>
            <a:ln w="22225">
              <a:tailEnd type="stealth"/>
            </a:ln>
          </p:spPr>
          <p:style>
            <a:lnRef idx="1">
              <a:schemeClr val="accent1"/>
            </a:lnRef>
            <a:fillRef idx="0">
              <a:schemeClr val="accent1"/>
            </a:fillRef>
            <a:effectRef idx="0">
              <a:schemeClr val="accent1"/>
            </a:effectRef>
            <a:fontRef idx="minor">
              <a:schemeClr val="tx1"/>
            </a:fontRef>
          </p:style>
        </p:cxnSp>
      </p:grpSp>
      <p:grpSp>
        <p:nvGrpSpPr>
          <p:cNvPr id="5" name="Group 14"/>
          <p:cNvGrpSpPr/>
          <p:nvPr/>
        </p:nvGrpSpPr>
        <p:grpSpPr>
          <a:xfrm>
            <a:off x="4211782" y="3749952"/>
            <a:ext cx="1745673" cy="1099127"/>
            <a:chOff x="4211782" y="3445164"/>
            <a:chExt cx="1745673" cy="1099127"/>
          </a:xfrm>
        </p:grpSpPr>
        <p:sp>
          <p:nvSpPr>
            <p:cNvPr id="9" name="Freeform 8"/>
            <p:cNvSpPr/>
            <p:nvPr/>
          </p:nvSpPr>
          <p:spPr>
            <a:xfrm>
              <a:off x="4211782" y="3611418"/>
              <a:ext cx="858982" cy="886691"/>
            </a:xfrm>
            <a:custGeom>
              <a:avLst/>
              <a:gdLst>
                <a:gd name="connsiteX0" fmla="*/ 0 w 858982"/>
                <a:gd name="connsiteY0" fmla="*/ 0 h 886691"/>
                <a:gd name="connsiteX1" fmla="*/ 212436 w 858982"/>
                <a:gd name="connsiteY1" fmla="*/ 46182 h 886691"/>
                <a:gd name="connsiteX2" fmla="*/ 360218 w 858982"/>
                <a:gd name="connsiteY2" fmla="*/ 138546 h 886691"/>
                <a:gd name="connsiteX3" fmla="*/ 471054 w 858982"/>
                <a:gd name="connsiteY3" fmla="*/ 286327 h 886691"/>
                <a:gd name="connsiteX4" fmla="*/ 544945 w 858982"/>
                <a:gd name="connsiteY4" fmla="*/ 498764 h 886691"/>
                <a:gd name="connsiteX5" fmla="*/ 674254 w 858982"/>
                <a:gd name="connsiteY5" fmla="*/ 637309 h 886691"/>
                <a:gd name="connsiteX6" fmla="*/ 858982 w 858982"/>
                <a:gd name="connsiteY6" fmla="*/ 886691 h 88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8982" h="886691">
                  <a:moveTo>
                    <a:pt x="0" y="0"/>
                  </a:moveTo>
                  <a:cubicBezTo>
                    <a:pt x="76200" y="11545"/>
                    <a:pt x="152400" y="23091"/>
                    <a:pt x="212436" y="46182"/>
                  </a:cubicBezTo>
                  <a:cubicBezTo>
                    <a:pt x="272472" y="69273"/>
                    <a:pt x="317115" y="98522"/>
                    <a:pt x="360218" y="138546"/>
                  </a:cubicBezTo>
                  <a:cubicBezTo>
                    <a:pt x="403321" y="178570"/>
                    <a:pt x="440266" y="226291"/>
                    <a:pt x="471054" y="286327"/>
                  </a:cubicBezTo>
                  <a:cubicBezTo>
                    <a:pt x="501842" y="346363"/>
                    <a:pt x="511078" y="440267"/>
                    <a:pt x="544945" y="498764"/>
                  </a:cubicBezTo>
                  <a:cubicBezTo>
                    <a:pt x="578812" y="557261"/>
                    <a:pt x="621914" y="572654"/>
                    <a:pt x="674254" y="637309"/>
                  </a:cubicBezTo>
                  <a:cubicBezTo>
                    <a:pt x="726594" y="701964"/>
                    <a:pt x="792788" y="794327"/>
                    <a:pt x="858982" y="886691"/>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Freeform 10"/>
            <p:cNvSpPr/>
            <p:nvPr/>
          </p:nvSpPr>
          <p:spPr>
            <a:xfrm>
              <a:off x="5107709" y="3445164"/>
              <a:ext cx="849746" cy="1099127"/>
            </a:xfrm>
            <a:custGeom>
              <a:avLst/>
              <a:gdLst>
                <a:gd name="connsiteX0" fmla="*/ 0 w 849746"/>
                <a:gd name="connsiteY0" fmla="*/ 1099127 h 1099127"/>
                <a:gd name="connsiteX1" fmla="*/ 267855 w 849746"/>
                <a:gd name="connsiteY1" fmla="*/ 812800 h 1099127"/>
                <a:gd name="connsiteX2" fmla="*/ 443346 w 849746"/>
                <a:gd name="connsiteY2" fmla="*/ 415636 h 1099127"/>
                <a:gd name="connsiteX3" fmla="*/ 655782 w 849746"/>
                <a:gd name="connsiteY3" fmla="*/ 64654 h 1099127"/>
                <a:gd name="connsiteX4" fmla="*/ 849746 w 849746"/>
                <a:gd name="connsiteY4" fmla="*/ 27709 h 10991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46" h="1099127">
                  <a:moveTo>
                    <a:pt x="0" y="1099127"/>
                  </a:moveTo>
                  <a:cubicBezTo>
                    <a:pt x="96982" y="1012921"/>
                    <a:pt x="193964" y="926715"/>
                    <a:pt x="267855" y="812800"/>
                  </a:cubicBezTo>
                  <a:cubicBezTo>
                    <a:pt x="341746" y="698885"/>
                    <a:pt x="378692" y="540327"/>
                    <a:pt x="443346" y="415636"/>
                  </a:cubicBezTo>
                  <a:cubicBezTo>
                    <a:pt x="508000" y="290945"/>
                    <a:pt x="588049" y="129309"/>
                    <a:pt x="655782" y="64654"/>
                  </a:cubicBezTo>
                  <a:cubicBezTo>
                    <a:pt x="723515" y="0"/>
                    <a:pt x="786630" y="13854"/>
                    <a:pt x="849746" y="27709"/>
                  </a:cubicBezTo>
                </a:path>
              </a:pathLst>
            </a:custGeom>
            <a:ln w="19050">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14" name="Straight Arrow Connector 13"/>
          <p:cNvCxnSpPr/>
          <p:nvPr/>
        </p:nvCxnSpPr>
        <p:spPr>
          <a:xfrm rot="10800000">
            <a:off x="2041237" y="4017806"/>
            <a:ext cx="3925455" cy="1588"/>
          </a:xfrm>
          <a:prstGeom prst="straightConnector1">
            <a:avLst/>
          </a:prstGeom>
          <a:ln w="19050">
            <a:tailEnd type="stealt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955964" y="4927589"/>
            <a:ext cx="1551708" cy="923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1708727" y="5680353"/>
            <a:ext cx="2419927" cy="18473"/>
          </a:xfrm>
          <a:prstGeom prst="line">
            <a:avLst/>
          </a:prstGeom>
          <a:ln w="19050">
            <a:tailEnd type="stealth"/>
          </a:ln>
        </p:spPr>
        <p:style>
          <a:lnRef idx="1">
            <a:schemeClr val="accent1"/>
          </a:lnRef>
          <a:fillRef idx="0">
            <a:schemeClr val="accent1"/>
          </a:fillRef>
          <a:effectRef idx="0">
            <a:schemeClr val="accent1"/>
          </a:effectRef>
          <a:fontRef idx="minor">
            <a:schemeClr val="tx1"/>
          </a:fontRef>
        </p:style>
      </p:cxnSp>
      <p:sp>
        <p:nvSpPr>
          <p:cNvPr id="22" name="Freeform 21"/>
          <p:cNvSpPr/>
          <p:nvPr/>
        </p:nvSpPr>
        <p:spPr>
          <a:xfrm>
            <a:off x="3953164" y="5454061"/>
            <a:ext cx="2743200" cy="217054"/>
          </a:xfrm>
          <a:custGeom>
            <a:avLst/>
            <a:gdLst>
              <a:gd name="connsiteX0" fmla="*/ 0 w 2743200"/>
              <a:gd name="connsiteY0" fmla="*/ 217054 h 217054"/>
              <a:gd name="connsiteX1" fmla="*/ 535709 w 2743200"/>
              <a:gd name="connsiteY1" fmla="*/ 41563 h 217054"/>
              <a:gd name="connsiteX2" fmla="*/ 1099127 w 2743200"/>
              <a:gd name="connsiteY2" fmla="*/ 13854 h 217054"/>
              <a:gd name="connsiteX3" fmla="*/ 1838036 w 2743200"/>
              <a:gd name="connsiteY3" fmla="*/ 4618 h 217054"/>
              <a:gd name="connsiteX4" fmla="*/ 2419927 w 2743200"/>
              <a:gd name="connsiteY4" fmla="*/ 41563 h 217054"/>
              <a:gd name="connsiteX5" fmla="*/ 2743200 w 2743200"/>
              <a:gd name="connsiteY5" fmla="*/ 189345 h 21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43200" h="217054">
                <a:moveTo>
                  <a:pt x="0" y="217054"/>
                </a:moveTo>
                <a:cubicBezTo>
                  <a:pt x="176260" y="146242"/>
                  <a:pt x="352521" y="75430"/>
                  <a:pt x="535709" y="41563"/>
                </a:cubicBezTo>
                <a:cubicBezTo>
                  <a:pt x="718897" y="7696"/>
                  <a:pt x="882073" y="20011"/>
                  <a:pt x="1099127" y="13854"/>
                </a:cubicBezTo>
                <a:cubicBezTo>
                  <a:pt x="1316181" y="7697"/>
                  <a:pt x="1617903" y="0"/>
                  <a:pt x="1838036" y="4618"/>
                </a:cubicBezTo>
                <a:cubicBezTo>
                  <a:pt x="2058169" y="9236"/>
                  <a:pt x="2269066" y="10775"/>
                  <a:pt x="2419927" y="41563"/>
                </a:cubicBezTo>
                <a:cubicBezTo>
                  <a:pt x="2570788" y="72351"/>
                  <a:pt x="2656994" y="130848"/>
                  <a:pt x="2743200" y="189345"/>
                </a:cubicBezTo>
              </a:path>
            </a:pathLst>
          </a:custGeom>
          <a:ln w="19050">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7" name="Group 24"/>
          <p:cNvGrpSpPr/>
          <p:nvPr/>
        </p:nvGrpSpPr>
        <p:grpSpPr>
          <a:xfrm>
            <a:off x="1173020" y="4175618"/>
            <a:ext cx="5837379" cy="2225170"/>
            <a:chOff x="1173020" y="3870830"/>
            <a:chExt cx="5837379" cy="2225170"/>
          </a:xfrm>
        </p:grpSpPr>
        <p:cxnSp>
          <p:nvCxnSpPr>
            <p:cNvPr id="17" name="Straight Connector 16"/>
            <p:cNvCxnSpPr/>
            <p:nvPr/>
          </p:nvCxnSpPr>
          <p:spPr>
            <a:xfrm rot="10800000" flipV="1">
              <a:off x="1173020" y="5624944"/>
              <a:ext cx="2964875" cy="9238"/>
            </a:xfrm>
            <a:prstGeom prst="line">
              <a:avLst/>
            </a:prstGeom>
            <a:ln w="508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flipH="1" flipV="1">
              <a:off x="327891" y="4742873"/>
              <a:ext cx="1745673" cy="1588"/>
            </a:xfrm>
            <a:prstGeom prst="straightConnector1">
              <a:avLst/>
            </a:prstGeom>
            <a:ln w="50800">
              <a:solidFill>
                <a:srgbClr val="0066FF"/>
              </a:solidFill>
              <a:tailEnd type="stealth"/>
            </a:ln>
          </p:spPr>
          <p:style>
            <a:lnRef idx="1">
              <a:schemeClr val="accent1"/>
            </a:lnRef>
            <a:fillRef idx="0">
              <a:schemeClr val="accent1"/>
            </a:fillRef>
            <a:effectRef idx="0">
              <a:schemeClr val="accent1"/>
            </a:effectRef>
            <a:fontRef idx="minor">
              <a:schemeClr val="tx1"/>
            </a:fontRef>
          </p:style>
        </p:cxnSp>
        <p:sp>
          <p:nvSpPr>
            <p:cNvPr id="23" name="Freeform 22"/>
            <p:cNvSpPr/>
            <p:nvPr/>
          </p:nvSpPr>
          <p:spPr>
            <a:xfrm>
              <a:off x="4156364" y="5624945"/>
              <a:ext cx="360218" cy="471055"/>
            </a:xfrm>
            <a:custGeom>
              <a:avLst/>
              <a:gdLst>
                <a:gd name="connsiteX0" fmla="*/ 0 w 360218"/>
                <a:gd name="connsiteY0" fmla="*/ 0 h 471055"/>
                <a:gd name="connsiteX1" fmla="*/ 230909 w 360218"/>
                <a:gd name="connsiteY1" fmla="*/ 120073 h 471055"/>
                <a:gd name="connsiteX2" fmla="*/ 323272 w 360218"/>
                <a:gd name="connsiteY2" fmla="*/ 258619 h 471055"/>
                <a:gd name="connsiteX3" fmla="*/ 360218 w 360218"/>
                <a:gd name="connsiteY3" fmla="*/ 471055 h 471055"/>
              </a:gdLst>
              <a:ahLst/>
              <a:cxnLst>
                <a:cxn ang="0">
                  <a:pos x="connsiteX0" y="connsiteY0"/>
                </a:cxn>
                <a:cxn ang="0">
                  <a:pos x="connsiteX1" y="connsiteY1"/>
                </a:cxn>
                <a:cxn ang="0">
                  <a:pos x="connsiteX2" y="connsiteY2"/>
                </a:cxn>
                <a:cxn ang="0">
                  <a:pos x="connsiteX3" y="connsiteY3"/>
                </a:cxn>
              </a:cxnLst>
              <a:rect l="l" t="t" r="r" b="b"/>
              <a:pathLst>
                <a:path w="360218" h="471055">
                  <a:moveTo>
                    <a:pt x="0" y="0"/>
                  </a:moveTo>
                  <a:cubicBezTo>
                    <a:pt x="88515" y="38485"/>
                    <a:pt x="177030" y="76970"/>
                    <a:pt x="230909" y="120073"/>
                  </a:cubicBezTo>
                  <a:cubicBezTo>
                    <a:pt x="284788" y="163176"/>
                    <a:pt x="301721" y="200122"/>
                    <a:pt x="323272" y="258619"/>
                  </a:cubicBezTo>
                  <a:cubicBezTo>
                    <a:pt x="344824" y="317116"/>
                    <a:pt x="352521" y="394085"/>
                    <a:pt x="360218" y="471055"/>
                  </a:cubicBezTo>
                </a:path>
              </a:pathLst>
            </a:custGeom>
            <a:ln w="25400">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Freeform 23"/>
            <p:cNvSpPr/>
            <p:nvPr/>
          </p:nvSpPr>
          <p:spPr>
            <a:xfrm>
              <a:off x="4197926" y="5620326"/>
              <a:ext cx="2812473" cy="471055"/>
            </a:xfrm>
            <a:custGeom>
              <a:avLst/>
              <a:gdLst>
                <a:gd name="connsiteX0" fmla="*/ 0 w 360218"/>
                <a:gd name="connsiteY0" fmla="*/ 0 h 471055"/>
                <a:gd name="connsiteX1" fmla="*/ 230909 w 360218"/>
                <a:gd name="connsiteY1" fmla="*/ 120073 h 471055"/>
                <a:gd name="connsiteX2" fmla="*/ 323272 w 360218"/>
                <a:gd name="connsiteY2" fmla="*/ 258619 h 471055"/>
                <a:gd name="connsiteX3" fmla="*/ 360218 w 360218"/>
                <a:gd name="connsiteY3" fmla="*/ 471055 h 471055"/>
                <a:gd name="connsiteX0" fmla="*/ 0 w 360218"/>
                <a:gd name="connsiteY0" fmla="*/ 0 h 471055"/>
                <a:gd name="connsiteX1" fmla="*/ 230909 w 360218"/>
                <a:gd name="connsiteY1" fmla="*/ 120073 h 471055"/>
                <a:gd name="connsiteX2" fmla="*/ 323272 w 360218"/>
                <a:gd name="connsiteY2" fmla="*/ 258619 h 471055"/>
                <a:gd name="connsiteX3" fmla="*/ 360218 w 360218"/>
                <a:gd name="connsiteY3" fmla="*/ 471055 h 471055"/>
                <a:gd name="connsiteX0" fmla="*/ 0 w 360218"/>
                <a:gd name="connsiteY0" fmla="*/ 0 h 471055"/>
                <a:gd name="connsiteX1" fmla="*/ 230909 w 360218"/>
                <a:gd name="connsiteY1" fmla="*/ 120073 h 471055"/>
                <a:gd name="connsiteX2" fmla="*/ 233639 w 360218"/>
                <a:gd name="connsiteY2" fmla="*/ 133929 h 471055"/>
                <a:gd name="connsiteX3" fmla="*/ 323272 w 360218"/>
                <a:gd name="connsiteY3" fmla="*/ 258619 h 471055"/>
                <a:gd name="connsiteX4" fmla="*/ 360218 w 360218"/>
                <a:gd name="connsiteY4" fmla="*/ 471055 h 471055"/>
                <a:gd name="connsiteX0" fmla="*/ 0 w 360218"/>
                <a:gd name="connsiteY0" fmla="*/ 0 h 471055"/>
                <a:gd name="connsiteX1" fmla="*/ 230909 w 360218"/>
                <a:gd name="connsiteY1" fmla="*/ 120073 h 471055"/>
                <a:gd name="connsiteX2" fmla="*/ 233639 w 360218"/>
                <a:gd name="connsiteY2" fmla="*/ 133929 h 471055"/>
                <a:gd name="connsiteX3" fmla="*/ 323272 w 360218"/>
                <a:gd name="connsiteY3" fmla="*/ 258619 h 471055"/>
                <a:gd name="connsiteX4" fmla="*/ 360218 w 360218"/>
                <a:gd name="connsiteY4" fmla="*/ 471055 h 471055"/>
                <a:gd name="connsiteX0" fmla="*/ 0 w 360218"/>
                <a:gd name="connsiteY0" fmla="*/ 0 h 471055"/>
                <a:gd name="connsiteX1" fmla="*/ 230909 w 360218"/>
                <a:gd name="connsiteY1" fmla="*/ 120073 h 471055"/>
                <a:gd name="connsiteX2" fmla="*/ 233639 w 360218"/>
                <a:gd name="connsiteY2" fmla="*/ 133929 h 471055"/>
                <a:gd name="connsiteX3" fmla="*/ 323272 w 360218"/>
                <a:gd name="connsiteY3" fmla="*/ 258619 h 471055"/>
                <a:gd name="connsiteX4" fmla="*/ 360218 w 360218"/>
                <a:gd name="connsiteY4" fmla="*/ 471055 h 471055"/>
                <a:gd name="connsiteX0" fmla="*/ 0 w 360218"/>
                <a:gd name="connsiteY0" fmla="*/ 147780 h 618835"/>
                <a:gd name="connsiteX1" fmla="*/ 230909 w 360218"/>
                <a:gd name="connsiteY1" fmla="*/ 267853 h 618835"/>
                <a:gd name="connsiteX2" fmla="*/ 233639 w 360218"/>
                <a:gd name="connsiteY2" fmla="*/ 41564 h 618835"/>
                <a:gd name="connsiteX3" fmla="*/ 323272 w 360218"/>
                <a:gd name="connsiteY3" fmla="*/ 406399 h 618835"/>
                <a:gd name="connsiteX4" fmla="*/ 360218 w 360218"/>
                <a:gd name="connsiteY4" fmla="*/ 618835 h 618835"/>
                <a:gd name="connsiteX0" fmla="*/ 0 w 360218"/>
                <a:gd name="connsiteY0" fmla="*/ 147780 h 618835"/>
                <a:gd name="connsiteX1" fmla="*/ 230909 w 360218"/>
                <a:gd name="connsiteY1" fmla="*/ 267853 h 618835"/>
                <a:gd name="connsiteX2" fmla="*/ 233639 w 360218"/>
                <a:gd name="connsiteY2" fmla="*/ 41564 h 618835"/>
                <a:gd name="connsiteX3" fmla="*/ 323272 w 360218"/>
                <a:gd name="connsiteY3" fmla="*/ 406399 h 618835"/>
                <a:gd name="connsiteX4" fmla="*/ 360218 w 360218"/>
                <a:gd name="connsiteY4" fmla="*/ 618835 h 618835"/>
                <a:gd name="connsiteX0" fmla="*/ 0 w 360218"/>
                <a:gd name="connsiteY0" fmla="*/ 147780 h 618835"/>
                <a:gd name="connsiteX1" fmla="*/ 230909 w 360218"/>
                <a:gd name="connsiteY1" fmla="*/ 267853 h 618835"/>
                <a:gd name="connsiteX2" fmla="*/ 233639 w 360218"/>
                <a:gd name="connsiteY2" fmla="*/ 41564 h 618835"/>
                <a:gd name="connsiteX3" fmla="*/ 323272 w 360218"/>
                <a:gd name="connsiteY3" fmla="*/ 406399 h 618835"/>
                <a:gd name="connsiteX4" fmla="*/ 360218 w 360218"/>
                <a:gd name="connsiteY4" fmla="*/ 618835 h 618835"/>
                <a:gd name="connsiteX0" fmla="*/ 0 w 360218"/>
                <a:gd name="connsiteY0" fmla="*/ 0 h 471055"/>
                <a:gd name="connsiteX1" fmla="*/ 230909 w 360218"/>
                <a:gd name="connsiteY1" fmla="*/ 120073 h 471055"/>
                <a:gd name="connsiteX2" fmla="*/ 323272 w 360218"/>
                <a:gd name="connsiteY2" fmla="*/ 258619 h 471055"/>
                <a:gd name="connsiteX3" fmla="*/ 360218 w 360218"/>
                <a:gd name="connsiteY3" fmla="*/ 471055 h 471055"/>
              </a:gdLst>
              <a:ahLst/>
              <a:cxnLst>
                <a:cxn ang="0">
                  <a:pos x="connsiteX0" y="connsiteY0"/>
                </a:cxn>
                <a:cxn ang="0">
                  <a:pos x="connsiteX1" y="connsiteY1"/>
                </a:cxn>
                <a:cxn ang="0">
                  <a:pos x="connsiteX2" y="connsiteY2"/>
                </a:cxn>
                <a:cxn ang="0">
                  <a:pos x="connsiteX3" y="connsiteY3"/>
                </a:cxn>
              </a:cxnLst>
              <a:rect l="l" t="t" r="r" b="b"/>
              <a:pathLst>
                <a:path w="360218" h="471055">
                  <a:moveTo>
                    <a:pt x="0" y="0"/>
                  </a:moveTo>
                  <a:cubicBezTo>
                    <a:pt x="88515" y="38485"/>
                    <a:pt x="177030" y="76970"/>
                    <a:pt x="230909" y="120073"/>
                  </a:cubicBezTo>
                  <a:cubicBezTo>
                    <a:pt x="284788" y="163176"/>
                    <a:pt x="301721" y="200122"/>
                    <a:pt x="323272" y="258619"/>
                  </a:cubicBezTo>
                  <a:cubicBezTo>
                    <a:pt x="344369" y="354831"/>
                    <a:pt x="352521" y="394085"/>
                    <a:pt x="360218" y="471055"/>
                  </a:cubicBezTo>
                </a:path>
              </a:pathLst>
            </a:custGeom>
            <a:ln w="25400">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right)">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1975" y="966797"/>
            <a:ext cx="8341043" cy="5655676"/>
          </a:xfrm>
        </p:spPr>
        <p:txBody>
          <a:bodyPr>
            <a:normAutofit/>
          </a:bodyPr>
          <a:lstStyle/>
          <a:p>
            <a:pPr>
              <a:spcAft>
                <a:spcPts val="600"/>
              </a:spcAft>
              <a:buNone/>
            </a:pPr>
            <a:r>
              <a:rPr lang="en-US" altLang="zh-CN" b="1" dirty="0" smtClean="0">
                <a:solidFill>
                  <a:srgbClr val="00B050"/>
                </a:solidFill>
                <a:latin typeface="黑体" pitchFamily="2" charset="-122"/>
                <a:ea typeface="黑体" pitchFamily="2" charset="-122"/>
              </a:rPr>
              <a:t>Google GFS</a:t>
            </a:r>
            <a:r>
              <a:rPr lang="zh-CN" altLang="en-US" b="1" dirty="0" smtClean="0">
                <a:solidFill>
                  <a:srgbClr val="00B050"/>
                </a:solidFill>
                <a:latin typeface="黑体" pitchFamily="2" charset="-122"/>
                <a:ea typeface="黑体" pitchFamily="2" charset="-122"/>
              </a:rPr>
              <a:t>的基本构架和工作原理</a:t>
            </a:r>
            <a:endParaRPr lang="en-US" altLang="zh-CN" b="1" dirty="0" smtClean="0">
              <a:solidFill>
                <a:srgbClr val="00B050"/>
              </a:solidFill>
              <a:latin typeface="黑体" pitchFamily="2" charset="-122"/>
              <a:ea typeface="黑体" pitchFamily="2" charset="-122"/>
            </a:endParaRPr>
          </a:p>
          <a:p>
            <a:pPr>
              <a:spcBef>
                <a:spcPts val="0"/>
              </a:spcBef>
              <a:buNone/>
            </a:pPr>
            <a:r>
              <a:rPr lang="en-US" altLang="zh-CN" dirty="0" smtClean="0">
                <a:solidFill>
                  <a:srgbClr val="C00000"/>
                </a:solidFill>
                <a:latin typeface="Arial Narrow" pitchFamily="34" charset="0"/>
                <a:ea typeface="黑体" pitchFamily="2" charset="-122"/>
              </a:rPr>
              <a:t>GFS</a:t>
            </a:r>
            <a:r>
              <a:rPr lang="zh-CN" altLang="en-US" dirty="0" smtClean="0">
                <a:solidFill>
                  <a:srgbClr val="C00000"/>
                </a:solidFill>
                <a:latin typeface="Arial Narrow" pitchFamily="34" charset="0"/>
                <a:ea typeface="黑体" pitchFamily="2" charset="-122"/>
              </a:rPr>
              <a:t>的系统管理技术</a:t>
            </a:r>
            <a:endParaRPr lang="en-US" altLang="zh-CN" dirty="0" smtClean="0">
              <a:solidFill>
                <a:srgbClr val="C00000"/>
              </a:solidFill>
              <a:latin typeface="Arial Narrow" pitchFamily="34" charset="0"/>
              <a:ea typeface="黑体" pitchFamily="2" charset="-122"/>
            </a:endParaRPr>
          </a:p>
          <a:p>
            <a:pPr>
              <a:lnSpc>
                <a:spcPct val="110000"/>
              </a:lnSpc>
              <a:spcBef>
                <a:spcPts val="0"/>
              </a:spcBef>
            </a:pPr>
            <a:r>
              <a:rPr lang="zh-CN" altLang="en-US" sz="2400" dirty="0" smtClean="0">
                <a:solidFill>
                  <a:srgbClr val="0066FF"/>
                </a:solidFill>
                <a:latin typeface="Arial Narrow" pitchFamily="34" charset="0"/>
                <a:ea typeface="黑体" pitchFamily="2" charset="-122"/>
              </a:rPr>
              <a:t>大规模集群安装技术：</a:t>
            </a:r>
            <a:r>
              <a:rPr lang="zh-CN" altLang="en-US" sz="2400" dirty="0" smtClean="0">
                <a:latin typeface="Arial Narrow" pitchFamily="34" charset="0"/>
                <a:ea typeface="黑体" pitchFamily="2" charset="-122"/>
              </a:rPr>
              <a:t>如何在一个成千上万个节点的集群上迅速部署</a:t>
            </a:r>
            <a:r>
              <a:rPr lang="en-US" altLang="zh-CN" sz="2400" dirty="0" smtClean="0">
                <a:latin typeface="Arial Narrow" pitchFamily="34" charset="0"/>
                <a:ea typeface="黑体" pitchFamily="2" charset="-122"/>
              </a:rPr>
              <a:t>GFS</a:t>
            </a:r>
            <a:r>
              <a:rPr lang="zh-CN" altLang="en-US" sz="2400" dirty="0" smtClean="0">
                <a:latin typeface="Arial Narrow" pitchFamily="34" charset="0"/>
                <a:ea typeface="黑体" pitchFamily="2" charset="-122"/>
              </a:rPr>
              <a:t>，升级管理和维护等</a:t>
            </a:r>
            <a:endParaRPr lang="en-US" altLang="zh-CN" sz="2400" dirty="0" smtClean="0">
              <a:latin typeface="Arial Narrow" pitchFamily="34" charset="0"/>
              <a:ea typeface="黑体" pitchFamily="2" charset="-122"/>
            </a:endParaRPr>
          </a:p>
          <a:p>
            <a:pPr>
              <a:lnSpc>
                <a:spcPct val="110000"/>
              </a:lnSpc>
              <a:spcBef>
                <a:spcPts val="0"/>
              </a:spcBef>
            </a:pPr>
            <a:r>
              <a:rPr lang="zh-CN" altLang="en-US" sz="2400" dirty="0" smtClean="0">
                <a:solidFill>
                  <a:srgbClr val="0066FF"/>
                </a:solidFill>
                <a:latin typeface="Arial Narrow" pitchFamily="34" charset="0"/>
                <a:ea typeface="黑体" pitchFamily="2" charset="-122"/>
              </a:rPr>
              <a:t>故障检测技术：</a:t>
            </a:r>
            <a:r>
              <a:rPr lang="en-US" altLang="zh-CN" sz="2400" dirty="0" smtClean="0">
                <a:latin typeface="Arial Narrow" pitchFamily="34" charset="0"/>
                <a:ea typeface="黑体" pitchFamily="2" charset="-122"/>
              </a:rPr>
              <a:t>GFS</a:t>
            </a:r>
            <a:r>
              <a:rPr lang="zh-CN" altLang="en-US" sz="2400" dirty="0" smtClean="0">
                <a:latin typeface="Arial Narrow" pitchFamily="34" charset="0"/>
                <a:ea typeface="黑体" pitchFamily="2" charset="-122"/>
              </a:rPr>
              <a:t>是构建在不可靠的廉价计算机之上的文件系统，节点数多，故障频繁，如何快速检测、定位、恢复或隔离故障节点</a:t>
            </a:r>
            <a:endParaRPr lang="en-US" altLang="zh-CN" sz="2400" dirty="0" smtClean="0">
              <a:latin typeface="Arial Narrow" pitchFamily="34" charset="0"/>
              <a:ea typeface="黑体" pitchFamily="2" charset="-122"/>
            </a:endParaRPr>
          </a:p>
          <a:p>
            <a:pPr>
              <a:lnSpc>
                <a:spcPct val="110000"/>
              </a:lnSpc>
              <a:spcBef>
                <a:spcPts val="0"/>
              </a:spcBef>
            </a:pPr>
            <a:r>
              <a:rPr lang="zh-CN" altLang="en-US" sz="2400" dirty="0" smtClean="0">
                <a:solidFill>
                  <a:srgbClr val="0066FF"/>
                </a:solidFill>
                <a:latin typeface="Arial Narrow" pitchFamily="34" charset="0"/>
                <a:ea typeface="黑体" pitchFamily="2" charset="-122"/>
              </a:rPr>
              <a:t>节点动态加入技术：</a:t>
            </a:r>
            <a:r>
              <a:rPr lang="zh-CN" altLang="en-US" sz="2400" dirty="0" smtClean="0">
                <a:latin typeface="Arial Narrow" pitchFamily="34" charset="0"/>
                <a:ea typeface="黑体" pitchFamily="2" charset="-122"/>
              </a:rPr>
              <a:t>当新的节点加入时，需要能自动安装和部署</a:t>
            </a:r>
            <a:r>
              <a:rPr lang="en-US" altLang="zh-CN" sz="2400" dirty="0" smtClean="0">
                <a:latin typeface="Arial Narrow" pitchFamily="34" charset="0"/>
                <a:ea typeface="黑体" pitchFamily="2" charset="-122"/>
              </a:rPr>
              <a:t>GFS</a:t>
            </a:r>
          </a:p>
          <a:p>
            <a:pPr>
              <a:lnSpc>
                <a:spcPct val="110000"/>
              </a:lnSpc>
              <a:spcBef>
                <a:spcPts val="0"/>
              </a:spcBef>
            </a:pPr>
            <a:r>
              <a:rPr lang="zh-CN" altLang="en-US" sz="2400" dirty="0" smtClean="0">
                <a:solidFill>
                  <a:srgbClr val="0066FF"/>
                </a:solidFill>
                <a:latin typeface="Arial Narrow" pitchFamily="34" charset="0"/>
                <a:ea typeface="黑体" pitchFamily="2" charset="-122"/>
              </a:rPr>
              <a:t>节能技术：</a:t>
            </a:r>
            <a:r>
              <a:rPr lang="zh-CN" altLang="en-US" sz="2400" dirty="0" smtClean="0">
                <a:latin typeface="Arial Narrow" pitchFamily="34" charset="0"/>
                <a:ea typeface="黑体" pitchFamily="2" charset="-122"/>
              </a:rPr>
              <a:t>服务器的耗电成本大于购买成本，</a:t>
            </a:r>
            <a:r>
              <a:rPr lang="en-US" altLang="zh-CN" sz="2400" dirty="0" smtClean="0">
                <a:latin typeface="Arial Narrow" pitchFamily="34" charset="0"/>
                <a:ea typeface="黑体" pitchFamily="2" charset="-122"/>
              </a:rPr>
              <a:t>Google</a:t>
            </a:r>
            <a:r>
              <a:rPr lang="zh-CN" altLang="en-US" sz="2400" dirty="0" smtClean="0">
                <a:latin typeface="Arial Narrow" pitchFamily="34" charset="0"/>
                <a:ea typeface="黑体" pitchFamily="2" charset="-122"/>
              </a:rPr>
              <a:t>为每个节点服务器配置了蓄电池替代</a:t>
            </a:r>
            <a:r>
              <a:rPr lang="en-US" altLang="zh-CN" sz="2400" dirty="0" smtClean="0">
                <a:latin typeface="Arial Narrow" pitchFamily="34" charset="0"/>
                <a:ea typeface="黑体" pitchFamily="2" charset="-122"/>
              </a:rPr>
              <a:t>UPS</a:t>
            </a:r>
            <a:r>
              <a:rPr lang="zh-CN" altLang="en-US" sz="2400" dirty="0" smtClean="0">
                <a:latin typeface="Arial Narrow" pitchFamily="34" charset="0"/>
                <a:ea typeface="黑体" pitchFamily="2" charset="-122"/>
              </a:rPr>
              <a:t>，大大节省了能耗。</a:t>
            </a:r>
            <a:endParaRPr lang="en-US" altLang="zh-CN" sz="2400" dirty="0" smtClean="0">
              <a:latin typeface="Arial Narrow" pitchFamily="34" charset="0"/>
              <a:ea typeface="黑体" pitchFamily="2" charset="-122"/>
            </a:endParaRPr>
          </a:p>
        </p:txBody>
      </p:sp>
      <p:sp>
        <p:nvSpPr>
          <p:cNvPr id="4" name="Title 1"/>
          <p:cNvSpPr>
            <a:spLocks noGrp="1"/>
          </p:cNvSpPr>
          <p:nvPr>
            <p:ph type="title"/>
          </p:nvPr>
        </p:nvSpPr>
        <p:spPr>
          <a:xfrm>
            <a:off x="398595" y="266282"/>
            <a:ext cx="8580151" cy="4856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altLang="zh-CN" sz="2400" b="1" spc="50" dirty="0" err="1"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MapReduce</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分布式文件系统</a:t>
            </a:r>
            <a:r>
              <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GFS</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的工作原理</a:t>
            </a:r>
            <a:endPar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76483" y="976034"/>
            <a:ext cx="8607909" cy="5476892"/>
          </a:xfrm>
        </p:spPr>
        <p:txBody>
          <a:bodyPr>
            <a:normAutofit lnSpcReduction="10000"/>
          </a:bodyPr>
          <a:lstStyle/>
          <a:p>
            <a:pPr>
              <a:buNone/>
            </a:pPr>
            <a:r>
              <a:rPr lang="zh-CN" altLang="en-US" dirty="0" smtClean="0">
                <a:latin typeface="Arial Narrow" pitchFamily="34" charset="0"/>
                <a:ea typeface="黑体" pitchFamily="49" charset="-122"/>
              </a:rPr>
              <a:t>三个层面上的基本构思</a:t>
            </a:r>
            <a:endParaRPr lang="en-US" altLang="zh-CN" dirty="0" smtClean="0">
              <a:latin typeface="Arial Narrow" pitchFamily="34" charset="0"/>
              <a:ea typeface="黑体" pitchFamily="49" charset="-122"/>
            </a:endParaRPr>
          </a:p>
          <a:p>
            <a:pPr>
              <a:spcAft>
                <a:spcPts val="600"/>
              </a:spcAft>
              <a:buNone/>
            </a:pPr>
            <a:r>
              <a:rPr lang="zh-CN" altLang="en-US" dirty="0" smtClean="0">
                <a:solidFill>
                  <a:srgbClr val="C00000"/>
                </a:solidFill>
                <a:latin typeface="Arial Narrow" pitchFamily="34" charset="0"/>
                <a:ea typeface="黑体" pitchFamily="2" charset="-122"/>
              </a:rPr>
              <a:t>如何对付大数据处理：分而治之</a:t>
            </a:r>
            <a:endParaRPr lang="en-US" altLang="zh-CN" dirty="0" smtClean="0">
              <a:solidFill>
                <a:srgbClr val="C00000"/>
              </a:solidFill>
              <a:latin typeface="Arial Narrow" pitchFamily="34" charset="0"/>
              <a:ea typeface="黑体" pitchFamily="2" charset="-122"/>
            </a:endParaRPr>
          </a:p>
          <a:p>
            <a:pPr>
              <a:buNone/>
            </a:pPr>
            <a:r>
              <a:rPr lang="en-US" altLang="zh-CN" b="1" dirty="0" smtClean="0">
                <a:solidFill>
                  <a:srgbClr val="00B050"/>
                </a:solidFill>
                <a:latin typeface="Arial Narrow" pitchFamily="34" charset="0"/>
                <a:ea typeface="+mj-ea"/>
              </a:rPr>
              <a:t>	</a:t>
            </a:r>
            <a:r>
              <a:rPr lang="zh-CN" altLang="en-US" dirty="0" smtClean="0">
                <a:latin typeface="Arial Narrow" pitchFamily="34" charset="0"/>
                <a:ea typeface="黑体" pitchFamily="49" charset="-122"/>
              </a:rPr>
              <a:t>对相互间不具有计算依赖关系的大数据，实现并行最自然的办法就是采取分而治之的策略</a:t>
            </a:r>
            <a:endParaRPr lang="en-US" altLang="zh-CN" dirty="0" smtClean="0">
              <a:latin typeface="Arial Narrow" pitchFamily="34" charset="0"/>
              <a:ea typeface="黑体" pitchFamily="49" charset="-122"/>
            </a:endParaRPr>
          </a:p>
          <a:p>
            <a:pPr>
              <a:spcAft>
                <a:spcPts val="600"/>
              </a:spcAft>
              <a:buNone/>
            </a:pPr>
            <a:r>
              <a:rPr lang="zh-CN" altLang="en-US" dirty="0" smtClean="0">
                <a:solidFill>
                  <a:srgbClr val="C00000"/>
                </a:solidFill>
                <a:latin typeface="Arial Narrow" pitchFamily="34" charset="0"/>
                <a:ea typeface="黑体" pitchFamily="2" charset="-122"/>
              </a:rPr>
              <a:t>上升到抽象模型：</a:t>
            </a:r>
            <a:r>
              <a:rPr lang="en-US" altLang="zh-CN" dirty="0" err="1" smtClean="0">
                <a:solidFill>
                  <a:srgbClr val="C00000"/>
                </a:solidFill>
                <a:latin typeface="Arial Narrow" pitchFamily="34" charset="0"/>
                <a:ea typeface="黑体" pitchFamily="2" charset="-122"/>
              </a:rPr>
              <a:t>Mapper</a:t>
            </a:r>
            <a:r>
              <a:rPr lang="zh-CN" altLang="en-US" dirty="0" smtClean="0">
                <a:solidFill>
                  <a:srgbClr val="C00000"/>
                </a:solidFill>
                <a:latin typeface="Arial Narrow" pitchFamily="34" charset="0"/>
                <a:ea typeface="黑体" pitchFamily="2" charset="-122"/>
              </a:rPr>
              <a:t>与</a:t>
            </a:r>
            <a:r>
              <a:rPr lang="en-US" altLang="zh-CN" dirty="0" smtClean="0">
                <a:solidFill>
                  <a:srgbClr val="C00000"/>
                </a:solidFill>
                <a:latin typeface="Arial Narrow" pitchFamily="34" charset="0"/>
                <a:ea typeface="黑体" pitchFamily="2" charset="-122"/>
              </a:rPr>
              <a:t>Reducer</a:t>
            </a:r>
          </a:p>
          <a:p>
            <a:pPr>
              <a:buNone/>
            </a:pPr>
            <a:r>
              <a:rPr lang="en-US" altLang="zh-CN" b="1" dirty="0" smtClean="0">
                <a:solidFill>
                  <a:srgbClr val="00B050"/>
                </a:solidFill>
                <a:latin typeface="Arial Narrow" pitchFamily="34" charset="0"/>
                <a:ea typeface="+mj-ea"/>
              </a:rPr>
              <a:t>	</a:t>
            </a:r>
            <a:r>
              <a:rPr lang="en-US" altLang="zh-CN" dirty="0" smtClean="0">
                <a:latin typeface="Arial Narrow" pitchFamily="34" charset="0"/>
                <a:ea typeface="黑体" pitchFamily="49" charset="-122"/>
              </a:rPr>
              <a:t>MPI</a:t>
            </a:r>
            <a:r>
              <a:rPr lang="zh-CN" altLang="en-US" dirty="0" smtClean="0">
                <a:latin typeface="Arial Narrow" pitchFamily="34" charset="0"/>
                <a:ea typeface="黑体" pitchFamily="49" charset="-122"/>
              </a:rPr>
              <a:t>等并行计算方法缺少高层并行编程模型，为了克服这一缺陷，</a:t>
            </a:r>
            <a:r>
              <a:rPr lang="en-US" altLang="zh-CN" dirty="0" err="1" smtClean="0">
                <a:latin typeface="Arial Narrow" pitchFamily="34" charset="0"/>
                <a:ea typeface="黑体" pitchFamily="49" charset="-122"/>
              </a:rPr>
              <a:t>MapReduce</a:t>
            </a:r>
            <a:r>
              <a:rPr lang="zh-CN" altLang="en-US" dirty="0" smtClean="0">
                <a:latin typeface="Arial Narrow" pitchFamily="34" charset="0"/>
                <a:ea typeface="黑体" pitchFamily="49" charset="-122"/>
              </a:rPr>
              <a:t>借鉴了</a:t>
            </a:r>
            <a:r>
              <a:rPr lang="en-US" altLang="zh-CN" dirty="0" smtClean="0">
                <a:latin typeface="Arial Narrow" pitchFamily="34" charset="0"/>
                <a:ea typeface="黑体" pitchFamily="49" charset="-122"/>
              </a:rPr>
              <a:t>Lisp</a:t>
            </a:r>
            <a:r>
              <a:rPr lang="zh-CN" altLang="en-US" dirty="0" smtClean="0">
                <a:latin typeface="Arial Narrow" pitchFamily="34" charset="0"/>
                <a:ea typeface="黑体" pitchFamily="49" charset="-122"/>
              </a:rPr>
              <a:t>函数式语言中的思想，用</a:t>
            </a:r>
            <a:r>
              <a:rPr lang="en-US" altLang="zh-CN" dirty="0" smtClean="0">
                <a:latin typeface="Arial Narrow" pitchFamily="34" charset="0"/>
                <a:ea typeface="黑体" pitchFamily="49" charset="-122"/>
              </a:rPr>
              <a:t>Map</a:t>
            </a:r>
            <a:r>
              <a:rPr lang="zh-CN" altLang="en-US" dirty="0" smtClean="0">
                <a:latin typeface="Arial Narrow" pitchFamily="34" charset="0"/>
                <a:ea typeface="黑体" pitchFamily="49" charset="-122"/>
              </a:rPr>
              <a:t>和</a:t>
            </a:r>
            <a:r>
              <a:rPr lang="en-US" altLang="zh-CN" dirty="0" smtClean="0">
                <a:latin typeface="Arial Narrow" pitchFamily="34" charset="0"/>
                <a:ea typeface="黑体" pitchFamily="49" charset="-122"/>
              </a:rPr>
              <a:t>Reduce</a:t>
            </a:r>
            <a:r>
              <a:rPr lang="zh-CN" altLang="en-US" dirty="0" smtClean="0">
                <a:latin typeface="Arial Narrow" pitchFamily="34" charset="0"/>
                <a:ea typeface="黑体" pitchFamily="49" charset="-122"/>
              </a:rPr>
              <a:t>两个函数提供了高层的并行编程抽象模型</a:t>
            </a:r>
            <a:endParaRPr lang="en-US" altLang="zh-CN" dirty="0" smtClean="0">
              <a:latin typeface="Arial Narrow" pitchFamily="34" charset="0"/>
              <a:ea typeface="黑体" pitchFamily="49" charset="-122"/>
            </a:endParaRPr>
          </a:p>
          <a:p>
            <a:pPr>
              <a:spcAft>
                <a:spcPts val="600"/>
              </a:spcAft>
              <a:buNone/>
            </a:pPr>
            <a:r>
              <a:rPr lang="zh-CN" altLang="en-US" dirty="0" smtClean="0">
                <a:solidFill>
                  <a:srgbClr val="C00000"/>
                </a:solidFill>
                <a:latin typeface="Arial Narrow" pitchFamily="34" charset="0"/>
                <a:ea typeface="黑体" pitchFamily="2" charset="-122"/>
              </a:rPr>
              <a:t>上升到构架：统一构架，为程序员隐藏系统层细节</a:t>
            </a:r>
            <a:endParaRPr lang="en-US" altLang="zh-CN" dirty="0" smtClean="0">
              <a:solidFill>
                <a:srgbClr val="C00000"/>
              </a:solidFill>
              <a:latin typeface="Arial Narrow" pitchFamily="34" charset="0"/>
              <a:ea typeface="黑体" pitchFamily="2" charset="-122"/>
            </a:endParaRPr>
          </a:p>
          <a:p>
            <a:pPr>
              <a:buNone/>
            </a:pPr>
            <a:r>
              <a:rPr lang="en-US" altLang="zh-CN" b="1" dirty="0" smtClean="0">
                <a:solidFill>
                  <a:srgbClr val="00B050"/>
                </a:solidFill>
                <a:latin typeface="Arial Narrow" pitchFamily="34" charset="0"/>
                <a:ea typeface="+mj-ea"/>
              </a:rPr>
              <a:t>	</a:t>
            </a:r>
            <a:r>
              <a:rPr lang="en-US" altLang="zh-CN" dirty="0" smtClean="0">
                <a:latin typeface="Arial Narrow" pitchFamily="34" charset="0"/>
                <a:ea typeface="黑体" pitchFamily="49" charset="-122"/>
              </a:rPr>
              <a:t>MPI</a:t>
            </a:r>
            <a:r>
              <a:rPr lang="zh-CN" altLang="en-US" dirty="0" smtClean="0">
                <a:latin typeface="Arial Narrow" pitchFamily="34" charset="0"/>
                <a:ea typeface="黑体" pitchFamily="49" charset="-122"/>
              </a:rPr>
              <a:t>等并行计算方法缺少统一的计算框架支持，程序员需要考虑数据存储、划分、分发、结果收集、错误恢复等诸多细节；为此，</a:t>
            </a:r>
            <a:r>
              <a:rPr lang="en-US" altLang="zh-CN" dirty="0" err="1" smtClean="0">
                <a:latin typeface="Arial Narrow" pitchFamily="34" charset="0"/>
                <a:ea typeface="黑体" pitchFamily="49" charset="-122"/>
              </a:rPr>
              <a:t>MapReduce</a:t>
            </a:r>
            <a:r>
              <a:rPr lang="zh-CN" altLang="en-US" dirty="0" smtClean="0">
                <a:latin typeface="Arial Narrow" pitchFamily="34" charset="0"/>
                <a:ea typeface="黑体" pitchFamily="49" charset="-122"/>
              </a:rPr>
              <a:t>设计并提供了统一的计算框架，为程序员隐藏了绝大多数系统层面的处理细节</a:t>
            </a:r>
            <a:endParaRPr lang="en-US" altLang="zh-CN" b="1" dirty="0" smtClean="0">
              <a:solidFill>
                <a:srgbClr val="00B050"/>
              </a:solidFill>
              <a:latin typeface="Arial Narrow" pitchFamily="34" charset="0"/>
              <a:ea typeface="+mj-ea"/>
            </a:endParaRPr>
          </a:p>
        </p:txBody>
      </p:sp>
      <p:sp>
        <p:nvSpPr>
          <p:cNvPr id="4" name="Title 1"/>
          <p:cNvSpPr>
            <a:spLocks noGrp="1"/>
          </p:cNvSpPr>
          <p:nvPr>
            <p:ph type="title"/>
          </p:nvPr>
        </p:nvSpPr>
        <p:spPr>
          <a:xfrm>
            <a:off x="365545" y="431535"/>
            <a:ext cx="7772400" cy="4856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altLang="zh-CN" sz="32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1.MapReduce</a:t>
            </a:r>
            <a:r>
              <a:rPr lang="zh-CN" altLang="en-US" sz="32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的基本模型和处理思想</a:t>
            </a:r>
            <a:endParaRPr lang="en-US" altLang="zh-CN" sz="32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93105" y="1071417"/>
            <a:ext cx="8695251" cy="5661891"/>
          </a:xfrm>
        </p:spPr>
        <p:txBody>
          <a:bodyPr>
            <a:normAutofit/>
          </a:bodyPr>
          <a:lstStyle/>
          <a:p>
            <a:pPr>
              <a:buNone/>
            </a:pPr>
            <a:r>
              <a:rPr lang="en-US" altLang="zh-CN" b="1" dirty="0" err="1" smtClean="0">
                <a:solidFill>
                  <a:srgbClr val="00B050"/>
                </a:solidFill>
                <a:latin typeface="Arial Narrow" pitchFamily="34" charset="0"/>
                <a:ea typeface="黑体" pitchFamily="2" charset="-122"/>
              </a:rPr>
              <a:t>BigTable</a:t>
            </a:r>
            <a:r>
              <a:rPr lang="zh-CN" altLang="en-US" b="1" dirty="0" smtClean="0">
                <a:solidFill>
                  <a:srgbClr val="00B050"/>
                </a:solidFill>
                <a:latin typeface="Arial Narrow" pitchFamily="34" charset="0"/>
                <a:ea typeface="黑体" pitchFamily="2" charset="-122"/>
              </a:rPr>
              <a:t>的基本作用和设计思想</a:t>
            </a:r>
            <a:endParaRPr lang="en-US" altLang="zh-CN" b="1" dirty="0" smtClean="0">
              <a:solidFill>
                <a:srgbClr val="00B050"/>
              </a:solidFill>
              <a:latin typeface="Arial Narrow" pitchFamily="34" charset="0"/>
              <a:ea typeface="黑体" pitchFamily="2" charset="-122"/>
            </a:endParaRPr>
          </a:p>
          <a:p>
            <a:r>
              <a:rPr lang="en-US" altLang="zh-CN" sz="2400" dirty="0" smtClean="0">
                <a:latin typeface="Arial Narrow" pitchFamily="34" charset="0"/>
                <a:ea typeface="黑体" pitchFamily="2" charset="-122"/>
              </a:rPr>
              <a:t>GFS</a:t>
            </a:r>
            <a:r>
              <a:rPr lang="zh-CN" altLang="en-US" sz="2400" dirty="0" smtClean="0">
                <a:latin typeface="Arial Narrow" pitchFamily="34" charset="0"/>
                <a:ea typeface="黑体" pitchFamily="2" charset="-122"/>
              </a:rPr>
              <a:t>是一个文件系统，难以提供对结构化数据的存储和访问管理。为此，</a:t>
            </a:r>
            <a:r>
              <a:rPr lang="en-US" altLang="zh-CN" sz="2400" dirty="0" smtClean="0">
                <a:latin typeface="Arial Narrow" pitchFamily="34" charset="0"/>
                <a:ea typeface="黑体" pitchFamily="2" charset="-122"/>
              </a:rPr>
              <a:t>Google</a:t>
            </a:r>
            <a:r>
              <a:rPr lang="zh-CN" altLang="en-US" sz="2400" dirty="0" smtClean="0">
                <a:latin typeface="Arial Narrow" pitchFamily="34" charset="0"/>
                <a:ea typeface="黑体" pitchFamily="2" charset="-122"/>
              </a:rPr>
              <a:t>在</a:t>
            </a:r>
            <a:r>
              <a:rPr lang="en-US" altLang="zh-CN" sz="2400" dirty="0" smtClean="0">
                <a:latin typeface="Arial Narrow" pitchFamily="34" charset="0"/>
                <a:ea typeface="黑体" pitchFamily="2" charset="-122"/>
              </a:rPr>
              <a:t>GFS</a:t>
            </a:r>
            <a:r>
              <a:rPr lang="zh-CN" altLang="en-US" sz="2400" dirty="0" smtClean="0">
                <a:latin typeface="Arial Narrow" pitchFamily="34" charset="0"/>
                <a:ea typeface="黑体" pitchFamily="2" charset="-122"/>
              </a:rPr>
              <a:t>之上又设计了一个结构化数据存储和访问管理系统</a:t>
            </a:r>
            <a:r>
              <a:rPr lang="en-US" altLang="zh-CN" sz="2400" dirty="0" smtClean="0">
                <a:latin typeface="Arial Narrow" pitchFamily="34" charset="0"/>
                <a:ea typeface="黑体" pitchFamily="2" charset="-122"/>
              </a:rPr>
              <a:t>—</a:t>
            </a:r>
            <a:r>
              <a:rPr lang="en-US" altLang="zh-CN" sz="2400" dirty="0" err="1" smtClean="0">
                <a:latin typeface="Arial Narrow" pitchFamily="34" charset="0"/>
                <a:ea typeface="黑体" pitchFamily="2" charset="-122"/>
              </a:rPr>
              <a:t>BigTable</a:t>
            </a:r>
            <a:r>
              <a:rPr lang="zh-CN" altLang="en-US" sz="2400" dirty="0" smtClean="0">
                <a:latin typeface="Arial Narrow" pitchFamily="34" charset="0"/>
                <a:ea typeface="黑体" pitchFamily="2" charset="-122"/>
              </a:rPr>
              <a:t>，为应用程序提供比单纯的文件系统更方便、更高层的数据操作能力</a:t>
            </a:r>
            <a:endParaRPr lang="en-US" altLang="zh-CN" sz="2400" dirty="0" smtClean="0">
              <a:latin typeface="Arial Narrow" pitchFamily="34" charset="0"/>
              <a:ea typeface="黑体" pitchFamily="2" charset="-122"/>
            </a:endParaRPr>
          </a:p>
          <a:p>
            <a:r>
              <a:rPr lang="en-US" altLang="zh-CN" sz="2400" dirty="0" smtClean="0">
                <a:latin typeface="Arial Narrow" pitchFamily="34" charset="0"/>
                <a:ea typeface="黑体" pitchFamily="2" charset="-122"/>
              </a:rPr>
              <a:t>Google</a:t>
            </a:r>
            <a:r>
              <a:rPr lang="zh-CN" altLang="en-US" sz="2400" dirty="0" smtClean="0">
                <a:latin typeface="Arial Narrow" pitchFamily="34" charset="0"/>
                <a:ea typeface="黑体" pitchFamily="2" charset="-122"/>
              </a:rPr>
              <a:t>的很多数据，包括</a:t>
            </a:r>
            <a:r>
              <a:rPr lang="en-US" altLang="zh-CN" sz="2400" dirty="0" smtClean="0">
                <a:latin typeface="Arial Narrow" pitchFamily="34" charset="0"/>
                <a:ea typeface="黑体" pitchFamily="2" charset="-122"/>
              </a:rPr>
              <a:t>Web</a:t>
            </a:r>
            <a:r>
              <a:rPr lang="zh-CN" altLang="en-US" sz="2400" dirty="0" smtClean="0">
                <a:latin typeface="Arial Narrow" pitchFamily="34" charset="0"/>
                <a:ea typeface="黑体" pitchFamily="2" charset="-122"/>
              </a:rPr>
              <a:t>索引、卫星图像数据、地图数据等都以结构化形式存放在</a:t>
            </a:r>
            <a:r>
              <a:rPr lang="en-US" altLang="zh-CN" sz="2400" dirty="0" err="1" smtClean="0">
                <a:latin typeface="Arial Narrow" pitchFamily="34" charset="0"/>
                <a:ea typeface="黑体" pitchFamily="2" charset="-122"/>
              </a:rPr>
              <a:t>BigTable</a:t>
            </a:r>
            <a:r>
              <a:rPr lang="zh-CN" altLang="en-US" sz="2400" dirty="0" smtClean="0">
                <a:latin typeface="Arial Narrow" pitchFamily="34" charset="0"/>
                <a:ea typeface="黑体" pitchFamily="2" charset="-122"/>
              </a:rPr>
              <a:t>中</a:t>
            </a:r>
            <a:endParaRPr lang="en-US" altLang="zh-CN" sz="2400" dirty="0" smtClean="0">
              <a:latin typeface="Arial Narrow" pitchFamily="34" charset="0"/>
              <a:ea typeface="黑体" pitchFamily="2" charset="-122"/>
            </a:endParaRPr>
          </a:p>
          <a:p>
            <a:r>
              <a:rPr lang="en-US" altLang="zh-CN" sz="2400" dirty="0" err="1" smtClean="0">
                <a:latin typeface="Arial Narrow" pitchFamily="34" charset="0"/>
                <a:ea typeface="黑体" pitchFamily="2" charset="-122"/>
              </a:rPr>
              <a:t>BigTable</a:t>
            </a:r>
            <a:r>
              <a:rPr lang="zh-CN" altLang="en-US" sz="2400" dirty="0" smtClean="0">
                <a:latin typeface="Arial Narrow" pitchFamily="34" charset="0"/>
                <a:ea typeface="黑体" pitchFamily="2" charset="-122"/>
              </a:rPr>
              <a:t>提供了一定粒度的结构化数据操作能力，主要解决一些大型媒体数据（</a:t>
            </a:r>
            <a:r>
              <a:rPr lang="en-US" altLang="zh-CN" sz="2400" dirty="0" smtClean="0">
                <a:latin typeface="Arial Narrow" pitchFamily="34" charset="0"/>
                <a:ea typeface="黑体" pitchFamily="2" charset="-122"/>
              </a:rPr>
              <a:t>Web</a:t>
            </a:r>
            <a:r>
              <a:rPr lang="zh-CN" altLang="en-US" sz="2400" dirty="0" smtClean="0">
                <a:latin typeface="Arial Narrow" pitchFamily="34" charset="0"/>
                <a:ea typeface="黑体" pitchFamily="2" charset="-122"/>
              </a:rPr>
              <a:t>文档、图片等）的结构化存储问题。但与传统的关系数据库相比，其结构化粒度没有那么高，也没有事务处理等能力，因此，它并不是真正意义上的数据库。</a:t>
            </a:r>
            <a:endParaRPr lang="en-US" altLang="zh-CN" sz="2400" dirty="0" smtClean="0">
              <a:latin typeface="Arial Narrow" pitchFamily="34" charset="0"/>
              <a:ea typeface="黑体" pitchFamily="2" charset="-122"/>
            </a:endParaRPr>
          </a:p>
        </p:txBody>
      </p:sp>
      <p:sp>
        <p:nvSpPr>
          <p:cNvPr id="4" name="Title 1"/>
          <p:cNvSpPr txBox="1">
            <a:spLocks/>
          </p:cNvSpPr>
          <p:nvPr/>
        </p:nvSpPr>
        <p:spPr>
          <a:xfrm>
            <a:off x="282420" y="479190"/>
            <a:ext cx="7772400" cy="48562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ltLang="zh-CN" sz="32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4</a:t>
            </a:r>
            <a:r>
              <a:rPr kumimoji="0" lang="en-US" altLang="zh-CN" sz="3200" b="1" i="0" u="none" strike="noStrike" kern="1200" cap="none" spc="50" normalizeH="0" baseline="0" noProof="0" dirty="0"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 </a:t>
            </a:r>
            <a:r>
              <a:rPr kumimoji="0" lang="zh-CN" altLang="en-US" sz="3200" b="1" i="0" u="none" strike="noStrike" kern="1200" cap="none" spc="50" normalizeH="0" baseline="0" noProof="0" dirty="0"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分布式结构化数据表</a:t>
            </a:r>
            <a:r>
              <a:rPr kumimoji="0" lang="en-US" altLang="zh-CN" sz="3200" b="1" i="0" u="none" strike="noStrike" kern="1200" cap="none" spc="50" normalizeH="0" baseline="0" noProof="0" dirty="0" err="1"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BigTable</a:t>
            </a:r>
            <a:endParaRPr kumimoji="0" lang="en-US" altLang="zh-CN" sz="3200" b="1" i="0" u="none" strike="noStrike" kern="1200" cap="none" spc="50" normalizeH="0" baseline="0" noProof="0" dirty="0"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0331" y="701269"/>
            <a:ext cx="8439633" cy="5293757"/>
          </a:xfrm>
          <a:prstGeom prst="rect">
            <a:avLst/>
          </a:prstGeom>
        </p:spPr>
        <p:txBody>
          <a:bodyPr wrap="square">
            <a:spAutoFit/>
          </a:bodyPr>
          <a:lstStyle/>
          <a:p>
            <a:pPr marL="274320" lvl="1" indent="-274320">
              <a:spcBef>
                <a:spcPts val="580"/>
              </a:spcBef>
              <a:spcAft>
                <a:spcPts val="600"/>
              </a:spcAft>
              <a:buClr>
                <a:schemeClr val="accent1"/>
              </a:buClr>
              <a:buSzPct val="85000"/>
            </a:pPr>
            <a:r>
              <a:rPr lang="en-US" altLang="zh-CN" sz="2600" b="1" dirty="0" err="1" smtClean="0">
                <a:solidFill>
                  <a:srgbClr val="00B050"/>
                </a:solidFill>
                <a:latin typeface="黑体" pitchFamily="2" charset="-122"/>
                <a:ea typeface="黑体" pitchFamily="2" charset="-122"/>
              </a:rPr>
              <a:t>BigTable</a:t>
            </a:r>
            <a:r>
              <a:rPr lang="zh-CN" altLang="en-US" sz="2600" b="1" dirty="0" smtClean="0">
                <a:solidFill>
                  <a:srgbClr val="00B050"/>
                </a:solidFill>
                <a:latin typeface="黑体" pitchFamily="2" charset="-122"/>
                <a:ea typeface="黑体" pitchFamily="2" charset="-122"/>
              </a:rPr>
              <a:t>设计动机和目标</a:t>
            </a:r>
            <a:endParaRPr lang="en-US" altLang="zh-CN" sz="2600" b="1" dirty="0" smtClean="0">
              <a:solidFill>
                <a:srgbClr val="C00000"/>
              </a:solidFill>
              <a:latin typeface="黑体" pitchFamily="2" charset="-122"/>
              <a:ea typeface="黑体" pitchFamily="2" charset="-122"/>
            </a:endParaRPr>
          </a:p>
          <a:p>
            <a:pPr marL="274320" lvl="1" indent="-274320">
              <a:spcBef>
                <a:spcPts val="580"/>
              </a:spcBef>
              <a:spcAft>
                <a:spcPts val="600"/>
              </a:spcAft>
              <a:buClr>
                <a:schemeClr val="accent1"/>
              </a:buClr>
              <a:buSzPct val="85000"/>
            </a:pPr>
            <a:r>
              <a:rPr lang="zh-CN" altLang="en-US" sz="2600" dirty="0" smtClean="0">
                <a:solidFill>
                  <a:srgbClr val="C00000"/>
                </a:solidFill>
                <a:latin typeface="黑体" pitchFamily="2" charset="-122"/>
                <a:ea typeface="黑体" pitchFamily="2" charset="-122"/>
              </a:rPr>
              <a:t>主要动机</a:t>
            </a:r>
            <a:endParaRPr lang="en-US" altLang="zh-CN" sz="2600" dirty="0" smtClean="0">
              <a:solidFill>
                <a:srgbClr val="C00000"/>
              </a:solidFill>
              <a:latin typeface="黑体" pitchFamily="2" charset="-122"/>
              <a:ea typeface="黑体" pitchFamily="2" charset="-122"/>
            </a:endParaRPr>
          </a:p>
          <a:p>
            <a:pPr marL="274320" lvl="1" indent="-274320">
              <a:spcBef>
                <a:spcPts val="580"/>
              </a:spcBef>
              <a:spcAft>
                <a:spcPts val="600"/>
              </a:spcAft>
              <a:buClr>
                <a:schemeClr val="accent1"/>
              </a:buClr>
              <a:buSzPct val="85000"/>
              <a:buFont typeface="Wingdings 2"/>
              <a:buChar char=""/>
            </a:pPr>
            <a:r>
              <a:rPr lang="zh-CN" altLang="en-US" sz="2400" dirty="0" smtClean="0">
                <a:solidFill>
                  <a:srgbClr val="0066FF"/>
                </a:solidFill>
                <a:latin typeface="Arial Narrow" pitchFamily="34" charset="0"/>
                <a:ea typeface="黑体" pitchFamily="2" charset="-122"/>
              </a:rPr>
              <a:t>需要存储多种数据</a:t>
            </a:r>
            <a:endParaRPr lang="en-US" altLang="zh-CN" sz="2400" dirty="0" smtClean="0">
              <a:solidFill>
                <a:srgbClr val="0066FF"/>
              </a:solidFill>
              <a:latin typeface="Arial Narrow" pitchFamily="34" charset="0"/>
              <a:ea typeface="黑体" pitchFamily="2" charset="-122"/>
            </a:endParaRPr>
          </a:p>
          <a:p>
            <a:pPr marL="274320" lvl="1" indent="-274320">
              <a:spcBef>
                <a:spcPts val="580"/>
              </a:spcBef>
              <a:spcAft>
                <a:spcPts val="600"/>
              </a:spcAft>
              <a:buClr>
                <a:schemeClr val="accent1"/>
              </a:buClr>
              <a:buSzPct val="85000"/>
            </a:pPr>
            <a:r>
              <a:rPr lang="en-US" altLang="zh-CN" sz="2400" dirty="0" smtClean="0">
                <a:latin typeface="Arial Narrow" pitchFamily="34" charset="0"/>
                <a:ea typeface="黑体" pitchFamily="2" charset="-122"/>
              </a:rPr>
              <a:t>	Google</a:t>
            </a:r>
            <a:r>
              <a:rPr lang="zh-CN" altLang="en-US" sz="2400" dirty="0" smtClean="0">
                <a:latin typeface="Arial Narrow" pitchFamily="34" charset="0"/>
                <a:ea typeface="黑体" pitchFamily="2" charset="-122"/>
              </a:rPr>
              <a:t>提供的服务很多，需处理的数据类型也很多，如</a:t>
            </a:r>
            <a:r>
              <a:rPr lang="en-US" altLang="zh-CN" sz="2400" dirty="0" smtClean="0">
                <a:latin typeface="Arial Narrow" pitchFamily="34" charset="0"/>
                <a:ea typeface="黑体" pitchFamily="2" charset="-122"/>
              </a:rPr>
              <a:t>URL,</a:t>
            </a:r>
            <a:r>
              <a:rPr lang="zh-CN" altLang="en-US" sz="2400" dirty="0" smtClean="0">
                <a:latin typeface="Arial Narrow" pitchFamily="34" charset="0"/>
                <a:ea typeface="黑体" pitchFamily="2" charset="-122"/>
              </a:rPr>
              <a:t>网页</a:t>
            </a:r>
            <a:r>
              <a:rPr lang="en-US" altLang="zh-CN" sz="2400" dirty="0" smtClean="0">
                <a:latin typeface="Arial Narrow" pitchFamily="34" charset="0"/>
                <a:ea typeface="黑体" pitchFamily="2" charset="-122"/>
              </a:rPr>
              <a:t>,</a:t>
            </a:r>
            <a:r>
              <a:rPr lang="zh-CN" altLang="en-US" sz="2400" dirty="0" smtClean="0">
                <a:latin typeface="Arial Narrow" pitchFamily="34" charset="0"/>
                <a:ea typeface="黑体" pitchFamily="2" charset="-122"/>
              </a:rPr>
              <a:t>图片</a:t>
            </a:r>
            <a:r>
              <a:rPr lang="en-US" altLang="zh-CN" sz="2400" dirty="0" smtClean="0">
                <a:latin typeface="Arial Narrow" pitchFamily="34" charset="0"/>
                <a:ea typeface="黑体" pitchFamily="2" charset="-122"/>
              </a:rPr>
              <a:t>,</a:t>
            </a:r>
            <a:r>
              <a:rPr lang="zh-CN" altLang="en-US" sz="2400" dirty="0" smtClean="0">
                <a:latin typeface="Arial Narrow" pitchFamily="34" charset="0"/>
                <a:ea typeface="黑体" pitchFamily="2" charset="-122"/>
              </a:rPr>
              <a:t>地图数据</a:t>
            </a:r>
            <a:r>
              <a:rPr lang="en-US" altLang="zh-CN" sz="2400" dirty="0" smtClean="0">
                <a:latin typeface="Arial Narrow" pitchFamily="34" charset="0"/>
                <a:ea typeface="黑体" pitchFamily="2" charset="-122"/>
              </a:rPr>
              <a:t>,email,</a:t>
            </a:r>
            <a:r>
              <a:rPr lang="zh-CN" altLang="en-US" sz="2400" dirty="0" smtClean="0">
                <a:latin typeface="Arial Narrow" pitchFamily="34" charset="0"/>
                <a:ea typeface="黑体" pitchFamily="2" charset="-122"/>
              </a:rPr>
              <a:t>用户的个性化设置等</a:t>
            </a:r>
            <a:endParaRPr lang="en-US" altLang="zh-CN" sz="2400" dirty="0" smtClean="0">
              <a:latin typeface="Arial Narrow" pitchFamily="34" charset="0"/>
              <a:ea typeface="黑体" pitchFamily="2" charset="-122"/>
            </a:endParaRPr>
          </a:p>
          <a:p>
            <a:pPr marL="274320" lvl="1" indent="-274320">
              <a:spcBef>
                <a:spcPts val="580"/>
              </a:spcBef>
              <a:spcAft>
                <a:spcPts val="600"/>
              </a:spcAft>
              <a:buClr>
                <a:schemeClr val="accent1"/>
              </a:buClr>
              <a:buSzPct val="85000"/>
              <a:buFont typeface="Wingdings 2"/>
              <a:buChar char=""/>
            </a:pPr>
            <a:r>
              <a:rPr lang="zh-CN" altLang="en-US" sz="2400" dirty="0" smtClean="0">
                <a:solidFill>
                  <a:srgbClr val="0066FF"/>
                </a:solidFill>
                <a:latin typeface="Arial Narrow" pitchFamily="34" charset="0"/>
                <a:ea typeface="黑体" pitchFamily="2" charset="-122"/>
              </a:rPr>
              <a:t>海量的服务请求</a:t>
            </a:r>
            <a:endParaRPr lang="en-US" altLang="zh-CN" sz="2400" dirty="0" smtClean="0">
              <a:solidFill>
                <a:srgbClr val="0066FF"/>
              </a:solidFill>
              <a:latin typeface="Arial Narrow" pitchFamily="34" charset="0"/>
              <a:ea typeface="黑体" pitchFamily="2" charset="-122"/>
            </a:endParaRPr>
          </a:p>
          <a:p>
            <a:pPr marL="274320" lvl="1" indent="-274320">
              <a:spcBef>
                <a:spcPts val="580"/>
              </a:spcBef>
              <a:spcAft>
                <a:spcPts val="600"/>
              </a:spcAft>
              <a:buClr>
                <a:schemeClr val="accent1"/>
              </a:buClr>
              <a:buSzPct val="85000"/>
            </a:pPr>
            <a:r>
              <a:rPr lang="en-US" altLang="zh-CN" sz="2400" dirty="0" smtClean="0">
                <a:latin typeface="Arial Narrow" pitchFamily="34" charset="0"/>
                <a:ea typeface="黑体" pitchFamily="2" charset="-122"/>
              </a:rPr>
              <a:t>    Google</a:t>
            </a:r>
            <a:r>
              <a:rPr lang="zh-CN" altLang="en-US" sz="2400" dirty="0" smtClean="0">
                <a:latin typeface="Arial Narrow" pitchFamily="34" charset="0"/>
                <a:ea typeface="黑体" pitchFamily="2" charset="-122"/>
              </a:rPr>
              <a:t>是目前世界上最繁忙的系统，因此，需要有高性能的请求和数据处理能力</a:t>
            </a:r>
            <a:endParaRPr lang="en-US" altLang="zh-CN" sz="2400" dirty="0" smtClean="0">
              <a:latin typeface="Arial Narrow" pitchFamily="34" charset="0"/>
              <a:ea typeface="黑体" pitchFamily="2" charset="-122"/>
            </a:endParaRPr>
          </a:p>
          <a:p>
            <a:pPr marL="274320" lvl="1" indent="-274320">
              <a:spcBef>
                <a:spcPts val="580"/>
              </a:spcBef>
              <a:spcAft>
                <a:spcPts val="600"/>
              </a:spcAft>
              <a:buClr>
                <a:schemeClr val="accent1"/>
              </a:buClr>
              <a:buSzPct val="85000"/>
              <a:buFont typeface="Wingdings 2"/>
              <a:buChar char=""/>
            </a:pPr>
            <a:r>
              <a:rPr lang="zh-CN" altLang="en-US" sz="2400" dirty="0" smtClean="0">
                <a:solidFill>
                  <a:srgbClr val="0066FF"/>
                </a:solidFill>
                <a:latin typeface="Arial Narrow" pitchFamily="34" charset="0"/>
                <a:ea typeface="黑体" pitchFamily="2" charset="-122"/>
              </a:rPr>
              <a:t>商用数据库无法适用</a:t>
            </a:r>
            <a:endParaRPr lang="en-US" altLang="zh-CN" sz="2400" dirty="0" smtClean="0">
              <a:solidFill>
                <a:srgbClr val="0066FF"/>
              </a:solidFill>
              <a:latin typeface="Arial Narrow" pitchFamily="34" charset="0"/>
              <a:ea typeface="黑体" pitchFamily="2" charset="-122"/>
            </a:endParaRPr>
          </a:p>
          <a:p>
            <a:pPr marL="274320" lvl="1" indent="-274320">
              <a:spcBef>
                <a:spcPts val="580"/>
              </a:spcBef>
              <a:spcAft>
                <a:spcPts val="600"/>
              </a:spcAft>
              <a:buClr>
                <a:schemeClr val="accent1"/>
              </a:buClr>
              <a:buSzPct val="85000"/>
            </a:pPr>
            <a:r>
              <a:rPr lang="en-US" altLang="zh-CN" sz="2400" dirty="0" smtClean="0">
                <a:latin typeface="Arial Narrow" pitchFamily="34" charset="0"/>
                <a:ea typeface="黑体" pitchFamily="2" charset="-122"/>
              </a:rPr>
              <a:t>    </a:t>
            </a:r>
            <a:r>
              <a:rPr lang="zh-CN" altLang="en-US" sz="2400" dirty="0" smtClean="0">
                <a:latin typeface="Arial Narrow" pitchFamily="34" charset="0"/>
                <a:ea typeface="黑体" pitchFamily="2" charset="-122"/>
              </a:rPr>
              <a:t>在如此庞大的分布集群上难以有效部署商用数据库系统，且其难以承受如此巨量的数据存储和操作需求</a:t>
            </a:r>
            <a:endParaRPr lang="en-US" altLang="zh-CN" sz="2400" dirty="0" smtClean="0">
              <a:latin typeface="Arial Narrow" pitchFamily="34" charset="0"/>
              <a:ea typeface="黑体" pitchFamily="2" charset="-122"/>
            </a:endParaRPr>
          </a:p>
        </p:txBody>
      </p:sp>
      <p:sp>
        <p:nvSpPr>
          <p:cNvPr id="11" name="Title 1"/>
          <p:cNvSpPr txBox="1">
            <a:spLocks/>
          </p:cNvSpPr>
          <p:nvPr/>
        </p:nvSpPr>
        <p:spPr>
          <a:xfrm>
            <a:off x="1095218" y="211335"/>
            <a:ext cx="7772400" cy="48562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cap="none" spc="50" normalizeH="0" baseline="0" noProof="0" dirty="0"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分布式结构化数据表</a:t>
            </a:r>
            <a:r>
              <a:rPr kumimoji="0" lang="en-US" altLang="zh-CN" sz="2400" b="1" i="0" u="none" strike="noStrike" kern="1200" cap="none" spc="50" normalizeH="0" baseline="0" noProof="0" dirty="0" err="1"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BigTable</a:t>
            </a:r>
            <a:endParaRPr kumimoji="0" lang="en-US" altLang="zh-CN" sz="2400" b="1" i="0" u="none" strike="noStrike" kern="1200" cap="none" spc="50" normalizeH="0" baseline="0" noProof="0" dirty="0"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0331" y="701269"/>
            <a:ext cx="8541233" cy="4909036"/>
          </a:xfrm>
          <a:prstGeom prst="rect">
            <a:avLst/>
          </a:prstGeom>
        </p:spPr>
        <p:txBody>
          <a:bodyPr wrap="square">
            <a:spAutoFit/>
          </a:bodyPr>
          <a:lstStyle/>
          <a:p>
            <a:pPr marL="274320" lvl="1" indent="-274320">
              <a:spcBef>
                <a:spcPts val="580"/>
              </a:spcBef>
              <a:spcAft>
                <a:spcPts val="600"/>
              </a:spcAft>
              <a:buClr>
                <a:schemeClr val="accent1"/>
              </a:buClr>
              <a:buSzPct val="85000"/>
            </a:pPr>
            <a:r>
              <a:rPr lang="en-US" altLang="zh-CN" sz="2600" b="1" dirty="0" err="1" smtClean="0">
                <a:solidFill>
                  <a:srgbClr val="00B050"/>
                </a:solidFill>
                <a:latin typeface="Arial Narrow" pitchFamily="34" charset="0"/>
                <a:ea typeface="黑体" pitchFamily="2" charset="-122"/>
              </a:rPr>
              <a:t>BigTable</a:t>
            </a:r>
            <a:r>
              <a:rPr lang="zh-CN" altLang="en-US" sz="2600" b="1" dirty="0" smtClean="0">
                <a:solidFill>
                  <a:srgbClr val="00B050"/>
                </a:solidFill>
                <a:latin typeface="Arial Narrow" pitchFamily="34" charset="0"/>
                <a:ea typeface="黑体" pitchFamily="2" charset="-122"/>
              </a:rPr>
              <a:t>设计动机和目标</a:t>
            </a:r>
            <a:endParaRPr lang="en-US" altLang="zh-CN" sz="2600" b="1" dirty="0" smtClean="0">
              <a:solidFill>
                <a:srgbClr val="C00000"/>
              </a:solidFill>
              <a:latin typeface="Arial Narrow" pitchFamily="34" charset="0"/>
              <a:ea typeface="黑体" pitchFamily="2" charset="-122"/>
            </a:endParaRPr>
          </a:p>
          <a:p>
            <a:pPr marL="274320" lvl="1" indent="-274320">
              <a:spcBef>
                <a:spcPts val="580"/>
              </a:spcBef>
              <a:spcAft>
                <a:spcPts val="600"/>
              </a:spcAft>
              <a:buClr>
                <a:schemeClr val="accent1"/>
              </a:buClr>
              <a:buSzPct val="85000"/>
            </a:pPr>
            <a:r>
              <a:rPr lang="zh-CN" altLang="en-US" sz="2600" dirty="0" smtClean="0">
                <a:solidFill>
                  <a:srgbClr val="C00000"/>
                </a:solidFill>
                <a:latin typeface="Arial Narrow" pitchFamily="34" charset="0"/>
                <a:ea typeface="黑体" pitchFamily="2" charset="-122"/>
              </a:rPr>
              <a:t>主要设计目标</a:t>
            </a:r>
            <a:endParaRPr lang="en-US" altLang="zh-CN" sz="2600" dirty="0" smtClean="0">
              <a:solidFill>
                <a:srgbClr val="C00000"/>
              </a:solidFill>
              <a:latin typeface="Arial Narrow" pitchFamily="34" charset="0"/>
              <a:ea typeface="黑体" pitchFamily="2" charset="-122"/>
            </a:endParaRPr>
          </a:p>
          <a:p>
            <a:pPr marL="274320" lvl="1" indent="-274320">
              <a:spcBef>
                <a:spcPts val="580"/>
              </a:spcBef>
              <a:buClr>
                <a:schemeClr val="accent1"/>
              </a:buClr>
              <a:buSzPct val="85000"/>
              <a:buFont typeface="Wingdings 2"/>
              <a:buChar char=""/>
            </a:pPr>
            <a:r>
              <a:rPr lang="zh-CN" altLang="en-US" sz="2400" dirty="0" smtClean="0">
                <a:solidFill>
                  <a:srgbClr val="0066FF"/>
                </a:solidFill>
                <a:latin typeface="Arial Narrow" pitchFamily="34" charset="0"/>
                <a:ea typeface="黑体" pitchFamily="2" charset="-122"/>
              </a:rPr>
              <a:t>广泛的适用性</a:t>
            </a:r>
            <a:r>
              <a:rPr lang="en-US" altLang="zh-CN" sz="2400" dirty="0" smtClean="0">
                <a:solidFill>
                  <a:srgbClr val="0066FF"/>
                </a:solidFill>
                <a:latin typeface="Arial Narrow" pitchFamily="34" charset="0"/>
                <a:ea typeface="黑体" pitchFamily="2" charset="-122"/>
              </a:rPr>
              <a:t>:</a:t>
            </a:r>
            <a:r>
              <a:rPr lang="zh-CN" altLang="en-US" sz="2400" dirty="0" smtClean="0">
                <a:latin typeface="Arial Narrow" pitchFamily="34" charset="0"/>
                <a:ea typeface="黑体" pitchFamily="2" charset="-122"/>
              </a:rPr>
              <a:t>为一系列服务和应用而设计的数据存储系统</a:t>
            </a:r>
            <a:r>
              <a:rPr lang="en-US" altLang="zh-CN" sz="2400" dirty="0" smtClean="0">
                <a:latin typeface="Arial Narrow" pitchFamily="34" charset="0"/>
                <a:ea typeface="黑体" pitchFamily="2" charset="-122"/>
              </a:rPr>
              <a:t>,</a:t>
            </a:r>
            <a:r>
              <a:rPr lang="zh-CN" altLang="en-US" sz="2400" dirty="0" smtClean="0">
                <a:latin typeface="Arial Narrow" pitchFamily="34" charset="0"/>
                <a:ea typeface="黑体" pitchFamily="2" charset="-122"/>
              </a:rPr>
              <a:t>可满足对不同类型数据的存储和操作需求</a:t>
            </a:r>
            <a:endParaRPr lang="en-US" altLang="zh-CN" sz="2400" dirty="0" smtClean="0">
              <a:latin typeface="Arial Narrow" pitchFamily="34" charset="0"/>
              <a:ea typeface="黑体" pitchFamily="2" charset="-122"/>
            </a:endParaRPr>
          </a:p>
          <a:p>
            <a:pPr marL="274320" lvl="1" indent="-274320">
              <a:spcBef>
                <a:spcPts val="580"/>
              </a:spcBef>
              <a:buClr>
                <a:schemeClr val="accent1"/>
              </a:buClr>
              <a:buSzPct val="85000"/>
              <a:buFont typeface="Wingdings 2"/>
              <a:buChar char=""/>
            </a:pPr>
            <a:r>
              <a:rPr lang="zh-CN" altLang="en-US" sz="2400" dirty="0" smtClean="0">
                <a:solidFill>
                  <a:srgbClr val="0066FF"/>
                </a:solidFill>
                <a:latin typeface="Arial Narrow" pitchFamily="34" charset="0"/>
                <a:ea typeface="黑体" pitchFamily="2" charset="-122"/>
              </a:rPr>
              <a:t>很强的可扩展性</a:t>
            </a:r>
            <a:r>
              <a:rPr lang="en-US" altLang="zh-CN" sz="2400" dirty="0" smtClean="0">
                <a:solidFill>
                  <a:srgbClr val="0066FF"/>
                </a:solidFill>
                <a:latin typeface="Arial Narrow" pitchFamily="34" charset="0"/>
                <a:ea typeface="黑体" pitchFamily="2" charset="-122"/>
              </a:rPr>
              <a:t>:</a:t>
            </a:r>
            <a:r>
              <a:rPr lang="zh-CN" altLang="en-US" sz="2400" dirty="0" smtClean="0">
                <a:latin typeface="Arial Narrow" pitchFamily="34" charset="0"/>
                <a:ea typeface="黑体" pitchFamily="2" charset="-122"/>
              </a:rPr>
              <a:t>根据需要可随时自动加入或撤销服务器节点</a:t>
            </a:r>
            <a:endParaRPr lang="en-US" altLang="zh-CN" sz="2400" dirty="0" smtClean="0">
              <a:latin typeface="Arial Narrow" pitchFamily="34" charset="0"/>
              <a:ea typeface="黑体" pitchFamily="2" charset="-122"/>
            </a:endParaRPr>
          </a:p>
          <a:p>
            <a:pPr marL="274320" lvl="1" indent="-274320">
              <a:spcBef>
                <a:spcPts val="580"/>
              </a:spcBef>
              <a:buClr>
                <a:schemeClr val="accent1"/>
              </a:buClr>
              <a:buSzPct val="85000"/>
              <a:buFont typeface="Wingdings 2"/>
              <a:buChar char=""/>
            </a:pPr>
            <a:r>
              <a:rPr lang="zh-CN" altLang="en-US" sz="2400" dirty="0" smtClean="0">
                <a:solidFill>
                  <a:srgbClr val="0066FF"/>
                </a:solidFill>
                <a:latin typeface="Arial Narrow" pitchFamily="34" charset="0"/>
                <a:ea typeface="黑体" pitchFamily="2" charset="-122"/>
              </a:rPr>
              <a:t>高吞吐量数据访问</a:t>
            </a:r>
            <a:r>
              <a:rPr lang="en-US" altLang="zh-CN" sz="2400" dirty="0" smtClean="0">
                <a:solidFill>
                  <a:srgbClr val="0066FF"/>
                </a:solidFill>
                <a:latin typeface="Arial Narrow" pitchFamily="34" charset="0"/>
                <a:ea typeface="黑体" pitchFamily="2" charset="-122"/>
              </a:rPr>
              <a:t>:</a:t>
            </a:r>
            <a:r>
              <a:rPr lang="zh-CN" altLang="en-US" sz="2400" dirty="0" smtClean="0">
                <a:latin typeface="Arial Narrow" pitchFamily="34" charset="0"/>
                <a:ea typeface="黑体" pitchFamily="2" charset="-122"/>
              </a:rPr>
              <a:t>提供</a:t>
            </a:r>
            <a:r>
              <a:rPr lang="en-US" altLang="zh-CN" sz="2400" dirty="0" smtClean="0">
                <a:latin typeface="Arial Narrow" pitchFamily="34" charset="0"/>
                <a:ea typeface="黑体" pitchFamily="2" charset="-122"/>
              </a:rPr>
              <a:t>PB</a:t>
            </a:r>
            <a:r>
              <a:rPr lang="zh-CN" altLang="en-US" sz="2400" dirty="0" smtClean="0">
                <a:latin typeface="Arial Narrow" pitchFamily="34" charset="0"/>
                <a:ea typeface="黑体" pitchFamily="2" charset="-122"/>
              </a:rPr>
              <a:t>级数据存储能力，每秒数百万次的访问请求</a:t>
            </a:r>
            <a:endParaRPr lang="en-US" altLang="zh-CN" sz="2400" dirty="0" smtClean="0">
              <a:latin typeface="Arial Narrow" pitchFamily="34" charset="0"/>
              <a:ea typeface="黑体" pitchFamily="2" charset="-122"/>
            </a:endParaRPr>
          </a:p>
          <a:p>
            <a:pPr marL="274320" lvl="1" indent="-274320">
              <a:spcBef>
                <a:spcPts val="580"/>
              </a:spcBef>
              <a:buClr>
                <a:schemeClr val="accent1"/>
              </a:buClr>
              <a:buSzPct val="85000"/>
              <a:buFont typeface="Wingdings 2"/>
              <a:buChar char=""/>
            </a:pPr>
            <a:r>
              <a:rPr lang="zh-CN" altLang="en-US" sz="2400" dirty="0" smtClean="0">
                <a:solidFill>
                  <a:srgbClr val="0066FF"/>
                </a:solidFill>
                <a:latin typeface="Arial Narrow" pitchFamily="34" charset="0"/>
                <a:ea typeface="黑体" pitchFamily="2" charset="-122"/>
              </a:rPr>
              <a:t>高可用性和容错性</a:t>
            </a:r>
            <a:r>
              <a:rPr lang="en-US" altLang="zh-CN" sz="2400" dirty="0" smtClean="0">
                <a:solidFill>
                  <a:srgbClr val="0066FF"/>
                </a:solidFill>
                <a:latin typeface="Arial Narrow" pitchFamily="34" charset="0"/>
                <a:ea typeface="黑体" pitchFamily="2" charset="-122"/>
              </a:rPr>
              <a:t>:</a:t>
            </a:r>
            <a:r>
              <a:rPr lang="zh-CN" altLang="en-US" sz="2400" dirty="0" smtClean="0">
                <a:latin typeface="Arial Narrow" pitchFamily="34" charset="0"/>
                <a:ea typeface="黑体" pitchFamily="2" charset="-122"/>
              </a:rPr>
              <a:t>保证系统在各种情况下度能正常运转，服务不中断</a:t>
            </a:r>
            <a:endParaRPr lang="en-US" altLang="zh-CN" sz="2400" dirty="0" smtClean="0">
              <a:latin typeface="Arial Narrow" pitchFamily="34" charset="0"/>
              <a:ea typeface="黑体" pitchFamily="2" charset="-122"/>
            </a:endParaRPr>
          </a:p>
          <a:p>
            <a:pPr marL="274320" lvl="1" indent="-274320">
              <a:spcBef>
                <a:spcPts val="580"/>
              </a:spcBef>
              <a:buClr>
                <a:schemeClr val="accent1"/>
              </a:buClr>
              <a:buSzPct val="85000"/>
              <a:buFont typeface="Wingdings 2"/>
              <a:buChar char=""/>
            </a:pPr>
            <a:r>
              <a:rPr lang="zh-CN" altLang="en-US" sz="2400" dirty="0" smtClean="0">
                <a:solidFill>
                  <a:srgbClr val="0066FF"/>
                </a:solidFill>
                <a:latin typeface="Arial Narrow" pitchFamily="34" charset="0"/>
                <a:ea typeface="黑体" pitchFamily="2" charset="-122"/>
              </a:rPr>
              <a:t>自动管理能力：</a:t>
            </a:r>
            <a:r>
              <a:rPr lang="zh-CN" altLang="en-US" sz="2400" dirty="0" smtClean="0">
                <a:latin typeface="Arial Narrow" pitchFamily="34" charset="0"/>
                <a:ea typeface="黑体" pitchFamily="2" charset="-122"/>
              </a:rPr>
              <a:t>自动加入和撤销服务器，自动负载平衡</a:t>
            </a:r>
            <a:endParaRPr lang="en-US" altLang="zh-CN" sz="2400" dirty="0" smtClean="0">
              <a:latin typeface="Arial Narrow" pitchFamily="34" charset="0"/>
              <a:ea typeface="黑体" pitchFamily="2" charset="-122"/>
            </a:endParaRPr>
          </a:p>
          <a:p>
            <a:pPr marL="274320" lvl="1" indent="-274320">
              <a:spcBef>
                <a:spcPts val="580"/>
              </a:spcBef>
              <a:buClr>
                <a:schemeClr val="accent1"/>
              </a:buClr>
              <a:buSzPct val="85000"/>
              <a:buFont typeface="Wingdings 2"/>
              <a:buChar char=""/>
            </a:pPr>
            <a:r>
              <a:rPr lang="zh-CN" altLang="en-US" sz="2400" dirty="0" smtClean="0">
                <a:solidFill>
                  <a:srgbClr val="0066FF"/>
                </a:solidFill>
                <a:latin typeface="Arial Narrow" pitchFamily="34" charset="0"/>
                <a:ea typeface="黑体" pitchFamily="2" charset="-122"/>
              </a:rPr>
              <a:t>简单性：</a:t>
            </a:r>
            <a:r>
              <a:rPr lang="zh-CN" altLang="en-US" sz="2400" dirty="0" smtClean="0">
                <a:latin typeface="Arial Narrow" pitchFamily="34" charset="0"/>
                <a:ea typeface="黑体" pitchFamily="2" charset="-122"/>
              </a:rPr>
              <a:t>系统设计尽量简单以减少复杂性和出错率</a:t>
            </a:r>
            <a:endParaRPr lang="en-US" altLang="zh-CN" sz="2400" dirty="0" smtClean="0">
              <a:latin typeface="Arial Narrow" pitchFamily="34" charset="0"/>
              <a:ea typeface="黑体" pitchFamily="2" charset="-122"/>
            </a:endParaRPr>
          </a:p>
        </p:txBody>
      </p:sp>
      <p:sp>
        <p:nvSpPr>
          <p:cNvPr id="11" name="Title 1"/>
          <p:cNvSpPr txBox="1">
            <a:spLocks/>
          </p:cNvSpPr>
          <p:nvPr/>
        </p:nvSpPr>
        <p:spPr>
          <a:xfrm>
            <a:off x="1095218" y="211335"/>
            <a:ext cx="7772400" cy="48562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cap="none" spc="50" normalizeH="0" baseline="0" noProof="0" dirty="0"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分布式结构化数据表</a:t>
            </a:r>
            <a:r>
              <a:rPr kumimoji="0" lang="en-US" altLang="zh-CN" sz="2400" b="1" i="0" u="none" strike="noStrike" kern="1200" cap="none" spc="50" normalizeH="0" baseline="0" noProof="0" dirty="0" err="1"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BigTable</a:t>
            </a:r>
            <a:endParaRPr kumimoji="0" lang="en-US" altLang="zh-CN" sz="2400" b="1" i="0" u="none" strike="noStrike" kern="1200" cap="none" spc="50" normalizeH="0" baseline="0" noProof="0" dirty="0"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0331" y="701269"/>
            <a:ext cx="8596651" cy="5539978"/>
          </a:xfrm>
          <a:prstGeom prst="rect">
            <a:avLst/>
          </a:prstGeom>
        </p:spPr>
        <p:txBody>
          <a:bodyPr wrap="square">
            <a:spAutoFit/>
          </a:bodyPr>
          <a:lstStyle/>
          <a:p>
            <a:pPr marL="274320" lvl="1" indent="-274320">
              <a:spcBef>
                <a:spcPts val="580"/>
              </a:spcBef>
              <a:spcAft>
                <a:spcPts val="600"/>
              </a:spcAft>
              <a:buClr>
                <a:schemeClr val="accent1"/>
              </a:buClr>
              <a:buSzPct val="85000"/>
            </a:pPr>
            <a:r>
              <a:rPr lang="en-US" altLang="zh-CN" sz="2600" b="1" dirty="0" err="1" smtClean="0">
                <a:solidFill>
                  <a:srgbClr val="00B050"/>
                </a:solidFill>
                <a:latin typeface="Arial Narrow" pitchFamily="34" charset="0"/>
                <a:ea typeface="黑体" pitchFamily="2" charset="-122"/>
              </a:rPr>
              <a:t>BigTable</a:t>
            </a:r>
            <a:r>
              <a:rPr lang="zh-CN" altLang="en-US" sz="2600" b="1" dirty="0" smtClean="0">
                <a:solidFill>
                  <a:srgbClr val="00B050"/>
                </a:solidFill>
                <a:latin typeface="Arial Narrow" pitchFamily="34" charset="0"/>
                <a:ea typeface="黑体" pitchFamily="2" charset="-122"/>
              </a:rPr>
              <a:t>数据模型</a:t>
            </a:r>
            <a:endParaRPr lang="en-US" altLang="zh-CN" sz="2600" b="1" dirty="0" smtClean="0">
              <a:solidFill>
                <a:srgbClr val="C00000"/>
              </a:solidFill>
              <a:latin typeface="Arial Narrow" pitchFamily="34" charset="0"/>
              <a:ea typeface="黑体" pitchFamily="2" charset="-122"/>
            </a:endParaRPr>
          </a:p>
          <a:p>
            <a:pPr marL="274320" lvl="1" indent="-274320">
              <a:spcBef>
                <a:spcPts val="580"/>
              </a:spcBef>
              <a:spcAft>
                <a:spcPts val="600"/>
              </a:spcAft>
              <a:buClr>
                <a:schemeClr val="accent1"/>
              </a:buClr>
              <a:buSzPct val="70000"/>
              <a:buFont typeface="Wingdings" pitchFamily="2" charset="2"/>
              <a:buChar char="l"/>
            </a:pPr>
            <a:r>
              <a:rPr lang="en-US" altLang="zh-CN" sz="2400" dirty="0" err="1" smtClean="0">
                <a:latin typeface="Arial Narrow" pitchFamily="34" charset="0"/>
                <a:ea typeface="黑体" pitchFamily="2" charset="-122"/>
              </a:rPr>
              <a:t>BigTable</a:t>
            </a:r>
            <a:r>
              <a:rPr lang="zh-CN" altLang="en-US" sz="2400" dirty="0" smtClean="0">
                <a:latin typeface="Arial Narrow" pitchFamily="34" charset="0"/>
                <a:ea typeface="黑体" pitchFamily="2" charset="-122"/>
              </a:rPr>
              <a:t>主要是一个分布式多维表，表中的数据通过：</a:t>
            </a:r>
            <a:endParaRPr lang="en-US" altLang="zh-CN" sz="2400" dirty="0" smtClean="0">
              <a:latin typeface="Arial Narrow" pitchFamily="34" charset="0"/>
              <a:ea typeface="黑体" pitchFamily="2" charset="-122"/>
            </a:endParaRPr>
          </a:p>
          <a:p>
            <a:pPr marL="731520" lvl="2" indent="-274320">
              <a:spcBef>
                <a:spcPts val="580"/>
              </a:spcBef>
              <a:spcAft>
                <a:spcPts val="600"/>
              </a:spcAft>
              <a:buClr>
                <a:schemeClr val="accent1"/>
              </a:buClr>
              <a:buSzPct val="58000"/>
              <a:buFont typeface="Wingdings" pitchFamily="2" charset="2"/>
              <a:buChar char="l"/>
            </a:pPr>
            <a:r>
              <a:rPr lang="zh-CN" altLang="en-US" sz="2400" dirty="0" smtClean="0">
                <a:latin typeface="Arial Narrow" pitchFamily="34" charset="0"/>
                <a:ea typeface="黑体" pitchFamily="2" charset="-122"/>
              </a:rPr>
              <a:t>一个行关键字</a:t>
            </a:r>
            <a:r>
              <a:rPr lang="en-US" altLang="zh-CN" sz="2400" dirty="0" smtClean="0">
                <a:latin typeface="Arial Narrow" pitchFamily="34" charset="0"/>
                <a:ea typeface="黑体" pitchFamily="2" charset="-122"/>
              </a:rPr>
              <a:t>(row key)</a:t>
            </a:r>
          </a:p>
          <a:p>
            <a:pPr marL="731520" lvl="2" indent="-274320">
              <a:spcBef>
                <a:spcPts val="580"/>
              </a:spcBef>
              <a:spcAft>
                <a:spcPts val="600"/>
              </a:spcAft>
              <a:buClr>
                <a:schemeClr val="accent1"/>
              </a:buClr>
              <a:buSzPct val="58000"/>
              <a:buFont typeface="Wingdings" pitchFamily="2" charset="2"/>
              <a:buChar char="l"/>
            </a:pPr>
            <a:r>
              <a:rPr lang="zh-CN" altLang="en-US" sz="2400" dirty="0" smtClean="0">
                <a:latin typeface="Arial Narrow" pitchFamily="34" charset="0"/>
                <a:ea typeface="黑体" pitchFamily="2" charset="-122"/>
              </a:rPr>
              <a:t>一个列关键字</a:t>
            </a:r>
            <a:r>
              <a:rPr lang="en-US" altLang="zh-CN" sz="2400" dirty="0" smtClean="0">
                <a:latin typeface="Arial Narrow" pitchFamily="34" charset="0"/>
                <a:ea typeface="黑体" pitchFamily="2" charset="-122"/>
              </a:rPr>
              <a:t>(column key)</a:t>
            </a:r>
          </a:p>
          <a:p>
            <a:pPr marL="731520" lvl="2" indent="-274320">
              <a:spcBef>
                <a:spcPts val="580"/>
              </a:spcBef>
              <a:spcAft>
                <a:spcPts val="600"/>
              </a:spcAft>
              <a:buClr>
                <a:schemeClr val="accent1"/>
              </a:buClr>
              <a:buSzPct val="58000"/>
              <a:buFont typeface="Wingdings" pitchFamily="2" charset="2"/>
              <a:buChar char="l"/>
            </a:pPr>
            <a:r>
              <a:rPr lang="zh-CN" altLang="en-US" sz="2400" dirty="0" smtClean="0">
                <a:latin typeface="Arial Narrow" pitchFamily="34" charset="0"/>
                <a:ea typeface="黑体" pitchFamily="2" charset="-122"/>
              </a:rPr>
              <a:t>一个时间戳</a:t>
            </a:r>
            <a:r>
              <a:rPr lang="en-US" altLang="zh-CN" sz="2400" dirty="0" smtClean="0">
                <a:latin typeface="Arial Narrow" pitchFamily="34" charset="0"/>
                <a:ea typeface="黑体" pitchFamily="2" charset="-122"/>
              </a:rPr>
              <a:t>(time stamp)</a:t>
            </a:r>
          </a:p>
          <a:p>
            <a:pPr marL="274320" lvl="1" indent="-274320">
              <a:spcBef>
                <a:spcPts val="580"/>
              </a:spcBef>
              <a:spcAft>
                <a:spcPts val="600"/>
              </a:spcAft>
              <a:buClr>
                <a:schemeClr val="accent1"/>
              </a:buClr>
              <a:buSzPct val="85000"/>
            </a:pPr>
            <a:r>
              <a:rPr lang="zh-CN" altLang="en-US" sz="2400" dirty="0" smtClean="0">
                <a:latin typeface="Arial Narrow" pitchFamily="34" charset="0"/>
                <a:ea typeface="黑体" pitchFamily="2" charset="-122"/>
              </a:rPr>
              <a:t>  进行索引和查询定位的。</a:t>
            </a:r>
            <a:endParaRPr lang="en-US" altLang="zh-CN" sz="2400" dirty="0" smtClean="0">
              <a:latin typeface="Arial Narrow" pitchFamily="34" charset="0"/>
              <a:ea typeface="黑体" pitchFamily="2" charset="-122"/>
            </a:endParaRPr>
          </a:p>
          <a:p>
            <a:pPr marL="274320" lvl="1" indent="-274320">
              <a:spcBef>
                <a:spcPts val="580"/>
              </a:spcBef>
              <a:spcAft>
                <a:spcPts val="600"/>
              </a:spcAft>
              <a:buClr>
                <a:schemeClr val="accent1"/>
              </a:buClr>
              <a:buSzPct val="70000"/>
              <a:buFont typeface="Wingdings" pitchFamily="2" charset="2"/>
              <a:buChar char="l"/>
            </a:pPr>
            <a:r>
              <a:rPr lang="en-US" altLang="zh-CN" sz="2400" dirty="0" err="1" smtClean="0">
                <a:latin typeface="Arial Narrow" pitchFamily="34" charset="0"/>
                <a:ea typeface="黑体" pitchFamily="2" charset="-122"/>
              </a:rPr>
              <a:t>BigTable</a:t>
            </a:r>
            <a:r>
              <a:rPr lang="zh-CN" altLang="en-US" sz="2400" dirty="0" err="1" smtClean="0">
                <a:latin typeface="Arial Narrow" pitchFamily="34" charset="0"/>
                <a:ea typeface="黑体" pitchFamily="2" charset="-122"/>
              </a:rPr>
              <a:t>对存储在表中的数据不做任何解释，一律视为字符串，具体数据结构的实现有用户自行定义</a:t>
            </a:r>
            <a:r>
              <a:rPr lang="zh-CN" altLang="en-US" sz="2400" dirty="0" smtClean="0">
                <a:latin typeface="Arial Narrow" pitchFamily="34" charset="0"/>
                <a:ea typeface="黑体" pitchFamily="2" charset="-122"/>
              </a:rPr>
              <a:t>。</a:t>
            </a:r>
            <a:endParaRPr lang="en-US" altLang="zh-CN" sz="2400" dirty="0" smtClean="0">
              <a:latin typeface="Arial Narrow" pitchFamily="34" charset="0"/>
              <a:ea typeface="黑体" pitchFamily="2" charset="-122"/>
            </a:endParaRPr>
          </a:p>
          <a:p>
            <a:pPr marL="274320" lvl="1" indent="-274320">
              <a:spcBef>
                <a:spcPts val="580"/>
              </a:spcBef>
              <a:spcAft>
                <a:spcPts val="600"/>
              </a:spcAft>
              <a:buClr>
                <a:schemeClr val="accent1"/>
              </a:buClr>
              <a:buSzPct val="70000"/>
              <a:buFont typeface="Wingdings" pitchFamily="2" charset="2"/>
              <a:buChar char="l"/>
            </a:pPr>
            <a:r>
              <a:rPr lang="en-US" altLang="zh-CN" sz="2400" dirty="0" err="1" smtClean="0">
                <a:latin typeface="Arial Narrow" pitchFamily="34" charset="0"/>
                <a:ea typeface="黑体" pitchFamily="2" charset="-122"/>
              </a:rPr>
              <a:t>BigTable</a:t>
            </a:r>
            <a:r>
              <a:rPr lang="zh-CN" altLang="en-US" sz="2400" dirty="0" smtClean="0">
                <a:latin typeface="Arial Narrow" pitchFamily="34" charset="0"/>
                <a:ea typeface="黑体" pitchFamily="2" charset="-122"/>
              </a:rPr>
              <a:t>查询模型</a:t>
            </a:r>
            <a:endParaRPr lang="en-US" altLang="zh-CN" sz="2400" dirty="0" smtClean="0">
              <a:latin typeface="Arial Narrow" pitchFamily="34" charset="0"/>
              <a:ea typeface="黑体" pitchFamily="2" charset="-122"/>
            </a:endParaRPr>
          </a:p>
          <a:p>
            <a:pPr marL="274320" lvl="1" indent="-274320">
              <a:spcBef>
                <a:spcPts val="580"/>
              </a:spcBef>
              <a:spcAft>
                <a:spcPts val="600"/>
              </a:spcAft>
              <a:buClr>
                <a:schemeClr val="accent1"/>
              </a:buClr>
              <a:buSzPct val="85000"/>
            </a:pPr>
            <a:r>
              <a:rPr lang="en-US" altLang="zh-CN" sz="2400" dirty="0" smtClean="0">
                <a:latin typeface="Arial Narrow" pitchFamily="34" charset="0"/>
                <a:ea typeface="黑体" pitchFamily="2" charset="-122"/>
              </a:rPr>
              <a:t>  </a:t>
            </a:r>
            <a:r>
              <a:rPr lang="en-US" altLang="zh-CN" sz="2200" dirty="0" smtClean="0">
                <a:latin typeface="Arial Narrow" pitchFamily="34" charset="0"/>
                <a:ea typeface="黑体" pitchFamily="2" charset="-122"/>
              </a:rPr>
              <a:t>(</a:t>
            </a:r>
            <a:r>
              <a:rPr lang="en-US" altLang="zh-CN" sz="2200" dirty="0" err="1" smtClean="0">
                <a:latin typeface="Arial Narrow" pitchFamily="34" charset="0"/>
                <a:ea typeface="黑体" pitchFamily="2" charset="-122"/>
              </a:rPr>
              <a:t>row:string</a:t>
            </a:r>
            <a:r>
              <a:rPr lang="en-US" altLang="zh-CN" sz="2200" dirty="0" smtClean="0">
                <a:latin typeface="Arial Narrow" pitchFamily="34" charset="0"/>
                <a:ea typeface="黑体" pitchFamily="2" charset="-122"/>
              </a:rPr>
              <a:t>, column:string,time:int64)</a:t>
            </a:r>
            <a:r>
              <a:rPr lang="en-US" altLang="zh-CN" sz="2200" dirty="0" smtClean="0">
                <a:latin typeface="Arial Narrow" pitchFamily="34" charset="0"/>
                <a:ea typeface="黑体" pitchFamily="2" charset="-122"/>
                <a:sym typeface="Wingdings" pitchFamily="2" charset="2"/>
              </a:rPr>
              <a:t> </a:t>
            </a:r>
            <a:r>
              <a:rPr lang="zh-CN" altLang="en-US" sz="2200" dirty="0" smtClean="0">
                <a:latin typeface="Arial Narrow" pitchFamily="34" charset="0"/>
                <a:ea typeface="黑体" pitchFamily="2" charset="-122"/>
                <a:sym typeface="Wingdings" pitchFamily="2" charset="2"/>
              </a:rPr>
              <a:t>结果数据字符串</a:t>
            </a:r>
            <a:endParaRPr lang="en-US" altLang="zh-CN" sz="2200" dirty="0" smtClean="0">
              <a:latin typeface="Arial Narrow" pitchFamily="34" charset="0"/>
              <a:ea typeface="黑体" pitchFamily="2" charset="-122"/>
              <a:sym typeface="Wingdings" pitchFamily="2" charset="2"/>
            </a:endParaRPr>
          </a:p>
          <a:p>
            <a:pPr marL="274320" lvl="1" indent="-274320">
              <a:spcBef>
                <a:spcPts val="580"/>
              </a:spcBef>
              <a:spcAft>
                <a:spcPts val="600"/>
              </a:spcAft>
              <a:buClr>
                <a:schemeClr val="accent1"/>
              </a:buClr>
              <a:buSzPct val="70000"/>
              <a:buFont typeface="Wingdings" pitchFamily="2" charset="2"/>
              <a:buChar char="l"/>
            </a:pPr>
            <a:r>
              <a:rPr lang="zh-CN" altLang="en-US" sz="2400" dirty="0" smtClean="0">
                <a:latin typeface="Arial Narrow" pitchFamily="34" charset="0"/>
                <a:ea typeface="黑体" pitchFamily="2" charset="-122"/>
                <a:sym typeface="Wingdings" pitchFamily="2" charset="2"/>
              </a:rPr>
              <a:t>支持查询、插入和删除操作</a:t>
            </a:r>
            <a:endParaRPr lang="en-US" altLang="zh-CN" sz="2400" dirty="0" smtClean="0">
              <a:latin typeface="Arial Narrow" pitchFamily="34" charset="0"/>
              <a:ea typeface="黑体" pitchFamily="2" charset="-122"/>
            </a:endParaRPr>
          </a:p>
        </p:txBody>
      </p:sp>
      <p:sp>
        <p:nvSpPr>
          <p:cNvPr id="11" name="Title 1"/>
          <p:cNvSpPr txBox="1">
            <a:spLocks/>
          </p:cNvSpPr>
          <p:nvPr/>
        </p:nvSpPr>
        <p:spPr>
          <a:xfrm>
            <a:off x="1095218" y="211335"/>
            <a:ext cx="7772400" cy="48562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cap="none" spc="50" normalizeH="0" baseline="0" noProof="0" dirty="0"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分布式结构化数据表</a:t>
            </a:r>
            <a:r>
              <a:rPr kumimoji="0" lang="en-US" altLang="zh-CN" sz="2400" b="1" i="0" u="none" strike="noStrike" kern="1200" cap="none" spc="50" normalizeH="0" baseline="0" noProof="0" dirty="0" err="1"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BigTable</a:t>
            </a:r>
            <a:endParaRPr kumimoji="0" lang="en-US" altLang="zh-CN" sz="2400" b="1" i="0" u="none" strike="noStrike" kern="1200" cap="none" spc="50" normalizeH="0" baseline="0" noProof="0" dirty="0"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0331" y="701269"/>
            <a:ext cx="8596651" cy="6155531"/>
          </a:xfrm>
          <a:prstGeom prst="rect">
            <a:avLst/>
          </a:prstGeom>
        </p:spPr>
        <p:txBody>
          <a:bodyPr wrap="square">
            <a:spAutoFit/>
          </a:bodyPr>
          <a:lstStyle/>
          <a:p>
            <a:pPr marL="274320" lvl="1" indent="-274320">
              <a:spcBef>
                <a:spcPts val="580"/>
              </a:spcBef>
              <a:spcAft>
                <a:spcPts val="600"/>
              </a:spcAft>
              <a:buClr>
                <a:schemeClr val="accent1"/>
              </a:buClr>
              <a:buSzPct val="85000"/>
            </a:pPr>
            <a:r>
              <a:rPr lang="en-US" altLang="zh-CN" sz="2600" b="1" dirty="0" err="1" smtClean="0">
                <a:solidFill>
                  <a:srgbClr val="00B050"/>
                </a:solidFill>
                <a:latin typeface="Arial Narrow" pitchFamily="34" charset="0"/>
                <a:ea typeface="黑体" pitchFamily="2" charset="-122"/>
              </a:rPr>
              <a:t>BigTable</a:t>
            </a:r>
            <a:r>
              <a:rPr lang="zh-CN" altLang="en-US" sz="2600" b="1" dirty="0" smtClean="0">
                <a:solidFill>
                  <a:srgbClr val="00B050"/>
                </a:solidFill>
                <a:latin typeface="Arial Narrow" pitchFamily="34" charset="0"/>
                <a:ea typeface="黑体" pitchFamily="2" charset="-122"/>
              </a:rPr>
              <a:t>数据模型</a:t>
            </a:r>
            <a:endParaRPr lang="en-US" altLang="zh-CN" sz="2600" b="1" dirty="0" smtClean="0">
              <a:solidFill>
                <a:srgbClr val="C00000"/>
              </a:solidFill>
              <a:latin typeface="Arial Narrow" pitchFamily="34" charset="0"/>
              <a:ea typeface="黑体" pitchFamily="2" charset="-122"/>
            </a:endParaRPr>
          </a:p>
          <a:p>
            <a:pPr marL="274320" lvl="1" indent="-274320">
              <a:spcBef>
                <a:spcPts val="580"/>
              </a:spcBef>
              <a:spcAft>
                <a:spcPts val="600"/>
              </a:spcAft>
              <a:buClr>
                <a:schemeClr val="accent1"/>
              </a:buClr>
              <a:buSzPct val="70000"/>
            </a:pPr>
            <a:r>
              <a:rPr lang="en-US" altLang="zh-CN" sz="2400" dirty="0" err="1" smtClean="0">
                <a:solidFill>
                  <a:srgbClr val="C00000"/>
                </a:solidFill>
                <a:latin typeface="Arial Narrow" pitchFamily="34" charset="0"/>
                <a:ea typeface="黑体" pitchFamily="2" charset="-122"/>
              </a:rPr>
              <a:t>BigTable</a:t>
            </a:r>
            <a:r>
              <a:rPr lang="zh-CN" altLang="en-US" sz="2400" dirty="0" smtClean="0">
                <a:solidFill>
                  <a:srgbClr val="C00000"/>
                </a:solidFill>
                <a:latin typeface="Arial Narrow" pitchFamily="34" charset="0"/>
                <a:ea typeface="黑体" pitchFamily="2" charset="-122"/>
              </a:rPr>
              <a:t>数据存储格式</a:t>
            </a:r>
            <a:endParaRPr lang="en-US" altLang="zh-CN" sz="2400" dirty="0" smtClean="0">
              <a:solidFill>
                <a:srgbClr val="C00000"/>
              </a:solidFill>
              <a:latin typeface="Arial Narrow" pitchFamily="34" charset="0"/>
              <a:ea typeface="黑体" pitchFamily="2" charset="-122"/>
            </a:endParaRPr>
          </a:p>
          <a:p>
            <a:pPr marL="274320" lvl="1" indent="-274320">
              <a:spcBef>
                <a:spcPts val="580"/>
              </a:spcBef>
              <a:spcAft>
                <a:spcPts val="600"/>
              </a:spcAft>
              <a:buClr>
                <a:schemeClr val="accent1"/>
              </a:buClr>
              <a:buSzPct val="70000"/>
              <a:buFont typeface="Wingdings" pitchFamily="2" charset="2"/>
              <a:buChar char="l"/>
            </a:pPr>
            <a:endParaRPr lang="en-US" altLang="zh-CN" sz="2400" dirty="0" smtClean="0">
              <a:latin typeface="Arial Narrow" pitchFamily="34" charset="0"/>
              <a:ea typeface="黑体" pitchFamily="2" charset="-122"/>
            </a:endParaRPr>
          </a:p>
          <a:p>
            <a:pPr marL="274320" lvl="1" indent="-274320">
              <a:spcBef>
                <a:spcPts val="580"/>
              </a:spcBef>
              <a:spcAft>
                <a:spcPts val="600"/>
              </a:spcAft>
              <a:buClr>
                <a:schemeClr val="accent1"/>
              </a:buClr>
              <a:buSzPct val="70000"/>
              <a:buFont typeface="Wingdings" pitchFamily="2" charset="2"/>
              <a:buChar char="l"/>
            </a:pPr>
            <a:endParaRPr lang="en-US" altLang="zh-CN" sz="2400" dirty="0" smtClean="0">
              <a:latin typeface="Arial Narrow" pitchFamily="34" charset="0"/>
              <a:ea typeface="黑体" pitchFamily="2" charset="-122"/>
            </a:endParaRPr>
          </a:p>
          <a:p>
            <a:pPr marL="274320" lvl="1" indent="-274320">
              <a:spcBef>
                <a:spcPts val="580"/>
              </a:spcBef>
              <a:spcAft>
                <a:spcPts val="600"/>
              </a:spcAft>
              <a:buClr>
                <a:schemeClr val="accent1"/>
              </a:buClr>
              <a:buSzPct val="70000"/>
              <a:buFont typeface="Wingdings" pitchFamily="2" charset="2"/>
              <a:buChar char="l"/>
            </a:pPr>
            <a:endParaRPr lang="en-US" altLang="zh-CN" sz="2400" dirty="0" smtClean="0">
              <a:latin typeface="Arial Narrow" pitchFamily="34" charset="0"/>
              <a:ea typeface="黑体" pitchFamily="2" charset="-122"/>
            </a:endParaRPr>
          </a:p>
          <a:p>
            <a:pPr marL="274320" lvl="1" indent="-274320">
              <a:spcBef>
                <a:spcPts val="580"/>
              </a:spcBef>
              <a:spcAft>
                <a:spcPts val="600"/>
              </a:spcAft>
              <a:buClr>
                <a:schemeClr val="accent1"/>
              </a:buClr>
              <a:buSzPct val="70000"/>
              <a:buFont typeface="Wingdings" pitchFamily="2" charset="2"/>
              <a:buChar char="l"/>
            </a:pPr>
            <a:endParaRPr lang="en-US" altLang="zh-CN" sz="2400" dirty="0" smtClean="0">
              <a:latin typeface="Arial Narrow" pitchFamily="34" charset="0"/>
              <a:ea typeface="黑体" pitchFamily="2" charset="-122"/>
            </a:endParaRPr>
          </a:p>
          <a:p>
            <a:pPr marL="274320" lvl="1" indent="-274320">
              <a:spcBef>
                <a:spcPts val="580"/>
              </a:spcBef>
              <a:spcAft>
                <a:spcPts val="600"/>
              </a:spcAft>
              <a:buClr>
                <a:schemeClr val="accent1"/>
              </a:buClr>
              <a:buSzPct val="70000"/>
              <a:buFont typeface="Wingdings" pitchFamily="2" charset="2"/>
              <a:buChar char="l"/>
            </a:pPr>
            <a:r>
              <a:rPr lang="zh-CN" altLang="en-US" sz="2400" dirty="0" smtClean="0">
                <a:solidFill>
                  <a:srgbClr val="0066FF"/>
                </a:solidFill>
                <a:latin typeface="Arial Narrow" pitchFamily="34" charset="0"/>
                <a:ea typeface="黑体" pitchFamily="2" charset="-122"/>
              </a:rPr>
              <a:t>行</a:t>
            </a:r>
            <a:r>
              <a:rPr lang="en-US" altLang="zh-CN" sz="2400" dirty="0" smtClean="0">
                <a:solidFill>
                  <a:srgbClr val="0066FF"/>
                </a:solidFill>
                <a:latin typeface="Arial Narrow" pitchFamily="34" charset="0"/>
                <a:ea typeface="黑体" pitchFamily="2" charset="-122"/>
              </a:rPr>
              <a:t>(Row):</a:t>
            </a:r>
            <a:r>
              <a:rPr lang="zh-CN" altLang="en-US" sz="2400" dirty="0" smtClean="0">
                <a:latin typeface="Arial Narrow" pitchFamily="34" charset="0"/>
                <a:ea typeface="黑体" pitchFamily="2" charset="-122"/>
              </a:rPr>
              <a:t>大小不超过</a:t>
            </a:r>
            <a:r>
              <a:rPr lang="en-US" altLang="zh-CN" sz="2400" dirty="0" smtClean="0">
                <a:latin typeface="Arial Narrow" pitchFamily="34" charset="0"/>
                <a:ea typeface="黑体" pitchFamily="2" charset="-122"/>
              </a:rPr>
              <a:t>64KB</a:t>
            </a:r>
            <a:r>
              <a:rPr lang="zh-CN" altLang="en-US" sz="2400" dirty="0" smtClean="0">
                <a:latin typeface="Arial Narrow" pitchFamily="34" charset="0"/>
                <a:ea typeface="黑体" pitchFamily="2" charset="-122"/>
              </a:rPr>
              <a:t>的任意字符串。表中的数据都是根据行关键字进行排序的。</a:t>
            </a:r>
            <a:endParaRPr lang="en-US" altLang="zh-CN" sz="2400" dirty="0" smtClean="0">
              <a:latin typeface="Arial Narrow" pitchFamily="34" charset="0"/>
              <a:ea typeface="黑体" pitchFamily="2" charset="-122"/>
            </a:endParaRPr>
          </a:p>
          <a:p>
            <a:pPr marL="274320" lvl="1" indent="-274320">
              <a:spcBef>
                <a:spcPts val="580"/>
              </a:spcBef>
              <a:spcAft>
                <a:spcPts val="600"/>
              </a:spcAft>
              <a:buClr>
                <a:schemeClr val="accent1"/>
              </a:buClr>
              <a:buSzPct val="70000"/>
            </a:pPr>
            <a:r>
              <a:rPr lang="en-US" altLang="zh-CN" sz="2400" dirty="0" smtClean="0">
                <a:latin typeface="Arial Narrow" pitchFamily="34" charset="0"/>
                <a:ea typeface="黑体" pitchFamily="2" charset="-122"/>
              </a:rPr>
              <a:t>    com.cnn.www</a:t>
            </a:r>
            <a:r>
              <a:rPr lang="zh-CN" altLang="en-US" sz="2400" dirty="0" smtClean="0">
                <a:latin typeface="Arial Narrow" pitchFamily="34" charset="0"/>
                <a:ea typeface="黑体" pitchFamily="2" charset="-122"/>
              </a:rPr>
              <a:t>就是一个行关键字，指明一行存储数据。</a:t>
            </a:r>
            <a:r>
              <a:rPr lang="en-US" altLang="zh-CN" sz="2400" dirty="0" smtClean="0">
                <a:latin typeface="Arial Narrow" pitchFamily="34" charset="0"/>
                <a:ea typeface="黑体" pitchFamily="2" charset="-122"/>
              </a:rPr>
              <a:t>URL</a:t>
            </a:r>
            <a:r>
              <a:rPr lang="zh-CN" altLang="en-US" sz="2400" dirty="0" smtClean="0">
                <a:latin typeface="Arial Narrow" pitchFamily="34" charset="0"/>
                <a:ea typeface="黑体" pitchFamily="2" charset="-122"/>
              </a:rPr>
              <a:t>地址倒排好处是：</a:t>
            </a:r>
            <a:r>
              <a:rPr lang="en-US" altLang="zh-CN" sz="2400" dirty="0" smtClean="0">
                <a:latin typeface="Arial Narrow" pitchFamily="34" charset="0"/>
                <a:ea typeface="黑体" pitchFamily="2" charset="-122"/>
              </a:rPr>
              <a:t>1)</a:t>
            </a:r>
            <a:r>
              <a:rPr lang="zh-CN" altLang="en-US" sz="2400" dirty="0" smtClean="0">
                <a:latin typeface="Arial Narrow" pitchFamily="34" charset="0"/>
                <a:ea typeface="黑体" pitchFamily="2" charset="-122"/>
              </a:rPr>
              <a:t>同一地址的网页将被存储在表中连续的位置</a:t>
            </a:r>
            <a:r>
              <a:rPr lang="en-US" altLang="zh-CN" sz="2400" dirty="0" smtClean="0">
                <a:latin typeface="Arial Narrow" pitchFamily="34" charset="0"/>
                <a:ea typeface="黑体" pitchFamily="2" charset="-122"/>
              </a:rPr>
              <a:t>,</a:t>
            </a:r>
            <a:r>
              <a:rPr lang="zh-CN" altLang="en-US" sz="2400" dirty="0" smtClean="0">
                <a:latin typeface="Arial Narrow" pitchFamily="34" charset="0"/>
                <a:ea typeface="黑体" pitchFamily="2" charset="-122"/>
              </a:rPr>
              <a:t>便于查找；</a:t>
            </a:r>
            <a:r>
              <a:rPr lang="en-US" altLang="zh-CN" sz="2400" dirty="0" smtClean="0">
                <a:latin typeface="Arial Narrow" pitchFamily="34" charset="0"/>
                <a:ea typeface="黑体" pitchFamily="2" charset="-122"/>
              </a:rPr>
              <a:t>2)</a:t>
            </a:r>
            <a:r>
              <a:rPr lang="zh-CN" altLang="en-US" sz="2400" dirty="0" smtClean="0">
                <a:latin typeface="Arial Narrow" pitchFamily="34" charset="0"/>
                <a:ea typeface="黑体" pitchFamily="2" charset="-122"/>
              </a:rPr>
              <a:t>倒排便于数据压缩</a:t>
            </a:r>
            <a:r>
              <a:rPr lang="en-US" altLang="zh-CN" sz="2400" dirty="0" smtClean="0">
                <a:latin typeface="Arial Narrow" pitchFamily="34" charset="0"/>
                <a:ea typeface="黑体" pitchFamily="2" charset="-122"/>
              </a:rPr>
              <a:t>,</a:t>
            </a:r>
            <a:r>
              <a:rPr lang="zh-CN" altLang="en-US" sz="2400" dirty="0" smtClean="0">
                <a:latin typeface="Arial Narrow" pitchFamily="34" charset="0"/>
                <a:ea typeface="黑体" pitchFamily="2" charset="-122"/>
              </a:rPr>
              <a:t>可大幅提高数据压缩率</a:t>
            </a:r>
            <a:endParaRPr lang="en-US" altLang="zh-CN" sz="2400" dirty="0" smtClean="0">
              <a:latin typeface="Arial Narrow" pitchFamily="34" charset="0"/>
              <a:ea typeface="黑体" pitchFamily="2" charset="-122"/>
            </a:endParaRPr>
          </a:p>
          <a:p>
            <a:pPr marL="274320" lvl="1" indent="-274320">
              <a:spcBef>
                <a:spcPts val="580"/>
              </a:spcBef>
              <a:spcAft>
                <a:spcPts val="600"/>
              </a:spcAft>
              <a:buClr>
                <a:schemeClr val="accent1"/>
              </a:buClr>
              <a:buSzPct val="70000"/>
              <a:buFont typeface="Wingdings" pitchFamily="2" charset="2"/>
              <a:buChar char="l"/>
            </a:pPr>
            <a:r>
              <a:rPr lang="zh-CN" altLang="en-US" sz="2400" dirty="0" smtClean="0">
                <a:solidFill>
                  <a:srgbClr val="0066FF"/>
                </a:solidFill>
                <a:latin typeface="Arial Narrow" pitchFamily="34" charset="0"/>
                <a:ea typeface="黑体" pitchFamily="2" charset="-122"/>
              </a:rPr>
              <a:t>子表</a:t>
            </a:r>
            <a:r>
              <a:rPr lang="en-US" altLang="zh-CN" sz="2400" dirty="0" smtClean="0">
                <a:solidFill>
                  <a:srgbClr val="0066FF"/>
                </a:solidFill>
                <a:latin typeface="Arial Narrow" pitchFamily="34" charset="0"/>
                <a:ea typeface="黑体" pitchFamily="2" charset="-122"/>
              </a:rPr>
              <a:t>(Tablet)</a:t>
            </a:r>
            <a:r>
              <a:rPr lang="zh-CN" altLang="en-US" sz="2400" dirty="0" smtClean="0">
                <a:latin typeface="Arial Narrow" pitchFamily="34" charset="0"/>
                <a:ea typeface="黑体" pitchFamily="2" charset="-122"/>
              </a:rPr>
              <a:t>：一个大表可能太大，不利于存储管理，将在水平方向上被分为多个子表</a:t>
            </a:r>
            <a:endParaRPr lang="en-US" altLang="zh-CN" sz="2400" dirty="0" smtClean="0">
              <a:latin typeface="Arial Narrow" pitchFamily="34" charset="0"/>
              <a:ea typeface="黑体" pitchFamily="2" charset="-122"/>
            </a:endParaRPr>
          </a:p>
        </p:txBody>
      </p:sp>
      <p:sp>
        <p:nvSpPr>
          <p:cNvPr id="11" name="Title 1"/>
          <p:cNvSpPr txBox="1">
            <a:spLocks/>
          </p:cNvSpPr>
          <p:nvPr/>
        </p:nvSpPr>
        <p:spPr>
          <a:xfrm>
            <a:off x="1095218" y="211335"/>
            <a:ext cx="7772400" cy="48562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cap="none" spc="50" normalizeH="0" baseline="0" noProof="0" dirty="0"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分布式结构化数据表</a:t>
            </a:r>
            <a:r>
              <a:rPr kumimoji="0" lang="en-US" altLang="zh-CN" sz="2400" b="1" i="0" u="none" strike="noStrike" kern="1200" cap="none" spc="50" normalizeH="0" baseline="0" noProof="0" dirty="0" err="1"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BigTable</a:t>
            </a:r>
            <a:endParaRPr kumimoji="0" lang="en-US" altLang="zh-CN" sz="2400" b="1" i="0" u="none" strike="noStrike" kern="1200" cap="none" spc="50" normalizeH="0" baseline="0" noProof="0" dirty="0"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pic>
        <p:nvPicPr>
          <p:cNvPr id="4" name="Picture 3" descr="Bigtable_DataModel.png"/>
          <p:cNvPicPr>
            <a:picLocks noChangeAspect="1"/>
          </p:cNvPicPr>
          <p:nvPr/>
        </p:nvPicPr>
        <p:blipFill>
          <a:blip r:embed="rId2" cstate="print"/>
          <a:stretch>
            <a:fillRect/>
          </a:stretch>
        </p:blipFill>
        <p:spPr>
          <a:xfrm>
            <a:off x="521855" y="1928097"/>
            <a:ext cx="7543800" cy="1637831"/>
          </a:xfrm>
          <a:prstGeom prst="rect">
            <a:avLst/>
          </a:prstGeom>
        </p:spPr>
      </p:pic>
      <p:sp>
        <p:nvSpPr>
          <p:cNvPr id="6" name="Rectangle 5"/>
          <p:cNvSpPr/>
          <p:nvPr/>
        </p:nvSpPr>
        <p:spPr>
          <a:xfrm>
            <a:off x="434109" y="2567715"/>
            <a:ext cx="7555346" cy="600363"/>
          </a:xfrm>
          <a:prstGeom prst="rect">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0331" y="701269"/>
            <a:ext cx="8596651" cy="6001643"/>
          </a:xfrm>
          <a:prstGeom prst="rect">
            <a:avLst/>
          </a:prstGeom>
        </p:spPr>
        <p:txBody>
          <a:bodyPr wrap="square">
            <a:spAutoFit/>
          </a:bodyPr>
          <a:lstStyle/>
          <a:p>
            <a:pPr marL="274320" lvl="1" indent="-274320">
              <a:spcBef>
                <a:spcPts val="580"/>
              </a:spcBef>
              <a:spcAft>
                <a:spcPts val="600"/>
              </a:spcAft>
              <a:buClr>
                <a:schemeClr val="accent1"/>
              </a:buClr>
              <a:buSzPct val="85000"/>
            </a:pPr>
            <a:r>
              <a:rPr lang="en-US" altLang="zh-CN" sz="2600" b="1" dirty="0" err="1" smtClean="0">
                <a:solidFill>
                  <a:srgbClr val="00B050"/>
                </a:solidFill>
                <a:latin typeface="Arial Narrow" pitchFamily="34" charset="0"/>
                <a:ea typeface="黑体" pitchFamily="2" charset="-122"/>
              </a:rPr>
              <a:t>BigTable</a:t>
            </a:r>
            <a:r>
              <a:rPr lang="zh-CN" altLang="en-US" sz="2600" b="1" dirty="0" smtClean="0">
                <a:solidFill>
                  <a:srgbClr val="00B050"/>
                </a:solidFill>
                <a:latin typeface="Arial Narrow" pitchFamily="34" charset="0"/>
                <a:ea typeface="黑体" pitchFamily="2" charset="-122"/>
              </a:rPr>
              <a:t>数据模型</a:t>
            </a:r>
            <a:endParaRPr lang="en-US" altLang="zh-CN" sz="2600" b="1" dirty="0" smtClean="0">
              <a:solidFill>
                <a:srgbClr val="C00000"/>
              </a:solidFill>
              <a:latin typeface="Arial Narrow" pitchFamily="34" charset="0"/>
              <a:ea typeface="黑体" pitchFamily="2" charset="-122"/>
            </a:endParaRPr>
          </a:p>
          <a:p>
            <a:pPr marL="274320" lvl="1" indent="-274320">
              <a:spcBef>
                <a:spcPts val="580"/>
              </a:spcBef>
              <a:spcAft>
                <a:spcPts val="600"/>
              </a:spcAft>
              <a:buClr>
                <a:schemeClr val="accent1"/>
              </a:buClr>
              <a:buSzPct val="70000"/>
            </a:pPr>
            <a:r>
              <a:rPr lang="en-US" altLang="zh-CN" sz="2400" dirty="0" err="1" smtClean="0">
                <a:solidFill>
                  <a:srgbClr val="C00000"/>
                </a:solidFill>
                <a:latin typeface="Arial Narrow" pitchFamily="34" charset="0"/>
                <a:ea typeface="黑体" pitchFamily="2" charset="-122"/>
              </a:rPr>
              <a:t>BigTable</a:t>
            </a:r>
            <a:r>
              <a:rPr lang="zh-CN" altLang="en-US" sz="2400" dirty="0" smtClean="0">
                <a:solidFill>
                  <a:srgbClr val="C00000"/>
                </a:solidFill>
                <a:latin typeface="Arial Narrow" pitchFamily="34" charset="0"/>
                <a:ea typeface="黑体" pitchFamily="2" charset="-122"/>
              </a:rPr>
              <a:t>数据存储格式</a:t>
            </a:r>
            <a:endParaRPr lang="en-US" altLang="zh-CN" sz="2400" dirty="0" smtClean="0">
              <a:solidFill>
                <a:srgbClr val="C00000"/>
              </a:solidFill>
              <a:latin typeface="Arial Narrow" pitchFamily="34" charset="0"/>
              <a:ea typeface="黑体" pitchFamily="2" charset="-122"/>
            </a:endParaRPr>
          </a:p>
          <a:p>
            <a:pPr marL="274320" lvl="1" indent="-274320">
              <a:spcBef>
                <a:spcPts val="580"/>
              </a:spcBef>
              <a:spcAft>
                <a:spcPts val="600"/>
              </a:spcAft>
              <a:buClr>
                <a:schemeClr val="accent1"/>
              </a:buClr>
              <a:buSzPct val="70000"/>
              <a:buFont typeface="Wingdings" pitchFamily="2" charset="2"/>
              <a:buChar char="l"/>
            </a:pPr>
            <a:endParaRPr lang="en-US" altLang="zh-CN" sz="2400" dirty="0" smtClean="0">
              <a:latin typeface="Arial Narrow" pitchFamily="34" charset="0"/>
              <a:ea typeface="黑体" pitchFamily="2" charset="-122"/>
            </a:endParaRPr>
          </a:p>
          <a:p>
            <a:pPr marL="274320" lvl="1" indent="-274320">
              <a:spcBef>
                <a:spcPts val="580"/>
              </a:spcBef>
              <a:spcAft>
                <a:spcPts val="600"/>
              </a:spcAft>
              <a:buClr>
                <a:schemeClr val="accent1"/>
              </a:buClr>
              <a:buSzPct val="70000"/>
              <a:buFont typeface="Wingdings" pitchFamily="2" charset="2"/>
              <a:buChar char="l"/>
            </a:pPr>
            <a:endParaRPr lang="en-US" altLang="zh-CN" sz="2400" dirty="0" smtClean="0">
              <a:latin typeface="Arial Narrow" pitchFamily="34" charset="0"/>
              <a:ea typeface="黑体" pitchFamily="2" charset="-122"/>
            </a:endParaRPr>
          </a:p>
          <a:p>
            <a:pPr marL="274320" lvl="1" indent="-274320">
              <a:spcBef>
                <a:spcPts val="580"/>
              </a:spcBef>
              <a:spcAft>
                <a:spcPts val="600"/>
              </a:spcAft>
              <a:buClr>
                <a:schemeClr val="accent1"/>
              </a:buClr>
              <a:buSzPct val="70000"/>
              <a:buFont typeface="Wingdings" pitchFamily="2" charset="2"/>
              <a:buChar char="l"/>
            </a:pPr>
            <a:endParaRPr lang="en-US" altLang="zh-CN" sz="2400" dirty="0" smtClean="0">
              <a:latin typeface="Arial Narrow" pitchFamily="34" charset="0"/>
              <a:ea typeface="黑体" pitchFamily="2" charset="-122"/>
            </a:endParaRPr>
          </a:p>
          <a:p>
            <a:pPr marL="274320" lvl="1" indent="-274320">
              <a:spcBef>
                <a:spcPts val="580"/>
              </a:spcBef>
              <a:spcAft>
                <a:spcPts val="600"/>
              </a:spcAft>
              <a:buClr>
                <a:schemeClr val="accent1"/>
              </a:buClr>
              <a:buSzPct val="70000"/>
              <a:buFont typeface="Wingdings" pitchFamily="2" charset="2"/>
              <a:buChar char="l"/>
            </a:pPr>
            <a:endParaRPr lang="en-US" altLang="zh-CN" sz="2400" dirty="0" smtClean="0">
              <a:latin typeface="Arial Narrow" pitchFamily="34" charset="0"/>
              <a:ea typeface="黑体" pitchFamily="2" charset="-122"/>
            </a:endParaRPr>
          </a:p>
          <a:p>
            <a:pPr marL="274320" lvl="1" indent="-274320">
              <a:spcBef>
                <a:spcPts val="580"/>
              </a:spcBef>
              <a:spcAft>
                <a:spcPts val="600"/>
              </a:spcAft>
              <a:buClr>
                <a:schemeClr val="accent1"/>
              </a:buClr>
              <a:buSzPct val="70000"/>
              <a:buFont typeface="Wingdings" pitchFamily="2" charset="2"/>
              <a:buChar char="l"/>
            </a:pPr>
            <a:r>
              <a:rPr lang="zh-CN" altLang="en-US" sz="2400" dirty="0" smtClean="0">
                <a:solidFill>
                  <a:srgbClr val="0066FF"/>
                </a:solidFill>
                <a:latin typeface="Arial Narrow" pitchFamily="34" charset="0"/>
                <a:ea typeface="黑体" pitchFamily="2" charset="-122"/>
              </a:rPr>
              <a:t>列</a:t>
            </a:r>
            <a:r>
              <a:rPr lang="en-US" altLang="zh-CN" sz="2400" dirty="0" smtClean="0">
                <a:solidFill>
                  <a:srgbClr val="0066FF"/>
                </a:solidFill>
                <a:latin typeface="Arial Narrow" pitchFamily="34" charset="0"/>
                <a:ea typeface="黑体" pitchFamily="2" charset="-122"/>
              </a:rPr>
              <a:t>(Column): </a:t>
            </a:r>
            <a:r>
              <a:rPr lang="en-US" altLang="zh-CN" sz="2400" dirty="0" err="1" smtClean="0">
                <a:latin typeface="Arial Narrow" pitchFamily="34" charset="0"/>
                <a:ea typeface="黑体" pitchFamily="2" charset="-122"/>
              </a:rPr>
              <a:t>BigTable</a:t>
            </a:r>
            <a:r>
              <a:rPr lang="zh-CN" altLang="en-US" sz="2400" dirty="0" smtClean="0">
                <a:latin typeface="Arial Narrow" pitchFamily="34" charset="0"/>
                <a:ea typeface="黑体" pitchFamily="2" charset="-122"/>
              </a:rPr>
              <a:t>将列关键字组织成为“列族”</a:t>
            </a:r>
            <a:r>
              <a:rPr lang="en-US" altLang="zh-CN" sz="2400" dirty="0" smtClean="0">
                <a:latin typeface="Arial Narrow" pitchFamily="34" charset="0"/>
                <a:ea typeface="黑体" pitchFamily="2" charset="-122"/>
              </a:rPr>
              <a:t>(column family),</a:t>
            </a:r>
            <a:r>
              <a:rPr lang="zh-CN" altLang="en-US" sz="2400" dirty="0" smtClean="0">
                <a:latin typeface="Arial Narrow" pitchFamily="34" charset="0"/>
                <a:ea typeface="黑体" pitchFamily="2" charset="-122"/>
              </a:rPr>
              <a:t>每个族中的数据属于同一类别</a:t>
            </a:r>
            <a:r>
              <a:rPr lang="en-US" altLang="zh-CN" sz="2400" dirty="0" smtClean="0">
                <a:latin typeface="Arial Narrow" pitchFamily="34" charset="0"/>
                <a:ea typeface="黑体" pitchFamily="2" charset="-122"/>
              </a:rPr>
              <a:t>,</a:t>
            </a:r>
            <a:r>
              <a:rPr lang="zh-CN" altLang="en-US" sz="2400" dirty="0" smtClean="0">
                <a:latin typeface="Arial Narrow" pitchFamily="34" charset="0"/>
                <a:ea typeface="黑体" pitchFamily="2" charset="-122"/>
              </a:rPr>
              <a:t>如</a:t>
            </a:r>
            <a:r>
              <a:rPr lang="en-US" altLang="zh-CN" sz="2400" dirty="0" smtClean="0">
                <a:latin typeface="Arial Narrow" pitchFamily="34" charset="0"/>
                <a:ea typeface="黑体" pitchFamily="2" charset="-122"/>
              </a:rPr>
              <a:t>anchor</a:t>
            </a:r>
            <a:r>
              <a:rPr lang="zh-CN" altLang="en-US" sz="2400" dirty="0" smtClean="0">
                <a:latin typeface="Arial Narrow" pitchFamily="34" charset="0"/>
                <a:ea typeface="黑体" pitchFamily="2" charset="-122"/>
              </a:rPr>
              <a:t>是一个列族，其下可有不同的表示一个个超链的列关键字。一个列族下的数据会被压缩在一起存放（按列存放）。因此</a:t>
            </a:r>
            <a:r>
              <a:rPr lang="en-US" altLang="zh-CN" sz="2400" dirty="0" smtClean="0">
                <a:latin typeface="Arial Narrow" pitchFamily="34" charset="0"/>
                <a:ea typeface="黑体" pitchFamily="2" charset="-122"/>
              </a:rPr>
              <a:t>,</a:t>
            </a:r>
            <a:r>
              <a:rPr lang="zh-CN" altLang="en-US" sz="2400" dirty="0" smtClean="0">
                <a:latin typeface="Arial Narrow" pitchFamily="34" charset="0"/>
                <a:ea typeface="黑体" pitchFamily="2" charset="-122"/>
              </a:rPr>
              <a:t>一个列关键字可表示为</a:t>
            </a:r>
            <a:r>
              <a:rPr lang="en-US" altLang="zh-CN" sz="2400" dirty="0" smtClean="0">
                <a:latin typeface="Arial Narrow" pitchFamily="34" charset="0"/>
                <a:ea typeface="黑体" pitchFamily="2" charset="-122"/>
              </a:rPr>
              <a:t>:    </a:t>
            </a:r>
            <a:r>
              <a:rPr lang="zh-CN" altLang="en-US" sz="2400" dirty="0" smtClean="0">
                <a:solidFill>
                  <a:srgbClr val="00B0F0"/>
                </a:solidFill>
                <a:latin typeface="Arial Narrow" pitchFamily="34" charset="0"/>
                <a:ea typeface="黑体" pitchFamily="2" charset="-122"/>
              </a:rPr>
              <a:t>族名：列名</a:t>
            </a:r>
            <a:r>
              <a:rPr lang="en-US" altLang="zh-CN" sz="2400" dirty="0" smtClean="0">
                <a:solidFill>
                  <a:srgbClr val="00B0F0"/>
                </a:solidFill>
                <a:latin typeface="Arial Narrow" pitchFamily="34" charset="0"/>
                <a:ea typeface="黑体" pitchFamily="2" charset="-122"/>
              </a:rPr>
              <a:t>(</a:t>
            </a:r>
            <a:r>
              <a:rPr lang="en-US" altLang="zh-CN" sz="2400" dirty="0" err="1" smtClean="0">
                <a:solidFill>
                  <a:srgbClr val="00B0F0"/>
                </a:solidFill>
                <a:latin typeface="Arial Narrow" pitchFamily="34" charset="0"/>
                <a:ea typeface="黑体" pitchFamily="2" charset="-122"/>
              </a:rPr>
              <a:t>family:qualifier</a:t>
            </a:r>
            <a:r>
              <a:rPr lang="en-US" altLang="zh-CN" sz="2400" dirty="0" smtClean="0">
                <a:solidFill>
                  <a:srgbClr val="00B0F0"/>
                </a:solidFill>
                <a:latin typeface="Arial Narrow" pitchFamily="34" charset="0"/>
                <a:ea typeface="黑体" pitchFamily="2" charset="-122"/>
              </a:rPr>
              <a:t>)</a:t>
            </a:r>
          </a:p>
          <a:p>
            <a:pPr marL="274320" lvl="1" indent="-274320">
              <a:spcBef>
                <a:spcPts val="580"/>
              </a:spcBef>
              <a:spcAft>
                <a:spcPts val="600"/>
              </a:spcAft>
              <a:buClr>
                <a:schemeClr val="accent1"/>
              </a:buClr>
              <a:buSzPct val="70000"/>
            </a:pPr>
            <a:r>
              <a:rPr lang="en-US" altLang="zh-CN" sz="2400" dirty="0" smtClean="0">
                <a:latin typeface="Arial Narrow" pitchFamily="34" charset="0"/>
                <a:ea typeface="黑体" pitchFamily="2" charset="-122"/>
              </a:rPr>
              <a:t>    content</a:t>
            </a:r>
            <a:r>
              <a:rPr lang="zh-CN" altLang="en-US" sz="2400" dirty="0" smtClean="0">
                <a:latin typeface="Arial Narrow" pitchFamily="34" charset="0"/>
                <a:ea typeface="黑体" pitchFamily="2" charset="-122"/>
              </a:rPr>
              <a:t>、</a:t>
            </a:r>
            <a:r>
              <a:rPr lang="en-US" altLang="zh-CN" sz="2400" dirty="0" smtClean="0">
                <a:latin typeface="Arial Narrow" pitchFamily="34" charset="0"/>
                <a:ea typeface="黑体" pitchFamily="2" charset="-122"/>
              </a:rPr>
              <a:t>anchor</a:t>
            </a:r>
            <a:r>
              <a:rPr lang="zh-CN" altLang="en-US" sz="2400" dirty="0" smtClean="0">
                <a:latin typeface="Arial Narrow" pitchFamily="34" charset="0"/>
                <a:ea typeface="黑体" pitchFamily="2" charset="-122"/>
              </a:rPr>
              <a:t>都是族名；而</a:t>
            </a:r>
            <a:r>
              <a:rPr lang="en-US" altLang="zh-CN" sz="2400" dirty="0" smtClean="0">
                <a:latin typeface="Arial Narrow" pitchFamily="34" charset="0"/>
                <a:ea typeface="黑体" pitchFamily="2" charset="-122"/>
              </a:rPr>
              <a:t>cnnsi.com</a:t>
            </a:r>
            <a:r>
              <a:rPr lang="zh-CN" altLang="en-US" sz="2400" dirty="0" smtClean="0">
                <a:latin typeface="Arial Narrow" pitchFamily="34" charset="0"/>
                <a:ea typeface="黑体" pitchFamily="2" charset="-122"/>
              </a:rPr>
              <a:t>和</a:t>
            </a:r>
            <a:r>
              <a:rPr lang="en-US" altLang="zh-CN" sz="2400" dirty="0" smtClean="0">
                <a:latin typeface="Arial Narrow" pitchFamily="34" charset="0"/>
                <a:ea typeface="黑体" pitchFamily="2" charset="-122"/>
              </a:rPr>
              <a:t>my.look.ca</a:t>
            </a:r>
            <a:r>
              <a:rPr lang="zh-CN" altLang="en-US" sz="2400" dirty="0" smtClean="0">
                <a:latin typeface="Arial Narrow" pitchFamily="34" charset="0"/>
                <a:ea typeface="黑体" pitchFamily="2" charset="-122"/>
              </a:rPr>
              <a:t>则是</a:t>
            </a:r>
            <a:r>
              <a:rPr lang="en-US" altLang="zh-CN" sz="2400" dirty="0" smtClean="0">
                <a:latin typeface="Arial Narrow" pitchFamily="34" charset="0"/>
                <a:ea typeface="黑体" pitchFamily="2" charset="-122"/>
              </a:rPr>
              <a:t>anchor</a:t>
            </a:r>
            <a:r>
              <a:rPr lang="zh-CN" altLang="en-US" sz="2400" dirty="0" smtClean="0">
                <a:latin typeface="Arial Narrow" pitchFamily="34" charset="0"/>
                <a:ea typeface="黑体" pitchFamily="2" charset="-122"/>
              </a:rPr>
              <a:t>族中的列名。</a:t>
            </a:r>
            <a:endParaRPr lang="en-US" altLang="zh-CN" sz="2400" dirty="0" smtClean="0">
              <a:latin typeface="Arial Narrow" pitchFamily="34" charset="0"/>
              <a:ea typeface="黑体" pitchFamily="2" charset="-122"/>
            </a:endParaRPr>
          </a:p>
        </p:txBody>
      </p:sp>
      <p:sp>
        <p:nvSpPr>
          <p:cNvPr id="11" name="Title 1"/>
          <p:cNvSpPr txBox="1">
            <a:spLocks/>
          </p:cNvSpPr>
          <p:nvPr/>
        </p:nvSpPr>
        <p:spPr>
          <a:xfrm>
            <a:off x="1095218" y="211335"/>
            <a:ext cx="7772400" cy="48562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cap="none" spc="50" normalizeH="0" baseline="0" noProof="0" dirty="0"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分布式结构化数据表</a:t>
            </a:r>
            <a:r>
              <a:rPr kumimoji="0" lang="en-US" altLang="zh-CN" sz="2400" b="1" i="0" u="none" strike="noStrike" kern="1200" cap="none" spc="50" normalizeH="0" baseline="0" noProof="0" dirty="0" err="1"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BigTable</a:t>
            </a:r>
            <a:endParaRPr kumimoji="0" lang="en-US" altLang="zh-CN" sz="2400" b="1" i="0" u="none" strike="noStrike" kern="1200" cap="none" spc="50" normalizeH="0" baseline="0" noProof="0" dirty="0"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pic>
        <p:nvPicPr>
          <p:cNvPr id="4" name="Picture 3" descr="Bigtable_DataModel.png"/>
          <p:cNvPicPr>
            <a:picLocks noChangeAspect="1"/>
          </p:cNvPicPr>
          <p:nvPr/>
        </p:nvPicPr>
        <p:blipFill>
          <a:blip r:embed="rId2" cstate="print"/>
          <a:stretch>
            <a:fillRect/>
          </a:stretch>
        </p:blipFill>
        <p:spPr>
          <a:xfrm>
            <a:off x="521855" y="2066637"/>
            <a:ext cx="7543800" cy="1637831"/>
          </a:xfrm>
          <a:prstGeom prst="rect">
            <a:avLst/>
          </a:prstGeom>
        </p:spPr>
      </p:pic>
      <p:sp>
        <p:nvSpPr>
          <p:cNvPr id="6" name="Rectangle 5"/>
          <p:cNvSpPr/>
          <p:nvPr/>
        </p:nvSpPr>
        <p:spPr>
          <a:xfrm>
            <a:off x="2447635" y="1948873"/>
            <a:ext cx="1200729" cy="1413163"/>
          </a:xfrm>
          <a:prstGeom prst="rect">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6"/>
          <p:cNvSpPr/>
          <p:nvPr/>
        </p:nvSpPr>
        <p:spPr>
          <a:xfrm>
            <a:off x="3985489" y="1935019"/>
            <a:ext cx="1657929" cy="1371600"/>
          </a:xfrm>
          <a:prstGeom prst="rect">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7"/>
          <p:cNvSpPr/>
          <p:nvPr/>
        </p:nvSpPr>
        <p:spPr>
          <a:xfrm>
            <a:off x="5828143" y="1939637"/>
            <a:ext cx="1838039" cy="1371600"/>
          </a:xfrm>
          <a:prstGeom prst="rect">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0331" y="701269"/>
            <a:ext cx="8596651" cy="5940088"/>
          </a:xfrm>
          <a:prstGeom prst="rect">
            <a:avLst/>
          </a:prstGeom>
        </p:spPr>
        <p:txBody>
          <a:bodyPr wrap="square">
            <a:spAutoFit/>
          </a:bodyPr>
          <a:lstStyle/>
          <a:p>
            <a:pPr marL="274320" lvl="1" indent="-274320">
              <a:spcBef>
                <a:spcPts val="580"/>
              </a:spcBef>
              <a:spcAft>
                <a:spcPts val="600"/>
              </a:spcAft>
              <a:buClr>
                <a:schemeClr val="accent1"/>
              </a:buClr>
              <a:buSzPct val="85000"/>
            </a:pPr>
            <a:r>
              <a:rPr lang="en-US" altLang="zh-CN" sz="2600" b="1" dirty="0" err="1" smtClean="0">
                <a:solidFill>
                  <a:srgbClr val="00B050"/>
                </a:solidFill>
                <a:latin typeface="Arial Narrow" pitchFamily="34" charset="0"/>
                <a:ea typeface="黑体" pitchFamily="2" charset="-122"/>
              </a:rPr>
              <a:t>BigTable</a:t>
            </a:r>
            <a:r>
              <a:rPr lang="zh-CN" altLang="en-US" sz="2600" b="1" dirty="0" smtClean="0">
                <a:solidFill>
                  <a:srgbClr val="00B050"/>
                </a:solidFill>
                <a:latin typeface="Arial Narrow" pitchFamily="34" charset="0"/>
                <a:ea typeface="黑体" pitchFamily="2" charset="-122"/>
              </a:rPr>
              <a:t>数据模型</a:t>
            </a:r>
            <a:endParaRPr lang="en-US" altLang="zh-CN" sz="2600" b="1" dirty="0" smtClean="0">
              <a:solidFill>
                <a:srgbClr val="C00000"/>
              </a:solidFill>
              <a:latin typeface="Arial Narrow" pitchFamily="34" charset="0"/>
              <a:ea typeface="黑体" pitchFamily="2" charset="-122"/>
            </a:endParaRPr>
          </a:p>
          <a:p>
            <a:pPr marL="274320" lvl="1" indent="-274320">
              <a:spcBef>
                <a:spcPts val="580"/>
              </a:spcBef>
              <a:spcAft>
                <a:spcPts val="600"/>
              </a:spcAft>
              <a:buClr>
                <a:schemeClr val="accent1"/>
              </a:buClr>
              <a:buSzPct val="70000"/>
            </a:pPr>
            <a:r>
              <a:rPr lang="en-US" altLang="zh-CN" sz="2400" dirty="0" err="1" smtClean="0">
                <a:solidFill>
                  <a:srgbClr val="C00000"/>
                </a:solidFill>
                <a:latin typeface="Arial Narrow" pitchFamily="34" charset="0"/>
                <a:ea typeface="黑体" pitchFamily="2" charset="-122"/>
              </a:rPr>
              <a:t>BigTable</a:t>
            </a:r>
            <a:r>
              <a:rPr lang="zh-CN" altLang="en-US" sz="2400" dirty="0" smtClean="0">
                <a:solidFill>
                  <a:srgbClr val="C00000"/>
                </a:solidFill>
                <a:latin typeface="Arial Narrow" pitchFamily="34" charset="0"/>
                <a:ea typeface="黑体" pitchFamily="2" charset="-122"/>
              </a:rPr>
              <a:t>数据存储格式</a:t>
            </a:r>
            <a:endParaRPr lang="en-US" altLang="zh-CN" sz="2400" dirty="0" smtClean="0">
              <a:solidFill>
                <a:srgbClr val="C00000"/>
              </a:solidFill>
              <a:latin typeface="Arial Narrow" pitchFamily="34" charset="0"/>
              <a:ea typeface="黑体" pitchFamily="2" charset="-122"/>
            </a:endParaRPr>
          </a:p>
          <a:p>
            <a:pPr marL="274320" lvl="1" indent="-274320">
              <a:spcBef>
                <a:spcPts val="580"/>
              </a:spcBef>
              <a:spcAft>
                <a:spcPts val="600"/>
              </a:spcAft>
              <a:buClr>
                <a:schemeClr val="accent1"/>
              </a:buClr>
              <a:buSzPct val="70000"/>
              <a:buFont typeface="Wingdings" pitchFamily="2" charset="2"/>
              <a:buChar char="l"/>
            </a:pPr>
            <a:endParaRPr lang="en-US" altLang="zh-CN" sz="2400" dirty="0" smtClean="0">
              <a:latin typeface="Arial Narrow" pitchFamily="34" charset="0"/>
              <a:ea typeface="黑体" pitchFamily="2" charset="-122"/>
            </a:endParaRPr>
          </a:p>
          <a:p>
            <a:pPr marL="274320" lvl="1" indent="-274320">
              <a:spcBef>
                <a:spcPts val="580"/>
              </a:spcBef>
              <a:spcAft>
                <a:spcPts val="600"/>
              </a:spcAft>
              <a:buClr>
                <a:schemeClr val="accent1"/>
              </a:buClr>
              <a:buSzPct val="70000"/>
              <a:buFont typeface="Wingdings" pitchFamily="2" charset="2"/>
              <a:buChar char="l"/>
            </a:pPr>
            <a:endParaRPr lang="en-US" altLang="zh-CN" sz="2400" dirty="0" smtClean="0">
              <a:latin typeface="Arial Narrow" pitchFamily="34" charset="0"/>
              <a:ea typeface="黑体" pitchFamily="2" charset="-122"/>
            </a:endParaRPr>
          </a:p>
          <a:p>
            <a:pPr marL="274320" lvl="1" indent="-274320">
              <a:spcBef>
                <a:spcPts val="580"/>
              </a:spcBef>
              <a:spcAft>
                <a:spcPts val="600"/>
              </a:spcAft>
              <a:buClr>
                <a:schemeClr val="accent1"/>
              </a:buClr>
              <a:buSzPct val="70000"/>
              <a:buFont typeface="Wingdings" pitchFamily="2" charset="2"/>
              <a:buChar char="l"/>
            </a:pPr>
            <a:endParaRPr lang="en-US" altLang="zh-CN" sz="2400" dirty="0" smtClean="0">
              <a:latin typeface="Arial Narrow" pitchFamily="34" charset="0"/>
              <a:ea typeface="黑体" pitchFamily="2" charset="-122"/>
            </a:endParaRPr>
          </a:p>
          <a:p>
            <a:pPr marL="274320" lvl="1" indent="-274320">
              <a:spcBef>
                <a:spcPts val="580"/>
              </a:spcBef>
              <a:spcAft>
                <a:spcPts val="600"/>
              </a:spcAft>
              <a:buClr>
                <a:schemeClr val="accent1"/>
              </a:buClr>
              <a:buSzPct val="70000"/>
              <a:buFont typeface="Wingdings" pitchFamily="2" charset="2"/>
              <a:buChar char="l"/>
            </a:pPr>
            <a:endParaRPr lang="en-US" altLang="zh-CN" sz="2400" dirty="0" smtClean="0">
              <a:latin typeface="Arial Narrow" pitchFamily="34" charset="0"/>
              <a:ea typeface="黑体" pitchFamily="2" charset="-122"/>
            </a:endParaRPr>
          </a:p>
          <a:p>
            <a:pPr marL="274320" lvl="1" indent="-274320">
              <a:spcBef>
                <a:spcPts val="580"/>
              </a:spcBef>
              <a:spcAft>
                <a:spcPts val="600"/>
              </a:spcAft>
              <a:buClr>
                <a:schemeClr val="accent1"/>
              </a:buClr>
              <a:buSzPct val="70000"/>
              <a:buFont typeface="Wingdings" pitchFamily="2" charset="2"/>
              <a:buChar char="l"/>
            </a:pPr>
            <a:r>
              <a:rPr lang="zh-CN" altLang="en-US" sz="2400" dirty="0" smtClean="0">
                <a:solidFill>
                  <a:srgbClr val="0066FF"/>
                </a:solidFill>
                <a:latin typeface="Arial Narrow" pitchFamily="34" charset="0"/>
                <a:ea typeface="黑体" pitchFamily="2" charset="-122"/>
              </a:rPr>
              <a:t>时间戳</a:t>
            </a:r>
            <a:r>
              <a:rPr lang="en-US" altLang="zh-CN" sz="2400" dirty="0" smtClean="0">
                <a:solidFill>
                  <a:srgbClr val="0066FF"/>
                </a:solidFill>
                <a:latin typeface="Arial Narrow" pitchFamily="34" charset="0"/>
                <a:ea typeface="黑体" pitchFamily="2" charset="-122"/>
              </a:rPr>
              <a:t>(time stamp): </a:t>
            </a:r>
            <a:r>
              <a:rPr lang="zh-CN" altLang="en-US" sz="2400" dirty="0" smtClean="0">
                <a:latin typeface="Arial Narrow" pitchFamily="34" charset="0"/>
                <a:ea typeface="黑体" pitchFamily="2" charset="-122"/>
              </a:rPr>
              <a:t>很多时候同一个</a:t>
            </a:r>
            <a:r>
              <a:rPr lang="en-US" altLang="zh-CN" sz="2400" dirty="0" smtClean="0">
                <a:latin typeface="Arial Narrow" pitchFamily="34" charset="0"/>
                <a:ea typeface="黑体" pitchFamily="2" charset="-122"/>
              </a:rPr>
              <a:t>URL</a:t>
            </a:r>
            <a:r>
              <a:rPr lang="zh-CN" altLang="en-US" sz="2400" dirty="0" smtClean="0">
                <a:latin typeface="Arial Narrow" pitchFamily="34" charset="0"/>
                <a:ea typeface="黑体" pitchFamily="2" charset="-122"/>
              </a:rPr>
              <a:t>的网页会不断更新，而</a:t>
            </a:r>
            <a:r>
              <a:rPr lang="en-US" altLang="zh-CN" sz="2400" dirty="0" smtClean="0">
                <a:latin typeface="Arial Narrow" pitchFamily="34" charset="0"/>
                <a:ea typeface="黑体" pitchFamily="2" charset="-122"/>
              </a:rPr>
              <a:t>Google</a:t>
            </a:r>
            <a:r>
              <a:rPr lang="zh-CN" altLang="en-US" sz="2400" dirty="0" smtClean="0">
                <a:latin typeface="Arial Narrow" pitchFamily="34" charset="0"/>
                <a:ea typeface="黑体" pitchFamily="2" charset="-122"/>
              </a:rPr>
              <a:t>需要保存不同时间的网页数据，因此需要使用时间戳来加以区分。</a:t>
            </a:r>
            <a:endParaRPr lang="en-US" altLang="zh-CN" sz="2400" dirty="0" smtClean="0">
              <a:latin typeface="Arial Narrow" pitchFamily="34" charset="0"/>
              <a:ea typeface="黑体" pitchFamily="2" charset="-122"/>
            </a:endParaRPr>
          </a:p>
          <a:p>
            <a:pPr marL="274320" lvl="1" indent="-274320">
              <a:spcBef>
                <a:spcPts val="580"/>
              </a:spcBef>
              <a:spcAft>
                <a:spcPts val="600"/>
              </a:spcAft>
              <a:buClr>
                <a:schemeClr val="accent1"/>
              </a:buClr>
              <a:buSzPct val="70000"/>
              <a:buFont typeface="Wingdings" pitchFamily="2" charset="2"/>
              <a:buChar char="l"/>
            </a:pPr>
            <a:r>
              <a:rPr lang="zh-CN" altLang="en-US" sz="2400" dirty="0" smtClean="0">
                <a:latin typeface="Arial Narrow" pitchFamily="34" charset="0"/>
                <a:ea typeface="黑体" pitchFamily="2" charset="-122"/>
              </a:rPr>
              <a:t>为了简化不同版本的数据管理，</a:t>
            </a:r>
            <a:r>
              <a:rPr lang="en-US" altLang="zh-CN" sz="2400" dirty="0" err="1" smtClean="0">
                <a:latin typeface="Arial Narrow" pitchFamily="34" charset="0"/>
                <a:ea typeface="黑体" pitchFamily="2" charset="-122"/>
              </a:rPr>
              <a:t>BigTable</a:t>
            </a:r>
            <a:r>
              <a:rPr lang="zh-CN" altLang="en-US" sz="2400" dirty="0" smtClean="0">
                <a:latin typeface="Arial Narrow" pitchFamily="34" charset="0"/>
                <a:ea typeface="黑体" pitchFamily="2" charset="-122"/>
              </a:rPr>
              <a:t>提供给了两种设置：</a:t>
            </a:r>
            <a:endParaRPr lang="en-US" altLang="zh-CN" sz="2400" dirty="0" smtClean="0">
              <a:latin typeface="Arial Narrow" pitchFamily="34" charset="0"/>
              <a:ea typeface="黑体" pitchFamily="2" charset="-122"/>
            </a:endParaRPr>
          </a:p>
          <a:p>
            <a:pPr marL="731520" lvl="2" indent="-274320">
              <a:spcBef>
                <a:spcPts val="580"/>
              </a:spcBef>
              <a:spcAft>
                <a:spcPts val="600"/>
              </a:spcAft>
              <a:buClr>
                <a:schemeClr val="accent1"/>
              </a:buClr>
              <a:buSzPct val="70000"/>
              <a:buFont typeface="Wingdings" pitchFamily="2" charset="2"/>
              <a:buChar char="l"/>
            </a:pPr>
            <a:r>
              <a:rPr lang="zh-CN" altLang="en-US" sz="2400" dirty="0" smtClean="0">
                <a:latin typeface="Arial Narrow" pitchFamily="34" charset="0"/>
                <a:ea typeface="黑体" pitchFamily="2" charset="-122"/>
              </a:rPr>
              <a:t>保留最近的</a:t>
            </a:r>
            <a:r>
              <a:rPr lang="en-US" altLang="zh-CN" sz="2400" dirty="0" smtClean="0">
                <a:latin typeface="Arial Narrow" pitchFamily="34" charset="0"/>
                <a:ea typeface="黑体" pitchFamily="2" charset="-122"/>
              </a:rPr>
              <a:t>n</a:t>
            </a:r>
            <a:r>
              <a:rPr lang="zh-CN" altLang="en-US" sz="2400" dirty="0" smtClean="0">
                <a:latin typeface="Arial Narrow" pitchFamily="34" charset="0"/>
                <a:ea typeface="黑体" pitchFamily="2" charset="-122"/>
              </a:rPr>
              <a:t>个版本数据</a:t>
            </a:r>
            <a:endParaRPr lang="en-US" altLang="zh-CN" sz="2400" dirty="0" smtClean="0">
              <a:latin typeface="Arial Narrow" pitchFamily="34" charset="0"/>
              <a:ea typeface="黑体" pitchFamily="2" charset="-122"/>
            </a:endParaRPr>
          </a:p>
          <a:p>
            <a:pPr marL="731520" lvl="2" indent="-274320">
              <a:spcBef>
                <a:spcPts val="580"/>
              </a:spcBef>
              <a:spcAft>
                <a:spcPts val="600"/>
              </a:spcAft>
              <a:buClr>
                <a:schemeClr val="accent1"/>
              </a:buClr>
              <a:buSzPct val="70000"/>
              <a:buFont typeface="Wingdings" pitchFamily="2" charset="2"/>
              <a:buChar char="l"/>
            </a:pPr>
            <a:r>
              <a:rPr lang="zh-CN" altLang="en-US" sz="2400" dirty="0" smtClean="0">
                <a:latin typeface="Arial Narrow" pitchFamily="34" charset="0"/>
                <a:ea typeface="黑体" pitchFamily="2" charset="-122"/>
              </a:rPr>
              <a:t>保留限定时间内的所有不同版本数据</a:t>
            </a:r>
            <a:endParaRPr lang="en-US" altLang="zh-CN" sz="2400" dirty="0" smtClean="0">
              <a:latin typeface="Arial Narrow" pitchFamily="34" charset="0"/>
              <a:ea typeface="黑体" pitchFamily="2" charset="-122"/>
            </a:endParaRPr>
          </a:p>
        </p:txBody>
      </p:sp>
      <p:sp>
        <p:nvSpPr>
          <p:cNvPr id="11" name="Title 1"/>
          <p:cNvSpPr txBox="1">
            <a:spLocks/>
          </p:cNvSpPr>
          <p:nvPr/>
        </p:nvSpPr>
        <p:spPr>
          <a:xfrm>
            <a:off x="1095218" y="211335"/>
            <a:ext cx="7772400" cy="48562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cap="none" spc="50" normalizeH="0" baseline="0" noProof="0" dirty="0"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分布式结构化数据表</a:t>
            </a:r>
            <a:r>
              <a:rPr kumimoji="0" lang="en-US" altLang="zh-CN" sz="2400" b="1" i="0" u="none" strike="noStrike" kern="1200" cap="none" spc="50" normalizeH="0" baseline="0" noProof="0" dirty="0" err="1"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BigTable</a:t>
            </a:r>
            <a:endParaRPr kumimoji="0" lang="en-US" altLang="zh-CN" sz="2400" b="1" i="0" u="none" strike="noStrike" kern="1200" cap="none" spc="50" normalizeH="0" baseline="0" noProof="0" dirty="0"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pic>
        <p:nvPicPr>
          <p:cNvPr id="4" name="Picture 3" descr="Bigtable_DataModel.png"/>
          <p:cNvPicPr>
            <a:picLocks noChangeAspect="1"/>
          </p:cNvPicPr>
          <p:nvPr/>
        </p:nvPicPr>
        <p:blipFill>
          <a:blip r:embed="rId2" cstate="print"/>
          <a:stretch>
            <a:fillRect/>
          </a:stretch>
        </p:blipFill>
        <p:spPr>
          <a:xfrm>
            <a:off x="521855" y="2066637"/>
            <a:ext cx="7543800" cy="1637831"/>
          </a:xfrm>
          <a:prstGeom prst="rect">
            <a:avLst/>
          </a:prstGeom>
        </p:spPr>
      </p:pic>
      <p:sp>
        <p:nvSpPr>
          <p:cNvPr id="9" name="Rectangle 8"/>
          <p:cNvSpPr/>
          <p:nvPr/>
        </p:nvSpPr>
        <p:spPr>
          <a:xfrm>
            <a:off x="2382982" y="2780145"/>
            <a:ext cx="1874983" cy="600365"/>
          </a:xfrm>
          <a:prstGeom prst="rect">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0331" y="701269"/>
            <a:ext cx="8596651" cy="492443"/>
          </a:xfrm>
          <a:prstGeom prst="rect">
            <a:avLst/>
          </a:prstGeom>
        </p:spPr>
        <p:txBody>
          <a:bodyPr wrap="square">
            <a:spAutoFit/>
          </a:bodyPr>
          <a:lstStyle/>
          <a:p>
            <a:pPr marL="274320" lvl="1" indent="-274320">
              <a:spcBef>
                <a:spcPts val="580"/>
              </a:spcBef>
              <a:spcAft>
                <a:spcPts val="600"/>
              </a:spcAft>
              <a:buClr>
                <a:schemeClr val="accent1"/>
              </a:buClr>
              <a:buSzPct val="85000"/>
            </a:pPr>
            <a:r>
              <a:rPr lang="en-US" altLang="zh-CN" sz="2600" b="1" dirty="0" err="1" smtClean="0">
                <a:solidFill>
                  <a:srgbClr val="00B050"/>
                </a:solidFill>
                <a:latin typeface="黑体" pitchFamily="2" charset="-122"/>
                <a:ea typeface="黑体" pitchFamily="2" charset="-122"/>
              </a:rPr>
              <a:t>BigTable</a:t>
            </a:r>
            <a:r>
              <a:rPr lang="zh-CN" altLang="en-US" sz="2600" b="1" dirty="0" smtClean="0">
                <a:solidFill>
                  <a:srgbClr val="00B050"/>
                </a:solidFill>
                <a:latin typeface="黑体" pitchFamily="2" charset="-122"/>
                <a:ea typeface="黑体" pitchFamily="2" charset="-122"/>
              </a:rPr>
              <a:t>基本构架</a:t>
            </a:r>
            <a:endParaRPr lang="en-US" altLang="zh-CN" sz="2600" b="1" dirty="0" smtClean="0">
              <a:solidFill>
                <a:srgbClr val="C00000"/>
              </a:solidFill>
              <a:latin typeface="黑体" pitchFamily="2" charset="-122"/>
              <a:ea typeface="黑体" pitchFamily="2" charset="-122"/>
            </a:endParaRPr>
          </a:p>
        </p:txBody>
      </p:sp>
      <p:sp>
        <p:nvSpPr>
          <p:cNvPr id="11" name="Title 1"/>
          <p:cNvSpPr txBox="1">
            <a:spLocks/>
          </p:cNvSpPr>
          <p:nvPr/>
        </p:nvSpPr>
        <p:spPr>
          <a:xfrm>
            <a:off x="1095218" y="211335"/>
            <a:ext cx="7772400" cy="48562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cap="none" spc="50" normalizeH="0" baseline="0" noProof="0" dirty="0"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分布式结构化数据表</a:t>
            </a:r>
            <a:r>
              <a:rPr kumimoji="0" lang="en-US" altLang="zh-CN" sz="2400" b="1" i="0" u="none" strike="noStrike" kern="1200" cap="none" spc="50" normalizeH="0" baseline="0" noProof="0" dirty="0" err="1"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BigTable</a:t>
            </a:r>
            <a:endParaRPr kumimoji="0" lang="en-US" altLang="zh-CN" sz="2400" b="1" i="0" u="none" strike="noStrike" kern="1200" cap="none" spc="50" normalizeH="0" baseline="0" noProof="0" dirty="0"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sp>
        <p:nvSpPr>
          <p:cNvPr id="7" name="Rounded Rectangle 6"/>
          <p:cNvSpPr/>
          <p:nvPr/>
        </p:nvSpPr>
        <p:spPr>
          <a:xfrm>
            <a:off x="2318327" y="1884217"/>
            <a:ext cx="1330037" cy="738909"/>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latin typeface="Arial Narrow" pitchFamily="34" charset="0"/>
                <a:ea typeface="黑体" pitchFamily="2" charset="-122"/>
              </a:rPr>
              <a:t>BigTable</a:t>
            </a:r>
            <a:endParaRPr lang="en-US" altLang="zh-CN" dirty="0" smtClean="0">
              <a:latin typeface="Arial Narrow" pitchFamily="34" charset="0"/>
              <a:ea typeface="黑体" pitchFamily="2" charset="-122"/>
            </a:endParaRPr>
          </a:p>
          <a:p>
            <a:pPr algn="ctr"/>
            <a:r>
              <a:rPr lang="zh-CN" altLang="en-US" dirty="0" smtClean="0">
                <a:latin typeface="Arial Narrow" pitchFamily="34" charset="0"/>
                <a:ea typeface="黑体" pitchFamily="2" charset="-122"/>
              </a:rPr>
              <a:t>主服务器</a:t>
            </a:r>
            <a:endParaRPr lang="zh-CN" altLang="en-US" dirty="0">
              <a:latin typeface="Arial Narrow" pitchFamily="34" charset="0"/>
              <a:ea typeface="黑体" pitchFamily="2" charset="-122"/>
            </a:endParaRPr>
          </a:p>
        </p:txBody>
      </p:sp>
      <p:sp>
        <p:nvSpPr>
          <p:cNvPr id="8" name="Rounded Rectangle 7"/>
          <p:cNvSpPr/>
          <p:nvPr/>
        </p:nvSpPr>
        <p:spPr>
          <a:xfrm>
            <a:off x="4622800" y="1528617"/>
            <a:ext cx="1814945" cy="1149928"/>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latin typeface="Arial Narrow" pitchFamily="34" charset="0"/>
                <a:ea typeface="黑体" pitchFamily="2" charset="-122"/>
              </a:rPr>
              <a:t>BigTable</a:t>
            </a:r>
            <a:r>
              <a:rPr lang="zh-CN" altLang="en-US" dirty="0" smtClean="0">
                <a:latin typeface="Arial Narrow" pitchFamily="34" charset="0"/>
                <a:ea typeface="黑体" pitchFamily="2" charset="-122"/>
              </a:rPr>
              <a:t>客户端</a:t>
            </a:r>
            <a:endParaRPr lang="en-US" altLang="zh-CN" dirty="0" smtClean="0">
              <a:latin typeface="Arial Narrow" pitchFamily="34" charset="0"/>
              <a:ea typeface="黑体" pitchFamily="2" charset="-122"/>
            </a:endParaRPr>
          </a:p>
          <a:p>
            <a:pPr algn="ctr"/>
            <a:endParaRPr lang="en-US" altLang="zh-CN" dirty="0" smtClean="0">
              <a:latin typeface="Arial Narrow" pitchFamily="34" charset="0"/>
              <a:ea typeface="黑体" pitchFamily="2" charset="-122"/>
            </a:endParaRPr>
          </a:p>
          <a:p>
            <a:pPr algn="ctr"/>
            <a:r>
              <a:rPr lang="en-US" altLang="zh-CN" dirty="0" err="1" smtClean="0">
                <a:latin typeface="Arial Narrow" pitchFamily="34" charset="0"/>
                <a:ea typeface="黑体" pitchFamily="2" charset="-122"/>
              </a:rPr>
              <a:t>BigTable</a:t>
            </a:r>
            <a:r>
              <a:rPr lang="zh-CN" altLang="en-US" dirty="0" smtClean="0">
                <a:latin typeface="Arial Narrow" pitchFamily="34" charset="0"/>
                <a:ea typeface="黑体" pitchFamily="2" charset="-122"/>
              </a:rPr>
              <a:t>客户端程序库</a:t>
            </a:r>
            <a:endParaRPr lang="zh-CN" altLang="en-US" dirty="0">
              <a:latin typeface="Arial Narrow" pitchFamily="34" charset="0"/>
              <a:ea typeface="黑体" pitchFamily="2" charset="-122"/>
            </a:endParaRPr>
          </a:p>
        </p:txBody>
      </p:sp>
      <p:cxnSp>
        <p:nvCxnSpPr>
          <p:cNvPr id="12" name="Straight Connector 11"/>
          <p:cNvCxnSpPr/>
          <p:nvPr/>
        </p:nvCxnSpPr>
        <p:spPr>
          <a:xfrm flipV="1">
            <a:off x="4627418" y="1967345"/>
            <a:ext cx="1810327" cy="92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1029855" y="3694545"/>
            <a:ext cx="1325418" cy="651163"/>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smtClean="0">
                <a:solidFill>
                  <a:schemeClr val="tx1"/>
                </a:solidFill>
                <a:latin typeface="Arial Narrow" pitchFamily="34" charset="0"/>
                <a:ea typeface="黑体" pitchFamily="2" charset="-122"/>
              </a:rPr>
              <a:t>BigTable</a:t>
            </a:r>
            <a:endParaRPr lang="en-US" altLang="zh-CN" sz="1600" dirty="0" smtClean="0">
              <a:solidFill>
                <a:schemeClr val="tx1"/>
              </a:solidFill>
              <a:latin typeface="Arial Narrow" pitchFamily="34" charset="0"/>
              <a:ea typeface="黑体" pitchFamily="2" charset="-122"/>
            </a:endParaRPr>
          </a:p>
          <a:p>
            <a:pPr algn="ctr"/>
            <a:r>
              <a:rPr lang="zh-CN" altLang="en-US" sz="1600" dirty="0" smtClean="0">
                <a:solidFill>
                  <a:schemeClr val="tx1"/>
                </a:solidFill>
                <a:latin typeface="Arial Narrow" pitchFamily="34" charset="0"/>
                <a:ea typeface="黑体" pitchFamily="2" charset="-122"/>
              </a:rPr>
              <a:t>子表服务器</a:t>
            </a:r>
            <a:endParaRPr lang="zh-CN" altLang="en-US" sz="1600" dirty="0">
              <a:solidFill>
                <a:schemeClr val="tx1"/>
              </a:solidFill>
              <a:latin typeface="Arial Narrow" pitchFamily="34" charset="0"/>
              <a:ea typeface="黑体" pitchFamily="2" charset="-122"/>
            </a:endParaRPr>
          </a:p>
        </p:txBody>
      </p:sp>
      <p:sp>
        <p:nvSpPr>
          <p:cNvPr id="14" name="Rounded Rectangle 13"/>
          <p:cNvSpPr/>
          <p:nvPr/>
        </p:nvSpPr>
        <p:spPr>
          <a:xfrm>
            <a:off x="2983346" y="3717636"/>
            <a:ext cx="1330036" cy="651163"/>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smtClean="0">
                <a:solidFill>
                  <a:schemeClr val="tx1"/>
                </a:solidFill>
                <a:latin typeface="Arial Narrow" pitchFamily="34" charset="0"/>
                <a:ea typeface="黑体" pitchFamily="2" charset="-122"/>
              </a:rPr>
              <a:t>BigTable</a:t>
            </a:r>
            <a:endParaRPr lang="en-US" altLang="zh-CN" sz="1600" dirty="0" smtClean="0">
              <a:solidFill>
                <a:schemeClr val="tx1"/>
              </a:solidFill>
              <a:latin typeface="Arial Narrow" pitchFamily="34" charset="0"/>
              <a:ea typeface="黑体" pitchFamily="2" charset="-122"/>
            </a:endParaRPr>
          </a:p>
          <a:p>
            <a:pPr algn="ctr"/>
            <a:r>
              <a:rPr lang="zh-CN" altLang="en-US" sz="1600" dirty="0" smtClean="0">
                <a:solidFill>
                  <a:schemeClr val="tx1"/>
                </a:solidFill>
                <a:latin typeface="Arial Narrow" pitchFamily="34" charset="0"/>
                <a:ea typeface="黑体" pitchFamily="2" charset="-122"/>
              </a:rPr>
              <a:t>子表服务器</a:t>
            </a:r>
            <a:endParaRPr lang="zh-CN" altLang="en-US" sz="1600" dirty="0">
              <a:solidFill>
                <a:schemeClr val="tx1"/>
              </a:solidFill>
              <a:latin typeface="Arial Narrow" pitchFamily="34" charset="0"/>
              <a:ea typeface="黑体" pitchFamily="2" charset="-122"/>
            </a:endParaRPr>
          </a:p>
        </p:txBody>
      </p:sp>
      <p:sp>
        <p:nvSpPr>
          <p:cNvPr id="15" name="Rounded Rectangle 14"/>
          <p:cNvSpPr/>
          <p:nvPr/>
        </p:nvSpPr>
        <p:spPr>
          <a:xfrm>
            <a:off x="4959930" y="3717636"/>
            <a:ext cx="1283852" cy="651163"/>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smtClean="0">
                <a:solidFill>
                  <a:schemeClr val="tx1"/>
                </a:solidFill>
                <a:latin typeface="Arial Narrow" pitchFamily="34" charset="0"/>
                <a:ea typeface="黑体" pitchFamily="2" charset="-122"/>
              </a:rPr>
              <a:t>BigTable</a:t>
            </a:r>
            <a:endParaRPr lang="en-US" altLang="zh-CN" sz="1600" dirty="0" smtClean="0">
              <a:solidFill>
                <a:schemeClr val="tx1"/>
              </a:solidFill>
              <a:latin typeface="Arial Narrow" pitchFamily="34" charset="0"/>
              <a:ea typeface="黑体" pitchFamily="2" charset="-122"/>
            </a:endParaRPr>
          </a:p>
          <a:p>
            <a:pPr algn="ctr"/>
            <a:r>
              <a:rPr lang="zh-CN" altLang="en-US" sz="1600" dirty="0" smtClean="0">
                <a:solidFill>
                  <a:schemeClr val="tx1"/>
                </a:solidFill>
                <a:latin typeface="Arial Narrow" pitchFamily="34" charset="0"/>
                <a:ea typeface="黑体" pitchFamily="2" charset="-122"/>
              </a:rPr>
              <a:t>子表服务器</a:t>
            </a:r>
            <a:endParaRPr lang="zh-CN" altLang="en-US" sz="1600" dirty="0">
              <a:solidFill>
                <a:schemeClr val="tx1"/>
              </a:solidFill>
              <a:latin typeface="Arial Narrow" pitchFamily="34" charset="0"/>
              <a:ea typeface="黑体" pitchFamily="2" charset="-122"/>
            </a:endParaRPr>
          </a:p>
        </p:txBody>
      </p:sp>
      <p:sp>
        <p:nvSpPr>
          <p:cNvPr id="16" name="Rounded Rectangle 15"/>
          <p:cNvSpPr/>
          <p:nvPr/>
        </p:nvSpPr>
        <p:spPr>
          <a:xfrm>
            <a:off x="7213601" y="3699163"/>
            <a:ext cx="1274617" cy="651163"/>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smtClean="0">
                <a:solidFill>
                  <a:schemeClr val="tx1"/>
                </a:solidFill>
                <a:latin typeface="Arial Narrow" pitchFamily="34" charset="0"/>
                <a:ea typeface="黑体" pitchFamily="2" charset="-122"/>
              </a:rPr>
              <a:t>BigTable</a:t>
            </a:r>
            <a:endParaRPr lang="en-US" altLang="zh-CN" sz="1600" dirty="0" smtClean="0">
              <a:solidFill>
                <a:schemeClr val="tx1"/>
              </a:solidFill>
              <a:latin typeface="Arial Narrow" pitchFamily="34" charset="0"/>
              <a:ea typeface="黑体" pitchFamily="2" charset="-122"/>
            </a:endParaRPr>
          </a:p>
          <a:p>
            <a:pPr algn="ctr"/>
            <a:r>
              <a:rPr lang="zh-CN" altLang="en-US" sz="1600" dirty="0" smtClean="0">
                <a:solidFill>
                  <a:schemeClr val="tx1"/>
                </a:solidFill>
                <a:latin typeface="Arial Narrow" pitchFamily="34" charset="0"/>
                <a:ea typeface="黑体" pitchFamily="2" charset="-122"/>
              </a:rPr>
              <a:t>子表服务器</a:t>
            </a:r>
            <a:endParaRPr lang="zh-CN" altLang="en-US" sz="1600" dirty="0">
              <a:solidFill>
                <a:schemeClr val="tx1"/>
              </a:solidFill>
              <a:latin typeface="Arial Narrow" pitchFamily="34" charset="0"/>
              <a:ea typeface="黑体" pitchFamily="2" charset="-122"/>
            </a:endParaRPr>
          </a:p>
        </p:txBody>
      </p:sp>
      <p:sp>
        <p:nvSpPr>
          <p:cNvPr id="17" name="TextBox 16"/>
          <p:cNvSpPr txBox="1"/>
          <p:nvPr/>
        </p:nvSpPr>
        <p:spPr>
          <a:xfrm>
            <a:off x="6363855" y="3953164"/>
            <a:ext cx="849745" cy="369332"/>
          </a:xfrm>
          <a:prstGeom prst="rect">
            <a:avLst/>
          </a:prstGeom>
          <a:noFill/>
        </p:spPr>
        <p:txBody>
          <a:bodyPr wrap="square" rtlCol="0">
            <a:spAutoFit/>
          </a:bodyPr>
          <a:lstStyle/>
          <a:p>
            <a:r>
              <a:rPr lang="en-US" altLang="zh-CN" dirty="0" smtClean="0"/>
              <a:t>……</a:t>
            </a:r>
            <a:endParaRPr lang="zh-CN" altLang="en-US" dirty="0"/>
          </a:p>
        </p:txBody>
      </p:sp>
      <p:sp>
        <p:nvSpPr>
          <p:cNvPr id="18" name="TextBox 17"/>
          <p:cNvSpPr txBox="1"/>
          <p:nvPr/>
        </p:nvSpPr>
        <p:spPr>
          <a:xfrm>
            <a:off x="2290617" y="2586181"/>
            <a:ext cx="1560947" cy="584775"/>
          </a:xfrm>
          <a:prstGeom prst="rect">
            <a:avLst/>
          </a:prstGeom>
          <a:noFill/>
        </p:spPr>
        <p:txBody>
          <a:bodyPr wrap="square" rtlCol="0">
            <a:spAutoFit/>
          </a:bodyPr>
          <a:lstStyle/>
          <a:p>
            <a:r>
              <a:rPr lang="zh-CN" altLang="en-US" sz="1600" dirty="0" smtClean="0">
                <a:latin typeface="黑体" pitchFamily="2" charset="-122"/>
                <a:ea typeface="黑体" pitchFamily="2" charset="-122"/>
              </a:rPr>
              <a:t>执行元数据操作和负载平衡</a:t>
            </a:r>
            <a:endParaRPr lang="zh-CN" altLang="en-US" sz="1600" dirty="0">
              <a:latin typeface="黑体" pitchFamily="2" charset="-122"/>
              <a:ea typeface="黑体" pitchFamily="2" charset="-122"/>
            </a:endParaRPr>
          </a:p>
        </p:txBody>
      </p:sp>
      <p:cxnSp>
        <p:nvCxnSpPr>
          <p:cNvPr id="20" name="Straight Arrow Connector 19"/>
          <p:cNvCxnSpPr>
            <a:endCxn id="7" idx="3"/>
          </p:cNvCxnSpPr>
          <p:nvPr/>
        </p:nvCxnSpPr>
        <p:spPr>
          <a:xfrm rot="10800000" flipV="1">
            <a:off x="3648364" y="2244436"/>
            <a:ext cx="969818" cy="92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3" idx="0"/>
          </p:cNvCxnSpPr>
          <p:nvPr/>
        </p:nvCxnSpPr>
        <p:spPr>
          <a:xfrm rot="10800000" flipV="1">
            <a:off x="1692565" y="2618507"/>
            <a:ext cx="2967183" cy="10760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4" idx="0"/>
          </p:cNvCxnSpPr>
          <p:nvPr/>
        </p:nvCxnSpPr>
        <p:spPr>
          <a:xfrm rot="10800000" flipV="1">
            <a:off x="3648364" y="2697018"/>
            <a:ext cx="1533238" cy="10206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8" idx="2"/>
            <a:endCxn id="15" idx="0"/>
          </p:cNvCxnSpPr>
          <p:nvPr/>
        </p:nvCxnSpPr>
        <p:spPr>
          <a:xfrm rot="16200000" flipH="1">
            <a:off x="5046519" y="3162298"/>
            <a:ext cx="1039091" cy="715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16" idx="0"/>
          </p:cNvCxnSpPr>
          <p:nvPr/>
        </p:nvCxnSpPr>
        <p:spPr>
          <a:xfrm>
            <a:off x="6033655" y="2692399"/>
            <a:ext cx="1817255" cy="10067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186871" y="4317999"/>
            <a:ext cx="1205347" cy="523220"/>
          </a:xfrm>
          <a:prstGeom prst="rect">
            <a:avLst/>
          </a:prstGeom>
          <a:noFill/>
        </p:spPr>
        <p:txBody>
          <a:bodyPr wrap="square" rtlCol="0">
            <a:spAutoFit/>
          </a:bodyPr>
          <a:lstStyle/>
          <a:p>
            <a:r>
              <a:rPr lang="zh-CN" altLang="en-US" sz="1400" dirty="0" smtClean="0">
                <a:latin typeface="黑体" pitchFamily="2" charset="-122"/>
                <a:ea typeface="黑体" pitchFamily="2" charset="-122"/>
              </a:rPr>
              <a:t>数据存储和访问操作</a:t>
            </a:r>
            <a:endParaRPr lang="zh-CN" altLang="en-US" sz="1400" dirty="0">
              <a:latin typeface="黑体" pitchFamily="2" charset="-122"/>
              <a:ea typeface="黑体" pitchFamily="2" charset="-122"/>
            </a:endParaRPr>
          </a:p>
        </p:txBody>
      </p:sp>
      <p:sp>
        <p:nvSpPr>
          <p:cNvPr id="33" name="TextBox 32"/>
          <p:cNvSpPr txBox="1"/>
          <p:nvPr/>
        </p:nvSpPr>
        <p:spPr>
          <a:xfrm>
            <a:off x="3084942" y="4341093"/>
            <a:ext cx="1205347" cy="523220"/>
          </a:xfrm>
          <a:prstGeom prst="rect">
            <a:avLst/>
          </a:prstGeom>
          <a:noFill/>
        </p:spPr>
        <p:txBody>
          <a:bodyPr wrap="square" rtlCol="0">
            <a:spAutoFit/>
          </a:bodyPr>
          <a:lstStyle/>
          <a:p>
            <a:r>
              <a:rPr lang="zh-CN" altLang="en-US" sz="1400" dirty="0" smtClean="0">
                <a:latin typeface="黑体" pitchFamily="2" charset="-122"/>
                <a:ea typeface="黑体" pitchFamily="2" charset="-122"/>
              </a:rPr>
              <a:t>数据存储和访问操作</a:t>
            </a:r>
            <a:endParaRPr lang="zh-CN" altLang="en-US" sz="1400" dirty="0">
              <a:latin typeface="黑体" pitchFamily="2" charset="-122"/>
              <a:ea typeface="黑体" pitchFamily="2" charset="-122"/>
            </a:endParaRPr>
          </a:p>
        </p:txBody>
      </p:sp>
      <p:sp>
        <p:nvSpPr>
          <p:cNvPr id="34" name="TextBox 33"/>
          <p:cNvSpPr txBox="1"/>
          <p:nvPr/>
        </p:nvSpPr>
        <p:spPr>
          <a:xfrm>
            <a:off x="5135415" y="4341090"/>
            <a:ext cx="1205347" cy="523220"/>
          </a:xfrm>
          <a:prstGeom prst="rect">
            <a:avLst/>
          </a:prstGeom>
          <a:noFill/>
        </p:spPr>
        <p:txBody>
          <a:bodyPr wrap="square" rtlCol="0">
            <a:spAutoFit/>
          </a:bodyPr>
          <a:lstStyle/>
          <a:p>
            <a:r>
              <a:rPr lang="zh-CN" altLang="en-US" sz="1400" dirty="0" smtClean="0">
                <a:latin typeface="黑体" pitchFamily="2" charset="-122"/>
                <a:ea typeface="黑体" pitchFamily="2" charset="-122"/>
              </a:rPr>
              <a:t>数据存储和访问操作</a:t>
            </a:r>
            <a:endParaRPr lang="zh-CN" altLang="en-US" sz="1400" dirty="0">
              <a:latin typeface="黑体" pitchFamily="2" charset="-122"/>
              <a:ea typeface="黑体" pitchFamily="2" charset="-122"/>
            </a:endParaRPr>
          </a:p>
        </p:txBody>
      </p:sp>
      <p:sp>
        <p:nvSpPr>
          <p:cNvPr id="35" name="TextBox 34"/>
          <p:cNvSpPr txBox="1"/>
          <p:nvPr/>
        </p:nvSpPr>
        <p:spPr>
          <a:xfrm>
            <a:off x="7361378" y="4322619"/>
            <a:ext cx="1205347" cy="523220"/>
          </a:xfrm>
          <a:prstGeom prst="rect">
            <a:avLst/>
          </a:prstGeom>
          <a:noFill/>
        </p:spPr>
        <p:txBody>
          <a:bodyPr wrap="square" rtlCol="0">
            <a:spAutoFit/>
          </a:bodyPr>
          <a:lstStyle/>
          <a:p>
            <a:r>
              <a:rPr lang="zh-CN" altLang="en-US" sz="1400" dirty="0" smtClean="0">
                <a:latin typeface="黑体" pitchFamily="2" charset="-122"/>
                <a:ea typeface="黑体" pitchFamily="2" charset="-122"/>
              </a:rPr>
              <a:t>数据存储和访问操作</a:t>
            </a:r>
            <a:endParaRPr lang="zh-CN" altLang="en-US" sz="1400" dirty="0">
              <a:latin typeface="黑体" pitchFamily="2" charset="-122"/>
              <a:ea typeface="黑体" pitchFamily="2" charset="-122"/>
            </a:endParaRPr>
          </a:p>
        </p:txBody>
      </p:sp>
      <p:cxnSp>
        <p:nvCxnSpPr>
          <p:cNvPr id="37" name="Straight Connector 36"/>
          <p:cNvCxnSpPr/>
          <p:nvPr/>
        </p:nvCxnSpPr>
        <p:spPr>
          <a:xfrm flipV="1">
            <a:off x="942109" y="5033818"/>
            <a:ext cx="7712364" cy="92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3657600" y="5463309"/>
            <a:ext cx="1884217" cy="651163"/>
          </a:xfrm>
          <a:prstGeom prst="roundRect">
            <a:avLst/>
          </a:prstGeom>
          <a:solidFill>
            <a:srgbClr val="00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bg1"/>
                </a:solidFill>
                <a:latin typeface="Arial Narrow" pitchFamily="34" charset="0"/>
                <a:ea typeface="黑体" pitchFamily="2" charset="-122"/>
              </a:rPr>
              <a:t>GFS</a:t>
            </a:r>
            <a:endParaRPr lang="zh-CN" altLang="en-US" sz="1600" dirty="0">
              <a:solidFill>
                <a:schemeClr val="bg1"/>
              </a:solidFill>
              <a:latin typeface="Arial Narrow" pitchFamily="34" charset="0"/>
              <a:ea typeface="黑体" pitchFamily="2" charset="-122"/>
            </a:endParaRPr>
          </a:p>
        </p:txBody>
      </p:sp>
      <p:sp>
        <p:nvSpPr>
          <p:cNvPr id="40" name="Rounded Rectangle 39"/>
          <p:cNvSpPr/>
          <p:nvPr/>
        </p:nvSpPr>
        <p:spPr>
          <a:xfrm>
            <a:off x="6229928" y="5477163"/>
            <a:ext cx="1884217" cy="651163"/>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bg1"/>
                </a:solidFill>
                <a:latin typeface="Arial Narrow" pitchFamily="34" charset="0"/>
                <a:ea typeface="黑体" pitchFamily="2" charset="-122"/>
              </a:rPr>
              <a:t>Chubby</a:t>
            </a:r>
            <a:r>
              <a:rPr lang="zh-CN" altLang="en-US" sz="1600" dirty="0" smtClean="0">
                <a:solidFill>
                  <a:schemeClr val="bg1"/>
                </a:solidFill>
                <a:latin typeface="Arial Narrow" pitchFamily="34" charset="0"/>
                <a:ea typeface="黑体" pitchFamily="2" charset="-122"/>
              </a:rPr>
              <a:t>服务器</a:t>
            </a:r>
            <a:endParaRPr lang="en-US" altLang="zh-CN" sz="1600" dirty="0" smtClean="0">
              <a:solidFill>
                <a:schemeClr val="bg1"/>
              </a:solidFill>
              <a:latin typeface="Arial Narrow" pitchFamily="34" charset="0"/>
              <a:ea typeface="黑体" pitchFamily="2" charset="-122"/>
            </a:endParaRPr>
          </a:p>
          <a:p>
            <a:pPr algn="ctr"/>
            <a:r>
              <a:rPr lang="zh-CN" altLang="en-US" sz="1600" dirty="0" smtClean="0">
                <a:solidFill>
                  <a:schemeClr val="bg1"/>
                </a:solidFill>
                <a:latin typeface="Arial Narrow" pitchFamily="34" charset="0"/>
                <a:ea typeface="黑体" pitchFamily="2" charset="-122"/>
              </a:rPr>
              <a:t>（分布式锁服务）</a:t>
            </a:r>
            <a:endParaRPr lang="zh-CN" altLang="en-US" sz="1600" dirty="0">
              <a:solidFill>
                <a:schemeClr val="bg1"/>
              </a:solidFill>
              <a:latin typeface="Arial Narrow" pitchFamily="34" charset="0"/>
              <a:ea typeface="黑体" pitchFamily="2" charset="-122"/>
            </a:endParaRPr>
          </a:p>
        </p:txBody>
      </p:sp>
      <p:sp>
        <p:nvSpPr>
          <p:cNvPr id="41" name="Rounded Rectangle 40"/>
          <p:cNvSpPr/>
          <p:nvPr/>
        </p:nvSpPr>
        <p:spPr>
          <a:xfrm>
            <a:off x="942110" y="5435600"/>
            <a:ext cx="1884217" cy="651163"/>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smtClean="0">
                <a:solidFill>
                  <a:schemeClr val="bg1"/>
                </a:solidFill>
                <a:latin typeface="Arial Narrow" pitchFamily="34" charset="0"/>
                <a:ea typeface="黑体" pitchFamily="2" charset="-122"/>
              </a:rPr>
              <a:t>GoogleWorkQueue</a:t>
            </a:r>
            <a:endParaRPr lang="zh-CN" altLang="en-US" sz="1600" dirty="0">
              <a:solidFill>
                <a:schemeClr val="bg1"/>
              </a:solidFill>
              <a:latin typeface="Arial Narrow" pitchFamily="34" charset="0"/>
              <a:ea typeface="黑体" pitchFamily="2" charset="-122"/>
            </a:endParaRPr>
          </a:p>
        </p:txBody>
      </p:sp>
      <p:sp>
        <p:nvSpPr>
          <p:cNvPr id="42" name="TextBox 41"/>
          <p:cNvSpPr txBox="1"/>
          <p:nvPr/>
        </p:nvSpPr>
        <p:spPr>
          <a:xfrm>
            <a:off x="988292" y="6123708"/>
            <a:ext cx="1884220" cy="307777"/>
          </a:xfrm>
          <a:prstGeom prst="rect">
            <a:avLst/>
          </a:prstGeom>
          <a:noFill/>
        </p:spPr>
        <p:txBody>
          <a:bodyPr wrap="square" rtlCol="0">
            <a:spAutoFit/>
          </a:bodyPr>
          <a:lstStyle/>
          <a:p>
            <a:r>
              <a:rPr lang="zh-CN" altLang="en-US" sz="1400" dirty="0" smtClean="0">
                <a:latin typeface="黑体" pitchFamily="2" charset="-122"/>
                <a:ea typeface="黑体" pitchFamily="2" charset="-122"/>
              </a:rPr>
              <a:t>负责故障监控和处理</a:t>
            </a:r>
            <a:endParaRPr lang="zh-CN" altLang="en-US" sz="1400" dirty="0">
              <a:latin typeface="黑体" pitchFamily="2" charset="-122"/>
              <a:ea typeface="黑体" pitchFamily="2" charset="-122"/>
            </a:endParaRPr>
          </a:p>
        </p:txBody>
      </p:sp>
      <p:sp>
        <p:nvSpPr>
          <p:cNvPr id="43" name="TextBox 42"/>
          <p:cNvSpPr txBox="1"/>
          <p:nvPr/>
        </p:nvSpPr>
        <p:spPr>
          <a:xfrm>
            <a:off x="3634510" y="6137564"/>
            <a:ext cx="1990435" cy="307777"/>
          </a:xfrm>
          <a:prstGeom prst="rect">
            <a:avLst/>
          </a:prstGeom>
          <a:noFill/>
        </p:spPr>
        <p:txBody>
          <a:bodyPr wrap="square" rtlCol="0">
            <a:spAutoFit/>
          </a:bodyPr>
          <a:lstStyle/>
          <a:p>
            <a:r>
              <a:rPr lang="zh-CN" altLang="en-US" sz="1400" dirty="0" smtClean="0">
                <a:latin typeface="黑体" pitchFamily="2" charset="-122"/>
                <a:ea typeface="黑体" pitchFamily="2" charset="-122"/>
              </a:rPr>
              <a:t>子表数据的存储及日志</a:t>
            </a:r>
            <a:endParaRPr lang="zh-CN" altLang="en-US" sz="1400" dirty="0">
              <a:latin typeface="黑体" pitchFamily="2" charset="-122"/>
              <a:ea typeface="黑体" pitchFamily="2" charset="-122"/>
            </a:endParaRPr>
          </a:p>
        </p:txBody>
      </p:sp>
      <p:sp>
        <p:nvSpPr>
          <p:cNvPr id="44" name="TextBox 43"/>
          <p:cNvSpPr txBox="1"/>
          <p:nvPr/>
        </p:nvSpPr>
        <p:spPr>
          <a:xfrm>
            <a:off x="6059055" y="6142184"/>
            <a:ext cx="2355272" cy="307777"/>
          </a:xfrm>
          <a:prstGeom prst="rect">
            <a:avLst/>
          </a:prstGeom>
          <a:noFill/>
        </p:spPr>
        <p:txBody>
          <a:bodyPr wrap="square" rtlCol="0">
            <a:spAutoFit/>
          </a:bodyPr>
          <a:lstStyle/>
          <a:p>
            <a:r>
              <a:rPr lang="zh-CN" altLang="en-US" sz="1400" dirty="0" smtClean="0">
                <a:latin typeface="黑体" pitchFamily="2" charset="-122"/>
                <a:ea typeface="黑体" pitchFamily="2" charset="-122"/>
              </a:rPr>
              <a:t>元数据存储及主服务器选择</a:t>
            </a:r>
            <a:endParaRPr lang="zh-CN" altLang="en-US" sz="1400" dirty="0">
              <a:latin typeface="黑体" pitchFamily="2" charset="-122"/>
              <a:ea typeface="黑体" pitchFamily="2" charset="-122"/>
            </a:endParaRPr>
          </a:p>
        </p:txBody>
      </p:sp>
      <p:sp>
        <p:nvSpPr>
          <p:cNvPr id="45" name="Freeform 44"/>
          <p:cNvSpPr/>
          <p:nvPr/>
        </p:nvSpPr>
        <p:spPr>
          <a:xfrm>
            <a:off x="6446982" y="2272145"/>
            <a:ext cx="2225963" cy="3260437"/>
          </a:xfrm>
          <a:custGeom>
            <a:avLst/>
            <a:gdLst>
              <a:gd name="connsiteX0" fmla="*/ 0 w 2359891"/>
              <a:gd name="connsiteY0" fmla="*/ 0 h 3382049"/>
              <a:gd name="connsiteX1" fmla="*/ 831273 w 2359891"/>
              <a:gd name="connsiteY1" fmla="*/ 184728 h 3382049"/>
              <a:gd name="connsiteX2" fmla="*/ 1551709 w 2359891"/>
              <a:gd name="connsiteY2" fmla="*/ 572655 h 3382049"/>
              <a:gd name="connsiteX3" fmla="*/ 2152073 w 2359891"/>
              <a:gd name="connsiteY3" fmla="*/ 1246910 h 3382049"/>
              <a:gd name="connsiteX4" fmla="*/ 2346036 w 2359891"/>
              <a:gd name="connsiteY4" fmla="*/ 2004291 h 3382049"/>
              <a:gd name="connsiteX5" fmla="*/ 2235200 w 2359891"/>
              <a:gd name="connsiteY5" fmla="*/ 2604655 h 3382049"/>
              <a:gd name="connsiteX6" fmla="*/ 1791854 w 2359891"/>
              <a:gd name="connsiteY6" fmla="*/ 3260437 h 3382049"/>
              <a:gd name="connsiteX7" fmla="*/ 1681018 w 2359891"/>
              <a:gd name="connsiteY7" fmla="*/ 3334328 h 3382049"/>
              <a:gd name="connsiteX0" fmla="*/ 0 w 2359891"/>
              <a:gd name="connsiteY0" fmla="*/ 0 h 3260437"/>
              <a:gd name="connsiteX1" fmla="*/ 831273 w 2359891"/>
              <a:gd name="connsiteY1" fmla="*/ 184728 h 3260437"/>
              <a:gd name="connsiteX2" fmla="*/ 1551709 w 2359891"/>
              <a:gd name="connsiteY2" fmla="*/ 572655 h 3260437"/>
              <a:gd name="connsiteX3" fmla="*/ 2152073 w 2359891"/>
              <a:gd name="connsiteY3" fmla="*/ 1246910 h 3260437"/>
              <a:gd name="connsiteX4" fmla="*/ 2346036 w 2359891"/>
              <a:gd name="connsiteY4" fmla="*/ 2004291 h 3260437"/>
              <a:gd name="connsiteX5" fmla="*/ 2235200 w 2359891"/>
              <a:gd name="connsiteY5" fmla="*/ 2604655 h 3260437"/>
              <a:gd name="connsiteX6" fmla="*/ 1791854 w 2359891"/>
              <a:gd name="connsiteY6" fmla="*/ 3260437 h 3260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9891" h="3260437">
                <a:moveTo>
                  <a:pt x="0" y="0"/>
                </a:moveTo>
                <a:cubicBezTo>
                  <a:pt x="286327" y="44643"/>
                  <a:pt x="572655" y="89286"/>
                  <a:pt x="831273" y="184728"/>
                </a:cubicBezTo>
                <a:cubicBezTo>
                  <a:pt x="1089891" y="280170"/>
                  <a:pt x="1331576" y="395625"/>
                  <a:pt x="1551709" y="572655"/>
                </a:cubicBezTo>
                <a:cubicBezTo>
                  <a:pt x="1771842" y="749685"/>
                  <a:pt x="2019685" y="1008304"/>
                  <a:pt x="2152073" y="1246910"/>
                </a:cubicBezTo>
                <a:cubicBezTo>
                  <a:pt x="2284461" y="1485516"/>
                  <a:pt x="2332182" y="1778000"/>
                  <a:pt x="2346036" y="2004291"/>
                </a:cubicBezTo>
                <a:cubicBezTo>
                  <a:pt x="2359891" y="2230582"/>
                  <a:pt x="2327564" y="2395297"/>
                  <a:pt x="2235200" y="2604655"/>
                </a:cubicBezTo>
                <a:cubicBezTo>
                  <a:pt x="2142836" y="2814013"/>
                  <a:pt x="1884218" y="3138825"/>
                  <a:pt x="1791854" y="3260437"/>
                </a:cubicBezTo>
              </a:path>
            </a:pathLst>
          </a:custGeom>
          <a:ln w="9525">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0331" y="701269"/>
            <a:ext cx="8596651" cy="5924699"/>
          </a:xfrm>
          <a:prstGeom prst="rect">
            <a:avLst/>
          </a:prstGeom>
        </p:spPr>
        <p:txBody>
          <a:bodyPr wrap="square">
            <a:spAutoFit/>
          </a:bodyPr>
          <a:lstStyle/>
          <a:p>
            <a:pPr marL="274320" lvl="1" indent="-274320">
              <a:spcBef>
                <a:spcPts val="580"/>
              </a:spcBef>
              <a:spcAft>
                <a:spcPts val="600"/>
              </a:spcAft>
              <a:buClr>
                <a:schemeClr val="accent1"/>
              </a:buClr>
              <a:buSzPct val="85000"/>
            </a:pPr>
            <a:r>
              <a:rPr lang="en-US" altLang="zh-CN" sz="2600" b="1" dirty="0" err="1" smtClean="0">
                <a:solidFill>
                  <a:srgbClr val="00B050"/>
                </a:solidFill>
                <a:latin typeface="黑体" pitchFamily="2" charset="-122"/>
                <a:ea typeface="黑体" pitchFamily="2" charset="-122"/>
              </a:rPr>
              <a:t>BigTable</a:t>
            </a:r>
            <a:r>
              <a:rPr lang="zh-CN" altLang="en-US" sz="2600" b="1" dirty="0" smtClean="0">
                <a:solidFill>
                  <a:srgbClr val="00B050"/>
                </a:solidFill>
                <a:latin typeface="黑体" pitchFamily="2" charset="-122"/>
                <a:ea typeface="黑体" pitchFamily="2" charset="-122"/>
              </a:rPr>
              <a:t>基本构架</a:t>
            </a:r>
            <a:endParaRPr lang="en-US" altLang="zh-CN" sz="2600" b="1" dirty="0" smtClean="0">
              <a:solidFill>
                <a:srgbClr val="C00000"/>
              </a:solidFill>
              <a:latin typeface="黑体" pitchFamily="2" charset="-122"/>
              <a:ea typeface="黑体" pitchFamily="2" charset="-122"/>
            </a:endParaRPr>
          </a:p>
          <a:p>
            <a:pPr marL="274320" lvl="1" indent="-274320">
              <a:spcBef>
                <a:spcPts val="580"/>
              </a:spcBef>
              <a:spcAft>
                <a:spcPts val="600"/>
              </a:spcAft>
              <a:buClr>
                <a:schemeClr val="accent1"/>
              </a:buClr>
              <a:buSzPct val="70000"/>
            </a:pPr>
            <a:r>
              <a:rPr lang="zh-CN" altLang="en-US" sz="2600" dirty="0" smtClean="0">
                <a:solidFill>
                  <a:srgbClr val="C00000"/>
                </a:solidFill>
                <a:latin typeface="黑体" pitchFamily="2" charset="-122"/>
                <a:ea typeface="黑体" pitchFamily="2" charset="-122"/>
              </a:rPr>
              <a:t>主服务器</a:t>
            </a:r>
            <a:endParaRPr lang="en-US" altLang="zh-CN" sz="2600" dirty="0" smtClean="0">
              <a:solidFill>
                <a:srgbClr val="C00000"/>
              </a:solidFill>
              <a:latin typeface="黑体" pitchFamily="2" charset="-122"/>
              <a:ea typeface="黑体" pitchFamily="2" charset="-122"/>
            </a:endParaRPr>
          </a:p>
          <a:p>
            <a:pPr marL="274320" lvl="1" indent="-274320">
              <a:buClr>
                <a:schemeClr val="accent1"/>
              </a:buClr>
              <a:buSzPct val="70000"/>
              <a:buFont typeface="Wingdings" pitchFamily="2" charset="2"/>
              <a:buChar char="l"/>
            </a:pPr>
            <a:r>
              <a:rPr lang="zh-CN" altLang="en-US" sz="2400" dirty="0" smtClean="0">
                <a:latin typeface="黑体" pitchFamily="2" charset="-122"/>
                <a:ea typeface="黑体" pitchFamily="2" charset="-122"/>
              </a:rPr>
              <a:t>新子表分配：当一个新子表产</a:t>
            </a:r>
            <a:endParaRPr lang="en-US" altLang="zh-CN" sz="2400" dirty="0" smtClean="0">
              <a:latin typeface="黑体" pitchFamily="2" charset="-122"/>
              <a:ea typeface="黑体" pitchFamily="2" charset="-122"/>
            </a:endParaRPr>
          </a:p>
          <a:p>
            <a:pPr marL="274320" lvl="1" indent="-274320">
              <a:buClr>
                <a:schemeClr val="accent1"/>
              </a:buClr>
              <a:buSzPct val="70000"/>
            </a:pPr>
            <a:r>
              <a:rPr lang="en-US" altLang="zh-CN" sz="2400" dirty="0" smtClean="0">
                <a:latin typeface="黑体" pitchFamily="2" charset="-122"/>
                <a:ea typeface="黑体" pitchFamily="2" charset="-122"/>
              </a:rPr>
              <a:t>  </a:t>
            </a:r>
            <a:r>
              <a:rPr lang="zh-CN" altLang="en-US" sz="2400" dirty="0" smtClean="0">
                <a:latin typeface="黑体" pitchFamily="2" charset="-122"/>
                <a:ea typeface="黑体" pitchFamily="2" charset="-122"/>
              </a:rPr>
              <a:t>生时，主服务器通过加载命令</a:t>
            </a:r>
            <a:endParaRPr lang="en-US" altLang="zh-CN" sz="2400" dirty="0" smtClean="0">
              <a:latin typeface="黑体" pitchFamily="2" charset="-122"/>
              <a:ea typeface="黑体" pitchFamily="2" charset="-122"/>
            </a:endParaRPr>
          </a:p>
          <a:p>
            <a:pPr marL="274320" lvl="1" indent="-274320">
              <a:buClr>
                <a:schemeClr val="accent1"/>
              </a:buClr>
              <a:buSzPct val="70000"/>
            </a:pPr>
            <a:r>
              <a:rPr lang="en-US" altLang="zh-CN" sz="2400" dirty="0" smtClean="0">
                <a:latin typeface="黑体" pitchFamily="2" charset="-122"/>
                <a:ea typeface="黑体" pitchFamily="2" charset="-122"/>
              </a:rPr>
              <a:t>  </a:t>
            </a:r>
            <a:r>
              <a:rPr lang="zh-CN" altLang="en-US" sz="2400" dirty="0" smtClean="0">
                <a:latin typeface="黑体" pitchFamily="2" charset="-122"/>
                <a:ea typeface="黑体" pitchFamily="2" charset="-122"/>
              </a:rPr>
              <a:t>将其分配给一个空间足够大的</a:t>
            </a:r>
            <a:endParaRPr lang="en-US" altLang="zh-CN" sz="2400" dirty="0" smtClean="0">
              <a:latin typeface="黑体" pitchFamily="2" charset="-122"/>
              <a:ea typeface="黑体" pitchFamily="2" charset="-122"/>
            </a:endParaRPr>
          </a:p>
          <a:p>
            <a:pPr marL="274320" lvl="1" indent="-274320">
              <a:buClr>
                <a:schemeClr val="accent1"/>
              </a:buClr>
              <a:buSzPct val="70000"/>
            </a:pPr>
            <a:r>
              <a:rPr lang="en-US" altLang="zh-CN" sz="2400" dirty="0" smtClean="0">
                <a:latin typeface="黑体" pitchFamily="2" charset="-122"/>
                <a:ea typeface="黑体" pitchFamily="2" charset="-122"/>
              </a:rPr>
              <a:t>  </a:t>
            </a:r>
            <a:r>
              <a:rPr lang="zh-CN" altLang="en-US" sz="2400" dirty="0" smtClean="0">
                <a:latin typeface="黑体" pitchFamily="2" charset="-122"/>
                <a:ea typeface="黑体" pitchFamily="2" charset="-122"/>
              </a:rPr>
              <a:t>子表服务器；创建新表、表合并</a:t>
            </a:r>
            <a:endParaRPr lang="en-US" altLang="zh-CN" sz="2400" dirty="0" smtClean="0">
              <a:latin typeface="黑体" pitchFamily="2" charset="-122"/>
              <a:ea typeface="黑体" pitchFamily="2" charset="-122"/>
            </a:endParaRPr>
          </a:p>
          <a:p>
            <a:pPr marL="274320" lvl="1" indent="-274320">
              <a:buClr>
                <a:schemeClr val="accent1"/>
              </a:buClr>
              <a:buSzPct val="70000"/>
            </a:pPr>
            <a:r>
              <a:rPr lang="en-US" altLang="zh-CN" sz="2400" dirty="0" smtClean="0">
                <a:latin typeface="黑体" pitchFamily="2" charset="-122"/>
                <a:ea typeface="黑体" pitchFamily="2" charset="-122"/>
              </a:rPr>
              <a:t>  </a:t>
            </a:r>
            <a:r>
              <a:rPr lang="zh-CN" altLang="en-US" sz="2400" dirty="0" smtClean="0">
                <a:latin typeface="黑体" pitchFamily="2" charset="-122"/>
                <a:ea typeface="黑体" pitchFamily="2" charset="-122"/>
              </a:rPr>
              <a:t>及较大子表的分裂都会产生新</a:t>
            </a:r>
            <a:endParaRPr lang="en-US" altLang="zh-CN" sz="2400" dirty="0" smtClean="0">
              <a:latin typeface="黑体" pitchFamily="2" charset="-122"/>
              <a:ea typeface="黑体" pitchFamily="2" charset="-122"/>
            </a:endParaRPr>
          </a:p>
          <a:p>
            <a:pPr marL="274320" lvl="1" indent="-274320">
              <a:buClr>
                <a:schemeClr val="accent1"/>
              </a:buClr>
              <a:buSzPct val="70000"/>
            </a:pPr>
            <a:r>
              <a:rPr lang="en-US" altLang="zh-CN" sz="2400" dirty="0" smtClean="0">
                <a:latin typeface="黑体" pitchFamily="2" charset="-122"/>
                <a:ea typeface="黑体" pitchFamily="2" charset="-122"/>
              </a:rPr>
              <a:t>  </a:t>
            </a:r>
            <a:r>
              <a:rPr lang="zh-CN" altLang="en-US" sz="2400" dirty="0" smtClean="0">
                <a:latin typeface="黑体" pitchFamily="2" charset="-122"/>
                <a:ea typeface="黑体" pitchFamily="2" charset="-122"/>
              </a:rPr>
              <a:t>的子表。</a:t>
            </a:r>
            <a:endParaRPr lang="en-US" altLang="zh-CN" sz="2400" dirty="0" smtClean="0">
              <a:latin typeface="黑体" pitchFamily="2" charset="-122"/>
              <a:ea typeface="黑体" pitchFamily="2" charset="-122"/>
            </a:endParaRPr>
          </a:p>
          <a:p>
            <a:pPr marL="274320" lvl="1" indent="-274320">
              <a:buClr>
                <a:schemeClr val="accent1"/>
              </a:buClr>
              <a:buSzPct val="70000"/>
              <a:buFont typeface="Wingdings" pitchFamily="2" charset="2"/>
              <a:buChar char="l"/>
            </a:pPr>
            <a:r>
              <a:rPr lang="zh-CN" altLang="en-US" sz="2400" dirty="0" smtClean="0">
                <a:latin typeface="黑体" pitchFamily="2" charset="-122"/>
                <a:ea typeface="黑体" pitchFamily="2" charset="-122"/>
              </a:rPr>
              <a:t>子表监控：通过</a:t>
            </a:r>
            <a:r>
              <a:rPr lang="en-US" altLang="zh-CN" sz="2400" dirty="0" smtClean="0">
                <a:latin typeface="黑体" pitchFamily="2" charset="-122"/>
                <a:ea typeface="黑体" pitchFamily="2" charset="-122"/>
              </a:rPr>
              <a:t>Chubby</a:t>
            </a:r>
            <a:r>
              <a:rPr lang="zh-CN" altLang="en-US" sz="2400" dirty="0" smtClean="0">
                <a:latin typeface="黑体" pitchFamily="2" charset="-122"/>
                <a:ea typeface="黑体" pitchFamily="2" charset="-122"/>
              </a:rPr>
              <a:t>完成。所有子表服务器基本信息被保存在</a:t>
            </a:r>
            <a:r>
              <a:rPr lang="en-US" altLang="zh-CN" sz="2400" dirty="0" smtClean="0">
                <a:latin typeface="黑体" pitchFamily="2" charset="-122"/>
                <a:ea typeface="黑体" pitchFamily="2" charset="-122"/>
              </a:rPr>
              <a:t>Chubby</a:t>
            </a:r>
            <a:r>
              <a:rPr lang="zh-CN" altLang="en-US" sz="2400" dirty="0" smtClean="0">
                <a:latin typeface="黑体" pitchFamily="2" charset="-122"/>
                <a:ea typeface="黑体" pitchFamily="2" charset="-122"/>
              </a:rPr>
              <a:t>中的服务器目录中主服务器检测这个目录可获取最新子表服务器的状态信息。当子表服务器出现故障，主服务器将终止该子表服务器，并将其上的全部子表数据移动到其它子表服务器。</a:t>
            </a:r>
            <a:endParaRPr lang="en-US" altLang="zh-CN" sz="2400" dirty="0" smtClean="0">
              <a:latin typeface="黑体" pitchFamily="2" charset="-122"/>
              <a:ea typeface="黑体" pitchFamily="2" charset="-122"/>
            </a:endParaRPr>
          </a:p>
          <a:p>
            <a:pPr marL="274320" lvl="1" indent="-274320">
              <a:buClr>
                <a:schemeClr val="accent1"/>
              </a:buClr>
              <a:buSzPct val="70000"/>
              <a:buFont typeface="Wingdings" pitchFamily="2" charset="2"/>
              <a:buChar char="l"/>
            </a:pPr>
            <a:r>
              <a:rPr lang="zh-CN" altLang="en-US" sz="2400" dirty="0" smtClean="0">
                <a:latin typeface="黑体" pitchFamily="2" charset="-122"/>
                <a:ea typeface="黑体" pitchFamily="2" charset="-122"/>
              </a:rPr>
              <a:t>负债均衡：当主服务器发现某个子表服务器负载过重时，将对自动对其进行负载均衡操作。</a:t>
            </a:r>
            <a:endParaRPr lang="en-US" altLang="zh-CN" sz="2400" dirty="0" smtClean="0">
              <a:latin typeface="黑体" pitchFamily="2" charset="-122"/>
              <a:ea typeface="黑体" pitchFamily="2" charset="-122"/>
            </a:endParaRPr>
          </a:p>
        </p:txBody>
      </p:sp>
      <p:sp>
        <p:nvSpPr>
          <p:cNvPr id="11" name="Title 1"/>
          <p:cNvSpPr txBox="1">
            <a:spLocks/>
          </p:cNvSpPr>
          <p:nvPr/>
        </p:nvSpPr>
        <p:spPr>
          <a:xfrm>
            <a:off x="1095218" y="211335"/>
            <a:ext cx="7772400" cy="48562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cap="none" spc="50" normalizeH="0" baseline="0" noProof="0" dirty="0"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分布式结构化数据表</a:t>
            </a:r>
            <a:r>
              <a:rPr kumimoji="0" lang="en-US" altLang="zh-CN" sz="2400" b="1" i="0" u="none" strike="noStrike" kern="1200" cap="none" spc="50" normalizeH="0" baseline="0" noProof="0" dirty="0" err="1"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BigTable</a:t>
            </a:r>
            <a:endParaRPr kumimoji="0" lang="en-US" altLang="zh-CN" sz="2400" b="1" i="0" u="none" strike="noStrike" kern="1200" cap="none" spc="50" normalizeH="0" baseline="0" noProof="0" dirty="0"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graphicFrame>
        <p:nvGraphicFramePr>
          <p:cNvPr id="6" name="Diagram 5"/>
          <p:cNvGraphicFramePr/>
          <p:nvPr/>
        </p:nvGraphicFramePr>
        <p:xfrm>
          <a:off x="5126183" y="1339272"/>
          <a:ext cx="3574471" cy="2403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0331" y="590437"/>
            <a:ext cx="8596651" cy="6232475"/>
          </a:xfrm>
          <a:prstGeom prst="rect">
            <a:avLst/>
          </a:prstGeom>
        </p:spPr>
        <p:txBody>
          <a:bodyPr wrap="square">
            <a:spAutoFit/>
          </a:bodyPr>
          <a:lstStyle/>
          <a:p>
            <a:pPr marL="274320" lvl="1" indent="-274320">
              <a:spcBef>
                <a:spcPts val="580"/>
              </a:spcBef>
              <a:spcAft>
                <a:spcPts val="600"/>
              </a:spcAft>
              <a:buClr>
                <a:schemeClr val="accent1"/>
              </a:buClr>
              <a:buSzPct val="85000"/>
            </a:pPr>
            <a:r>
              <a:rPr lang="en-US" altLang="zh-CN" sz="2600" b="1" dirty="0" err="1" smtClean="0">
                <a:solidFill>
                  <a:srgbClr val="00B050"/>
                </a:solidFill>
                <a:latin typeface="Arial Narrow" pitchFamily="34" charset="0"/>
                <a:ea typeface="黑体" pitchFamily="2" charset="-122"/>
              </a:rPr>
              <a:t>BigTable</a:t>
            </a:r>
            <a:r>
              <a:rPr lang="zh-CN" altLang="en-US" sz="2600" b="1" dirty="0" smtClean="0">
                <a:solidFill>
                  <a:srgbClr val="00B050"/>
                </a:solidFill>
                <a:latin typeface="Arial Narrow" pitchFamily="34" charset="0"/>
                <a:ea typeface="黑体" pitchFamily="2" charset="-122"/>
              </a:rPr>
              <a:t>基本构架</a:t>
            </a:r>
            <a:endParaRPr lang="en-US" altLang="zh-CN" sz="2600" b="1" dirty="0" smtClean="0">
              <a:solidFill>
                <a:srgbClr val="C00000"/>
              </a:solidFill>
              <a:latin typeface="Arial Narrow" pitchFamily="34" charset="0"/>
              <a:ea typeface="黑体" pitchFamily="2" charset="-122"/>
            </a:endParaRPr>
          </a:p>
          <a:p>
            <a:pPr marL="274320" lvl="1" indent="-274320">
              <a:spcBef>
                <a:spcPts val="580"/>
              </a:spcBef>
              <a:buClr>
                <a:schemeClr val="accent1"/>
              </a:buClr>
              <a:buSzPct val="70000"/>
            </a:pPr>
            <a:r>
              <a:rPr lang="zh-CN" altLang="en-US" sz="2600" dirty="0" smtClean="0">
                <a:solidFill>
                  <a:srgbClr val="C00000"/>
                </a:solidFill>
                <a:latin typeface="Arial Narrow" pitchFamily="34" charset="0"/>
                <a:ea typeface="黑体" pitchFamily="2" charset="-122"/>
              </a:rPr>
              <a:t>子表服务器</a:t>
            </a:r>
            <a:endParaRPr lang="en-US" altLang="zh-CN" sz="2600" dirty="0" smtClean="0">
              <a:solidFill>
                <a:srgbClr val="C00000"/>
              </a:solidFill>
              <a:latin typeface="Arial Narrow" pitchFamily="34" charset="0"/>
              <a:ea typeface="黑体" pitchFamily="2" charset="-122"/>
            </a:endParaRPr>
          </a:p>
          <a:p>
            <a:pPr marL="274320" lvl="1" indent="-274320">
              <a:buClr>
                <a:schemeClr val="accent1"/>
              </a:buClr>
              <a:buSzPct val="70000"/>
            </a:pPr>
            <a:r>
              <a:rPr lang="en-US" altLang="zh-CN" sz="2400" dirty="0" err="1" smtClean="0">
                <a:latin typeface="Arial Narrow" pitchFamily="34" charset="0"/>
                <a:ea typeface="黑体" pitchFamily="2" charset="-122"/>
              </a:rPr>
              <a:t>BigTable</a:t>
            </a:r>
            <a:r>
              <a:rPr lang="zh-CN" altLang="en-US" sz="2400" dirty="0" smtClean="0">
                <a:latin typeface="Arial Narrow" pitchFamily="34" charset="0"/>
                <a:ea typeface="黑体" pitchFamily="2" charset="-122"/>
              </a:rPr>
              <a:t>中的数据都以子表形式</a:t>
            </a:r>
            <a:endParaRPr lang="en-US" altLang="zh-CN" sz="2400" dirty="0" smtClean="0">
              <a:latin typeface="Arial Narrow" pitchFamily="34" charset="0"/>
              <a:ea typeface="黑体" pitchFamily="2" charset="-122"/>
            </a:endParaRPr>
          </a:p>
          <a:p>
            <a:pPr marL="274320" lvl="1" indent="-274320">
              <a:buClr>
                <a:schemeClr val="accent1"/>
              </a:buClr>
              <a:buSzPct val="70000"/>
            </a:pPr>
            <a:r>
              <a:rPr lang="zh-CN" altLang="en-US" sz="2400" dirty="0" smtClean="0">
                <a:latin typeface="Arial Narrow" pitchFamily="34" charset="0"/>
                <a:ea typeface="黑体" pitchFamily="2" charset="-122"/>
              </a:rPr>
              <a:t>保存在子表服务器上，客户端程</a:t>
            </a:r>
            <a:endParaRPr lang="en-US" altLang="zh-CN" sz="2400" dirty="0" smtClean="0">
              <a:latin typeface="Arial Narrow" pitchFamily="34" charset="0"/>
              <a:ea typeface="黑体" pitchFamily="2" charset="-122"/>
            </a:endParaRPr>
          </a:p>
          <a:p>
            <a:pPr marL="274320" lvl="1" indent="-274320">
              <a:buClr>
                <a:schemeClr val="accent1"/>
              </a:buClr>
              <a:buSzPct val="70000"/>
            </a:pPr>
            <a:r>
              <a:rPr lang="zh-CN" altLang="en-US" sz="2400" dirty="0" smtClean="0">
                <a:latin typeface="Arial Narrow" pitchFamily="34" charset="0"/>
                <a:ea typeface="黑体" pitchFamily="2" charset="-122"/>
              </a:rPr>
              <a:t>序也直接和子表服务器通信。</a:t>
            </a:r>
            <a:endParaRPr lang="en-US" altLang="zh-CN" sz="2400" dirty="0" smtClean="0">
              <a:latin typeface="Arial Narrow" pitchFamily="34" charset="0"/>
              <a:ea typeface="黑体" pitchFamily="2" charset="-122"/>
            </a:endParaRPr>
          </a:p>
          <a:p>
            <a:pPr marL="274320" lvl="1" indent="-274320">
              <a:buClr>
                <a:schemeClr val="accent1"/>
              </a:buClr>
              <a:buSzPct val="70000"/>
            </a:pPr>
            <a:r>
              <a:rPr lang="zh-CN" altLang="en-US" sz="2400" dirty="0" smtClean="0">
                <a:latin typeface="Arial Narrow" pitchFamily="34" charset="0"/>
                <a:ea typeface="黑体" pitchFamily="2" charset="-122"/>
              </a:rPr>
              <a:t>分配：当一个新子表产生时子</a:t>
            </a:r>
            <a:endParaRPr lang="en-US" altLang="zh-CN" sz="2400" dirty="0" smtClean="0">
              <a:latin typeface="Arial Narrow" pitchFamily="34" charset="0"/>
              <a:ea typeface="黑体" pitchFamily="2" charset="-122"/>
            </a:endParaRPr>
          </a:p>
          <a:p>
            <a:pPr marL="274320" lvl="1" indent="-274320">
              <a:buClr>
                <a:schemeClr val="accent1"/>
              </a:buClr>
              <a:buSzPct val="70000"/>
            </a:pPr>
            <a:r>
              <a:rPr lang="zh-CN" altLang="en-US" sz="2400" dirty="0" smtClean="0">
                <a:latin typeface="Arial Narrow" pitchFamily="34" charset="0"/>
                <a:ea typeface="黑体" pitchFamily="2" charset="-122"/>
              </a:rPr>
              <a:t>表服务器的主要问题包括子表</a:t>
            </a:r>
            <a:endParaRPr lang="en-US" altLang="zh-CN" sz="2400" dirty="0" smtClean="0">
              <a:latin typeface="Arial Narrow" pitchFamily="34" charset="0"/>
              <a:ea typeface="黑体" pitchFamily="2" charset="-122"/>
            </a:endParaRPr>
          </a:p>
          <a:p>
            <a:pPr marL="274320" lvl="1" indent="-274320">
              <a:buClr>
                <a:schemeClr val="accent1"/>
              </a:buClr>
              <a:buSzPct val="70000"/>
            </a:pPr>
            <a:r>
              <a:rPr lang="zh-CN" altLang="en-US" sz="2400" dirty="0" smtClean="0">
                <a:latin typeface="Arial Narrow" pitchFamily="34" charset="0"/>
                <a:ea typeface="黑体" pitchFamily="2" charset="-122"/>
              </a:rPr>
              <a:t>的定位、分配、及子表数据的最终存储。</a:t>
            </a:r>
            <a:endParaRPr lang="en-US" altLang="zh-CN" sz="2400" dirty="0" smtClean="0">
              <a:latin typeface="Arial Narrow" pitchFamily="34" charset="0"/>
              <a:ea typeface="黑体" pitchFamily="2" charset="-122"/>
            </a:endParaRPr>
          </a:p>
          <a:p>
            <a:pPr marL="274320" lvl="1" indent="-274320">
              <a:spcBef>
                <a:spcPts val="600"/>
              </a:spcBef>
              <a:spcAft>
                <a:spcPts val="600"/>
              </a:spcAft>
              <a:buClr>
                <a:schemeClr val="accent1"/>
              </a:buClr>
              <a:buSzPct val="70000"/>
              <a:buFont typeface="Wingdings" pitchFamily="2" charset="2"/>
              <a:buChar char="l"/>
            </a:pPr>
            <a:r>
              <a:rPr lang="zh-CN" altLang="en-US" sz="2400" dirty="0" smtClean="0">
                <a:solidFill>
                  <a:srgbClr val="0066FF"/>
                </a:solidFill>
                <a:latin typeface="Arial Narrow" pitchFamily="34" charset="0"/>
                <a:ea typeface="黑体" pitchFamily="2" charset="-122"/>
              </a:rPr>
              <a:t>子表的基本存储结构</a:t>
            </a:r>
            <a:r>
              <a:rPr lang="en-US" altLang="zh-CN" sz="2400" dirty="0" err="1" smtClean="0">
                <a:solidFill>
                  <a:srgbClr val="0066FF"/>
                </a:solidFill>
                <a:latin typeface="Arial Narrow" pitchFamily="34" charset="0"/>
                <a:ea typeface="黑体" pitchFamily="2" charset="-122"/>
              </a:rPr>
              <a:t>SSTable</a:t>
            </a:r>
            <a:endParaRPr lang="en-US" altLang="zh-CN" sz="2400" dirty="0" smtClean="0">
              <a:solidFill>
                <a:srgbClr val="0066FF"/>
              </a:solidFill>
              <a:latin typeface="Arial Narrow" pitchFamily="34" charset="0"/>
              <a:ea typeface="黑体" pitchFamily="2" charset="-122"/>
            </a:endParaRPr>
          </a:p>
          <a:p>
            <a:pPr marL="274320" lvl="1" indent="-274320">
              <a:spcBef>
                <a:spcPts val="600"/>
              </a:spcBef>
              <a:spcAft>
                <a:spcPts val="600"/>
              </a:spcAft>
              <a:buClr>
                <a:schemeClr val="accent1"/>
              </a:buClr>
              <a:buSzPct val="70000"/>
            </a:pPr>
            <a:r>
              <a:rPr lang="en-US" altLang="zh-CN" sz="2400" dirty="0" smtClean="0">
                <a:solidFill>
                  <a:srgbClr val="0066FF"/>
                </a:solidFill>
                <a:latin typeface="Arial Narrow" pitchFamily="34" charset="0"/>
                <a:ea typeface="黑体" pitchFamily="2" charset="-122"/>
              </a:rPr>
              <a:t>    </a:t>
            </a:r>
            <a:r>
              <a:rPr lang="en-US" altLang="zh-CN" sz="2400" dirty="0" smtClean="0">
                <a:latin typeface="Arial Narrow" pitchFamily="34" charset="0"/>
                <a:ea typeface="黑体" pitchFamily="2" charset="-122"/>
              </a:rPr>
              <a:t>SSTable</a:t>
            </a:r>
            <a:r>
              <a:rPr lang="zh-CN" altLang="en-US" sz="2400" dirty="0" smtClean="0">
                <a:latin typeface="Arial Narrow" pitchFamily="34" charset="0"/>
                <a:ea typeface="黑体" pitchFamily="2" charset="-122"/>
              </a:rPr>
              <a:t>是</a:t>
            </a:r>
            <a:r>
              <a:rPr lang="en-US" altLang="zh-CN" sz="2400" dirty="0" err="1" smtClean="0">
                <a:latin typeface="Arial Narrow" pitchFamily="34" charset="0"/>
                <a:ea typeface="黑体" pitchFamily="2" charset="-122"/>
              </a:rPr>
              <a:t>BigTable</a:t>
            </a:r>
            <a:r>
              <a:rPr lang="zh-CN" altLang="en-US" sz="2400" dirty="0" smtClean="0">
                <a:latin typeface="Arial Narrow" pitchFamily="34" charset="0"/>
                <a:ea typeface="黑体" pitchFamily="2" charset="-122"/>
              </a:rPr>
              <a:t>内部的基本存储结构，以</a:t>
            </a:r>
            <a:r>
              <a:rPr lang="en-US" altLang="zh-CN" sz="2400" dirty="0" smtClean="0">
                <a:latin typeface="Arial Narrow" pitchFamily="34" charset="0"/>
                <a:ea typeface="黑体" pitchFamily="2" charset="-122"/>
              </a:rPr>
              <a:t>GFS</a:t>
            </a:r>
            <a:r>
              <a:rPr lang="zh-CN" altLang="en-US" sz="2400" dirty="0" smtClean="0">
                <a:latin typeface="Arial Narrow" pitchFamily="34" charset="0"/>
                <a:ea typeface="黑体" pitchFamily="2" charset="-122"/>
              </a:rPr>
              <a:t>文件形式存储在</a:t>
            </a:r>
            <a:r>
              <a:rPr lang="en-US" altLang="zh-CN" sz="2400" dirty="0" smtClean="0">
                <a:latin typeface="Arial Narrow" pitchFamily="34" charset="0"/>
                <a:ea typeface="黑体" pitchFamily="2" charset="-122"/>
              </a:rPr>
              <a:t>GFS</a:t>
            </a:r>
            <a:r>
              <a:rPr lang="zh-CN" altLang="en-US" sz="2400" dirty="0" smtClean="0">
                <a:latin typeface="Arial Narrow" pitchFamily="34" charset="0"/>
                <a:ea typeface="黑体" pitchFamily="2" charset="-122"/>
              </a:rPr>
              <a:t>文件系统中。一个</a:t>
            </a:r>
            <a:r>
              <a:rPr lang="en-US" altLang="zh-CN" sz="2400" dirty="0" err="1" smtClean="0">
                <a:latin typeface="Arial Narrow" pitchFamily="34" charset="0"/>
                <a:ea typeface="黑体" pitchFamily="2" charset="-122"/>
              </a:rPr>
              <a:t>SSTable</a:t>
            </a:r>
            <a:r>
              <a:rPr lang="zh-CN" altLang="en-US" sz="2400" dirty="0" smtClean="0">
                <a:latin typeface="Arial Narrow" pitchFamily="34" charset="0"/>
                <a:ea typeface="黑体" pitchFamily="2" charset="-122"/>
              </a:rPr>
              <a:t>实际上对应于</a:t>
            </a:r>
            <a:r>
              <a:rPr lang="en-US" altLang="zh-CN" sz="2400" dirty="0" smtClean="0">
                <a:latin typeface="Arial Narrow" pitchFamily="34" charset="0"/>
                <a:ea typeface="黑体" pitchFamily="2" charset="-122"/>
              </a:rPr>
              <a:t>GFS</a:t>
            </a:r>
            <a:r>
              <a:rPr lang="zh-CN" altLang="en-US" sz="2400" dirty="0" smtClean="0">
                <a:latin typeface="Arial Narrow" pitchFamily="34" charset="0"/>
                <a:ea typeface="黑体" pitchFamily="2" charset="-122"/>
              </a:rPr>
              <a:t>中的一个</a:t>
            </a:r>
            <a:r>
              <a:rPr lang="en-US" altLang="zh-CN" sz="2400" dirty="0" smtClean="0">
                <a:latin typeface="Arial Narrow" pitchFamily="34" charset="0"/>
                <a:ea typeface="黑体" pitchFamily="2" charset="-122"/>
              </a:rPr>
              <a:t>64MB</a:t>
            </a:r>
            <a:r>
              <a:rPr lang="zh-CN" altLang="en-US" sz="2400" dirty="0" smtClean="0">
                <a:latin typeface="Arial Narrow" pitchFamily="34" charset="0"/>
                <a:ea typeface="黑体" pitchFamily="2" charset="-122"/>
              </a:rPr>
              <a:t>的数据块</a:t>
            </a:r>
            <a:r>
              <a:rPr lang="en-US" altLang="zh-CN" sz="2400" dirty="0" smtClean="0">
                <a:latin typeface="Arial Narrow" pitchFamily="34" charset="0"/>
                <a:ea typeface="黑体" pitchFamily="2" charset="-122"/>
              </a:rPr>
              <a:t>(Chunk)</a:t>
            </a:r>
          </a:p>
          <a:p>
            <a:pPr marL="274320" lvl="1" indent="-274320">
              <a:spcBef>
                <a:spcPts val="600"/>
              </a:spcBef>
              <a:spcAft>
                <a:spcPts val="600"/>
              </a:spcAft>
              <a:buClr>
                <a:schemeClr val="accent1"/>
              </a:buClr>
              <a:buSzPct val="70000"/>
            </a:pPr>
            <a:r>
              <a:rPr lang="en-US" altLang="zh-CN" sz="2400" dirty="0" smtClean="0">
                <a:latin typeface="Arial Narrow" pitchFamily="34" charset="0"/>
                <a:ea typeface="黑体" pitchFamily="2" charset="-122"/>
              </a:rPr>
              <a:t>    SSTable</a:t>
            </a:r>
            <a:r>
              <a:rPr lang="zh-CN" altLang="en-US" sz="2400" dirty="0" smtClean="0">
                <a:latin typeface="Arial Narrow" pitchFamily="34" charset="0"/>
                <a:ea typeface="黑体" pitchFamily="2" charset="-122"/>
              </a:rPr>
              <a:t>中的数据进一步划分为</a:t>
            </a:r>
            <a:r>
              <a:rPr lang="en-US" altLang="zh-CN" sz="2400" dirty="0" smtClean="0">
                <a:latin typeface="Arial Narrow" pitchFamily="34" charset="0"/>
                <a:ea typeface="黑体" pitchFamily="2" charset="-122"/>
              </a:rPr>
              <a:t>64KB</a:t>
            </a:r>
            <a:r>
              <a:rPr lang="zh-CN" altLang="en-US" sz="2400" dirty="0" smtClean="0">
                <a:latin typeface="Arial Narrow" pitchFamily="34" charset="0"/>
                <a:ea typeface="黑体" pitchFamily="2" charset="-122"/>
              </a:rPr>
              <a:t>的子块，因此一个</a:t>
            </a:r>
            <a:r>
              <a:rPr lang="en-US" altLang="zh-CN" sz="2400" dirty="0" err="1" smtClean="0">
                <a:latin typeface="Arial Narrow" pitchFamily="34" charset="0"/>
                <a:ea typeface="黑体" pitchFamily="2" charset="-122"/>
              </a:rPr>
              <a:t>SSTable</a:t>
            </a:r>
            <a:r>
              <a:rPr lang="zh-CN" altLang="en-US" sz="2400" dirty="0" smtClean="0">
                <a:latin typeface="Arial Narrow" pitchFamily="34" charset="0"/>
                <a:ea typeface="黑体" pitchFamily="2" charset="-122"/>
              </a:rPr>
              <a:t>可以有多达</a:t>
            </a:r>
            <a:r>
              <a:rPr lang="en-US" altLang="zh-CN" sz="2400" dirty="0" smtClean="0">
                <a:latin typeface="Arial Narrow" pitchFamily="34" charset="0"/>
                <a:ea typeface="黑体" pitchFamily="2" charset="-122"/>
              </a:rPr>
              <a:t>1</a:t>
            </a:r>
            <a:r>
              <a:rPr lang="zh-CN" altLang="en-US" sz="2400" dirty="0" smtClean="0">
                <a:latin typeface="Arial Narrow" pitchFamily="34" charset="0"/>
                <a:ea typeface="黑体" pitchFamily="2" charset="-122"/>
              </a:rPr>
              <a:t>千个这样的子块。为了维护这些子块的位置信息，需要使用一个</a:t>
            </a:r>
            <a:r>
              <a:rPr lang="en-US" altLang="zh-CN" sz="2400" dirty="0" smtClean="0">
                <a:latin typeface="Arial Narrow" pitchFamily="34" charset="0"/>
                <a:ea typeface="黑体" pitchFamily="2" charset="-122"/>
              </a:rPr>
              <a:t>Index</a:t>
            </a:r>
            <a:r>
              <a:rPr lang="zh-CN" altLang="en-US" sz="2400" dirty="0" smtClean="0">
                <a:latin typeface="Arial Narrow" pitchFamily="34" charset="0"/>
                <a:ea typeface="黑体" pitchFamily="2" charset="-122"/>
              </a:rPr>
              <a:t>索引。</a:t>
            </a:r>
            <a:endParaRPr lang="en-US" altLang="zh-CN" sz="2400" dirty="0" smtClean="0">
              <a:latin typeface="Arial Narrow" pitchFamily="34" charset="0"/>
              <a:ea typeface="黑体" pitchFamily="2" charset="-122"/>
            </a:endParaRPr>
          </a:p>
        </p:txBody>
      </p:sp>
      <p:sp>
        <p:nvSpPr>
          <p:cNvPr id="11" name="Title 1"/>
          <p:cNvSpPr txBox="1">
            <a:spLocks/>
          </p:cNvSpPr>
          <p:nvPr/>
        </p:nvSpPr>
        <p:spPr>
          <a:xfrm>
            <a:off x="1095218" y="211335"/>
            <a:ext cx="7772400" cy="48562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cap="none" spc="50" normalizeH="0" baseline="0" noProof="0" dirty="0"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分布式结构化数据表</a:t>
            </a:r>
            <a:r>
              <a:rPr kumimoji="0" lang="en-US" altLang="zh-CN" sz="2400" b="1" i="0" u="none" strike="noStrike" kern="1200" cap="none" spc="50" normalizeH="0" baseline="0" noProof="0" dirty="0" err="1"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BigTable</a:t>
            </a:r>
            <a:endParaRPr kumimoji="0" lang="en-US" altLang="zh-CN" sz="2400" b="1" i="0" u="none" strike="noStrike" kern="1200" cap="none" spc="50" normalizeH="0" baseline="0" noProof="0" dirty="0"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grpSp>
        <p:nvGrpSpPr>
          <p:cNvPr id="18" name="Group 17"/>
          <p:cNvGrpSpPr/>
          <p:nvPr/>
        </p:nvGrpSpPr>
        <p:grpSpPr>
          <a:xfrm>
            <a:off x="4870958" y="1562897"/>
            <a:ext cx="4092575" cy="1447800"/>
            <a:chOff x="2155825" y="4953000"/>
            <a:chExt cx="4092575" cy="1447800"/>
          </a:xfrm>
        </p:grpSpPr>
        <p:sp>
          <p:nvSpPr>
            <p:cNvPr id="7" name="Rectangle 4"/>
            <p:cNvSpPr>
              <a:spLocks noChangeArrowheads="1"/>
            </p:cNvSpPr>
            <p:nvPr/>
          </p:nvSpPr>
          <p:spPr bwMode="auto">
            <a:xfrm>
              <a:off x="2232025" y="5029200"/>
              <a:ext cx="914400" cy="1295400"/>
            </a:xfrm>
            <a:prstGeom prst="rect">
              <a:avLst/>
            </a:prstGeom>
            <a:no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8" name="Rectangle 5"/>
            <p:cNvSpPr>
              <a:spLocks noChangeArrowheads="1"/>
            </p:cNvSpPr>
            <p:nvPr/>
          </p:nvSpPr>
          <p:spPr bwMode="auto">
            <a:xfrm>
              <a:off x="3222625" y="5029200"/>
              <a:ext cx="914400" cy="1295400"/>
            </a:xfrm>
            <a:prstGeom prst="rect">
              <a:avLst/>
            </a:prstGeom>
            <a:no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9" name="Rectangle 6"/>
            <p:cNvSpPr>
              <a:spLocks noChangeArrowheads="1"/>
            </p:cNvSpPr>
            <p:nvPr/>
          </p:nvSpPr>
          <p:spPr bwMode="auto">
            <a:xfrm>
              <a:off x="4213225" y="5029200"/>
              <a:ext cx="914400" cy="1295400"/>
            </a:xfrm>
            <a:prstGeom prst="rect">
              <a:avLst/>
            </a:prstGeom>
            <a:no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0" name="Rectangle 7"/>
            <p:cNvSpPr>
              <a:spLocks noChangeArrowheads="1"/>
            </p:cNvSpPr>
            <p:nvPr/>
          </p:nvSpPr>
          <p:spPr bwMode="auto">
            <a:xfrm>
              <a:off x="5203825" y="5867400"/>
              <a:ext cx="762000" cy="457200"/>
            </a:xfrm>
            <a:prstGeom prst="rect">
              <a:avLst/>
            </a:prstGeom>
            <a:no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2" name="Text Box 8"/>
            <p:cNvSpPr txBox="1">
              <a:spLocks noChangeArrowheads="1"/>
            </p:cNvSpPr>
            <p:nvPr/>
          </p:nvSpPr>
          <p:spPr bwMode="auto">
            <a:xfrm>
              <a:off x="5203825" y="5943600"/>
              <a:ext cx="742950" cy="366713"/>
            </a:xfrm>
            <a:prstGeom prst="rect">
              <a:avLst/>
            </a:prstGeom>
            <a:noFill/>
            <a:ln w="9525">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rPr>
                <a:t>Index</a:t>
              </a:r>
            </a:p>
          </p:txBody>
        </p:sp>
        <p:sp>
          <p:nvSpPr>
            <p:cNvPr id="13" name="Rectangle 9"/>
            <p:cNvSpPr>
              <a:spLocks noChangeArrowheads="1"/>
            </p:cNvSpPr>
            <p:nvPr/>
          </p:nvSpPr>
          <p:spPr bwMode="auto">
            <a:xfrm>
              <a:off x="2155825" y="4953000"/>
              <a:ext cx="4038600" cy="1447800"/>
            </a:xfrm>
            <a:prstGeom prst="rect">
              <a:avLst/>
            </a:prstGeom>
            <a:no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4" name="Text Box 16"/>
            <p:cNvSpPr txBox="1">
              <a:spLocks noChangeArrowheads="1"/>
            </p:cNvSpPr>
            <p:nvPr/>
          </p:nvSpPr>
          <p:spPr bwMode="auto">
            <a:xfrm>
              <a:off x="2232025" y="5105400"/>
              <a:ext cx="838200" cy="641350"/>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rPr>
                <a:t>64K block</a:t>
              </a:r>
            </a:p>
          </p:txBody>
        </p:sp>
        <p:sp>
          <p:nvSpPr>
            <p:cNvPr id="15" name="Text Box 17"/>
            <p:cNvSpPr txBox="1">
              <a:spLocks noChangeArrowheads="1"/>
            </p:cNvSpPr>
            <p:nvPr/>
          </p:nvSpPr>
          <p:spPr bwMode="auto">
            <a:xfrm>
              <a:off x="3222625" y="5105400"/>
              <a:ext cx="838200" cy="641350"/>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rPr>
                <a:t>64K block</a:t>
              </a:r>
            </a:p>
          </p:txBody>
        </p:sp>
        <p:sp>
          <p:nvSpPr>
            <p:cNvPr id="16" name="Text Box 18"/>
            <p:cNvSpPr txBox="1">
              <a:spLocks noChangeArrowheads="1"/>
            </p:cNvSpPr>
            <p:nvPr/>
          </p:nvSpPr>
          <p:spPr bwMode="auto">
            <a:xfrm>
              <a:off x="4213225" y="5105400"/>
              <a:ext cx="838200" cy="641350"/>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rPr>
                <a:t>64K block</a:t>
              </a:r>
            </a:p>
          </p:txBody>
        </p:sp>
        <p:sp>
          <p:nvSpPr>
            <p:cNvPr id="17" name="Text Box 19"/>
            <p:cNvSpPr txBox="1">
              <a:spLocks noChangeArrowheads="1"/>
            </p:cNvSpPr>
            <p:nvPr/>
          </p:nvSpPr>
          <p:spPr bwMode="auto">
            <a:xfrm>
              <a:off x="5187950" y="4989513"/>
              <a:ext cx="1060450" cy="366712"/>
            </a:xfrm>
            <a:prstGeom prst="rect">
              <a:avLst/>
            </a:prstGeom>
            <a:noFill/>
            <a:ln w="9525">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rPr>
                <a:t>SSTable</a:t>
              </a:r>
            </a:p>
          </p:txBody>
        </p:sp>
      </p:gr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7035" y="1096929"/>
            <a:ext cx="8527057" cy="4952890"/>
          </a:xfrm>
        </p:spPr>
        <p:txBody>
          <a:bodyPr>
            <a:normAutofit/>
          </a:bodyPr>
          <a:lstStyle/>
          <a:p>
            <a:pPr>
              <a:buNone/>
            </a:pPr>
            <a:r>
              <a:rPr lang="zh-CN" altLang="en-US" b="1" dirty="0" smtClean="0">
                <a:solidFill>
                  <a:srgbClr val="00B050"/>
                </a:solidFill>
                <a:latin typeface="黑体" pitchFamily="2" charset="-122"/>
                <a:ea typeface="黑体" pitchFamily="2" charset="-122"/>
              </a:rPr>
              <a:t>大数据分而治之</a:t>
            </a:r>
            <a:endParaRPr lang="en-US" altLang="zh-CN" b="1" dirty="0" smtClean="0">
              <a:solidFill>
                <a:srgbClr val="00B050"/>
              </a:solidFill>
              <a:latin typeface="黑体" pitchFamily="2" charset="-122"/>
              <a:ea typeface="黑体" pitchFamily="2" charset="-122"/>
            </a:endParaRPr>
          </a:p>
          <a:p>
            <a:pPr>
              <a:buNone/>
            </a:pPr>
            <a:r>
              <a:rPr lang="en-US" altLang="zh-CN" dirty="0" smtClean="0">
                <a:solidFill>
                  <a:srgbClr val="C00000"/>
                </a:solidFill>
                <a:latin typeface="黑体" pitchFamily="49" charset="-122"/>
                <a:ea typeface="黑体" pitchFamily="49" charset="-122"/>
              </a:rPr>
              <a:t>  </a:t>
            </a:r>
            <a:endParaRPr lang="zh-CN" altLang="en-US" dirty="0"/>
          </a:p>
        </p:txBody>
      </p:sp>
      <p:sp>
        <p:nvSpPr>
          <p:cNvPr id="4" name="Title 1"/>
          <p:cNvSpPr>
            <a:spLocks noGrp="1"/>
          </p:cNvSpPr>
          <p:nvPr>
            <p:ph type="title"/>
          </p:nvPr>
        </p:nvSpPr>
        <p:spPr>
          <a:xfrm>
            <a:off x="1158760" y="262414"/>
            <a:ext cx="7772400" cy="4856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altLang="zh-CN" sz="2400" b="1" spc="50" dirty="0" err="1"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MapReduce</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的基本模型和处理思想</a:t>
            </a:r>
            <a:endPar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endParaRPr>
          </a:p>
        </p:txBody>
      </p:sp>
      <p:grpSp>
        <p:nvGrpSpPr>
          <p:cNvPr id="5" name="Group 4"/>
          <p:cNvGrpSpPr/>
          <p:nvPr/>
        </p:nvGrpSpPr>
        <p:grpSpPr>
          <a:xfrm>
            <a:off x="1067953" y="1807953"/>
            <a:ext cx="7402288" cy="4626438"/>
            <a:chOff x="1077681" y="1632855"/>
            <a:chExt cx="7402288" cy="4626438"/>
          </a:xfrm>
        </p:grpSpPr>
        <p:sp>
          <p:nvSpPr>
            <p:cNvPr id="6" name="Rounded Rectangle 5"/>
            <p:cNvSpPr/>
            <p:nvPr/>
          </p:nvSpPr>
          <p:spPr>
            <a:xfrm>
              <a:off x="3341911" y="1632855"/>
              <a:ext cx="2819400" cy="783772"/>
            </a:xfrm>
            <a:prstGeom prst="round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smtClean="0">
                  <a:solidFill>
                    <a:schemeClr val="tx1"/>
                  </a:solidFill>
                  <a:latin typeface="+mj-ea"/>
                  <a:ea typeface="+mj-ea"/>
                </a:rPr>
                <a:t>大数据计算任务</a:t>
              </a:r>
              <a:endParaRPr lang="zh-CN" altLang="en-US" sz="2800" dirty="0">
                <a:solidFill>
                  <a:schemeClr val="tx1"/>
                </a:solidFill>
                <a:latin typeface="+mj-ea"/>
                <a:ea typeface="+mj-ea"/>
              </a:endParaRPr>
            </a:p>
          </p:txBody>
        </p:sp>
        <p:sp>
          <p:nvSpPr>
            <p:cNvPr id="7" name="Rounded Rectangle 6"/>
            <p:cNvSpPr/>
            <p:nvPr/>
          </p:nvSpPr>
          <p:spPr>
            <a:xfrm>
              <a:off x="1077681" y="3592287"/>
              <a:ext cx="1186543" cy="544286"/>
            </a:xfrm>
            <a:prstGeom prst="round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bg1"/>
                  </a:solidFill>
                  <a:latin typeface="+mj-ea"/>
                  <a:ea typeface="+mj-ea"/>
                </a:rPr>
                <a:t>子任务</a:t>
              </a:r>
              <a:endParaRPr lang="zh-CN" altLang="en-US" sz="2400" dirty="0">
                <a:solidFill>
                  <a:schemeClr val="bg1"/>
                </a:solidFill>
                <a:latin typeface="+mj-ea"/>
                <a:ea typeface="+mj-ea"/>
              </a:endParaRPr>
            </a:p>
          </p:txBody>
        </p:sp>
        <p:sp>
          <p:nvSpPr>
            <p:cNvPr id="8" name="Rounded Rectangle 7"/>
            <p:cNvSpPr/>
            <p:nvPr/>
          </p:nvSpPr>
          <p:spPr>
            <a:xfrm>
              <a:off x="2743196" y="3592287"/>
              <a:ext cx="1186543" cy="544286"/>
            </a:xfrm>
            <a:prstGeom prst="round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bg1"/>
                  </a:solidFill>
                  <a:latin typeface="+mj-ea"/>
                  <a:ea typeface="+mj-ea"/>
                </a:rPr>
                <a:t>子任务</a:t>
              </a:r>
              <a:endParaRPr lang="zh-CN" altLang="en-US" sz="2400" dirty="0">
                <a:solidFill>
                  <a:schemeClr val="bg1"/>
                </a:solidFill>
                <a:latin typeface="+mj-ea"/>
                <a:ea typeface="+mj-ea"/>
              </a:endParaRPr>
            </a:p>
          </p:txBody>
        </p:sp>
        <p:sp>
          <p:nvSpPr>
            <p:cNvPr id="9" name="Rounded Rectangle 8"/>
            <p:cNvSpPr/>
            <p:nvPr/>
          </p:nvSpPr>
          <p:spPr>
            <a:xfrm>
              <a:off x="5606135" y="3581402"/>
              <a:ext cx="1186543" cy="544286"/>
            </a:xfrm>
            <a:prstGeom prst="round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bg1"/>
                  </a:solidFill>
                  <a:latin typeface="+mj-ea"/>
                  <a:ea typeface="+mj-ea"/>
                </a:rPr>
                <a:t>子任务</a:t>
              </a:r>
              <a:endParaRPr lang="zh-CN" altLang="en-US" sz="2400" dirty="0">
                <a:solidFill>
                  <a:schemeClr val="bg1"/>
                </a:solidFill>
                <a:latin typeface="+mj-ea"/>
                <a:ea typeface="+mj-ea"/>
              </a:endParaRPr>
            </a:p>
          </p:txBody>
        </p:sp>
        <p:sp>
          <p:nvSpPr>
            <p:cNvPr id="10" name="Rounded Rectangle 9"/>
            <p:cNvSpPr/>
            <p:nvPr/>
          </p:nvSpPr>
          <p:spPr>
            <a:xfrm>
              <a:off x="7293426" y="3581403"/>
              <a:ext cx="1186543" cy="544286"/>
            </a:xfrm>
            <a:prstGeom prst="round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bg1"/>
                  </a:solidFill>
                  <a:latin typeface="+mj-ea"/>
                  <a:ea typeface="+mj-ea"/>
                </a:rPr>
                <a:t>子任务</a:t>
              </a:r>
              <a:endParaRPr lang="zh-CN" altLang="en-US" sz="2400" dirty="0">
                <a:solidFill>
                  <a:schemeClr val="bg1"/>
                </a:solidFill>
                <a:latin typeface="+mj-ea"/>
                <a:ea typeface="+mj-ea"/>
              </a:endParaRPr>
            </a:p>
          </p:txBody>
        </p:sp>
        <p:sp>
          <p:nvSpPr>
            <p:cNvPr id="11" name="TextBox 10"/>
            <p:cNvSpPr txBox="1"/>
            <p:nvPr/>
          </p:nvSpPr>
          <p:spPr>
            <a:xfrm>
              <a:off x="4093029" y="3777343"/>
              <a:ext cx="1338942" cy="400110"/>
            </a:xfrm>
            <a:prstGeom prst="rect">
              <a:avLst/>
            </a:prstGeom>
            <a:noFill/>
          </p:spPr>
          <p:txBody>
            <a:bodyPr wrap="square" rtlCol="0">
              <a:spAutoFit/>
            </a:bodyPr>
            <a:lstStyle/>
            <a:p>
              <a:pPr algn="ctr"/>
              <a:r>
                <a:rPr lang="en-US" altLang="zh-CN" sz="2000" b="1" dirty="0" smtClean="0"/>
                <a:t>……</a:t>
              </a:r>
              <a:endParaRPr lang="zh-CN" altLang="en-US" sz="2000" b="1" dirty="0"/>
            </a:p>
          </p:txBody>
        </p:sp>
        <p:cxnSp>
          <p:nvCxnSpPr>
            <p:cNvPr id="12" name="Straight Arrow Connector 11"/>
            <p:cNvCxnSpPr/>
            <p:nvPr/>
          </p:nvCxnSpPr>
          <p:spPr>
            <a:xfrm rot="10800000" flipV="1">
              <a:off x="1665515" y="2427513"/>
              <a:ext cx="3091543" cy="1121229"/>
            </a:xfrm>
            <a:prstGeom prst="straightConnector1">
              <a:avLst/>
            </a:prstGeom>
            <a:ln w="28575">
              <a:gradFill>
                <a:gsLst>
                  <a:gs pos="0">
                    <a:srgbClr val="000082"/>
                  </a:gs>
                  <a:gs pos="30000">
                    <a:srgbClr val="66008F"/>
                  </a:gs>
                  <a:gs pos="64999">
                    <a:srgbClr val="BA0066"/>
                  </a:gs>
                  <a:gs pos="89999">
                    <a:srgbClr val="FF0000"/>
                  </a:gs>
                  <a:gs pos="100000">
                    <a:srgbClr val="FF8200"/>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8" idx="0"/>
            </p:cNvCxnSpPr>
            <p:nvPr/>
          </p:nvCxnSpPr>
          <p:spPr>
            <a:xfrm rot="10800000" flipV="1">
              <a:off x="3336469" y="2427517"/>
              <a:ext cx="1442361" cy="1164770"/>
            </a:xfrm>
            <a:prstGeom prst="straightConnector1">
              <a:avLst/>
            </a:prstGeom>
            <a:ln w="28575">
              <a:gradFill>
                <a:gsLst>
                  <a:gs pos="0">
                    <a:srgbClr val="000082"/>
                  </a:gs>
                  <a:gs pos="30000">
                    <a:srgbClr val="66008F"/>
                  </a:gs>
                  <a:gs pos="64999">
                    <a:srgbClr val="BA0066"/>
                  </a:gs>
                  <a:gs pos="89999">
                    <a:srgbClr val="FF0000"/>
                  </a:gs>
                  <a:gs pos="100000">
                    <a:srgbClr val="FF8200"/>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9" idx="0"/>
            </p:cNvCxnSpPr>
            <p:nvPr/>
          </p:nvCxnSpPr>
          <p:spPr>
            <a:xfrm>
              <a:off x="4822374" y="2438403"/>
              <a:ext cx="1377033" cy="1142999"/>
            </a:xfrm>
            <a:prstGeom prst="straightConnector1">
              <a:avLst/>
            </a:prstGeom>
            <a:ln w="28575">
              <a:gradFill>
                <a:gsLst>
                  <a:gs pos="0">
                    <a:srgbClr val="000082"/>
                  </a:gs>
                  <a:gs pos="30000">
                    <a:srgbClr val="66008F"/>
                  </a:gs>
                  <a:gs pos="64999">
                    <a:srgbClr val="BA0066"/>
                  </a:gs>
                  <a:gs pos="89999">
                    <a:srgbClr val="FF0000"/>
                  </a:gs>
                  <a:gs pos="100000">
                    <a:srgbClr val="FF8200"/>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H="1">
              <a:off x="5780313" y="1420583"/>
              <a:ext cx="1132118" cy="3124206"/>
            </a:xfrm>
            <a:prstGeom prst="straightConnector1">
              <a:avLst/>
            </a:prstGeom>
            <a:ln w="28575">
              <a:gradFill>
                <a:gsLst>
                  <a:gs pos="0">
                    <a:srgbClr val="000082"/>
                  </a:gs>
                  <a:gs pos="30000">
                    <a:srgbClr val="66008F"/>
                  </a:gs>
                  <a:gs pos="64999">
                    <a:srgbClr val="BA0066"/>
                  </a:gs>
                  <a:gs pos="89999">
                    <a:srgbClr val="FF0000"/>
                  </a:gs>
                  <a:gs pos="100000">
                    <a:srgbClr val="FF8200"/>
                  </a:gs>
                </a:gsLst>
                <a:lin ang="5400000" scaled="0"/>
              </a:gra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842657" y="2841171"/>
              <a:ext cx="2024743" cy="461665"/>
            </a:xfrm>
            <a:prstGeom prst="rect">
              <a:avLst/>
            </a:prstGeom>
            <a:noFill/>
          </p:spPr>
          <p:txBody>
            <a:bodyPr wrap="square" rtlCol="0">
              <a:spAutoFit/>
            </a:bodyPr>
            <a:lstStyle/>
            <a:p>
              <a:pPr algn="ctr"/>
              <a:r>
                <a:rPr lang="zh-CN" altLang="en-US" sz="2400" dirty="0" smtClean="0">
                  <a:solidFill>
                    <a:srgbClr val="0066FF"/>
                  </a:solidFill>
                  <a:latin typeface="+mj-ea"/>
                  <a:ea typeface="+mj-ea"/>
                </a:rPr>
                <a:t>任务划分</a:t>
              </a:r>
              <a:endParaRPr lang="zh-CN" altLang="en-US" sz="2400" dirty="0">
                <a:solidFill>
                  <a:srgbClr val="0066FF"/>
                </a:solidFill>
                <a:latin typeface="+mj-ea"/>
                <a:ea typeface="+mj-ea"/>
              </a:endParaRPr>
            </a:p>
          </p:txBody>
        </p:sp>
        <p:sp>
          <p:nvSpPr>
            <p:cNvPr id="17" name="Rounded Rectangle 16"/>
            <p:cNvSpPr/>
            <p:nvPr/>
          </p:nvSpPr>
          <p:spPr>
            <a:xfrm>
              <a:off x="3374566" y="5475521"/>
              <a:ext cx="2819400" cy="783772"/>
            </a:xfrm>
            <a:prstGeom prst="roundRect">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bg1"/>
                  </a:solidFill>
                  <a:latin typeface="+mj-ea"/>
                  <a:ea typeface="+mj-ea"/>
                </a:rPr>
                <a:t>计算结果</a:t>
              </a:r>
              <a:endParaRPr lang="zh-CN" altLang="en-US" sz="2800" dirty="0">
                <a:solidFill>
                  <a:schemeClr val="bg1"/>
                </a:solidFill>
                <a:latin typeface="+mj-ea"/>
                <a:ea typeface="+mj-ea"/>
              </a:endParaRPr>
            </a:p>
          </p:txBody>
        </p:sp>
        <p:cxnSp>
          <p:nvCxnSpPr>
            <p:cNvPr id="18" name="Straight Arrow Connector 17"/>
            <p:cNvCxnSpPr>
              <a:stCxn id="7" idx="2"/>
              <a:endCxn id="17" idx="0"/>
            </p:cNvCxnSpPr>
            <p:nvPr/>
          </p:nvCxnSpPr>
          <p:spPr>
            <a:xfrm rot="16200000" flipH="1">
              <a:off x="2558135" y="3249390"/>
              <a:ext cx="1338948" cy="3113313"/>
            </a:xfrm>
            <a:prstGeom prst="straightConnector1">
              <a:avLst/>
            </a:prstGeom>
            <a:ln w="28575">
              <a:gradFill flip="none" rotWithShape="1">
                <a:gsLst>
                  <a:gs pos="0">
                    <a:srgbClr val="FF3399"/>
                  </a:gs>
                  <a:gs pos="25000">
                    <a:srgbClr val="FF6633"/>
                  </a:gs>
                  <a:gs pos="50000">
                    <a:srgbClr val="FFFF00"/>
                  </a:gs>
                  <a:gs pos="75000">
                    <a:srgbClr val="01A78F"/>
                  </a:gs>
                  <a:gs pos="100000">
                    <a:srgbClr val="3366FF"/>
                  </a:gs>
                </a:gsLst>
                <a:lin ang="5400000" scaled="1"/>
                <a:tileRect/>
              </a:gra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2"/>
              <a:endCxn id="17" idx="0"/>
            </p:cNvCxnSpPr>
            <p:nvPr/>
          </p:nvCxnSpPr>
          <p:spPr>
            <a:xfrm rot="16200000" flipH="1">
              <a:off x="3390893" y="4082148"/>
              <a:ext cx="1338948" cy="1447798"/>
            </a:xfrm>
            <a:prstGeom prst="straightConnector1">
              <a:avLst/>
            </a:prstGeom>
            <a:ln w="28575">
              <a:gradFill flip="none" rotWithShape="1">
                <a:gsLst>
                  <a:gs pos="0">
                    <a:srgbClr val="FF3399"/>
                  </a:gs>
                  <a:gs pos="25000">
                    <a:srgbClr val="FF6633"/>
                  </a:gs>
                  <a:gs pos="50000">
                    <a:srgbClr val="FFFF00"/>
                  </a:gs>
                  <a:gs pos="75000">
                    <a:srgbClr val="01A78F"/>
                  </a:gs>
                  <a:gs pos="100000">
                    <a:srgbClr val="3366FF"/>
                  </a:gs>
                </a:gsLst>
                <a:lin ang="5400000" scaled="0"/>
                <a:tileRect/>
              </a:gra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2"/>
              <a:endCxn id="17" idx="0"/>
            </p:cNvCxnSpPr>
            <p:nvPr/>
          </p:nvCxnSpPr>
          <p:spPr>
            <a:xfrm rot="5400000">
              <a:off x="4816921" y="4093034"/>
              <a:ext cx="1349833" cy="1415141"/>
            </a:xfrm>
            <a:prstGeom prst="straightConnector1">
              <a:avLst/>
            </a:prstGeom>
            <a:ln w="28575">
              <a:gradFill flip="none" rotWithShape="1">
                <a:gsLst>
                  <a:gs pos="0">
                    <a:srgbClr val="FF3399"/>
                  </a:gs>
                  <a:gs pos="25000">
                    <a:srgbClr val="FF6633"/>
                  </a:gs>
                  <a:gs pos="50000">
                    <a:srgbClr val="FFFF00"/>
                  </a:gs>
                  <a:gs pos="75000">
                    <a:srgbClr val="01A78F"/>
                  </a:gs>
                  <a:gs pos="100000">
                    <a:srgbClr val="3366FF"/>
                  </a:gs>
                </a:gsLst>
                <a:lin ang="5400000" scaled="0"/>
                <a:tileRect/>
              </a:gra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2"/>
              <a:endCxn id="17" idx="0"/>
            </p:cNvCxnSpPr>
            <p:nvPr/>
          </p:nvCxnSpPr>
          <p:spPr>
            <a:xfrm rot="5400000">
              <a:off x="5660566" y="3249389"/>
              <a:ext cx="1349832" cy="3102432"/>
            </a:xfrm>
            <a:prstGeom prst="straightConnector1">
              <a:avLst/>
            </a:prstGeom>
            <a:ln w="28575">
              <a:gradFill flip="none" rotWithShape="1">
                <a:gsLst>
                  <a:gs pos="0">
                    <a:srgbClr val="FF3399"/>
                  </a:gs>
                  <a:gs pos="25000">
                    <a:srgbClr val="FF6633"/>
                  </a:gs>
                  <a:gs pos="50000">
                    <a:srgbClr val="FFFF00"/>
                  </a:gs>
                  <a:gs pos="75000">
                    <a:srgbClr val="01A78F"/>
                  </a:gs>
                  <a:gs pos="100000">
                    <a:srgbClr val="3366FF"/>
                  </a:gs>
                </a:gsLst>
                <a:lin ang="5400000" scaled="0"/>
                <a:tileRect/>
              </a:gra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809998" y="4495798"/>
              <a:ext cx="2024743" cy="461665"/>
            </a:xfrm>
            <a:prstGeom prst="rect">
              <a:avLst/>
            </a:prstGeom>
            <a:noFill/>
          </p:spPr>
          <p:txBody>
            <a:bodyPr wrap="square" rtlCol="0">
              <a:spAutoFit/>
            </a:bodyPr>
            <a:lstStyle/>
            <a:p>
              <a:pPr algn="ctr"/>
              <a:r>
                <a:rPr lang="zh-CN" altLang="en-US" sz="2400" dirty="0" smtClean="0">
                  <a:solidFill>
                    <a:srgbClr val="C00000"/>
                  </a:solidFill>
                  <a:latin typeface="+mj-ea"/>
                  <a:ea typeface="+mj-ea"/>
                </a:rPr>
                <a:t>结果合并</a:t>
              </a:r>
              <a:endParaRPr lang="zh-CN" altLang="en-US" sz="2400" dirty="0">
                <a:solidFill>
                  <a:srgbClr val="C00000"/>
                </a:solidFill>
                <a:latin typeface="+mj-ea"/>
                <a:ea typeface="+mj-ea"/>
              </a:endParaRPr>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0331" y="590437"/>
            <a:ext cx="8596651" cy="2800767"/>
          </a:xfrm>
          <a:prstGeom prst="rect">
            <a:avLst/>
          </a:prstGeom>
        </p:spPr>
        <p:txBody>
          <a:bodyPr wrap="square">
            <a:spAutoFit/>
          </a:bodyPr>
          <a:lstStyle/>
          <a:p>
            <a:pPr marL="274320" lvl="1" indent="-274320">
              <a:spcBef>
                <a:spcPts val="580"/>
              </a:spcBef>
              <a:spcAft>
                <a:spcPts val="600"/>
              </a:spcAft>
              <a:buClr>
                <a:schemeClr val="accent1"/>
              </a:buClr>
              <a:buSzPct val="85000"/>
            </a:pPr>
            <a:r>
              <a:rPr lang="en-US" altLang="zh-CN" sz="2600" b="1" dirty="0" err="1" smtClean="0">
                <a:solidFill>
                  <a:srgbClr val="00B050"/>
                </a:solidFill>
                <a:latin typeface="黑体" pitchFamily="2" charset="-122"/>
                <a:ea typeface="黑体" pitchFamily="2" charset="-122"/>
              </a:rPr>
              <a:t>BigTable</a:t>
            </a:r>
            <a:r>
              <a:rPr lang="zh-CN" altLang="en-US" sz="2600" b="1" dirty="0" smtClean="0">
                <a:solidFill>
                  <a:srgbClr val="00B050"/>
                </a:solidFill>
                <a:latin typeface="黑体" pitchFamily="2" charset="-122"/>
                <a:ea typeface="黑体" pitchFamily="2" charset="-122"/>
              </a:rPr>
              <a:t>基本构架</a:t>
            </a:r>
            <a:endParaRPr lang="en-US" altLang="zh-CN" sz="2600" b="1" dirty="0" smtClean="0">
              <a:solidFill>
                <a:srgbClr val="C00000"/>
              </a:solidFill>
              <a:latin typeface="黑体" pitchFamily="2" charset="-122"/>
              <a:ea typeface="黑体" pitchFamily="2" charset="-122"/>
            </a:endParaRPr>
          </a:p>
          <a:p>
            <a:pPr marL="274320" lvl="1" indent="-274320">
              <a:spcBef>
                <a:spcPts val="580"/>
              </a:spcBef>
              <a:buClr>
                <a:schemeClr val="accent1"/>
              </a:buClr>
              <a:buSzPct val="70000"/>
            </a:pPr>
            <a:r>
              <a:rPr lang="zh-CN" altLang="en-US" sz="2600" dirty="0" smtClean="0">
                <a:solidFill>
                  <a:srgbClr val="C00000"/>
                </a:solidFill>
                <a:latin typeface="黑体" pitchFamily="2" charset="-122"/>
                <a:ea typeface="黑体" pitchFamily="2" charset="-122"/>
              </a:rPr>
              <a:t>子表服务器</a:t>
            </a:r>
            <a:endParaRPr lang="en-US" altLang="zh-CN" sz="2600" dirty="0" smtClean="0">
              <a:solidFill>
                <a:srgbClr val="C00000"/>
              </a:solidFill>
              <a:latin typeface="黑体" pitchFamily="2" charset="-122"/>
              <a:ea typeface="黑体" pitchFamily="2" charset="-122"/>
            </a:endParaRPr>
          </a:p>
          <a:p>
            <a:pPr marL="274320" lvl="1" indent="-274320">
              <a:spcBef>
                <a:spcPts val="580"/>
              </a:spcBef>
              <a:buClr>
                <a:schemeClr val="accent1"/>
              </a:buClr>
              <a:buSzPct val="70000"/>
              <a:buFont typeface="Wingdings" pitchFamily="2" charset="2"/>
              <a:buChar char="l"/>
            </a:pPr>
            <a:r>
              <a:rPr lang="zh-CN" altLang="en-US" sz="2600" dirty="0" smtClean="0">
                <a:solidFill>
                  <a:srgbClr val="0066FF"/>
                </a:solidFill>
                <a:latin typeface="黑体" pitchFamily="2" charset="-122"/>
                <a:ea typeface="黑体" pitchFamily="2" charset="-122"/>
              </a:rPr>
              <a:t>子表数据格式</a:t>
            </a:r>
            <a:endParaRPr lang="en-US" altLang="zh-CN" sz="2600" dirty="0" smtClean="0">
              <a:solidFill>
                <a:srgbClr val="0066FF"/>
              </a:solidFill>
              <a:latin typeface="黑体" pitchFamily="2" charset="-122"/>
              <a:ea typeface="黑体" pitchFamily="2" charset="-122"/>
            </a:endParaRPr>
          </a:p>
          <a:p>
            <a:pPr marL="274320" lvl="1" indent="-274320">
              <a:spcBef>
                <a:spcPts val="580"/>
              </a:spcBef>
              <a:buClr>
                <a:schemeClr val="accent1"/>
              </a:buClr>
              <a:buSzPct val="70000"/>
            </a:pPr>
            <a:r>
              <a:rPr lang="zh-CN" altLang="en-US" sz="2600" dirty="0" smtClean="0">
                <a:solidFill>
                  <a:srgbClr val="0066FF"/>
                </a:solidFill>
                <a:latin typeface="黑体" pitchFamily="2" charset="-122"/>
                <a:ea typeface="黑体" pitchFamily="2" charset="-122"/>
              </a:rPr>
              <a:t>  </a:t>
            </a:r>
            <a:r>
              <a:rPr lang="zh-CN" altLang="en-US" sz="2400" dirty="0" smtClean="0">
                <a:latin typeface="黑体" pitchFamily="2" charset="-122"/>
                <a:ea typeface="黑体" pitchFamily="2" charset="-122"/>
              </a:rPr>
              <a:t>概念上子表是整个大表的多行数据划分后构成。而一个子表服务器上的子表将进一步由很多个</a:t>
            </a:r>
            <a:r>
              <a:rPr lang="en-US" altLang="zh-CN" sz="2400" dirty="0" smtClean="0">
                <a:latin typeface="黑体" pitchFamily="2" charset="-122"/>
                <a:ea typeface="黑体" pitchFamily="2" charset="-122"/>
              </a:rPr>
              <a:t>SSTable</a:t>
            </a:r>
            <a:r>
              <a:rPr lang="zh-CN" altLang="en-US" sz="2400" dirty="0" smtClean="0">
                <a:latin typeface="黑体" pitchFamily="2" charset="-122"/>
                <a:ea typeface="黑体" pitchFamily="2" charset="-122"/>
              </a:rPr>
              <a:t>构成，每个</a:t>
            </a:r>
            <a:r>
              <a:rPr lang="en-US" altLang="zh-CN" sz="2400" dirty="0" err="1" smtClean="0">
                <a:latin typeface="黑体" pitchFamily="2" charset="-122"/>
                <a:ea typeface="黑体" pitchFamily="2" charset="-122"/>
              </a:rPr>
              <a:t>SSTable</a:t>
            </a:r>
            <a:r>
              <a:rPr lang="zh-CN" altLang="en-US" sz="2400" dirty="0" smtClean="0">
                <a:latin typeface="黑体" pitchFamily="2" charset="-122"/>
                <a:ea typeface="黑体" pitchFamily="2" charset="-122"/>
              </a:rPr>
              <a:t>构成最终的在底层</a:t>
            </a:r>
            <a:r>
              <a:rPr lang="en-US" altLang="zh-CN" sz="2400" dirty="0" smtClean="0">
                <a:latin typeface="黑体" pitchFamily="2" charset="-122"/>
                <a:ea typeface="黑体" pitchFamily="2" charset="-122"/>
              </a:rPr>
              <a:t>GFS</a:t>
            </a:r>
            <a:r>
              <a:rPr lang="zh-CN" altLang="en-US" sz="2400" dirty="0" smtClean="0">
                <a:latin typeface="黑体" pitchFamily="2" charset="-122"/>
                <a:ea typeface="黑体" pitchFamily="2" charset="-122"/>
              </a:rPr>
              <a:t>中的存储单位。</a:t>
            </a:r>
            <a:endParaRPr lang="en-US" altLang="zh-CN" sz="2600" dirty="0" smtClean="0">
              <a:latin typeface="黑体" pitchFamily="2" charset="-122"/>
              <a:ea typeface="黑体" pitchFamily="2" charset="-122"/>
            </a:endParaRPr>
          </a:p>
        </p:txBody>
      </p:sp>
      <p:sp>
        <p:nvSpPr>
          <p:cNvPr id="11" name="Title 1"/>
          <p:cNvSpPr txBox="1">
            <a:spLocks/>
          </p:cNvSpPr>
          <p:nvPr/>
        </p:nvSpPr>
        <p:spPr>
          <a:xfrm>
            <a:off x="1095218" y="211335"/>
            <a:ext cx="7772400" cy="48562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cap="none" spc="50" normalizeH="0" baseline="0" noProof="0" dirty="0"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分布式结构化数据表</a:t>
            </a:r>
            <a:r>
              <a:rPr kumimoji="0" lang="en-US" altLang="zh-CN" sz="2400" b="1" i="0" u="none" strike="noStrike" kern="1200" cap="none" spc="50" normalizeH="0" baseline="0" noProof="0" dirty="0" err="1"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BigTable</a:t>
            </a:r>
            <a:endParaRPr kumimoji="0" lang="en-US" altLang="zh-CN" sz="2400" b="1" i="0" u="none" strike="noStrike" kern="1200" cap="none" spc="50" normalizeH="0" baseline="0" noProof="0" dirty="0"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grpSp>
        <p:nvGrpSpPr>
          <p:cNvPr id="43" name="Group 42"/>
          <p:cNvGrpSpPr/>
          <p:nvPr/>
        </p:nvGrpSpPr>
        <p:grpSpPr>
          <a:xfrm>
            <a:off x="247071" y="3675642"/>
            <a:ext cx="8763000" cy="2173287"/>
            <a:chOff x="228600" y="3998913"/>
            <a:chExt cx="8763000" cy="2173287"/>
          </a:xfrm>
        </p:grpSpPr>
        <p:sp>
          <p:nvSpPr>
            <p:cNvPr id="18" name="Rectangle 4"/>
            <p:cNvSpPr>
              <a:spLocks noChangeArrowheads="1"/>
            </p:cNvSpPr>
            <p:nvPr/>
          </p:nvSpPr>
          <p:spPr bwMode="auto">
            <a:xfrm>
              <a:off x="457200" y="4648200"/>
              <a:ext cx="914400" cy="1295400"/>
            </a:xfrm>
            <a:prstGeom prst="rect">
              <a:avLst/>
            </a:prstGeom>
            <a:no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Arial Narrow" pitchFamily="34" charset="0"/>
              </a:endParaRPr>
            </a:p>
          </p:txBody>
        </p:sp>
        <p:sp>
          <p:nvSpPr>
            <p:cNvPr id="19" name="Rectangle 5"/>
            <p:cNvSpPr>
              <a:spLocks noChangeArrowheads="1"/>
            </p:cNvSpPr>
            <p:nvPr/>
          </p:nvSpPr>
          <p:spPr bwMode="auto">
            <a:xfrm>
              <a:off x="1447800" y="4648200"/>
              <a:ext cx="914400" cy="1295400"/>
            </a:xfrm>
            <a:prstGeom prst="rect">
              <a:avLst/>
            </a:prstGeom>
            <a:no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Arial Narrow" pitchFamily="34" charset="0"/>
              </a:endParaRPr>
            </a:p>
          </p:txBody>
        </p:sp>
        <p:sp>
          <p:nvSpPr>
            <p:cNvPr id="20" name="Rectangle 6"/>
            <p:cNvSpPr>
              <a:spLocks noChangeArrowheads="1"/>
            </p:cNvSpPr>
            <p:nvPr/>
          </p:nvSpPr>
          <p:spPr bwMode="auto">
            <a:xfrm>
              <a:off x="2438400" y="4648200"/>
              <a:ext cx="914400" cy="1295400"/>
            </a:xfrm>
            <a:prstGeom prst="rect">
              <a:avLst/>
            </a:prstGeom>
            <a:no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Arial Narrow" pitchFamily="34" charset="0"/>
              </a:endParaRPr>
            </a:p>
          </p:txBody>
        </p:sp>
        <p:sp>
          <p:nvSpPr>
            <p:cNvPr id="21" name="Rectangle 7"/>
            <p:cNvSpPr>
              <a:spLocks noChangeArrowheads="1"/>
            </p:cNvSpPr>
            <p:nvPr/>
          </p:nvSpPr>
          <p:spPr bwMode="auto">
            <a:xfrm>
              <a:off x="3429000" y="5486400"/>
              <a:ext cx="762000" cy="457200"/>
            </a:xfrm>
            <a:prstGeom prst="rect">
              <a:avLst/>
            </a:prstGeom>
            <a:no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Arial Narrow" pitchFamily="34" charset="0"/>
              </a:endParaRPr>
            </a:p>
          </p:txBody>
        </p:sp>
        <p:sp>
          <p:nvSpPr>
            <p:cNvPr id="22" name="Text Box 8"/>
            <p:cNvSpPr txBox="1">
              <a:spLocks noChangeArrowheads="1"/>
            </p:cNvSpPr>
            <p:nvPr/>
          </p:nvSpPr>
          <p:spPr bwMode="auto">
            <a:xfrm>
              <a:off x="3429000" y="5562600"/>
              <a:ext cx="649537" cy="369332"/>
            </a:xfrm>
            <a:prstGeom prst="rect">
              <a:avLst/>
            </a:prstGeom>
            <a:noFill/>
            <a:ln w="9525">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latin typeface="Arial Narrow" pitchFamily="34" charset="0"/>
                </a:rPr>
                <a:t>Index</a:t>
              </a:r>
            </a:p>
          </p:txBody>
        </p:sp>
        <p:sp>
          <p:nvSpPr>
            <p:cNvPr id="23" name="Rectangle 9"/>
            <p:cNvSpPr>
              <a:spLocks noChangeArrowheads="1"/>
            </p:cNvSpPr>
            <p:nvPr/>
          </p:nvSpPr>
          <p:spPr bwMode="auto">
            <a:xfrm>
              <a:off x="381000" y="4572000"/>
              <a:ext cx="4038600" cy="1447800"/>
            </a:xfrm>
            <a:prstGeom prst="rect">
              <a:avLst/>
            </a:prstGeom>
            <a:no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Arial Narrow" pitchFamily="34" charset="0"/>
              </a:endParaRPr>
            </a:p>
          </p:txBody>
        </p:sp>
        <p:sp>
          <p:nvSpPr>
            <p:cNvPr id="24" name="Text Box 10"/>
            <p:cNvSpPr txBox="1">
              <a:spLocks noChangeArrowheads="1"/>
            </p:cNvSpPr>
            <p:nvPr/>
          </p:nvSpPr>
          <p:spPr bwMode="auto">
            <a:xfrm>
              <a:off x="457200" y="4724400"/>
              <a:ext cx="838200" cy="641350"/>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latin typeface="Arial Narrow" pitchFamily="34" charset="0"/>
                </a:rPr>
                <a:t>64K block</a:t>
              </a:r>
            </a:p>
          </p:txBody>
        </p:sp>
        <p:sp>
          <p:nvSpPr>
            <p:cNvPr id="25" name="Text Box 11"/>
            <p:cNvSpPr txBox="1">
              <a:spLocks noChangeArrowheads="1"/>
            </p:cNvSpPr>
            <p:nvPr/>
          </p:nvSpPr>
          <p:spPr bwMode="auto">
            <a:xfrm>
              <a:off x="1447800" y="4724400"/>
              <a:ext cx="838200" cy="641350"/>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latin typeface="Arial Narrow" pitchFamily="34" charset="0"/>
                </a:rPr>
                <a:t>64K block</a:t>
              </a:r>
            </a:p>
          </p:txBody>
        </p:sp>
        <p:sp>
          <p:nvSpPr>
            <p:cNvPr id="26" name="Text Box 12"/>
            <p:cNvSpPr txBox="1">
              <a:spLocks noChangeArrowheads="1"/>
            </p:cNvSpPr>
            <p:nvPr/>
          </p:nvSpPr>
          <p:spPr bwMode="auto">
            <a:xfrm>
              <a:off x="2438400" y="4724400"/>
              <a:ext cx="838200" cy="641350"/>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latin typeface="Arial Narrow" pitchFamily="34" charset="0"/>
                </a:rPr>
                <a:t>64K block</a:t>
              </a:r>
            </a:p>
          </p:txBody>
        </p:sp>
        <p:sp>
          <p:nvSpPr>
            <p:cNvPr id="27" name="Text Box 13"/>
            <p:cNvSpPr txBox="1">
              <a:spLocks noChangeArrowheads="1"/>
            </p:cNvSpPr>
            <p:nvPr/>
          </p:nvSpPr>
          <p:spPr bwMode="auto">
            <a:xfrm>
              <a:off x="3413125" y="4608513"/>
              <a:ext cx="912429" cy="369332"/>
            </a:xfrm>
            <a:prstGeom prst="rect">
              <a:avLst/>
            </a:prstGeom>
            <a:noFill/>
            <a:ln w="9525">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latin typeface="Arial Narrow" pitchFamily="34" charset="0"/>
                </a:rPr>
                <a:t>SSTable</a:t>
              </a:r>
            </a:p>
          </p:txBody>
        </p:sp>
        <p:sp>
          <p:nvSpPr>
            <p:cNvPr id="28" name="Rectangle 14"/>
            <p:cNvSpPr>
              <a:spLocks noChangeArrowheads="1"/>
            </p:cNvSpPr>
            <p:nvPr/>
          </p:nvSpPr>
          <p:spPr bwMode="auto">
            <a:xfrm>
              <a:off x="4800600" y="4648200"/>
              <a:ext cx="914400" cy="1295400"/>
            </a:xfrm>
            <a:prstGeom prst="rect">
              <a:avLst/>
            </a:prstGeom>
            <a:no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Arial Narrow" pitchFamily="34" charset="0"/>
              </a:endParaRPr>
            </a:p>
          </p:txBody>
        </p:sp>
        <p:sp>
          <p:nvSpPr>
            <p:cNvPr id="29" name="Rectangle 15"/>
            <p:cNvSpPr>
              <a:spLocks noChangeArrowheads="1"/>
            </p:cNvSpPr>
            <p:nvPr/>
          </p:nvSpPr>
          <p:spPr bwMode="auto">
            <a:xfrm>
              <a:off x="5791200" y="4648200"/>
              <a:ext cx="914400" cy="1295400"/>
            </a:xfrm>
            <a:prstGeom prst="rect">
              <a:avLst/>
            </a:prstGeom>
            <a:no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Arial Narrow" pitchFamily="34" charset="0"/>
              </a:endParaRPr>
            </a:p>
          </p:txBody>
        </p:sp>
        <p:sp>
          <p:nvSpPr>
            <p:cNvPr id="30" name="Rectangle 16"/>
            <p:cNvSpPr>
              <a:spLocks noChangeArrowheads="1"/>
            </p:cNvSpPr>
            <p:nvPr/>
          </p:nvSpPr>
          <p:spPr bwMode="auto">
            <a:xfrm>
              <a:off x="6781800" y="4648200"/>
              <a:ext cx="914400" cy="1295400"/>
            </a:xfrm>
            <a:prstGeom prst="rect">
              <a:avLst/>
            </a:prstGeom>
            <a:no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Arial Narrow" pitchFamily="34" charset="0"/>
              </a:endParaRPr>
            </a:p>
          </p:txBody>
        </p:sp>
        <p:sp>
          <p:nvSpPr>
            <p:cNvPr id="31" name="Rectangle 17"/>
            <p:cNvSpPr>
              <a:spLocks noChangeArrowheads="1"/>
            </p:cNvSpPr>
            <p:nvPr/>
          </p:nvSpPr>
          <p:spPr bwMode="auto">
            <a:xfrm>
              <a:off x="7772400" y="5486400"/>
              <a:ext cx="762000" cy="457200"/>
            </a:xfrm>
            <a:prstGeom prst="rect">
              <a:avLst/>
            </a:prstGeom>
            <a:no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Arial Narrow" pitchFamily="34" charset="0"/>
              </a:endParaRPr>
            </a:p>
          </p:txBody>
        </p:sp>
        <p:sp>
          <p:nvSpPr>
            <p:cNvPr id="32" name="Text Box 18"/>
            <p:cNvSpPr txBox="1">
              <a:spLocks noChangeArrowheads="1"/>
            </p:cNvSpPr>
            <p:nvPr/>
          </p:nvSpPr>
          <p:spPr bwMode="auto">
            <a:xfrm>
              <a:off x="7772400" y="5562600"/>
              <a:ext cx="649537" cy="369332"/>
            </a:xfrm>
            <a:prstGeom prst="rect">
              <a:avLst/>
            </a:prstGeom>
            <a:noFill/>
            <a:ln w="9525">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latin typeface="Arial Narrow" pitchFamily="34" charset="0"/>
                </a:rPr>
                <a:t>Index</a:t>
              </a:r>
            </a:p>
          </p:txBody>
        </p:sp>
        <p:sp>
          <p:nvSpPr>
            <p:cNvPr id="33" name="Rectangle 19"/>
            <p:cNvSpPr>
              <a:spLocks noChangeArrowheads="1"/>
            </p:cNvSpPr>
            <p:nvPr/>
          </p:nvSpPr>
          <p:spPr bwMode="auto">
            <a:xfrm>
              <a:off x="4724400" y="4572000"/>
              <a:ext cx="4038600" cy="1447800"/>
            </a:xfrm>
            <a:prstGeom prst="rect">
              <a:avLst/>
            </a:prstGeom>
            <a:no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Arial Narrow" pitchFamily="34" charset="0"/>
              </a:endParaRPr>
            </a:p>
          </p:txBody>
        </p:sp>
        <p:sp>
          <p:nvSpPr>
            <p:cNvPr id="34" name="Text Box 20"/>
            <p:cNvSpPr txBox="1">
              <a:spLocks noChangeArrowheads="1"/>
            </p:cNvSpPr>
            <p:nvPr/>
          </p:nvSpPr>
          <p:spPr bwMode="auto">
            <a:xfrm>
              <a:off x="4800600" y="4724400"/>
              <a:ext cx="838200" cy="641350"/>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latin typeface="Arial Narrow" pitchFamily="34" charset="0"/>
                </a:rPr>
                <a:t>64K block</a:t>
              </a:r>
            </a:p>
          </p:txBody>
        </p:sp>
        <p:sp>
          <p:nvSpPr>
            <p:cNvPr id="35" name="Text Box 21"/>
            <p:cNvSpPr txBox="1">
              <a:spLocks noChangeArrowheads="1"/>
            </p:cNvSpPr>
            <p:nvPr/>
          </p:nvSpPr>
          <p:spPr bwMode="auto">
            <a:xfrm>
              <a:off x="5791200" y="4724400"/>
              <a:ext cx="838200" cy="641350"/>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latin typeface="Arial Narrow" pitchFamily="34" charset="0"/>
                </a:rPr>
                <a:t>64K block</a:t>
              </a:r>
            </a:p>
          </p:txBody>
        </p:sp>
        <p:sp>
          <p:nvSpPr>
            <p:cNvPr id="36" name="Text Box 22"/>
            <p:cNvSpPr txBox="1">
              <a:spLocks noChangeArrowheads="1"/>
            </p:cNvSpPr>
            <p:nvPr/>
          </p:nvSpPr>
          <p:spPr bwMode="auto">
            <a:xfrm>
              <a:off x="6781800" y="4724400"/>
              <a:ext cx="838200" cy="641350"/>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latin typeface="Arial Narrow" pitchFamily="34" charset="0"/>
                </a:rPr>
                <a:t>64K block</a:t>
              </a:r>
            </a:p>
          </p:txBody>
        </p:sp>
        <p:sp>
          <p:nvSpPr>
            <p:cNvPr id="37" name="Text Box 23"/>
            <p:cNvSpPr txBox="1">
              <a:spLocks noChangeArrowheads="1"/>
            </p:cNvSpPr>
            <p:nvPr/>
          </p:nvSpPr>
          <p:spPr bwMode="auto">
            <a:xfrm>
              <a:off x="7756525" y="4608513"/>
              <a:ext cx="912429" cy="369332"/>
            </a:xfrm>
            <a:prstGeom prst="rect">
              <a:avLst/>
            </a:prstGeom>
            <a:noFill/>
            <a:ln w="9525">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latin typeface="Arial Narrow" pitchFamily="34" charset="0"/>
                </a:rPr>
                <a:t>SSTable</a:t>
              </a:r>
            </a:p>
          </p:txBody>
        </p:sp>
        <p:sp>
          <p:nvSpPr>
            <p:cNvPr id="38" name="Rectangle 29"/>
            <p:cNvSpPr>
              <a:spLocks noChangeArrowheads="1"/>
            </p:cNvSpPr>
            <p:nvPr/>
          </p:nvSpPr>
          <p:spPr bwMode="auto">
            <a:xfrm>
              <a:off x="228600" y="4038600"/>
              <a:ext cx="8763000" cy="2133600"/>
            </a:xfrm>
            <a:prstGeom prst="rect">
              <a:avLst/>
            </a:prstGeom>
            <a:no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Arial Narrow" pitchFamily="34" charset="0"/>
              </a:endParaRPr>
            </a:p>
          </p:txBody>
        </p:sp>
        <p:sp>
          <p:nvSpPr>
            <p:cNvPr id="39" name="Text Box 30"/>
            <p:cNvSpPr txBox="1">
              <a:spLocks noChangeArrowheads="1"/>
            </p:cNvSpPr>
            <p:nvPr/>
          </p:nvSpPr>
          <p:spPr bwMode="auto">
            <a:xfrm>
              <a:off x="441325" y="4075113"/>
              <a:ext cx="712054" cy="369332"/>
            </a:xfrm>
            <a:prstGeom prst="rect">
              <a:avLst/>
            </a:prstGeom>
            <a:noFill/>
            <a:ln w="9525">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latin typeface="Arial Narrow" pitchFamily="34" charset="0"/>
                </a:rPr>
                <a:t>Tablet</a:t>
              </a:r>
            </a:p>
          </p:txBody>
        </p:sp>
        <p:sp>
          <p:nvSpPr>
            <p:cNvPr id="40" name="Text Box 31"/>
            <p:cNvSpPr txBox="1">
              <a:spLocks noChangeArrowheads="1"/>
            </p:cNvSpPr>
            <p:nvPr/>
          </p:nvSpPr>
          <p:spPr bwMode="auto">
            <a:xfrm>
              <a:off x="1508125" y="3998913"/>
              <a:ext cx="184150" cy="366712"/>
            </a:xfrm>
            <a:prstGeom prst="rect">
              <a:avLst/>
            </a:prstGeom>
            <a:noFill/>
            <a:ln w="9525">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Arial Narrow" pitchFamily="34" charset="0"/>
              </a:endParaRPr>
            </a:p>
          </p:txBody>
        </p:sp>
        <p:sp>
          <p:nvSpPr>
            <p:cNvPr id="41" name="Text Box 32"/>
            <p:cNvSpPr txBox="1">
              <a:spLocks noChangeArrowheads="1"/>
            </p:cNvSpPr>
            <p:nvPr/>
          </p:nvSpPr>
          <p:spPr bwMode="auto">
            <a:xfrm>
              <a:off x="1524000" y="4038600"/>
              <a:ext cx="1828800" cy="366713"/>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latin typeface="Arial Narrow" pitchFamily="34" charset="0"/>
                </a:rPr>
                <a:t>Start:aardvark</a:t>
              </a:r>
            </a:p>
          </p:txBody>
        </p:sp>
        <p:sp>
          <p:nvSpPr>
            <p:cNvPr id="42" name="Text Box 33"/>
            <p:cNvSpPr txBox="1">
              <a:spLocks noChangeArrowheads="1"/>
            </p:cNvSpPr>
            <p:nvPr/>
          </p:nvSpPr>
          <p:spPr bwMode="auto">
            <a:xfrm>
              <a:off x="3505200" y="4038600"/>
              <a:ext cx="1371600" cy="366713"/>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latin typeface="Arial Narrow" pitchFamily="34" charset="0"/>
                </a:rPr>
                <a:t>End:apple</a:t>
              </a:r>
            </a:p>
          </p:txBody>
        </p:sp>
      </p:gr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0331" y="590437"/>
            <a:ext cx="8596651" cy="2877711"/>
          </a:xfrm>
          <a:prstGeom prst="rect">
            <a:avLst/>
          </a:prstGeom>
        </p:spPr>
        <p:txBody>
          <a:bodyPr wrap="square">
            <a:spAutoFit/>
          </a:bodyPr>
          <a:lstStyle/>
          <a:p>
            <a:pPr marL="274320" lvl="1" indent="-274320">
              <a:spcBef>
                <a:spcPts val="580"/>
              </a:spcBef>
              <a:spcAft>
                <a:spcPts val="600"/>
              </a:spcAft>
              <a:buClr>
                <a:schemeClr val="accent1"/>
              </a:buClr>
              <a:buSzPct val="85000"/>
            </a:pPr>
            <a:r>
              <a:rPr lang="en-US" altLang="zh-CN" sz="2600" b="1" dirty="0" err="1" smtClean="0">
                <a:solidFill>
                  <a:srgbClr val="00B050"/>
                </a:solidFill>
                <a:latin typeface="黑体" pitchFamily="2" charset="-122"/>
                <a:ea typeface="黑体" pitchFamily="2" charset="-122"/>
              </a:rPr>
              <a:t>BigTable</a:t>
            </a:r>
            <a:r>
              <a:rPr lang="zh-CN" altLang="en-US" sz="2600" b="1" dirty="0" smtClean="0">
                <a:solidFill>
                  <a:srgbClr val="00B050"/>
                </a:solidFill>
                <a:latin typeface="黑体" pitchFamily="2" charset="-122"/>
                <a:ea typeface="黑体" pitchFamily="2" charset="-122"/>
              </a:rPr>
              <a:t>基本构架</a:t>
            </a:r>
            <a:endParaRPr lang="en-US" altLang="zh-CN" sz="2600" b="1" dirty="0" smtClean="0">
              <a:solidFill>
                <a:srgbClr val="C00000"/>
              </a:solidFill>
              <a:latin typeface="黑体" pitchFamily="2" charset="-122"/>
              <a:ea typeface="黑体" pitchFamily="2" charset="-122"/>
            </a:endParaRPr>
          </a:p>
          <a:p>
            <a:pPr marL="274320" lvl="1" indent="-274320">
              <a:spcBef>
                <a:spcPts val="580"/>
              </a:spcBef>
              <a:buClr>
                <a:schemeClr val="accent1"/>
              </a:buClr>
              <a:buSzPct val="70000"/>
            </a:pPr>
            <a:r>
              <a:rPr lang="zh-CN" altLang="en-US" sz="2600" dirty="0" smtClean="0">
                <a:solidFill>
                  <a:srgbClr val="C00000"/>
                </a:solidFill>
                <a:latin typeface="黑体" pitchFamily="2" charset="-122"/>
                <a:ea typeface="黑体" pitchFamily="2" charset="-122"/>
              </a:rPr>
              <a:t>子表服务器</a:t>
            </a:r>
            <a:endParaRPr lang="en-US" altLang="zh-CN" sz="2600" dirty="0" smtClean="0">
              <a:solidFill>
                <a:srgbClr val="C00000"/>
              </a:solidFill>
              <a:latin typeface="黑体" pitchFamily="2" charset="-122"/>
              <a:ea typeface="黑体" pitchFamily="2" charset="-122"/>
            </a:endParaRPr>
          </a:p>
          <a:p>
            <a:pPr marL="274320" lvl="1" indent="-274320">
              <a:spcBef>
                <a:spcPts val="580"/>
              </a:spcBef>
              <a:buClr>
                <a:schemeClr val="accent1"/>
              </a:buClr>
              <a:buSzPct val="70000"/>
              <a:buFont typeface="Wingdings" pitchFamily="2" charset="2"/>
              <a:buChar char="l"/>
            </a:pPr>
            <a:r>
              <a:rPr lang="zh-CN" altLang="en-US" sz="2600" dirty="0" smtClean="0">
                <a:solidFill>
                  <a:srgbClr val="0066FF"/>
                </a:solidFill>
                <a:latin typeface="黑体" pitchFamily="2" charset="-122"/>
                <a:ea typeface="黑体" pitchFamily="2" charset="-122"/>
              </a:rPr>
              <a:t>子表数据格式</a:t>
            </a:r>
            <a:endParaRPr lang="en-US" altLang="zh-CN" sz="2600" dirty="0" smtClean="0">
              <a:solidFill>
                <a:srgbClr val="0066FF"/>
              </a:solidFill>
              <a:latin typeface="黑体" pitchFamily="2" charset="-122"/>
              <a:ea typeface="黑体" pitchFamily="2" charset="-122"/>
            </a:endParaRPr>
          </a:p>
          <a:p>
            <a:pPr marL="274320" lvl="1" indent="-274320">
              <a:spcBef>
                <a:spcPts val="580"/>
              </a:spcBef>
              <a:buClr>
                <a:schemeClr val="accent1"/>
              </a:buClr>
              <a:buSzPct val="70000"/>
            </a:pPr>
            <a:r>
              <a:rPr lang="en-US" altLang="zh-CN" sz="2400" dirty="0" smtClean="0">
                <a:solidFill>
                  <a:srgbClr val="0066FF"/>
                </a:solidFill>
                <a:latin typeface="黑体" pitchFamily="2" charset="-122"/>
                <a:ea typeface="黑体" pitchFamily="2" charset="-122"/>
              </a:rPr>
              <a:t> </a:t>
            </a:r>
            <a:r>
              <a:rPr lang="zh-CN" altLang="en-US" sz="2400" dirty="0" smtClean="0">
                <a:latin typeface="黑体" pitchFamily="2" charset="-122"/>
                <a:ea typeface="黑体" pitchFamily="2" charset="-122"/>
              </a:rPr>
              <a:t>一个</a:t>
            </a:r>
            <a:r>
              <a:rPr lang="en-US" altLang="zh-CN" sz="2400" dirty="0" err="1" smtClean="0">
                <a:latin typeface="黑体" pitchFamily="2" charset="-122"/>
                <a:ea typeface="黑体" pitchFamily="2" charset="-122"/>
              </a:rPr>
              <a:t>SSTable</a:t>
            </a:r>
            <a:r>
              <a:rPr lang="zh-CN" altLang="en-US" sz="2400" dirty="0" smtClean="0">
                <a:latin typeface="黑体" pitchFamily="2" charset="-122"/>
                <a:ea typeface="黑体" pitchFamily="2" charset="-122"/>
              </a:rPr>
              <a:t>还可以为不同的子表所共享，以避免同样数据的重复存储。</a:t>
            </a:r>
            <a:endParaRPr lang="en-US" altLang="zh-CN" sz="2400" dirty="0" smtClean="0">
              <a:latin typeface="黑体" pitchFamily="2" charset="-122"/>
              <a:ea typeface="黑体" pitchFamily="2" charset="-122"/>
            </a:endParaRPr>
          </a:p>
          <a:p>
            <a:pPr marL="274320" lvl="1" indent="-274320">
              <a:spcBef>
                <a:spcPts val="580"/>
              </a:spcBef>
              <a:buClr>
                <a:schemeClr val="accent1"/>
              </a:buClr>
              <a:buSzPct val="70000"/>
            </a:pPr>
            <a:r>
              <a:rPr lang="zh-CN" altLang="en-US" sz="2600" dirty="0" smtClean="0">
                <a:solidFill>
                  <a:srgbClr val="0066FF"/>
                </a:solidFill>
                <a:latin typeface="黑体" pitchFamily="2" charset="-122"/>
                <a:ea typeface="黑体" pitchFamily="2" charset="-122"/>
              </a:rPr>
              <a:t>  </a:t>
            </a:r>
            <a:endParaRPr lang="en-US" altLang="zh-CN" sz="2600" dirty="0" smtClean="0">
              <a:latin typeface="黑体" pitchFamily="2" charset="-122"/>
              <a:ea typeface="黑体" pitchFamily="2" charset="-122"/>
            </a:endParaRPr>
          </a:p>
        </p:txBody>
      </p:sp>
      <p:sp>
        <p:nvSpPr>
          <p:cNvPr id="11" name="Title 1"/>
          <p:cNvSpPr txBox="1">
            <a:spLocks/>
          </p:cNvSpPr>
          <p:nvPr/>
        </p:nvSpPr>
        <p:spPr>
          <a:xfrm>
            <a:off x="1095218" y="211335"/>
            <a:ext cx="7772400" cy="48562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cap="none" spc="50" normalizeH="0" baseline="0" noProof="0" dirty="0"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分布式结构化数据表</a:t>
            </a:r>
            <a:r>
              <a:rPr kumimoji="0" lang="en-US" altLang="zh-CN" sz="2400" b="1" i="0" u="none" strike="noStrike" kern="1200" cap="none" spc="50" normalizeH="0" baseline="0" noProof="0" dirty="0" err="1"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BigTable</a:t>
            </a:r>
            <a:endParaRPr kumimoji="0" lang="en-US" altLang="zh-CN" sz="2400" b="1" i="0" u="none" strike="noStrike" kern="1200" cap="none" spc="50" normalizeH="0" baseline="0" noProof="0" dirty="0"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grpSp>
        <p:nvGrpSpPr>
          <p:cNvPr id="64" name="Group 63"/>
          <p:cNvGrpSpPr/>
          <p:nvPr/>
        </p:nvGrpSpPr>
        <p:grpSpPr>
          <a:xfrm>
            <a:off x="1914525" y="3664528"/>
            <a:ext cx="5426075" cy="2478087"/>
            <a:chOff x="1812925" y="2971800"/>
            <a:chExt cx="5426075" cy="2478087"/>
          </a:xfrm>
        </p:grpSpPr>
        <p:sp>
          <p:nvSpPr>
            <p:cNvPr id="43" name="Rectangle 4"/>
            <p:cNvSpPr>
              <a:spLocks noChangeArrowheads="1"/>
            </p:cNvSpPr>
            <p:nvPr/>
          </p:nvSpPr>
          <p:spPr bwMode="auto">
            <a:xfrm>
              <a:off x="1981200" y="4306887"/>
              <a:ext cx="990600" cy="1143000"/>
            </a:xfrm>
            <a:prstGeom prst="rect">
              <a:avLst/>
            </a:prstGeom>
            <a:no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Arial Narrow" pitchFamily="34" charset="0"/>
              </a:endParaRPr>
            </a:p>
          </p:txBody>
        </p:sp>
        <p:sp>
          <p:nvSpPr>
            <p:cNvPr id="44" name="Text Box 5"/>
            <p:cNvSpPr txBox="1">
              <a:spLocks noChangeArrowheads="1"/>
            </p:cNvSpPr>
            <p:nvPr/>
          </p:nvSpPr>
          <p:spPr bwMode="auto">
            <a:xfrm>
              <a:off x="1981200" y="4611687"/>
              <a:ext cx="912429" cy="369332"/>
            </a:xfrm>
            <a:prstGeom prst="rect">
              <a:avLst/>
            </a:prstGeom>
            <a:noFill/>
            <a:ln w="9525">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latin typeface="Arial Narrow" pitchFamily="34" charset="0"/>
                </a:rPr>
                <a:t>SSTable</a:t>
              </a:r>
            </a:p>
          </p:txBody>
        </p:sp>
        <p:sp>
          <p:nvSpPr>
            <p:cNvPr id="45" name="Rectangle 6"/>
            <p:cNvSpPr>
              <a:spLocks noChangeArrowheads="1"/>
            </p:cNvSpPr>
            <p:nvPr/>
          </p:nvSpPr>
          <p:spPr bwMode="auto">
            <a:xfrm>
              <a:off x="3048000" y="4306887"/>
              <a:ext cx="990600" cy="1143000"/>
            </a:xfrm>
            <a:prstGeom prst="rect">
              <a:avLst/>
            </a:prstGeom>
            <a:no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Arial Narrow" pitchFamily="34" charset="0"/>
              </a:endParaRPr>
            </a:p>
          </p:txBody>
        </p:sp>
        <p:sp>
          <p:nvSpPr>
            <p:cNvPr id="46" name="Text Box 7"/>
            <p:cNvSpPr txBox="1">
              <a:spLocks noChangeArrowheads="1"/>
            </p:cNvSpPr>
            <p:nvPr/>
          </p:nvSpPr>
          <p:spPr bwMode="auto">
            <a:xfrm>
              <a:off x="3048000" y="4611687"/>
              <a:ext cx="912429" cy="369332"/>
            </a:xfrm>
            <a:prstGeom prst="rect">
              <a:avLst/>
            </a:prstGeom>
            <a:noFill/>
            <a:ln w="9525">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latin typeface="Arial Narrow" pitchFamily="34" charset="0"/>
                </a:rPr>
                <a:t>SSTable</a:t>
              </a:r>
            </a:p>
          </p:txBody>
        </p:sp>
        <p:sp>
          <p:nvSpPr>
            <p:cNvPr id="47" name="Rectangle 8"/>
            <p:cNvSpPr>
              <a:spLocks noChangeArrowheads="1"/>
            </p:cNvSpPr>
            <p:nvPr/>
          </p:nvSpPr>
          <p:spPr bwMode="auto">
            <a:xfrm>
              <a:off x="4419600" y="4306887"/>
              <a:ext cx="990600" cy="1143000"/>
            </a:xfrm>
            <a:prstGeom prst="rect">
              <a:avLst/>
            </a:prstGeom>
            <a:no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Arial Narrow" pitchFamily="34" charset="0"/>
              </a:endParaRPr>
            </a:p>
          </p:txBody>
        </p:sp>
        <p:sp>
          <p:nvSpPr>
            <p:cNvPr id="48" name="Text Box 9"/>
            <p:cNvSpPr txBox="1">
              <a:spLocks noChangeArrowheads="1"/>
            </p:cNvSpPr>
            <p:nvPr/>
          </p:nvSpPr>
          <p:spPr bwMode="auto">
            <a:xfrm>
              <a:off x="4419600" y="4611687"/>
              <a:ext cx="912429" cy="369332"/>
            </a:xfrm>
            <a:prstGeom prst="rect">
              <a:avLst/>
            </a:prstGeom>
            <a:noFill/>
            <a:ln w="9525">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latin typeface="Arial Narrow" pitchFamily="34" charset="0"/>
                </a:rPr>
                <a:t>SSTable</a:t>
              </a:r>
            </a:p>
          </p:txBody>
        </p:sp>
        <p:sp>
          <p:nvSpPr>
            <p:cNvPr id="49" name="Rectangle 10"/>
            <p:cNvSpPr>
              <a:spLocks noChangeArrowheads="1"/>
            </p:cNvSpPr>
            <p:nvPr/>
          </p:nvSpPr>
          <p:spPr bwMode="auto">
            <a:xfrm>
              <a:off x="5486400" y="4306887"/>
              <a:ext cx="990600" cy="1143000"/>
            </a:xfrm>
            <a:prstGeom prst="rect">
              <a:avLst/>
            </a:prstGeom>
            <a:no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Arial Narrow" pitchFamily="34" charset="0"/>
              </a:endParaRPr>
            </a:p>
          </p:txBody>
        </p:sp>
        <p:sp>
          <p:nvSpPr>
            <p:cNvPr id="50" name="Text Box 11"/>
            <p:cNvSpPr txBox="1">
              <a:spLocks noChangeArrowheads="1"/>
            </p:cNvSpPr>
            <p:nvPr/>
          </p:nvSpPr>
          <p:spPr bwMode="auto">
            <a:xfrm>
              <a:off x="5486400" y="4611687"/>
              <a:ext cx="912429" cy="369332"/>
            </a:xfrm>
            <a:prstGeom prst="rect">
              <a:avLst/>
            </a:prstGeom>
            <a:noFill/>
            <a:ln w="9525">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latin typeface="Arial Narrow" pitchFamily="34" charset="0"/>
                </a:rPr>
                <a:t>SSTable</a:t>
              </a:r>
            </a:p>
          </p:txBody>
        </p:sp>
        <p:sp>
          <p:nvSpPr>
            <p:cNvPr id="51" name="Rectangle 12"/>
            <p:cNvSpPr>
              <a:spLocks noChangeArrowheads="1"/>
            </p:cNvSpPr>
            <p:nvPr/>
          </p:nvSpPr>
          <p:spPr bwMode="auto">
            <a:xfrm>
              <a:off x="1828800" y="3011487"/>
              <a:ext cx="2514600" cy="685800"/>
            </a:xfrm>
            <a:prstGeom prst="rect">
              <a:avLst/>
            </a:prstGeom>
            <a:no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Arial Narrow" pitchFamily="34" charset="0"/>
              </a:endParaRPr>
            </a:p>
          </p:txBody>
        </p:sp>
        <p:sp>
          <p:nvSpPr>
            <p:cNvPr id="52" name="Text Box 13"/>
            <p:cNvSpPr txBox="1">
              <a:spLocks noChangeArrowheads="1"/>
            </p:cNvSpPr>
            <p:nvPr/>
          </p:nvSpPr>
          <p:spPr bwMode="auto">
            <a:xfrm>
              <a:off x="1889125" y="2971800"/>
              <a:ext cx="712054" cy="369332"/>
            </a:xfrm>
            <a:prstGeom prst="rect">
              <a:avLst/>
            </a:prstGeom>
            <a:noFill/>
            <a:ln w="9525">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Arial Narrow" pitchFamily="34" charset="0"/>
                </a:rPr>
                <a:t>Tablet</a:t>
              </a:r>
            </a:p>
          </p:txBody>
        </p:sp>
        <p:sp>
          <p:nvSpPr>
            <p:cNvPr id="53" name="Text Box 14"/>
            <p:cNvSpPr txBox="1">
              <a:spLocks noChangeArrowheads="1"/>
            </p:cNvSpPr>
            <p:nvPr/>
          </p:nvSpPr>
          <p:spPr bwMode="auto">
            <a:xfrm>
              <a:off x="1812925" y="3352800"/>
              <a:ext cx="922047" cy="369332"/>
            </a:xfrm>
            <a:prstGeom prst="rect">
              <a:avLst/>
            </a:prstGeom>
            <a:noFill/>
            <a:ln w="9525">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latin typeface="Arial Narrow" pitchFamily="34" charset="0"/>
                </a:rPr>
                <a:t>aardvark</a:t>
              </a:r>
            </a:p>
          </p:txBody>
        </p:sp>
        <p:sp>
          <p:nvSpPr>
            <p:cNvPr id="54" name="Text Box 15"/>
            <p:cNvSpPr txBox="1">
              <a:spLocks noChangeArrowheads="1"/>
            </p:cNvSpPr>
            <p:nvPr/>
          </p:nvSpPr>
          <p:spPr bwMode="auto">
            <a:xfrm>
              <a:off x="3657600" y="3316287"/>
              <a:ext cx="649537" cy="369332"/>
            </a:xfrm>
            <a:prstGeom prst="rect">
              <a:avLst/>
            </a:prstGeom>
            <a:noFill/>
            <a:ln w="9525">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latin typeface="Arial Narrow" pitchFamily="34" charset="0"/>
                </a:rPr>
                <a:t>apple</a:t>
              </a:r>
            </a:p>
          </p:txBody>
        </p:sp>
        <p:sp>
          <p:nvSpPr>
            <p:cNvPr id="55" name="Rectangle 16"/>
            <p:cNvSpPr>
              <a:spLocks noChangeArrowheads="1"/>
            </p:cNvSpPr>
            <p:nvPr/>
          </p:nvSpPr>
          <p:spPr bwMode="auto">
            <a:xfrm>
              <a:off x="4724400" y="3011487"/>
              <a:ext cx="2514600" cy="685800"/>
            </a:xfrm>
            <a:prstGeom prst="rect">
              <a:avLst/>
            </a:prstGeom>
            <a:no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Arial Narrow" pitchFamily="34" charset="0"/>
              </a:endParaRPr>
            </a:p>
          </p:txBody>
        </p:sp>
        <p:sp>
          <p:nvSpPr>
            <p:cNvPr id="56" name="Text Box 17"/>
            <p:cNvSpPr txBox="1">
              <a:spLocks noChangeArrowheads="1"/>
            </p:cNvSpPr>
            <p:nvPr/>
          </p:nvSpPr>
          <p:spPr bwMode="auto">
            <a:xfrm>
              <a:off x="4784725" y="2971800"/>
              <a:ext cx="712054" cy="369332"/>
            </a:xfrm>
            <a:prstGeom prst="rect">
              <a:avLst/>
            </a:prstGeom>
            <a:noFill/>
            <a:ln w="9525">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latin typeface="Arial Narrow" pitchFamily="34" charset="0"/>
                </a:rPr>
                <a:t>Tablet</a:t>
              </a:r>
            </a:p>
          </p:txBody>
        </p:sp>
        <p:sp>
          <p:nvSpPr>
            <p:cNvPr id="57" name="Text Box 18"/>
            <p:cNvSpPr txBox="1">
              <a:spLocks noChangeArrowheads="1"/>
            </p:cNvSpPr>
            <p:nvPr/>
          </p:nvSpPr>
          <p:spPr bwMode="auto">
            <a:xfrm>
              <a:off x="4708525" y="3352800"/>
              <a:ext cx="1282723" cy="369332"/>
            </a:xfrm>
            <a:prstGeom prst="rect">
              <a:avLst/>
            </a:prstGeom>
            <a:noFill/>
            <a:ln w="9525">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latin typeface="Arial Narrow" pitchFamily="34" charset="0"/>
                </a:rPr>
                <a:t>apple_two_E</a:t>
              </a:r>
            </a:p>
          </p:txBody>
        </p:sp>
        <p:sp>
          <p:nvSpPr>
            <p:cNvPr id="58" name="Text Box 19"/>
            <p:cNvSpPr txBox="1">
              <a:spLocks noChangeArrowheads="1"/>
            </p:cNvSpPr>
            <p:nvPr/>
          </p:nvSpPr>
          <p:spPr bwMode="auto">
            <a:xfrm>
              <a:off x="6553200" y="3316287"/>
              <a:ext cx="554960" cy="369332"/>
            </a:xfrm>
            <a:prstGeom prst="rect">
              <a:avLst/>
            </a:prstGeom>
            <a:noFill/>
            <a:ln w="9525">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latin typeface="Arial Narrow" pitchFamily="34" charset="0"/>
                </a:rPr>
                <a:t>boat</a:t>
              </a:r>
            </a:p>
          </p:txBody>
        </p:sp>
        <p:sp>
          <p:nvSpPr>
            <p:cNvPr id="59" name="Line 20"/>
            <p:cNvSpPr>
              <a:spLocks noChangeShapeType="1"/>
            </p:cNvSpPr>
            <p:nvPr/>
          </p:nvSpPr>
          <p:spPr bwMode="auto">
            <a:xfrm flipH="1">
              <a:off x="2286000" y="3697287"/>
              <a:ext cx="76200" cy="609600"/>
            </a:xfrm>
            <a:prstGeom prst="line">
              <a:avLst/>
            </a:prstGeom>
            <a:noFill/>
            <a:ln w="952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Arial Narrow" pitchFamily="34" charset="0"/>
              </a:endParaRPr>
            </a:p>
          </p:txBody>
        </p:sp>
        <p:sp>
          <p:nvSpPr>
            <p:cNvPr id="60" name="Line 21"/>
            <p:cNvSpPr>
              <a:spLocks noChangeShapeType="1"/>
            </p:cNvSpPr>
            <p:nvPr/>
          </p:nvSpPr>
          <p:spPr bwMode="auto">
            <a:xfrm>
              <a:off x="3124200" y="3697287"/>
              <a:ext cx="304800" cy="609600"/>
            </a:xfrm>
            <a:prstGeom prst="line">
              <a:avLst/>
            </a:prstGeom>
            <a:noFill/>
            <a:ln w="952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Arial Narrow" pitchFamily="34" charset="0"/>
              </a:endParaRPr>
            </a:p>
          </p:txBody>
        </p:sp>
        <p:sp>
          <p:nvSpPr>
            <p:cNvPr id="61" name="Line 22"/>
            <p:cNvSpPr>
              <a:spLocks noChangeShapeType="1"/>
            </p:cNvSpPr>
            <p:nvPr/>
          </p:nvSpPr>
          <p:spPr bwMode="auto">
            <a:xfrm>
              <a:off x="3581400" y="3697287"/>
              <a:ext cx="1143000" cy="609600"/>
            </a:xfrm>
            <a:prstGeom prst="line">
              <a:avLst/>
            </a:prstGeom>
            <a:noFill/>
            <a:ln w="952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Arial Narrow" pitchFamily="34" charset="0"/>
              </a:endParaRPr>
            </a:p>
          </p:txBody>
        </p:sp>
        <p:sp>
          <p:nvSpPr>
            <p:cNvPr id="62" name="Line 23"/>
            <p:cNvSpPr>
              <a:spLocks noChangeShapeType="1"/>
            </p:cNvSpPr>
            <p:nvPr/>
          </p:nvSpPr>
          <p:spPr bwMode="auto">
            <a:xfrm flipH="1">
              <a:off x="5029200" y="3697287"/>
              <a:ext cx="533400" cy="609600"/>
            </a:xfrm>
            <a:prstGeom prst="line">
              <a:avLst/>
            </a:prstGeom>
            <a:noFill/>
            <a:ln w="952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Arial Narrow" pitchFamily="34" charset="0"/>
              </a:endParaRPr>
            </a:p>
          </p:txBody>
        </p:sp>
        <p:sp>
          <p:nvSpPr>
            <p:cNvPr id="63" name="Line 24"/>
            <p:cNvSpPr>
              <a:spLocks noChangeShapeType="1"/>
            </p:cNvSpPr>
            <p:nvPr/>
          </p:nvSpPr>
          <p:spPr bwMode="auto">
            <a:xfrm flipH="1">
              <a:off x="6019800" y="3697287"/>
              <a:ext cx="381000" cy="609600"/>
            </a:xfrm>
            <a:prstGeom prst="line">
              <a:avLst/>
            </a:prstGeom>
            <a:noFill/>
            <a:ln w="952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Arial Narrow" pitchFamily="34" charset="0"/>
              </a:endParaRPr>
            </a:p>
          </p:txBody>
        </p:sp>
      </p:gr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descr="Bigtable_TabletLocation.png"/>
          <p:cNvPicPr>
            <a:picLocks noChangeAspect="1"/>
          </p:cNvPicPr>
          <p:nvPr/>
        </p:nvPicPr>
        <p:blipFill>
          <a:blip r:embed="rId2" cstate="print"/>
          <a:stretch>
            <a:fillRect/>
          </a:stretch>
        </p:blipFill>
        <p:spPr>
          <a:xfrm>
            <a:off x="1265382" y="2871863"/>
            <a:ext cx="6954982" cy="3847592"/>
          </a:xfrm>
          <a:prstGeom prst="rect">
            <a:avLst/>
          </a:prstGeom>
        </p:spPr>
      </p:pic>
      <p:sp>
        <p:nvSpPr>
          <p:cNvPr id="5" name="Rectangle 4"/>
          <p:cNvSpPr/>
          <p:nvPr/>
        </p:nvSpPr>
        <p:spPr>
          <a:xfrm>
            <a:off x="390331" y="590437"/>
            <a:ext cx="8596651" cy="3600986"/>
          </a:xfrm>
          <a:prstGeom prst="rect">
            <a:avLst/>
          </a:prstGeom>
        </p:spPr>
        <p:txBody>
          <a:bodyPr wrap="square">
            <a:spAutoFit/>
          </a:bodyPr>
          <a:lstStyle/>
          <a:p>
            <a:pPr marL="274320" lvl="1" indent="-274320">
              <a:spcBef>
                <a:spcPts val="580"/>
              </a:spcBef>
              <a:spcAft>
                <a:spcPts val="600"/>
              </a:spcAft>
              <a:buClr>
                <a:schemeClr val="accent1"/>
              </a:buClr>
              <a:buSzPct val="85000"/>
            </a:pPr>
            <a:r>
              <a:rPr lang="en-US" altLang="zh-CN" sz="2600" b="1" dirty="0" err="1" smtClean="0">
                <a:solidFill>
                  <a:srgbClr val="00B050"/>
                </a:solidFill>
                <a:latin typeface="黑体" pitchFamily="2" charset="-122"/>
                <a:ea typeface="黑体" pitchFamily="2" charset="-122"/>
              </a:rPr>
              <a:t>BigTable</a:t>
            </a:r>
            <a:r>
              <a:rPr lang="zh-CN" altLang="en-US" sz="2600" b="1" dirty="0" smtClean="0">
                <a:solidFill>
                  <a:srgbClr val="00B050"/>
                </a:solidFill>
                <a:latin typeface="黑体" pitchFamily="2" charset="-122"/>
                <a:ea typeface="黑体" pitchFamily="2" charset="-122"/>
              </a:rPr>
              <a:t>基本构架</a:t>
            </a:r>
            <a:endParaRPr lang="en-US" altLang="zh-CN" sz="2600" b="1" dirty="0" smtClean="0">
              <a:solidFill>
                <a:srgbClr val="C00000"/>
              </a:solidFill>
              <a:latin typeface="黑体" pitchFamily="2" charset="-122"/>
              <a:ea typeface="黑体" pitchFamily="2" charset="-122"/>
            </a:endParaRPr>
          </a:p>
          <a:p>
            <a:pPr marL="274320" lvl="1" indent="-274320">
              <a:spcBef>
                <a:spcPts val="580"/>
              </a:spcBef>
              <a:buClr>
                <a:schemeClr val="accent1"/>
              </a:buClr>
              <a:buSzPct val="70000"/>
            </a:pPr>
            <a:r>
              <a:rPr lang="zh-CN" altLang="en-US" sz="2600" dirty="0" smtClean="0">
                <a:solidFill>
                  <a:srgbClr val="C00000"/>
                </a:solidFill>
                <a:latin typeface="黑体" pitchFamily="2" charset="-122"/>
                <a:ea typeface="黑体" pitchFamily="2" charset="-122"/>
              </a:rPr>
              <a:t>子表服务器</a:t>
            </a:r>
            <a:endParaRPr lang="en-US" altLang="zh-CN" sz="2600" dirty="0" smtClean="0">
              <a:solidFill>
                <a:srgbClr val="C00000"/>
              </a:solidFill>
              <a:latin typeface="黑体" pitchFamily="2" charset="-122"/>
              <a:ea typeface="黑体" pitchFamily="2" charset="-122"/>
            </a:endParaRPr>
          </a:p>
          <a:p>
            <a:pPr marL="274320" lvl="1" indent="-274320">
              <a:spcBef>
                <a:spcPts val="580"/>
              </a:spcBef>
              <a:buClr>
                <a:schemeClr val="accent1"/>
              </a:buClr>
              <a:buSzPct val="70000"/>
              <a:buFont typeface="Wingdings" pitchFamily="2" charset="2"/>
              <a:buChar char="l"/>
            </a:pPr>
            <a:r>
              <a:rPr lang="zh-CN" altLang="en-US" sz="2600" dirty="0" smtClean="0">
                <a:solidFill>
                  <a:srgbClr val="0066FF"/>
                </a:solidFill>
                <a:latin typeface="黑体" pitchFamily="2" charset="-122"/>
                <a:ea typeface="黑体" pitchFamily="2" charset="-122"/>
              </a:rPr>
              <a:t>子表寻址</a:t>
            </a:r>
            <a:endParaRPr lang="en-US" altLang="zh-CN" sz="2600" dirty="0" smtClean="0">
              <a:solidFill>
                <a:srgbClr val="0066FF"/>
              </a:solidFill>
              <a:latin typeface="黑体" pitchFamily="2" charset="-122"/>
              <a:ea typeface="黑体" pitchFamily="2" charset="-122"/>
            </a:endParaRPr>
          </a:p>
          <a:p>
            <a:pPr marL="274320" lvl="1" indent="-274320">
              <a:buClr>
                <a:schemeClr val="accent1"/>
              </a:buClr>
              <a:buSzPct val="70000"/>
            </a:pPr>
            <a:r>
              <a:rPr lang="zh-CN" altLang="en-US" sz="2600" dirty="0" smtClean="0">
                <a:latin typeface="黑体" pitchFamily="2" charset="-122"/>
                <a:ea typeface="黑体" pitchFamily="2" charset="-122"/>
              </a:rPr>
              <a:t>  </a:t>
            </a:r>
            <a:r>
              <a:rPr lang="zh-CN" altLang="en-US" sz="2400" dirty="0" smtClean="0">
                <a:latin typeface="黑体" pitchFamily="2" charset="-122"/>
                <a:ea typeface="黑体" pitchFamily="2" charset="-122"/>
              </a:rPr>
              <a:t>子表地址以</a:t>
            </a:r>
            <a:r>
              <a:rPr lang="en-US" altLang="zh-CN" sz="2400" dirty="0" smtClean="0">
                <a:latin typeface="黑体" pitchFamily="2" charset="-122"/>
                <a:ea typeface="黑体" pitchFamily="2" charset="-122"/>
              </a:rPr>
              <a:t>3</a:t>
            </a:r>
            <a:r>
              <a:rPr lang="zh-CN" altLang="en-US" sz="2400" dirty="0" smtClean="0">
                <a:latin typeface="黑体" pitchFamily="2" charset="-122"/>
                <a:ea typeface="黑体" pitchFamily="2" charset="-122"/>
              </a:rPr>
              <a:t>级</a:t>
            </a:r>
            <a:r>
              <a:rPr lang="en-US" altLang="zh-CN" sz="2400" dirty="0" smtClean="0">
                <a:latin typeface="黑体" pitchFamily="2" charset="-122"/>
                <a:ea typeface="黑体" pitchFamily="2" charset="-122"/>
              </a:rPr>
              <a:t>B+</a:t>
            </a:r>
            <a:r>
              <a:rPr lang="zh-CN" altLang="en-US" sz="2400" dirty="0" smtClean="0">
                <a:latin typeface="黑体" pitchFamily="2" charset="-122"/>
                <a:ea typeface="黑体" pitchFamily="2" charset="-122"/>
              </a:rPr>
              <a:t>树形式进行索引；首先从</a:t>
            </a:r>
            <a:r>
              <a:rPr lang="en-US" altLang="zh-CN" sz="2400" dirty="0" smtClean="0">
                <a:latin typeface="黑体" pitchFamily="2" charset="-122"/>
                <a:ea typeface="黑体" pitchFamily="2" charset="-122"/>
              </a:rPr>
              <a:t>Chubby</a:t>
            </a:r>
          </a:p>
          <a:p>
            <a:pPr marL="274320" lvl="1" indent="-274320">
              <a:buClr>
                <a:schemeClr val="accent1"/>
              </a:buClr>
              <a:buSzPct val="70000"/>
            </a:pPr>
            <a:r>
              <a:rPr lang="en-US" altLang="zh-CN" sz="2400" dirty="0" smtClean="0">
                <a:latin typeface="黑体" pitchFamily="2" charset="-122"/>
                <a:ea typeface="黑体" pitchFamily="2" charset="-122"/>
              </a:rPr>
              <a:t>  </a:t>
            </a:r>
            <a:r>
              <a:rPr lang="zh-CN" altLang="en-US" sz="2400" dirty="0" smtClean="0">
                <a:latin typeface="黑体" pitchFamily="2" charset="-122"/>
                <a:ea typeface="黑体" pitchFamily="2" charset="-122"/>
              </a:rPr>
              <a:t>服务器中取得根子表，由根子表找到二级索引</a:t>
            </a:r>
            <a:endParaRPr lang="en-US" altLang="zh-CN" sz="2400" dirty="0" smtClean="0">
              <a:latin typeface="黑体" pitchFamily="2" charset="-122"/>
              <a:ea typeface="黑体" pitchFamily="2" charset="-122"/>
            </a:endParaRPr>
          </a:p>
          <a:p>
            <a:pPr marL="274320" lvl="1" indent="-274320">
              <a:buClr>
                <a:schemeClr val="accent1"/>
              </a:buClr>
              <a:buSzPct val="70000"/>
            </a:pPr>
            <a:r>
              <a:rPr lang="en-US" altLang="zh-CN" sz="2400" dirty="0" smtClean="0">
                <a:latin typeface="黑体" pitchFamily="2" charset="-122"/>
                <a:ea typeface="黑体" pitchFamily="2" charset="-122"/>
              </a:rPr>
              <a:t>  </a:t>
            </a:r>
            <a:r>
              <a:rPr lang="zh-CN" altLang="en-US" sz="2400" dirty="0" smtClean="0">
                <a:latin typeface="黑体" pitchFamily="2" charset="-122"/>
                <a:ea typeface="黑体" pitchFamily="2" charset="-122"/>
              </a:rPr>
              <a:t>子表，最后获取最终的</a:t>
            </a:r>
            <a:endParaRPr lang="en-US" altLang="zh-CN" sz="2400" dirty="0" smtClean="0">
              <a:latin typeface="黑体" pitchFamily="2" charset="-122"/>
              <a:ea typeface="黑体" pitchFamily="2" charset="-122"/>
            </a:endParaRPr>
          </a:p>
          <a:p>
            <a:pPr marL="274320" lvl="1" indent="-274320">
              <a:buClr>
                <a:schemeClr val="accent1"/>
              </a:buClr>
              <a:buSzPct val="70000"/>
            </a:pPr>
            <a:r>
              <a:rPr lang="en-US" altLang="zh-CN" sz="2400" dirty="0" smtClean="0">
                <a:latin typeface="黑体" pitchFamily="2" charset="-122"/>
                <a:ea typeface="黑体" pitchFamily="2" charset="-122"/>
              </a:rPr>
              <a:t>  </a:t>
            </a:r>
            <a:r>
              <a:rPr lang="en-US" altLang="zh-CN" sz="2400" dirty="0" err="1" smtClean="0">
                <a:latin typeface="黑体" pitchFamily="2" charset="-122"/>
                <a:ea typeface="黑体" pitchFamily="2" charset="-122"/>
              </a:rPr>
              <a:t>SSTable</a:t>
            </a:r>
            <a:r>
              <a:rPr lang="zh-CN" altLang="en-US" sz="2400" dirty="0" smtClean="0">
                <a:latin typeface="黑体" pitchFamily="2" charset="-122"/>
                <a:ea typeface="黑体" pitchFamily="2" charset="-122"/>
              </a:rPr>
              <a:t>的位置</a:t>
            </a:r>
            <a:endParaRPr lang="en-US" altLang="zh-CN" sz="2400" dirty="0" smtClean="0">
              <a:latin typeface="黑体" pitchFamily="2" charset="-122"/>
              <a:ea typeface="黑体" pitchFamily="2" charset="-122"/>
            </a:endParaRPr>
          </a:p>
          <a:p>
            <a:pPr marL="274320" lvl="1" indent="-274320">
              <a:spcBef>
                <a:spcPts val="580"/>
              </a:spcBef>
              <a:buClr>
                <a:schemeClr val="accent1"/>
              </a:buClr>
              <a:buSzPct val="70000"/>
            </a:pPr>
            <a:r>
              <a:rPr lang="zh-CN" altLang="en-US" sz="2600" dirty="0" smtClean="0">
                <a:solidFill>
                  <a:srgbClr val="0066FF"/>
                </a:solidFill>
                <a:latin typeface="黑体" pitchFamily="2" charset="-122"/>
                <a:ea typeface="黑体" pitchFamily="2" charset="-122"/>
              </a:rPr>
              <a:t>  </a:t>
            </a:r>
            <a:endParaRPr lang="en-US" altLang="zh-CN" sz="2600" dirty="0" smtClean="0">
              <a:latin typeface="黑体" pitchFamily="2" charset="-122"/>
              <a:ea typeface="黑体" pitchFamily="2" charset="-122"/>
            </a:endParaRPr>
          </a:p>
        </p:txBody>
      </p:sp>
      <p:sp>
        <p:nvSpPr>
          <p:cNvPr id="11" name="Title 1"/>
          <p:cNvSpPr txBox="1">
            <a:spLocks/>
          </p:cNvSpPr>
          <p:nvPr/>
        </p:nvSpPr>
        <p:spPr>
          <a:xfrm>
            <a:off x="1095218" y="211335"/>
            <a:ext cx="7772400" cy="48562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cap="none" spc="50" normalizeH="0" baseline="0" noProof="0" dirty="0"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分布式结构化数据表</a:t>
            </a:r>
            <a:r>
              <a:rPr kumimoji="0" lang="en-US" altLang="zh-CN" sz="2400" b="1" i="0" u="none" strike="noStrike" kern="1200" cap="none" spc="50" normalizeH="0" baseline="0" noProof="0" dirty="0" err="1"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BigTable</a:t>
            </a:r>
            <a:endParaRPr kumimoji="0" lang="en-US" altLang="zh-CN" sz="2400" b="1" i="0" u="none" strike="noStrike" kern="1200" cap="none" spc="50" normalizeH="0" baseline="0" noProof="0" dirty="0"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291" y="376238"/>
            <a:ext cx="7772400" cy="648998"/>
          </a:xfrm>
        </p:spPr>
        <p:txBody>
          <a:bodyPr>
            <a:normAutofit/>
          </a:bodyPr>
          <a:lstStyle/>
          <a:p>
            <a:r>
              <a:rPr lang="zh-CN" altLang="en-US" sz="2800" b="1" dirty="0" smtClean="0">
                <a:solidFill>
                  <a:srgbClr val="C00000"/>
                </a:solidFill>
                <a:latin typeface="黑体" pitchFamily="2" charset="-122"/>
                <a:ea typeface="黑体" pitchFamily="2" charset="-122"/>
              </a:rPr>
              <a:t>阅读文献</a:t>
            </a:r>
            <a:endParaRPr lang="zh-CN" altLang="en-US" sz="2800" b="1" dirty="0">
              <a:solidFill>
                <a:srgbClr val="C00000"/>
              </a:solidFill>
              <a:latin typeface="黑体" pitchFamily="2" charset="-122"/>
              <a:ea typeface="黑体" pitchFamily="2" charset="-122"/>
            </a:endParaRPr>
          </a:p>
        </p:txBody>
      </p:sp>
      <p:sp>
        <p:nvSpPr>
          <p:cNvPr id="3" name="Content Placeholder 2"/>
          <p:cNvSpPr>
            <a:spLocks noGrp="1"/>
          </p:cNvSpPr>
          <p:nvPr>
            <p:ph sz="quarter" idx="1"/>
          </p:nvPr>
        </p:nvSpPr>
        <p:spPr>
          <a:xfrm>
            <a:off x="646546" y="1447800"/>
            <a:ext cx="8035636" cy="4572000"/>
          </a:xfrm>
        </p:spPr>
        <p:txBody>
          <a:bodyPr/>
          <a:lstStyle/>
          <a:p>
            <a:pPr marL="457200" indent="-457200">
              <a:buNone/>
            </a:pPr>
            <a:r>
              <a:rPr lang="en-US" altLang="zh-CN" sz="2000" dirty="0" smtClean="0">
                <a:latin typeface="Arial Narrow" pitchFamily="34" charset="0"/>
              </a:rPr>
              <a:t>1. Jeffrey Dean and Sanjay </a:t>
            </a:r>
            <a:r>
              <a:rPr lang="en-US" altLang="zh-CN" sz="2000" dirty="0" err="1" smtClean="0">
                <a:latin typeface="Arial Narrow" pitchFamily="34" charset="0"/>
              </a:rPr>
              <a:t>Ghemawat</a:t>
            </a:r>
            <a:r>
              <a:rPr lang="zh-CN" altLang="en-US" sz="2000" dirty="0" smtClean="0">
                <a:latin typeface="Arial Narrow" pitchFamily="34" charset="0"/>
              </a:rPr>
              <a:t>，</a:t>
            </a:r>
            <a:r>
              <a:rPr lang="en-US" altLang="zh-CN" sz="2000" b="1" dirty="0" err="1" smtClean="0">
                <a:latin typeface="Arial Narrow" pitchFamily="34" charset="0"/>
              </a:rPr>
              <a:t>MapReduce</a:t>
            </a:r>
            <a:r>
              <a:rPr lang="en-US" altLang="zh-CN" sz="2000" b="1" dirty="0" smtClean="0">
                <a:latin typeface="Arial Narrow" pitchFamily="34" charset="0"/>
              </a:rPr>
              <a:t>: </a:t>
            </a:r>
            <a:r>
              <a:rPr lang="en-US" altLang="zh-CN" sz="2000" b="1" dirty="0" err="1" smtClean="0">
                <a:latin typeface="Arial Narrow" pitchFamily="34" charset="0"/>
              </a:rPr>
              <a:t>Simplied</a:t>
            </a:r>
            <a:r>
              <a:rPr lang="en-US" altLang="zh-CN" sz="2000" b="1" dirty="0" smtClean="0">
                <a:latin typeface="Arial Narrow" pitchFamily="34" charset="0"/>
              </a:rPr>
              <a:t> Data Processing on Large Clusters</a:t>
            </a:r>
            <a:r>
              <a:rPr lang="zh-CN" altLang="en-US" sz="2000" dirty="0" smtClean="0">
                <a:latin typeface="Arial Narrow" pitchFamily="34" charset="0"/>
              </a:rPr>
              <a:t>，</a:t>
            </a:r>
            <a:r>
              <a:rPr lang="en-US" altLang="zh-CN" sz="2000" dirty="0" smtClean="0">
                <a:latin typeface="Arial Narrow" pitchFamily="34" charset="0"/>
              </a:rPr>
              <a:t>OSDI ’04</a:t>
            </a:r>
          </a:p>
          <a:p>
            <a:pPr marL="457200" indent="-457200">
              <a:buNone/>
            </a:pPr>
            <a:r>
              <a:rPr lang="en-US" altLang="zh-CN" sz="2000" dirty="0" smtClean="0">
                <a:latin typeface="Arial Narrow" pitchFamily="34" charset="0"/>
              </a:rPr>
              <a:t>2. Sanjay </a:t>
            </a:r>
            <a:r>
              <a:rPr lang="en-US" altLang="zh-CN" sz="2000" dirty="0" err="1" smtClean="0">
                <a:latin typeface="Arial Narrow" pitchFamily="34" charset="0"/>
              </a:rPr>
              <a:t>Ghemawat</a:t>
            </a:r>
            <a:r>
              <a:rPr lang="en-US" altLang="zh-CN" sz="2000" dirty="0" smtClean="0">
                <a:latin typeface="Arial Narrow" pitchFamily="34" charset="0"/>
              </a:rPr>
              <a:t>, et.al, </a:t>
            </a:r>
            <a:r>
              <a:rPr lang="en-US" altLang="zh-CN" sz="2000" b="1" dirty="0" smtClean="0">
                <a:latin typeface="Arial Narrow" pitchFamily="34" charset="0"/>
              </a:rPr>
              <a:t>The Google File System</a:t>
            </a:r>
            <a:r>
              <a:rPr lang="en-US" altLang="zh-CN" sz="2000" dirty="0" smtClean="0">
                <a:latin typeface="Arial Narrow" pitchFamily="34" charset="0"/>
              </a:rPr>
              <a:t>,  SOSP’03</a:t>
            </a:r>
          </a:p>
          <a:p>
            <a:pPr>
              <a:buNone/>
            </a:pPr>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780" y="2821069"/>
            <a:ext cx="7772400" cy="1143000"/>
          </a:xfrm>
        </p:spPr>
        <p:txBody>
          <a:bodyPr>
            <a:normAutofit/>
          </a:bodyPr>
          <a:lstStyle/>
          <a:p>
            <a:pPr algn="ctr"/>
            <a:r>
              <a:rPr lang="en-US" altLang="zh-CN" sz="6000" dirty="0" smtClean="0">
                <a:solidFill>
                  <a:srgbClr val="C00000"/>
                </a:solidFill>
                <a:latin typeface="Arial" pitchFamily="34" charset="0"/>
                <a:ea typeface="Arial Unicode MS" pitchFamily="34" charset="-122"/>
                <a:cs typeface="Arial" pitchFamily="34" charset="0"/>
              </a:rPr>
              <a:t>Thanks</a:t>
            </a:r>
            <a:r>
              <a:rPr lang="zh-CN" altLang="en-US" sz="6000" dirty="0" smtClean="0">
                <a:solidFill>
                  <a:srgbClr val="C00000"/>
                </a:solidFill>
                <a:latin typeface="Arial" pitchFamily="34" charset="0"/>
                <a:ea typeface="Arial Unicode MS" pitchFamily="34" charset="-122"/>
                <a:cs typeface="Arial" pitchFamily="34" charset="0"/>
              </a:rPr>
              <a:t>！</a:t>
            </a:r>
            <a:endParaRPr lang="zh-CN" altLang="en-US" sz="6000" dirty="0">
              <a:solidFill>
                <a:srgbClr val="C00000"/>
              </a:solidFill>
              <a:latin typeface="Arial" pitchFamily="34" charset="0"/>
              <a:ea typeface="Arial Unicode MS" pitchFamily="34" charset="-122"/>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60927" y="764418"/>
            <a:ext cx="5108600" cy="5536894"/>
          </a:xfrm>
        </p:spPr>
        <p:txBody>
          <a:bodyPr>
            <a:normAutofit/>
          </a:bodyPr>
          <a:lstStyle/>
          <a:p>
            <a:pPr lvl="0">
              <a:spcAft>
                <a:spcPts val="1200"/>
              </a:spcAft>
              <a:buNone/>
              <a:defRPr/>
            </a:pPr>
            <a:r>
              <a:rPr lang="zh-CN" altLang="en-US" b="1" dirty="0" smtClean="0">
                <a:solidFill>
                  <a:srgbClr val="00B050"/>
                </a:solidFill>
                <a:latin typeface="黑体" pitchFamily="2" charset="-122"/>
                <a:ea typeface="黑体" pitchFamily="2" charset="-122"/>
              </a:rPr>
              <a:t>建立</a:t>
            </a:r>
            <a:r>
              <a:rPr lang="en-US" altLang="zh-CN" b="1" dirty="0" smtClean="0">
                <a:solidFill>
                  <a:srgbClr val="00B050"/>
                </a:solidFill>
                <a:latin typeface="黑体" pitchFamily="2" charset="-122"/>
                <a:ea typeface="黑体" pitchFamily="2" charset="-122"/>
              </a:rPr>
              <a:t>Map</a:t>
            </a:r>
            <a:r>
              <a:rPr lang="zh-CN" altLang="en-US" b="1" dirty="0" smtClean="0">
                <a:solidFill>
                  <a:srgbClr val="00B050"/>
                </a:solidFill>
                <a:latin typeface="黑体" pitchFamily="2" charset="-122"/>
                <a:ea typeface="黑体" pitchFamily="2" charset="-122"/>
              </a:rPr>
              <a:t>和</a:t>
            </a:r>
            <a:r>
              <a:rPr lang="en-US" altLang="zh-CN" b="1" dirty="0" smtClean="0">
                <a:solidFill>
                  <a:srgbClr val="00B050"/>
                </a:solidFill>
                <a:latin typeface="黑体" pitchFamily="2" charset="-122"/>
                <a:ea typeface="黑体" pitchFamily="2" charset="-122"/>
              </a:rPr>
              <a:t>Reduce</a:t>
            </a:r>
            <a:r>
              <a:rPr lang="zh-CN" altLang="en-US" b="1" dirty="0" smtClean="0">
                <a:solidFill>
                  <a:srgbClr val="00B050"/>
                </a:solidFill>
                <a:latin typeface="黑体" pitchFamily="2" charset="-122"/>
                <a:ea typeface="黑体" pitchFamily="2" charset="-122"/>
              </a:rPr>
              <a:t>抽象模型</a:t>
            </a:r>
            <a:endParaRPr lang="en-US" altLang="zh-CN" b="1" dirty="0" smtClean="0">
              <a:solidFill>
                <a:srgbClr val="00B050"/>
              </a:solidFill>
              <a:latin typeface="黑体" pitchFamily="2" charset="-122"/>
              <a:ea typeface="黑体" pitchFamily="2" charset="-122"/>
            </a:endParaRPr>
          </a:p>
          <a:p>
            <a:pPr lvl="0">
              <a:spcAft>
                <a:spcPts val="1200"/>
              </a:spcAft>
              <a:buNone/>
              <a:defRPr/>
            </a:pPr>
            <a:r>
              <a:rPr lang="zh-CN" altLang="en-US" dirty="0" smtClean="0">
                <a:solidFill>
                  <a:srgbClr val="C00000"/>
                </a:solidFill>
                <a:latin typeface="黑体" pitchFamily="2" charset="-122"/>
                <a:ea typeface="黑体" pitchFamily="2" charset="-122"/>
              </a:rPr>
              <a:t>典型的流式大数据问题的特征</a:t>
            </a:r>
            <a:endParaRPr lang="en-US" altLang="zh-CN" sz="2400" dirty="0" smtClean="0">
              <a:latin typeface="黑体" pitchFamily="2" charset="-122"/>
              <a:ea typeface="黑体" pitchFamily="2" charset="-122"/>
            </a:endParaRPr>
          </a:p>
          <a:p>
            <a:pPr lvl="0">
              <a:spcAft>
                <a:spcPts val="600"/>
              </a:spcAft>
              <a:defRPr/>
            </a:pPr>
            <a:r>
              <a:rPr lang="zh-CN" altLang="en-US" sz="2400" dirty="0" smtClean="0">
                <a:latin typeface="黑体" pitchFamily="2" charset="-122"/>
                <a:ea typeface="黑体" pitchFamily="2" charset="-122"/>
              </a:rPr>
              <a:t>大量数据记录</a:t>
            </a:r>
            <a:r>
              <a:rPr lang="en-US" altLang="zh-CN" sz="2400" dirty="0" smtClean="0">
                <a:latin typeface="黑体" pitchFamily="2" charset="-122"/>
                <a:ea typeface="黑体" pitchFamily="2" charset="-122"/>
              </a:rPr>
              <a:t>/</a:t>
            </a:r>
            <a:r>
              <a:rPr lang="zh-CN" altLang="en-US" sz="2400" dirty="0" smtClean="0">
                <a:latin typeface="黑体" pitchFamily="2" charset="-122"/>
                <a:ea typeface="黑体" pitchFamily="2" charset="-122"/>
              </a:rPr>
              <a:t>元素进行重复处理</a:t>
            </a:r>
            <a:endParaRPr lang="en-US" altLang="zh-CN" sz="2400" dirty="0" smtClean="0">
              <a:latin typeface="黑体" pitchFamily="2" charset="-122"/>
              <a:ea typeface="黑体" pitchFamily="2" charset="-122"/>
            </a:endParaRPr>
          </a:p>
          <a:p>
            <a:pPr lvl="0">
              <a:defRPr/>
            </a:pPr>
            <a:r>
              <a:rPr lang="zh-CN" altLang="en-US" sz="2400" dirty="0" smtClean="0">
                <a:latin typeface="黑体" pitchFamily="2" charset="-122"/>
                <a:ea typeface="黑体" pitchFamily="2" charset="-122"/>
              </a:rPr>
              <a:t>对每个数据记录</a:t>
            </a:r>
            <a:r>
              <a:rPr lang="en-US" altLang="zh-CN" sz="2400" dirty="0" smtClean="0">
                <a:latin typeface="黑体" pitchFamily="2" charset="-122"/>
                <a:ea typeface="黑体" pitchFamily="2" charset="-122"/>
              </a:rPr>
              <a:t>/</a:t>
            </a:r>
            <a:r>
              <a:rPr lang="zh-CN" altLang="en-US" sz="2400" dirty="0" smtClean="0">
                <a:latin typeface="黑体" pitchFamily="2" charset="-122"/>
                <a:ea typeface="黑体" pitchFamily="2" charset="-122"/>
              </a:rPr>
              <a:t>元素作感兴趣的处理、获取感兴趣的中间结果信息</a:t>
            </a:r>
            <a:endParaRPr lang="en-US" sz="2400" dirty="0" smtClean="0">
              <a:latin typeface="黑体" pitchFamily="2" charset="-122"/>
              <a:ea typeface="黑体" pitchFamily="2" charset="-122"/>
            </a:endParaRPr>
          </a:p>
          <a:p>
            <a:pPr lvl="0">
              <a:spcBef>
                <a:spcPts val="1200"/>
              </a:spcBef>
              <a:spcAft>
                <a:spcPts val="600"/>
              </a:spcAft>
              <a:defRPr/>
            </a:pPr>
            <a:r>
              <a:rPr lang="zh-CN" altLang="en-US" sz="2400" dirty="0" smtClean="0">
                <a:latin typeface="黑体" pitchFamily="2" charset="-122"/>
                <a:ea typeface="黑体" pitchFamily="2" charset="-122"/>
              </a:rPr>
              <a:t>排序和整理中间结果以利后续处理</a:t>
            </a:r>
            <a:endParaRPr lang="en-US" sz="2400" dirty="0" smtClean="0">
              <a:latin typeface="黑体" pitchFamily="2" charset="-122"/>
              <a:ea typeface="黑体" pitchFamily="2" charset="-122"/>
            </a:endParaRPr>
          </a:p>
          <a:p>
            <a:pPr lvl="0">
              <a:spcAft>
                <a:spcPts val="600"/>
              </a:spcAft>
              <a:defRPr/>
            </a:pPr>
            <a:r>
              <a:rPr lang="zh-CN" altLang="en-US" sz="2400" dirty="0" smtClean="0">
                <a:latin typeface="黑体" pitchFamily="2" charset="-122"/>
                <a:ea typeface="黑体" pitchFamily="2" charset="-122"/>
              </a:rPr>
              <a:t>收集整理中间结果</a:t>
            </a:r>
            <a:endParaRPr lang="en-US" altLang="zh-CN" sz="2400" dirty="0" smtClean="0">
              <a:latin typeface="黑体" pitchFamily="2" charset="-122"/>
              <a:ea typeface="黑体" pitchFamily="2" charset="-122"/>
            </a:endParaRPr>
          </a:p>
          <a:p>
            <a:pPr lvl="0">
              <a:spcAft>
                <a:spcPts val="600"/>
              </a:spcAft>
              <a:defRPr/>
            </a:pPr>
            <a:r>
              <a:rPr lang="zh-CN" altLang="en-US" sz="2400" dirty="0" smtClean="0">
                <a:latin typeface="黑体" pitchFamily="2" charset="-122"/>
                <a:ea typeface="黑体" pitchFamily="2" charset="-122"/>
              </a:rPr>
              <a:t>产生最终结果输出</a:t>
            </a:r>
            <a:endParaRPr lang="zh-CN" altLang="en-US" sz="2400" dirty="0">
              <a:latin typeface="黑体" pitchFamily="2" charset="-122"/>
              <a:ea typeface="黑体" pitchFamily="2" charset="-122"/>
            </a:endParaRPr>
          </a:p>
        </p:txBody>
      </p:sp>
      <p:sp>
        <p:nvSpPr>
          <p:cNvPr id="4" name="Title 1"/>
          <p:cNvSpPr>
            <a:spLocks noGrp="1"/>
          </p:cNvSpPr>
          <p:nvPr>
            <p:ph type="title"/>
          </p:nvPr>
        </p:nvSpPr>
        <p:spPr>
          <a:xfrm>
            <a:off x="1095218" y="211335"/>
            <a:ext cx="7772400" cy="4856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altLang="zh-CN" sz="2400" b="1" spc="50" dirty="0" err="1"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MapReduce</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的基本模型与处理思想</a:t>
            </a:r>
            <a:endPar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endParaRPr>
          </a:p>
        </p:txBody>
      </p:sp>
      <p:grpSp>
        <p:nvGrpSpPr>
          <p:cNvPr id="8" name="Group 7"/>
          <p:cNvGrpSpPr/>
          <p:nvPr/>
        </p:nvGrpSpPr>
        <p:grpSpPr>
          <a:xfrm>
            <a:off x="6105236" y="2050462"/>
            <a:ext cx="2456874" cy="997527"/>
            <a:chOff x="6105236" y="1376216"/>
            <a:chExt cx="2262910" cy="997527"/>
          </a:xfrm>
        </p:grpSpPr>
        <p:sp>
          <p:nvSpPr>
            <p:cNvPr id="5" name="Rounded Rectangle 4"/>
            <p:cNvSpPr/>
            <p:nvPr/>
          </p:nvSpPr>
          <p:spPr>
            <a:xfrm>
              <a:off x="6964219" y="1376216"/>
              <a:ext cx="1403927" cy="9975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mj-lt"/>
                </a:rPr>
                <a:t>Map</a:t>
              </a:r>
              <a:endParaRPr lang="zh-CN" altLang="en-US" sz="2800" dirty="0">
                <a:latin typeface="+mj-lt"/>
              </a:endParaRPr>
            </a:p>
          </p:txBody>
        </p:sp>
        <p:sp>
          <p:nvSpPr>
            <p:cNvPr id="7" name="Notched Right Arrow 6"/>
            <p:cNvSpPr/>
            <p:nvPr/>
          </p:nvSpPr>
          <p:spPr>
            <a:xfrm>
              <a:off x="6105236" y="1625601"/>
              <a:ext cx="766619" cy="544946"/>
            </a:xfrm>
            <a:prstGeom prst="notched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Group 8"/>
          <p:cNvGrpSpPr/>
          <p:nvPr/>
        </p:nvGrpSpPr>
        <p:grpSpPr>
          <a:xfrm>
            <a:off x="6091384" y="3810002"/>
            <a:ext cx="2470726" cy="997527"/>
            <a:chOff x="6105236" y="1376216"/>
            <a:chExt cx="2262910" cy="997527"/>
          </a:xfrm>
        </p:grpSpPr>
        <p:sp>
          <p:nvSpPr>
            <p:cNvPr id="10" name="Rounded Rectangle 9"/>
            <p:cNvSpPr/>
            <p:nvPr/>
          </p:nvSpPr>
          <p:spPr>
            <a:xfrm>
              <a:off x="6964219" y="1376216"/>
              <a:ext cx="1403927" cy="997527"/>
            </a:xfrm>
            <a:prstGeom prst="roundRect">
              <a:avLst/>
            </a:prstGeom>
            <a:solidFill>
              <a:srgbClr val="00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mj-lt"/>
                </a:rPr>
                <a:t>Reduce</a:t>
              </a:r>
              <a:endParaRPr lang="zh-CN" altLang="en-US" sz="2800" dirty="0">
                <a:latin typeface="+mj-lt"/>
              </a:endParaRPr>
            </a:p>
          </p:txBody>
        </p:sp>
        <p:sp>
          <p:nvSpPr>
            <p:cNvPr id="11" name="Notched Right Arrow 10"/>
            <p:cNvSpPr/>
            <p:nvPr/>
          </p:nvSpPr>
          <p:spPr>
            <a:xfrm>
              <a:off x="6105236" y="1625601"/>
              <a:ext cx="766619" cy="544946"/>
            </a:xfrm>
            <a:prstGeom prst="notched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Rounded Rectangle 11"/>
          <p:cNvSpPr/>
          <p:nvPr/>
        </p:nvSpPr>
        <p:spPr>
          <a:xfrm>
            <a:off x="373790" y="2000440"/>
            <a:ext cx="5255479" cy="1413163"/>
          </a:xfrm>
          <a:prstGeom prst="roundRect">
            <a:avLst/>
          </a:prstGeom>
          <a:solidFill>
            <a:srgbClr val="FFC0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ounded Rectangle 12"/>
          <p:cNvSpPr/>
          <p:nvPr/>
        </p:nvSpPr>
        <p:spPr>
          <a:xfrm>
            <a:off x="398350" y="3930339"/>
            <a:ext cx="5278571" cy="1016018"/>
          </a:xfrm>
          <a:prstGeom prst="roundRect">
            <a:avLst/>
          </a:prstGeom>
          <a:solidFill>
            <a:srgbClr val="00FFFF">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694062" y="5365214"/>
            <a:ext cx="7965195" cy="892552"/>
          </a:xfrm>
          <a:prstGeom prst="rect">
            <a:avLst/>
          </a:prstGeom>
          <a:noFill/>
        </p:spPr>
        <p:txBody>
          <a:bodyPr wrap="square" rtlCol="0">
            <a:spAutoFit/>
          </a:bodyPr>
          <a:lstStyle/>
          <a:p>
            <a:pPr marL="1619250" indent="-1619250"/>
            <a:r>
              <a:rPr lang="zh-CN" altLang="en-US" sz="2600" dirty="0" smtClean="0">
                <a:solidFill>
                  <a:srgbClr val="FF0066"/>
                </a:solidFill>
                <a:latin typeface="黑体" pitchFamily="2" charset="-122"/>
                <a:ea typeface="黑体" pitchFamily="2" charset="-122"/>
              </a:rPr>
              <a:t>关键思想：为大数据处理过程中的两个主要处理阶段</a:t>
            </a:r>
            <a:endParaRPr lang="en-US" altLang="zh-CN" sz="2600" dirty="0" smtClean="0">
              <a:solidFill>
                <a:srgbClr val="FF0066"/>
              </a:solidFill>
              <a:latin typeface="黑体" pitchFamily="2" charset="-122"/>
              <a:ea typeface="黑体" pitchFamily="2" charset="-122"/>
            </a:endParaRPr>
          </a:p>
          <a:p>
            <a:pPr marL="1619250" indent="-1619250"/>
            <a:r>
              <a:rPr lang="en-US" altLang="zh-CN" sz="2600" dirty="0" smtClean="0">
                <a:solidFill>
                  <a:srgbClr val="FF0066"/>
                </a:solidFill>
                <a:latin typeface="黑体" pitchFamily="2" charset="-122"/>
                <a:ea typeface="黑体" pitchFamily="2" charset="-122"/>
              </a:rPr>
              <a:t>          </a:t>
            </a:r>
            <a:r>
              <a:rPr lang="zh-CN" altLang="en-US" sz="2600" dirty="0" smtClean="0">
                <a:solidFill>
                  <a:srgbClr val="FF0066"/>
                </a:solidFill>
                <a:latin typeface="黑体" pitchFamily="2" charset="-122"/>
                <a:ea typeface="黑体" pitchFamily="2" charset="-122"/>
              </a:rPr>
              <a:t>提炼为一种抽象的操作机制</a:t>
            </a:r>
            <a:endParaRPr lang="zh-CN" altLang="en-US" sz="2600" dirty="0">
              <a:solidFill>
                <a:srgbClr val="FF0066"/>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lide(fromLef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20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slide(fromLeft)">
                                      <p:cBhvr>
                                        <p:cTn id="2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380853" y="764653"/>
            <a:ext cx="8308109" cy="5514114"/>
          </a:xfrm>
          <a:prstGeom prst="rect">
            <a:avLst/>
          </a:prstGeom>
        </p:spPr>
        <p:txBody>
          <a:bodyPr vert="horz">
            <a:noAutofit/>
          </a:bodyPr>
          <a:lstStyle/>
          <a:p>
            <a:pPr lvl="0">
              <a:spcAft>
                <a:spcPts val="1200"/>
              </a:spcAft>
              <a:buNone/>
              <a:defRPr/>
            </a:pPr>
            <a:r>
              <a:rPr lang="zh-CN" altLang="en-US" sz="2600" b="1" dirty="0" smtClean="0">
                <a:solidFill>
                  <a:srgbClr val="00B050"/>
                </a:solidFill>
                <a:latin typeface="黑体" pitchFamily="2" charset="-122"/>
                <a:ea typeface="黑体" pitchFamily="2" charset="-122"/>
              </a:rPr>
              <a:t>建立</a:t>
            </a:r>
            <a:r>
              <a:rPr lang="en-US" altLang="zh-CN" sz="2600" b="1" dirty="0" smtClean="0">
                <a:solidFill>
                  <a:srgbClr val="00B050"/>
                </a:solidFill>
                <a:latin typeface="黑体" pitchFamily="2" charset="-122"/>
                <a:ea typeface="黑体" pitchFamily="2" charset="-122"/>
              </a:rPr>
              <a:t>Map</a:t>
            </a:r>
            <a:r>
              <a:rPr lang="zh-CN" altLang="en-US" sz="2600" b="1" dirty="0" smtClean="0">
                <a:solidFill>
                  <a:srgbClr val="00B050"/>
                </a:solidFill>
                <a:latin typeface="黑体" pitchFamily="2" charset="-122"/>
                <a:ea typeface="黑体" pitchFamily="2" charset="-122"/>
              </a:rPr>
              <a:t>和</a:t>
            </a:r>
            <a:r>
              <a:rPr lang="en-US" altLang="zh-CN" sz="2600" b="1" dirty="0" smtClean="0">
                <a:solidFill>
                  <a:srgbClr val="00B050"/>
                </a:solidFill>
                <a:latin typeface="黑体" pitchFamily="2" charset="-122"/>
                <a:ea typeface="黑体" pitchFamily="2" charset="-122"/>
              </a:rPr>
              <a:t>Reduce</a:t>
            </a:r>
            <a:r>
              <a:rPr lang="zh-CN" altLang="en-US" sz="2600" b="1" dirty="0" smtClean="0">
                <a:solidFill>
                  <a:srgbClr val="00B050"/>
                </a:solidFill>
                <a:latin typeface="黑体" pitchFamily="2" charset="-122"/>
                <a:ea typeface="黑体" pitchFamily="2" charset="-122"/>
              </a:rPr>
              <a:t>抽象模型</a:t>
            </a:r>
            <a:endParaRPr lang="en-US" altLang="zh-CN" sz="2600" b="1" dirty="0" smtClean="0">
              <a:solidFill>
                <a:srgbClr val="00B050"/>
              </a:solidFill>
              <a:latin typeface="黑体" pitchFamily="2" charset="-122"/>
              <a:ea typeface="黑体" pitchFamily="2" charset="-122"/>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tabLst/>
              <a:defRPr/>
            </a:pPr>
            <a:r>
              <a:rPr kumimoji="0" lang="zh-CN" altLang="en-US" sz="2600" b="0" i="0" u="none" strike="noStrike" kern="1200" cap="none" spc="0" normalizeH="0" baseline="0" noProof="0" dirty="0" smtClean="0">
                <a:ln>
                  <a:noFill/>
                </a:ln>
                <a:solidFill>
                  <a:schemeClr val="tx1"/>
                </a:solidFill>
                <a:effectLst/>
                <a:uLnTx/>
                <a:uFillTx/>
                <a:latin typeface="+mj-lt"/>
                <a:ea typeface="黑体" pitchFamily="2" charset="-122"/>
              </a:rPr>
              <a:t>   </a:t>
            </a:r>
            <a:r>
              <a:rPr kumimoji="0" lang="zh-CN" altLang="en-US" sz="2600" i="0" u="none" strike="noStrike" kern="1200" cap="none" spc="0" normalizeH="0" baseline="0" noProof="0" dirty="0" smtClean="0">
                <a:ln>
                  <a:noFill/>
                </a:ln>
                <a:solidFill>
                  <a:schemeClr val="tx1"/>
                </a:solidFill>
                <a:effectLst/>
                <a:uLnTx/>
                <a:uFillTx/>
                <a:latin typeface="Arial Narrow" pitchFamily="34" charset="0"/>
                <a:ea typeface="黑体" pitchFamily="2" charset="-122"/>
              </a:rPr>
              <a:t>借鉴函数式程序设计语言</a:t>
            </a:r>
            <a:r>
              <a:rPr kumimoji="0" lang="en-US" altLang="zh-CN" sz="2600" i="0" u="none" strike="noStrike" kern="1200" cap="none" spc="0" normalizeH="0" baseline="0" noProof="0" dirty="0" smtClean="0">
                <a:ln>
                  <a:noFill/>
                </a:ln>
                <a:solidFill>
                  <a:schemeClr val="tx1"/>
                </a:solidFill>
                <a:effectLst/>
                <a:uLnTx/>
                <a:uFillTx/>
                <a:latin typeface="Arial Narrow" pitchFamily="34" charset="0"/>
                <a:ea typeface="黑体" pitchFamily="2" charset="-122"/>
              </a:rPr>
              <a:t>Lisp</a:t>
            </a:r>
            <a:r>
              <a:rPr kumimoji="0" lang="zh-CN" altLang="en-US" sz="2600" i="0" u="none" strike="noStrike" kern="1200" cap="none" spc="0" normalizeH="0" baseline="0" noProof="0" dirty="0" smtClean="0">
                <a:ln>
                  <a:noFill/>
                </a:ln>
                <a:solidFill>
                  <a:schemeClr val="tx1"/>
                </a:solidFill>
                <a:effectLst/>
                <a:uLnTx/>
                <a:uFillTx/>
                <a:latin typeface="Arial Narrow" pitchFamily="34" charset="0"/>
                <a:ea typeface="黑体" pitchFamily="2" charset="-122"/>
              </a:rPr>
              <a:t>中的思想，定义了</a:t>
            </a:r>
            <a:r>
              <a:rPr lang="en-US" altLang="zh-CN" sz="2600" dirty="0" smtClean="0">
                <a:latin typeface="Arial Narrow" pitchFamily="34" charset="0"/>
                <a:ea typeface="黑体" pitchFamily="2" charset="-122"/>
              </a:rPr>
              <a:t>M</a:t>
            </a:r>
            <a:r>
              <a:rPr kumimoji="0" lang="en-US" altLang="zh-CN" sz="2600" i="0" u="none" strike="noStrike" kern="1200" cap="none" spc="0" normalizeH="0" baseline="0" noProof="0" dirty="0" err="1" smtClean="0">
                <a:ln>
                  <a:noFill/>
                </a:ln>
                <a:solidFill>
                  <a:schemeClr val="tx1"/>
                </a:solidFill>
                <a:effectLst/>
                <a:uLnTx/>
                <a:uFillTx/>
                <a:latin typeface="Arial Narrow" pitchFamily="34" charset="0"/>
                <a:ea typeface="黑体" pitchFamily="2" charset="-122"/>
              </a:rPr>
              <a:t>ap</a:t>
            </a:r>
            <a:r>
              <a:rPr lang="zh-CN" altLang="en-US" sz="2600" dirty="0" smtClean="0">
                <a:latin typeface="Arial Narrow" pitchFamily="34" charset="0"/>
                <a:ea typeface="黑体" pitchFamily="2" charset="-122"/>
              </a:rPr>
              <a:t>和</a:t>
            </a:r>
            <a:r>
              <a:rPr lang="en-US" altLang="zh-CN" sz="2600" dirty="0" smtClean="0">
                <a:latin typeface="Arial Narrow" pitchFamily="34" charset="0"/>
                <a:ea typeface="黑体" pitchFamily="2" charset="-122"/>
              </a:rPr>
              <a:t>Reduce</a:t>
            </a:r>
            <a:r>
              <a:rPr lang="zh-CN" altLang="en-US" sz="2600" dirty="0" smtClean="0">
                <a:latin typeface="Arial Narrow" pitchFamily="34" charset="0"/>
                <a:ea typeface="黑体" pitchFamily="2" charset="-122"/>
              </a:rPr>
              <a:t>两个</a:t>
            </a:r>
            <a:r>
              <a:rPr kumimoji="0" lang="zh-CN" altLang="en-US" sz="2600" i="0" u="none" strike="noStrike" kern="1200" cap="none" spc="0" normalizeH="0" baseline="0" noProof="0" dirty="0" smtClean="0">
                <a:ln>
                  <a:noFill/>
                </a:ln>
                <a:solidFill>
                  <a:schemeClr val="tx1"/>
                </a:solidFill>
                <a:effectLst/>
                <a:uLnTx/>
                <a:uFillTx/>
                <a:latin typeface="Arial Narrow" pitchFamily="34" charset="0"/>
                <a:ea typeface="黑体" pitchFamily="2" charset="-122"/>
              </a:rPr>
              <a:t>抽象的操作函数：</a:t>
            </a:r>
            <a:endParaRPr kumimoji="0" lang="en-US" altLang="zh-CN" sz="2600" i="0" u="none" strike="noStrike" kern="1200" cap="none" spc="0" normalizeH="0" baseline="0" noProof="0" dirty="0" smtClean="0">
              <a:ln>
                <a:noFill/>
              </a:ln>
              <a:solidFill>
                <a:schemeClr val="tx1"/>
              </a:solidFill>
              <a:effectLst/>
              <a:uLnTx/>
              <a:uFillTx/>
              <a:latin typeface="Arial Narrow" pitchFamily="34" charset="0"/>
              <a:ea typeface="黑体" pitchFamily="2" charset="-122"/>
            </a:endParaRPr>
          </a:p>
          <a:p>
            <a:pPr marL="548640" lvl="1" indent="-228600">
              <a:spcBef>
                <a:spcPts val="370"/>
              </a:spcBef>
              <a:buClr>
                <a:schemeClr val="accent2"/>
              </a:buClr>
              <a:buSzPct val="85000"/>
              <a:buFont typeface="Wingdings 2"/>
              <a:buChar char=""/>
            </a:pPr>
            <a:r>
              <a:rPr lang="nn-NO" altLang="zh-CN" sz="2800" dirty="0" smtClean="0">
                <a:solidFill>
                  <a:srgbClr val="FF0000"/>
                </a:solidFill>
                <a:latin typeface="Arial Narrow" pitchFamily="34" charset="0"/>
                <a:ea typeface="黑体" pitchFamily="2" charset="-122"/>
              </a:rPr>
              <a:t>map</a:t>
            </a:r>
            <a:r>
              <a:rPr lang="nn-NO" altLang="zh-CN" sz="2800" dirty="0" smtClean="0">
                <a:latin typeface="Arial Narrow" pitchFamily="34" charset="0"/>
                <a:ea typeface="黑体" pitchFamily="2" charset="-122"/>
              </a:rPr>
              <a:t>: </a:t>
            </a:r>
            <a:r>
              <a:rPr lang="nn-NO" altLang="zh-CN" sz="2800" dirty="0" smtClean="0">
                <a:solidFill>
                  <a:srgbClr val="0066FF"/>
                </a:solidFill>
                <a:latin typeface="Arial Narrow" pitchFamily="34" charset="0"/>
                <a:ea typeface="黑体" pitchFamily="2" charset="-122"/>
              </a:rPr>
              <a:t>(k1; v1) </a:t>
            </a:r>
            <a:r>
              <a:rPr lang="nn-NO" altLang="zh-CN" sz="2800" dirty="0" smtClean="0">
                <a:latin typeface="Arial Narrow" pitchFamily="34" charset="0"/>
                <a:ea typeface="黑体" pitchFamily="2" charset="-122"/>
                <a:sym typeface="Wingdings" pitchFamily="2" charset="2"/>
              </a:rPr>
              <a:t></a:t>
            </a:r>
            <a:r>
              <a:rPr lang="nn-NO" altLang="zh-CN" sz="2800" dirty="0" smtClean="0">
                <a:latin typeface="Arial Narrow" pitchFamily="34" charset="0"/>
                <a:ea typeface="黑体" pitchFamily="2" charset="-122"/>
              </a:rPr>
              <a:t> </a:t>
            </a:r>
            <a:r>
              <a:rPr lang="nn-NO" altLang="zh-CN" sz="2800" dirty="0" smtClean="0">
                <a:solidFill>
                  <a:srgbClr val="00B0F0"/>
                </a:solidFill>
                <a:latin typeface="Arial Narrow" pitchFamily="34" charset="0"/>
                <a:ea typeface="黑体" pitchFamily="2" charset="-122"/>
              </a:rPr>
              <a:t>[(k2; v2)]</a:t>
            </a:r>
          </a:p>
          <a:p>
            <a:pPr marL="548640" lvl="1" indent="-228600">
              <a:spcBef>
                <a:spcPts val="370"/>
              </a:spcBef>
              <a:buClr>
                <a:schemeClr val="accent2"/>
              </a:buClr>
              <a:buSzPct val="85000"/>
              <a:buFont typeface="Wingdings 2"/>
              <a:buChar char=""/>
            </a:pPr>
            <a:r>
              <a:rPr lang="en-US" altLang="zh-CN" sz="2800" dirty="0" smtClean="0">
                <a:solidFill>
                  <a:srgbClr val="FF0000"/>
                </a:solidFill>
                <a:latin typeface="Arial Narrow" pitchFamily="34" charset="0"/>
                <a:ea typeface="黑体" pitchFamily="2" charset="-122"/>
              </a:rPr>
              <a:t>reduce:</a:t>
            </a:r>
            <a:r>
              <a:rPr lang="en-US" altLang="zh-CN" sz="2800" dirty="0" smtClean="0">
                <a:latin typeface="Arial Narrow" pitchFamily="34" charset="0"/>
                <a:ea typeface="黑体" pitchFamily="2" charset="-122"/>
              </a:rPr>
              <a:t> </a:t>
            </a:r>
            <a:r>
              <a:rPr lang="en-US" altLang="zh-CN" sz="2800" dirty="0" smtClean="0">
                <a:solidFill>
                  <a:srgbClr val="00B0F0"/>
                </a:solidFill>
                <a:latin typeface="Arial Narrow" pitchFamily="34" charset="0"/>
                <a:ea typeface="黑体" pitchFamily="2" charset="-122"/>
              </a:rPr>
              <a:t>(k2; [v2]) </a:t>
            </a:r>
            <a:r>
              <a:rPr lang="en-US" altLang="zh-CN" sz="2800" dirty="0" smtClean="0">
                <a:latin typeface="Arial Narrow" pitchFamily="34" charset="0"/>
                <a:ea typeface="黑体" pitchFamily="2" charset="-122"/>
                <a:sym typeface="Wingdings" pitchFamily="2" charset="2"/>
              </a:rPr>
              <a:t></a:t>
            </a:r>
            <a:r>
              <a:rPr lang="en-US" altLang="zh-CN" sz="2800" dirty="0" smtClean="0">
                <a:latin typeface="Arial Narrow" pitchFamily="34" charset="0"/>
                <a:ea typeface="黑体" pitchFamily="2" charset="-122"/>
              </a:rPr>
              <a:t> </a:t>
            </a:r>
            <a:r>
              <a:rPr lang="en-US" altLang="zh-CN" sz="2800" dirty="0" smtClean="0">
                <a:solidFill>
                  <a:srgbClr val="00B050"/>
                </a:solidFill>
                <a:latin typeface="Arial Narrow" pitchFamily="34" charset="0"/>
                <a:ea typeface="黑体" pitchFamily="2" charset="-122"/>
              </a:rPr>
              <a:t>[(k3; v3)]</a:t>
            </a:r>
          </a:p>
          <a:p>
            <a:pPr marL="548640" lvl="1" indent="-228600">
              <a:spcBef>
                <a:spcPts val="370"/>
              </a:spcBef>
              <a:buClr>
                <a:schemeClr val="accent2"/>
              </a:buClr>
              <a:buSzPct val="85000"/>
              <a:buFont typeface="Wingdings 2"/>
              <a:buChar char=""/>
            </a:pPr>
            <a:endParaRPr lang="en-US" altLang="zh-CN" sz="2800" b="1" dirty="0" smtClean="0">
              <a:solidFill>
                <a:srgbClr val="00B050"/>
              </a:solidFill>
              <a:latin typeface="+mj-lt"/>
            </a:endParaRPr>
          </a:p>
          <a:p>
            <a:pPr marL="548640" lvl="1" indent="-228600">
              <a:spcBef>
                <a:spcPts val="370"/>
              </a:spcBef>
              <a:buClr>
                <a:schemeClr val="accent2"/>
              </a:buClr>
              <a:buSzPct val="85000"/>
            </a:pPr>
            <a:endParaRPr lang="en-US" altLang="zh-CN" sz="2800" b="1" dirty="0" smtClean="0">
              <a:solidFill>
                <a:srgbClr val="00B050"/>
              </a:solidFill>
              <a:latin typeface="+mj-lt"/>
            </a:endParaRPr>
          </a:p>
          <a:p>
            <a:pPr marL="548640" lvl="1" indent="-228600">
              <a:spcBef>
                <a:spcPts val="370"/>
              </a:spcBef>
              <a:buClr>
                <a:schemeClr val="accent2"/>
              </a:buClr>
              <a:buSzPct val="85000"/>
            </a:pPr>
            <a:r>
              <a:rPr lang="zh-CN" altLang="en-US" sz="2400" b="1" dirty="0" smtClean="0">
                <a:latin typeface="黑体" pitchFamily="2" charset="-122"/>
                <a:ea typeface="黑体" pitchFamily="2" charset="-122"/>
              </a:rPr>
              <a:t>特点：</a:t>
            </a:r>
            <a:endParaRPr lang="en-US" altLang="zh-CN" sz="2400" b="1" dirty="0" smtClean="0">
              <a:latin typeface="黑体" pitchFamily="2" charset="-122"/>
              <a:ea typeface="黑体" pitchFamily="2" charset="-122"/>
            </a:endParaRPr>
          </a:p>
          <a:p>
            <a:pPr marL="548640" lvl="1" indent="-228600">
              <a:spcBef>
                <a:spcPts val="370"/>
              </a:spcBef>
              <a:buClr>
                <a:schemeClr val="accent2"/>
              </a:buClr>
              <a:buSzPct val="85000"/>
              <a:buFont typeface="Wingdings 2"/>
              <a:buChar char=""/>
            </a:pPr>
            <a:r>
              <a:rPr lang="zh-CN" altLang="en-US" sz="2400" b="1" dirty="0" smtClean="0">
                <a:solidFill>
                  <a:srgbClr val="FF0066"/>
                </a:solidFill>
                <a:latin typeface="黑体" pitchFamily="2" charset="-122"/>
                <a:ea typeface="黑体" pitchFamily="2" charset="-122"/>
              </a:rPr>
              <a:t>描述了对一组数据处理的两个阶段的抽象操作</a:t>
            </a:r>
            <a:endParaRPr lang="en-US" altLang="zh-CN" sz="2400" b="1" dirty="0" smtClean="0">
              <a:solidFill>
                <a:srgbClr val="FF0066"/>
              </a:solidFill>
              <a:latin typeface="黑体" pitchFamily="2" charset="-122"/>
              <a:ea typeface="黑体" pitchFamily="2" charset="-122"/>
            </a:endParaRPr>
          </a:p>
          <a:p>
            <a:pPr marL="548640" lvl="1" indent="-228600">
              <a:spcBef>
                <a:spcPts val="370"/>
              </a:spcBef>
              <a:buClr>
                <a:schemeClr val="accent2"/>
              </a:buClr>
              <a:buSzPct val="85000"/>
              <a:buFont typeface="Wingdings 2"/>
              <a:buChar char=""/>
            </a:pPr>
            <a:r>
              <a:rPr lang="zh-CN" altLang="en-US" sz="2400" b="1" dirty="0" smtClean="0">
                <a:solidFill>
                  <a:srgbClr val="FF0066"/>
                </a:solidFill>
                <a:latin typeface="黑体" pitchFamily="2" charset="-122"/>
                <a:ea typeface="黑体" pitchFamily="2" charset="-122"/>
              </a:rPr>
              <a:t>仅仅描述了需要做什么，不需要关注怎么做</a:t>
            </a:r>
            <a:endParaRPr lang="en-US" altLang="zh-CN" sz="2400" b="1" dirty="0" smtClean="0">
              <a:solidFill>
                <a:srgbClr val="FF0066"/>
              </a:solidFill>
              <a:latin typeface="黑体" pitchFamily="2" charset="-122"/>
              <a:ea typeface="黑体" pitchFamily="2" charset="-122"/>
            </a:endParaRPr>
          </a:p>
          <a:p>
            <a:pPr marL="548640" lvl="1" indent="-228600">
              <a:spcBef>
                <a:spcPts val="370"/>
              </a:spcBef>
              <a:buClr>
                <a:schemeClr val="accent2"/>
              </a:buClr>
              <a:buSzPct val="85000"/>
              <a:buFont typeface="Wingdings 2"/>
              <a:buChar char=""/>
            </a:pPr>
            <a:endParaRPr lang="en-US" altLang="zh-CN" sz="2800" b="1" dirty="0" smtClean="0">
              <a:solidFill>
                <a:srgbClr val="00B050"/>
              </a:solidFill>
              <a:latin typeface="+mj-lt"/>
            </a:endParaRPr>
          </a:p>
          <a:p>
            <a:pPr marL="548640" lvl="1" indent="-228600">
              <a:spcBef>
                <a:spcPts val="370"/>
              </a:spcBef>
              <a:buClr>
                <a:schemeClr val="accent2"/>
              </a:buClr>
              <a:buSzPct val="85000"/>
            </a:pPr>
            <a:endParaRPr lang="nn-NO" altLang="zh-CN" sz="2800" b="1" dirty="0" smtClean="0">
              <a:solidFill>
                <a:srgbClr val="00B0F0"/>
              </a:solidFill>
              <a:latin typeface="+mj-lt"/>
            </a:endParaRPr>
          </a:p>
        </p:txBody>
      </p:sp>
      <p:sp>
        <p:nvSpPr>
          <p:cNvPr id="6" name="Title 1"/>
          <p:cNvSpPr>
            <a:spLocks noGrp="1"/>
          </p:cNvSpPr>
          <p:nvPr>
            <p:ph type="title"/>
          </p:nvPr>
        </p:nvSpPr>
        <p:spPr>
          <a:xfrm>
            <a:off x="1095218" y="211335"/>
            <a:ext cx="7772400" cy="4856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altLang="zh-CN" sz="2400" b="1" spc="50" dirty="0" err="1"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MapReduce</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的基本模型与处理思想</a:t>
            </a:r>
            <a:endPar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50092" y="705777"/>
            <a:ext cx="8527057" cy="5536894"/>
          </a:xfrm>
        </p:spPr>
        <p:txBody>
          <a:bodyPr>
            <a:normAutofit/>
          </a:bodyPr>
          <a:lstStyle/>
          <a:p>
            <a:pPr lvl="0">
              <a:buNone/>
              <a:defRPr/>
            </a:pPr>
            <a:r>
              <a:rPr lang="zh-CN" altLang="en-US" b="1" dirty="0" smtClean="0">
                <a:solidFill>
                  <a:srgbClr val="00B050"/>
                </a:solidFill>
                <a:latin typeface="黑体" pitchFamily="2" charset="-122"/>
                <a:ea typeface="黑体" pitchFamily="2" charset="-122"/>
              </a:rPr>
              <a:t>上升到构架</a:t>
            </a:r>
            <a:r>
              <a:rPr lang="en-US" altLang="zh-CN" b="1" dirty="0" smtClean="0">
                <a:solidFill>
                  <a:srgbClr val="00B050"/>
                </a:solidFill>
                <a:latin typeface="黑体" pitchFamily="2" charset="-122"/>
                <a:ea typeface="黑体" pitchFamily="2" charset="-122"/>
              </a:rPr>
              <a:t>--</a:t>
            </a:r>
            <a:r>
              <a:rPr lang="zh-CN" altLang="en-US" b="1" dirty="0" smtClean="0">
                <a:solidFill>
                  <a:srgbClr val="00B050"/>
                </a:solidFill>
                <a:latin typeface="黑体" pitchFamily="2" charset="-122"/>
                <a:ea typeface="黑体" pitchFamily="2" charset="-122"/>
              </a:rPr>
              <a:t>自动并行化并隐藏低层细节</a:t>
            </a:r>
            <a:endParaRPr lang="en-US" altLang="en-US" b="1" dirty="0" smtClean="0">
              <a:solidFill>
                <a:srgbClr val="00B050"/>
              </a:solidFill>
              <a:latin typeface="黑体" pitchFamily="2" charset="-122"/>
              <a:ea typeface="黑体" pitchFamily="2" charset="-122"/>
            </a:endParaRPr>
          </a:p>
        </p:txBody>
      </p:sp>
      <p:sp>
        <p:nvSpPr>
          <p:cNvPr id="5" name="Rounded Rectangle 4"/>
          <p:cNvSpPr/>
          <p:nvPr/>
        </p:nvSpPr>
        <p:spPr>
          <a:xfrm>
            <a:off x="3157184" y="1454227"/>
            <a:ext cx="2819400" cy="462703"/>
          </a:xfrm>
          <a:prstGeom prst="round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zh-CN" altLang="en-US" sz="2000" b="1" dirty="0" smtClean="0">
                <a:solidFill>
                  <a:schemeClr val="tx1"/>
                </a:solidFill>
                <a:latin typeface="+mj-ea"/>
                <a:ea typeface="+mj-ea"/>
              </a:rPr>
              <a:t>海量数据存储</a:t>
            </a:r>
            <a:endParaRPr lang="zh-CN" altLang="en-US" sz="2000" b="1" dirty="0">
              <a:solidFill>
                <a:schemeClr val="tx1"/>
              </a:solidFill>
              <a:latin typeface="+mj-ea"/>
              <a:ea typeface="+mj-ea"/>
            </a:endParaRPr>
          </a:p>
        </p:txBody>
      </p:sp>
      <p:grpSp>
        <p:nvGrpSpPr>
          <p:cNvPr id="65" name="Group 64"/>
          <p:cNvGrpSpPr/>
          <p:nvPr/>
        </p:nvGrpSpPr>
        <p:grpSpPr>
          <a:xfrm>
            <a:off x="3559867" y="1454227"/>
            <a:ext cx="1997499" cy="462703"/>
            <a:chOff x="3559867" y="1539706"/>
            <a:chExt cx="1997499" cy="783512"/>
          </a:xfrm>
        </p:grpSpPr>
        <p:cxnSp>
          <p:nvCxnSpPr>
            <p:cNvPr id="48" name="Straight Connector 47"/>
            <p:cNvCxnSpPr/>
            <p:nvPr/>
          </p:nvCxnSpPr>
          <p:spPr>
            <a:xfrm rot="16200000" flipH="1">
              <a:off x="3590314" y="1920571"/>
              <a:ext cx="76331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5174913" y="1940765"/>
              <a:ext cx="76331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3179002" y="1927911"/>
              <a:ext cx="76331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4778305" y="1929749"/>
              <a:ext cx="76331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16200000" flipH="1">
              <a:off x="4390872" y="1927911"/>
              <a:ext cx="76331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16200000" flipH="1">
              <a:off x="3994260" y="1927911"/>
              <a:ext cx="763318"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7" name="Group 126"/>
          <p:cNvGrpSpPr/>
          <p:nvPr/>
        </p:nvGrpSpPr>
        <p:grpSpPr>
          <a:xfrm>
            <a:off x="1002140" y="1894897"/>
            <a:ext cx="7121238" cy="1053184"/>
            <a:chOff x="1002140" y="1894897"/>
            <a:chExt cx="7121238" cy="1053184"/>
          </a:xfrm>
        </p:grpSpPr>
        <p:sp>
          <p:nvSpPr>
            <p:cNvPr id="10" name="TextBox 9"/>
            <p:cNvSpPr txBox="1"/>
            <p:nvPr/>
          </p:nvSpPr>
          <p:spPr>
            <a:xfrm>
              <a:off x="3917539" y="2459541"/>
              <a:ext cx="1338942" cy="400110"/>
            </a:xfrm>
            <a:prstGeom prst="rect">
              <a:avLst/>
            </a:prstGeom>
            <a:noFill/>
          </p:spPr>
          <p:txBody>
            <a:bodyPr wrap="square" rtlCol="0">
              <a:spAutoFit/>
            </a:bodyPr>
            <a:lstStyle/>
            <a:p>
              <a:pPr algn="ctr"/>
              <a:r>
                <a:rPr lang="en-US" altLang="zh-CN" sz="2000" b="1" dirty="0" smtClean="0">
                  <a:latin typeface="Arial Narrow" pitchFamily="34" charset="0"/>
                </a:rPr>
                <a:t>……</a:t>
              </a:r>
              <a:endParaRPr lang="zh-CN" altLang="en-US" sz="2000" b="1" dirty="0">
                <a:latin typeface="Arial Narrow" pitchFamily="34" charset="0"/>
              </a:endParaRPr>
            </a:p>
          </p:txBody>
        </p:sp>
        <p:cxnSp>
          <p:nvCxnSpPr>
            <p:cNvPr id="11" name="Straight Arrow Connector 10"/>
            <p:cNvCxnSpPr>
              <a:endCxn id="26" idx="0"/>
            </p:cNvCxnSpPr>
            <p:nvPr/>
          </p:nvCxnSpPr>
          <p:spPr>
            <a:xfrm rot="10800000" flipV="1">
              <a:off x="1493980" y="1916931"/>
              <a:ext cx="1888200" cy="561412"/>
            </a:xfrm>
            <a:prstGeom prst="straightConnector1">
              <a:avLst/>
            </a:prstGeom>
            <a:ln w="28575">
              <a:gradFill>
                <a:gsLst>
                  <a:gs pos="0">
                    <a:srgbClr val="000082"/>
                  </a:gs>
                  <a:gs pos="30000">
                    <a:srgbClr val="66008F"/>
                  </a:gs>
                  <a:gs pos="64999">
                    <a:srgbClr val="BA0066"/>
                  </a:gs>
                  <a:gs pos="89999">
                    <a:srgbClr val="FF0000"/>
                  </a:gs>
                  <a:gs pos="100000">
                    <a:srgbClr val="FF8200"/>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43" idx="0"/>
            </p:cNvCxnSpPr>
            <p:nvPr/>
          </p:nvCxnSpPr>
          <p:spPr>
            <a:xfrm rot="10800000" flipV="1">
              <a:off x="3188852" y="1894901"/>
              <a:ext cx="589934" cy="569588"/>
            </a:xfrm>
            <a:prstGeom prst="straightConnector1">
              <a:avLst/>
            </a:prstGeom>
            <a:ln w="28575">
              <a:gradFill>
                <a:gsLst>
                  <a:gs pos="0">
                    <a:srgbClr val="000082"/>
                  </a:gs>
                  <a:gs pos="30000">
                    <a:srgbClr val="66008F"/>
                  </a:gs>
                  <a:gs pos="64999">
                    <a:srgbClr val="BA0066"/>
                  </a:gs>
                  <a:gs pos="89999">
                    <a:srgbClr val="FF0000"/>
                  </a:gs>
                  <a:gs pos="100000">
                    <a:srgbClr val="FF8200"/>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44" idx="0"/>
            </p:cNvCxnSpPr>
            <p:nvPr/>
          </p:nvCxnSpPr>
          <p:spPr>
            <a:xfrm>
              <a:off x="5354201" y="1916938"/>
              <a:ext cx="568605" cy="556787"/>
            </a:xfrm>
            <a:prstGeom prst="straightConnector1">
              <a:avLst/>
            </a:prstGeom>
            <a:ln w="28575">
              <a:gradFill>
                <a:gsLst>
                  <a:gs pos="0">
                    <a:srgbClr val="000082"/>
                  </a:gs>
                  <a:gs pos="30000">
                    <a:srgbClr val="66008F"/>
                  </a:gs>
                  <a:gs pos="64999">
                    <a:srgbClr val="BA0066"/>
                  </a:gs>
                  <a:gs pos="89999">
                    <a:srgbClr val="FF0000"/>
                  </a:gs>
                  <a:gs pos="100000">
                    <a:srgbClr val="FF8200"/>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45" idx="0"/>
            </p:cNvCxnSpPr>
            <p:nvPr/>
          </p:nvCxnSpPr>
          <p:spPr>
            <a:xfrm>
              <a:off x="5739788" y="1894897"/>
              <a:ext cx="1891751" cy="588065"/>
            </a:xfrm>
            <a:prstGeom prst="straightConnector1">
              <a:avLst/>
            </a:prstGeom>
            <a:ln w="28575">
              <a:gradFill>
                <a:gsLst>
                  <a:gs pos="0">
                    <a:srgbClr val="000082"/>
                  </a:gs>
                  <a:gs pos="30000">
                    <a:srgbClr val="66008F"/>
                  </a:gs>
                  <a:gs pos="64999">
                    <a:srgbClr val="BA0066"/>
                  </a:gs>
                  <a:gs pos="89999">
                    <a:srgbClr val="FF0000"/>
                  </a:gs>
                  <a:gs pos="100000">
                    <a:srgbClr val="FF8200"/>
                  </a:gs>
                </a:gsLst>
                <a:lin ang="5400000" scaled="0"/>
              </a:gra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51321" y="2135531"/>
              <a:ext cx="2024743" cy="461665"/>
            </a:xfrm>
            <a:prstGeom prst="rect">
              <a:avLst/>
            </a:prstGeom>
            <a:noFill/>
          </p:spPr>
          <p:txBody>
            <a:bodyPr wrap="square" rtlCol="0">
              <a:spAutoFit/>
            </a:bodyPr>
            <a:lstStyle/>
            <a:p>
              <a:pPr algn="ctr"/>
              <a:r>
                <a:rPr lang="zh-CN" altLang="en-US" sz="2400" dirty="0" smtClean="0">
                  <a:solidFill>
                    <a:srgbClr val="C00000"/>
                  </a:solidFill>
                  <a:latin typeface="Arial Narrow" pitchFamily="34" charset="0"/>
                  <a:ea typeface="+mj-ea"/>
                </a:rPr>
                <a:t>数据划分</a:t>
              </a:r>
              <a:endParaRPr lang="zh-CN" altLang="en-US" sz="2400" dirty="0">
                <a:solidFill>
                  <a:srgbClr val="C00000"/>
                </a:solidFill>
                <a:latin typeface="Arial Narrow" pitchFamily="34" charset="0"/>
                <a:ea typeface="+mj-ea"/>
              </a:endParaRPr>
            </a:p>
          </p:txBody>
        </p:sp>
        <p:sp>
          <p:nvSpPr>
            <p:cNvPr id="26" name="Rounded Rectangle 25"/>
            <p:cNvSpPr/>
            <p:nvPr/>
          </p:nvSpPr>
          <p:spPr>
            <a:xfrm>
              <a:off x="1002140" y="2478343"/>
              <a:ext cx="983679" cy="465119"/>
            </a:xfrm>
            <a:prstGeom prst="round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bg1"/>
                  </a:solidFill>
                  <a:latin typeface="Arial Narrow" pitchFamily="34" charset="0"/>
                  <a:ea typeface="+mj-ea"/>
                </a:rPr>
                <a:t>Map</a:t>
              </a:r>
              <a:endParaRPr lang="zh-CN" altLang="en-US" sz="2000" dirty="0">
                <a:solidFill>
                  <a:schemeClr val="bg1"/>
                </a:solidFill>
                <a:latin typeface="Arial Narrow" pitchFamily="34" charset="0"/>
                <a:ea typeface="+mj-ea"/>
              </a:endParaRPr>
            </a:p>
          </p:txBody>
        </p:sp>
        <p:sp>
          <p:nvSpPr>
            <p:cNvPr id="43" name="Rounded Rectangle 42"/>
            <p:cNvSpPr/>
            <p:nvPr/>
          </p:nvSpPr>
          <p:spPr>
            <a:xfrm>
              <a:off x="2697012" y="2464489"/>
              <a:ext cx="983679" cy="465119"/>
            </a:xfrm>
            <a:prstGeom prst="round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bg1"/>
                  </a:solidFill>
                  <a:latin typeface="Arial Narrow" pitchFamily="34" charset="0"/>
                  <a:ea typeface="+mj-ea"/>
                </a:rPr>
                <a:t>Map</a:t>
              </a:r>
              <a:endParaRPr lang="zh-CN" altLang="en-US" sz="2000" dirty="0">
                <a:solidFill>
                  <a:schemeClr val="bg1"/>
                </a:solidFill>
                <a:latin typeface="Arial Narrow" pitchFamily="34" charset="0"/>
                <a:ea typeface="+mj-ea"/>
              </a:endParaRPr>
            </a:p>
          </p:txBody>
        </p:sp>
        <p:sp>
          <p:nvSpPr>
            <p:cNvPr id="44" name="Rounded Rectangle 43"/>
            <p:cNvSpPr/>
            <p:nvPr/>
          </p:nvSpPr>
          <p:spPr>
            <a:xfrm>
              <a:off x="5430966" y="2473725"/>
              <a:ext cx="983679" cy="465119"/>
            </a:xfrm>
            <a:prstGeom prst="round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bg1"/>
                  </a:solidFill>
                  <a:latin typeface="Arial Narrow" pitchFamily="34" charset="0"/>
                  <a:ea typeface="+mj-ea"/>
                </a:rPr>
                <a:t>Map</a:t>
              </a:r>
              <a:endParaRPr lang="zh-CN" altLang="en-US" sz="2000" dirty="0">
                <a:solidFill>
                  <a:schemeClr val="bg1"/>
                </a:solidFill>
                <a:latin typeface="Arial Narrow" pitchFamily="34" charset="0"/>
                <a:ea typeface="+mj-ea"/>
              </a:endParaRPr>
            </a:p>
          </p:txBody>
        </p:sp>
        <p:sp>
          <p:nvSpPr>
            <p:cNvPr id="45" name="Rounded Rectangle 44"/>
            <p:cNvSpPr/>
            <p:nvPr/>
          </p:nvSpPr>
          <p:spPr>
            <a:xfrm>
              <a:off x="7139699" y="2482962"/>
              <a:ext cx="983679" cy="465119"/>
            </a:xfrm>
            <a:prstGeom prst="round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bg1"/>
                  </a:solidFill>
                  <a:latin typeface="Arial Narrow" pitchFamily="34" charset="0"/>
                  <a:ea typeface="+mj-ea"/>
                </a:rPr>
                <a:t>Map</a:t>
              </a:r>
              <a:endParaRPr lang="zh-CN" altLang="en-US" sz="2000" dirty="0">
                <a:solidFill>
                  <a:schemeClr val="bg1"/>
                </a:solidFill>
                <a:latin typeface="Arial Narrow" pitchFamily="34" charset="0"/>
                <a:ea typeface="+mj-ea"/>
              </a:endParaRPr>
            </a:p>
          </p:txBody>
        </p:sp>
        <p:sp>
          <p:nvSpPr>
            <p:cNvPr id="66" name="TextBox 65"/>
            <p:cNvSpPr txBox="1"/>
            <p:nvPr/>
          </p:nvSpPr>
          <p:spPr>
            <a:xfrm>
              <a:off x="1839816" y="1949981"/>
              <a:ext cx="649995" cy="461665"/>
            </a:xfrm>
            <a:prstGeom prst="rect">
              <a:avLst/>
            </a:prstGeom>
            <a:noFill/>
          </p:spPr>
          <p:txBody>
            <a:bodyPr wrap="square" rtlCol="0">
              <a:spAutoFit/>
            </a:bodyPr>
            <a:lstStyle/>
            <a:p>
              <a:r>
                <a:rPr lang="zh-CN" altLang="en-US" sz="1200" b="1" dirty="0" smtClean="0">
                  <a:latin typeface="Arial Narrow" pitchFamily="34" charset="0"/>
                  <a:ea typeface="+mj-ea"/>
                </a:rPr>
                <a:t>初始</a:t>
              </a:r>
              <a:r>
                <a:rPr lang="en-US" altLang="zh-CN" sz="1200" b="1" dirty="0" err="1" smtClean="0">
                  <a:latin typeface="Arial Narrow" pitchFamily="34" charset="0"/>
                  <a:ea typeface="+mj-ea"/>
                </a:rPr>
                <a:t>kv</a:t>
              </a:r>
              <a:endParaRPr lang="en-US" altLang="zh-CN" sz="1200" b="1" dirty="0" smtClean="0">
                <a:latin typeface="Arial Narrow" pitchFamily="34" charset="0"/>
                <a:ea typeface="+mj-ea"/>
              </a:endParaRPr>
            </a:p>
            <a:p>
              <a:r>
                <a:rPr lang="zh-CN" altLang="en-US" sz="1200" b="1" dirty="0" smtClean="0">
                  <a:latin typeface="Arial Narrow" pitchFamily="34" charset="0"/>
                  <a:ea typeface="+mj-ea"/>
                </a:rPr>
                <a:t>键值对</a:t>
              </a:r>
              <a:endParaRPr lang="zh-CN" altLang="en-US" sz="1200" b="1" dirty="0">
                <a:latin typeface="Arial Narrow" pitchFamily="34" charset="0"/>
                <a:ea typeface="+mj-ea"/>
              </a:endParaRPr>
            </a:p>
          </p:txBody>
        </p:sp>
        <p:sp>
          <p:nvSpPr>
            <p:cNvPr id="67" name="TextBox 66"/>
            <p:cNvSpPr txBox="1"/>
            <p:nvPr/>
          </p:nvSpPr>
          <p:spPr>
            <a:xfrm>
              <a:off x="2906616" y="1970177"/>
              <a:ext cx="649995" cy="461665"/>
            </a:xfrm>
            <a:prstGeom prst="rect">
              <a:avLst/>
            </a:prstGeom>
            <a:noFill/>
          </p:spPr>
          <p:txBody>
            <a:bodyPr wrap="square" rtlCol="0">
              <a:spAutoFit/>
            </a:bodyPr>
            <a:lstStyle/>
            <a:p>
              <a:r>
                <a:rPr lang="zh-CN" altLang="en-US" sz="1200" b="1" dirty="0" smtClean="0">
                  <a:latin typeface="Arial Narrow" pitchFamily="34" charset="0"/>
                  <a:ea typeface="+mj-ea"/>
                </a:rPr>
                <a:t>初始</a:t>
              </a:r>
              <a:r>
                <a:rPr lang="en-US" altLang="zh-CN" sz="1200" b="1" dirty="0" err="1" smtClean="0">
                  <a:latin typeface="Arial Narrow" pitchFamily="34" charset="0"/>
                  <a:ea typeface="+mj-ea"/>
                </a:rPr>
                <a:t>kv</a:t>
              </a:r>
              <a:endParaRPr lang="en-US" altLang="zh-CN" sz="1200" b="1" dirty="0" smtClean="0">
                <a:latin typeface="Arial Narrow" pitchFamily="34" charset="0"/>
                <a:ea typeface="+mj-ea"/>
              </a:endParaRPr>
            </a:p>
            <a:p>
              <a:r>
                <a:rPr lang="zh-CN" altLang="en-US" sz="1200" b="1" dirty="0" smtClean="0">
                  <a:latin typeface="Arial Narrow" pitchFamily="34" charset="0"/>
                  <a:ea typeface="+mj-ea"/>
                </a:rPr>
                <a:t>键值对</a:t>
              </a:r>
              <a:endParaRPr lang="zh-CN" altLang="en-US" sz="1200" b="1" dirty="0">
                <a:latin typeface="Arial Narrow" pitchFamily="34" charset="0"/>
                <a:ea typeface="+mj-ea"/>
              </a:endParaRPr>
            </a:p>
          </p:txBody>
        </p:sp>
        <p:sp>
          <p:nvSpPr>
            <p:cNvPr id="68" name="TextBox 67"/>
            <p:cNvSpPr txBox="1"/>
            <p:nvPr/>
          </p:nvSpPr>
          <p:spPr>
            <a:xfrm>
              <a:off x="5495583" y="1948143"/>
              <a:ext cx="649995" cy="461665"/>
            </a:xfrm>
            <a:prstGeom prst="rect">
              <a:avLst/>
            </a:prstGeom>
            <a:noFill/>
          </p:spPr>
          <p:txBody>
            <a:bodyPr wrap="square" rtlCol="0">
              <a:spAutoFit/>
            </a:bodyPr>
            <a:lstStyle/>
            <a:p>
              <a:r>
                <a:rPr lang="zh-CN" altLang="en-US" sz="1200" b="1" dirty="0" smtClean="0">
                  <a:latin typeface="Arial Narrow" pitchFamily="34" charset="0"/>
                  <a:ea typeface="+mj-ea"/>
                </a:rPr>
                <a:t>初始</a:t>
              </a:r>
              <a:r>
                <a:rPr lang="en-US" altLang="zh-CN" sz="1200" b="1" dirty="0" err="1" smtClean="0">
                  <a:latin typeface="Arial Narrow" pitchFamily="34" charset="0"/>
                  <a:ea typeface="+mj-ea"/>
                </a:rPr>
                <a:t>kv</a:t>
              </a:r>
              <a:endParaRPr lang="en-US" altLang="zh-CN" sz="1200" b="1" dirty="0" smtClean="0">
                <a:latin typeface="Arial Narrow" pitchFamily="34" charset="0"/>
                <a:ea typeface="+mj-ea"/>
              </a:endParaRPr>
            </a:p>
            <a:p>
              <a:r>
                <a:rPr lang="zh-CN" altLang="en-US" sz="1200" b="1" dirty="0" smtClean="0">
                  <a:latin typeface="Arial Narrow" pitchFamily="34" charset="0"/>
                  <a:ea typeface="+mj-ea"/>
                </a:rPr>
                <a:t>键值对</a:t>
              </a:r>
              <a:endParaRPr lang="zh-CN" altLang="en-US" sz="1200" b="1" dirty="0">
                <a:latin typeface="Arial Narrow" pitchFamily="34" charset="0"/>
                <a:ea typeface="+mj-ea"/>
              </a:endParaRPr>
            </a:p>
          </p:txBody>
        </p:sp>
        <p:sp>
          <p:nvSpPr>
            <p:cNvPr id="69" name="TextBox 68"/>
            <p:cNvSpPr txBox="1"/>
            <p:nvPr/>
          </p:nvSpPr>
          <p:spPr>
            <a:xfrm>
              <a:off x="6696422" y="1959162"/>
              <a:ext cx="649995" cy="461665"/>
            </a:xfrm>
            <a:prstGeom prst="rect">
              <a:avLst/>
            </a:prstGeom>
            <a:noFill/>
          </p:spPr>
          <p:txBody>
            <a:bodyPr wrap="square" rtlCol="0">
              <a:spAutoFit/>
            </a:bodyPr>
            <a:lstStyle/>
            <a:p>
              <a:r>
                <a:rPr lang="zh-CN" altLang="en-US" sz="1200" b="1" dirty="0" smtClean="0">
                  <a:latin typeface="Arial Narrow" pitchFamily="34" charset="0"/>
                  <a:ea typeface="+mj-ea"/>
                </a:rPr>
                <a:t>初始</a:t>
              </a:r>
              <a:r>
                <a:rPr lang="en-US" altLang="zh-CN" sz="1200" b="1" dirty="0" err="1" smtClean="0">
                  <a:latin typeface="Arial Narrow" pitchFamily="34" charset="0"/>
                  <a:ea typeface="+mj-ea"/>
                </a:rPr>
                <a:t>kv</a:t>
              </a:r>
              <a:endParaRPr lang="en-US" altLang="zh-CN" sz="1200" b="1" dirty="0" smtClean="0">
                <a:latin typeface="Arial Narrow" pitchFamily="34" charset="0"/>
                <a:ea typeface="+mj-ea"/>
              </a:endParaRPr>
            </a:p>
            <a:p>
              <a:r>
                <a:rPr lang="zh-CN" altLang="en-US" sz="1200" b="1" dirty="0" smtClean="0">
                  <a:latin typeface="Arial Narrow" pitchFamily="34" charset="0"/>
                  <a:ea typeface="+mj-ea"/>
                </a:rPr>
                <a:t>键值对</a:t>
              </a:r>
              <a:endParaRPr lang="zh-CN" altLang="en-US" sz="1200" b="1" dirty="0">
                <a:latin typeface="Arial Narrow" pitchFamily="34" charset="0"/>
                <a:ea typeface="+mj-ea"/>
              </a:endParaRPr>
            </a:p>
          </p:txBody>
        </p:sp>
      </p:grpSp>
      <p:grpSp>
        <p:nvGrpSpPr>
          <p:cNvPr id="128" name="Group 127"/>
          <p:cNvGrpSpPr/>
          <p:nvPr/>
        </p:nvGrpSpPr>
        <p:grpSpPr>
          <a:xfrm>
            <a:off x="1472590" y="2901105"/>
            <a:ext cx="6151083" cy="610488"/>
            <a:chOff x="1472590" y="2901105"/>
            <a:chExt cx="6151083" cy="610488"/>
          </a:xfrm>
        </p:grpSpPr>
        <p:cxnSp>
          <p:nvCxnSpPr>
            <p:cNvPr id="34" name="Straight Arrow Connector 33"/>
            <p:cNvCxnSpPr/>
            <p:nvPr/>
          </p:nvCxnSpPr>
          <p:spPr>
            <a:xfrm rot="5400000">
              <a:off x="1229722" y="3200623"/>
              <a:ext cx="505659" cy="945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5400000">
              <a:off x="2902002" y="3196563"/>
              <a:ext cx="536932" cy="47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5400000">
              <a:off x="5636859" y="3206689"/>
              <a:ext cx="544384" cy="1402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5400000">
              <a:off x="7359772" y="3212754"/>
              <a:ext cx="524135" cy="366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3556006" y="3111483"/>
              <a:ext cx="2022765" cy="400110"/>
            </a:xfrm>
            <a:prstGeom prst="rect">
              <a:avLst/>
            </a:prstGeom>
            <a:noFill/>
          </p:spPr>
          <p:txBody>
            <a:bodyPr wrap="square" rtlCol="0">
              <a:spAutoFit/>
            </a:bodyPr>
            <a:lstStyle/>
            <a:p>
              <a:pPr algn="ctr"/>
              <a:r>
                <a:rPr lang="zh-CN" altLang="en-US" sz="2000" dirty="0" smtClean="0">
                  <a:solidFill>
                    <a:srgbClr val="FF0000"/>
                  </a:solidFill>
                  <a:latin typeface="Arial Narrow" pitchFamily="34" charset="0"/>
                  <a:ea typeface="+mj-ea"/>
                </a:rPr>
                <a:t>中  间  结  果</a:t>
              </a:r>
              <a:endParaRPr lang="zh-CN" altLang="en-US" sz="2000" dirty="0">
                <a:solidFill>
                  <a:srgbClr val="FF0000"/>
                </a:solidFill>
                <a:latin typeface="Arial Narrow" pitchFamily="34" charset="0"/>
                <a:ea typeface="+mj-ea"/>
              </a:endParaRPr>
            </a:p>
          </p:txBody>
        </p:sp>
        <p:sp>
          <p:nvSpPr>
            <p:cNvPr id="70" name="TextBox 69"/>
            <p:cNvSpPr txBox="1"/>
            <p:nvPr/>
          </p:nvSpPr>
          <p:spPr>
            <a:xfrm>
              <a:off x="1472590" y="2915794"/>
              <a:ext cx="649995" cy="595548"/>
            </a:xfrm>
            <a:prstGeom prst="rect">
              <a:avLst/>
            </a:prstGeom>
            <a:noFill/>
          </p:spPr>
          <p:txBody>
            <a:bodyPr wrap="square" rtlCol="0">
              <a:spAutoFit/>
            </a:bodyPr>
            <a:lstStyle/>
            <a:p>
              <a:pPr>
                <a:lnSpc>
                  <a:spcPct val="90000"/>
                </a:lnSpc>
              </a:pPr>
              <a:r>
                <a:rPr lang="en-US" altLang="zh-CN" sz="1200" b="1" dirty="0" smtClean="0">
                  <a:latin typeface="Arial Narrow" pitchFamily="34" charset="0"/>
                  <a:ea typeface="+mj-ea"/>
                </a:rPr>
                <a:t>(k1,val)</a:t>
              </a:r>
            </a:p>
            <a:p>
              <a:pPr>
                <a:lnSpc>
                  <a:spcPct val="90000"/>
                </a:lnSpc>
              </a:pPr>
              <a:r>
                <a:rPr lang="en-US" altLang="zh-CN" sz="1200" b="1" dirty="0" smtClean="0">
                  <a:latin typeface="Arial Narrow" pitchFamily="34" charset="0"/>
                </a:rPr>
                <a:t>(k2,val)</a:t>
              </a:r>
            </a:p>
            <a:p>
              <a:pPr>
                <a:lnSpc>
                  <a:spcPct val="90000"/>
                </a:lnSpc>
              </a:pPr>
              <a:r>
                <a:rPr lang="en-US" altLang="zh-CN" sz="1200" b="1" dirty="0" smtClean="0">
                  <a:latin typeface="Arial Narrow" pitchFamily="34" charset="0"/>
                </a:rPr>
                <a:t>(k3,val)</a:t>
              </a:r>
              <a:endParaRPr lang="en-US" altLang="zh-CN" sz="1200" b="1" dirty="0" smtClean="0">
                <a:latin typeface="Arial Narrow" pitchFamily="34" charset="0"/>
                <a:ea typeface="+mj-ea"/>
              </a:endParaRPr>
            </a:p>
          </p:txBody>
        </p:sp>
        <p:sp>
          <p:nvSpPr>
            <p:cNvPr id="97" name="TextBox 96"/>
            <p:cNvSpPr txBox="1"/>
            <p:nvPr/>
          </p:nvSpPr>
          <p:spPr>
            <a:xfrm>
              <a:off x="2550408" y="2947010"/>
              <a:ext cx="649995" cy="461665"/>
            </a:xfrm>
            <a:prstGeom prst="rect">
              <a:avLst/>
            </a:prstGeom>
            <a:noFill/>
          </p:spPr>
          <p:txBody>
            <a:bodyPr wrap="square" rtlCol="0">
              <a:spAutoFit/>
            </a:bodyPr>
            <a:lstStyle/>
            <a:p>
              <a:r>
                <a:rPr lang="en-US" altLang="zh-CN" sz="1200" b="1" dirty="0" smtClean="0">
                  <a:latin typeface="Arial Narrow" pitchFamily="34" charset="0"/>
                  <a:ea typeface="+mj-ea"/>
                </a:rPr>
                <a:t>(k1,val)</a:t>
              </a:r>
            </a:p>
            <a:p>
              <a:r>
                <a:rPr lang="en-US" altLang="zh-CN" sz="1200" b="1" dirty="0" smtClean="0">
                  <a:latin typeface="Arial Narrow" pitchFamily="34" charset="0"/>
                </a:rPr>
                <a:t>(k3,val)</a:t>
              </a:r>
              <a:endParaRPr lang="en-US" altLang="zh-CN" sz="1200" b="1" dirty="0" smtClean="0">
                <a:latin typeface="Arial Narrow" pitchFamily="34" charset="0"/>
                <a:ea typeface="+mj-ea"/>
              </a:endParaRPr>
            </a:p>
          </p:txBody>
        </p:sp>
        <p:sp>
          <p:nvSpPr>
            <p:cNvPr id="99" name="TextBox 98"/>
            <p:cNvSpPr txBox="1"/>
            <p:nvPr/>
          </p:nvSpPr>
          <p:spPr>
            <a:xfrm>
              <a:off x="5853630" y="2967207"/>
              <a:ext cx="649995" cy="461665"/>
            </a:xfrm>
            <a:prstGeom prst="rect">
              <a:avLst/>
            </a:prstGeom>
            <a:noFill/>
          </p:spPr>
          <p:txBody>
            <a:bodyPr wrap="square" rtlCol="0">
              <a:spAutoFit/>
            </a:bodyPr>
            <a:lstStyle/>
            <a:p>
              <a:r>
                <a:rPr lang="en-US" altLang="zh-CN" sz="1200" b="1" dirty="0" smtClean="0">
                  <a:latin typeface="Arial Narrow" pitchFamily="34" charset="0"/>
                  <a:ea typeface="+mj-ea"/>
                </a:rPr>
                <a:t>(k2,val)</a:t>
              </a:r>
            </a:p>
            <a:p>
              <a:r>
                <a:rPr lang="en-US" altLang="zh-CN" sz="1200" b="1" dirty="0" smtClean="0">
                  <a:latin typeface="Arial Narrow" pitchFamily="34" charset="0"/>
                </a:rPr>
                <a:t>(k3,val)</a:t>
              </a:r>
              <a:endParaRPr lang="en-US" altLang="zh-CN" sz="1200" b="1" dirty="0" smtClean="0">
                <a:latin typeface="Arial Narrow" pitchFamily="34" charset="0"/>
                <a:ea typeface="+mj-ea"/>
              </a:endParaRPr>
            </a:p>
          </p:txBody>
        </p:sp>
        <p:sp>
          <p:nvSpPr>
            <p:cNvPr id="101" name="TextBox 100"/>
            <p:cNvSpPr txBox="1"/>
            <p:nvPr/>
          </p:nvSpPr>
          <p:spPr>
            <a:xfrm>
              <a:off x="6966336" y="2901105"/>
              <a:ext cx="649995" cy="595548"/>
            </a:xfrm>
            <a:prstGeom prst="rect">
              <a:avLst/>
            </a:prstGeom>
            <a:noFill/>
          </p:spPr>
          <p:txBody>
            <a:bodyPr wrap="square" rtlCol="0">
              <a:spAutoFit/>
            </a:bodyPr>
            <a:lstStyle/>
            <a:p>
              <a:pPr>
                <a:lnSpc>
                  <a:spcPct val="90000"/>
                </a:lnSpc>
              </a:pPr>
              <a:r>
                <a:rPr lang="en-US" altLang="zh-CN" sz="1200" b="1" dirty="0" smtClean="0">
                  <a:latin typeface="Arial Narrow" pitchFamily="34" charset="0"/>
                  <a:ea typeface="+mj-ea"/>
                </a:rPr>
                <a:t>(k1,val)</a:t>
              </a:r>
            </a:p>
            <a:p>
              <a:pPr>
                <a:lnSpc>
                  <a:spcPct val="90000"/>
                </a:lnSpc>
              </a:pPr>
              <a:r>
                <a:rPr lang="en-US" altLang="zh-CN" sz="1200" b="1" dirty="0" smtClean="0">
                  <a:latin typeface="Arial Narrow" pitchFamily="34" charset="0"/>
                  <a:ea typeface="+mj-ea"/>
                </a:rPr>
                <a:t>(k2,val)</a:t>
              </a:r>
            </a:p>
            <a:p>
              <a:pPr>
                <a:lnSpc>
                  <a:spcPct val="90000"/>
                </a:lnSpc>
              </a:pPr>
              <a:r>
                <a:rPr lang="en-US" altLang="zh-CN" sz="1200" b="1" dirty="0" smtClean="0">
                  <a:latin typeface="Arial Narrow" pitchFamily="34" charset="0"/>
                </a:rPr>
                <a:t>(k3,val)</a:t>
              </a:r>
              <a:endParaRPr lang="en-US" altLang="zh-CN" sz="1200" b="1" dirty="0" smtClean="0">
                <a:latin typeface="Arial Narrow" pitchFamily="34" charset="0"/>
                <a:ea typeface="+mj-ea"/>
              </a:endParaRPr>
            </a:p>
          </p:txBody>
        </p:sp>
      </p:grpSp>
      <p:grpSp>
        <p:nvGrpSpPr>
          <p:cNvPr id="130" name="Group 129"/>
          <p:cNvGrpSpPr/>
          <p:nvPr/>
        </p:nvGrpSpPr>
        <p:grpSpPr>
          <a:xfrm>
            <a:off x="1008544" y="3459295"/>
            <a:ext cx="7176652" cy="1416849"/>
            <a:chOff x="1008544" y="3459295"/>
            <a:chExt cx="7176652" cy="1416849"/>
          </a:xfrm>
        </p:grpSpPr>
        <p:sp>
          <p:nvSpPr>
            <p:cNvPr id="31" name="Rounded Rectangle 30"/>
            <p:cNvSpPr/>
            <p:nvPr/>
          </p:nvSpPr>
          <p:spPr>
            <a:xfrm>
              <a:off x="1008544" y="3467420"/>
              <a:ext cx="7176652" cy="35098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latin typeface="Arial Narrow" pitchFamily="34" charset="0"/>
                </a:rPr>
                <a:t>Barrier</a:t>
              </a:r>
              <a:r>
                <a:rPr lang="zh-CN" altLang="en-US" b="1" dirty="0" smtClean="0">
                  <a:solidFill>
                    <a:schemeClr val="tx1"/>
                  </a:solidFill>
                  <a:latin typeface="Arial Narrow" pitchFamily="34" charset="0"/>
                </a:rPr>
                <a:t>：</a:t>
              </a:r>
              <a:r>
                <a:rPr lang="en-US" altLang="zh-CN" b="1" dirty="0" smtClean="0">
                  <a:solidFill>
                    <a:schemeClr val="tx1"/>
                  </a:solidFill>
                  <a:latin typeface="Arial Narrow" pitchFamily="34" charset="0"/>
                </a:rPr>
                <a:t>Aggregation and Shuffle</a:t>
              </a:r>
              <a:endParaRPr lang="zh-CN" altLang="en-US" b="1" dirty="0">
                <a:solidFill>
                  <a:schemeClr val="tx1"/>
                </a:solidFill>
                <a:latin typeface="Arial Narrow" pitchFamily="34" charset="0"/>
              </a:endParaRPr>
            </a:p>
          </p:txBody>
        </p:sp>
        <p:sp>
          <p:nvSpPr>
            <p:cNvPr id="27" name="Rounded Rectangle 26"/>
            <p:cNvSpPr/>
            <p:nvPr/>
          </p:nvSpPr>
          <p:spPr>
            <a:xfrm>
              <a:off x="2004269" y="4411025"/>
              <a:ext cx="983679" cy="465119"/>
            </a:xfrm>
            <a:prstGeom prst="roundRect">
              <a:avLst/>
            </a:prstGeom>
            <a:solidFill>
              <a:srgbClr val="0066FF"/>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zh-CN" sz="2000" dirty="0" smtClean="0">
                  <a:solidFill>
                    <a:schemeClr val="bg1"/>
                  </a:solidFill>
                  <a:latin typeface="Arial Narrow" pitchFamily="34" charset="0"/>
                  <a:ea typeface="+mj-ea"/>
                </a:rPr>
                <a:t>Reduce</a:t>
              </a:r>
              <a:endParaRPr lang="zh-CN" altLang="en-US" sz="2000" dirty="0">
                <a:solidFill>
                  <a:schemeClr val="bg1"/>
                </a:solidFill>
                <a:latin typeface="Arial Narrow" pitchFamily="34" charset="0"/>
                <a:ea typeface="+mj-ea"/>
              </a:endParaRPr>
            </a:p>
          </p:txBody>
        </p:sp>
        <p:cxnSp>
          <p:nvCxnSpPr>
            <p:cNvPr id="42" name="Straight Arrow Connector 41"/>
            <p:cNvCxnSpPr>
              <a:endCxn id="27" idx="0"/>
            </p:cNvCxnSpPr>
            <p:nvPr/>
          </p:nvCxnSpPr>
          <p:spPr>
            <a:xfrm rot="5400000">
              <a:off x="2215401" y="4114579"/>
              <a:ext cx="577155" cy="15737"/>
            </a:xfrm>
            <a:prstGeom prst="straightConnector1">
              <a:avLst/>
            </a:prstGeom>
            <a:ln w="28575">
              <a:solidFill>
                <a:srgbClr val="0066FF"/>
              </a:solidFill>
              <a:tailEnd type="arrow"/>
            </a:ln>
          </p:spPr>
          <p:style>
            <a:lnRef idx="1">
              <a:schemeClr val="accent1"/>
            </a:lnRef>
            <a:fillRef idx="0">
              <a:schemeClr val="accent1"/>
            </a:fillRef>
            <a:effectRef idx="0">
              <a:schemeClr val="accent1"/>
            </a:effectRef>
            <a:fontRef idx="minor">
              <a:schemeClr val="tx1"/>
            </a:fontRef>
          </p:style>
        </p:cxnSp>
        <p:sp>
          <p:nvSpPr>
            <p:cNvPr id="53" name="Rounded Rectangle 52"/>
            <p:cNvSpPr/>
            <p:nvPr/>
          </p:nvSpPr>
          <p:spPr>
            <a:xfrm>
              <a:off x="4094521" y="4402845"/>
              <a:ext cx="983679" cy="465119"/>
            </a:xfrm>
            <a:prstGeom prst="roundRect">
              <a:avLst/>
            </a:prstGeom>
            <a:solidFill>
              <a:srgbClr val="0066FF"/>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zh-CN" sz="2000" dirty="0" smtClean="0">
                  <a:solidFill>
                    <a:schemeClr val="bg1"/>
                  </a:solidFill>
                  <a:latin typeface="Arial Narrow" pitchFamily="34" charset="0"/>
                  <a:ea typeface="+mj-ea"/>
                </a:rPr>
                <a:t>Reduce</a:t>
              </a:r>
              <a:endParaRPr lang="zh-CN" altLang="en-US" sz="2000" dirty="0">
                <a:solidFill>
                  <a:schemeClr val="bg1"/>
                </a:solidFill>
                <a:latin typeface="Arial Narrow" pitchFamily="34" charset="0"/>
                <a:ea typeface="+mj-ea"/>
              </a:endParaRPr>
            </a:p>
          </p:txBody>
        </p:sp>
        <p:sp>
          <p:nvSpPr>
            <p:cNvPr id="56" name="Rounded Rectangle 55"/>
            <p:cNvSpPr/>
            <p:nvPr/>
          </p:nvSpPr>
          <p:spPr>
            <a:xfrm>
              <a:off x="6197580" y="4405682"/>
              <a:ext cx="983679" cy="465119"/>
            </a:xfrm>
            <a:prstGeom prst="roundRect">
              <a:avLst/>
            </a:prstGeom>
            <a:solidFill>
              <a:srgbClr val="0066FF"/>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zh-CN" sz="2000" dirty="0" smtClean="0">
                  <a:solidFill>
                    <a:schemeClr val="bg1"/>
                  </a:solidFill>
                  <a:latin typeface="Arial Narrow" pitchFamily="34" charset="0"/>
                  <a:ea typeface="+mj-ea"/>
                </a:rPr>
                <a:t>Reduce</a:t>
              </a:r>
              <a:endParaRPr lang="zh-CN" altLang="en-US" sz="2000" dirty="0">
                <a:solidFill>
                  <a:schemeClr val="bg1"/>
                </a:solidFill>
                <a:latin typeface="Arial Narrow" pitchFamily="34" charset="0"/>
                <a:ea typeface="+mj-ea"/>
              </a:endParaRPr>
            </a:p>
          </p:txBody>
        </p:sp>
        <p:cxnSp>
          <p:nvCxnSpPr>
            <p:cNvPr id="59" name="Straight Arrow Connector 58"/>
            <p:cNvCxnSpPr>
              <a:stCxn id="31" idx="2"/>
              <a:endCxn id="53" idx="0"/>
            </p:cNvCxnSpPr>
            <p:nvPr/>
          </p:nvCxnSpPr>
          <p:spPr>
            <a:xfrm rot="5400000">
              <a:off x="4299395" y="4105369"/>
              <a:ext cx="584443" cy="10509"/>
            </a:xfrm>
            <a:prstGeom prst="straightConnector1">
              <a:avLst/>
            </a:prstGeom>
            <a:ln w="28575">
              <a:solidFill>
                <a:srgbClr val="0066FF"/>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56" idx="0"/>
            </p:cNvCxnSpPr>
            <p:nvPr/>
          </p:nvCxnSpPr>
          <p:spPr>
            <a:xfrm rot="5400000">
              <a:off x="6396916" y="4104341"/>
              <a:ext cx="593845" cy="8836"/>
            </a:xfrm>
            <a:prstGeom prst="straightConnector1">
              <a:avLst/>
            </a:prstGeom>
            <a:ln w="28575">
              <a:solidFill>
                <a:srgbClr val="0066FF"/>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1487055" y="3487669"/>
              <a:ext cx="1024791" cy="324167"/>
            </a:xfrm>
            <a:prstGeom prst="straightConnector1">
              <a:avLst/>
            </a:prstGeom>
            <a:ln>
              <a:solidFill>
                <a:schemeClr val="bg2">
                  <a:lumMod val="50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1551707" y="3467416"/>
              <a:ext cx="3034146" cy="350986"/>
            </a:xfrm>
            <a:prstGeom prst="straightConnector1">
              <a:avLst/>
            </a:prstGeom>
            <a:ln>
              <a:solidFill>
                <a:schemeClr val="bg2">
                  <a:lumMod val="50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1487055" y="3489450"/>
              <a:ext cx="5213926" cy="318658"/>
            </a:xfrm>
            <a:prstGeom prst="straightConnector1">
              <a:avLst/>
            </a:prstGeom>
            <a:ln>
              <a:solidFill>
                <a:schemeClr val="bg2">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rot="10800000" flipV="1">
              <a:off x="2506617" y="3492286"/>
              <a:ext cx="669637" cy="309419"/>
            </a:xfrm>
            <a:prstGeom prst="straightConnector1">
              <a:avLst/>
            </a:prstGeom>
            <a:ln>
              <a:solidFill>
                <a:schemeClr val="bg2">
                  <a:lumMod val="50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3186545" y="3465635"/>
              <a:ext cx="1399308" cy="341750"/>
            </a:xfrm>
            <a:prstGeom prst="straightConnector1">
              <a:avLst/>
            </a:prstGeom>
            <a:ln>
              <a:solidFill>
                <a:schemeClr val="bg2">
                  <a:lumMod val="50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3177309" y="3478433"/>
              <a:ext cx="3514436" cy="318659"/>
            </a:xfrm>
            <a:prstGeom prst="straightConnector1">
              <a:avLst/>
            </a:prstGeom>
            <a:ln>
              <a:solidFill>
                <a:schemeClr val="bg2">
                  <a:lumMod val="50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rot="10800000" flipV="1">
              <a:off x="2530765" y="3459295"/>
              <a:ext cx="3374277" cy="336735"/>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rot="10800000" flipV="1">
              <a:off x="2567710" y="3496906"/>
              <a:ext cx="5052291" cy="295562"/>
            </a:xfrm>
            <a:prstGeom prst="straightConnector1">
              <a:avLst/>
            </a:prstGeom>
            <a:ln>
              <a:solidFill>
                <a:schemeClr val="bg2">
                  <a:lumMod val="50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5916058" y="3459296"/>
              <a:ext cx="771069" cy="338520"/>
            </a:xfrm>
            <a:prstGeom prst="straightConnector1">
              <a:avLst/>
            </a:prstGeom>
            <a:ln>
              <a:solidFill>
                <a:schemeClr val="bg2">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rot="10800000" flipV="1">
              <a:off x="6696364" y="3503304"/>
              <a:ext cx="928254" cy="300182"/>
            </a:xfrm>
            <a:prstGeom prst="straightConnector1">
              <a:avLst/>
            </a:prstGeom>
            <a:ln>
              <a:solidFill>
                <a:schemeClr val="bg2">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rot="10800000" flipV="1">
              <a:off x="4585854" y="3465635"/>
              <a:ext cx="1306947" cy="341750"/>
            </a:xfrm>
            <a:prstGeom prst="straightConnector1">
              <a:avLst/>
            </a:prstGeom>
            <a:ln>
              <a:solidFill>
                <a:schemeClr val="bg2">
                  <a:lumMod val="50000"/>
                </a:schemeClr>
              </a:solidFill>
              <a:tailEnd type="stealth" w="sm" len="med"/>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2482470" y="4002792"/>
              <a:ext cx="932759" cy="263149"/>
            </a:xfrm>
            <a:prstGeom prst="rect">
              <a:avLst/>
            </a:prstGeom>
            <a:noFill/>
          </p:spPr>
          <p:txBody>
            <a:bodyPr wrap="square" rtlCol="0">
              <a:spAutoFit/>
            </a:bodyPr>
            <a:lstStyle/>
            <a:p>
              <a:pPr>
                <a:lnSpc>
                  <a:spcPct val="90000"/>
                </a:lnSpc>
              </a:pPr>
              <a:r>
                <a:rPr lang="en-US" altLang="zh-CN" sz="1200" b="1" dirty="0" smtClean="0">
                  <a:latin typeface="Arial Narrow" pitchFamily="34" charset="0"/>
                  <a:ea typeface="+mj-ea"/>
                </a:rPr>
                <a:t>(k1,values)</a:t>
              </a:r>
            </a:p>
          </p:txBody>
        </p:sp>
        <p:sp>
          <p:nvSpPr>
            <p:cNvPr id="121" name="TextBox 120"/>
            <p:cNvSpPr txBox="1"/>
            <p:nvPr/>
          </p:nvSpPr>
          <p:spPr>
            <a:xfrm>
              <a:off x="4562821" y="4000956"/>
              <a:ext cx="932759" cy="263149"/>
            </a:xfrm>
            <a:prstGeom prst="rect">
              <a:avLst/>
            </a:prstGeom>
            <a:noFill/>
          </p:spPr>
          <p:txBody>
            <a:bodyPr wrap="square" rtlCol="0">
              <a:spAutoFit/>
            </a:bodyPr>
            <a:lstStyle/>
            <a:p>
              <a:pPr>
                <a:lnSpc>
                  <a:spcPct val="90000"/>
                </a:lnSpc>
              </a:pPr>
              <a:r>
                <a:rPr lang="en-US" altLang="zh-CN" sz="1200" b="1" dirty="0" smtClean="0">
                  <a:latin typeface="Arial Narrow" pitchFamily="34" charset="0"/>
                  <a:ea typeface="+mj-ea"/>
                </a:rPr>
                <a:t>(k2,values)</a:t>
              </a:r>
            </a:p>
          </p:txBody>
        </p:sp>
        <p:sp>
          <p:nvSpPr>
            <p:cNvPr id="122" name="TextBox 121"/>
            <p:cNvSpPr txBox="1"/>
            <p:nvPr/>
          </p:nvSpPr>
          <p:spPr>
            <a:xfrm>
              <a:off x="6656025" y="4000956"/>
              <a:ext cx="932759" cy="263149"/>
            </a:xfrm>
            <a:prstGeom prst="rect">
              <a:avLst/>
            </a:prstGeom>
            <a:noFill/>
          </p:spPr>
          <p:txBody>
            <a:bodyPr wrap="square" rtlCol="0">
              <a:spAutoFit/>
            </a:bodyPr>
            <a:lstStyle/>
            <a:p>
              <a:pPr>
                <a:lnSpc>
                  <a:spcPct val="90000"/>
                </a:lnSpc>
              </a:pPr>
              <a:r>
                <a:rPr lang="en-US" altLang="zh-CN" sz="1200" b="1" dirty="0" smtClean="0">
                  <a:latin typeface="Arial Narrow" pitchFamily="34" charset="0"/>
                  <a:ea typeface="+mj-ea"/>
                </a:rPr>
                <a:t>(k3,values)</a:t>
              </a:r>
            </a:p>
          </p:txBody>
        </p:sp>
      </p:grpSp>
      <p:grpSp>
        <p:nvGrpSpPr>
          <p:cNvPr id="131" name="Group 130"/>
          <p:cNvGrpSpPr/>
          <p:nvPr/>
        </p:nvGrpSpPr>
        <p:grpSpPr>
          <a:xfrm>
            <a:off x="2496109" y="4858438"/>
            <a:ext cx="4181782" cy="1178806"/>
            <a:chOff x="2496109" y="4858438"/>
            <a:chExt cx="4181782" cy="1178806"/>
          </a:xfrm>
        </p:grpSpPr>
        <p:sp>
          <p:nvSpPr>
            <p:cNvPr id="16" name="Rounded Rectangle 15"/>
            <p:cNvSpPr/>
            <p:nvPr/>
          </p:nvSpPr>
          <p:spPr>
            <a:xfrm>
              <a:off x="3189839" y="5596570"/>
              <a:ext cx="2819400" cy="440674"/>
            </a:xfrm>
            <a:prstGeom prst="roundRect">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zh-CN" altLang="en-US" sz="2000" b="1" dirty="0" smtClean="0">
                  <a:solidFill>
                    <a:schemeClr val="bg1"/>
                  </a:solidFill>
                  <a:latin typeface="Arial Narrow" pitchFamily="34" charset="0"/>
                  <a:ea typeface="+mj-ea"/>
                </a:rPr>
                <a:t>计算结果</a:t>
              </a:r>
              <a:endParaRPr lang="zh-CN" altLang="en-US" sz="2000" b="1" dirty="0">
                <a:solidFill>
                  <a:schemeClr val="bg1"/>
                </a:solidFill>
                <a:latin typeface="Arial Narrow" pitchFamily="34" charset="0"/>
                <a:ea typeface="+mj-ea"/>
              </a:endParaRPr>
            </a:p>
          </p:txBody>
        </p:sp>
        <p:cxnSp>
          <p:nvCxnSpPr>
            <p:cNvPr id="17" name="Straight Arrow Connector 16"/>
            <p:cNvCxnSpPr>
              <a:stCxn id="27" idx="2"/>
              <a:endCxn id="16" idx="0"/>
            </p:cNvCxnSpPr>
            <p:nvPr/>
          </p:nvCxnSpPr>
          <p:spPr>
            <a:xfrm rot="16200000" flipH="1">
              <a:off x="3187611" y="4184642"/>
              <a:ext cx="720426" cy="2103430"/>
            </a:xfrm>
            <a:prstGeom prst="straightConnector1">
              <a:avLst/>
            </a:prstGeom>
            <a:ln w="28575">
              <a:gradFill flip="none" rotWithShape="1">
                <a:gsLst>
                  <a:gs pos="0">
                    <a:srgbClr val="FF3399"/>
                  </a:gs>
                  <a:gs pos="25000">
                    <a:srgbClr val="FF6633"/>
                  </a:gs>
                  <a:gs pos="50000">
                    <a:srgbClr val="FFFF00"/>
                  </a:gs>
                  <a:gs pos="75000">
                    <a:srgbClr val="01A78F"/>
                  </a:gs>
                  <a:gs pos="100000">
                    <a:srgbClr val="3366FF"/>
                  </a:gs>
                </a:gsLst>
                <a:lin ang="5400000" scaled="1"/>
                <a:tileRect/>
              </a:gra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3" idx="2"/>
              <a:endCxn id="16" idx="0"/>
            </p:cNvCxnSpPr>
            <p:nvPr/>
          </p:nvCxnSpPr>
          <p:spPr>
            <a:xfrm rot="16200000" flipH="1">
              <a:off x="4228647" y="5225678"/>
              <a:ext cx="728606" cy="13178"/>
            </a:xfrm>
            <a:prstGeom prst="straightConnector1">
              <a:avLst/>
            </a:prstGeom>
            <a:ln w="28575">
              <a:gradFill flip="none" rotWithShape="1">
                <a:gsLst>
                  <a:gs pos="0">
                    <a:srgbClr val="FF3399"/>
                  </a:gs>
                  <a:gs pos="25000">
                    <a:srgbClr val="FF6633"/>
                  </a:gs>
                  <a:gs pos="50000">
                    <a:srgbClr val="FFFF00"/>
                  </a:gs>
                  <a:gs pos="75000">
                    <a:srgbClr val="01A78F"/>
                  </a:gs>
                  <a:gs pos="100000">
                    <a:srgbClr val="3366FF"/>
                  </a:gs>
                </a:gsLst>
                <a:lin ang="5400000" scaled="0"/>
                <a:tileRect/>
              </a:gra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6" idx="0"/>
            </p:cNvCxnSpPr>
            <p:nvPr/>
          </p:nvCxnSpPr>
          <p:spPr>
            <a:xfrm rot="10800000" flipV="1">
              <a:off x="4599539" y="4858438"/>
              <a:ext cx="2078352" cy="738132"/>
            </a:xfrm>
            <a:prstGeom prst="straightConnector1">
              <a:avLst/>
            </a:prstGeom>
            <a:ln w="28575">
              <a:gradFill flip="none" rotWithShape="1">
                <a:gsLst>
                  <a:gs pos="0">
                    <a:srgbClr val="FF3399"/>
                  </a:gs>
                  <a:gs pos="25000">
                    <a:srgbClr val="FF6633"/>
                  </a:gs>
                  <a:gs pos="50000">
                    <a:srgbClr val="FFFF00"/>
                  </a:gs>
                  <a:gs pos="75000">
                    <a:srgbClr val="01A78F"/>
                  </a:gs>
                  <a:gs pos="100000">
                    <a:srgbClr val="3366FF"/>
                  </a:gs>
                </a:gsLst>
                <a:lin ang="5400000" scaled="0"/>
                <a:tileRect/>
              </a:gradFill>
              <a:tailEnd type="arrow"/>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3207748" y="4981457"/>
              <a:ext cx="736292" cy="258532"/>
            </a:xfrm>
            <a:prstGeom prst="rect">
              <a:avLst/>
            </a:prstGeom>
            <a:noFill/>
          </p:spPr>
          <p:txBody>
            <a:bodyPr wrap="square" rtlCol="0">
              <a:spAutoFit/>
            </a:bodyPr>
            <a:lstStyle/>
            <a:p>
              <a:pPr>
                <a:lnSpc>
                  <a:spcPct val="90000"/>
                </a:lnSpc>
              </a:pPr>
              <a:r>
                <a:rPr lang="en-US" altLang="zh-CN" sz="1200" b="1" dirty="0" smtClean="0">
                  <a:latin typeface="Arial Narrow" pitchFamily="34" charset="0"/>
                  <a:ea typeface="+mj-ea"/>
                </a:rPr>
                <a:t>(K1,val)</a:t>
              </a:r>
            </a:p>
          </p:txBody>
        </p:sp>
        <p:sp>
          <p:nvSpPr>
            <p:cNvPr id="124" name="TextBox 123"/>
            <p:cNvSpPr txBox="1"/>
            <p:nvPr/>
          </p:nvSpPr>
          <p:spPr>
            <a:xfrm>
              <a:off x="4208446" y="4990636"/>
              <a:ext cx="736292" cy="258532"/>
            </a:xfrm>
            <a:prstGeom prst="rect">
              <a:avLst/>
            </a:prstGeom>
            <a:noFill/>
          </p:spPr>
          <p:txBody>
            <a:bodyPr wrap="square" rtlCol="0">
              <a:spAutoFit/>
            </a:bodyPr>
            <a:lstStyle/>
            <a:p>
              <a:pPr>
                <a:lnSpc>
                  <a:spcPct val="90000"/>
                </a:lnSpc>
              </a:pPr>
              <a:r>
                <a:rPr lang="en-US" altLang="zh-CN" sz="1200" b="1" dirty="0" smtClean="0">
                  <a:latin typeface="Arial Narrow" pitchFamily="34" charset="0"/>
                  <a:ea typeface="+mj-ea"/>
                </a:rPr>
                <a:t>(K2,val)</a:t>
              </a:r>
            </a:p>
          </p:txBody>
        </p:sp>
        <p:sp>
          <p:nvSpPr>
            <p:cNvPr id="125" name="TextBox 124"/>
            <p:cNvSpPr txBox="1"/>
            <p:nvPr/>
          </p:nvSpPr>
          <p:spPr>
            <a:xfrm>
              <a:off x="5245867" y="5003491"/>
              <a:ext cx="736292" cy="258532"/>
            </a:xfrm>
            <a:prstGeom prst="rect">
              <a:avLst/>
            </a:prstGeom>
            <a:noFill/>
          </p:spPr>
          <p:txBody>
            <a:bodyPr wrap="square" rtlCol="0">
              <a:spAutoFit/>
            </a:bodyPr>
            <a:lstStyle/>
            <a:p>
              <a:pPr>
                <a:lnSpc>
                  <a:spcPct val="90000"/>
                </a:lnSpc>
              </a:pPr>
              <a:r>
                <a:rPr lang="en-US" altLang="zh-CN" sz="1200" b="1" dirty="0" smtClean="0">
                  <a:latin typeface="Arial Narrow" pitchFamily="34" charset="0"/>
                  <a:ea typeface="+mj-ea"/>
                </a:rPr>
                <a:t>(K3,val)</a:t>
              </a:r>
            </a:p>
          </p:txBody>
        </p:sp>
      </p:grpSp>
      <p:sp>
        <p:nvSpPr>
          <p:cNvPr id="74" name="Title 1"/>
          <p:cNvSpPr txBox="1">
            <a:spLocks/>
          </p:cNvSpPr>
          <p:nvPr/>
        </p:nvSpPr>
        <p:spPr>
          <a:xfrm>
            <a:off x="1095218" y="211335"/>
            <a:ext cx="7772400" cy="48562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altLang="zh-CN" sz="2400" b="1" i="0" u="none" strike="noStrike" kern="1200" cap="none" spc="50" normalizeH="0" baseline="0" noProof="0" dirty="0" err="1"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MapReduce</a:t>
            </a:r>
            <a:r>
              <a:rPr kumimoji="0" lang="zh-CN" altLang="en-US" sz="2400" b="1" i="0" u="none" strike="noStrike" kern="1200" cap="none" spc="50" normalizeH="0" baseline="0" noProof="0" dirty="0"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的基本模型与处理思想</a:t>
            </a:r>
            <a:endParaRPr kumimoji="0" lang="en-US" altLang="zh-CN" sz="2400" b="1" i="0" u="none" strike="noStrike" kern="1200" cap="none" spc="50" normalizeH="0" baseline="0" noProof="0" dirty="0"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Top)">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wipe(up)">
                                      <p:cBhvr>
                                        <p:cTn id="12" dur="1000"/>
                                        <p:tgtEl>
                                          <p:spTgt spid="6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27"/>
                                        </p:tgtEl>
                                        <p:attrNameLst>
                                          <p:attrName>style.visibility</p:attrName>
                                        </p:attrNameLst>
                                      </p:cBhvr>
                                      <p:to>
                                        <p:strVal val="visible"/>
                                      </p:to>
                                    </p:set>
                                    <p:animEffect transition="in" filter="wipe(up)">
                                      <p:cBhvr>
                                        <p:cTn id="17" dur="2000"/>
                                        <p:tgtEl>
                                          <p:spTgt spid="1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28"/>
                                        </p:tgtEl>
                                        <p:attrNameLst>
                                          <p:attrName>style.visibility</p:attrName>
                                        </p:attrNameLst>
                                      </p:cBhvr>
                                      <p:to>
                                        <p:strVal val="visible"/>
                                      </p:to>
                                    </p:set>
                                    <p:animEffect transition="in" filter="wipe(up)">
                                      <p:cBhvr>
                                        <p:cTn id="22" dur="2000"/>
                                        <p:tgtEl>
                                          <p:spTgt spid="12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30"/>
                                        </p:tgtEl>
                                        <p:attrNameLst>
                                          <p:attrName>style.visibility</p:attrName>
                                        </p:attrNameLst>
                                      </p:cBhvr>
                                      <p:to>
                                        <p:strVal val="visible"/>
                                      </p:to>
                                    </p:set>
                                    <p:animEffect transition="in" filter="wipe(up)">
                                      <p:cBhvr>
                                        <p:cTn id="27" dur="2000"/>
                                        <p:tgtEl>
                                          <p:spTgt spid="13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31"/>
                                        </p:tgtEl>
                                        <p:attrNameLst>
                                          <p:attrName>style.visibility</p:attrName>
                                        </p:attrNameLst>
                                      </p:cBhvr>
                                      <p:to>
                                        <p:strVal val="visible"/>
                                      </p:to>
                                    </p:set>
                                    <p:animEffect transition="in" filter="wipe(up)">
                                      <p:cBhvr>
                                        <p:cTn id="32" dur="20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1" name="Group 220"/>
          <p:cNvGrpSpPr/>
          <p:nvPr/>
        </p:nvGrpSpPr>
        <p:grpSpPr>
          <a:xfrm>
            <a:off x="914400" y="4109303"/>
            <a:ext cx="7270796" cy="1982838"/>
            <a:chOff x="914400" y="4109303"/>
            <a:chExt cx="7270796" cy="1982838"/>
          </a:xfrm>
        </p:grpSpPr>
        <p:sp>
          <p:nvSpPr>
            <p:cNvPr id="31" name="Rounded Rectangle 30"/>
            <p:cNvSpPr/>
            <p:nvPr/>
          </p:nvSpPr>
          <p:spPr>
            <a:xfrm>
              <a:off x="914400" y="4109303"/>
              <a:ext cx="7270796" cy="705076"/>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altLang="zh-CN" b="1" dirty="0" smtClean="0">
                  <a:solidFill>
                    <a:schemeClr val="tx1"/>
                  </a:solidFill>
                  <a:latin typeface="+mj-lt"/>
                </a:rPr>
                <a:t>Barrier</a:t>
              </a:r>
              <a:endParaRPr lang="zh-CN" altLang="en-US" b="1" dirty="0">
                <a:solidFill>
                  <a:schemeClr val="tx1"/>
                </a:solidFill>
                <a:latin typeface="+mj-lt"/>
              </a:endParaRPr>
            </a:p>
          </p:txBody>
        </p:sp>
        <p:cxnSp>
          <p:nvCxnSpPr>
            <p:cNvPr id="42" name="Straight Arrow Connector 41"/>
            <p:cNvCxnSpPr>
              <a:endCxn id="27" idx="0"/>
            </p:cNvCxnSpPr>
            <p:nvPr/>
          </p:nvCxnSpPr>
          <p:spPr>
            <a:xfrm rot="5400000">
              <a:off x="2248445" y="5062036"/>
              <a:ext cx="511067" cy="15737"/>
            </a:xfrm>
            <a:prstGeom prst="straightConnector1">
              <a:avLst/>
            </a:prstGeom>
            <a:ln w="28575">
              <a:solidFill>
                <a:srgbClr val="0066FF"/>
              </a:solidFill>
              <a:tailEnd type="arrow"/>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1050278" y="4784999"/>
              <a:ext cx="932759" cy="757130"/>
            </a:xfrm>
            <a:prstGeom prst="rect">
              <a:avLst/>
            </a:prstGeom>
            <a:noFill/>
          </p:spPr>
          <p:txBody>
            <a:bodyPr wrap="square" rtlCol="0">
              <a:spAutoFit/>
            </a:bodyPr>
            <a:lstStyle/>
            <a:p>
              <a:pPr algn="r">
                <a:lnSpc>
                  <a:spcPct val="90000"/>
                </a:lnSpc>
              </a:pPr>
              <a:r>
                <a:rPr lang="en-US" altLang="zh-CN" sz="1200" b="1" dirty="0" smtClean="0">
                  <a:ea typeface="+mj-ea"/>
                </a:rPr>
                <a:t>(good, 1)</a:t>
              </a:r>
            </a:p>
            <a:p>
              <a:pPr algn="r">
                <a:lnSpc>
                  <a:spcPct val="90000"/>
                </a:lnSpc>
              </a:pPr>
              <a:r>
                <a:rPr lang="en-US" altLang="zh-CN" sz="1200" b="1" dirty="0" smtClean="0">
                  <a:ea typeface="+mj-ea"/>
                </a:rPr>
                <a:t>(good, 1)</a:t>
              </a:r>
            </a:p>
            <a:p>
              <a:pPr algn="r">
                <a:lnSpc>
                  <a:spcPct val="90000"/>
                </a:lnSpc>
              </a:pPr>
              <a:r>
                <a:rPr lang="en-US" altLang="zh-CN" sz="1200" b="1" dirty="0" smtClean="0">
                  <a:ea typeface="+mj-ea"/>
                </a:rPr>
                <a:t>(</a:t>
              </a:r>
              <a:r>
                <a:rPr lang="en-US" altLang="zh-CN" sz="1200" b="1" dirty="0" smtClean="0">
                  <a:solidFill>
                    <a:srgbClr val="FF0000"/>
                  </a:solidFill>
                  <a:ea typeface="+mj-ea"/>
                </a:rPr>
                <a:t>good,2</a:t>
              </a:r>
              <a:r>
                <a:rPr lang="en-US" altLang="zh-CN" sz="1200" b="1" dirty="0" smtClean="0">
                  <a:ea typeface="+mj-ea"/>
                </a:rPr>
                <a:t>)</a:t>
              </a:r>
            </a:p>
            <a:p>
              <a:pPr algn="r">
                <a:lnSpc>
                  <a:spcPct val="90000"/>
                </a:lnSpc>
              </a:pPr>
              <a:r>
                <a:rPr lang="en-US" altLang="zh-CN" sz="1200" b="1" dirty="0" smtClean="0">
                  <a:ea typeface="+mj-ea"/>
                </a:rPr>
                <a:t>(good,1)</a:t>
              </a:r>
            </a:p>
          </p:txBody>
        </p:sp>
        <p:cxnSp>
          <p:nvCxnSpPr>
            <p:cNvPr id="110" name="Straight Arrow Connector 109"/>
            <p:cNvCxnSpPr>
              <a:endCxn id="93" idx="0"/>
            </p:cNvCxnSpPr>
            <p:nvPr/>
          </p:nvCxnSpPr>
          <p:spPr>
            <a:xfrm rot="5400000">
              <a:off x="6456889" y="5060200"/>
              <a:ext cx="498213" cy="28589"/>
            </a:xfrm>
            <a:prstGeom prst="straightConnector1">
              <a:avLst/>
            </a:prstGeom>
            <a:ln w="28575">
              <a:solidFill>
                <a:srgbClr val="0066FF"/>
              </a:solidFill>
              <a:tailEnd type="arrow"/>
            </a:ln>
          </p:spPr>
          <p:style>
            <a:lnRef idx="1">
              <a:schemeClr val="accent1"/>
            </a:lnRef>
            <a:fillRef idx="0">
              <a:schemeClr val="accent1"/>
            </a:fillRef>
            <a:effectRef idx="0">
              <a:schemeClr val="accent1"/>
            </a:effectRef>
            <a:fontRef idx="minor">
              <a:schemeClr val="tx1"/>
            </a:fontRef>
          </p:style>
        </p:cxnSp>
        <p:sp>
          <p:nvSpPr>
            <p:cNvPr id="111" name="Rounded Rectangle 110"/>
            <p:cNvSpPr/>
            <p:nvPr/>
          </p:nvSpPr>
          <p:spPr>
            <a:xfrm>
              <a:off x="1055390" y="4175405"/>
              <a:ext cx="883578" cy="352538"/>
            </a:xfrm>
            <a:prstGeom prst="roundRect">
              <a:avLst/>
            </a:prstGeom>
            <a:solidFill>
              <a:srgbClr val="00B0F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00" b="1" dirty="0" err="1" smtClean="0">
                  <a:solidFill>
                    <a:schemeClr val="bg1"/>
                  </a:solidFill>
                  <a:latin typeface="Arial Narrow" pitchFamily="34" charset="0"/>
                  <a:ea typeface="+mj-ea"/>
                </a:rPr>
                <a:t>Partitioner</a:t>
              </a:r>
              <a:endParaRPr lang="zh-CN" altLang="en-US" sz="1500" b="1" dirty="0">
                <a:solidFill>
                  <a:schemeClr val="bg1"/>
                </a:solidFill>
                <a:latin typeface="Arial Narrow" pitchFamily="34" charset="0"/>
                <a:ea typeface="+mj-ea"/>
              </a:endParaRPr>
            </a:p>
          </p:txBody>
        </p:sp>
        <p:sp>
          <p:nvSpPr>
            <p:cNvPr id="131" name="Rounded Rectangle 130"/>
            <p:cNvSpPr/>
            <p:nvPr/>
          </p:nvSpPr>
          <p:spPr>
            <a:xfrm>
              <a:off x="2739135" y="4162552"/>
              <a:ext cx="883578" cy="352538"/>
            </a:xfrm>
            <a:prstGeom prst="roundRect">
              <a:avLst/>
            </a:prstGeom>
            <a:solidFill>
              <a:srgbClr val="00B0F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00" b="1" dirty="0" err="1" smtClean="0">
                  <a:solidFill>
                    <a:schemeClr val="bg1"/>
                  </a:solidFill>
                  <a:latin typeface="Arial Narrow" pitchFamily="34" charset="0"/>
                  <a:ea typeface="+mj-ea"/>
                </a:rPr>
                <a:t>Partitioner</a:t>
              </a:r>
              <a:endParaRPr lang="zh-CN" altLang="en-US" sz="1500" b="1" dirty="0">
                <a:solidFill>
                  <a:schemeClr val="bg1"/>
                </a:solidFill>
                <a:latin typeface="Arial Narrow" pitchFamily="34" charset="0"/>
                <a:ea typeface="+mj-ea"/>
              </a:endParaRPr>
            </a:p>
          </p:txBody>
        </p:sp>
        <p:sp>
          <p:nvSpPr>
            <p:cNvPr id="132" name="Rounded Rectangle 131"/>
            <p:cNvSpPr/>
            <p:nvPr/>
          </p:nvSpPr>
          <p:spPr>
            <a:xfrm>
              <a:off x="5482335" y="4173570"/>
              <a:ext cx="883578" cy="352538"/>
            </a:xfrm>
            <a:prstGeom prst="roundRect">
              <a:avLst/>
            </a:prstGeom>
            <a:solidFill>
              <a:srgbClr val="00B0F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00" b="1" dirty="0" err="1" smtClean="0">
                  <a:solidFill>
                    <a:schemeClr val="bg1"/>
                  </a:solidFill>
                  <a:latin typeface="Arial Narrow" pitchFamily="34" charset="0"/>
                  <a:ea typeface="+mj-ea"/>
                </a:rPr>
                <a:t>Partitioner</a:t>
              </a:r>
              <a:endParaRPr lang="zh-CN" altLang="en-US" sz="1500" b="1" dirty="0">
                <a:solidFill>
                  <a:schemeClr val="bg1"/>
                </a:solidFill>
                <a:latin typeface="Arial Narrow" pitchFamily="34" charset="0"/>
                <a:ea typeface="+mj-ea"/>
              </a:endParaRPr>
            </a:p>
          </p:txBody>
        </p:sp>
        <p:sp>
          <p:nvSpPr>
            <p:cNvPr id="133" name="Rounded Rectangle 132"/>
            <p:cNvSpPr/>
            <p:nvPr/>
          </p:nvSpPr>
          <p:spPr>
            <a:xfrm>
              <a:off x="7167915" y="4173569"/>
              <a:ext cx="883578" cy="352538"/>
            </a:xfrm>
            <a:prstGeom prst="roundRect">
              <a:avLst/>
            </a:prstGeom>
            <a:solidFill>
              <a:srgbClr val="00B0F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00" b="1" dirty="0" err="1" smtClean="0">
                  <a:solidFill>
                    <a:schemeClr val="bg1"/>
                  </a:solidFill>
                  <a:latin typeface="Arial Narrow" pitchFamily="34" charset="0"/>
                  <a:ea typeface="+mj-ea"/>
                </a:rPr>
                <a:t>Partitioner</a:t>
              </a:r>
              <a:endParaRPr lang="zh-CN" altLang="en-US" sz="1500" b="1" dirty="0">
                <a:solidFill>
                  <a:schemeClr val="bg1"/>
                </a:solidFill>
                <a:latin typeface="Arial Narrow" pitchFamily="34" charset="0"/>
                <a:ea typeface="+mj-ea"/>
              </a:endParaRPr>
            </a:p>
          </p:txBody>
        </p:sp>
        <p:cxnSp>
          <p:nvCxnSpPr>
            <p:cNvPr id="139" name="Straight Arrow Connector 138"/>
            <p:cNvCxnSpPr/>
            <p:nvPr/>
          </p:nvCxnSpPr>
          <p:spPr>
            <a:xfrm>
              <a:off x="1520328" y="4538958"/>
              <a:ext cx="1002535" cy="275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a:off x="1553378" y="4538958"/>
              <a:ext cx="3040656" cy="264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111" idx="2"/>
            </p:cNvCxnSpPr>
            <p:nvPr/>
          </p:nvCxnSpPr>
          <p:spPr>
            <a:xfrm rot="16200000" flipH="1">
              <a:off x="3982041" y="2043080"/>
              <a:ext cx="262567" cy="5232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rot="10800000" flipV="1">
              <a:off x="2522863" y="4515089"/>
              <a:ext cx="647044" cy="288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rot="10800000" flipV="1">
              <a:off x="2599981" y="4513252"/>
              <a:ext cx="3311290" cy="279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p:nvPr/>
          </p:nvCxnSpPr>
          <p:spPr>
            <a:xfrm rot="10800000" flipV="1">
              <a:off x="2644049" y="4522432"/>
              <a:ext cx="4995035" cy="269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rot="10800000" flipV="1">
              <a:off x="4616067" y="4527940"/>
              <a:ext cx="3018622" cy="275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a:stCxn id="133" idx="2"/>
            </p:cNvCxnSpPr>
            <p:nvPr/>
          </p:nvCxnSpPr>
          <p:spPr>
            <a:xfrm rot="5400000">
              <a:off x="7037386" y="4231045"/>
              <a:ext cx="277256" cy="867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stCxn id="132" idx="2"/>
            </p:cNvCxnSpPr>
            <p:nvPr/>
          </p:nvCxnSpPr>
          <p:spPr>
            <a:xfrm rot="16200000" flipH="1">
              <a:off x="6211122" y="4239110"/>
              <a:ext cx="255221" cy="829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p:nvPr/>
          </p:nvCxnSpPr>
          <p:spPr>
            <a:xfrm rot="10800000" flipV="1">
              <a:off x="4605056" y="4538957"/>
              <a:ext cx="1288968" cy="253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a:off x="3227942" y="4527941"/>
              <a:ext cx="1377109" cy="264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p:nvPr/>
          </p:nvCxnSpPr>
          <p:spPr>
            <a:xfrm>
              <a:off x="3216925" y="4516924"/>
              <a:ext cx="3514381" cy="275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4" name="TextBox 203"/>
            <p:cNvSpPr txBox="1"/>
            <p:nvPr/>
          </p:nvSpPr>
          <p:spPr>
            <a:xfrm>
              <a:off x="3240798" y="4794180"/>
              <a:ext cx="932759" cy="757130"/>
            </a:xfrm>
            <a:prstGeom prst="rect">
              <a:avLst/>
            </a:prstGeom>
            <a:noFill/>
          </p:spPr>
          <p:txBody>
            <a:bodyPr wrap="square" rtlCol="0">
              <a:spAutoFit/>
            </a:bodyPr>
            <a:lstStyle/>
            <a:p>
              <a:pPr algn="r">
                <a:lnSpc>
                  <a:spcPct val="90000"/>
                </a:lnSpc>
              </a:pPr>
              <a:r>
                <a:rPr lang="en-US" altLang="zh-CN" sz="1200" b="1" dirty="0" smtClean="0">
                  <a:ea typeface="+mj-ea"/>
                </a:rPr>
                <a:t>(is, 1)</a:t>
              </a:r>
            </a:p>
            <a:p>
              <a:pPr algn="r">
                <a:lnSpc>
                  <a:spcPct val="90000"/>
                </a:lnSpc>
              </a:pPr>
              <a:r>
                <a:rPr lang="en-US" altLang="zh-CN" sz="1200" b="1" dirty="0" smtClean="0">
                  <a:ea typeface="+mj-ea"/>
                </a:rPr>
                <a:t>(is, 1)</a:t>
              </a:r>
            </a:p>
            <a:p>
              <a:pPr algn="r">
                <a:lnSpc>
                  <a:spcPct val="90000"/>
                </a:lnSpc>
              </a:pPr>
              <a:r>
                <a:rPr lang="en-US" altLang="zh-CN" sz="1200" b="1" dirty="0" smtClean="0">
                  <a:ea typeface="+mj-ea"/>
                </a:rPr>
                <a:t>(is, 1)</a:t>
              </a:r>
            </a:p>
            <a:p>
              <a:pPr algn="r">
                <a:lnSpc>
                  <a:spcPct val="90000"/>
                </a:lnSpc>
              </a:pPr>
              <a:r>
                <a:rPr lang="en-US" altLang="zh-CN" sz="1200" b="1" dirty="0" smtClean="0">
                  <a:ea typeface="+mj-ea"/>
                </a:rPr>
                <a:t>(has, 1)</a:t>
              </a:r>
            </a:p>
          </p:txBody>
        </p:sp>
        <p:sp>
          <p:nvSpPr>
            <p:cNvPr id="205" name="TextBox 204"/>
            <p:cNvSpPr txBox="1"/>
            <p:nvPr/>
          </p:nvSpPr>
          <p:spPr>
            <a:xfrm>
              <a:off x="6995713" y="4836413"/>
              <a:ext cx="932759" cy="1255728"/>
            </a:xfrm>
            <a:prstGeom prst="rect">
              <a:avLst/>
            </a:prstGeom>
            <a:noFill/>
          </p:spPr>
          <p:txBody>
            <a:bodyPr wrap="square" rtlCol="0">
              <a:spAutoFit/>
            </a:bodyPr>
            <a:lstStyle/>
            <a:p>
              <a:pPr algn="r">
                <a:lnSpc>
                  <a:spcPct val="90000"/>
                </a:lnSpc>
              </a:pPr>
              <a:r>
                <a:rPr lang="en-US" altLang="zh-CN" sz="1200" b="1" dirty="0" smtClean="0">
                  <a:ea typeface="+mj-ea"/>
                </a:rPr>
                <a:t>(weather, 1)</a:t>
              </a:r>
            </a:p>
            <a:p>
              <a:pPr algn="r">
                <a:lnSpc>
                  <a:spcPct val="90000"/>
                </a:lnSpc>
              </a:pPr>
              <a:r>
                <a:rPr lang="en-US" altLang="zh-CN" sz="1200" b="1" dirty="0" smtClean="0"/>
                <a:t>(weather, 1)</a:t>
              </a:r>
              <a:endParaRPr lang="en-US" altLang="zh-CN" sz="1200" b="1" dirty="0" smtClean="0">
                <a:ea typeface="+mj-ea"/>
              </a:endParaRPr>
            </a:p>
            <a:p>
              <a:pPr algn="r">
                <a:lnSpc>
                  <a:spcPct val="90000"/>
                </a:lnSpc>
              </a:pPr>
              <a:r>
                <a:rPr lang="en-US" altLang="zh-CN" sz="1200" b="1" dirty="0" smtClean="0"/>
                <a:t>(weather, 1)</a:t>
              </a:r>
              <a:endParaRPr lang="en-US" altLang="zh-CN" sz="1200" b="1" dirty="0" smtClean="0">
                <a:ea typeface="+mj-ea"/>
              </a:endParaRPr>
            </a:p>
            <a:p>
              <a:pPr algn="r">
                <a:lnSpc>
                  <a:spcPct val="90000"/>
                </a:lnSpc>
              </a:pPr>
              <a:r>
                <a:rPr lang="en-US" altLang="zh-CN" sz="1200" b="1" dirty="0" smtClean="0">
                  <a:ea typeface="+mj-ea"/>
                </a:rPr>
                <a:t>(the, 1) (today, 1)</a:t>
              </a:r>
            </a:p>
            <a:p>
              <a:pPr algn="r">
                <a:lnSpc>
                  <a:spcPct val="90000"/>
                </a:lnSpc>
              </a:pPr>
              <a:r>
                <a:rPr lang="en-US" altLang="zh-CN" sz="1200" b="1" dirty="0" smtClean="0">
                  <a:ea typeface="+mj-ea"/>
                </a:rPr>
                <a:t>(today,1)</a:t>
              </a:r>
            </a:p>
            <a:p>
              <a:pPr algn="r">
                <a:lnSpc>
                  <a:spcPct val="90000"/>
                </a:lnSpc>
              </a:pPr>
              <a:endParaRPr lang="en-US" altLang="zh-CN" sz="1200" b="1" dirty="0" smtClean="0">
                <a:ea typeface="+mj-ea"/>
              </a:endParaRPr>
            </a:p>
          </p:txBody>
        </p:sp>
        <p:cxnSp>
          <p:nvCxnSpPr>
            <p:cNvPr id="213" name="Straight Arrow Connector 212"/>
            <p:cNvCxnSpPr/>
            <p:nvPr/>
          </p:nvCxnSpPr>
          <p:spPr>
            <a:xfrm rot="5400000">
              <a:off x="4350830" y="5060200"/>
              <a:ext cx="511067" cy="15737"/>
            </a:xfrm>
            <a:prstGeom prst="straightConnector1">
              <a:avLst/>
            </a:prstGeom>
            <a:ln w="28575">
              <a:solidFill>
                <a:srgbClr val="0066FF"/>
              </a:solidFill>
              <a:tailEnd type="arrow"/>
            </a:ln>
          </p:spPr>
          <p:style>
            <a:lnRef idx="1">
              <a:schemeClr val="accent1"/>
            </a:lnRef>
            <a:fillRef idx="0">
              <a:schemeClr val="accent1"/>
            </a:fillRef>
            <a:effectRef idx="0">
              <a:schemeClr val="accent1"/>
            </a:effectRef>
            <a:fontRef idx="minor">
              <a:schemeClr val="tx1"/>
            </a:fontRef>
          </p:style>
        </p:cxnSp>
      </p:grpSp>
      <p:sp>
        <p:nvSpPr>
          <p:cNvPr id="3" name="Content Placeholder 2"/>
          <p:cNvSpPr>
            <a:spLocks noGrp="1"/>
          </p:cNvSpPr>
          <p:nvPr>
            <p:ph sz="quarter" idx="1"/>
          </p:nvPr>
        </p:nvSpPr>
        <p:spPr>
          <a:xfrm>
            <a:off x="350092" y="705777"/>
            <a:ext cx="8527057" cy="5536894"/>
          </a:xfrm>
        </p:spPr>
        <p:txBody>
          <a:bodyPr>
            <a:normAutofit/>
          </a:bodyPr>
          <a:lstStyle/>
          <a:p>
            <a:pPr lvl="0">
              <a:buNone/>
              <a:defRPr/>
            </a:pPr>
            <a:r>
              <a:rPr lang="zh-CN" altLang="en-US" b="1" dirty="0" smtClean="0">
                <a:solidFill>
                  <a:srgbClr val="00B050"/>
                </a:solidFill>
                <a:latin typeface="黑体" pitchFamily="2" charset="-122"/>
                <a:ea typeface="黑体" pitchFamily="2" charset="-122"/>
              </a:rPr>
              <a:t>上升到构架</a:t>
            </a:r>
            <a:r>
              <a:rPr lang="en-US" altLang="zh-CN" b="1" dirty="0" smtClean="0">
                <a:solidFill>
                  <a:srgbClr val="00B050"/>
                </a:solidFill>
                <a:latin typeface="黑体" pitchFamily="2" charset="-122"/>
                <a:ea typeface="黑体" pitchFamily="2" charset="-122"/>
              </a:rPr>
              <a:t>--</a:t>
            </a:r>
            <a:r>
              <a:rPr lang="zh-CN" altLang="en-US" b="1" dirty="0" smtClean="0">
                <a:solidFill>
                  <a:srgbClr val="00B050"/>
                </a:solidFill>
                <a:latin typeface="黑体" pitchFamily="2" charset="-122"/>
                <a:ea typeface="黑体" pitchFamily="2" charset="-122"/>
              </a:rPr>
              <a:t>自动并行化并隐藏低层细节</a:t>
            </a:r>
            <a:endParaRPr lang="en-US" altLang="en-US" b="1" dirty="0" smtClean="0">
              <a:solidFill>
                <a:srgbClr val="00B050"/>
              </a:solidFill>
              <a:latin typeface="黑体" pitchFamily="2" charset="-122"/>
              <a:ea typeface="黑体" pitchFamily="2" charset="-122"/>
            </a:endParaRPr>
          </a:p>
        </p:txBody>
      </p:sp>
      <p:sp>
        <p:nvSpPr>
          <p:cNvPr id="5" name="Rounded Rectangle 4"/>
          <p:cNvSpPr/>
          <p:nvPr/>
        </p:nvSpPr>
        <p:spPr>
          <a:xfrm>
            <a:off x="3157184" y="1333039"/>
            <a:ext cx="2819400" cy="374575"/>
          </a:xfrm>
          <a:prstGeom prst="round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zh-CN" altLang="en-US" sz="2000" dirty="0" smtClean="0">
                <a:solidFill>
                  <a:schemeClr val="tx1"/>
                </a:solidFill>
                <a:latin typeface="+mj-ea"/>
                <a:ea typeface="+mj-ea"/>
              </a:rPr>
              <a:t>海量数据存储</a:t>
            </a:r>
            <a:endParaRPr lang="zh-CN" altLang="en-US" sz="2000" dirty="0">
              <a:solidFill>
                <a:schemeClr val="tx1"/>
              </a:solidFill>
              <a:latin typeface="+mj-ea"/>
              <a:ea typeface="+mj-ea"/>
            </a:endParaRPr>
          </a:p>
        </p:txBody>
      </p:sp>
      <p:grpSp>
        <p:nvGrpSpPr>
          <p:cNvPr id="2" name="Group 64"/>
          <p:cNvGrpSpPr/>
          <p:nvPr/>
        </p:nvGrpSpPr>
        <p:grpSpPr>
          <a:xfrm>
            <a:off x="3559867" y="1344056"/>
            <a:ext cx="1997499" cy="338829"/>
            <a:chOff x="3559867" y="1539706"/>
            <a:chExt cx="1997499" cy="783512"/>
          </a:xfrm>
        </p:grpSpPr>
        <p:cxnSp>
          <p:nvCxnSpPr>
            <p:cNvPr id="48" name="Straight Connector 47"/>
            <p:cNvCxnSpPr/>
            <p:nvPr/>
          </p:nvCxnSpPr>
          <p:spPr>
            <a:xfrm rot="16200000" flipH="1">
              <a:off x="3590314" y="1920571"/>
              <a:ext cx="76331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5174913" y="1940765"/>
              <a:ext cx="76331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3179002" y="1927911"/>
              <a:ext cx="76331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4778305" y="1929749"/>
              <a:ext cx="76331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16200000" flipH="1">
              <a:off x="4390872" y="1927911"/>
              <a:ext cx="76331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16200000" flipH="1">
              <a:off x="3994260" y="1927911"/>
              <a:ext cx="763318"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 name="Rounded Rectangle 15"/>
          <p:cNvSpPr/>
          <p:nvPr/>
        </p:nvSpPr>
        <p:spPr>
          <a:xfrm>
            <a:off x="3189839" y="6191487"/>
            <a:ext cx="2819400" cy="418641"/>
          </a:xfrm>
          <a:prstGeom prst="roundRect">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zh-CN" altLang="en-US" sz="2000" b="1" dirty="0" smtClean="0">
                <a:solidFill>
                  <a:schemeClr val="bg1"/>
                </a:solidFill>
                <a:latin typeface="+mj-ea"/>
                <a:ea typeface="+mj-ea"/>
              </a:rPr>
              <a:t>计算结果</a:t>
            </a:r>
            <a:endParaRPr lang="zh-CN" altLang="en-US" sz="2000" b="1" dirty="0">
              <a:solidFill>
                <a:schemeClr val="bg1"/>
              </a:solidFill>
              <a:latin typeface="+mj-ea"/>
              <a:ea typeface="+mj-ea"/>
            </a:endParaRPr>
          </a:p>
        </p:txBody>
      </p:sp>
      <p:grpSp>
        <p:nvGrpSpPr>
          <p:cNvPr id="219" name="Group 218"/>
          <p:cNvGrpSpPr/>
          <p:nvPr/>
        </p:nvGrpSpPr>
        <p:grpSpPr>
          <a:xfrm>
            <a:off x="1024174" y="1707608"/>
            <a:ext cx="7052136" cy="938547"/>
            <a:chOff x="1024174" y="1707608"/>
            <a:chExt cx="7052136" cy="938547"/>
          </a:xfrm>
        </p:grpSpPr>
        <p:sp>
          <p:nvSpPr>
            <p:cNvPr id="10" name="TextBox 9"/>
            <p:cNvSpPr txBox="1"/>
            <p:nvPr/>
          </p:nvSpPr>
          <p:spPr>
            <a:xfrm>
              <a:off x="3917539" y="2256914"/>
              <a:ext cx="1338942" cy="389241"/>
            </a:xfrm>
            <a:prstGeom prst="rect">
              <a:avLst/>
            </a:prstGeom>
            <a:noFill/>
          </p:spPr>
          <p:txBody>
            <a:bodyPr wrap="square" rtlCol="0">
              <a:spAutoFit/>
            </a:bodyPr>
            <a:lstStyle/>
            <a:p>
              <a:pPr algn="ctr"/>
              <a:r>
                <a:rPr lang="en-US" altLang="zh-CN" sz="2000" b="1" dirty="0" smtClean="0"/>
                <a:t>……</a:t>
              </a:r>
              <a:endParaRPr lang="zh-CN" altLang="en-US" sz="2000" b="1" dirty="0"/>
            </a:p>
          </p:txBody>
        </p:sp>
        <p:cxnSp>
          <p:nvCxnSpPr>
            <p:cNvPr id="11" name="Straight Arrow Connector 10"/>
            <p:cNvCxnSpPr>
              <a:endCxn id="26" idx="0"/>
            </p:cNvCxnSpPr>
            <p:nvPr/>
          </p:nvCxnSpPr>
          <p:spPr>
            <a:xfrm rot="10800000" flipV="1">
              <a:off x="1516014" y="1729043"/>
              <a:ext cx="1888200" cy="546162"/>
            </a:xfrm>
            <a:prstGeom prst="straightConnector1">
              <a:avLst/>
            </a:prstGeom>
            <a:ln w="28575">
              <a:gradFill>
                <a:gsLst>
                  <a:gs pos="0">
                    <a:srgbClr val="000082"/>
                  </a:gs>
                  <a:gs pos="30000">
                    <a:srgbClr val="66008F"/>
                  </a:gs>
                  <a:gs pos="64999">
                    <a:srgbClr val="BA0066"/>
                  </a:gs>
                  <a:gs pos="89999">
                    <a:srgbClr val="FF0000"/>
                  </a:gs>
                  <a:gs pos="100000">
                    <a:srgbClr val="FF8200"/>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flipV="1">
              <a:off x="3188852" y="1707612"/>
              <a:ext cx="589934" cy="554116"/>
            </a:xfrm>
            <a:prstGeom prst="straightConnector1">
              <a:avLst/>
            </a:prstGeom>
            <a:ln w="28575">
              <a:gradFill>
                <a:gsLst>
                  <a:gs pos="0">
                    <a:srgbClr val="000082"/>
                  </a:gs>
                  <a:gs pos="30000">
                    <a:srgbClr val="66008F"/>
                  </a:gs>
                  <a:gs pos="64999">
                    <a:srgbClr val="BA0066"/>
                  </a:gs>
                  <a:gs pos="89999">
                    <a:srgbClr val="FF0000"/>
                  </a:gs>
                  <a:gs pos="100000">
                    <a:srgbClr val="FF8200"/>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354201" y="1729050"/>
              <a:ext cx="568605" cy="541662"/>
            </a:xfrm>
            <a:prstGeom prst="straightConnector1">
              <a:avLst/>
            </a:prstGeom>
            <a:ln w="28575">
              <a:gradFill>
                <a:gsLst>
                  <a:gs pos="0">
                    <a:srgbClr val="000082"/>
                  </a:gs>
                  <a:gs pos="30000">
                    <a:srgbClr val="66008F"/>
                  </a:gs>
                  <a:gs pos="64999">
                    <a:srgbClr val="BA0066"/>
                  </a:gs>
                  <a:gs pos="89999">
                    <a:srgbClr val="FF0000"/>
                  </a:gs>
                  <a:gs pos="100000">
                    <a:srgbClr val="FF8200"/>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739788" y="1707608"/>
              <a:ext cx="1891751" cy="572091"/>
            </a:xfrm>
            <a:prstGeom prst="straightConnector1">
              <a:avLst/>
            </a:prstGeom>
            <a:ln w="28575">
              <a:gradFill>
                <a:gsLst>
                  <a:gs pos="0">
                    <a:srgbClr val="000082"/>
                  </a:gs>
                  <a:gs pos="30000">
                    <a:srgbClr val="66008F"/>
                  </a:gs>
                  <a:gs pos="64999">
                    <a:srgbClr val="BA0066"/>
                  </a:gs>
                  <a:gs pos="89999">
                    <a:srgbClr val="FF0000"/>
                  </a:gs>
                  <a:gs pos="100000">
                    <a:srgbClr val="FF8200"/>
                  </a:gs>
                </a:gsLst>
                <a:lin ang="5400000" scaled="0"/>
              </a:gra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51321" y="1941705"/>
              <a:ext cx="2024743" cy="449124"/>
            </a:xfrm>
            <a:prstGeom prst="rect">
              <a:avLst/>
            </a:prstGeom>
            <a:noFill/>
          </p:spPr>
          <p:txBody>
            <a:bodyPr wrap="square" rtlCol="0">
              <a:spAutoFit/>
            </a:bodyPr>
            <a:lstStyle/>
            <a:p>
              <a:pPr algn="ctr"/>
              <a:r>
                <a:rPr lang="zh-CN" altLang="en-US" sz="2400" dirty="0" smtClean="0">
                  <a:solidFill>
                    <a:srgbClr val="C00000"/>
                  </a:solidFill>
                  <a:latin typeface="+mj-ea"/>
                  <a:ea typeface="+mj-ea"/>
                </a:rPr>
                <a:t>数据划分</a:t>
              </a:r>
              <a:endParaRPr lang="zh-CN" altLang="en-US" sz="2400" dirty="0">
                <a:solidFill>
                  <a:srgbClr val="C00000"/>
                </a:solidFill>
                <a:latin typeface="+mj-ea"/>
                <a:ea typeface="+mj-ea"/>
              </a:endParaRPr>
            </a:p>
          </p:txBody>
        </p:sp>
        <p:sp>
          <p:nvSpPr>
            <p:cNvPr id="26" name="Rounded Rectangle 25"/>
            <p:cNvSpPr/>
            <p:nvPr/>
          </p:nvSpPr>
          <p:spPr>
            <a:xfrm>
              <a:off x="1024174" y="2275205"/>
              <a:ext cx="983679" cy="335793"/>
            </a:xfrm>
            <a:prstGeom prst="round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latin typeface="+mj-lt"/>
                  <a:ea typeface="+mj-ea"/>
                </a:rPr>
                <a:t>Map</a:t>
              </a:r>
              <a:endParaRPr lang="zh-CN" altLang="en-US" dirty="0">
                <a:solidFill>
                  <a:schemeClr val="bg1"/>
                </a:solidFill>
                <a:latin typeface="+mj-lt"/>
                <a:ea typeface="+mj-ea"/>
              </a:endParaRPr>
            </a:p>
          </p:txBody>
        </p:sp>
        <p:sp>
          <p:nvSpPr>
            <p:cNvPr id="66" name="TextBox 65"/>
            <p:cNvSpPr txBox="1"/>
            <p:nvPr/>
          </p:nvSpPr>
          <p:spPr>
            <a:xfrm>
              <a:off x="1839816" y="1761196"/>
              <a:ext cx="649995" cy="449124"/>
            </a:xfrm>
            <a:prstGeom prst="rect">
              <a:avLst/>
            </a:prstGeom>
            <a:noFill/>
          </p:spPr>
          <p:txBody>
            <a:bodyPr wrap="square" rtlCol="0">
              <a:spAutoFit/>
            </a:bodyPr>
            <a:lstStyle/>
            <a:p>
              <a:r>
                <a:rPr lang="zh-CN" altLang="en-US" sz="1200" b="1" dirty="0" smtClean="0">
                  <a:latin typeface="+mj-lt"/>
                  <a:ea typeface="+mj-ea"/>
                </a:rPr>
                <a:t>初始</a:t>
              </a:r>
              <a:r>
                <a:rPr lang="en-US" altLang="zh-CN" sz="1200" b="1" dirty="0" err="1" smtClean="0">
                  <a:latin typeface="+mj-lt"/>
                  <a:ea typeface="+mj-ea"/>
                </a:rPr>
                <a:t>kv</a:t>
              </a:r>
              <a:endParaRPr lang="en-US" altLang="zh-CN" sz="1200" b="1" dirty="0" smtClean="0">
                <a:latin typeface="+mj-lt"/>
                <a:ea typeface="+mj-ea"/>
              </a:endParaRPr>
            </a:p>
            <a:p>
              <a:r>
                <a:rPr lang="zh-CN" altLang="en-US" sz="1200" b="1" dirty="0" smtClean="0">
                  <a:latin typeface="+mj-lt"/>
                  <a:ea typeface="+mj-ea"/>
                </a:rPr>
                <a:t>键值对</a:t>
              </a:r>
              <a:endParaRPr lang="zh-CN" altLang="en-US" sz="1200" b="1" dirty="0">
                <a:latin typeface="+mj-lt"/>
                <a:ea typeface="+mj-ea"/>
              </a:endParaRPr>
            </a:p>
          </p:txBody>
        </p:sp>
        <p:sp>
          <p:nvSpPr>
            <p:cNvPr id="67" name="TextBox 66"/>
            <p:cNvSpPr txBox="1"/>
            <p:nvPr/>
          </p:nvSpPr>
          <p:spPr>
            <a:xfrm>
              <a:off x="2906616" y="1780843"/>
              <a:ext cx="649995" cy="449124"/>
            </a:xfrm>
            <a:prstGeom prst="rect">
              <a:avLst/>
            </a:prstGeom>
            <a:noFill/>
          </p:spPr>
          <p:txBody>
            <a:bodyPr wrap="square" rtlCol="0">
              <a:spAutoFit/>
            </a:bodyPr>
            <a:lstStyle/>
            <a:p>
              <a:r>
                <a:rPr lang="zh-CN" altLang="en-US" sz="1200" b="1" dirty="0" smtClean="0">
                  <a:latin typeface="+mj-lt"/>
                  <a:ea typeface="+mj-ea"/>
                </a:rPr>
                <a:t>初始</a:t>
              </a:r>
              <a:r>
                <a:rPr lang="en-US" altLang="zh-CN" sz="1200" b="1" dirty="0" err="1" smtClean="0">
                  <a:latin typeface="+mj-lt"/>
                  <a:ea typeface="+mj-ea"/>
                </a:rPr>
                <a:t>kv</a:t>
              </a:r>
              <a:endParaRPr lang="en-US" altLang="zh-CN" sz="1200" b="1" dirty="0" smtClean="0">
                <a:latin typeface="+mj-lt"/>
                <a:ea typeface="+mj-ea"/>
              </a:endParaRPr>
            </a:p>
            <a:p>
              <a:r>
                <a:rPr lang="zh-CN" altLang="en-US" sz="1200" b="1" dirty="0" smtClean="0">
                  <a:latin typeface="+mj-lt"/>
                  <a:ea typeface="+mj-ea"/>
                </a:rPr>
                <a:t>键值对</a:t>
              </a:r>
              <a:endParaRPr lang="zh-CN" altLang="en-US" sz="1200" b="1" dirty="0">
                <a:latin typeface="+mj-lt"/>
                <a:ea typeface="+mj-ea"/>
              </a:endParaRPr>
            </a:p>
          </p:txBody>
        </p:sp>
        <p:sp>
          <p:nvSpPr>
            <p:cNvPr id="68" name="TextBox 67"/>
            <p:cNvSpPr txBox="1"/>
            <p:nvPr/>
          </p:nvSpPr>
          <p:spPr>
            <a:xfrm>
              <a:off x="5495583" y="1759408"/>
              <a:ext cx="649995" cy="449124"/>
            </a:xfrm>
            <a:prstGeom prst="rect">
              <a:avLst/>
            </a:prstGeom>
            <a:noFill/>
          </p:spPr>
          <p:txBody>
            <a:bodyPr wrap="square" rtlCol="0">
              <a:spAutoFit/>
            </a:bodyPr>
            <a:lstStyle/>
            <a:p>
              <a:r>
                <a:rPr lang="zh-CN" altLang="en-US" sz="1200" b="1" dirty="0" smtClean="0">
                  <a:latin typeface="+mj-lt"/>
                  <a:ea typeface="+mj-ea"/>
                </a:rPr>
                <a:t>初始</a:t>
              </a:r>
              <a:r>
                <a:rPr lang="en-US" altLang="zh-CN" sz="1200" b="1" dirty="0" err="1" smtClean="0">
                  <a:latin typeface="+mj-lt"/>
                  <a:ea typeface="+mj-ea"/>
                </a:rPr>
                <a:t>kv</a:t>
              </a:r>
              <a:endParaRPr lang="en-US" altLang="zh-CN" sz="1200" b="1" dirty="0" smtClean="0">
                <a:latin typeface="+mj-lt"/>
                <a:ea typeface="+mj-ea"/>
              </a:endParaRPr>
            </a:p>
            <a:p>
              <a:r>
                <a:rPr lang="zh-CN" altLang="en-US" sz="1200" b="1" dirty="0" smtClean="0">
                  <a:latin typeface="+mj-lt"/>
                  <a:ea typeface="+mj-ea"/>
                </a:rPr>
                <a:t>键值对</a:t>
              </a:r>
              <a:endParaRPr lang="zh-CN" altLang="en-US" sz="1200" b="1" dirty="0">
                <a:latin typeface="+mj-lt"/>
                <a:ea typeface="+mj-ea"/>
              </a:endParaRPr>
            </a:p>
          </p:txBody>
        </p:sp>
        <p:sp>
          <p:nvSpPr>
            <p:cNvPr id="69" name="TextBox 68"/>
            <p:cNvSpPr txBox="1"/>
            <p:nvPr/>
          </p:nvSpPr>
          <p:spPr>
            <a:xfrm>
              <a:off x="6696422" y="1770127"/>
              <a:ext cx="649995" cy="449124"/>
            </a:xfrm>
            <a:prstGeom prst="rect">
              <a:avLst/>
            </a:prstGeom>
            <a:noFill/>
          </p:spPr>
          <p:txBody>
            <a:bodyPr wrap="square" rtlCol="0">
              <a:spAutoFit/>
            </a:bodyPr>
            <a:lstStyle/>
            <a:p>
              <a:r>
                <a:rPr lang="zh-CN" altLang="en-US" sz="1200" b="1" dirty="0" smtClean="0">
                  <a:latin typeface="+mj-lt"/>
                  <a:ea typeface="+mj-ea"/>
                </a:rPr>
                <a:t>初始</a:t>
              </a:r>
              <a:r>
                <a:rPr lang="en-US" altLang="zh-CN" sz="1200" b="1" dirty="0" err="1" smtClean="0">
                  <a:latin typeface="+mj-lt"/>
                  <a:ea typeface="+mj-ea"/>
                </a:rPr>
                <a:t>kv</a:t>
              </a:r>
              <a:endParaRPr lang="en-US" altLang="zh-CN" sz="1200" b="1" dirty="0" smtClean="0">
                <a:latin typeface="+mj-lt"/>
                <a:ea typeface="+mj-ea"/>
              </a:endParaRPr>
            </a:p>
            <a:p>
              <a:r>
                <a:rPr lang="zh-CN" altLang="en-US" sz="1200" b="1" dirty="0" smtClean="0">
                  <a:latin typeface="+mj-lt"/>
                  <a:ea typeface="+mj-ea"/>
                </a:rPr>
                <a:t>键值对</a:t>
              </a:r>
              <a:endParaRPr lang="zh-CN" altLang="en-US" sz="1200" b="1" dirty="0">
                <a:latin typeface="+mj-lt"/>
                <a:ea typeface="+mj-ea"/>
              </a:endParaRPr>
            </a:p>
          </p:txBody>
        </p:sp>
        <p:sp>
          <p:nvSpPr>
            <p:cNvPr id="74" name="Rounded Rectangle 73"/>
            <p:cNvSpPr/>
            <p:nvPr/>
          </p:nvSpPr>
          <p:spPr>
            <a:xfrm>
              <a:off x="2685885" y="2262352"/>
              <a:ext cx="983679" cy="335793"/>
            </a:xfrm>
            <a:prstGeom prst="round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latin typeface="+mj-lt"/>
                  <a:ea typeface="+mj-ea"/>
                </a:rPr>
                <a:t>Map</a:t>
              </a:r>
              <a:endParaRPr lang="zh-CN" altLang="en-US" dirty="0">
                <a:solidFill>
                  <a:schemeClr val="bg1"/>
                </a:solidFill>
                <a:latin typeface="+mj-lt"/>
                <a:ea typeface="+mj-ea"/>
              </a:endParaRPr>
            </a:p>
          </p:txBody>
        </p:sp>
        <p:sp>
          <p:nvSpPr>
            <p:cNvPr id="76" name="Rounded Rectangle 75"/>
            <p:cNvSpPr/>
            <p:nvPr/>
          </p:nvSpPr>
          <p:spPr>
            <a:xfrm>
              <a:off x="5407051" y="2273369"/>
              <a:ext cx="983679" cy="335793"/>
            </a:xfrm>
            <a:prstGeom prst="round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latin typeface="+mj-lt"/>
                  <a:ea typeface="+mj-ea"/>
                </a:rPr>
                <a:t>Map</a:t>
              </a:r>
              <a:endParaRPr lang="zh-CN" altLang="en-US" dirty="0">
                <a:solidFill>
                  <a:schemeClr val="bg1"/>
                </a:solidFill>
                <a:latin typeface="+mj-lt"/>
                <a:ea typeface="+mj-ea"/>
              </a:endParaRPr>
            </a:p>
          </p:txBody>
        </p:sp>
        <p:sp>
          <p:nvSpPr>
            <p:cNvPr id="78" name="Rounded Rectangle 77"/>
            <p:cNvSpPr/>
            <p:nvPr/>
          </p:nvSpPr>
          <p:spPr>
            <a:xfrm>
              <a:off x="7092631" y="2284386"/>
              <a:ext cx="983679" cy="335793"/>
            </a:xfrm>
            <a:prstGeom prst="round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latin typeface="+mj-lt"/>
                  <a:ea typeface="+mj-ea"/>
                </a:rPr>
                <a:t>Map</a:t>
              </a:r>
              <a:endParaRPr lang="zh-CN" altLang="en-US" dirty="0">
                <a:solidFill>
                  <a:schemeClr val="bg1"/>
                </a:solidFill>
                <a:latin typeface="+mj-lt"/>
                <a:ea typeface="+mj-ea"/>
              </a:endParaRPr>
            </a:p>
          </p:txBody>
        </p:sp>
      </p:grpSp>
      <p:grpSp>
        <p:nvGrpSpPr>
          <p:cNvPr id="220" name="Group 219"/>
          <p:cNvGrpSpPr/>
          <p:nvPr/>
        </p:nvGrpSpPr>
        <p:grpSpPr>
          <a:xfrm>
            <a:off x="1064571" y="2570593"/>
            <a:ext cx="7613047" cy="1649128"/>
            <a:chOff x="1064571" y="2570593"/>
            <a:chExt cx="7613047" cy="1649128"/>
          </a:xfrm>
        </p:grpSpPr>
        <p:sp>
          <p:nvSpPr>
            <p:cNvPr id="108" name="TextBox 107"/>
            <p:cNvSpPr txBox="1"/>
            <p:nvPr/>
          </p:nvSpPr>
          <p:spPr>
            <a:xfrm>
              <a:off x="3567023" y="3574188"/>
              <a:ext cx="2022765" cy="400110"/>
            </a:xfrm>
            <a:prstGeom prst="rect">
              <a:avLst/>
            </a:prstGeom>
            <a:noFill/>
          </p:spPr>
          <p:txBody>
            <a:bodyPr wrap="square" rtlCol="0">
              <a:spAutoFit/>
            </a:bodyPr>
            <a:lstStyle/>
            <a:p>
              <a:pPr algn="ctr"/>
              <a:r>
                <a:rPr lang="zh-CN" altLang="en-US" sz="2000" b="1" dirty="0" smtClean="0">
                  <a:solidFill>
                    <a:srgbClr val="FF0000"/>
                  </a:solidFill>
                  <a:latin typeface="+mj-ea"/>
                  <a:ea typeface="+mj-ea"/>
                </a:rPr>
                <a:t>中间结果</a:t>
              </a:r>
              <a:endParaRPr lang="zh-CN" altLang="en-US" sz="2000" b="1" dirty="0">
                <a:solidFill>
                  <a:srgbClr val="FF0000"/>
                </a:solidFill>
                <a:latin typeface="+mj-ea"/>
                <a:ea typeface="+mj-ea"/>
              </a:endParaRPr>
            </a:p>
          </p:txBody>
        </p:sp>
        <p:sp>
          <p:nvSpPr>
            <p:cNvPr id="70" name="TextBox 69"/>
            <p:cNvSpPr txBox="1"/>
            <p:nvPr/>
          </p:nvSpPr>
          <p:spPr>
            <a:xfrm>
              <a:off x="1472589" y="2574267"/>
              <a:ext cx="1072307" cy="692497"/>
            </a:xfrm>
            <a:prstGeom prst="rect">
              <a:avLst/>
            </a:prstGeom>
            <a:noFill/>
          </p:spPr>
          <p:txBody>
            <a:bodyPr wrap="square" rtlCol="0">
              <a:spAutoFit/>
            </a:bodyPr>
            <a:lstStyle/>
            <a:p>
              <a:pPr algn="r">
                <a:lnSpc>
                  <a:spcPct val="80000"/>
                </a:lnSpc>
              </a:pPr>
              <a:r>
                <a:rPr lang="en-US" altLang="zh-CN" sz="1200" b="1" dirty="0" smtClean="0">
                  <a:ea typeface="+mj-ea"/>
                </a:rPr>
                <a:t>(the, 1)</a:t>
              </a:r>
            </a:p>
            <a:p>
              <a:pPr algn="r">
                <a:lnSpc>
                  <a:spcPct val="80000"/>
                </a:lnSpc>
              </a:pPr>
              <a:r>
                <a:rPr lang="en-US" altLang="zh-CN" sz="1200" b="1" dirty="0" smtClean="0">
                  <a:ea typeface="+mj-ea"/>
                </a:rPr>
                <a:t>(weather, 1)</a:t>
              </a:r>
            </a:p>
            <a:p>
              <a:pPr algn="r">
                <a:lnSpc>
                  <a:spcPct val="80000"/>
                </a:lnSpc>
              </a:pPr>
              <a:r>
                <a:rPr lang="en-US" altLang="zh-CN" sz="1200" b="1" dirty="0" smtClean="0">
                  <a:ea typeface="+mj-ea"/>
                </a:rPr>
                <a:t>(is, 1)</a:t>
              </a:r>
            </a:p>
            <a:p>
              <a:pPr algn="r">
                <a:lnSpc>
                  <a:spcPct val="80000"/>
                </a:lnSpc>
              </a:pPr>
              <a:r>
                <a:rPr lang="en-US" altLang="zh-CN" sz="1200" b="1" dirty="0" smtClean="0">
                  <a:ea typeface="+mj-ea"/>
                </a:rPr>
                <a:t>(good, 1)</a:t>
              </a:r>
            </a:p>
          </p:txBody>
        </p:sp>
        <p:sp>
          <p:nvSpPr>
            <p:cNvPr id="176" name="Rounded Rectangle 175"/>
            <p:cNvSpPr/>
            <p:nvPr/>
          </p:nvSpPr>
          <p:spPr>
            <a:xfrm>
              <a:off x="1064571" y="3160018"/>
              <a:ext cx="883578" cy="352538"/>
            </a:xfrm>
            <a:prstGeom prst="roundRect">
              <a:avLst/>
            </a:prstGeom>
            <a:solidFill>
              <a:schemeClr val="accent1">
                <a:lumMod val="60000"/>
                <a:lumOff val="4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00" b="1" dirty="0" smtClean="0">
                  <a:solidFill>
                    <a:schemeClr val="tx1"/>
                  </a:solidFill>
                  <a:latin typeface="Arial Narrow" pitchFamily="34" charset="0"/>
                  <a:ea typeface="+mj-ea"/>
                </a:rPr>
                <a:t>Combiner</a:t>
              </a:r>
              <a:endParaRPr lang="zh-CN" altLang="en-US" sz="1500" b="1" dirty="0">
                <a:solidFill>
                  <a:schemeClr val="tx1"/>
                </a:solidFill>
                <a:latin typeface="Arial Narrow" pitchFamily="34" charset="0"/>
                <a:ea typeface="+mj-ea"/>
              </a:endParaRPr>
            </a:p>
          </p:txBody>
        </p:sp>
        <p:sp>
          <p:nvSpPr>
            <p:cNvPr id="177" name="Rounded Rectangle 176"/>
            <p:cNvSpPr/>
            <p:nvPr/>
          </p:nvSpPr>
          <p:spPr>
            <a:xfrm>
              <a:off x="2748316" y="3158182"/>
              <a:ext cx="883578" cy="352538"/>
            </a:xfrm>
            <a:prstGeom prst="roundRect">
              <a:avLst/>
            </a:prstGeom>
            <a:solidFill>
              <a:schemeClr val="accent1">
                <a:lumMod val="60000"/>
                <a:lumOff val="4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00" b="1" dirty="0" smtClean="0">
                  <a:solidFill>
                    <a:schemeClr val="tx1"/>
                  </a:solidFill>
                  <a:latin typeface="Arial Narrow" pitchFamily="34" charset="0"/>
                  <a:ea typeface="+mj-ea"/>
                </a:rPr>
                <a:t>Combiner</a:t>
              </a:r>
              <a:endParaRPr lang="zh-CN" altLang="en-US" sz="1500" b="1" dirty="0">
                <a:solidFill>
                  <a:schemeClr val="tx1"/>
                </a:solidFill>
                <a:latin typeface="Arial Narrow" pitchFamily="34" charset="0"/>
                <a:ea typeface="+mj-ea"/>
              </a:endParaRPr>
            </a:p>
          </p:txBody>
        </p:sp>
        <p:sp>
          <p:nvSpPr>
            <p:cNvPr id="178" name="Rounded Rectangle 177"/>
            <p:cNvSpPr/>
            <p:nvPr/>
          </p:nvSpPr>
          <p:spPr>
            <a:xfrm>
              <a:off x="5467647" y="3178380"/>
              <a:ext cx="883578" cy="352538"/>
            </a:xfrm>
            <a:prstGeom prst="roundRect">
              <a:avLst/>
            </a:prstGeom>
            <a:solidFill>
              <a:schemeClr val="accent1">
                <a:lumMod val="60000"/>
                <a:lumOff val="4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00" b="1" dirty="0" smtClean="0">
                  <a:solidFill>
                    <a:schemeClr val="tx1"/>
                  </a:solidFill>
                  <a:latin typeface="Arial Narrow" pitchFamily="34" charset="0"/>
                  <a:ea typeface="+mj-ea"/>
                </a:rPr>
                <a:t>Combiner</a:t>
              </a:r>
              <a:endParaRPr lang="zh-CN" altLang="en-US" sz="1500" b="1" dirty="0">
                <a:solidFill>
                  <a:schemeClr val="tx1"/>
                </a:solidFill>
                <a:latin typeface="Arial Narrow" pitchFamily="34" charset="0"/>
                <a:ea typeface="+mj-ea"/>
              </a:endParaRPr>
            </a:p>
          </p:txBody>
        </p:sp>
        <p:sp>
          <p:nvSpPr>
            <p:cNvPr id="179" name="Rounded Rectangle 178"/>
            <p:cNvSpPr/>
            <p:nvPr/>
          </p:nvSpPr>
          <p:spPr>
            <a:xfrm>
              <a:off x="7162409" y="3165527"/>
              <a:ext cx="883578" cy="352538"/>
            </a:xfrm>
            <a:prstGeom prst="roundRect">
              <a:avLst/>
            </a:prstGeom>
            <a:solidFill>
              <a:schemeClr val="accent1">
                <a:lumMod val="60000"/>
                <a:lumOff val="4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00" b="1" dirty="0" smtClean="0">
                  <a:solidFill>
                    <a:schemeClr val="tx1"/>
                  </a:solidFill>
                  <a:latin typeface="Arial Narrow" pitchFamily="34" charset="0"/>
                  <a:ea typeface="+mj-ea"/>
                </a:rPr>
                <a:t>Combiner</a:t>
              </a:r>
              <a:endParaRPr lang="zh-CN" altLang="en-US" sz="1500" b="1" dirty="0">
                <a:solidFill>
                  <a:schemeClr val="tx1"/>
                </a:solidFill>
                <a:latin typeface="Arial Narrow" pitchFamily="34" charset="0"/>
                <a:ea typeface="+mj-ea"/>
              </a:endParaRPr>
            </a:p>
          </p:txBody>
        </p:sp>
        <p:cxnSp>
          <p:nvCxnSpPr>
            <p:cNvPr id="180" name="Straight Arrow Connector 179"/>
            <p:cNvCxnSpPr>
              <a:endCxn id="176" idx="0"/>
            </p:cNvCxnSpPr>
            <p:nvPr/>
          </p:nvCxnSpPr>
          <p:spPr>
            <a:xfrm rot="16200000" flipH="1">
              <a:off x="1216803" y="2870460"/>
              <a:ext cx="571051" cy="80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5" name="TextBox 184"/>
            <p:cNvSpPr txBox="1"/>
            <p:nvPr/>
          </p:nvSpPr>
          <p:spPr>
            <a:xfrm>
              <a:off x="1525838" y="3464796"/>
              <a:ext cx="897874" cy="692497"/>
            </a:xfrm>
            <a:prstGeom prst="rect">
              <a:avLst/>
            </a:prstGeom>
            <a:noFill/>
          </p:spPr>
          <p:txBody>
            <a:bodyPr wrap="square" rtlCol="0">
              <a:spAutoFit/>
            </a:bodyPr>
            <a:lstStyle/>
            <a:p>
              <a:pPr algn="r">
                <a:lnSpc>
                  <a:spcPct val="80000"/>
                </a:lnSpc>
              </a:pPr>
              <a:r>
                <a:rPr lang="en-US" altLang="zh-CN" sz="1200" b="1" dirty="0" smtClean="0">
                  <a:ea typeface="+mj-ea"/>
                </a:rPr>
                <a:t>(the, 1)</a:t>
              </a:r>
            </a:p>
            <a:p>
              <a:pPr algn="r">
                <a:lnSpc>
                  <a:spcPct val="80000"/>
                </a:lnSpc>
              </a:pPr>
              <a:r>
                <a:rPr lang="en-US" altLang="zh-CN" sz="1200" b="1" dirty="0" smtClean="0">
                  <a:ea typeface="+mj-ea"/>
                </a:rPr>
                <a:t>(weather, 1)</a:t>
              </a:r>
            </a:p>
            <a:p>
              <a:pPr algn="r">
                <a:lnSpc>
                  <a:spcPct val="80000"/>
                </a:lnSpc>
              </a:pPr>
              <a:r>
                <a:rPr lang="en-US" altLang="zh-CN" sz="1200" b="1" dirty="0" smtClean="0">
                  <a:ea typeface="+mj-ea"/>
                </a:rPr>
                <a:t>(is, 1)</a:t>
              </a:r>
            </a:p>
            <a:p>
              <a:pPr algn="r">
                <a:lnSpc>
                  <a:spcPct val="80000"/>
                </a:lnSpc>
              </a:pPr>
              <a:r>
                <a:rPr lang="en-US" altLang="zh-CN" sz="1200" b="1" dirty="0" smtClean="0">
                  <a:ea typeface="+mj-ea"/>
                </a:rPr>
                <a:t>(good, 1)</a:t>
              </a:r>
            </a:p>
          </p:txBody>
        </p:sp>
        <p:sp>
          <p:nvSpPr>
            <p:cNvPr id="186" name="TextBox 185"/>
            <p:cNvSpPr txBox="1"/>
            <p:nvPr/>
          </p:nvSpPr>
          <p:spPr>
            <a:xfrm>
              <a:off x="3123285" y="2627516"/>
              <a:ext cx="963974" cy="544765"/>
            </a:xfrm>
            <a:prstGeom prst="rect">
              <a:avLst/>
            </a:prstGeom>
            <a:noFill/>
          </p:spPr>
          <p:txBody>
            <a:bodyPr wrap="square" rtlCol="0">
              <a:spAutoFit/>
            </a:bodyPr>
            <a:lstStyle/>
            <a:p>
              <a:pPr algn="r">
                <a:lnSpc>
                  <a:spcPct val="80000"/>
                </a:lnSpc>
              </a:pPr>
              <a:r>
                <a:rPr lang="en-US" altLang="zh-CN" sz="1200" b="1" dirty="0" smtClean="0">
                  <a:ea typeface="+mj-ea"/>
                </a:rPr>
                <a:t>(today, 1)</a:t>
              </a:r>
            </a:p>
            <a:p>
              <a:pPr algn="r">
                <a:lnSpc>
                  <a:spcPct val="80000"/>
                </a:lnSpc>
              </a:pPr>
              <a:r>
                <a:rPr lang="en-US" altLang="zh-CN" sz="1200" b="1" dirty="0" smtClean="0">
                  <a:ea typeface="+mj-ea"/>
                </a:rPr>
                <a:t>(is, 1)</a:t>
              </a:r>
            </a:p>
            <a:p>
              <a:pPr algn="r">
                <a:lnSpc>
                  <a:spcPct val="80000"/>
                </a:lnSpc>
              </a:pPr>
              <a:r>
                <a:rPr lang="en-US" altLang="zh-CN" sz="1200" b="1" dirty="0" smtClean="0">
                  <a:ea typeface="+mj-ea"/>
                </a:rPr>
                <a:t>(good, 1)</a:t>
              </a:r>
            </a:p>
          </p:txBody>
        </p:sp>
        <p:cxnSp>
          <p:nvCxnSpPr>
            <p:cNvPr id="187" name="Straight Arrow Connector 186"/>
            <p:cNvCxnSpPr/>
            <p:nvPr/>
          </p:nvCxnSpPr>
          <p:spPr>
            <a:xfrm rot="16200000" flipH="1">
              <a:off x="2889531" y="2868624"/>
              <a:ext cx="571051" cy="80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5866483" y="2572430"/>
              <a:ext cx="1072307" cy="692497"/>
            </a:xfrm>
            <a:prstGeom prst="rect">
              <a:avLst/>
            </a:prstGeom>
            <a:noFill/>
          </p:spPr>
          <p:txBody>
            <a:bodyPr wrap="square" rtlCol="0">
              <a:spAutoFit/>
            </a:bodyPr>
            <a:lstStyle/>
            <a:p>
              <a:pPr algn="r">
                <a:lnSpc>
                  <a:spcPct val="80000"/>
                </a:lnSpc>
              </a:pPr>
              <a:r>
                <a:rPr lang="en-US" altLang="zh-CN" sz="1200" b="1" dirty="0" smtClean="0">
                  <a:ea typeface="+mj-ea"/>
                </a:rPr>
                <a:t>(good, 1)</a:t>
              </a:r>
            </a:p>
            <a:p>
              <a:pPr algn="r">
                <a:lnSpc>
                  <a:spcPct val="80000"/>
                </a:lnSpc>
              </a:pPr>
              <a:r>
                <a:rPr lang="en-US" altLang="zh-CN" sz="1200" b="1" dirty="0" smtClean="0">
                  <a:ea typeface="+mj-ea"/>
                </a:rPr>
                <a:t>(weather, 1)</a:t>
              </a:r>
            </a:p>
            <a:p>
              <a:pPr algn="r">
                <a:lnSpc>
                  <a:spcPct val="80000"/>
                </a:lnSpc>
              </a:pPr>
              <a:r>
                <a:rPr lang="en-US" altLang="zh-CN" sz="1200" b="1" dirty="0" smtClean="0">
                  <a:ea typeface="+mj-ea"/>
                </a:rPr>
                <a:t>(is, 1)</a:t>
              </a:r>
            </a:p>
            <a:p>
              <a:pPr algn="r">
                <a:lnSpc>
                  <a:spcPct val="80000"/>
                </a:lnSpc>
              </a:pPr>
              <a:r>
                <a:rPr lang="en-US" altLang="zh-CN" sz="1200" b="1" dirty="0" smtClean="0">
                  <a:ea typeface="+mj-ea"/>
                </a:rPr>
                <a:t>(good, 1)</a:t>
              </a:r>
            </a:p>
          </p:txBody>
        </p:sp>
        <p:sp>
          <p:nvSpPr>
            <p:cNvPr id="189" name="TextBox 188"/>
            <p:cNvSpPr txBox="1"/>
            <p:nvPr/>
          </p:nvSpPr>
          <p:spPr>
            <a:xfrm>
              <a:off x="7605311" y="2570593"/>
              <a:ext cx="1072307" cy="692497"/>
            </a:xfrm>
            <a:prstGeom prst="rect">
              <a:avLst/>
            </a:prstGeom>
            <a:noFill/>
          </p:spPr>
          <p:txBody>
            <a:bodyPr wrap="square" rtlCol="0">
              <a:spAutoFit/>
            </a:bodyPr>
            <a:lstStyle/>
            <a:p>
              <a:pPr algn="r">
                <a:lnSpc>
                  <a:spcPct val="80000"/>
                </a:lnSpc>
              </a:pPr>
              <a:r>
                <a:rPr lang="en-US" altLang="zh-CN" sz="1200" b="1" dirty="0" smtClean="0">
                  <a:ea typeface="+mj-ea"/>
                </a:rPr>
                <a:t>(today, 1)</a:t>
              </a:r>
            </a:p>
            <a:p>
              <a:pPr algn="r">
                <a:lnSpc>
                  <a:spcPct val="80000"/>
                </a:lnSpc>
              </a:pPr>
              <a:r>
                <a:rPr lang="en-US" altLang="zh-CN" sz="1200" b="1" dirty="0" smtClean="0">
                  <a:ea typeface="+mj-ea"/>
                </a:rPr>
                <a:t>(has, 1)</a:t>
              </a:r>
            </a:p>
            <a:p>
              <a:pPr algn="r">
                <a:lnSpc>
                  <a:spcPct val="80000"/>
                </a:lnSpc>
              </a:pPr>
              <a:r>
                <a:rPr lang="en-US" altLang="zh-CN" sz="1200" b="1" dirty="0" smtClean="0">
                  <a:ea typeface="+mj-ea"/>
                </a:rPr>
                <a:t>(good, 1)</a:t>
              </a:r>
            </a:p>
            <a:p>
              <a:pPr algn="r">
                <a:lnSpc>
                  <a:spcPct val="80000"/>
                </a:lnSpc>
              </a:pPr>
              <a:r>
                <a:rPr lang="en-US" altLang="zh-CN" sz="1200" b="1" dirty="0" smtClean="0">
                  <a:ea typeface="+mj-ea"/>
                </a:rPr>
                <a:t>(weather, 1)</a:t>
              </a:r>
            </a:p>
          </p:txBody>
        </p:sp>
        <p:cxnSp>
          <p:nvCxnSpPr>
            <p:cNvPr id="190" name="Straight Arrow Connector 189"/>
            <p:cNvCxnSpPr/>
            <p:nvPr/>
          </p:nvCxnSpPr>
          <p:spPr>
            <a:xfrm rot="16200000" flipH="1">
              <a:off x="5630895" y="2855771"/>
              <a:ext cx="571051" cy="80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p:nvPr/>
          </p:nvCxnSpPr>
          <p:spPr>
            <a:xfrm rot="16200000" flipH="1">
              <a:off x="7314639" y="2898002"/>
              <a:ext cx="571051" cy="80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2" name="TextBox 191"/>
            <p:cNvSpPr txBox="1"/>
            <p:nvPr/>
          </p:nvSpPr>
          <p:spPr>
            <a:xfrm>
              <a:off x="3154500" y="3529063"/>
              <a:ext cx="789539" cy="590931"/>
            </a:xfrm>
            <a:prstGeom prst="rect">
              <a:avLst/>
            </a:prstGeom>
            <a:noFill/>
          </p:spPr>
          <p:txBody>
            <a:bodyPr wrap="square" rtlCol="0">
              <a:spAutoFit/>
            </a:bodyPr>
            <a:lstStyle/>
            <a:p>
              <a:pPr algn="r">
                <a:lnSpc>
                  <a:spcPct val="90000"/>
                </a:lnSpc>
              </a:pPr>
              <a:r>
                <a:rPr lang="en-US" altLang="zh-CN" sz="1200" b="1" dirty="0" smtClean="0">
                  <a:ea typeface="+mj-ea"/>
                </a:rPr>
                <a:t>(today, 1)</a:t>
              </a:r>
            </a:p>
            <a:p>
              <a:pPr algn="r">
                <a:lnSpc>
                  <a:spcPct val="90000"/>
                </a:lnSpc>
              </a:pPr>
              <a:r>
                <a:rPr lang="en-US" altLang="zh-CN" sz="1200" b="1" dirty="0" smtClean="0">
                  <a:ea typeface="+mj-ea"/>
                </a:rPr>
                <a:t>(is, 1)</a:t>
              </a:r>
            </a:p>
            <a:p>
              <a:pPr algn="r">
                <a:lnSpc>
                  <a:spcPct val="90000"/>
                </a:lnSpc>
              </a:pPr>
              <a:r>
                <a:rPr lang="en-US" altLang="zh-CN" sz="1200" b="1" dirty="0" smtClean="0">
                  <a:ea typeface="+mj-ea"/>
                </a:rPr>
                <a:t>(good, 1)</a:t>
              </a:r>
            </a:p>
          </p:txBody>
        </p:sp>
        <p:sp>
          <p:nvSpPr>
            <p:cNvPr id="193" name="TextBox 192"/>
            <p:cNvSpPr txBox="1"/>
            <p:nvPr/>
          </p:nvSpPr>
          <p:spPr>
            <a:xfrm>
              <a:off x="5886687" y="3573129"/>
              <a:ext cx="921738" cy="544765"/>
            </a:xfrm>
            <a:prstGeom prst="rect">
              <a:avLst/>
            </a:prstGeom>
            <a:noFill/>
          </p:spPr>
          <p:txBody>
            <a:bodyPr wrap="square" rtlCol="0">
              <a:spAutoFit/>
            </a:bodyPr>
            <a:lstStyle/>
            <a:p>
              <a:pPr algn="r">
                <a:lnSpc>
                  <a:spcPct val="80000"/>
                </a:lnSpc>
              </a:pPr>
              <a:r>
                <a:rPr lang="en-US" altLang="zh-CN" sz="1200" b="1" dirty="0" smtClean="0">
                  <a:solidFill>
                    <a:srgbClr val="FF0000"/>
                  </a:solidFill>
                  <a:ea typeface="+mj-ea"/>
                </a:rPr>
                <a:t>(good, 2)</a:t>
              </a:r>
            </a:p>
            <a:p>
              <a:pPr algn="r">
                <a:lnSpc>
                  <a:spcPct val="80000"/>
                </a:lnSpc>
              </a:pPr>
              <a:r>
                <a:rPr lang="en-US" altLang="zh-CN" sz="1200" b="1" dirty="0" smtClean="0">
                  <a:ea typeface="+mj-ea"/>
                </a:rPr>
                <a:t>(weather, 1)</a:t>
              </a:r>
            </a:p>
            <a:p>
              <a:pPr algn="r">
                <a:lnSpc>
                  <a:spcPct val="80000"/>
                </a:lnSpc>
              </a:pPr>
              <a:r>
                <a:rPr lang="en-US" altLang="zh-CN" sz="1200" b="1" dirty="0" smtClean="0">
                  <a:ea typeface="+mj-ea"/>
                </a:rPr>
                <a:t>(is, 1)</a:t>
              </a:r>
            </a:p>
          </p:txBody>
        </p:sp>
        <p:sp>
          <p:nvSpPr>
            <p:cNvPr id="194" name="TextBox 193"/>
            <p:cNvSpPr txBox="1"/>
            <p:nvPr/>
          </p:nvSpPr>
          <p:spPr>
            <a:xfrm>
              <a:off x="7581440" y="3527224"/>
              <a:ext cx="1072307" cy="692497"/>
            </a:xfrm>
            <a:prstGeom prst="rect">
              <a:avLst/>
            </a:prstGeom>
            <a:noFill/>
          </p:spPr>
          <p:txBody>
            <a:bodyPr wrap="square" rtlCol="0">
              <a:spAutoFit/>
            </a:bodyPr>
            <a:lstStyle/>
            <a:p>
              <a:pPr algn="r">
                <a:lnSpc>
                  <a:spcPct val="80000"/>
                </a:lnSpc>
              </a:pPr>
              <a:r>
                <a:rPr lang="en-US" altLang="zh-CN" sz="1200" b="1" dirty="0" smtClean="0">
                  <a:ea typeface="+mj-ea"/>
                </a:rPr>
                <a:t>(today, 1)</a:t>
              </a:r>
            </a:p>
            <a:p>
              <a:pPr algn="r">
                <a:lnSpc>
                  <a:spcPct val="80000"/>
                </a:lnSpc>
              </a:pPr>
              <a:r>
                <a:rPr lang="en-US" altLang="zh-CN" sz="1200" b="1" dirty="0" smtClean="0">
                  <a:ea typeface="+mj-ea"/>
                </a:rPr>
                <a:t>(has, 1)</a:t>
              </a:r>
            </a:p>
            <a:p>
              <a:pPr algn="r">
                <a:lnSpc>
                  <a:spcPct val="80000"/>
                </a:lnSpc>
              </a:pPr>
              <a:r>
                <a:rPr lang="en-US" altLang="zh-CN" sz="1200" b="1" dirty="0" smtClean="0">
                  <a:ea typeface="+mj-ea"/>
                </a:rPr>
                <a:t>(good, 1)</a:t>
              </a:r>
            </a:p>
            <a:p>
              <a:pPr algn="r">
                <a:lnSpc>
                  <a:spcPct val="80000"/>
                </a:lnSpc>
              </a:pPr>
              <a:r>
                <a:rPr lang="en-US" altLang="zh-CN" sz="1200" b="1" dirty="0" smtClean="0">
                  <a:ea typeface="+mj-ea"/>
                </a:rPr>
                <a:t>(weather, 1)</a:t>
              </a:r>
            </a:p>
          </p:txBody>
        </p:sp>
        <p:cxnSp>
          <p:nvCxnSpPr>
            <p:cNvPr id="195" name="Straight Arrow Connector 194"/>
            <p:cNvCxnSpPr/>
            <p:nvPr/>
          </p:nvCxnSpPr>
          <p:spPr>
            <a:xfrm rot="5400000">
              <a:off x="2839955" y="3809451"/>
              <a:ext cx="661021" cy="1115"/>
            </a:xfrm>
            <a:prstGeom prst="straightConnector1">
              <a:avLst/>
            </a:prstGeom>
            <a:ln w="28575">
              <a:solidFill>
                <a:schemeClr val="accent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6" name="Straight Arrow Connector 195"/>
            <p:cNvCxnSpPr/>
            <p:nvPr/>
          </p:nvCxnSpPr>
          <p:spPr>
            <a:xfrm rot="5400000">
              <a:off x="5592335" y="3840665"/>
              <a:ext cx="661021" cy="1115"/>
            </a:xfrm>
            <a:prstGeom prst="straightConnector1">
              <a:avLst/>
            </a:prstGeom>
            <a:ln w="28575">
              <a:solidFill>
                <a:schemeClr val="accent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7" name="Straight Arrow Connector 196"/>
            <p:cNvCxnSpPr/>
            <p:nvPr/>
          </p:nvCxnSpPr>
          <p:spPr>
            <a:xfrm rot="5400000">
              <a:off x="7287096" y="3827812"/>
              <a:ext cx="661021" cy="1115"/>
            </a:xfrm>
            <a:prstGeom prst="straightConnector1">
              <a:avLst/>
            </a:prstGeom>
            <a:ln w="28575">
              <a:solidFill>
                <a:schemeClr val="accent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111" idx="0"/>
            </p:cNvCxnSpPr>
            <p:nvPr/>
          </p:nvCxnSpPr>
          <p:spPr>
            <a:xfrm rot="5400000">
              <a:off x="1167227" y="3844337"/>
              <a:ext cx="661021" cy="1115"/>
            </a:xfrm>
            <a:prstGeom prst="straightConnector1">
              <a:avLst/>
            </a:prstGeom>
            <a:ln w="28575">
              <a:solidFill>
                <a:schemeClr val="accent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223" name="Group 222"/>
          <p:cNvGrpSpPr/>
          <p:nvPr/>
        </p:nvGrpSpPr>
        <p:grpSpPr>
          <a:xfrm>
            <a:off x="2004269" y="5323601"/>
            <a:ext cx="5179270" cy="1001804"/>
            <a:chOff x="2004269" y="5323601"/>
            <a:chExt cx="5179270" cy="1001804"/>
          </a:xfrm>
        </p:grpSpPr>
        <p:cxnSp>
          <p:nvCxnSpPr>
            <p:cNvPr id="17" name="Straight Arrow Connector 16"/>
            <p:cNvCxnSpPr>
              <a:stCxn id="27" idx="2"/>
              <a:endCxn id="16" idx="0"/>
            </p:cNvCxnSpPr>
            <p:nvPr/>
          </p:nvCxnSpPr>
          <p:spPr>
            <a:xfrm rot="16200000" flipH="1">
              <a:off x="3294439" y="4886387"/>
              <a:ext cx="506770" cy="2103430"/>
            </a:xfrm>
            <a:prstGeom prst="straightConnector1">
              <a:avLst/>
            </a:prstGeom>
            <a:ln w="28575">
              <a:gradFill flip="none" rotWithShape="1">
                <a:gsLst>
                  <a:gs pos="0">
                    <a:srgbClr val="FF3399"/>
                  </a:gs>
                  <a:gs pos="25000">
                    <a:srgbClr val="FF6633"/>
                  </a:gs>
                  <a:gs pos="50000">
                    <a:srgbClr val="FFFF00"/>
                  </a:gs>
                  <a:gs pos="75000">
                    <a:srgbClr val="01A78F"/>
                  </a:gs>
                  <a:gs pos="100000">
                    <a:srgbClr val="3366FF"/>
                  </a:gs>
                </a:gsLst>
                <a:lin ang="5400000" scaled="1"/>
                <a:tileRect/>
              </a:gra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6" idx="0"/>
            </p:cNvCxnSpPr>
            <p:nvPr/>
          </p:nvCxnSpPr>
          <p:spPr>
            <a:xfrm rot="16200000" flipH="1">
              <a:off x="4190834" y="5782782"/>
              <a:ext cx="804232" cy="13178"/>
            </a:xfrm>
            <a:prstGeom prst="straightConnector1">
              <a:avLst/>
            </a:prstGeom>
            <a:ln w="28575">
              <a:gradFill flip="none" rotWithShape="1">
                <a:gsLst>
                  <a:gs pos="0">
                    <a:srgbClr val="FF3399"/>
                  </a:gs>
                  <a:gs pos="25000">
                    <a:srgbClr val="FF6633"/>
                  </a:gs>
                  <a:gs pos="50000">
                    <a:srgbClr val="FFFF00"/>
                  </a:gs>
                  <a:gs pos="75000">
                    <a:srgbClr val="01A78F"/>
                  </a:gs>
                  <a:gs pos="100000">
                    <a:srgbClr val="3366FF"/>
                  </a:gs>
                </a:gsLst>
                <a:lin ang="5400000" scaled="0"/>
                <a:tileRect/>
              </a:gra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6" idx="0"/>
            </p:cNvCxnSpPr>
            <p:nvPr/>
          </p:nvCxnSpPr>
          <p:spPr>
            <a:xfrm rot="10800000" flipV="1">
              <a:off x="4599539" y="5453357"/>
              <a:ext cx="2078352" cy="738130"/>
            </a:xfrm>
            <a:prstGeom prst="straightConnector1">
              <a:avLst/>
            </a:prstGeom>
            <a:ln w="28575">
              <a:gradFill flip="none" rotWithShape="1">
                <a:gsLst>
                  <a:gs pos="0">
                    <a:srgbClr val="FF3399"/>
                  </a:gs>
                  <a:gs pos="25000">
                    <a:srgbClr val="FF6633"/>
                  </a:gs>
                  <a:gs pos="50000">
                    <a:srgbClr val="FFFF00"/>
                  </a:gs>
                  <a:gs pos="75000">
                    <a:srgbClr val="01A78F"/>
                  </a:gs>
                  <a:gs pos="100000">
                    <a:srgbClr val="3366FF"/>
                  </a:gs>
                </a:gsLst>
                <a:lin ang="5400000" scaled="0"/>
                <a:tileRect/>
              </a:gradFill>
              <a:tailEnd type="arrow"/>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2004269" y="5325438"/>
              <a:ext cx="983679" cy="359279"/>
            </a:xfrm>
            <a:prstGeom prst="roundRect">
              <a:avLst/>
            </a:prstGeom>
            <a:solidFill>
              <a:srgbClr val="0066FF"/>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zh-CN" dirty="0" smtClean="0">
                  <a:solidFill>
                    <a:schemeClr val="bg1"/>
                  </a:solidFill>
                  <a:latin typeface="+mj-lt"/>
                  <a:ea typeface="+mj-ea"/>
                </a:rPr>
                <a:t>Reduce</a:t>
              </a:r>
              <a:endParaRPr lang="zh-CN" altLang="en-US" dirty="0">
                <a:solidFill>
                  <a:schemeClr val="bg1"/>
                </a:solidFill>
                <a:latin typeface="+mj-lt"/>
                <a:ea typeface="+mj-ea"/>
              </a:endParaRPr>
            </a:p>
          </p:txBody>
        </p:sp>
        <p:sp>
          <p:nvSpPr>
            <p:cNvPr id="91" name="Rounded Rectangle 90"/>
            <p:cNvSpPr/>
            <p:nvPr/>
          </p:nvSpPr>
          <p:spPr>
            <a:xfrm>
              <a:off x="4095639" y="5345636"/>
              <a:ext cx="983679" cy="359279"/>
            </a:xfrm>
            <a:prstGeom prst="roundRect">
              <a:avLst/>
            </a:prstGeom>
            <a:solidFill>
              <a:srgbClr val="0066FF"/>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zh-CN" dirty="0" smtClean="0">
                  <a:solidFill>
                    <a:schemeClr val="bg1"/>
                  </a:solidFill>
                  <a:latin typeface="+mj-lt"/>
                  <a:ea typeface="+mj-ea"/>
                </a:rPr>
                <a:t>Reduce</a:t>
              </a:r>
              <a:endParaRPr lang="zh-CN" altLang="en-US" dirty="0">
                <a:solidFill>
                  <a:schemeClr val="bg1"/>
                </a:solidFill>
                <a:latin typeface="+mj-lt"/>
                <a:ea typeface="+mj-ea"/>
              </a:endParaRPr>
            </a:p>
          </p:txBody>
        </p:sp>
        <p:sp>
          <p:nvSpPr>
            <p:cNvPr id="93" name="Rounded Rectangle 92"/>
            <p:cNvSpPr/>
            <p:nvPr/>
          </p:nvSpPr>
          <p:spPr>
            <a:xfrm>
              <a:off x="6199860" y="5323601"/>
              <a:ext cx="983679" cy="359279"/>
            </a:xfrm>
            <a:prstGeom prst="roundRect">
              <a:avLst/>
            </a:prstGeom>
            <a:solidFill>
              <a:srgbClr val="0066FF"/>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zh-CN" dirty="0" smtClean="0">
                  <a:solidFill>
                    <a:schemeClr val="bg1"/>
                  </a:solidFill>
                  <a:latin typeface="+mj-lt"/>
                  <a:ea typeface="+mj-ea"/>
                </a:rPr>
                <a:t>Reduce</a:t>
              </a:r>
              <a:endParaRPr lang="zh-CN" altLang="en-US" dirty="0">
                <a:solidFill>
                  <a:schemeClr val="bg1"/>
                </a:solidFill>
                <a:latin typeface="+mj-lt"/>
                <a:ea typeface="+mj-ea"/>
              </a:endParaRPr>
            </a:p>
          </p:txBody>
        </p:sp>
        <p:sp>
          <p:nvSpPr>
            <p:cNvPr id="206" name="TextBox 205"/>
            <p:cNvSpPr txBox="1"/>
            <p:nvPr/>
          </p:nvSpPr>
          <p:spPr>
            <a:xfrm>
              <a:off x="2260297" y="5862816"/>
              <a:ext cx="932759" cy="263149"/>
            </a:xfrm>
            <a:prstGeom prst="rect">
              <a:avLst/>
            </a:prstGeom>
            <a:noFill/>
          </p:spPr>
          <p:txBody>
            <a:bodyPr wrap="square" rtlCol="0">
              <a:spAutoFit/>
            </a:bodyPr>
            <a:lstStyle/>
            <a:p>
              <a:pPr algn="r">
                <a:lnSpc>
                  <a:spcPct val="90000"/>
                </a:lnSpc>
              </a:pPr>
              <a:r>
                <a:rPr lang="en-US" altLang="zh-CN" sz="1200" b="1" dirty="0" smtClean="0">
                  <a:ea typeface="+mj-ea"/>
                </a:rPr>
                <a:t>(good, 5)</a:t>
              </a:r>
            </a:p>
          </p:txBody>
        </p:sp>
        <p:sp>
          <p:nvSpPr>
            <p:cNvPr id="207" name="TextBox 206"/>
            <p:cNvSpPr txBox="1"/>
            <p:nvPr/>
          </p:nvSpPr>
          <p:spPr>
            <a:xfrm>
              <a:off x="4208446" y="5717761"/>
              <a:ext cx="932759" cy="424732"/>
            </a:xfrm>
            <a:prstGeom prst="rect">
              <a:avLst/>
            </a:prstGeom>
            <a:noFill/>
          </p:spPr>
          <p:txBody>
            <a:bodyPr wrap="square" rtlCol="0">
              <a:spAutoFit/>
            </a:bodyPr>
            <a:lstStyle/>
            <a:p>
              <a:pPr algn="r">
                <a:lnSpc>
                  <a:spcPct val="90000"/>
                </a:lnSpc>
              </a:pPr>
              <a:r>
                <a:rPr lang="en-US" altLang="zh-CN" sz="1200" b="1" dirty="0" smtClean="0">
                  <a:ea typeface="+mj-ea"/>
                </a:rPr>
                <a:t>(is, 3)</a:t>
              </a:r>
            </a:p>
            <a:p>
              <a:pPr algn="r">
                <a:lnSpc>
                  <a:spcPct val="90000"/>
                </a:lnSpc>
              </a:pPr>
              <a:r>
                <a:rPr lang="en-US" altLang="zh-CN" sz="1200" b="1" dirty="0" smtClean="0">
                  <a:ea typeface="+mj-ea"/>
                </a:rPr>
                <a:t>(has, 1)</a:t>
              </a:r>
            </a:p>
          </p:txBody>
        </p:sp>
        <p:sp>
          <p:nvSpPr>
            <p:cNvPr id="218" name="TextBox 217"/>
            <p:cNvSpPr txBox="1"/>
            <p:nvPr/>
          </p:nvSpPr>
          <p:spPr>
            <a:xfrm>
              <a:off x="5870155" y="5734474"/>
              <a:ext cx="932759" cy="590931"/>
            </a:xfrm>
            <a:prstGeom prst="rect">
              <a:avLst/>
            </a:prstGeom>
            <a:noFill/>
          </p:spPr>
          <p:txBody>
            <a:bodyPr wrap="square" rtlCol="0">
              <a:spAutoFit/>
            </a:bodyPr>
            <a:lstStyle/>
            <a:p>
              <a:pPr algn="r">
                <a:lnSpc>
                  <a:spcPct val="90000"/>
                </a:lnSpc>
              </a:pPr>
              <a:r>
                <a:rPr lang="en-US" altLang="zh-CN" sz="1200" b="1" dirty="0" smtClean="0">
                  <a:ea typeface="+mj-ea"/>
                </a:rPr>
                <a:t>(weather, 3)</a:t>
              </a:r>
            </a:p>
            <a:p>
              <a:pPr algn="r">
                <a:lnSpc>
                  <a:spcPct val="90000"/>
                </a:lnSpc>
              </a:pPr>
              <a:r>
                <a:rPr lang="en-US" altLang="zh-CN" sz="1200" b="1" dirty="0" smtClean="0">
                  <a:ea typeface="+mj-ea"/>
                </a:rPr>
                <a:t>(the, 1) (today, 2)</a:t>
              </a:r>
            </a:p>
          </p:txBody>
        </p:sp>
      </p:grpSp>
      <p:sp>
        <p:nvSpPr>
          <p:cNvPr id="84" name="TextBox 83"/>
          <p:cNvSpPr txBox="1"/>
          <p:nvPr/>
        </p:nvSpPr>
        <p:spPr>
          <a:xfrm>
            <a:off x="330740" y="1215958"/>
            <a:ext cx="3122579" cy="400110"/>
          </a:xfrm>
          <a:prstGeom prst="rect">
            <a:avLst/>
          </a:prstGeom>
          <a:noFill/>
        </p:spPr>
        <p:txBody>
          <a:bodyPr wrap="square" rtlCol="0">
            <a:spAutoFit/>
          </a:bodyPr>
          <a:lstStyle/>
          <a:p>
            <a:r>
              <a:rPr lang="en-US" altLang="zh-CN" sz="2000" b="1" dirty="0" smtClean="0">
                <a:solidFill>
                  <a:srgbClr val="C00000"/>
                </a:solidFill>
                <a:latin typeface="Arial Narrow" pitchFamily="34" charset="0"/>
                <a:ea typeface="黑体" pitchFamily="2" charset="-122"/>
              </a:rPr>
              <a:t>Combiner</a:t>
            </a:r>
            <a:r>
              <a:rPr lang="zh-CN" altLang="en-US" sz="2000" b="1" dirty="0" smtClean="0">
                <a:solidFill>
                  <a:srgbClr val="C00000"/>
                </a:solidFill>
                <a:latin typeface="Arial Narrow" pitchFamily="34" charset="0"/>
                <a:ea typeface="黑体" pitchFamily="2" charset="-122"/>
              </a:rPr>
              <a:t>和</a:t>
            </a:r>
            <a:r>
              <a:rPr lang="en-US" altLang="zh-CN" sz="2000" b="1" dirty="0" err="1" smtClean="0">
                <a:solidFill>
                  <a:srgbClr val="C00000"/>
                </a:solidFill>
                <a:latin typeface="Arial Narrow" pitchFamily="34" charset="0"/>
                <a:ea typeface="黑体" pitchFamily="2" charset="-122"/>
              </a:rPr>
              <a:t>Partitioner</a:t>
            </a:r>
            <a:endParaRPr lang="zh-CN" altLang="en-US" sz="2000" b="1" dirty="0">
              <a:solidFill>
                <a:srgbClr val="C00000"/>
              </a:solidFill>
              <a:latin typeface="Arial Narrow" pitchFamily="34" charset="0"/>
              <a:ea typeface="黑体" pitchFamily="2" charset="-122"/>
            </a:endParaRPr>
          </a:p>
        </p:txBody>
      </p:sp>
      <p:sp>
        <p:nvSpPr>
          <p:cNvPr id="86" name="Title 1"/>
          <p:cNvSpPr txBox="1">
            <a:spLocks/>
          </p:cNvSpPr>
          <p:nvPr/>
        </p:nvSpPr>
        <p:spPr>
          <a:xfrm>
            <a:off x="1095218" y="211335"/>
            <a:ext cx="7772400" cy="48562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altLang="zh-CN" sz="2400" b="1" i="0" u="none" strike="noStrike" kern="1200" cap="none" spc="50" normalizeH="0" baseline="0" noProof="0" dirty="0" err="1"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MapReduce</a:t>
            </a:r>
            <a:r>
              <a:rPr kumimoji="0" lang="zh-CN" altLang="en-US" sz="2400" b="1" i="0" u="none" strike="noStrike" kern="1200" cap="none" spc="50" normalizeH="0" baseline="0" noProof="0" dirty="0"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的基本模型与处理思想</a:t>
            </a:r>
            <a:endParaRPr kumimoji="0" lang="en-US" altLang="zh-CN" sz="2400" b="1" i="0" u="none" strike="noStrike" kern="1200" cap="none" spc="50" normalizeH="0" baseline="0" noProof="0" dirty="0"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Top)">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1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19"/>
                                        </p:tgtEl>
                                        <p:attrNameLst>
                                          <p:attrName>style.visibility</p:attrName>
                                        </p:attrNameLst>
                                      </p:cBhvr>
                                      <p:to>
                                        <p:strVal val="visible"/>
                                      </p:to>
                                    </p:set>
                                    <p:animEffect transition="in" filter="wipe(up)">
                                      <p:cBhvr>
                                        <p:cTn id="17" dur="2000"/>
                                        <p:tgtEl>
                                          <p:spTgt spid="2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20"/>
                                        </p:tgtEl>
                                        <p:attrNameLst>
                                          <p:attrName>style.visibility</p:attrName>
                                        </p:attrNameLst>
                                      </p:cBhvr>
                                      <p:to>
                                        <p:strVal val="visible"/>
                                      </p:to>
                                    </p:set>
                                    <p:animEffect transition="in" filter="wipe(up)">
                                      <p:cBhvr>
                                        <p:cTn id="22" dur="2000"/>
                                        <p:tgtEl>
                                          <p:spTgt spid="2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21"/>
                                        </p:tgtEl>
                                        <p:attrNameLst>
                                          <p:attrName>style.visibility</p:attrName>
                                        </p:attrNameLst>
                                      </p:cBhvr>
                                      <p:to>
                                        <p:strVal val="visible"/>
                                      </p:to>
                                    </p:set>
                                    <p:animEffect transition="in" filter="wipe(up)">
                                      <p:cBhvr>
                                        <p:cTn id="27" dur="2000"/>
                                        <p:tgtEl>
                                          <p:spTgt spid="2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23"/>
                                        </p:tgtEl>
                                        <p:attrNameLst>
                                          <p:attrName>style.visibility</p:attrName>
                                        </p:attrNameLst>
                                      </p:cBhvr>
                                      <p:to>
                                        <p:strVal val="visible"/>
                                      </p:to>
                                    </p:set>
                                    <p:animEffect transition="in" filter="wipe(up)">
                                      <p:cBhvr>
                                        <p:cTn id="32" dur="2000"/>
                                        <p:tgtEl>
                                          <p:spTgt spid="223"/>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1"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slide(fromBottom)">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6"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16424" y="890823"/>
            <a:ext cx="8637886" cy="5536894"/>
          </a:xfrm>
        </p:spPr>
        <p:txBody>
          <a:bodyPr>
            <a:normAutofit/>
          </a:bodyPr>
          <a:lstStyle/>
          <a:p>
            <a:pPr>
              <a:buNone/>
            </a:pPr>
            <a:r>
              <a:rPr lang="en-US" altLang="zh-CN" b="1" dirty="0" smtClean="0">
                <a:solidFill>
                  <a:srgbClr val="00B050"/>
                </a:solidFill>
                <a:latin typeface="黑体" pitchFamily="2" charset="-122"/>
                <a:ea typeface="黑体" pitchFamily="2" charset="-122"/>
              </a:rPr>
              <a:t>Google </a:t>
            </a:r>
            <a:r>
              <a:rPr lang="en-US" altLang="zh-CN" b="1" dirty="0" err="1" smtClean="0">
                <a:solidFill>
                  <a:srgbClr val="00B050"/>
                </a:solidFill>
                <a:latin typeface="黑体" pitchFamily="2" charset="-122"/>
                <a:ea typeface="黑体" pitchFamily="2" charset="-122"/>
              </a:rPr>
              <a:t>MapReduce</a:t>
            </a:r>
            <a:r>
              <a:rPr lang="zh-CN" altLang="en-US" b="1" dirty="0" smtClean="0">
                <a:solidFill>
                  <a:srgbClr val="00B050"/>
                </a:solidFill>
                <a:latin typeface="黑体" pitchFamily="2" charset="-122"/>
                <a:ea typeface="黑体" pitchFamily="2" charset="-122"/>
              </a:rPr>
              <a:t>并行处理的基本过程</a:t>
            </a:r>
            <a:endParaRPr lang="en-US" altLang="zh-CN" b="1" dirty="0" smtClean="0">
              <a:solidFill>
                <a:srgbClr val="00B050"/>
              </a:solidFill>
              <a:latin typeface="黑体" pitchFamily="2" charset="-122"/>
              <a:ea typeface="黑体" pitchFamily="2" charset="-122"/>
            </a:endParaRPr>
          </a:p>
          <a:p>
            <a:pPr>
              <a:buNone/>
            </a:pPr>
            <a:endParaRPr lang="en-US" altLang="zh-CN" b="1" dirty="0" smtClean="0">
              <a:solidFill>
                <a:srgbClr val="00B050"/>
              </a:solidFill>
              <a:latin typeface="+mj-ea"/>
              <a:ea typeface="+mj-ea"/>
            </a:endParaRPr>
          </a:p>
          <a:p>
            <a:pPr>
              <a:buNone/>
            </a:pPr>
            <a:r>
              <a:rPr lang="zh-CN" altLang="en-US" dirty="0" smtClean="0">
                <a:latin typeface="黑体" pitchFamily="49" charset="-122"/>
                <a:ea typeface="黑体" pitchFamily="49" charset="-122"/>
              </a:rPr>
              <a:t>  </a:t>
            </a:r>
            <a:endParaRPr lang="en-US" altLang="zh-CN" sz="2400" dirty="0" smtClean="0">
              <a:solidFill>
                <a:srgbClr val="D60093"/>
              </a:solidFill>
              <a:latin typeface="黑体" pitchFamily="49" charset="-122"/>
              <a:ea typeface="黑体" pitchFamily="49" charset="-122"/>
            </a:endParaRPr>
          </a:p>
          <a:p>
            <a:pPr>
              <a:buNone/>
            </a:pPr>
            <a:r>
              <a:rPr lang="en-US" altLang="zh-CN" dirty="0" smtClean="0">
                <a:solidFill>
                  <a:srgbClr val="D60093"/>
                </a:solidFill>
                <a:latin typeface="黑体" pitchFamily="49" charset="-122"/>
                <a:ea typeface="黑体" pitchFamily="49" charset="-122"/>
              </a:rPr>
              <a:t>   </a:t>
            </a:r>
          </a:p>
          <a:p>
            <a:pPr>
              <a:buNone/>
            </a:pPr>
            <a:endParaRPr lang="en-US" altLang="zh-CN" dirty="0" smtClean="0">
              <a:solidFill>
                <a:srgbClr val="0066FF"/>
              </a:solidFill>
              <a:latin typeface="黑体" pitchFamily="49" charset="-122"/>
              <a:ea typeface="黑体" pitchFamily="49" charset="-122"/>
            </a:endParaRPr>
          </a:p>
          <a:p>
            <a:pPr lvl="1">
              <a:buNone/>
            </a:pPr>
            <a:endParaRPr lang="zh-CN" altLang="en-US" dirty="0"/>
          </a:p>
        </p:txBody>
      </p:sp>
      <p:sp>
        <p:nvSpPr>
          <p:cNvPr id="4" name="Title 1"/>
          <p:cNvSpPr>
            <a:spLocks noGrp="1"/>
          </p:cNvSpPr>
          <p:nvPr>
            <p:ph type="title"/>
          </p:nvPr>
        </p:nvSpPr>
        <p:spPr>
          <a:xfrm>
            <a:off x="412416" y="393680"/>
            <a:ext cx="7772400" cy="4856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altLang="zh-CN" sz="32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2. Google </a:t>
            </a:r>
            <a:r>
              <a:rPr lang="en-US" altLang="zh-CN" sz="3200" b="1" spc="50" dirty="0" err="1"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MapReduce</a:t>
            </a:r>
            <a:r>
              <a:rPr lang="zh-CN" altLang="en-US" sz="32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的基本工作原理</a:t>
            </a:r>
            <a:endParaRPr lang="zh-CN" altLang="en-US" sz="32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endParaRPr>
          </a:p>
        </p:txBody>
      </p:sp>
      <p:pic>
        <p:nvPicPr>
          <p:cNvPr id="138" name="Picture 4" descr="MapReduce-architecture"/>
          <p:cNvPicPr>
            <a:picLocks noChangeAspect="1" noChangeArrowheads="1"/>
          </p:cNvPicPr>
          <p:nvPr/>
        </p:nvPicPr>
        <p:blipFill>
          <a:blip r:embed="rId2" cstate="print"/>
          <a:srcRect/>
          <a:stretch>
            <a:fillRect/>
          </a:stretch>
        </p:blipFill>
        <p:spPr bwMode="auto">
          <a:xfrm>
            <a:off x="755335" y="1775347"/>
            <a:ext cx="7323308" cy="4657725"/>
          </a:xfrm>
          <a:prstGeom prst="rect">
            <a:avLst/>
          </a:prstGeom>
          <a:noFill/>
          <a:ln w="9525">
            <a:noFill/>
            <a:miter lim="800000"/>
            <a:headEnd/>
            <a:tailEnd/>
          </a:ln>
        </p:spPr>
      </p:pic>
      <p:sp>
        <p:nvSpPr>
          <p:cNvPr id="139" name="TextBox 2"/>
          <p:cNvSpPr txBox="1">
            <a:spLocks noChangeArrowheads="1"/>
          </p:cNvSpPr>
          <p:nvPr/>
        </p:nvSpPr>
        <p:spPr bwMode="auto">
          <a:xfrm>
            <a:off x="6463072" y="6558027"/>
            <a:ext cx="2533066" cy="215444"/>
          </a:xfrm>
          <a:prstGeom prst="rect">
            <a:avLst/>
          </a:prstGeom>
          <a:noFill/>
          <a:ln w="9525">
            <a:noFill/>
            <a:miter lim="800000"/>
            <a:headEnd/>
            <a:tailEnd/>
          </a:ln>
        </p:spPr>
        <p:txBody>
          <a:bodyPr wrap="none">
            <a:spAutoFit/>
          </a:bodyPr>
          <a:lstStyle/>
          <a:p>
            <a:r>
              <a:rPr lang="en-US" altLang="zh-CN" sz="800" b="0" dirty="0" smtClean="0">
                <a:solidFill>
                  <a:schemeClr val="tx2"/>
                </a:solidFill>
                <a:latin typeface="Verdana" pitchFamily="34" charset="0"/>
                <a:ea typeface="宋体" charset="-122"/>
              </a:rPr>
              <a:t>Cite from Dean </a:t>
            </a:r>
            <a:r>
              <a:rPr lang="en-US" altLang="zh-CN" sz="800" b="0" dirty="0">
                <a:solidFill>
                  <a:schemeClr val="tx2"/>
                </a:solidFill>
                <a:latin typeface="Verdana" pitchFamily="34" charset="0"/>
                <a:ea typeface="宋体" charset="-122"/>
              </a:rPr>
              <a:t>and </a:t>
            </a:r>
            <a:r>
              <a:rPr lang="en-US" altLang="zh-CN" sz="800" b="0" dirty="0" err="1">
                <a:solidFill>
                  <a:schemeClr val="tx2"/>
                </a:solidFill>
                <a:latin typeface="Verdana" pitchFamily="34" charset="0"/>
                <a:ea typeface="宋体" charset="-122"/>
              </a:rPr>
              <a:t>Ghemawat</a:t>
            </a:r>
            <a:r>
              <a:rPr lang="en-US" altLang="zh-CN" sz="800" b="0" dirty="0">
                <a:solidFill>
                  <a:schemeClr val="tx2"/>
                </a:solidFill>
                <a:latin typeface="Verdana" pitchFamily="34" charset="0"/>
                <a:ea typeface="宋体" charset="-122"/>
              </a:rPr>
              <a:t> (OSDI 2004)</a:t>
            </a:r>
          </a:p>
        </p:txBody>
      </p:sp>
      <p:sp>
        <p:nvSpPr>
          <p:cNvPr id="140" name="Rectangle 139"/>
          <p:cNvSpPr/>
          <p:nvPr/>
        </p:nvSpPr>
        <p:spPr>
          <a:xfrm>
            <a:off x="881464" y="4091949"/>
            <a:ext cx="622570" cy="1274323"/>
          </a:xfrm>
          <a:prstGeom prst="rect">
            <a:avLst/>
          </a:prstGeom>
          <a:solidFill>
            <a:srgbClr val="0066FF">
              <a:alpha val="51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Oval 204"/>
          <p:cNvSpPr/>
          <p:nvPr/>
        </p:nvSpPr>
        <p:spPr>
          <a:xfrm>
            <a:off x="3803005" y="1925922"/>
            <a:ext cx="1066799" cy="590146"/>
          </a:xfrm>
          <a:prstGeom prst="ellipse">
            <a:avLst/>
          </a:prstGeom>
          <a:solidFill>
            <a:srgbClr val="00FFFF">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Oval 205"/>
          <p:cNvSpPr/>
          <p:nvPr/>
        </p:nvSpPr>
        <p:spPr>
          <a:xfrm>
            <a:off x="3948921" y="2976509"/>
            <a:ext cx="804152" cy="379379"/>
          </a:xfrm>
          <a:prstGeom prst="ellipse">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7" name="Group 186"/>
          <p:cNvGrpSpPr/>
          <p:nvPr/>
        </p:nvGrpSpPr>
        <p:grpSpPr>
          <a:xfrm>
            <a:off x="2113635" y="3809846"/>
            <a:ext cx="907914" cy="2049294"/>
            <a:chOff x="2311941" y="3589506"/>
            <a:chExt cx="907914" cy="2049294"/>
          </a:xfrm>
        </p:grpSpPr>
        <p:sp>
          <p:nvSpPr>
            <p:cNvPr id="208" name="Oval 207"/>
            <p:cNvSpPr/>
            <p:nvPr/>
          </p:nvSpPr>
          <p:spPr>
            <a:xfrm>
              <a:off x="2315183" y="3589506"/>
              <a:ext cx="904672" cy="379379"/>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Oval 208"/>
            <p:cNvSpPr/>
            <p:nvPr/>
          </p:nvSpPr>
          <p:spPr>
            <a:xfrm>
              <a:off x="2331396" y="4432570"/>
              <a:ext cx="888459" cy="379379"/>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Oval 209"/>
            <p:cNvSpPr/>
            <p:nvPr/>
          </p:nvSpPr>
          <p:spPr>
            <a:xfrm>
              <a:off x="2311941" y="5259421"/>
              <a:ext cx="904672" cy="379379"/>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1" name="Group 187"/>
          <p:cNvGrpSpPr/>
          <p:nvPr/>
        </p:nvGrpSpPr>
        <p:grpSpPr>
          <a:xfrm>
            <a:off x="5664231" y="4273531"/>
            <a:ext cx="911157" cy="891702"/>
            <a:chOff x="5862537" y="4053191"/>
            <a:chExt cx="911157" cy="891702"/>
          </a:xfrm>
        </p:grpSpPr>
        <p:sp>
          <p:nvSpPr>
            <p:cNvPr id="212" name="Oval 211"/>
            <p:cNvSpPr/>
            <p:nvPr/>
          </p:nvSpPr>
          <p:spPr>
            <a:xfrm>
              <a:off x="5862537" y="4053191"/>
              <a:ext cx="904672" cy="379379"/>
            </a:xfrm>
            <a:prstGeom prst="ellipse">
              <a:avLst/>
            </a:prstGeom>
            <a:solidFill>
              <a:srgbClr val="33CC33">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Oval 212"/>
            <p:cNvSpPr/>
            <p:nvPr/>
          </p:nvSpPr>
          <p:spPr>
            <a:xfrm>
              <a:off x="5869022" y="4565514"/>
              <a:ext cx="904672" cy="379379"/>
            </a:xfrm>
            <a:prstGeom prst="ellipse">
              <a:avLst/>
            </a:prstGeom>
            <a:solidFill>
              <a:srgbClr val="33CC33">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4" name="TextBox 213"/>
          <p:cNvSpPr txBox="1"/>
          <p:nvPr/>
        </p:nvSpPr>
        <p:spPr>
          <a:xfrm>
            <a:off x="396607" y="1608464"/>
            <a:ext cx="2533880" cy="1631216"/>
          </a:xfrm>
          <a:prstGeom prst="rect">
            <a:avLst/>
          </a:prstGeom>
          <a:noFill/>
        </p:spPr>
        <p:txBody>
          <a:bodyPr wrap="square" rtlCol="0">
            <a:spAutoFit/>
          </a:bodyPr>
          <a:lstStyle/>
          <a:p>
            <a:pPr marL="176213" indent="-176213"/>
            <a:r>
              <a:rPr lang="en-US" altLang="zh-CN" sz="2000" dirty="0" smtClean="0">
                <a:latin typeface="黑体" pitchFamily="2" charset="-122"/>
                <a:ea typeface="黑体" pitchFamily="2" charset="-122"/>
              </a:rPr>
              <a:t>1.</a:t>
            </a:r>
            <a:r>
              <a:rPr lang="zh-CN" altLang="en-US" sz="2000" dirty="0" smtClean="0">
                <a:latin typeface="黑体" pitchFamily="2" charset="-122"/>
                <a:ea typeface="黑体" pitchFamily="2" charset="-122"/>
              </a:rPr>
              <a:t>有一个待处理的大数据，被划分为大小相同的数据块</a:t>
            </a:r>
            <a:r>
              <a:rPr lang="en-US" altLang="zh-CN" sz="2000" dirty="0" smtClean="0">
                <a:latin typeface="黑体" pitchFamily="2" charset="-122"/>
                <a:ea typeface="黑体" pitchFamily="2" charset="-122"/>
              </a:rPr>
              <a:t>(</a:t>
            </a:r>
            <a:r>
              <a:rPr lang="zh-CN" altLang="en-US" sz="2000" dirty="0" smtClean="0">
                <a:latin typeface="黑体" pitchFamily="2" charset="-122"/>
                <a:ea typeface="黑体" pitchFamily="2" charset="-122"/>
              </a:rPr>
              <a:t>如</a:t>
            </a:r>
            <a:r>
              <a:rPr lang="en-US" altLang="zh-CN" sz="2000" dirty="0" smtClean="0">
                <a:latin typeface="黑体" pitchFamily="2" charset="-122"/>
                <a:ea typeface="黑体" pitchFamily="2" charset="-122"/>
              </a:rPr>
              <a:t>64MB),</a:t>
            </a:r>
            <a:r>
              <a:rPr lang="zh-CN" altLang="en-US" sz="2000" dirty="0" smtClean="0">
                <a:latin typeface="黑体" pitchFamily="2" charset="-122"/>
                <a:ea typeface="黑体" pitchFamily="2" charset="-122"/>
              </a:rPr>
              <a:t>及与此相应的用户作业程序</a:t>
            </a:r>
            <a:endParaRPr lang="zh-CN" altLang="en-US" sz="2000" dirty="0">
              <a:latin typeface="黑体" pitchFamily="2" charset="-122"/>
              <a:ea typeface="黑体" pitchFamily="2" charset="-122"/>
            </a:endParaRPr>
          </a:p>
        </p:txBody>
      </p:sp>
      <p:sp>
        <p:nvSpPr>
          <p:cNvPr id="215" name="TextBox 214"/>
          <p:cNvSpPr txBox="1"/>
          <p:nvPr/>
        </p:nvSpPr>
        <p:spPr>
          <a:xfrm>
            <a:off x="5804053" y="1683746"/>
            <a:ext cx="2844188" cy="1323439"/>
          </a:xfrm>
          <a:prstGeom prst="rect">
            <a:avLst/>
          </a:prstGeom>
          <a:noFill/>
        </p:spPr>
        <p:txBody>
          <a:bodyPr wrap="square" rtlCol="0">
            <a:spAutoFit/>
          </a:bodyPr>
          <a:lstStyle/>
          <a:p>
            <a:pPr marL="176213" indent="-176213"/>
            <a:r>
              <a:rPr lang="en-US" altLang="zh-CN" sz="2000" dirty="0" smtClean="0">
                <a:latin typeface="黑体" pitchFamily="2" charset="-122"/>
                <a:ea typeface="黑体" pitchFamily="2" charset="-122"/>
              </a:rPr>
              <a:t>2.</a:t>
            </a:r>
            <a:r>
              <a:rPr lang="zh-CN" altLang="en-US" sz="2000" dirty="0" smtClean="0">
                <a:latin typeface="黑体" pitchFamily="2" charset="-122"/>
                <a:ea typeface="黑体" pitchFamily="2" charset="-122"/>
              </a:rPr>
              <a:t>系统中有一个负责调度的主节点</a:t>
            </a:r>
            <a:r>
              <a:rPr lang="en-US" altLang="zh-CN" sz="2000" dirty="0" smtClean="0">
                <a:latin typeface="黑体" pitchFamily="2" charset="-122"/>
                <a:ea typeface="黑体" pitchFamily="2" charset="-122"/>
              </a:rPr>
              <a:t>(Master),</a:t>
            </a:r>
            <a:r>
              <a:rPr lang="zh-CN" altLang="en-US" sz="2000" dirty="0" smtClean="0">
                <a:latin typeface="黑体" pitchFamily="2" charset="-122"/>
                <a:ea typeface="黑体" pitchFamily="2" charset="-122"/>
              </a:rPr>
              <a:t>以及数据</a:t>
            </a:r>
            <a:r>
              <a:rPr lang="en-US" altLang="zh-CN" sz="2000" dirty="0" smtClean="0">
                <a:latin typeface="黑体" pitchFamily="2" charset="-122"/>
                <a:ea typeface="黑体" pitchFamily="2" charset="-122"/>
              </a:rPr>
              <a:t>Map</a:t>
            </a:r>
            <a:r>
              <a:rPr lang="zh-CN" altLang="en-US" sz="2000" dirty="0" smtClean="0">
                <a:latin typeface="黑体" pitchFamily="2" charset="-122"/>
                <a:ea typeface="黑体" pitchFamily="2" charset="-122"/>
              </a:rPr>
              <a:t>和</a:t>
            </a:r>
            <a:r>
              <a:rPr lang="en-US" altLang="zh-CN" sz="2000" dirty="0" smtClean="0">
                <a:latin typeface="黑体" pitchFamily="2" charset="-122"/>
                <a:ea typeface="黑体" pitchFamily="2" charset="-122"/>
              </a:rPr>
              <a:t>Reduce</a:t>
            </a:r>
            <a:r>
              <a:rPr lang="zh-CN" altLang="en-US" sz="2000" dirty="0" smtClean="0">
                <a:latin typeface="黑体" pitchFamily="2" charset="-122"/>
                <a:ea typeface="黑体" pitchFamily="2" charset="-122"/>
              </a:rPr>
              <a:t>工作节点</a:t>
            </a:r>
            <a:r>
              <a:rPr lang="en-US" altLang="zh-CN" sz="2000" dirty="0" smtClean="0">
                <a:latin typeface="黑体" pitchFamily="2" charset="-122"/>
                <a:ea typeface="黑体" pitchFamily="2" charset="-122"/>
              </a:rPr>
              <a:t>(Worker)</a:t>
            </a:r>
            <a:endParaRPr lang="zh-CN" altLang="en-US" sz="2000" dirty="0">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4"/>
                                        </p:tgtEl>
                                        <p:attrNameLst>
                                          <p:attrName>style.visibility</p:attrName>
                                        </p:attrNameLst>
                                      </p:cBhvr>
                                      <p:to>
                                        <p:strVal val="visible"/>
                                      </p:to>
                                    </p:set>
                                    <p:animEffect transition="in" filter="wipe(left)">
                                      <p:cBhvr>
                                        <p:cTn id="7" dur="1000"/>
                                        <p:tgtEl>
                                          <p:spTgt spid="21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40"/>
                                        </p:tgtEl>
                                        <p:attrNameLst>
                                          <p:attrName>style.visibility</p:attrName>
                                        </p:attrNameLst>
                                      </p:cBhvr>
                                      <p:to>
                                        <p:strVal val="visible"/>
                                      </p:to>
                                    </p:set>
                                    <p:animEffect transition="in" filter="box(out)">
                                      <p:cBhvr>
                                        <p:cTn id="12" dur="2000"/>
                                        <p:tgtEl>
                                          <p:spTgt spid="1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5"/>
                                        </p:tgtEl>
                                        <p:attrNameLst>
                                          <p:attrName>style.visibility</p:attrName>
                                        </p:attrNameLst>
                                      </p:cBhvr>
                                      <p:to>
                                        <p:strVal val="visible"/>
                                      </p:to>
                                    </p:set>
                                    <p:animEffect transition="in" filter="fade">
                                      <p:cBhvr>
                                        <p:cTn id="17" dur="2000"/>
                                        <p:tgtEl>
                                          <p:spTgt spid="20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215"/>
                                        </p:tgtEl>
                                        <p:attrNameLst>
                                          <p:attrName>style.visibility</p:attrName>
                                        </p:attrNameLst>
                                      </p:cBhvr>
                                      <p:to>
                                        <p:strVal val="visible"/>
                                      </p:to>
                                    </p:set>
                                    <p:animEffect transition="in" filter="wipe(right)">
                                      <p:cBhvr>
                                        <p:cTn id="22" dur="1000"/>
                                        <p:tgtEl>
                                          <p:spTgt spid="215"/>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grpId="0" nodeType="clickEffect">
                                  <p:stCondLst>
                                    <p:cond delay="0"/>
                                  </p:stCondLst>
                                  <p:iterate type="lt">
                                    <p:tmPct val="5000"/>
                                  </p:iterate>
                                  <p:childTnLst>
                                    <p:set>
                                      <p:cBhvr>
                                        <p:cTn id="26" dur="1" fill="hold">
                                          <p:stCondLst>
                                            <p:cond delay="0"/>
                                          </p:stCondLst>
                                        </p:cTn>
                                        <p:tgtEl>
                                          <p:spTgt spid="206"/>
                                        </p:tgtEl>
                                        <p:attrNameLst>
                                          <p:attrName>style.visibility</p:attrName>
                                        </p:attrNameLst>
                                      </p:cBhvr>
                                      <p:to>
                                        <p:strVal val="visible"/>
                                      </p:to>
                                    </p:set>
                                    <p:anim calcmode="lin" valueType="num">
                                      <p:cBhvr>
                                        <p:cTn id="27" dur="1000" fill="hold"/>
                                        <p:tgtEl>
                                          <p:spTgt spid="206"/>
                                        </p:tgtEl>
                                        <p:attrNameLst>
                                          <p:attrName>ppt_w</p:attrName>
                                        </p:attrNameLst>
                                      </p:cBhvr>
                                      <p:tavLst>
                                        <p:tav tm="0">
                                          <p:val>
                                            <p:fltVal val="0"/>
                                          </p:val>
                                        </p:tav>
                                        <p:tav tm="100000">
                                          <p:val>
                                            <p:strVal val="#ppt_w"/>
                                          </p:val>
                                        </p:tav>
                                      </p:tavLst>
                                    </p:anim>
                                    <p:anim calcmode="lin" valueType="num">
                                      <p:cBhvr>
                                        <p:cTn id="28" dur="1000" fill="hold"/>
                                        <p:tgtEl>
                                          <p:spTgt spid="206"/>
                                        </p:tgtEl>
                                        <p:attrNameLst>
                                          <p:attrName>ppt_h</p:attrName>
                                        </p:attrNameLst>
                                      </p:cBhvr>
                                      <p:tavLst>
                                        <p:tav tm="0">
                                          <p:val>
                                            <p:fltVal val="0"/>
                                          </p:val>
                                        </p:tav>
                                        <p:tav tm="100000">
                                          <p:val>
                                            <p:strVal val="#ppt_h"/>
                                          </p:val>
                                        </p:tav>
                                      </p:tavLst>
                                    </p:anim>
                                    <p:anim calcmode="lin" valueType="num">
                                      <p:cBhvr>
                                        <p:cTn id="29" dur="1000" fill="hold"/>
                                        <p:tgtEl>
                                          <p:spTgt spid="206"/>
                                        </p:tgtEl>
                                        <p:attrNameLst>
                                          <p:attrName>style.rotation</p:attrName>
                                        </p:attrNameLst>
                                      </p:cBhvr>
                                      <p:tavLst>
                                        <p:tav tm="0">
                                          <p:val>
                                            <p:fltVal val="90"/>
                                          </p:val>
                                        </p:tav>
                                        <p:tav tm="100000">
                                          <p:val>
                                            <p:fltVal val="0"/>
                                          </p:val>
                                        </p:tav>
                                      </p:tavLst>
                                    </p:anim>
                                    <p:animEffect transition="in" filter="fade">
                                      <p:cBhvr>
                                        <p:cTn id="30" dur="1000"/>
                                        <p:tgtEl>
                                          <p:spTgt spid="206"/>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32" fill="hold" nodeType="clickEffect">
                                  <p:stCondLst>
                                    <p:cond delay="0"/>
                                  </p:stCondLst>
                                  <p:childTnLst>
                                    <p:set>
                                      <p:cBhvr>
                                        <p:cTn id="34" dur="1" fill="hold">
                                          <p:stCondLst>
                                            <p:cond delay="0"/>
                                          </p:stCondLst>
                                        </p:cTn>
                                        <p:tgtEl>
                                          <p:spTgt spid="207"/>
                                        </p:tgtEl>
                                        <p:attrNameLst>
                                          <p:attrName>style.visibility</p:attrName>
                                        </p:attrNameLst>
                                      </p:cBhvr>
                                      <p:to>
                                        <p:strVal val="visible"/>
                                      </p:to>
                                    </p:set>
                                    <p:animEffect transition="in" filter="box(out)">
                                      <p:cBhvr>
                                        <p:cTn id="35" dur="1000"/>
                                        <p:tgtEl>
                                          <p:spTgt spid="207"/>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32" fill="hold" nodeType="clickEffect">
                                  <p:stCondLst>
                                    <p:cond delay="0"/>
                                  </p:stCondLst>
                                  <p:childTnLst>
                                    <p:set>
                                      <p:cBhvr>
                                        <p:cTn id="39" dur="1" fill="hold">
                                          <p:stCondLst>
                                            <p:cond delay="0"/>
                                          </p:stCondLst>
                                        </p:cTn>
                                        <p:tgtEl>
                                          <p:spTgt spid="211"/>
                                        </p:tgtEl>
                                        <p:attrNameLst>
                                          <p:attrName>style.visibility</p:attrName>
                                        </p:attrNameLst>
                                      </p:cBhvr>
                                      <p:to>
                                        <p:strVal val="visible"/>
                                      </p:to>
                                    </p:set>
                                    <p:animEffect transition="in" filter="box(out)">
                                      <p:cBhvr>
                                        <p:cTn id="40" dur="10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animBg="1"/>
      <p:bldP spid="205" grpId="0" animBg="1"/>
      <p:bldP spid="206" grpId="0" animBg="1"/>
      <p:bldP spid="214" grpId="0"/>
      <p:bldP spid="21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27693</TotalTime>
  <Words>3904</Words>
  <Application>Microsoft Office PowerPoint</Application>
  <PresentationFormat>全屏显示(4:3)</PresentationFormat>
  <Paragraphs>507</Paragraphs>
  <Slides>44</Slides>
  <Notes>0</Notes>
  <HiddenSlides>0</HiddenSlides>
  <MMClips>0</MMClips>
  <ScaleCrop>false</ScaleCrop>
  <HeadingPairs>
    <vt:vector size="4" baseType="variant">
      <vt:variant>
        <vt:lpstr>主题</vt:lpstr>
      </vt:variant>
      <vt:variant>
        <vt:i4>1</vt:i4>
      </vt:variant>
      <vt:variant>
        <vt:lpstr>幻灯片标题</vt:lpstr>
      </vt:variant>
      <vt:variant>
        <vt:i4>44</vt:i4>
      </vt:variant>
    </vt:vector>
  </HeadingPairs>
  <TitlesOfParts>
    <vt:vector size="45" baseType="lpstr">
      <vt:lpstr>Equity</vt:lpstr>
      <vt:lpstr>Ch.3. Google MapReduce基本构架</vt:lpstr>
      <vt:lpstr>Ch.3. Google MapReduce基本构架</vt:lpstr>
      <vt:lpstr>1.MapReduce的基本模型和处理思想</vt:lpstr>
      <vt:lpstr>MapReduce的基本模型和处理思想</vt:lpstr>
      <vt:lpstr>MapReduce的基本模型与处理思想</vt:lpstr>
      <vt:lpstr>MapReduce的基本模型与处理思想</vt:lpstr>
      <vt:lpstr>幻灯片 7</vt:lpstr>
      <vt:lpstr>幻灯片 8</vt:lpstr>
      <vt:lpstr>2. Google MapReduce的基本工作原理</vt:lpstr>
      <vt:lpstr>Google MapReduce的基本工作原理</vt:lpstr>
      <vt:lpstr>Google MapReduce的基本工作原理</vt:lpstr>
      <vt:lpstr>Google MapReduce的基本工作原理</vt:lpstr>
      <vt:lpstr>Google MapReduce的基本工作原理</vt:lpstr>
      <vt:lpstr>Google MapReduce的基本工作原理</vt:lpstr>
      <vt:lpstr>Google MapReduce的基本工作原理</vt:lpstr>
      <vt:lpstr>Google MapReduce的基本工作原理</vt:lpstr>
      <vt:lpstr>Google MapReduce的基本工作原理</vt:lpstr>
      <vt:lpstr>3. MapReduce分布式文件系统GFS的工作原理</vt:lpstr>
      <vt:lpstr>MapReduce分布式文件系统GFS的工作原理</vt:lpstr>
      <vt:lpstr>MapReduce分布式文件系统GFS的工作原理</vt:lpstr>
      <vt:lpstr>MapReduce分布式文件系统GFS的工作原理</vt:lpstr>
      <vt:lpstr>MapReduce分布式文件系统GFS的工作原理</vt:lpstr>
      <vt:lpstr>MapReduce分布式文件系统GFS的工作原理</vt:lpstr>
      <vt:lpstr>MapReduce分布式文件系统GFS的工作原理</vt:lpstr>
      <vt:lpstr>MapReduce分布式文件系统GFS的工作原理</vt:lpstr>
      <vt:lpstr>MapReduce分布式文件系统GFS的工作原理</vt:lpstr>
      <vt:lpstr>MapReduce分布式文件系统GFS的工作原理</vt:lpstr>
      <vt:lpstr>MapReduce分布式文件系统GFS的工作原理</vt:lpstr>
      <vt:lpstr>MapReduce分布式文件系统GFS的工作原理</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阅读文献</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 1. 并行计算技术简介</dc:title>
  <dc:creator>yihua</dc:creator>
  <cp:lastModifiedBy>huangqg</cp:lastModifiedBy>
  <cp:revision>546</cp:revision>
  <dcterms:created xsi:type="dcterms:W3CDTF">2011-01-31T19:55:44Z</dcterms:created>
  <dcterms:modified xsi:type="dcterms:W3CDTF">2015-03-25T09:03:24Z</dcterms:modified>
</cp:coreProperties>
</file>