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56"/>
  </p:notesMasterIdLst>
  <p:sldIdLst>
    <p:sldId id="256" r:id="rId2"/>
    <p:sldId id="280" r:id="rId3"/>
    <p:sldId id="259" r:id="rId4"/>
    <p:sldId id="350" r:id="rId5"/>
    <p:sldId id="351" r:id="rId6"/>
    <p:sldId id="431" r:id="rId7"/>
    <p:sldId id="429" r:id="rId8"/>
    <p:sldId id="413" r:id="rId9"/>
    <p:sldId id="414" r:id="rId10"/>
    <p:sldId id="430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49" r:id="rId25"/>
    <p:sldId id="432" r:id="rId26"/>
    <p:sldId id="433" r:id="rId27"/>
    <p:sldId id="434" r:id="rId28"/>
    <p:sldId id="435" r:id="rId29"/>
    <p:sldId id="436" r:id="rId30"/>
    <p:sldId id="437" r:id="rId31"/>
    <p:sldId id="439" r:id="rId32"/>
    <p:sldId id="438" r:id="rId33"/>
    <p:sldId id="440" r:id="rId34"/>
    <p:sldId id="441" r:id="rId35"/>
    <p:sldId id="442" r:id="rId36"/>
    <p:sldId id="443" r:id="rId37"/>
    <p:sldId id="354" r:id="rId38"/>
    <p:sldId id="451" r:id="rId39"/>
    <p:sldId id="458" r:id="rId40"/>
    <p:sldId id="450" r:id="rId41"/>
    <p:sldId id="402" r:id="rId42"/>
    <p:sldId id="464" r:id="rId43"/>
    <p:sldId id="459" r:id="rId44"/>
    <p:sldId id="444" r:id="rId45"/>
    <p:sldId id="460" r:id="rId46"/>
    <p:sldId id="453" r:id="rId47"/>
    <p:sldId id="454" r:id="rId48"/>
    <p:sldId id="445" r:id="rId49"/>
    <p:sldId id="456" r:id="rId50"/>
    <p:sldId id="446" r:id="rId51"/>
    <p:sldId id="461" r:id="rId52"/>
    <p:sldId id="463" r:id="rId53"/>
    <p:sldId id="462" r:id="rId54"/>
    <p:sldId id="312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CC33"/>
    <a:srgbClr val="66FFFF"/>
    <a:srgbClr val="00CCFF"/>
    <a:srgbClr val="FF0066"/>
    <a:srgbClr val="FFFF99"/>
    <a:srgbClr val="00FFFF"/>
    <a:srgbClr val="5F5F5F"/>
    <a:srgbClr val="B2B2B2"/>
    <a:srgbClr val="95625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AE5B7-9A7B-4122-A396-F998D1BC3F0C}" type="datetimeFigureOut">
              <a:rPr lang="zh-CN" altLang="en-US" smtClean="0"/>
              <a:pPr/>
              <a:t>2015/3/25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CBF80-828F-495E-93BE-4F2490BA3D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8069-ADF0-48BB-B0A0-90C671F22E37}" type="datetimeFigureOut">
              <a:rPr lang="zh-CN" altLang="en-US" smtClean="0"/>
              <a:pPr/>
              <a:t>2015/3/25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D06D0F8-D870-482F-9885-414C920F2D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8069-ADF0-48BB-B0A0-90C671F22E37}" type="datetimeFigureOut">
              <a:rPr lang="zh-CN" altLang="en-US" smtClean="0"/>
              <a:pPr/>
              <a:t>2015/3/25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D0F8-D870-482F-9885-414C920F2D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8069-ADF0-48BB-B0A0-90C671F22E37}" type="datetimeFigureOut">
              <a:rPr lang="zh-CN" altLang="en-US" smtClean="0"/>
              <a:pPr/>
              <a:t>2015/3/25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D0F8-D870-482F-9885-414C920F2D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8069-ADF0-48BB-B0A0-90C671F22E37}" type="datetimeFigureOut">
              <a:rPr lang="zh-CN" altLang="en-US" smtClean="0"/>
              <a:pPr/>
              <a:t>2015/3/25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D0F8-D870-482F-9885-414C920F2D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8069-ADF0-48BB-B0A0-90C671F22E37}" type="datetimeFigureOut">
              <a:rPr lang="zh-CN" altLang="en-US" smtClean="0"/>
              <a:pPr/>
              <a:t>2015/3/25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D06D0F8-D870-482F-9885-414C920F2D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8069-ADF0-48BB-B0A0-90C671F22E37}" type="datetimeFigureOut">
              <a:rPr lang="zh-CN" altLang="en-US" smtClean="0"/>
              <a:pPr/>
              <a:t>2015/3/25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D0F8-D870-482F-9885-414C920F2D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8069-ADF0-48BB-B0A0-90C671F22E37}" type="datetimeFigureOut">
              <a:rPr lang="zh-CN" altLang="en-US" smtClean="0"/>
              <a:pPr/>
              <a:t>2015/3/25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D0F8-D870-482F-9885-414C920F2D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8069-ADF0-48BB-B0A0-90C671F22E37}" type="datetimeFigureOut">
              <a:rPr lang="zh-CN" altLang="en-US" smtClean="0"/>
              <a:pPr/>
              <a:t>2015/3/25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D0F8-D870-482F-9885-414C920F2D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8069-ADF0-48BB-B0A0-90C671F22E37}" type="datetimeFigureOut">
              <a:rPr lang="zh-CN" altLang="en-US" smtClean="0"/>
              <a:pPr/>
              <a:t>2015/3/25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D0F8-D870-482F-9885-414C920F2D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8069-ADF0-48BB-B0A0-90C671F22E37}" type="datetimeFigureOut">
              <a:rPr lang="zh-CN" altLang="en-US" smtClean="0"/>
              <a:pPr/>
              <a:t>2015/3/25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D0F8-D870-482F-9885-414C920F2D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8069-ADF0-48BB-B0A0-90C671F22E37}" type="datetimeFigureOut">
              <a:rPr lang="zh-CN" altLang="en-US" smtClean="0"/>
              <a:pPr/>
              <a:t>2015/3/25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D06D0F8-D870-482F-9885-414C920F2D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738069-ADF0-48BB-B0A0-90C671F22E37}" type="datetimeFigureOut">
              <a:rPr lang="zh-CN" altLang="en-US" smtClean="0"/>
              <a:pPr/>
              <a:t>2015/3/25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D06D0F8-D870-482F-9885-414C920F2D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file:///D:\temp\hadoop-0.20.1\docs\api\org\apache\hadoop\mapreduce\Mapper.Context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file:///D:\temp\hadoop-0.20.1\docs\api\org\apache\hadoop\mapreduce\Reducer.Context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2909" y="1643050"/>
            <a:ext cx="8076217" cy="114300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4400" b="1" dirty="0" smtClean="0">
                <a:solidFill>
                  <a:srgbClr val="00B05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黑体" pitchFamily="2" charset="-122"/>
                <a:ea typeface="黑体" pitchFamily="2" charset="-122"/>
              </a:rPr>
              <a:t>Ch.4. </a:t>
            </a:r>
            <a:r>
              <a:rPr lang="en-US" altLang="zh-CN" sz="4400" b="1" dirty="0" err="1" smtClean="0">
                <a:solidFill>
                  <a:srgbClr val="00B05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黑体" pitchFamily="2" charset="-122"/>
                <a:ea typeface="黑体" pitchFamily="2" charset="-122"/>
              </a:rPr>
              <a:t>Hadoop</a:t>
            </a:r>
            <a:r>
              <a:rPr lang="en-US" altLang="zh-CN" sz="4400" b="1" dirty="0" smtClean="0">
                <a:solidFill>
                  <a:srgbClr val="00B05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4400" b="1" dirty="0" err="1" smtClean="0">
                <a:solidFill>
                  <a:srgbClr val="00B05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黑体" pitchFamily="2" charset="-122"/>
                <a:ea typeface="黑体" pitchFamily="2" charset="-122"/>
              </a:rPr>
              <a:t>MapReduce</a:t>
            </a:r>
            <a:r>
              <a:rPr lang="zh-CN" altLang="en-US" sz="4400" b="1" dirty="0" smtClean="0">
                <a:solidFill>
                  <a:srgbClr val="00B05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黑体" pitchFamily="2" charset="-122"/>
                <a:ea typeface="黑体" pitchFamily="2" charset="-122"/>
              </a:rPr>
              <a:t>基本构架</a:t>
            </a:r>
            <a:endParaRPr lang="zh-CN" altLang="en-US" sz="4400" b="1" dirty="0">
              <a:solidFill>
                <a:srgbClr val="00B05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335498" y="3315135"/>
            <a:ext cx="4786346" cy="2245156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800"/>
              </a:spcBef>
              <a:buNone/>
            </a:pPr>
            <a:endParaRPr lang="en-US" altLang="zh-CN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1800"/>
              </a:spcBef>
              <a:buNone/>
            </a:pPr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南京大学</a:t>
            </a:r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计算机</a:t>
            </a:r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科</a:t>
            </a:r>
            <a:endParaRPr lang="en-US" altLang="zh-CN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1800"/>
              </a:spcBef>
              <a:buNone/>
            </a:pPr>
            <a:endParaRPr lang="en-US" altLang="zh-CN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1800"/>
              </a:spcBef>
              <a:buNone/>
            </a:pPr>
            <a:endParaRPr lang="en-US" altLang="zh-CN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1800"/>
              </a:spcBef>
              <a:buNone/>
            </a:pPr>
            <a:r>
              <a:rPr lang="zh-CN" altLang="en-US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学</a:t>
            </a:r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与</a:t>
            </a:r>
            <a:r>
              <a:rPr lang="zh-CN" altLang="en-US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技术</a:t>
            </a:r>
            <a:r>
              <a:rPr lang="zh-CN" altLang="en-US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系</a:t>
            </a:r>
            <a:endParaRPr lang="en-US" altLang="zh-CN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42910" y="142852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MapReduce</a:t>
            </a:r>
            <a:r>
              <a:rPr kumimoji="0" lang="zh-CN" altLang="en-US" sz="3200" b="1" i="0" u="none" strike="noStrike" kern="1200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海量数据并行处理</a:t>
            </a:r>
            <a:endParaRPr kumimoji="0" lang="zh-CN" altLang="en-US" sz="3200" b="1" i="0" u="none" strike="noStrike" kern="1200" spc="50" normalizeH="0" baseline="0" noProof="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14258" y="5641262"/>
            <a:ext cx="60597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66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鸣谢：本课程得到</a:t>
            </a:r>
            <a:r>
              <a:rPr lang="en-US" altLang="zh-CN" sz="2400" b="1" dirty="0" smtClean="0">
                <a:solidFill>
                  <a:srgbClr val="0066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Google</a:t>
            </a:r>
            <a:r>
              <a:rPr lang="zh-CN" altLang="en-US" sz="2400" b="1" dirty="0" smtClean="0">
                <a:solidFill>
                  <a:srgbClr val="0066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公司</a:t>
            </a:r>
            <a:r>
              <a:rPr lang="en-US" altLang="zh-CN" sz="2400" b="1" dirty="0" smtClean="0">
                <a:solidFill>
                  <a:srgbClr val="0066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b="1" dirty="0" smtClean="0">
                <a:solidFill>
                  <a:srgbClr val="0066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北京）</a:t>
            </a:r>
            <a:endParaRPr lang="en-US" altLang="zh-CN" sz="2400" b="1" dirty="0" smtClean="0">
              <a:solidFill>
                <a:srgbClr val="0066FF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 b="1" dirty="0" smtClean="0">
                <a:solidFill>
                  <a:srgbClr val="0066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     中国大学合作部精品课程计划资助</a:t>
            </a:r>
            <a:endParaRPr lang="zh-CN" altLang="en-US" sz="2400" b="1" dirty="0">
              <a:solidFill>
                <a:srgbClr val="0066FF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092" y="705777"/>
            <a:ext cx="8527057" cy="5536894"/>
          </a:xfrm>
        </p:spPr>
        <p:txBody>
          <a:bodyPr>
            <a:normAutofit/>
          </a:bodyPr>
          <a:lstStyle/>
          <a:p>
            <a:pPr lvl="0">
              <a:buNone/>
              <a:defRPr/>
            </a:pPr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HDFS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的安装和启动</a:t>
            </a:r>
            <a:endParaRPr lang="en-US" altLang="zh-CN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下载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hadoop-0.20.1.tar.gz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（或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hadoop-1.0.x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版本）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tar 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zxvf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 hadoop-0.20.1.tar.gz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，解压后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Hadoop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系统包括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HDFS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和所有配置文件都在指定的文件目录中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在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Linux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下进行必要的系统配置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设置与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Hadoop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相关的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Java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运行环境变量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启动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Java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虚拟机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启动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Hadoop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，则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Hadoop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和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HDFS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文件系统开始运行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lvl="0">
              <a:buNone/>
              <a:defRPr/>
            </a:pPr>
            <a:endParaRPr lang="en-US" altLang="en-US" b="1" dirty="0" smtClean="0">
              <a:solidFill>
                <a:srgbClr val="00B050"/>
              </a:solidFill>
              <a:latin typeface="+mj-lt"/>
              <a:ea typeface="+mj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7508" y="274517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Hadoop</a:t>
            </a: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的分布式文件系统</a:t>
            </a:r>
            <a:r>
              <a:rPr kumimoji="0" lang="en-US" altLang="zh-CN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HDFS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092" y="705777"/>
            <a:ext cx="8527057" cy="5536894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HDFS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文件系统操作命令</a:t>
            </a:r>
            <a:endParaRPr lang="en-US" altLang="zh-CN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  <a:p>
            <a:pPr lvl="0">
              <a:buNone/>
              <a:defRPr/>
            </a:pPr>
            <a:endParaRPr lang="en-US" altLang="en-US" b="1" dirty="0" smtClean="0">
              <a:solidFill>
                <a:srgbClr val="00B050"/>
              </a:solidFill>
              <a:latin typeface="+mj-lt"/>
              <a:ea typeface="+mj-ea"/>
            </a:endParaRPr>
          </a:p>
        </p:txBody>
      </p:sp>
      <p:sp>
        <p:nvSpPr>
          <p:cNvPr id="4" name="内容占位符 7"/>
          <p:cNvSpPr txBox="1">
            <a:spLocks/>
          </p:cNvSpPr>
          <p:nvPr/>
        </p:nvSpPr>
        <p:spPr>
          <a:xfrm>
            <a:off x="429491" y="2859373"/>
            <a:ext cx="8229600" cy="30851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zh-CN" altLang="en-US" sz="2000" dirty="0" smtClean="0">
                <a:latin typeface="Arial Narrow" pitchFamily="34" charset="0"/>
              </a:rPr>
              <a:t>建立用户自己的目录，用户目录在</a:t>
            </a:r>
            <a:r>
              <a:rPr lang="en-US" altLang="zh-CN" sz="2000" dirty="0" smtClean="0">
                <a:latin typeface="Arial Narrow" pitchFamily="34" charset="0"/>
              </a:rPr>
              <a:t>/user</a:t>
            </a:r>
            <a:r>
              <a:rPr lang="zh-CN" altLang="en-US" sz="2000" dirty="0" smtClean="0">
                <a:latin typeface="Arial Narrow" pitchFamily="34" charset="0"/>
              </a:rPr>
              <a:t>中，需要建立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zh-CN" sz="2000" dirty="0" smtClean="0">
              <a:latin typeface="Arial Narrow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用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-</a:t>
            </a:r>
            <a:r>
              <a:rPr lang="en-US" altLang="zh-CN" sz="2000" dirty="0" smtClean="0">
                <a:latin typeface="Arial Narrow" pitchFamily="34" charset="0"/>
              </a:rPr>
              <a:t>put</a:t>
            </a:r>
            <a:r>
              <a:rPr lang="zh-CN" altLang="en-US" sz="2000" dirty="0" smtClean="0">
                <a:latin typeface="Arial Narrow" pitchFamily="34" charset="0"/>
              </a:rPr>
              <a:t>命令在</a:t>
            </a:r>
            <a:r>
              <a:rPr lang="en-US" altLang="zh-CN" sz="2000" dirty="0" smtClean="0">
                <a:latin typeface="Arial Narrow" pitchFamily="34" charset="0"/>
              </a:rPr>
              <a:t>Linux</a:t>
            </a:r>
            <a:r>
              <a:rPr lang="zh-CN" altLang="en-US" sz="2000" dirty="0" smtClean="0">
                <a:latin typeface="Arial Narrow" pitchFamily="34" charset="0"/>
              </a:rPr>
              <a:t>文件系统与</a:t>
            </a:r>
            <a:r>
              <a:rPr lang="en-US" altLang="zh-CN" sz="2000" dirty="0" smtClean="0">
                <a:latin typeface="Arial Narrow" pitchFamily="34" charset="0"/>
              </a:rPr>
              <a:t>HDFS</a:t>
            </a:r>
            <a:r>
              <a:rPr lang="zh-CN" altLang="en-US" sz="2000" dirty="0" smtClean="0">
                <a:latin typeface="Arial Narrow" pitchFamily="34" charset="0"/>
              </a:rPr>
              <a:t>之间复制数据文件</a:t>
            </a:r>
            <a:endParaRPr lang="en-US" altLang="zh-CN" sz="2000" dirty="0" smtClean="0">
              <a:latin typeface="Arial Narrow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-put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等同于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-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copyFromLocal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596" y="1362198"/>
            <a:ext cx="8143932" cy="36933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Arial Narrow" pitchFamily="34" charset="0"/>
              </a:rPr>
              <a:t>someone@anynode:hadoop</a:t>
            </a:r>
            <a:r>
              <a:rPr lang="en-US" altLang="zh-CN" dirty="0" smtClean="0">
                <a:latin typeface="Arial Narrow" pitchFamily="34" charset="0"/>
              </a:rPr>
              <a:t>$ </a:t>
            </a:r>
            <a:r>
              <a:rPr lang="en-US" altLang="zh-CN" dirty="0" smtClean="0">
                <a:solidFill>
                  <a:srgbClr val="C00000"/>
                </a:solidFill>
                <a:latin typeface="Arial Narrow" pitchFamily="34" charset="0"/>
              </a:rPr>
              <a:t>bin/</a:t>
            </a:r>
            <a:r>
              <a:rPr lang="en-US" altLang="zh-CN" dirty="0" err="1" smtClean="0">
                <a:solidFill>
                  <a:srgbClr val="C00000"/>
                </a:solidFill>
                <a:latin typeface="Arial Narrow" pitchFamily="34" charset="0"/>
              </a:rPr>
              <a:t>hadoop</a:t>
            </a:r>
            <a:r>
              <a:rPr lang="en-US" altLang="zh-CN" dirty="0" smtClean="0">
                <a:latin typeface="Arial Narrow" pitchFamily="34" charset="0"/>
              </a:rPr>
              <a:t> </a:t>
            </a:r>
            <a:r>
              <a:rPr lang="en-US" altLang="zh-CN" b="1" dirty="0" err="1" smtClean="0">
                <a:solidFill>
                  <a:srgbClr val="0066FF"/>
                </a:solidFill>
                <a:latin typeface="Arial Narrow" pitchFamily="34" charset="0"/>
              </a:rPr>
              <a:t>dfs</a:t>
            </a:r>
            <a:r>
              <a:rPr lang="en-US" altLang="zh-CN" b="1" dirty="0" smtClean="0">
                <a:solidFill>
                  <a:srgbClr val="0066FF"/>
                </a:solidFill>
                <a:latin typeface="Arial Narrow" pitchFamily="34" charset="0"/>
              </a:rPr>
              <a:t> -</a:t>
            </a:r>
            <a:r>
              <a:rPr lang="en-US" altLang="zh-CN" b="1" dirty="0" err="1" smtClean="0">
                <a:solidFill>
                  <a:srgbClr val="0066FF"/>
                </a:solidFill>
                <a:latin typeface="Arial Narrow" pitchFamily="34" charset="0"/>
              </a:rPr>
              <a:t>ls</a:t>
            </a:r>
            <a:r>
              <a:rPr lang="en-US" altLang="zh-CN" b="1" dirty="0" smtClean="0">
                <a:solidFill>
                  <a:srgbClr val="0066FF"/>
                </a:solidFill>
                <a:latin typeface="Arial Narrow" pitchFamily="34" charset="0"/>
              </a:rPr>
              <a:t> </a:t>
            </a:r>
            <a:r>
              <a:rPr lang="en-US" altLang="zh-CN" dirty="0" err="1" smtClean="0">
                <a:latin typeface="Arial Narrow" pitchFamily="34" charset="0"/>
              </a:rPr>
              <a:t>someone@anynode:hadoop</a:t>
            </a:r>
            <a:r>
              <a:rPr lang="en-US" altLang="zh-CN" dirty="0" smtClean="0">
                <a:latin typeface="Arial Narrow" pitchFamily="34" charset="0"/>
              </a:rPr>
              <a:t>$</a:t>
            </a:r>
            <a:endParaRPr lang="zh-CN" altLang="en-US" dirty="0">
              <a:latin typeface="Arial Narrow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3495" y="1778568"/>
            <a:ext cx="7047959" cy="923330"/>
          </a:xfrm>
          <a:prstGeom prst="rect">
            <a:avLst/>
          </a:prstGeom>
          <a:solidFill>
            <a:srgbClr val="66F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Arial Narrow" pitchFamily="34" charset="0"/>
              </a:rPr>
              <a:t>someone@anynode:hadoop</a:t>
            </a:r>
            <a:r>
              <a:rPr lang="en-US" altLang="zh-CN" dirty="0" smtClean="0">
                <a:latin typeface="Arial Narrow" pitchFamily="34" charset="0"/>
              </a:rPr>
              <a:t>$ bin/</a:t>
            </a:r>
            <a:r>
              <a:rPr lang="en-US" altLang="zh-CN" dirty="0" err="1" smtClean="0">
                <a:latin typeface="Arial Narrow" pitchFamily="34" charset="0"/>
              </a:rPr>
              <a:t>hadoop</a:t>
            </a:r>
            <a:r>
              <a:rPr lang="en-US" altLang="zh-CN" dirty="0" smtClean="0">
                <a:latin typeface="Arial Narrow" pitchFamily="34" charset="0"/>
              </a:rPr>
              <a:t> </a:t>
            </a:r>
            <a:r>
              <a:rPr lang="en-US" altLang="zh-CN" dirty="0" err="1" smtClean="0">
                <a:latin typeface="Arial Narrow" pitchFamily="34" charset="0"/>
              </a:rPr>
              <a:t>dfs</a:t>
            </a:r>
            <a:r>
              <a:rPr lang="en-US" altLang="zh-CN" dirty="0" smtClean="0">
                <a:latin typeface="Arial Narrow" pitchFamily="34" charset="0"/>
              </a:rPr>
              <a:t> -</a:t>
            </a:r>
            <a:r>
              <a:rPr lang="en-US" altLang="zh-CN" dirty="0" err="1" smtClean="0">
                <a:latin typeface="Arial Narrow" pitchFamily="34" charset="0"/>
              </a:rPr>
              <a:t>ls</a:t>
            </a:r>
            <a:r>
              <a:rPr lang="en-US" altLang="zh-CN" dirty="0" smtClean="0">
                <a:latin typeface="Arial Narrow" pitchFamily="34" charset="0"/>
              </a:rPr>
              <a:t> / Found 2 items </a:t>
            </a:r>
          </a:p>
          <a:p>
            <a:r>
              <a:rPr lang="en-US" altLang="zh-CN" dirty="0" err="1" smtClean="0">
                <a:latin typeface="Arial Narrow" pitchFamily="34" charset="0"/>
              </a:rPr>
              <a:t>drwxr</a:t>
            </a:r>
            <a:r>
              <a:rPr lang="en-US" altLang="zh-CN" dirty="0" smtClean="0">
                <a:latin typeface="Arial Narrow" pitchFamily="34" charset="0"/>
              </a:rPr>
              <a:t>-</a:t>
            </a:r>
            <a:r>
              <a:rPr lang="en-US" altLang="zh-CN" dirty="0" err="1" smtClean="0">
                <a:latin typeface="Arial Narrow" pitchFamily="34" charset="0"/>
              </a:rPr>
              <a:t>xr</a:t>
            </a:r>
            <a:r>
              <a:rPr lang="en-US" altLang="zh-CN" dirty="0" smtClean="0">
                <a:latin typeface="Arial Narrow" pitchFamily="34" charset="0"/>
              </a:rPr>
              <a:t>-x - </a:t>
            </a:r>
            <a:r>
              <a:rPr lang="en-US" altLang="zh-CN" dirty="0" err="1" smtClean="0">
                <a:latin typeface="Arial Narrow" pitchFamily="34" charset="0"/>
              </a:rPr>
              <a:t>hadoop</a:t>
            </a:r>
            <a:r>
              <a:rPr lang="en-US" altLang="zh-CN" dirty="0" smtClean="0">
                <a:latin typeface="Arial Narrow" pitchFamily="34" charset="0"/>
              </a:rPr>
              <a:t> </a:t>
            </a:r>
            <a:r>
              <a:rPr lang="en-US" altLang="zh-CN" dirty="0" err="1" smtClean="0">
                <a:latin typeface="Arial Narrow" pitchFamily="34" charset="0"/>
              </a:rPr>
              <a:t>supergroup</a:t>
            </a:r>
            <a:r>
              <a:rPr lang="en-US" altLang="zh-CN" dirty="0" smtClean="0">
                <a:latin typeface="Arial Narrow" pitchFamily="34" charset="0"/>
              </a:rPr>
              <a:t> 0 2008-09-20 19:40 /</a:t>
            </a:r>
            <a:r>
              <a:rPr lang="en-US" altLang="zh-CN" dirty="0" err="1" smtClean="0">
                <a:latin typeface="Arial Narrow" pitchFamily="34" charset="0"/>
              </a:rPr>
              <a:t>hadoop</a:t>
            </a:r>
            <a:r>
              <a:rPr lang="en-US" altLang="zh-CN" dirty="0" smtClean="0">
                <a:latin typeface="Arial Narrow" pitchFamily="34" charset="0"/>
              </a:rPr>
              <a:t> </a:t>
            </a:r>
          </a:p>
          <a:p>
            <a:r>
              <a:rPr lang="en-US" altLang="zh-CN" dirty="0" err="1" smtClean="0">
                <a:latin typeface="Arial Narrow" pitchFamily="34" charset="0"/>
              </a:rPr>
              <a:t>drwxr</a:t>
            </a:r>
            <a:r>
              <a:rPr lang="en-US" altLang="zh-CN" dirty="0" smtClean="0">
                <a:latin typeface="Arial Narrow" pitchFamily="34" charset="0"/>
              </a:rPr>
              <a:t>-</a:t>
            </a:r>
            <a:r>
              <a:rPr lang="en-US" altLang="zh-CN" dirty="0" err="1" smtClean="0">
                <a:latin typeface="Arial Narrow" pitchFamily="34" charset="0"/>
              </a:rPr>
              <a:t>xr</a:t>
            </a:r>
            <a:r>
              <a:rPr lang="en-US" altLang="zh-CN" dirty="0" smtClean="0">
                <a:latin typeface="Arial Narrow" pitchFamily="34" charset="0"/>
              </a:rPr>
              <a:t>-x - </a:t>
            </a:r>
            <a:r>
              <a:rPr lang="en-US" altLang="zh-CN" dirty="0" err="1" smtClean="0">
                <a:latin typeface="Arial Narrow" pitchFamily="34" charset="0"/>
              </a:rPr>
              <a:t>hadoop</a:t>
            </a:r>
            <a:r>
              <a:rPr lang="en-US" altLang="zh-CN" dirty="0" smtClean="0">
                <a:latin typeface="Arial Narrow" pitchFamily="34" charset="0"/>
              </a:rPr>
              <a:t> </a:t>
            </a:r>
            <a:r>
              <a:rPr lang="en-US" altLang="zh-CN" dirty="0" err="1" smtClean="0">
                <a:latin typeface="Arial Narrow" pitchFamily="34" charset="0"/>
              </a:rPr>
              <a:t>supergroup</a:t>
            </a:r>
            <a:r>
              <a:rPr lang="en-US" altLang="zh-CN" dirty="0" smtClean="0">
                <a:latin typeface="Arial Narrow" pitchFamily="34" charset="0"/>
              </a:rPr>
              <a:t> 0 2008-09-20 20:08 /</a:t>
            </a:r>
            <a:r>
              <a:rPr lang="en-US" altLang="zh-CN" dirty="0" err="1" smtClean="0">
                <a:latin typeface="Arial Narrow" pitchFamily="34" charset="0"/>
              </a:rPr>
              <a:t>tmp</a:t>
            </a:r>
            <a:endParaRPr lang="zh-CN" altLang="en-US" dirty="0">
              <a:latin typeface="Arial Narrow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5542" y="3317027"/>
            <a:ext cx="6429404" cy="36933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Arial Narrow" pitchFamily="34" charset="0"/>
              </a:rPr>
              <a:t>someone@anynode:hadoop</a:t>
            </a:r>
            <a:r>
              <a:rPr lang="en-US" altLang="zh-CN" dirty="0" smtClean="0">
                <a:latin typeface="Arial Narrow" pitchFamily="34" charset="0"/>
              </a:rPr>
              <a:t>$ </a:t>
            </a:r>
            <a:r>
              <a:rPr lang="en-US" altLang="zh-CN" dirty="0" smtClean="0">
                <a:solidFill>
                  <a:srgbClr val="C00000"/>
                </a:solidFill>
                <a:latin typeface="Arial Narrow" pitchFamily="34" charset="0"/>
              </a:rPr>
              <a:t>bin/</a:t>
            </a:r>
            <a:r>
              <a:rPr lang="en-US" altLang="zh-CN" dirty="0" err="1" smtClean="0">
                <a:solidFill>
                  <a:srgbClr val="C00000"/>
                </a:solidFill>
                <a:latin typeface="Arial Narrow" pitchFamily="34" charset="0"/>
              </a:rPr>
              <a:t>hadoop</a:t>
            </a:r>
            <a:r>
              <a:rPr lang="en-US" altLang="zh-CN" dirty="0" smtClean="0">
                <a:latin typeface="Arial Narrow" pitchFamily="34" charset="0"/>
              </a:rPr>
              <a:t> </a:t>
            </a:r>
            <a:r>
              <a:rPr lang="en-US" altLang="zh-CN" b="1" dirty="0" err="1" smtClean="0">
                <a:solidFill>
                  <a:srgbClr val="0066FF"/>
                </a:solidFill>
                <a:latin typeface="Arial Narrow" pitchFamily="34" charset="0"/>
              </a:rPr>
              <a:t>dfs</a:t>
            </a:r>
            <a:r>
              <a:rPr lang="en-US" altLang="zh-CN" b="1" dirty="0" smtClean="0">
                <a:solidFill>
                  <a:srgbClr val="0066FF"/>
                </a:solidFill>
                <a:latin typeface="Arial Narrow" pitchFamily="34" charset="0"/>
              </a:rPr>
              <a:t> -</a:t>
            </a:r>
            <a:r>
              <a:rPr lang="en-US" altLang="zh-CN" b="1" dirty="0" err="1" smtClean="0">
                <a:solidFill>
                  <a:srgbClr val="0066FF"/>
                </a:solidFill>
                <a:latin typeface="Arial Narrow" pitchFamily="34" charset="0"/>
              </a:rPr>
              <a:t>mkdir</a:t>
            </a:r>
            <a:r>
              <a:rPr lang="en-US" altLang="zh-CN" b="1" dirty="0" smtClean="0">
                <a:solidFill>
                  <a:srgbClr val="0066FF"/>
                </a:solidFill>
                <a:latin typeface="Arial Narrow" pitchFamily="34" charset="0"/>
              </a:rPr>
              <a:t> </a:t>
            </a:r>
            <a:r>
              <a:rPr lang="en-US" altLang="zh-CN" b="1" dirty="0" smtClean="0">
                <a:solidFill>
                  <a:srgbClr val="00B050"/>
                </a:solidFill>
                <a:latin typeface="Arial Narrow" pitchFamily="34" charset="0"/>
              </a:rPr>
              <a:t>/user</a:t>
            </a:r>
            <a:endParaRPr lang="zh-CN" altLang="en-US" b="1" dirty="0">
              <a:solidFill>
                <a:srgbClr val="00B050"/>
              </a:solidFill>
              <a:latin typeface="Arial Narrow" pitchFamily="34" charset="0"/>
            </a:endParaRPr>
          </a:p>
        </p:txBody>
      </p:sp>
      <p:sp>
        <p:nvSpPr>
          <p:cNvPr id="8" name="矩形 8"/>
          <p:cNvSpPr/>
          <p:nvPr/>
        </p:nvSpPr>
        <p:spPr>
          <a:xfrm>
            <a:off x="463089" y="3754889"/>
            <a:ext cx="6643734" cy="36933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Arial Narrow" pitchFamily="34" charset="0"/>
              </a:rPr>
              <a:t>someone@anynode:hadoop</a:t>
            </a:r>
            <a:r>
              <a:rPr lang="en-US" altLang="zh-CN" dirty="0" smtClean="0">
                <a:latin typeface="Arial Narrow" pitchFamily="34" charset="0"/>
              </a:rPr>
              <a:t>$ </a:t>
            </a:r>
            <a:r>
              <a:rPr lang="en-US" altLang="zh-CN" dirty="0" smtClean="0">
                <a:solidFill>
                  <a:srgbClr val="C00000"/>
                </a:solidFill>
                <a:latin typeface="Arial Narrow" pitchFamily="34" charset="0"/>
              </a:rPr>
              <a:t>bin/</a:t>
            </a:r>
            <a:r>
              <a:rPr lang="en-US" altLang="zh-CN" dirty="0" err="1" smtClean="0">
                <a:solidFill>
                  <a:srgbClr val="C00000"/>
                </a:solidFill>
                <a:latin typeface="Arial Narrow" pitchFamily="34" charset="0"/>
              </a:rPr>
              <a:t>hadoop</a:t>
            </a:r>
            <a:r>
              <a:rPr lang="en-US" altLang="zh-CN" dirty="0" smtClean="0">
                <a:latin typeface="Arial Narrow" pitchFamily="34" charset="0"/>
              </a:rPr>
              <a:t> </a:t>
            </a:r>
            <a:r>
              <a:rPr lang="en-US" altLang="zh-CN" b="1" dirty="0" err="1" smtClean="0">
                <a:solidFill>
                  <a:srgbClr val="0066FF"/>
                </a:solidFill>
                <a:latin typeface="Arial Narrow" pitchFamily="34" charset="0"/>
              </a:rPr>
              <a:t>dfs</a:t>
            </a:r>
            <a:r>
              <a:rPr lang="en-US" altLang="zh-CN" b="1" dirty="0" smtClean="0">
                <a:solidFill>
                  <a:srgbClr val="0066FF"/>
                </a:solidFill>
                <a:latin typeface="Arial Narrow" pitchFamily="34" charset="0"/>
              </a:rPr>
              <a:t> -</a:t>
            </a:r>
            <a:r>
              <a:rPr lang="en-US" altLang="zh-CN" b="1" dirty="0" err="1" smtClean="0">
                <a:solidFill>
                  <a:srgbClr val="0066FF"/>
                </a:solidFill>
                <a:latin typeface="Arial Narrow" pitchFamily="34" charset="0"/>
              </a:rPr>
              <a:t>mkdir</a:t>
            </a:r>
            <a:r>
              <a:rPr lang="en-US" altLang="zh-CN" b="1" dirty="0" smtClean="0">
                <a:solidFill>
                  <a:srgbClr val="0066FF"/>
                </a:solidFill>
                <a:latin typeface="Arial Narrow" pitchFamily="34" charset="0"/>
              </a:rPr>
              <a:t> </a:t>
            </a:r>
            <a:r>
              <a:rPr lang="en-US" altLang="zh-CN" b="1" dirty="0" smtClean="0">
                <a:solidFill>
                  <a:srgbClr val="00B050"/>
                </a:solidFill>
                <a:latin typeface="Arial Narrow" pitchFamily="34" charset="0"/>
              </a:rPr>
              <a:t>/user/someone</a:t>
            </a:r>
            <a:endParaRPr lang="zh-CN" altLang="en-US" b="1" dirty="0">
              <a:solidFill>
                <a:srgbClr val="00B050"/>
              </a:solidFill>
              <a:latin typeface="Arial Narrow" pitchFamily="34" charset="0"/>
            </a:endParaRPr>
          </a:p>
        </p:txBody>
      </p:sp>
      <p:sp>
        <p:nvSpPr>
          <p:cNvPr id="9" name="矩形 9"/>
          <p:cNvSpPr/>
          <p:nvPr/>
        </p:nvSpPr>
        <p:spPr>
          <a:xfrm>
            <a:off x="472324" y="5190262"/>
            <a:ext cx="8376112" cy="64633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latin typeface="Arial Narrow" pitchFamily="34" charset="0"/>
              </a:rPr>
              <a:t>someone@anynode:hadoop$ </a:t>
            </a:r>
            <a:r>
              <a:rPr lang="en-US" altLang="zh-CN" dirty="0" smtClean="0">
                <a:solidFill>
                  <a:srgbClr val="C00000"/>
                </a:solidFill>
                <a:latin typeface="Arial Narrow" pitchFamily="34" charset="0"/>
              </a:rPr>
              <a:t>bin/hadoop</a:t>
            </a:r>
            <a:r>
              <a:rPr lang="en-US" altLang="zh-CN" dirty="0" smtClean="0">
                <a:latin typeface="Arial Narrow" pitchFamily="34" charset="0"/>
              </a:rPr>
              <a:t> </a:t>
            </a:r>
            <a:r>
              <a:rPr lang="en-US" altLang="zh-CN" b="1" dirty="0" smtClean="0">
                <a:solidFill>
                  <a:srgbClr val="0066FF"/>
                </a:solidFill>
                <a:latin typeface="Arial Narrow" pitchFamily="34" charset="0"/>
              </a:rPr>
              <a:t>dfs –put   </a:t>
            </a:r>
          </a:p>
          <a:p>
            <a:r>
              <a:rPr lang="en-US" altLang="zh-CN" b="1" dirty="0" smtClean="0">
                <a:solidFill>
                  <a:srgbClr val="0066FF"/>
                </a:solidFill>
                <a:latin typeface="Arial Narrow" pitchFamily="34" charset="0"/>
              </a:rPr>
              <a:t>                             </a:t>
            </a:r>
            <a:r>
              <a:rPr lang="en-US" altLang="zh-CN" dirty="0" smtClean="0">
                <a:latin typeface="Arial Narrow" pitchFamily="34" charset="0"/>
              </a:rPr>
              <a:t>/home/someone/interestingFile.txt     /user/</a:t>
            </a:r>
            <a:r>
              <a:rPr lang="en-US" altLang="zh-CN" i="1" dirty="0" smtClean="0">
                <a:latin typeface="Arial Narrow" pitchFamily="34" charset="0"/>
              </a:rPr>
              <a:t>yourUserName</a:t>
            </a:r>
            <a:r>
              <a:rPr lang="en-US" altLang="zh-CN" dirty="0" smtClean="0">
                <a:latin typeface="Arial Narrow" pitchFamily="34" charset="0"/>
              </a:rPr>
              <a:t>/</a:t>
            </a:r>
            <a:endParaRPr lang="zh-CN" altLang="en-US" dirty="0">
              <a:latin typeface="Arial Narrow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334" y="5883714"/>
            <a:ext cx="7485648" cy="64633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Narrow" pitchFamily="34" charset="0"/>
              </a:rPr>
              <a:t>Put</a:t>
            </a:r>
            <a:r>
              <a:rPr lang="zh-CN" altLang="en-US" dirty="0" smtClean="0">
                <a:latin typeface="Arial Narrow" pitchFamily="34" charset="0"/>
              </a:rPr>
              <a:t>上传整个目录</a:t>
            </a:r>
            <a:endParaRPr lang="en-US" altLang="zh-CN" dirty="0" smtClean="0">
              <a:latin typeface="Arial Narrow" pitchFamily="34" charset="0"/>
            </a:endParaRPr>
          </a:p>
          <a:p>
            <a:r>
              <a:rPr lang="en-US" altLang="zh-CN" dirty="0" err="1" smtClean="0">
                <a:latin typeface="Arial Narrow" pitchFamily="34" charset="0"/>
              </a:rPr>
              <a:t>someone@anynode:hadoop</a:t>
            </a:r>
            <a:r>
              <a:rPr lang="en-US" altLang="zh-CN" dirty="0" smtClean="0">
                <a:latin typeface="Arial Narrow" pitchFamily="34" charset="0"/>
              </a:rPr>
              <a:t>$ </a:t>
            </a:r>
            <a:r>
              <a:rPr lang="en-US" altLang="zh-CN" dirty="0" smtClean="0">
                <a:solidFill>
                  <a:srgbClr val="C00000"/>
                </a:solidFill>
                <a:latin typeface="Arial Narrow" pitchFamily="34" charset="0"/>
              </a:rPr>
              <a:t>bin/</a:t>
            </a:r>
            <a:r>
              <a:rPr lang="en-US" altLang="zh-CN" dirty="0" err="1" smtClean="0">
                <a:solidFill>
                  <a:srgbClr val="C00000"/>
                </a:solidFill>
                <a:latin typeface="Arial Narrow" pitchFamily="34" charset="0"/>
              </a:rPr>
              <a:t>hadoop</a:t>
            </a:r>
            <a:r>
              <a:rPr lang="en-US" altLang="zh-CN" dirty="0" smtClean="0">
                <a:latin typeface="Arial Narrow" pitchFamily="34" charset="0"/>
              </a:rPr>
              <a:t> </a:t>
            </a:r>
            <a:r>
              <a:rPr lang="en-US" altLang="zh-CN" b="1" dirty="0" err="1" smtClean="0">
                <a:solidFill>
                  <a:srgbClr val="0066FF"/>
                </a:solidFill>
                <a:latin typeface="Arial Narrow" pitchFamily="34" charset="0"/>
              </a:rPr>
              <a:t>dfs</a:t>
            </a:r>
            <a:r>
              <a:rPr lang="en-US" altLang="zh-CN" b="1" dirty="0" smtClean="0">
                <a:solidFill>
                  <a:srgbClr val="0066FF"/>
                </a:solidFill>
                <a:latin typeface="Arial Narrow" pitchFamily="34" charset="0"/>
              </a:rPr>
              <a:t> –put  source-directory</a:t>
            </a:r>
            <a:r>
              <a:rPr lang="en-US" altLang="zh-CN" dirty="0" smtClean="0">
                <a:solidFill>
                  <a:srgbClr val="0066FF"/>
                </a:solidFill>
                <a:latin typeface="Arial Narrow" pitchFamily="34" charset="0"/>
              </a:rPr>
              <a:t> </a:t>
            </a:r>
            <a:r>
              <a:rPr lang="en-US" altLang="zh-CN" dirty="0" smtClean="0">
                <a:latin typeface="Arial Narrow" pitchFamily="34" charset="0"/>
              </a:rPr>
              <a:t> </a:t>
            </a:r>
            <a:r>
              <a:rPr lang="en-US" altLang="zh-CN" b="1" dirty="0" smtClean="0">
                <a:solidFill>
                  <a:srgbClr val="00B050"/>
                </a:solidFill>
                <a:latin typeface="Arial Narrow" pitchFamily="34" charset="0"/>
              </a:rPr>
              <a:t>destination</a:t>
            </a:r>
            <a:endParaRPr lang="zh-CN" altLang="en-US" b="1" dirty="0">
              <a:solidFill>
                <a:srgbClr val="00B050"/>
              </a:solidFill>
              <a:latin typeface="Arial Narrow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67508" y="274517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Hadoop</a:t>
            </a: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的分布式文件系统</a:t>
            </a:r>
            <a:r>
              <a:rPr kumimoji="0" lang="en-US" altLang="zh-CN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HDFS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092" y="705777"/>
            <a:ext cx="8527057" cy="5536894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HDFS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文件系统操作命令</a:t>
            </a:r>
            <a:endParaRPr lang="en-US" altLang="zh-CN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  <a:p>
            <a:pPr lvl="0">
              <a:buNone/>
              <a:defRPr/>
            </a:pPr>
            <a:endParaRPr lang="en-US" altLang="en-US" b="1" dirty="0" smtClean="0">
              <a:solidFill>
                <a:srgbClr val="00B050"/>
              </a:solidFill>
              <a:latin typeface="+mj-lt"/>
              <a:ea typeface="+mj-ea"/>
            </a:endParaRPr>
          </a:p>
        </p:txBody>
      </p:sp>
      <p:graphicFrame>
        <p:nvGraphicFramePr>
          <p:cNvPr id="11" name="内容占位符 3"/>
          <p:cNvGraphicFramePr>
            <a:graphicFrameLocks/>
          </p:cNvGraphicFramePr>
          <p:nvPr/>
        </p:nvGraphicFramePr>
        <p:xfrm>
          <a:off x="285720" y="1325258"/>
          <a:ext cx="8643999" cy="497255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81333"/>
                <a:gridCol w="2881333"/>
                <a:gridCol w="2881333"/>
              </a:tblGrid>
              <a:tr h="31852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itchFamily="34" charset="0"/>
                        </a:rPr>
                        <a:t>Command:</a:t>
                      </a:r>
                    </a:p>
                  </a:txBody>
                  <a:tcPr marL="79631" marR="79631" marT="39816" marB="39816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 Narrow" pitchFamily="34" charset="0"/>
                        </a:rPr>
                        <a:t>Assuming:</a:t>
                      </a:r>
                    </a:p>
                  </a:txBody>
                  <a:tcPr marL="79631" marR="79631" marT="39816" marB="39816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 Narrow" pitchFamily="34" charset="0"/>
                        </a:rPr>
                        <a:t>Outcome:</a:t>
                      </a:r>
                    </a:p>
                  </a:txBody>
                  <a:tcPr marL="79631" marR="79631" marT="39816" marB="39816" anchor="ctr"/>
                </a:tc>
              </a:tr>
              <a:tr h="103520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bin/</a:t>
                      </a:r>
                      <a:r>
                        <a:rPr lang="en-US" sz="1800" dirty="0" err="1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hadoop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dfs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 -put </a:t>
                      </a:r>
                      <a:r>
                        <a:rPr lang="en-US" sz="1800" dirty="0" err="1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foo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 bar</a:t>
                      </a:r>
                    </a:p>
                  </a:txBody>
                  <a:tcPr marL="79631" marR="79631" marT="39816" marB="39816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itchFamily="34" charset="0"/>
                        </a:rPr>
                        <a:t>No file/directory named /user/$USER/bar exists in HDFS</a:t>
                      </a:r>
                    </a:p>
                  </a:txBody>
                  <a:tcPr marL="79631" marR="79631" marT="39816" marB="39816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 Narrow" pitchFamily="34" charset="0"/>
                        </a:rPr>
                        <a:t>Uploads local file foo to a file named /user/$USER/bar</a:t>
                      </a:r>
                    </a:p>
                  </a:txBody>
                  <a:tcPr marL="79631" marR="79631" marT="39816" marB="39816" anchor="ctr"/>
                </a:tc>
              </a:tr>
              <a:tr h="103520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bin/</a:t>
                      </a:r>
                      <a:r>
                        <a:rPr lang="en-US" sz="1800" dirty="0" err="1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hadoop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dfs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 -put </a:t>
                      </a:r>
                      <a:r>
                        <a:rPr lang="en-US" sz="1800" dirty="0" err="1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foo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 bar</a:t>
                      </a:r>
                    </a:p>
                  </a:txBody>
                  <a:tcPr marL="79631" marR="79631" marT="39816" marB="39816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itchFamily="34" charset="0"/>
                        </a:rPr>
                        <a:t>/user/$USER/bar is a directory</a:t>
                      </a:r>
                    </a:p>
                  </a:txBody>
                  <a:tcPr marL="79631" marR="79631" marT="39816" marB="39816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 Narrow" pitchFamily="34" charset="0"/>
                        </a:rPr>
                        <a:t>Uploads local file foo to a file named /user/$USER/bar/foo</a:t>
                      </a:r>
                    </a:p>
                  </a:txBody>
                  <a:tcPr marL="79631" marR="79631" marT="39816" marB="39816" anchor="ctr"/>
                </a:tc>
              </a:tr>
              <a:tr h="151299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bin/</a:t>
                      </a:r>
                      <a:r>
                        <a:rPr lang="en-US" sz="1800" dirty="0" err="1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hadoop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dfs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 -put </a:t>
                      </a:r>
                      <a:r>
                        <a:rPr lang="en-US" sz="1800" dirty="0" err="1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foo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somedir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/</a:t>
                      </a:r>
                      <a:r>
                        <a:rPr lang="en-US" sz="1800" dirty="0" err="1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somefile</a:t>
                      </a:r>
                      <a:endParaRPr lang="en-US" sz="1800" dirty="0">
                        <a:solidFill>
                          <a:srgbClr val="0066FF"/>
                        </a:solidFill>
                        <a:latin typeface="Arial Narrow" pitchFamily="34" charset="0"/>
                      </a:endParaRPr>
                    </a:p>
                  </a:txBody>
                  <a:tcPr marL="79631" marR="79631" marT="39816" marB="39816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 Narrow" pitchFamily="34" charset="0"/>
                        </a:rPr>
                        <a:t>/user/$USER/somedir does not exist in HDFS </a:t>
                      </a:r>
                    </a:p>
                  </a:txBody>
                  <a:tcPr marL="79631" marR="79631" marT="39816" marB="39816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 Narrow" pitchFamily="34" charset="0"/>
                        </a:rPr>
                        <a:t>Uploads local file foo to a file named /user/$USER/somedir/somefile, creating the missing directory</a:t>
                      </a:r>
                    </a:p>
                  </a:txBody>
                  <a:tcPr marL="79631" marR="79631" marT="39816" marB="39816" anchor="ctr"/>
                </a:tc>
              </a:tr>
              <a:tr h="103520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bin/</a:t>
                      </a:r>
                      <a:r>
                        <a:rPr lang="en-US" sz="1800" dirty="0" err="1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hadoop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dfs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 -put </a:t>
                      </a:r>
                      <a:r>
                        <a:rPr lang="en-US" sz="1800" dirty="0" err="1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foo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 bar</a:t>
                      </a:r>
                    </a:p>
                  </a:txBody>
                  <a:tcPr marL="79631" marR="79631" marT="39816" marB="39816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itchFamily="34" charset="0"/>
                        </a:rPr>
                        <a:t>/user/$USER/bar is already a file in HDFS</a:t>
                      </a:r>
                    </a:p>
                  </a:txBody>
                  <a:tcPr marL="79631" marR="79631" marT="39816" marB="39816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itchFamily="34" charset="0"/>
                        </a:rPr>
                        <a:t>No change in HDFS, and an error is returned to the user.</a:t>
                      </a:r>
                    </a:p>
                  </a:txBody>
                  <a:tcPr marL="79631" marR="79631" marT="39816" marB="39816" anchor="ctr"/>
                </a:tc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1067508" y="274517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Hadoop</a:t>
            </a: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的分布式文件系统</a:t>
            </a:r>
            <a:r>
              <a:rPr kumimoji="0" lang="en-US" altLang="zh-CN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HDFS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092" y="705777"/>
            <a:ext cx="8527057" cy="5536894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HDFS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文件系统操作命令</a:t>
            </a:r>
            <a:endParaRPr lang="en-US" altLang="zh-CN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  <a:p>
            <a:pPr lvl="0">
              <a:buNone/>
              <a:defRPr/>
            </a:pPr>
            <a:endParaRPr lang="en-US" altLang="en-US" b="1" dirty="0" smtClean="0">
              <a:solidFill>
                <a:srgbClr val="00B050"/>
              </a:solidFill>
              <a:latin typeface="+mj-lt"/>
              <a:ea typeface="+mj-ea"/>
            </a:endParaRPr>
          </a:p>
        </p:txBody>
      </p:sp>
      <p:graphicFrame>
        <p:nvGraphicFramePr>
          <p:cNvPr id="5" name="内容占位符 5"/>
          <p:cNvGraphicFramePr>
            <a:graphicFrameLocks/>
          </p:cNvGraphicFramePr>
          <p:nvPr/>
        </p:nvGraphicFramePr>
        <p:xfrm>
          <a:off x="249382" y="1401364"/>
          <a:ext cx="8756073" cy="4937125"/>
        </p:xfrm>
        <a:graphic>
          <a:graphicData uri="http://schemas.openxmlformats.org/drawingml/2006/table">
            <a:tbl>
              <a:tblPr firstCol="1" bandRow="1">
                <a:tableStyleId>{0505E3EF-67EA-436B-97B2-0124C06EBD24}</a:tableStyleId>
              </a:tblPr>
              <a:tblGrid>
                <a:gridCol w="1431637"/>
                <a:gridCol w="7324436"/>
              </a:tblGrid>
              <a:tr h="130285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-</a:t>
                      </a:r>
                      <a:r>
                        <a:rPr lang="en-US" sz="1800" b="0" dirty="0" err="1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ls</a:t>
                      </a:r>
                      <a:r>
                        <a:rPr lang="en-US" sz="18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 path</a:t>
                      </a:r>
                    </a:p>
                  </a:txBody>
                  <a:tcPr marL="68571" marR="68571" marT="34286" marB="34286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itchFamily="34" charset="0"/>
                          <a:ea typeface="黑体" pitchFamily="2" charset="-122"/>
                        </a:rPr>
                        <a:t>Lists the contents of the directory specified by path, showing the names, permissions, owner, size and modification date for each entry.</a:t>
                      </a:r>
                    </a:p>
                  </a:txBody>
                  <a:tcPr marL="68571" marR="68571" marT="34286" marB="34286" anchor="ctr"/>
                </a:tc>
              </a:tr>
              <a:tr h="68571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-</a:t>
                      </a:r>
                      <a:r>
                        <a:rPr lang="en-US" sz="1800" b="0" dirty="0" err="1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lsr</a:t>
                      </a:r>
                      <a:r>
                        <a:rPr lang="en-US" sz="18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 path</a:t>
                      </a:r>
                    </a:p>
                  </a:txBody>
                  <a:tcPr marL="68571" marR="68571" marT="34286" marB="34286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 Narrow" pitchFamily="34" charset="0"/>
                          <a:ea typeface="黑体" pitchFamily="2" charset="-122"/>
                        </a:rPr>
                        <a:t>Behaves like -ls, but recursively displays entries in all subdirectories of path.</a:t>
                      </a:r>
                    </a:p>
                  </a:txBody>
                  <a:tcPr marL="68571" marR="68571" marT="34286" marB="34286" anchor="ctr"/>
                </a:tc>
              </a:tr>
              <a:tr h="891425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-du path</a:t>
                      </a:r>
                    </a:p>
                  </a:txBody>
                  <a:tcPr marL="68571" marR="68571" marT="34286" marB="34286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itchFamily="34" charset="0"/>
                          <a:ea typeface="黑体" pitchFamily="2" charset="-122"/>
                        </a:rPr>
                        <a:t>Shows disk usage, in bytes, for all files which match path; filenames are reported with the full HDFS protocol prefix.</a:t>
                      </a:r>
                    </a:p>
                  </a:txBody>
                  <a:tcPr marL="68571" marR="68571" marT="34286" marB="34286" anchor="ctr"/>
                </a:tc>
              </a:tr>
              <a:tr h="68571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-</a:t>
                      </a:r>
                      <a:r>
                        <a:rPr lang="en-US" sz="1800" b="0" dirty="0" err="1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dus</a:t>
                      </a:r>
                      <a:r>
                        <a:rPr lang="en-US" sz="18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 path</a:t>
                      </a:r>
                    </a:p>
                  </a:txBody>
                  <a:tcPr marL="68571" marR="68571" marT="34286" marB="34286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itchFamily="34" charset="0"/>
                          <a:ea typeface="黑体" pitchFamily="2" charset="-122"/>
                        </a:rPr>
                        <a:t>Like -du, but prints a summary of disk usage of all files/directories in the path.</a:t>
                      </a:r>
                    </a:p>
                  </a:txBody>
                  <a:tcPr marL="68571" marR="68571" marT="34286" marB="34286" anchor="ctr"/>
                </a:tc>
              </a:tr>
              <a:tr h="68571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-</a:t>
                      </a:r>
                      <a:r>
                        <a:rPr lang="en-US" sz="1800" b="0" dirty="0" err="1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mv</a:t>
                      </a:r>
                      <a:r>
                        <a:rPr lang="en-US" sz="18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src</a:t>
                      </a:r>
                      <a:r>
                        <a:rPr lang="en-US" sz="18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dest</a:t>
                      </a:r>
                      <a:endParaRPr lang="en-US" sz="1800" b="0" dirty="0">
                        <a:solidFill>
                          <a:srgbClr val="0066FF"/>
                        </a:solidFill>
                        <a:latin typeface="Arial Narrow" pitchFamily="34" charset="0"/>
                        <a:ea typeface="黑体" pitchFamily="2" charset="-122"/>
                      </a:endParaRPr>
                    </a:p>
                  </a:txBody>
                  <a:tcPr marL="68571" marR="68571" marT="34286" marB="34286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itchFamily="34" charset="0"/>
                          <a:ea typeface="黑体" pitchFamily="2" charset="-122"/>
                        </a:rPr>
                        <a:t>Moves the file or directory indicated by </a:t>
                      </a:r>
                      <a:r>
                        <a:rPr lang="en-US" sz="1800" dirty="0" err="1">
                          <a:latin typeface="Arial Narrow" pitchFamily="34" charset="0"/>
                          <a:ea typeface="黑体" pitchFamily="2" charset="-122"/>
                        </a:rPr>
                        <a:t>src</a:t>
                      </a:r>
                      <a:r>
                        <a:rPr lang="en-US" sz="1800" dirty="0">
                          <a:latin typeface="Arial Narrow" pitchFamily="34" charset="0"/>
                          <a:ea typeface="黑体" pitchFamily="2" charset="-122"/>
                        </a:rPr>
                        <a:t> to </a:t>
                      </a:r>
                      <a:r>
                        <a:rPr lang="en-US" sz="1800" dirty="0" err="1">
                          <a:latin typeface="Arial Narrow" pitchFamily="34" charset="0"/>
                          <a:ea typeface="黑体" pitchFamily="2" charset="-122"/>
                        </a:rPr>
                        <a:t>dest</a:t>
                      </a:r>
                      <a:r>
                        <a:rPr lang="en-US" sz="1800" dirty="0">
                          <a:latin typeface="Arial Narrow" pitchFamily="34" charset="0"/>
                          <a:ea typeface="黑体" pitchFamily="2" charset="-122"/>
                        </a:rPr>
                        <a:t>, within HDFS.</a:t>
                      </a:r>
                    </a:p>
                  </a:txBody>
                  <a:tcPr marL="68571" marR="68571" marT="34286" marB="34286" anchor="ctr"/>
                </a:tc>
              </a:tr>
              <a:tr h="68571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-cp </a:t>
                      </a:r>
                      <a:r>
                        <a:rPr lang="en-US" sz="1800" b="0" dirty="0" err="1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src</a:t>
                      </a:r>
                      <a:r>
                        <a:rPr lang="en-US" sz="18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dest</a:t>
                      </a:r>
                      <a:endParaRPr lang="en-US" sz="1800" b="0" dirty="0">
                        <a:solidFill>
                          <a:srgbClr val="0066FF"/>
                        </a:solidFill>
                        <a:latin typeface="Arial Narrow" pitchFamily="34" charset="0"/>
                        <a:ea typeface="黑体" pitchFamily="2" charset="-122"/>
                      </a:endParaRPr>
                    </a:p>
                  </a:txBody>
                  <a:tcPr marL="68571" marR="68571" marT="34286" marB="34286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itchFamily="34" charset="0"/>
                          <a:ea typeface="黑体" pitchFamily="2" charset="-122"/>
                        </a:rPr>
                        <a:t>Copies the file or directory identified by </a:t>
                      </a:r>
                      <a:r>
                        <a:rPr lang="en-US" sz="1800" dirty="0" err="1">
                          <a:latin typeface="Arial Narrow" pitchFamily="34" charset="0"/>
                          <a:ea typeface="黑体" pitchFamily="2" charset="-122"/>
                        </a:rPr>
                        <a:t>src</a:t>
                      </a:r>
                      <a:r>
                        <a:rPr lang="en-US" sz="1800" dirty="0">
                          <a:latin typeface="Arial Narrow" pitchFamily="34" charset="0"/>
                          <a:ea typeface="黑体" pitchFamily="2" charset="-122"/>
                        </a:rPr>
                        <a:t> to </a:t>
                      </a:r>
                      <a:r>
                        <a:rPr lang="en-US" sz="1800" dirty="0" err="1">
                          <a:latin typeface="Arial Narrow" pitchFamily="34" charset="0"/>
                          <a:ea typeface="黑体" pitchFamily="2" charset="-122"/>
                        </a:rPr>
                        <a:t>dest</a:t>
                      </a:r>
                      <a:r>
                        <a:rPr lang="en-US" sz="1800" dirty="0">
                          <a:latin typeface="Arial Narrow" pitchFamily="34" charset="0"/>
                          <a:ea typeface="黑体" pitchFamily="2" charset="-122"/>
                        </a:rPr>
                        <a:t>, within HDFS.</a:t>
                      </a:r>
                    </a:p>
                  </a:txBody>
                  <a:tcPr marL="68571" marR="68571" marT="34286" marB="34286" anchor="ctr"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067508" y="274517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Hadoop</a:t>
            </a: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的分布式文件系统</a:t>
            </a:r>
            <a:r>
              <a:rPr kumimoji="0" lang="en-US" altLang="zh-CN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HDFS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092" y="705777"/>
            <a:ext cx="8527057" cy="5536894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HDFS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文件系统操作命令</a:t>
            </a:r>
            <a:endParaRPr lang="en-US" altLang="zh-CN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  <a:p>
            <a:pPr lvl="0">
              <a:buNone/>
              <a:defRPr/>
            </a:pPr>
            <a:endParaRPr lang="en-US" altLang="en-US" b="1" dirty="0" smtClean="0">
              <a:solidFill>
                <a:srgbClr val="00B050"/>
              </a:solidFill>
              <a:latin typeface="+mj-lt"/>
              <a:ea typeface="+mj-ea"/>
            </a:endParaRPr>
          </a:p>
        </p:txBody>
      </p:sp>
      <p:graphicFrame>
        <p:nvGraphicFramePr>
          <p:cNvPr id="6" name="内容占位符 3"/>
          <p:cNvGraphicFramePr>
            <a:graphicFrameLocks/>
          </p:cNvGraphicFramePr>
          <p:nvPr/>
        </p:nvGraphicFramePr>
        <p:xfrm>
          <a:off x="332496" y="1387456"/>
          <a:ext cx="8599059" cy="5152870"/>
        </p:xfrm>
        <a:graphic>
          <a:graphicData uri="http://schemas.openxmlformats.org/drawingml/2006/table">
            <a:tbl>
              <a:tblPr firstCol="1" bandRow="1">
                <a:tableStyleId>{0505E3EF-67EA-436B-97B2-0124C06EBD24}</a:tableStyleId>
              </a:tblPr>
              <a:tblGrid>
                <a:gridCol w="1863134"/>
                <a:gridCol w="6735925"/>
              </a:tblGrid>
              <a:tr h="853771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-</a:t>
                      </a:r>
                      <a:r>
                        <a:rPr lang="en-US" sz="1800" b="0" dirty="0" err="1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rm</a:t>
                      </a:r>
                      <a:r>
                        <a:rPr lang="en-US" sz="1800" b="0" dirty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 path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 Narrow" pitchFamily="34" charset="0"/>
                        </a:rPr>
                        <a:t>Removes the file or empty directory identified by path.</a:t>
                      </a:r>
                    </a:p>
                  </a:txBody>
                  <a:tcPr anchor="ctr"/>
                </a:tc>
              </a:tr>
              <a:tr h="1219673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-</a:t>
                      </a:r>
                      <a:r>
                        <a:rPr lang="en-US" sz="1800" b="0" dirty="0" err="1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rmr</a:t>
                      </a:r>
                      <a:r>
                        <a:rPr lang="en-US" sz="1800" b="0" dirty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 path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itchFamily="34" charset="0"/>
                        </a:rPr>
                        <a:t>Removes the file or directory identified by path. Recursively deletes any child entries (i.e., files or subdirectories of path).</a:t>
                      </a:r>
                    </a:p>
                  </a:txBody>
                  <a:tcPr anchor="ctr"/>
                </a:tc>
              </a:tr>
              <a:tr h="1219673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-put </a:t>
                      </a:r>
                      <a:r>
                        <a:rPr lang="en-US" sz="1800" b="0" dirty="0" err="1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localSrc</a:t>
                      </a:r>
                      <a:r>
                        <a:rPr lang="en-US" sz="1800" b="0" dirty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dest</a:t>
                      </a:r>
                      <a:endParaRPr lang="en-US" sz="1800" b="0" dirty="0">
                        <a:solidFill>
                          <a:srgbClr val="0066FF"/>
                        </a:solidFill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itchFamily="34" charset="0"/>
                        </a:rPr>
                        <a:t>Copies the file or directory from the local file system identified by </a:t>
                      </a:r>
                      <a:r>
                        <a:rPr lang="en-US" sz="1800" dirty="0" err="1">
                          <a:latin typeface="Arial Narrow" pitchFamily="34" charset="0"/>
                        </a:rPr>
                        <a:t>localSrc</a:t>
                      </a:r>
                      <a:r>
                        <a:rPr lang="en-US" sz="1800" dirty="0">
                          <a:latin typeface="Arial Narrow" pitchFamily="34" charset="0"/>
                        </a:rPr>
                        <a:t> to </a:t>
                      </a:r>
                      <a:r>
                        <a:rPr lang="en-US" sz="1800" dirty="0" err="1">
                          <a:latin typeface="Arial Narrow" pitchFamily="34" charset="0"/>
                        </a:rPr>
                        <a:t>dest</a:t>
                      </a:r>
                      <a:r>
                        <a:rPr lang="en-US" sz="1800" dirty="0">
                          <a:latin typeface="Arial Narrow" pitchFamily="34" charset="0"/>
                        </a:rPr>
                        <a:t> within the </a:t>
                      </a:r>
                      <a:r>
                        <a:rPr lang="en-US" altLang="zh-CN" sz="1800" dirty="0" smtClean="0">
                          <a:latin typeface="Arial Narrow" pitchFamily="34" charset="0"/>
                        </a:rPr>
                        <a:t>H</a:t>
                      </a:r>
                      <a:r>
                        <a:rPr lang="en-US" sz="1800" dirty="0" smtClean="0">
                          <a:latin typeface="Arial Narrow" pitchFamily="34" charset="0"/>
                        </a:rPr>
                        <a:t>DFS</a:t>
                      </a:r>
                      <a:r>
                        <a:rPr lang="en-US" sz="1800" dirty="0">
                          <a:latin typeface="Arial Narrow" pitchFamily="34" charset="0"/>
                        </a:rPr>
                        <a:t>.</a:t>
                      </a:r>
                    </a:p>
                  </a:txBody>
                  <a:tcPr anchor="ctr"/>
                </a:tc>
              </a:tr>
              <a:tr h="487869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-</a:t>
                      </a:r>
                      <a:r>
                        <a:rPr lang="en-US" sz="1800" b="0" dirty="0" err="1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copyFromLocal</a:t>
                      </a:r>
                      <a:r>
                        <a:rPr lang="en-US" sz="1800" b="0" dirty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localSrc</a:t>
                      </a:r>
                      <a:r>
                        <a:rPr lang="en-US" sz="1800" b="0" dirty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dest</a:t>
                      </a:r>
                      <a:endParaRPr lang="en-US" sz="1800" b="0" dirty="0">
                        <a:solidFill>
                          <a:srgbClr val="0066FF"/>
                        </a:solidFill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 Narrow" pitchFamily="34" charset="0"/>
                        </a:rPr>
                        <a:t>Identical to -put</a:t>
                      </a:r>
                    </a:p>
                  </a:txBody>
                  <a:tcPr anchor="ctr"/>
                </a:tc>
              </a:tr>
              <a:tr h="1219673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-</a:t>
                      </a:r>
                      <a:r>
                        <a:rPr lang="en-US" sz="1800" b="0" dirty="0" err="1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moveFromLocal</a:t>
                      </a:r>
                      <a:r>
                        <a:rPr lang="en-US" sz="1800" b="0" dirty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localSrc</a:t>
                      </a:r>
                      <a:r>
                        <a:rPr lang="en-US" sz="1800" b="0" dirty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dest</a:t>
                      </a:r>
                      <a:endParaRPr lang="en-US" sz="1800" b="0" dirty="0">
                        <a:solidFill>
                          <a:srgbClr val="0066FF"/>
                        </a:solidFill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itchFamily="34" charset="0"/>
                        </a:rPr>
                        <a:t>Copies the file or directory from the local file system identified by </a:t>
                      </a:r>
                      <a:r>
                        <a:rPr lang="en-US" sz="1800" dirty="0" err="1">
                          <a:latin typeface="Arial Narrow" pitchFamily="34" charset="0"/>
                        </a:rPr>
                        <a:t>localSrc</a:t>
                      </a:r>
                      <a:r>
                        <a:rPr lang="en-US" sz="1800" dirty="0">
                          <a:latin typeface="Arial Narrow" pitchFamily="34" charset="0"/>
                        </a:rPr>
                        <a:t> to </a:t>
                      </a:r>
                      <a:r>
                        <a:rPr lang="en-US" sz="1800" dirty="0" err="1">
                          <a:latin typeface="Arial Narrow" pitchFamily="34" charset="0"/>
                        </a:rPr>
                        <a:t>dest</a:t>
                      </a:r>
                      <a:r>
                        <a:rPr lang="en-US" sz="1800" dirty="0">
                          <a:latin typeface="Arial Narrow" pitchFamily="34" charset="0"/>
                        </a:rPr>
                        <a:t> within HDFS, then deletes the local copy on success.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067508" y="274517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Hadoop</a:t>
            </a: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的分布式文件系统</a:t>
            </a:r>
            <a:r>
              <a:rPr kumimoji="0" lang="en-US" altLang="zh-CN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HDFS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092" y="705777"/>
            <a:ext cx="8527057" cy="5536894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HDFS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文件系统操作命令</a:t>
            </a:r>
            <a:endParaRPr lang="en-US" altLang="zh-CN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  <a:p>
            <a:pPr lvl="0">
              <a:buNone/>
              <a:defRPr/>
            </a:pPr>
            <a:endParaRPr lang="en-US" altLang="en-US" b="1" dirty="0" smtClean="0">
              <a:solidFill>
                <a:srgbClr val="00B050"/>
              </a:solidFill>
              <a:latin typeface="+mj-lt"/>
              <a:ea typeface="+mj-ea"/>
            </a:endParaRPr>
          </a:p>
        </p:txBody>
      </p:sp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221677" y="1334363"/>
          <a:ext cx="8746839" cy="5232686"/>
        </p:xfrm>
        <a:graphic>
          <a:graphicData uri="http://schemas.openxmlformats.org/drawingml/2006/table">
            <a:tbl>
              <a:tblPr firstCol="1" bandRow="1">
                <a:tableStyleId>{8799B23B-EC83-4686-B30A-512413B5E67A}</a:tableStyleId>
              </a:tblPr>
              <a:tblGrid>
                <a:gridCol w="2827263"/>
                <a:gridCol w="5919576"/>
              </a:tblGrid>
              <a:tr h="103068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-get [-</a:t>
                      </a:r>
                      <a:r>
                        <a:rPr lang="en-US" sz="1600" b="0" dirty="0" err="1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crc</a:t>
                      </a:r>
                      <a:r>
                        <a:rPr lang="en-US" sz="16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] </a:t>
                      </a:r>
                      <a:r>
                        <a:rPr lang="en-US" sz="1600" b="0" dirty="0" err="1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src</a:t>
                      </a:r>
                      <a:r>
                        <a:rPr lang="en-US" sz="16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localDest</a:t>
                      </a:r>
                      <a:endParaRPr lang="en-US" sz="1600" b="0" dirty="0">
                        <a:solidFill>
                          <a:srgbClr val="0066FF"/>
                        </a:solidFill>
                        <a:latin typeface="Arial Narrow" pitchFamily="34" charset="0"/>
                        <a:ea typeface="黑体" pitchFamily="2" charset="-122"/>
                      </a:endParaRPr>
                    </a:p>
                  </a:txBody>
                  <a:tcPr marL="74805" marR="74805" marT="37402" marB="37402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 Narrow" pitchFamily="34" charset="0"/>
                          <a:ea typeface="黑体" pitchFamily="2" charset="-122"/>
                        </a:rPr>
                        <a:t>Copies the file or directory in HDFS identified by src to the local file system path identified by localDest.</a:t>
                      </a:r>
                    </a:p>
                  </a:txBody>
                  <a:tcPr marL="74805" marR="74805" marT="37402" marB="37402" anchor="ctr"/>
                </a:tc>
              </a:tr>
              <a:tr h="126853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-</a:t>
                      </a:r>
                      <a:r>
                        <a:rPr lang="en-US" sz="1600" b="0" dirty="0" err="1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getmerge</a:t>
                      </a:r>
                      <a:r>
                        <a:rPr lang="en-US" sz="16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src</a:t>
                      </a:r>
                      <a:r>
                        <a:rPr lang="en-US" sz="16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localDest</a:t>
                      </a:r>
                      <a:r>
                        <a:rPr lang="en-US" sz="16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 [</a:t>
                      </a:r>
                      <a:r>
                        <a:rPr lang="en-US" sz="1600" b="0" dirty="0" err="1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addnl</a:t>
                      </a:r>
                      <a:r>
                        <a:rPr lang="en-US" sz="16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]</a:t>
                      </a:r>
                    </a:p>
                  </a:txBody>
                  <a:tcPr marL="74805" marR="74805" marT="37402" marB="37402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 Narrow" pitchFamily="34" charset="0"/>
                          <a:ea typeface="黑体" pitchFamily="2" charset="-122"/>
                        </a:rPr>
                        <a:t>Retrieves all files that match the path src in HDFS, and copies them to a single, merged file in the local file system identified by localDest.</a:t>
                      </a:r>
                    </a:p>
                  </a:txBody>
                  <a:tcPr marL="74805" marR="74805" marT="37402" marB="37402" anchor="ctr"/>
                </a:tc>
              </a:tr>
              <a:tr h="554982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-cat filename</a:t>
                      </a:r>
                    </a:p>
                  </a:txBody>
                  <a:tcPr marL="74805" marR="74805" marT="37402" marB="37402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 Narrow" pitchFamily="34" charset="0"/>
                          <a:ea typeface="黑体" pitchFamily="2" charset="-122"/>
                        </a:rPr>
                        <a:t>Displays the contents of filename on stdout.</a:t>
                      </a:r>
                    </a:p>
                  </a:txBody>
                  <a:tcPr marL="74805" marR="74805" marT="37402" marB="37402" anchor="ctr"/>
                </a:tc>
              </a:tr>
              <a:tr h="554982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-</a:t>
                      </a:r>
                      <a:r>
                        <a:rPr lang="en-US" sz="1600" b="0" dirty="0" err="1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copyToLocal</a:t>
                      </a:r>
                      <a:r>
                        <a:rPr lang="en-US" sz="16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 [-</a:t>
                      </a:r>
                      <a:r>
                        <a:rPr lang="en-US" sz="1600" b="0" dirty="0" err="1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crc</a:t>
                      </a:r>
                      <a:r>
                        <a:rPr lang="en-US" sz="16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] </a:t>
                      </a:r>
                      <a:r>
                        <a:rPr lang="en-US" sz="1600" b="0" dirty="0" err="1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src</a:t>
                      </a:r>
                      <a:r>
                        <a:rPr lang="en-US" sz="16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localDest</a:t>
                      </a:r>
                      <a:endParaRPr lang="en-US" sz="1600" b="0" dirty="0">
                        <a:solidFill>
                          <a:srgbClr val="0066FF"/>
                        </a:solidFill>
                        <a:latin typeface="Arial Narrow" pitchFamily="34" charset="0"/>
                        <a:ea typeface="黑体" pitchFamily="2" charset="-122"/>
                      </a:endParaRPr>
                    </a:p>
                  </a:txBody>
                  <a:tcPr marL="74805" marR="74805" marT="37402" marB="37402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itchFamily="34" charset="0"/>
                          <a:ea typeface="黑体" pitchFamily="2" charset="-122"/>
                        </a:rPr>
                        <a:t>Identical to -get</a:t>
                      </a:r>
                    </a:p>
                  </a:txBody>
                  <a:tcPr marL="74805" marR="74805" marT="37402" marB="37402" anchor="ctr"/>
                </a:tc>
              </a:tr>
              <a:tr h="554982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-</a:t>
                      </a:r>
                      <a:r>
                        <a:rPr lang="en-US" sz="1600" b="0" dirty="0" err="1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moveToLocal</a:t>
                      </a:r>
                      <a:r>
                        <a:rPr lang="en-US" sz="16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 [-</a:t>
                      </a:r>
                      <a:r>
                        <a:rPr lang="en-US" sz="1600" b="0" dirty="0" err="1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crc</a:t>
                      </a:r>
                      <a:r>
                        <a:rPr lang="en-US" sz="16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] </a:t>
                      </a:r>
                      <a:r>
                        <a:rPr lang="en-US" sz="1600" b="0" dirty="0" err="1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src</a:t>
                      </a:r>
                      <a:r>
                        <a:rPr lang="en-US" sz="16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localDest</a:t>
                      </a:r>
                      <a:endParaRPr lang="en-US" sz="1600" b="0" dirty="0">
                        <a:solidFill>
                          <a:srgbClr val="0066FF"/>
                        </a:solidFill>
                        <a:latin typeface="Arial Narrow" pitchFamily="34" charset="0"/>
                        <a:ea typeface="黑体" pitchFamily="2" charset="-122"/>
                      </a:endParaRPr>
                    </a:p>
                  </a:txBody>
                  <a:tcPr marL="74805" marR="74805" marT="37402" marB="37402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 Narrow" pitchFamily="34" charset="0"/>
                          <a:ea typeface="黑体" pitchFamily="2" charset="-122"/>
                        </a:rPr>
                        <a:t>Works like -get, but deletes the HDFS copy on success.</a:t>
                      </a:r>
                    </a:p>
                  </a:txBody>
                  <a:tcPr marL="74805" marR="74805" marT="37402" marB="37402" anchor="ctr"/>
                </a:tc>
              </a:tr>
              <a:tr h="126853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-</a:t>
                      </a:r>
                      <a:r>
                        <a:rPr lang="en-US" sz="1600" b="0" dirty="0" err="1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mkdir</a:t>
                      </a:r>
                      <a:r>
                        <a:rPr lang="en-US" sz="16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 path</a:t>
                      </a:r>
                    </a:p>
                  </a:txBody>
                  <a:tcPr marL="74805" marR="74805" marT="37402" marB="37402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itchFamily="34" charset="0"/>
                          <a:ea typeface="黑体" pitchFamily="2" charset="-122"/>
                        </a:rPr>
                        <a:t>Creates a directory named path in HDFS. Creates any parent directories in path that are missing (e.g., like </a:t>
                      </a:r>
                      <a:r>
                        <a:rPr lang="en-US" sz="1600" dirty="0" err="1">
                          <a:latin typeface="Arial Narrow" pitchFamily="34" charset="0"/>
                          <a:ea typeface="黑体" pitchFamily="2" charset="-122"/>
                        </a:rPr>
                        <a:t>mkdir</a:t>
                      </a:r>
                      <a:r>
                        <a:rPr lang="en-US" sz="1600" dirty="0">
                          <a:latin typeface="Arial Narrow" pitchFamily="34" charset="0"/>
                          <a:ea typeface="黑体" pitchFamily="2" charset="-122"/>
                        </a:rPr>
                        <a:t> -p in Linux).</a:t>
                      </a:r>
                    </a:p>
                  </a:txBody>
                  <a:tcPr marL="74805" marR="74805" marT="37402" marB="37402" anchor="ctr"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067508" y="274517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Hadoop</a:t>
            </a: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的分布式文件系统</a:t>
            </a:r>
            <a:r>
              <a:rPr kumimoji="0" lang="en-US" altLang="zh-CN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HDFS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092" y="705777"/>
            <a:ext cx="8527057" cy="5536894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HDFS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文件系统操作命令</a:t>
            </a:r>
            <a:endParaRPr lang="en-US" altLang="zh-CN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  <a:p>
            <a:pPr lvl="0">
              <a:buNone/>
              <a:defRPr/>
            </a:pPr>
            <a:endParaRPr lang="en-US" altLang="en-US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6" name="内容占位符 3"/>
          <p:cNvGraphicFramePr>
            <a:graphicFrameLocks/>
          </p:cNvGraphicFramePr>
          <p:nvPr/>
        </p:nvGraphicFramePr>
        <p:xfrm>
          <a:off x="314034" y="1339273"/>
          <a:ext cx="8663712" cy="4921759"/>
        </p:xfrm>
        <a:graphic>
          <a:graphicData uri="http://schemas.openxmlformats.org/drawingml/2006/table">
            <a:tbl>
              <a:tblPr firstCol="1" bandRow="1">
                <a:tableStyleId>{8799B23B-EC83-4686-B30A-512413B5E67A}</a:tableStyleId>
              </a:tblPr>
              <a:tblGrid>
                <a:gridCol w="2098229"/>
                <a:gridCol w="6565483"/>
              </a:tblGrid>
              <a:tr h="125397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-</a:t>
                      </a:r>
                      <a:r>
                        <a:rPr lang="en-US" sz="1800" b="0" dirty="0" err="1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setrep</a:t>
                      </a:r>
                      <a:r>
                        <a:rPr lang="en-US" sz="1800" b="0" dirty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 [-R] [-w] rep path</a:t>
                      </a:r>
                    </a:p>
                  </a:txBody>
                  <a:tcPr marL="72605" marR="72605" marT="36302" marB="36302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itchFamily="34" charset="0"/>
                        </a:rPr>
                        <a:t>Sets the target replication factor for files identified by path to rep. (The actual replication factor will move toward the target over time)</a:t>
                      </a:r>
                    </a:p>
                  </a:txBody>
                  <a:tcPr marL="72605" marR="72605" marT="36302" marB="36302" anchor="ctr"/>
                </a:tc>
              </a:tr>
              <a:tr h="1064355"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-touchz path</a:t>
                      </a:r>
                    </a:p>
                  </a:txBody>
                  <a:tcPr marL="72605" marR="72605" marT="36302" marB="36302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 Narrow" pitchFamily="34" charset="0"/>
                        </a:rPr>
                        <a:t>Creates a file at path containing the current time as a timestamp. Fails if a file already exists at path, unless the file is already size 0.</a:t>
                      </a:r>
                    </a:p>
                  </a:txBody>
                  <a:tcPr marL="72605" marR="72605" marT="36302" marB="36302" anchor="ctr"/>
                </a:tc>
              </a:tr>
              <a:tr h="783733"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-test -[ezd] path</a:t>
                      </a:r>
                    </a:p>
                  </a:txBody>
                  <a:tcPr marL="72605" marR="72605" marT="36302" marB="36302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 Narrow" pitchFamily="34" charset="0"/>
                        </a:rPr>
                        <a:t>Returns 1 if path exists; has zero length; or is a directory, or 0 otherwise.</a:t>
                      </a:r>
                    </a:p>
                  </a:txBody>
                  <a:tcPr marL="72605" marR="72605" marT="36302" marB="36302" anchor="ctr"/>
                </a:tc>
              </a:tr>
              <a:tr h="1271087"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-stat [format] path</a:t>
                      </a:r>
                    </a:p>
                  </a:txBody>
                  <a:tcPr marL="72605" marR="72605" marT="36302" marB="36302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 Narrow" pitchFamily="34" charset="0"/>
                        </a:rPr>
                        <a:t>Prints information about path. format is a string which accepts file size in blocks (%b), filename (%n), block size (%o), replication (%r), and modification date (%y, %Y). </a:t>
                      </a:r>
                    </a:p>
                  </a:txBody>
                  <a:tcPr marL="72605" marR="72605" marT="36302" marB="36302" anchor="ctr"/>
                </a:tc>
              </a:tr>
              <a:tr h="54861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-tail [-f] file</a:t>
                      </a:r>
                    </a:p>
                  </a:txBody>
                  <a:tcPr marL="72605" marR="72605" marT="36302" marB="36302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itchFamily="34" charset="0"/>
                        </a:rPr>
                        <a:t>Shows the </a:t>
                      </a:r>
                      <a:r>
                        <a:rPr lang="en-US" sz="1800" dirty="0" smtClean="0">
                          <a:latin typeface="Arial Narrow" pitchFamily="34" charset="0"/>
                        </a:rPr>
                        <a:t>las</a:t>
                      </a:r>
                      <a:r>
                        <a:rPr lang="en-US" altLang="zh-CN" sz="1800" dirty="0" smtClean="0">
                          <a:latin typeface="Arial Narrow" pitchFamily="34" charset="0"/>
                        </a:rPr>
                        <a:t>t</a:t>
                      </a:r>
                      <a:r>
                        <a:rPr lang="en-US" sz="180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1800" dirty="0">
                          <a:latin typeface="Arial Narrow" pitchFamily="34" charset="0"/>
                        </a:rPr>
                        <a:t>1KB of file on </a:t>
                      </a:r>
                      <a:r>
                        <a:rPr lang="en-US" sz="1800" dirty="0" err="1">
                          <a:latin typeface="Arial Narrow" pitchFamily="34" charset="0"/>
                        </a:rPr>
                        <a:t>stdout</a:t>
                      </a:r>
                      <a:r>
                        <a:rPr lang="en-US" sz="1800" dirty="0">
                          <a:latin typeface="Arial Narrow" pitchFamily="34" charset="0"/>
                        </a:rPr>
                        <a:t>.</a:t>
                      </a:r>
                    </a:p>
                  </a:txBody>
                  <a:tcPr marL="72605" marR="72605" marT="36302" marB="36302" anchor="ctr"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067508" y="274517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Hadoop</a:t>
            </a: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的分布式文件系统</a:t>
            </a:r>
            <a:r>
              <a:rPr kumimoji="0" lang="en-US" altLang="zh-CN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HDFS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092" y="705777"/>
            <a:ext cx="8527057" cy="5536894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HDFS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文件系统操作命令</a:t>
            </a:r>
            <a:endParaRPr lang="en-US" altLang="zh-CN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  <a:p>
            <a:pPr lvl="0">
              <a:buNone/>
              <a:defRPr/>
            </a:pPr>
            <a:endParaRPr lang="en-US" altLang="en-US" b="1" dirty="0" smtClean="0">
              <a:solidFill>
                <a:srgbClr val="00B050"/>
              </a:solidFill>
              <a:latin typeface="+mj-lt"/>
              <a:ea typeface="+mj-ea"/>
            </a:endParaRPr>
          </a:p>
        </p:txBody>
      </p:sp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240143" y="1413163"/>
          <a:ext cx="8672947" cy="5062799"/>
        </p:xfrm>
        <a:graphic>
          <a:graphicData uri="http://schemas.openxmlformats.org/drawingml/2006/table">
            <a:tbl>
              <a:tblPr firstCol="1" bandRow="1">
                <a:tableStyleId>{8799B23B-EC83-4686-B30A-512413B5E67A}</a:tableStyleId>
              </a:tblPr>
              <a:tblGrid>
                <a:gridCol w="2778044"/>
                <a:gridCol w="5894903"/>
              </a:tblGrid>
              <a:tr h="197658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-</a:t>
                      </a:r>
                      <a:r>
                        <a:rPr lang="en-US" sz="1800" b="0" dirty="0" err="1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chmod</a:t>
                      </a:r>
                      <a:r>
                        <a:rPr lang="en-US" sz="18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 [-R] </a:t>
                      </a:r>
                      <a:r>
                        <a:rPr lang="en-US" sz="1800" b="0" dirty="0" err="1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mode,mode</a:t>
                      </a:r>
                      <a:r>
                        <a:rPr lang="en-US" sz="18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,... path...</a:t>
                      </a:r>
                    </a:p>
                  </a:txBody>
                  <a:tcPr marL="73688" marR="73688" marT="36844" marB="3684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itchFamily="34" charset="0"/>
                          <a:ea typeface="黑体" pitchFamily="2" charset="-122"/>
                        </a:rPr>
                        <a:t>Changes the file permissions associated with one or more objects identified by path.... Performs changes recursively with -R. mode is a 3-digit octal mode, or {</a:t>
                      </a:r>
                      <a:r>
                        <a:rPr lang="en-US" sz="1800" dirty="0" err="1">
                          <a:latin typeface="Arial Narrow" pitchFamily="34" charset="0"/>
                          <a:ea typeface="黑体" pitchFamily="2" charset="-122"/>
                        </a:rPr>
                        <a:t>augo</a:t>
                      </a:r>
                      <a:r>
                        <a:rPr lang="en-US" sz="1800" dirty="0">
                          <a:latin typeface="Arial Narrow" pitchFamily="34" charset="0"/>
                          <a:ea typeface="黑体" pitchFamily="2" charset="-122"/>
                        </a:rPr>
                        <a:t>}+/-{</a:t>
                      </a:r>
                      <a:r>
                        <a:rPr lang="en-US" sz="1800" dirty="0" err="1">
                          <a:latin typeface="Arial Narrow" pitchFamily="34" charset="0"/>
                          <a:ea typeface="黑体" pitchFamily="2" charset="-122"/>
                        </a:rPr>
                        <a:t>rwxX</a:t>
                      </a:r>
                      <a:r>
                        <a:rPr lang="en-US" sz="1800" dirty="0">
                          <a:latin typeface="Arial Narrow" pitchFamily="34" charset="0"/>
                          <a:ea typeface="黑体" pitchFamily="2" charset="-122"/>
                        </a:rPr>
                        <a:t>}. Assumes a if no scope is specified and does not apply a </a:t>
                      </a:r>
                      <a:r>
                        <a:rPr lang="en-US" sz="1800" dirty="0" err="1">
                          <a:latin typeface="Arial Narrow" pitchFamily="34" charset="0"/>
                          <a:ea typeface="黑体" pitchFamily="2" charset="-122"/>
                        </a:rPr>
                        <a:t>umask</a:t>
                      </a:r>
                      <a:r>
                        <a:rPr lang="en-US" sz="1800" dirty="0">
                          <a:latin typeface="Arial Narrow" pitchFamily="34" charset="0"/>
                          <a:ea typeface="黑体" pitchFamily="2" charset="-122"/>
                        </a:rPr>
                        <a:t>.</a:t>
                      </a:r>
                    </a:p>
                  </a:txBody>
                  <a:tcPr marL="73688" marR="73688" marT="36844" marB="36844" anchor="ctr"/>
                </a:tc>
              </a:tr>
              <a:tr h="1028739"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-chown [-R] [owner][:[group]] path...</a:t>
                      </a:r>
                    </a:p>
                  </a:txBody>
                  <a:tcPr marL="73688" marR="73688" marT="36844" marB="3684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itchFamily="34" charset="0"/>
                          <a:ea typeface="黑体" pitchFamily="2" charset="-122"/>
                        </a:rPr>
                        <a:t>Sets the owning user and/or group for files or directories identified by path.... Sets owner recursively if -R is specified.</a:t>
                      </a:r>
                    </a:p>
                  </a:txBody>
                  <a:tcPr marL="73688" marR="73688" marT="36844" marB="36844" anchor="ctr"/>
                </a:tc>
              </a:tr>
              <a:tr h="1028739"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-chgrp [-R] group path...</a:t>
                      </a:r>
                    </a:p>
                  </a:txBody>
                  <a:tcPr marL="73688" marR="73688" marT="36844" marB="3684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itchFamily="34" charset="0"/>
                          <a:ea typeface="黑体" pitchFamily="2" charset="-122"/>
                        </a:rPr>
                        <a:t>Sets the owning group for files or directories identified by path.... Sets group recursively if -R is specified.</a:t>
                      </a:r>
                    </a:p>
                  </a:txBody>
                  <a:tcPr marL="73688" marR="73688" marT="36844" marB="36844" anchor="ctr"/>
                </a:tc>
              </a:tr>
              <a:tr h="1028739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-help </a:t>
                      </a:r>
                      <a:r>
                        <a:rPr lang="en-US" sz="1800" b="0" dirty="0" err="1">
                          <a:solidFill>
                            <a:srgbClr val="0066FF"/>
                          </a:solidFill>
                          <a:latin typeface="Arial Narrow" pitchFamily="34" charset="0"/>
                          <a:ea typeface="黑体" pitchFamily="2" charset="-122"/>
                        </a:rPr>
                        <a:t>cmd</a:t>
                      </a:r>
                      <a:endParaRPr lang="en-US" sz="1800" b="0" dirty="0">
                        <a:solidFill>
                          <a:srgbClr val="0066FF"/>
                        </a:solidFill>
                        <a:latin typeface="Arial Narrow" pitchFamily="34" charset="0"/>
                        <a:ea typeface="黑体" pitchFamily="2" charset="-122"/>
                      </a:endParaRPr>
                    </a:p>
                  </a:txBody>
                  <a:tcPr marL="73688" marR="73688" marT="36844" marB="3684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itchFamily="34" charset="0"/>
                          <a:ea typeface="黑体" pitchFamily="2" charset="-122"/>
                        </a:rPr>
                        <a:t>Returns usage information for one of the commands listed above. You must omit the leading '-' character in </a:t>
                      </a:r>
                      <a:r>
                        <a:rPr lang="en-US" sz="1800" dirty="0" err="1">
                          <a:latin typeface="Arial Narrow" pitchFamily="34" charset="0"/>
                          <a:ea typeface="黑体" pitchFamily="2" charset="-122"/>
                        </a:rPr>
                        <a:t>cmd</a:t>
                      </a:r>
                      <a:endParaRPr lang="en-US" sz="1800" dirty="0">
                        <a:latin typeface="Arial Narrow" pitchFamily="34" charset="0"/>
                        <a:ea typeface="黑体" pitchFamily="2" charset="-122"/>
                      </a:endParaRPr>
                    </a:p>
                  </a:txBody>
                  <a:tcPr marL="73688" marR="73688" marT="36844" marB="36844" anchor="ctr"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067508" y="274517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Hadoop</a:t>
            </a: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的分布式文件系统</a:t>
            </a:r>
            <a:r>
              <a:rPr kumimoji="0" lang="en-US" altLang="zh-CN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HDFS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092" y="705777"/>
            <a:ext cx="8527057" cy="5536894"/>
          </a:xfrm>
        </p:spPr>
        <p:txBody>
          <a:bodyPr>
            <a:normAutofit/>
          </a:bodyPr>
          <a:lstStyle/>
          <a:p>
            <a:pPr lvl="0">
              <a:buNone/>
              <a:defRPr/>
            </a:pPr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HDFS Admin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命令</a:t>
            </a:r>
            <a:endParaRPr lang="en-US" altLang="zh-CN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  <a:p>
            <a:pPr lvl="0">
              <a:buNone/>
              <a:defRPr/>
            </a:pPr>
            <a:endParaRPr lang="en-US" altLang="en-US" b="1" dirty="0" smtClean="0">
              <a:solidFill>
                <a:srgbClr val="00B050"/>
              </a:solidFill>
              <a:latin typeface="+mj-lt"/>
              <a:ea typeface="+mj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获得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HDFS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总体的状态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bin/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hadoop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dfsadmin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 –report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bin/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hadoop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dfsadmin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 -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metasave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filename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 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what the state of the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NameNode's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 metadata is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Safemode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Safemode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 is an HDFS state in which the file system is mounted read-only; no replication is performed, nor can files be created or deleted.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bin/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hadoop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dfsadmin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 –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safemode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 enter/leave/get/wait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7508" y="274517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Hadoop</a:t>
            </a: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的分布式文件系统</a:t>
            </a:r>
            <a:r>
              <a:rPr kumimoji="0" lang="en-US" altLang="zh-CN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HDFS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092" y="705777"/>
            <a:ext cx="8527057" cy="5536894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HDFS Admin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命令</a:t>
            </a:r>
            <a:endParaRPr lang="en-US" altLang="zh-CN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  <a:p>
            <a:pPr lvl="0">
              <a:buNone/>
              <a:defRPr/>
            </a:pPr>
            <a:endParaRPr lang="en-US" altLang="en-US" b="1" dirty="0" smtClean="0">
              <a:solidFill>
                <a:srgbClr val="00B050"/>
              </a:solidFill>
              <a:latin typeface="+mj-lt"/>
              <a:ea typeface="+mj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更改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HDFS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成员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升级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HDFS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版本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lvl="1"/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bin/start-dfs.sh –upgrade(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第一次运行新版本的时候使用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)</a:t>
            </a:r>
          </a:p>
          <a:p>
            <a:pPr lvl="1"/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bin/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hadoop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 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dfsadmin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 –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upgradeProgress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 status</a:t>
            </a:r>
          </a:p>
          <a:p>
            <a:pPr lvl="1"/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bin/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hadoop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 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dfsadmin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 –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upgradeProgress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 details</a:t>
            </a:r>
          </a:p>
          <a:p>
            <a:pPr lvl="1"/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bin/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hadoop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 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dfsadmin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 –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upgradeProgress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 force (on your own risk!)</a:t>
            </a:r>
          </a:p>
          <a:p>
            <a:pPr lvl="1"/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bin/start-dfs.sh –rollback(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在旧版本重新安装后使用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)(on your own risk!)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帮助 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bin/admin 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dfsadmin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 -help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7508" y="274517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Hadoop</a:t>
            </a: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的分布式文件系统</a:t>
            </a:r>
            <a:r>
              <a:rPr kumimoji="0" lang="en-US" altLang="zh-CN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HDFS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247" y="461925"/>
            <a:ext cx="8114743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Arial Narrow" pitchFamily="34" charset="0"/>
                <a:ea typeface="黑体" pitchFamily="2" charset="-122"/>
              </a:rPr>
              <a:t>Ch.4. </a:t>
            </a:r>
            <a:r>
              <a:rPr lang="en-US" altLang="zh-CN" b="1" dirty="0" err="1" smtClean="0">
                <a:solidFill>
                  <a:srgbClr val="00B05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Arial Narrow" pitchFamily="34" charset="0"/>
                <a:ea typeface="黑体" pitchFamily="2" charset="-122"/>
              </a:rPr>
              <a:t>Hadoop</a:t>
            </a:r>
            <a:r>
              <a:rPr lang="en-US" altLang="zh-CN" b="1" dirty="0" smtClean="0">
                <a:solidFill>
                  <a:srgbClr val="00B05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Arial Narrow" pitchFamily="34" charset="0"/>
                <a:ea typeface="黑体" pitchFamily="2" charset="-122"/>
              </a:rPr>
              <a:t> </a:t>
            </a:r>
            <a:r>
              <a:rPr lang="en-US" altLang="zh-CN" b="1" dirty="0" err="1" smtClean="0">
                <a:solidFill>
                  <a:srgbClr val="00B05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Arial Narrow" pitchFamily="34" charset="0"/>
                <a:ea typeface="黑体" pitchFamily="2" charset="-122"/>
              </a:rPr>
              <a:t>MapReduce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Arial Narrow" pitchFamily="34" charset="0"/>
                <a:ea typeface="黑体" pitchFamily="2" charset="-122"/>
              </a:rPr>
              <a:t>基本构架</a:t>
            </a:r>
            <a:endParaRPr lang="zh-CN" altLang="en-US" dirty="0">
              <a:solidFill>
                <a:srgbClr val="00B050"/>
              </a:solidFill>
              <a:latin typeface="Arial Narrow" pitchFamily="34" charset="0"/>
              <a:ea typeface="黑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59315" y="1983036"/>
            <a:ext cx="8075365" cy="40367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None/>
            </a:pPr>
            <a:r>
              <a:rPr lang="en-US" altLang="zh-CN" sz="32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Narrow" pitchFamily="34" charset="0"/>
                <a:ea typeface="黑体" pitchFamily="49" charset="-122"/>
              </a:rPr>
              <a:t>1.Hadoop </a:t>
            </a:r>
            <a:r>
              <a:rPr lang="zh-CN" altLang="en-US" sz="32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Narrow" pitchFamily="34" charset="0"/>
                <a:ea typeface="黑体" pitchFamily="49" charset="-122"/>
              </a:rPr>
              <a:t>分布式文件系统</a:t>
            </a:r>
            <a:r>
              <a:rPr lang="en-US" altLang="zh-CN" sz="32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Narrow" pitchFamily="34" charset="0"/>
                <a:ea typeface="黑体" pitchFamily="49" charset="-122"/>
              </a:rPr>
              <a:t>HDFS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zh-CN" sz="32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Narrow" pitchFamily="34" charset="0"/>
                <a:ea typeface="黑体" pitchFamily="49" charset="-122"/>
              </a:rPr>
              <a:t>2.Hadoop </a:t>
            </a:r>
            <a:r>
              <a:rPr lang="en-US" altLang="zh-CN" sz="3200" b="1" spc="50" dirty="0" err="1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Narrow" pitchFamily="34" charset="0"/>
                <a:ea typeface="黑体" pitchFamily="49" charset="-122"/>
              </a:rPr>
              <a:t>MapReduce</a:t>
            </a:r>
            <a:r>
              <a:rPr lang="zh-CN" altLang="en-US" sz="32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Narrow" pitchFamily="34" charset="0"/>
                <a:ea typeface="黑体" pitchFamily="49" charset="-122"/>
              </a:rPr>
              <a:t>的基本工作原理</a:t>
            </a:r>
            <a:endParaRPr lang="en-US" altLang="zh-CN" sz="3200" b="1" spc="50" dirty="0" smtClean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Narrow" pitchFamily="34" charset="0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32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Narrow" pitchFamily="34" charset="0"/>
                <a:ea typeface="黑体" pitchFamily="49" charset="-122"/>
              </a:rPr>
              <a:t>3.</a:t>
            </a:r>
            <a:r>
              <a:rPr lang="zh-CN" altLang="en-US" sz="32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Narrow" pitchFamily="34" charset="0"/>
                <a:ea typeface="黑体" pitchFamily="49" charset="-122"/>
              </a:rPr>
              <a:t>分布式结构化数据表</a:t>
            </a:r>
            <a:r>
              <a:rPr lang="en-US" altLang="zh-CN" sz="3200" b="1" spc="50" dirty="0" err="1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Narrow" pitchFamily="34" charset="0"/>
                <a:ea typeface="黑体" pitchFamily="49" charset="-122"/>
              </a:rPr>
              <a:t>HBase</a:t>
            </a:r>
            <a:endParaRPr lang="zh-CN" altLang="en-US" sz="3200" b="1" dirty="0">
              <a:solidFill>
                <a:srgbClr val="C00000"/>
              </a:solidFill>
              <a:latin typeface="Arial Narrow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092" y="705777"/>
            <a:ext cx="8527057" cy="5536894"/>
          </a:xfrm>
        </p:spPr>
        <p:txBody>
          <a:bodyPr>
            <a:normAutofit/>
          </a:bodyPr>
          <a:lstStyle/>
          <a:p>
            <a:pPr lvl="0">
              <a:buNone/>
              <a:defRPr/>
            </a:pP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负载均衡</a:t>
            </a:r>
            <a:endParaRPr lang="en-US" altLang="en-US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219200"/>
            <a:ext cx="8492836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加入一个新节点的步骤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配置新节点上的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hadoop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程序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在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Master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的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slaves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文件中加入新的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slave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节点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启动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slave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节点上的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DataNode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，会自动去联系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NameNode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，加入到集群中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Balancer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类用来做负载均衡，默认的均衡参数是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10%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范围内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bin/start-balancer.sh –threshold 5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bin/stop-balancer.sh 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随时可以停止负载均衡的工作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>
              <a:spcBef>
                <a:spcPts val="600"/>
              </a:spcBef>
            </a:pP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7508" y="274517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Hadoop</a:t>
            </a: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的分布式文件系统</a:t>
            </a:r>
            <a:r>
              <a:rPr kumimoji="0" lang="en-US" altLang="zh-CN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HDFS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092" y="779665"/>
            <a:ext cx="8527057" cy="5536894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b="1" dirty="0" err="1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MapReduce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程序中使用</a:t>
            </a:r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HDFS</a:t>
            </a:r>
            <a:endParaRPr lang="en-US" altLang="en-US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413156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通过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fs.default.name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的配置选项，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Hadoop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 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MapReduce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程序可以自动从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NameNode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中获得文件的情况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HDFS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接口包括：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lvl="1"/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命令行接口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lvl="1"/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Hadoop MapReduce Job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隐含的输入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lvl="1"/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Java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程序直接操作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lvl="1"/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libhdfs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从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c/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c++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程序中操作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7508" y="274517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Hadoop</a:t>
            </a: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的分布式文件系统</a:t>
            </a:r>
            <a:r>
              <a:rPr kumimoji="0" lang="en-US" altLang="zh-CN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HDFS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092" y="705777"/>
            <a:ext cx="8527057" cy="5536894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HDFS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权限控制与安全特性</a:t>
            </a:r>
            <a:endParaRPr lang="en-US" altLang="en-US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219199"/>
            <a:ext cx="8483600" cy="545869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类似于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POSIX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的安全特性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不完全，主要预防操作失误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不是一个强的安全模型，不能保证操作的完全安全性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bin/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hadoop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 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dfs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 –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chmod,-chown,-chgrp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用户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: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当前登录的用户名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, 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即使用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Linux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自身设定的用户与组的概念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超级用户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: </a:t>
            </a:r>
            <a:r>
              <a:rPr lang="en-US" altLang="zh-CN" dirty="0" smtClean="0">
                <a:latin typeface="Arial Narrow" pitchFamily="34" charset="0"/>
                <a:ea typeface="黑体" pitchFamily="2" charset="-122"/>
              </a:rPr>
              <a:t>The username which was used to start the </a:t>
            </a:r>
            <a:r>
              <a:rPr lang="en-US" altLang="zh-CN" dirty="0" err="1" smtClean="0">
                <a:latin typeface="Arial Narrow" pitchFamily="34" charset="0"/>
                <a:ea typeface="黑体" pitchFamily="2" charset="-122"/>
              </a:rPr>
              <a:t>Hadoop</a:t>
            </a:r>
            <a:r>
              <a:rPr lang="en-US" altLang="zh-CN" dirty="0" smtClean="0">
                <a:latin typeface="Arial Narrow" pitchFamily="34" charset="0"/>
                <a:ea typeface="黑体" pitchFamily="2" charset="-122"/>
              </a:rPr>
              <a:t> process (i.e., the username who actually ran bin/start-all.sh or bin/start-dfs.sh) is acknowledged to be the </a:t>
            </a:r>
            <a:r>
              <a:rPr lang="en-US" altLang="zh-CN" i="1" dirty="0" err="1" smtClean="0">
                <a:latin typeface="Arial Narrow" pitchFamily="34" charset="0"/>
                <a:ea typeface="黑体" pitchFamily="2" charset="-122"/>
              </a:rPr>
              <a:t>superuser</a:t>
            </a:r>
            <a:r>
              <a:rPr lang="en-US" altLang="zh-CN" dirty="0" smtClean="0">
                <a:latin typeface="Arial Narrow" pitchFamily="34" charset="0"/>
                <a:ea typeface="黑体" pitchFamily="2" charset="-122"/>
              </a:rPr>
              <a:t> for HDFS. If this user interacts with HDFS, he does so with a special username </a:t>
            </a:r>
            <a:r>
              <a:rPr lang="en-US" altLang="zh-CN" dirty="0" err="1" smtClean="0">
                <a:latin typeface="Arial Narrow" pitchFamily="34" charset="0"/>
                <a:ea typeface="黑体" pitchFamily="2" charset="-122"/>
              </a:rPr>
              <a:t>superuser</a:t>
            </a:r>
            <a:r>
              <a:rPr lang="en-US" altLang="zh-CN" dirty="0" smtClean="0">
                <a:latin typeface="Arial Narrow" pitchFamily="34" charset="0"/>
                <a:ea typeface="黑体" pitchFamily="2" charset="-122"/>
              </a:rPr>
              <a:t>. If </a:t>
            </a:r>
            <a:r>
              <a:rPr lang="en-US" altLang="zh-CN" dirty="0" err="1" smtClean="0">
                <a:latin typeface="Arial Narrow" pitchFamily="34" charset="0"/>
                <a:ea typeface="黑体" pitchFamily="2" charset="-122"/>
              </a:rPr>
              <a:t>Hadoop</a:t>
            </a:r>
            <a:r>
              <a:rPr lang="en-US" altLang="zh-CN" dirty="0" smtClean="0">
                <a:latin typeface="Arial Narrow" pitchFamily="34" charset="0"/>
                <a:ea typeface="黑体" pitchFamily="2" charset="-122"/>
              </a:rPr>
              <a:t> is shutdown and restarted under a different username, that username is then bound to the </a:t>
            </a:r>
            <a:r>
              <a:rPr lang="en-US" altLang="zh-CN" dirty="0" err="1" smtClean="0">
                <a:latin typeface="Arial Narrow" pitchFamily="34" charset="0"/>
                <a:ea typeface="黑体" pitchFamily="2" charset="-122"/>
              </a:rPr>
              <a:t>superuser</a:t>
            </a:r>
            <a:r>
              <a:rPr lang="en-US" altLang="zh-CN" dirty="0" smtClean="0">
                <a:latin typeface="Arial Narrow" pitchFamily="34" charset="0"/>
                <a:ea typeface="黑体" pitchFamily="2" charset="-122"/>
              </a:rPr>
              <a:t> account.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zh-CN" altLang="en-US" sz="2600" dirty="0" smtClean="0">
                <a:latin typeface="Arial Narrow" pitchFamily="34" charset="0"/>
                <a:ea typeface="黑体" pitchFamily="2" charset="-122"/>
              </a:rPr>
              <a:t>超级用户组</a:t>
            </a:r>
            <a:endParaRPr lang="en-US" altLang="zh-CN" sz="2600" dirty="0" smtClean="0">
              <a:latin typeface="Arial Narrow" pitchFamily="34" charset="0"/>
              <a:ea typeface="黑体" pitchFamily="2" charset="-122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altLang="zh-CN" sz="2600" dirty="0" smtClean="0">
                <a:latin typeface="Arial Narrow" pitchFamily="34" charset="0"/>
                <a:ea typeface="黑体" pitchFamily="2" charset="-122"/>
              </a:rPr>
              <a:t>   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配置参数：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dfs.permissions.supergroup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7508" y="274517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Hadoop</a:t>
            </a: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的分布式文件系统</a:t>
            </a:r>
            <a:r>
              <a:rPr kumimoji="0" lang="en-US" altLang="zh-CN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HDFS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2383" y="992105"/>
            <a:ext cx="8527057" cy="5536894"/>
          </a:xfrm>
        </p:spPr>
        <p:txBody>
          <a:bodyPr>
            <a:normAutofit/>
          </a:bodyPr>
          <a:lstStyle/>
          <a:p>
            <a:pPr lvl="0">
              <a:buNone/>
              <a:defRPr/>
            </a:pPr>
            <a:r>
              <a:rPr lang="en-US" altLang="zh-CN" b="1" dirty="0" err="1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Hadoop</a:t>
            </a:r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b="1" dirty="0" err="1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MapReduce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基本构架与工作过程</a:t>
            </a:r>
            <a:endParaRPr lang="en-US" altLang="en-US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282418" y="405298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2. </a:t>
            </a:r>
            <a:r>
              <a:rPr kumimoji="0" lang="en-US" altLang="zh-CN" sz="32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Hadoop</a:t>
            </a:r>
            <a:r>
              <a:rPr kumimoji="0" lang="en-US" altLang="zh-CN" sz="32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en-US" altLang="zh-CN" sz="32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MapReduce</a:t>
            </a:r>
            <a:r>
              <a:rPr kumimoji="0" lang="zh-CN" altLang="en-US" sz="32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的基本工作原理</a:t>
            </a:r>
            <a:endParaRPr kumimoji="0" lang="en-US" altLang="zh-CN" sz="3200" b="1" i="0" u="none" strike="noStrike" kern="1200" cap="none" spc="50" normalizeH="0" baseline="0" noProof="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1"/>
            <a:endParaRPr lang="zh-CN" altLang="en-US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4" descr="mapredu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1891" y="1655697"/>
            <a:ext cx="6465454" cy="4869796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7389090" y="1145219"/>
            <a:ext cx="1586233" cy="1117690"/>
          </a:xfrm>
          <a:prstGeom prst="wedgeRoundRectCallout">
            <a:avLst>
              <a:gd name="adj1" fmla="val -88889"/>
              <a:gd name="adj2" fmla="val 46609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JobTracker</a:t>
            </a:r>
            <a:r>
              <a:rPr lang="en-US" altLang="zh-CN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:</a:t>
            </a: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对等于</a:t>
            </a:r>
            <a:r>
              <a:rPr lang="en-US" altLang="zh-CN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Google </a:t>
            </a:r>
            <a:r>
              <a:rPr lang="en-US" altLang="zh-CN" sz="1600" dirty="0" err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MapReduce</a:t>
            </a:r>
            <a:r>
              <a:rPr lang="zh-CN" altLang="en-US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中的</a:t>
            </a:r>
            <a:r>
              <a:rPr lang="en-US" altLang="zh-CN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Master</a:t>
            </a:r>
            <a:endParaRPr lang="zh-CN" altLang="en-US" sz="16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476262" y="3453574"/>
            <a:ext cx="1781618" cy="1193840"/>
          </a:xfrm>
          <a:prstGeom prst="wedgeRoundRectCallout">
            <a:avLst>
              <a:gd name="adj1" fmla="val -92999"/>
              <a:gd name="adj2" fmla="val -20789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TaskTracker</a:t>
            </a:r>
            <a:r>
              <a:rPr lang="en-US" altLang="zh-CN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:</a:t>
            </a: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对等于</a:t>
            </a:r>
            <a:r>
              <a:rPr lang="en-US" altLang="zh-CN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Google </a:t>
            </a:r>
            <a:r>
              <a:rPr lang="en-US" altLang="zh-CN" sz="1600" dirty="0" err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MapReduce</a:t>
            </a:r>
            <a:r>
              <a:rPr lang="zh-CN" altLang="en-US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中的</a:t>
            </a:r>
            <a:r>
              <a:rPr lang="en-US" altLang="zh-CN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Worker</a:t>
            </a:r>
            <a:endParaRPr lang="zh-CN" altLang="en-US" sz="16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705928" y="2600037"/>
            <a:ext cx="1981200" cy="9144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4705928" y="2904837"/>
            <a:ext cx="1981200" cy="6096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72328" y="2600037"/>
            <a:ext cx="1981200" cy="9144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39128" y="3971637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696528" y="3971637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81728" y="3971637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0" name="Straight Arrow Connector 53"/>
          <p:cNvCxnSpPr>
            <a:cxnSpLocks noChangeShapeType="1"/>
            <a:stCxn id="54" idx="2"/>
            <a:endCxn id="17" idx="0"/>
          </p:cNvCxnSpPr>
          <p:nvPr/>
        </p:nvCxnSpPr>
        <p:spPr bwMode="auto">
          <a:xfrm rot="5400000">
            <a:off x="2496128" y="3438237"/>
            <a:ext cx="1143000" cy="9906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Straight Arrow Connector 53"/>
          <p:cNvCxnSpPr>
            <a:cxnSpLocks noChangeShapeType="1"/>
            <a:stCxn id="54" idx="2"/>
            <a:endCxn id="29" idx="0"/>
          </p:cNvCxnSpPr>
          <p:nvPr/>
        </p:nvCxnSpPr>
        <p:spPr bwMode="auto">
          <a:xfrm rot="16200000" flipH="1">
            <a:off x="3524828" y="3400137"/>
            <a:ext cx="1143000" cy="10668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Straight Arrow Connector 53"/>
          <p:cNvCxnSpPr>
            <a:cxnSpLocks noChangeShapeType="1"/>
            <a:stCxn id="54" idx="2"/>
            <a:endCxn id="41" idx="0"/>
          </p:cNvCxnSpPr>
          <p:nvPr/>
        </p:nvCxnSpPr>
        <p:spPr bwMode="auto">
          <a:xfrm rot="16200000" flipH="1">
            <a:off x="4553528" y="2371437"/>
            <a:ext cx="1143000" cy="31242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Straight Arrow Connector 53"/>
          <p:cNvCxnSpPr>
            <a:cxnSpLocks noChangeShapeType="1"/>
            <a:stCxn id="56" idx="2"/>
            <a:endCxn id="26" idx="0"/>
          </p:cNvCxnSpPr>
          <p:nvPr/>
        </p:nvCxnSpPr>
        <p:spPr bwMode="auto">
          <a:xfrm rot="5400000">
            <a:off x="3753428" y="2180937"/>
            <a:ext cx="762000" cy="31242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Straight Arrow Connector 53"/>
          <p:cNvCxnSpPr>
            <a:cxnSpLocks noChangeShapeType="1"/>
            <a:stCxn id="56" idx="2"/>
            <a:endCxn id="38" idx="0"/>
          </p:cNvCxnSpPr>
          <p:nvPr/>
        </p:nvCxnSpPr>
        <p:spPr bwMode="auto">
          <a:xfrm rot="5400000">
            <a:off x="4782128" y="3209637"/>
            <a:ext cx="762000" cy="10668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" name="Straight Arrow Connector 53"/>
          <p:cNvCxnSpPr>
            <a:cxnSpLocks noChangeShapeType="1"/>
            <a:stCxn id="56" idx="2"/>
            <a:endCxn id="50" idx="0"/>
          </p:cNvCxnSpPr>
          <p:nvPr/>
        </p:nvCxnSpPr>
        <p:spPr bwMode="auto">
          <a:xfrm rot="16200000" flipH="1">
            <a:off x="5810828" y="3247737"/>
            <a:ext cx="762000" cy="9906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734128" y="4505037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734128" y="4505037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datanode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daemon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1734128" y="4809837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19" name="Flowchart: Magnetic Disk 36"/>
          <p:cNvSpPr>
            <a:spLocks noChangeArrowheads="1"/>
          </p:cNvSpPr>
          <p:nvPr/>
        </p:nvSpPr>
        <p:spPr bwMode="auto">
          <a:xfrm>
            <a:off x="2004430" y="5190838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Flowchart: Magnetic Disk 37"/>
          <p:cNvSpPr>
            <a:spLocks noChangeArrowheads="1"/>
          </p:cNvSpPr>
          <p:nvPr/>
        </p:nvSpPr>
        <p:spPr bwMode="auto">
          <a:xfrm>
            <a:off x="2537830" y="5190838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1" name="Straight Connector 38"/>
          <p:cNvCxnSpPr>
            <a:cxnSpLocks noChangeShapeType="1"/>
          </p:cNvCxnSpPr>
          <p:nvPr/>
        </p:nvCxnSpPr>
        <p:spPr bwMode="auto">
          <a:xfrm rot="5400000">
            <a:off x="1737731" y="5228938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22" name="Straight Connector 39"/>
          <p:cNvCxnSpPr>
            <a:cxnSpLocks noChangeShapeType="1"/>
            <a:endCxn id="19" idx="2"/>
          </p:cNvCxnSpPr>
          <p:nvPr/>
        </p:nvCxnSpPr>
        <p:spPr bwMode="auto">
          <a:xfrm>
            <a:off x="1852030" y="5343238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23" name="Straight Connector 40"/>
          <p:cNvCxnSpPr>
            <a:cxnSpLocks noChangeShapeType="1"/>
          </p:cNvCxnSpPr>
          <p:nvPr/>
        </p:nvCxnSpPr>
        <p:spPr bwMode="auto">
          <a:xfrm rot="5400000">
            <a:off x="2271131" y="5227350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24" name="Straight Connector 41"/>
          <p:cNvCxnSpPr>
            <a:cxnSpLocks noChangeShapeType="1"/>
          </p:cNvCxnSpPr>
          <p:nvPr/>
        </p:nvCxnSpPr>
        <p:spPr bwMode="auto">
          <a:xfrm>
            <a:off x="2385430" y="5341651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25" name="TextBox 42"/>
          <p:cNvSpPr txBox="1">
            <a:spLocks noChangeArrowheads="1"/>
          </p:cNvSpPr>
          <p:nvPr/>
        </p:nvSpPr>
        <p:spPr bwMode="auto">
          <a:xfrm>
            <a:off x="2995030" y="5157501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734128" y="4124037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tasktracker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581728" y="5571837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slave 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3791528" y="4505037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3791528" y="4505037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datanode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daemon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3791528" y="4809837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31" name="Flowchart: Magnetic Disk 36"/>
          <p:cNvSpPr>
            <a:spLocks noChangeArrowheads="1"/>
          </p:cNvSpPr>
          <p:nvPr/>
        </p:nvSpPr>
        <p:spPr bwMode="auto">
          <a:xfrm>
            <a:off x="4061830" y="5190838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" name="Flowchart: Magnetic Disk 37"/>
          <p:cNvSpPr>
            <a:spLocks noChangeArrowheads="1"/>
          </p:cNvSpPr>
          <p:nvPr/>
        </p:nvSpPr>
        <p:spPr bwMode="auto">
          <a:xfrm>
            <a:off x="4595230" y="5190838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3" name="Straight Connector 38"/>
          <p:cNvCxnSpPr>
            <a:cxnSpLocks noChangeShapeType="1"/>
          </p:cNvCxnSpPr>
          <p:nvPr/>
        </p:nvCxnSpPr>
        <p:spPr bwMode="auto">
          <a:xfrm rot="5400000">
            <a:off x="3795131" y="5228938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34" name="Straight Connector 39"/>
          <p:cNvCxnSpPr>
            <a:cxnSpLocks noChangeShapeType="1"/>
            <a:endCxn id="31" idx="2"/>
          </p:cNvCxnSpPr>
          <p:nvPr/>
        </p:nvCxnSpPr>
        <p:spPr bwMode="auto">
          <a:xfrm>
            <a:off x="3909430" y="5343238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35" name="Straight Connector 40"/>
          <p:cNvCxnSpPr>
            <a:cxnSpLocks noChangeShapeType="1"/>
          </p:cNvCxnSpPr>
          <p:nvPr/>
        </p:nvCxnSpPr>
        <p:spPr bwMode="auto">
          <a:xfrm rot="5400000">
            <a:off x="4328531" y="5227350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36" name="Straight Connector 41"/>
          <p:cNvCxnSpPr>
            <a:cxnSpLocks noChangeShapeType="1"/>
          </p:cNvCxnSpPr>
          <p:nvPr/>
        </p:nvCxnSpPr>
        <p:spPr bwMode="auto">
          <a:xfrm>
            <a:off x="4442830" y="5341651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37" name="TextBox 42"/>
          <p:cNvSpPr txBox="1">
            <a:spLocks noChangeArrowheads="1"/>
          </p:cNvSpPr>
          <p:nvPr/>
        </p:nvSpPr>
        <p:spPr bwMode="auto">
          <a:xfrm>
            <a:off x="5052430" y="5157501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3791528" y="4124037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tasktracker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3639128" y="5571837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slave 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5848928" y="4505037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5848928" y="4505037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datanode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daemon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5848928" y="4809837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43" name="Flowchart: Magnetic Disk 36"/>
          <p:cNvSpPr>
            <a:spLocks noChangeArrowheads="1"/>
          </p:cNvSpPr>
          <p:nvPr/>
        </p:nvSpPr>
        <p:spPr bwMode="auto">
          <a:xfrm>
            <a:off x="6119230" y="5190838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Flowchart: Magnetic Disk 37"/>
          <p:cNvSpPr>
            <a:spLocks noChangeArrowheads="1"/>
          </p:cNvSpPr>
          <p:nvPr/>
        </p:nvSpPr>
        <p:spPr bwMode="auto">
          <a:xfrm>
            <a:off x="6652630" y="5190838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5" name="Straight Connector 38"/>
          <p:cNvCxnSpPr>
            <a:cxnSpLocks noChangeShapeType="1"/>
          </p:cNvCxnSpPr>
          <p:nvPr/>
        </p:nvCxnSpPr>
        <p:spPr bwMode="auto">
          <a:xfrm rot="5400000">
            <a:off x="5852531" y="5228938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46" name="Straight Connector 39"/>
          <p:cNvCxnSpPr>
            <a:cxnSpLocks noChangeShapeType="1"/>
            <a:endCxn id="43" idx="2"/>
          </p:cNvCxnSpPr>
          <p:nvPr/>
        </p:nvCxnSpPr>
        <p:spPr bwMode="auto">
          <a:xfrm>
            <a:off x="5966830" y="5343238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47" name="Straight Connector 40"/>
          <p:cNvCxnSpPr>
            <a:cxnSpLocks noChangeShapeType="1"/>
          </p:cNvCxnSpPr>
          <p:nvPr/>
        </p:nvCxnSpPr>
        <p:spPr bwMode="auto">
          <a:xfrm rot="5400000">
            <a:off x="6385931" y="5227350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48" name="Straight Connector 41"/>
          <p:cNvCxnSpPr>
            <a:cxnSpLocks noChangeShapeType="1"/>
          </p:cNvCxnSpPr>
          <p:nvPr/>
        </p:nvCxnSpPr>
        <p:spPr bwMode="auto">
          <a:xfrm>
            <a:off x="6500230" y="5341651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49" name="TextBox 42"/>
          <p:cNvSpPr txBox="1">
            <a:spLocks noChangeArrowheads="1"/>
          </p:cNvSpPr>
          <p:nvPr/>
        </p:nvSpPr>
        <p:spPr bwMode="auto">
          <a:xfrm>
            <a:off x="7109830" y="5157501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5848928" y="4124037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tasktracker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5696528" y="5571837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slave 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2572328" y="2600037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namenode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35"/>
          <p:cNvSpPr>
            <a:spLocks noChangeArrowheads="1"/>
          </p:cNvSpPr>
          <p:nvPr/>
        </p:nvSpPr>
        <p:spPr bwMode="auto">
          <a:xfrm>
            <a:off x="2572328" y="2904837"/>
            <a:ext cx="1981200" cy="6096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2724728" y="3057237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namenode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daemon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4705928" y="2600037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job submission 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4858328" y="3057237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jobtracker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itle 1"/>
          <p:cNvSpPr txBox="1">
            <a:spLocks noGrp="1"/>
          </p:cNvSpPr>
          <p:nvPr>
            <p:ph type="title"/>
          </p:nvPr>
        </p:nvSpPr>
        <p:spPr>
          <a:xfrm>
            <a:off x="1025236" y="274638"/>
            <a:ext cx="7772400" cy="390380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</a:rPr>
              <a:t>Hadoop</a:t>
            </a:r>
            <a:r>
              <a:rPr kumimoji="0" lang="en-US" altLang="zh-CN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</a:rPr>
              <a:t> </a:t>
            </a: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</a:rPr>
              <a:t>MapReduce</a:t>
            </a: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</a:rPr>
              <a:t>的基本工作原理</a:t>
            </a:r>
            <a:endParaRPr kumimoji="0" lang="en-US" altLang="zh-CN" sz="2400" b="1" i="0" u="none" strike="noStrike" kern="1200" cap="none" spc="50" normalizeH="0" baseline="0" noProof="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" name="Content Placeholder 2"/>
          <p:cNvSpPr>
            <a:spLocks noGrp="1"/>
          </p:cNvSpPr>
          <p:nvPr>
            <p:ph sz="quarter" idx="1"/>
          </p:nvPr>
        </p:nvSpPr>
        <p:spPr>
          <a:xfrm>
            <a:off x="303911" y="798142"/>
            <a:ext cx="8527057" cy="5536894"/>
          </a:xfrm>
        </p:spPr>
        <p:txBody>
          <a:bodyPr>
            <a:normAutofit/>
          </a:bodyPr>
          <a:lstStyle/>
          <a:p>
            <a:pPr lvl="0">
              <a:buNone/>
              <a:defRPr/>
            </a:pPr>
            <a:r>
              <a:rPr lang="en-US" altLang="zh-CN" b="1" dirty="0" err="1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Hadoop</a:t>
            </a:r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b="1" dirty="0" err="1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MapReduce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基本构架与工作过程</a:t>
            </a:r>
            <a:endParaRPr lang="en-US" altLang="zh-CN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  <a:p>
            <a:pPr lvl="0">
              <a:buNone/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数据存储与计算节点构架</a:t>
            </a:r>
            <a:endParaRPr lang="en-US" altLang="en-US" dirty="0" smtClean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" name="Rounded Rectangular Callout 58"/>
          <p:cNvSpPr/>
          <p:nvPr/>
        </p:nvSpPr>
        <p:spPr>
          <a:xfrm>
            <a:off x="730838" y="1961965"/>
            <a:ext cx="1586233" cy="1117690"/>
          </a:xfrm>
          <a:prstGeom prst="wedgeRoundRectCallout">
            <a:avLst>
              <a:gd name="adj1" fmla="val 96362"/>
              <a:gd name="adj2" fmla="val 23575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NameNode</a:t>
            </a:r>
            <a:r>
              <a:rPr lang="en-US" altLang="zh-CN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:</a:t>
            </a: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对等于</a:t>
            </a:r>
            <a:r>
              <a:rPr lang="en-US" altLang="zh-CN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Google </a:t>
            </a:r>
            <a:r>
              <a:rPr lang="en-US" altLang="zh-CN" sz="1600" dirty="0" err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MapReduce</a:t>
            </a:r>
            <a:r>
              <a:rPr lang="zh-CN" altLang="en-US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中</a:t>
            </a:r>
            <a:r>
              <a:rPr lang="en-US" altLang="zh-CN" sz="1600" dirty="0" err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MasterServer</a:t>
            </a:r>
            <a:endParaRPr lang="zh-CN" altLang="en-US" sz="16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0" name="Rounded Rectangular Callout 59"/>
          <p:cNvSpPr/>
          <p:nvPr/>
        </p:nvSpPr>
        <p:spPr>
          <a:xfrm>
            <a:off x="270678" y="3206319"/>
            <a:ext cx="1586233" cy="1117690"/>
          </a:xfrm>
          <a:prstGeom prst="wedgeRoundRectCallout">
            <a:avLst>
              <a:gd name="adj1" fmla="val 53267"/>
              <a:gd name="adj2" fmla="val 71232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DataNode</a:t>
            </a:r>
            <a:r>
              <a:rPr lang="en-US" altLang="zh-CN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:</a:t>
            </a: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对等于</a:t>
            </a:r>
            <a:r>
              <a:rPr lang="en-US" altLang="zh-CN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Google </a:t>
            </a:r>
            <a:r>
              <a:rPr lang="en-US" altLang="zh-CN" sz="1600" dirty="0" err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MapReduce</a:t>
            </a:r>
            <a:r>
              <a:rPr lang="zh-CN" altLang="en-US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中</a:t>
            </a:r>
            <a:r>
              <a:rPr lang="en-US" altLang="zh-CN" sz="1600" dirty="0" err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ChunckServer</a:t>
            </a:r>
            <a:endParaRPr lang="zh-CN" altLang="en-US" sz="16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6201" y="678069"/>
            <a:ext cx="8527057" cy="5536894"/>
          </a:xfrm>
        </p:spPr>
        <p:txBody>
          <a:bodyPr>
            <a:normAutofit/>
          </a:bodyPr>
          <a:lstStyle/>
          <a:p>
            <a:pPr lvl="0">
              <a:buNone/>
              <a:defRPr/>
            </a:pPr>
            <a:r>
              <a:rPr lang="en-US" altLang="zh-CN" b="1" dirty="0" err="1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Hadoop</a:t>
            </a:r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b="1" dirty="0" err="1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MapReduce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基本工作过程</a:t>
            </a:r>
            <a:endParaRPr lang="en-US" altLang="en-US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1141400" y="294461"/>
            <a:ext cx="7772400" cy="425975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Hadoop</a:t>
            </a:r>
            <a:r>
              <a:rPr kumimoji="0" lang="en-US" altLang="zh-CN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MapReduce</a:t>
            </a: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的基本工作原理</a:t>
            </a:r>
            <a:endParaRPr kumimoji="0" lang="en-US" altLang="zh-CN" sz="2400" b="1" i="0" u="none" strike="noStrike" kern="1200" cap="none" spc="50" normalizeH="0" baseline="0" noProof="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1"/>
            <a:endParaRPr lang="zh-CN" altLang="en-US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635" y="1200728"/>
            <a:ext cx="6867525" cy="55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6201" y="678069"/>
            <a:ext cx="8527057" cy="5536894"/>
          </a:xfrm>
        </p:spPr>
        <p:txBody>
          <a:bodyPr>
            <a:normAutofit/>
          </a:bodyPr>
          <a:lstStyle/>
          <a:p>
            <a:pPr lvl="0">
              <a:buNone/>
              <a:defRPr/>
            </a:pPr>
            <a:r>
              <a:rPr lang="en-US" altLang="zh-CN" b="1" dirty="0" err="1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Hadoop</a:t>
            </a:r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b="1" dirty="0" err="1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MapReduce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主要组件</a:t>
            </a:r>
            <a:endParaRPr lang="en-US" altLang="en-US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1141400" y="294461"/>
            <a:ext cx="7772400" cy="425975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Hadoop</a:t>
            </a:r>
            <a:r>
              <a:rPr kumimoji="0" lang="en-US" altLang="zh-CN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MapReduce</a:t>
            </a: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的基本原理</a:t>
            </a:r>
            <a:endParaRPr kumimoji="0" lang="en-US" altLang="zh-CN" sz="2400" b="1" i="0" u="none" strike="noStrike" kern="1200" cap="none" spc="50" normalizeH="0" baseline="0" noProof="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1"/>
            <a:endParaRPr lang="zh-CN" altLang="en-US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2582" y="1269999"/>
            <a:ext cx="8432800" cy="5306291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文件输入格式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InputFormat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定义了数据文件如何分割和读取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InputFile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提供了以下一些功能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1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选择文件或者其它对象，用来作为输入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1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定义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InputSplits,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将一个文件分为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不同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任务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1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为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RecordReader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提供一个工厂，用来读取这个文件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有一个抽象的类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FileInputFormat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，所有的输入格式类都从这个类继承其功能以及特性。当启动一个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Hadoop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任务的时候，一个输入文件所在的目录被输入到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FileInputFormat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对象中。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FileInputFormat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从这个目录中读取所有文件。然后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FileInputFormat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将这些文件分割为多个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InputSplits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。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通过在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JobConf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对象上设置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JobConf.setInputFormat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设置文件输入的格式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8635" y="882072"/>
            <a:ext cx="28670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6964217" y="1108364"/>
            <a:ext cx="1847273" cy="701963"/>
          </a:xfrm>
          <a:prstGeom prst="ellipse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6201" y="678069"/>
            <a:ext cx="8527057" cy="5536894"/>
          </a:xfrm>
        </p:spPr>
        <p:txBody>
          <a:bodyPr>
            <a:normAutofit/>
          </a:bodyPr>
          <a:lstStyle/>
          <a:p>
            <a:pPr lvl="0">
              <a:buNone/>
              <a:defRPr/>
            </a:pPr>
            <a:r>
              <a:rPr lang="en-US" altLang="zh-CN" b="1" dirty="0" err="1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Hadoop</a:t>
            </a:r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b="1" dirty="0" err="1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MapReduce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主要组件</a:t>
            </a:r>
            <a:endParaRPr lang="en-US" altLang="en-US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1141400" y="294461"/>
            <a:ext cx="7772400" cy="425975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Hadoop</a:t>
            </a:r>
            <a:r>
              <a:rPr kumimoji="0" lang="en-US" altLang="zh-CN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MapReduce</a:t>
            </a: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的基本工作原理</a:t>
            </a:r>
            <a:endParaRPr kumimoji="0" lang="en-US" altLang="zh-CN" sz="2400" b="1" i="0" u="none" strike="noStrike" kern="1200" cap="none" spc="50" normalizeH="0" baseline="0" noProof="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1"/>
            <a:endParaRPr lang="zh-CN" altLang="en-US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2509" y="1186873"/>
            <a:ext cx="84328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  <a:defRPr/>
            </a:pPr>
            <a:r>
              <a:rPr lang="zh-CN" altLang="en-US" sz="2600" dirty="0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文件输入格式</a:t>
            </a:r>
            <a:r>
              <a:rPr lang="en-US" altLang="zh-CN" sz="2600" b="1" dirty="0" err="1" smtClean="0">
                <a:solidFill>
                  <a:srgbClr val="C00000"/>
                </a:solidFill>
                <a:latin typeface="Arial Narrow" pitchFamily="34" charset="0"/>
              </a:rPr>
              <a:t>InputFormat</a:t>
            </a:r>
            <a:endParaRPr lang="en-US" altLang="zh-CN" sz="2600" b="1" dirty="0" smtClean="0">
              <a:solidFill>
                <a:srgbClr val="C00000"/>
              </a:solidFill>
              <a:latin typeface="Arial Narrow" pitchFamily="34" charset="0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50342" y="2008749"/>
          <a:ext cx="8442675" cy="4299688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348470"/>
                <a:gridCol w="2473551"/>
                <a:gridCol w="2054674"/>
                <a:gridCol w="1565980"/>
              </a:tblGrid>
              <a:tr h="464809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 Narrow" pitchFamily="34" charset="0"/>
                        </a:rPr>
                        <a:t>InputFormat</a:t>
                      </a:r>
                      <a:r>
                        <a:rPr lang="en-US" sz="1800" dirty="0">
                          <a:latin typeface="Arial Narrow" pitchFamily="34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itchFamily="34" charset="0"/>
                        </a:rPr>
                        <a:t>Description: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itchFamily="34" charset="0"/>
                        </a:rPr>
                        <a:t>Key: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itchFamily="34" charset="0"/>
                        </a:rPr>
                        <a:t>Value:</a:t>
                      </a:r>
                    </a:p>
                  </a:txBody>
                  <a:tcPr anchor="ctr"/>
                </a:tc>
              </a:tr>
              <a:tr h="1162227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TextInputFormat</a:t>
                      </a:r>
                      <a:endParaRPr lang="en-US" sz="1800" dirty="0">
                        <a:solidFill>
                          <a:srgbClr val="0066FF"/>
                        </a:solidFill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 Narrow" pitchFamily="34" charset="0"/>
                        </a:rPr>
                        <a:t>Default format; reads lines of text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 Narrow" pitchFamily="34" charset="0"/>
                        </a:rPr>
                        <a:t>The byte offset of the 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 Narrow" pitchFamily="34" charset="0"/>
                        </a:rPr>
                        <a:t>The line contents</a:t>
                      </a:r>
                    </a:p>
                  </a:txBody>
                  <a:tcPr anchor="ctr"/>
                </a:tc>
              </a:tr>
              <a:tr h="1162022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KeyValue</a:t>
                      </a:r>
                      <a:r>
                        <a:rPr lang="en-US" altLang="zh-CN" sz="1800" dirty="0" err="1" smtClean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Text</a:t>
                      </a:r>
                      <a:r>
                        <a:rPr lang="en-US" sz="1800" dirty="0" err="1" smtClean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Input</a:t>
                      </a:r>
                      <a:endParaRPr lang="en-US" sz="1800" dirty="0" smtClean="0">
                        <a:solidFill>
                          <a:srgbClr val="0066FF"/>
                        </a:solidFill>
                        <a:latin typeface="Arial Narrow" pitchFamily="34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Format</a:t>
                      </a:r>
                      <a:endParaRPr lang="en-US" sz="1800" dirty="0">
                        <a:solidFill>
                          <a:srgbClr val="0066FF"/>
                        </a:solidFill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itchFamily="34" charset="0"/>
                        </a:rPr>
                        <a:t>Parses lines into </a:t>
                      </a:r>
                      <a:r>
                        <a:rPr lang="en-US" sz="1800" dirty="0" smtClean="0">
                          <a:latin typeface="Arial Narrow" pitchFamily="34" charset="0"/>
                        </a:rPr>
                        <a:t>key</a:t>
                      </a:r>
                      <a:r>
                        <a:rPr lang="en-US" altLang="zh-CN" sz="1800" dirty="0" smtClean="0">
                          <a:latin typeface="Arial Narrow" pitchFamily="34" charset="0"/>
                        </a:rPr>
                        <a:t>-</a:t>
                      </a:r>
                      <a:r>
                        <a:rPr lang="en-US" sz="1800" dirty="0" err="1" smtClean="0">
                          <a:latin typeface="Arial Narrow" pitchFamily="34" charset="0"/>
                        </a:rPr>
                        <a:t>val</a:t>
                      </a:r>
                      <a:r>
                        <a:rPr lang="en-US" sz="180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1800" dirty="0">
                          <a:latin typeface="Arial Narrow" pitchFamily="34" charset="0"/>
                        </a:rPr>
                        <a:t>pairs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 Narrow" pitchFamily="34" charset="0"/>
                        </a:rPr>
                        <a:t>Everything up to the first tab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 Narrow" pitchFamily="34" charset="0"/>
                        </a:rPr>
                        <a:t>The remainder of the line</a:t>
                      </a:r>
                    </a:p>
                  </a:txBody>
                  <a:tcPr anchor="ctr"/>
                </a:tc>
              </a:tr>
              <a:tr h="151063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SequenceFileInputFormat</a:t>
                      </a:r>
                      <a:endParaRPr lang="en-US" sz="1800" dirty="0">
                        <a:solidFill>
                          <a:srgbClr val="0066FF"/>
                        </a:solidFill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itchFamily="34" charset="0"/>
                        </a:rPr>
                        <a:t>A </a:t>
                      </a:r>
                      <a:r>
                        <a:rPr lang="en-US" sz="1800" dirty="0" err="1" smtClean="0">
                          <a:latin typeface="Arial Narrow" pitchFamily="34" charset="0"/>
                        </a:rPr>
                        <a:t>Hadoop</a:t>
                      </a:r>
                      <a:r>
                        <a:rPr lang="en-US" sz="1800" dirty="0" smtClean="0">
                          <a:latin typeface="Arial Narrow" pitchFamily="34" charset="0"/>
                        </a:rPr>
                        <a:t>-specific high-performance binary format</a:t>
                      </a:r>
                      <a:endParaRPr lang="en-US" sz="1800" dirty="0"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itchFamily="34" charset="0"/>
                        </a:rPr>
                        <a:t>user-defined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itchFamily="34" charset="0"/>
                        </a:rPr>
                        <a:t>user-defined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6201" y="678069"/>
            <a:ext cx="8527057" cy="5536894"/>
          </a:xfrm>
        </p:spPr>
        <p:txBody>
          <a:bodyPr>
            <a:normAutofit/>
          </a:bodyPr>
          <a:lstStyle/>
          <a:p>
            <a:pPr lvl="0">
              <a:buNone/>
              <a:defRPr/>
            </a:pPr>
            <a:r>
              <a:rPr lang="en-US" altLang="zh-CN" b="1" dirty="0" err="1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Hadoop</a:t>
            </a:r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b="1" dirty="0" err="1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MapReduce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主要组件</a:t>
            </a:r>
            <a:endParaRPr lang="en-US" altLang="en-US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1141400" y="294461"/>
            <a:ext cx="7772400" cy="425975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Hadoop</a:t>
            </a:r>
            <a:r>
              <a:rPr kumimoji="0" lang="en-US" altLang="zh-CN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MapReduce</a:t>
            </a: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的基本工作原理</a:t>
            </a:r>
            <a:endParaRPr kumimoji="0" lang="en-US" altLang="zh-CN" sz="2400" b="1" i="0" u="none" strike="noStrike" kern="1200" cap="none" spc="50" normalizeH="0" baseline="0" noProof="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1"/>
            <a:endParaRPr lang="zh-CN" altLang="en-US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2509" y="1186873"/>
            <a:ext cx="84328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zh-CN" altLang="en-US" sz="26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输入数据分块</a:t>
            </a:r>
            <a:r>
              <a:rPr kumimoji="0" lang="en-US" altLang="zh-CN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InputSplits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1819" y="1773382"/>
            <a:ext cx="8229600" cy="44528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InputSplit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定义了输入到单个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Map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任务的输入数据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一个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MapReduce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程序被统称为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一个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Job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，可能有上百个任务构成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InputSplit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将文件分为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64MB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的大小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配置文件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hadoop-site.xml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中的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mapred.min.split.size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参数控制这个大小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mapred.tasktracker.map.taks.maximum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用来控制某一个节点上所有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map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任务的最大数目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6890" y="1177636"/>
            <a:ext cx="28670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Oval 11"/>
          <p:cNvSpPr/>
          <p:nvPr/>
        </p:nvSpPr>
        <p:spPr>
          <a:xfrm>
            <a:off x="6557817" y="2050470"/>
            <a:ext cx="1847273" cy="434109"/>
          </a:xfrm>
          <a:prstGeom prst="ellipse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6201" y="678069"/>
            <a:ext cx="8527057" cy="5536894"/>
          </a:xfrm>
        </p:spPr>
        <p:txBody>
          <a:bodyPr>
            <a:normAutofit/>
          </a:bodyPr>
          <a:lstStyle/>
          <a:p>
            <a:pPr lvl="0">
              <a:buNone/>
              <a:defRPr/>
            </a:pPr>
            <a:r>
              <a:rPr lang="en-US" altLang="zh-CN" b="1" dirty="0" err="1" smtClean="0">
                <a:solidFill>
                  <a:srgbClr val="00B050"/>
                </a:solidFill>
                <a:latin typeface="Arial Narrow" pitchFamily="34" charset="0"/>
                <a:ea typeface="+mj-ea"/>
              </a:rPr>
              <a:t>Hadoop</a:t>
            </a:r>
            <a:r>
              <a:rPr lang="en-US" altLang="zh-CN" b="1" dirty="0" smtClean="0">
                <a:solidFill>
                  <a:srgbClr val="00B050"/>
                </a:solidFill>
                <a:latin typeface="Arial Narrow" pitchFamily="34" charset="0"/>
                <a:ea typeface="+mj-ea"/>
              </a:rPr>
              <a:t> </a:t>
            </a:r>
            <a:r>
              <a:rPr lang="en-US" altLang="zh-CN" b="1" dirty="0" err="1" smtClean="0">
                <a:solidFill>
                  <a:srgbClr val="00B050"/>
                </a:solidFill>
                <a:latin typeface="Arial Narrow" pitchFamily="34" charset="0"/>
                <a:ea typeface="+mj-ea"/>
              </a:rPr>
              <a:t>MapReduce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主要组件</a:t>
            </a:r>
            <a:endParaRPr lang="en-US" altLang="en-US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1141400" y="294461"/>
            <a:ext cx="7772400" cy="425975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Hadoop</a:t>
            </a:r>
            <a:r>
              <a:rPr kumimoji="0" lang="en-US" altLang="zh-CN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MapReduce</a:t>
            </a: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的基本工作原理</a:t>
            </a:r>
            <a:endParaRPr kumimoji="0" lang="en-US" altLang="zh-CN" sz="2400" b="1" i="0" u="none" strike="noStrike" kern="1200" cap="none" spc="50" normalizeH="0" baseline="0" noProof="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1"/>
            <a:endParaRPr lang="zh-CN" altLang="en-US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2509" y="1186873"/>
            <a:ext cx="84328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zh-CN" altLang="en-US" sz="26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数据记录读入</a:t>
            </a:r>
            <a:r>
              <a:rPr kumimoji="0" lang="en-US" altLang="zh-CN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RecordReader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6400" y="1801090"/>
            <a:ext cx="8229600" cy="431430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InputSplit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定义了一个数据分块，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但是没有定义如何读取数据记录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RecordReader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实际上定义了如何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    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将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数据记录转化为一个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key,value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对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的详细方法，并将数据记录传给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Mapper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类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TextInputFormat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提供了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LineRecordReader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，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读入一个文本行数据记录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7846" y="1600533"/>
            <a:ext cx="3414959" cy="272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6788278" y="3160450"/>
            <a:ext cx="2151536" cy="603682"/>
          </a:xfrm>
          <a:prstGeom prst="ellipse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7035" y="1013805"/>
            <a:ext cx="8527057" cy="555325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HDFS</a:t>
            </a:r>
            <a:r>
              <a:rPr lang="zh-CN" altLang="en-US" sz="28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的基本特征</a:t>
            </a:r>
            <a:endParaRPr lang="en-US" altLang="zh-CN" sz="2800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 smtClean="0">
                <a:latin typeface="Arial Narrow" pitchFamily="34" charset="0"/>
                <a:ea typeface="黑体" pitchFamily="2" charset="-122"/>
              </a:rPr>
              <a:t>模仿</a:t>
            </a:r>
            <a:r>
              <a:rPr lang="en-US" altLang="zh-CN" dirty="0" smtClean="0">
                <a:latin typeface="Arial Narrow" pitchFamily="34" charset="0"/>
                <a:ea typeface="黑体" pitchFamily="2" charset="-122"/>
              </a:rPr>
              <a:t>Google GFS</a:t>
            </a:r>
            <a:r>
              <a:rPr lang="zh-CN" altLang="en-US" dirty="0" smtClean="0">
                <a:latin typeface="Arial Narrow" pitchFamily="34" charset="0"/>
                <a:ea typeface="黑体" pitchFamily="2" charset="-122"/>
              </a:rPr>
              <a:t>设计实现</a:t>
            </a:r>
            <a:endParaRPr lang="en-US" altLang="zh-CN" dirty="0" smtClean="0">
              <a:latin typeface="Arial Narrow" pitchFamily="34" charset="0"/>
              <a:ea typeface="黑体" pitchFamily="2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 smtClean="0">
                <a:latin typeface="Arial Narrow" pitchFamily="34" charset="0"/>
                <a:ea typeface="黑体" pitchFamily="2" charset="-122"/>
              </a:rPr>
              <a:t>存储极大数目的信息（</a:t>
            </a:r>
            <a:r>
              <a:rPr lang="en-US" altLang="zh-CN" dirty="0" smtClean="0">
                <a:latin typeface="Arial Narrow" pitchFamily="34" charset="0"/>
                <a:ea typeface="黑体" pitchFamily="2" charset="-122"/>
              </a:rPr>
              <a:t>terabytes or </a:t>
            </a:r>
            <a:r>
              <a:rPr lang="en-US" altLang="zh-CN" dirty="0" err="1" smtClean="0">
                <a:latin typeface="Arial Narrow" pitchFamily="34" charset="0"/>
                <a:ea typeface="黑体" pitchFamily="2" charset="-122"/>
              </a:rPr>
              <a:t>petabytes</a:t>
            </a:r>
            <a:r>
              <a:rPr lang="zh-CN" altLang="en-US" dirty="0" smtClean="0">
                <a:latin typeface="Arial Narrow" pitchFamily="34" charset="0"/>
                <a:ea typeface="黑体" pitchFamily="2" charset="-122"/>
              </a:rPr>
              <a:t>），将数据保存到大量的节点当中；支持很大的单个文件。</a:t>
            </a:r>
            <a:endParaRPr lang="en-US" altLang="zh-CN" dirty="0" smtClean="0">
              <a:latin typeface="Arial Narrow" pitchFamily="34" charset="0"/>
              <a:ea typeface="黑体" pitchFamily="2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 smtClean="0">
                <a:latin typeface="Arial Narrow" pitchFamily="34" charset="0"/>
                <a:ea typeface="黑体" pitchFamily="2" charset="-122"/>
              </a:rPr>
              <a:t>提供数据的高可靠性和容错能力，单个或者多个节点不工作，对系统不会造成任何影响，数据仍然可用。通过一定数量的数据复制保证数据存储的可靠性和出错恢复能力。</a:t>
            </a:r>
            <a:endParaRPr lang="en-US" altLang="zh-CN" dirty="0" smtClean="0">
              <a:latin typeface="Arial Narrow" pitchFamily="34" charset="0"/>
              <a:ea typeface="黑体" pitchFamily="2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 smtClean="0">
                <a:latin typeface="Arial Narrow" pitchFamily="34" charset="0"/>
                <a:ea typeface="黑体" pitchFamily="2" charset="-122"/>
              </a:rPr>
              <a:t>提供对数据的快速访问；并提供良好的可扩展性，通过简单加入更多服务器快速扩充系统容量，服务更多的客户端。</a:t>
            </a:r>
            <a:endParaRPr lang="en-US" altLang="zh-CN" dirty="0" smtClean="0">
              <a:latin typeface="Arial Narrow" pitchFamily="34" charset="0"/>
              <a:ea typeface="黑体" pitchFamily="2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 smtClean="0">
                <a:latin typeface="Arial Narrow" pitchFamily="34" charset="0"/>
                <a:ea typeface="黑体" pitchFamily="2" charset="-122"/>
              </a:rPr>
              <a:t>与</a:t>
            </a:r>
            <a:r>
              <a:rPr lang="en-US" altLang="zh-CN" dirty="0" smtClean="0">
                <a:latin typeface="Arial Narrow" pitchFamily="34" charset="0"/>
                <a:ea typeface="黑体" pitchFamily="2" charset="-122"/>
              </a:rPr>
              <a:t>GFS</a:t>
            </a:r>
            <a:r>
              <a:rPr lang="zh-CN" altLang="en-US" dirty="0" smtClean="0">
                <a:latin typeface="Arial Narrow" pitchFamily="34" charset="0"/>
                <a:ea typeface="黑体" pitchFamily="2" charset="-122"/>
              </a:rPr>
              <a:t>类似，</a:t>
            </a:r>
            <a:r>
              <a:rPr lang="en-US" altLang="zh-CN" dirty="0" smtClean="0">
                <a:latin typeface="Arial Narrow" pitchFamily="34" charset="0"/>
                <a:ea typeface="黑体" pitchFamily="2" charset="-122"/>
              </a:rPr>
              <a:t>HDFS</a:t>
            </a:r>
            <a:r>
              <a:rPr lang="zh-CN" altLang="en-US" dirty="0" smtClean="0">
                <a:latin typeface="Arial Narrow" pitchFamily="34" charset="0"/>
                <a:ea typeface="黑体" pitchFamily="2" charset="-122"/>
              </a:rPr>
              <a:t>是</a:t>
            </a:r>
            <a:r>
              <a:rPr lang="en-US" altLang="zh-CN" dirty="0" err="1" smtClean="0">
                <a:latin typeface="Arial Narrow" pitchFamily="34" charset="0"/>
                <a:ea typeface="黑体" pitchFamily="2" charset="-122"/>
              </a:rPr>
              <a:t>MapReduce</a:t>
            </a:r>
            <a:r>
              <a:rPr lang="zh-CN" altLang="en-US" dirty="0" smtClean="0">
                <a:latin typeface="Arial Narrow" pitchFamily="34" charset="0"/>
                <a:ea typeface="黑体" pitchFamily="2" charset="-122"/>
              </a:rPr>
              <a:t>的底层数据存储支撑，并使得数据尽可能根据其本地局部性进行访问与计算。</a:t>
            </a:r>
            <a:endParaRPr lang="en-US" altLang="zh-CN" b="1" dirty="0" smtClean="0">
              <a:solidFill>
                <a:srgbClr val="00B050"/>
              </a:solidFill>
              <a:latin typeface="Arial Narrow" pitchFamily="34" charset="0"/>
              <a:ea typeface="+mj-ea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</a:t>
            </a:r>
            <a:endParaRPr lang="zh-CN" alt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65545" y="431535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1.Hadoop</a:t>
            </a:r>
            <a:r>
              <a:rPr kumimoji="0" lang="zh-CN" altLang="en-US" sz="32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的分布式文件系统</a:t>
            </a:r>
            <a:r>
              <a:rPr kumimoji="0" lang="en-US" altLang="zh-CN" sz="32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HDFS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9328" y="733487"/>
            <a:ext cx="8527057" cy="5536894"/>
          </a:xfrm>
        </p:spPr>
        <p:txBody>
          <a:bodyPr>
            <a:normAutofit/>
          </a:bodyPr>
          <a:lstStyle/>
          <a:p>
            <a:pPr lvl="0">
              <a:buNone/>
              <a:defRPr/>
            </a:pPr>
            <a:r>
              <a:rPr lang="en-US" altLang="zh-CN" b="1" dirty="0" err="1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Hadoop</a:t>
            </a:r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b="1" dirty="0" err="1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MapReduce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主要组件</a:t>
            </a:r>
            <a:endParaRPr lang="en-US" altLang="en-US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1141400" y="294461"/>
            <a:ext cx="7772400" cy="425975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Hadoop</a:t>
            </a:r>
            <a:r>
              <a:rPr kumimoji="0" lang="en-US" altLang="zh-CN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MapReduce</a:t>
            </a: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的基本工作原理</a:t>
            </a:r>
            <a:endParaRPr kumimoji="0" lang="en-US" altLang="zh-CN" sz="2400" b="1" i="0" u="none" strike="noStrike" kern="1200" cap="none" spc="50" normalizeH="0" baseline="0" noProof="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1"/>
            <a:endParaRPr lang="zh-CN" altLang="en-US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9871" y="1149926"/>
            <a:ext cx="28670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6530109" y="3029524"/>
            <a:ext cx="1847273" cy="434109"/>
          </a:xfrm>
          <a:prstGeom prst="ellipse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60218" y="1347586"/>
            <a:ext cx="8229600" cy="46468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altLang="zh-CN" sz="2600" b="1" dirty="0" err="1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Mapper</a:t>
            </a:r>
            <a:endParaRPr lang="en-US" altLang="zh-CN" sz="2600" b="1" dirty="0" smtClean="0">
              <a:solidFill>
                <a:srgbClr val="C00000"/>
              </a:solidFill>
              <a:latin typeface="Arial Narrow" pitchFamily="34" charset="0"/>
              <a:ea typeface="黑体" pitchFamily="2" charset="-122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每一个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Mapper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类的实例生成了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   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一个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Java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进程，负责处理某一个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   InputSplit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上的数据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有两个额外的参数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OutputCollector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以及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Reporter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，前者用来收集中间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结果，后者用来获得环境参数以及设置当前执行的状态。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现在的版本用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  <a:hlinkClick r:id="rId3" tooltip="class in org.apache.hadoop.mapreduce"/>
              </a:rPr>
              <a:t>Mapper.Context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提供给每一个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Mapper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函数，用来提供上面两个对象的功能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9328" y="733487"/>
            <a:ext cx="8527057" cy="5536894"/>
          </a:xfrm>
        </p:spPr>
        <p:txBody>
          <a:bodyPr>
            <a:normAutofit/>
          </a:bodyPr>
          <a:lstStyle/>
          <a:p>
            <a:pPr lvl="0">
              <a:buNone/>
              <a:defRPr/>
            </a:pPr>
            <a:r>
              <a:rPr lang="en-US" altLang="zh-CN" b="1" dirty="0" err="1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Hadoop</a:t>
            </a:r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b="1" dirty="0" err="1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MapReduce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主要组件</a:t>
            </a:r>
            <a:endParaRPr lang="en-US" altLang="en-US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1141400" y="294461"/>
            <a:ext cx="7772400" cy="425975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Hadoop</a:t>
            </a:r>
            <a:r>
              <a:rPr kumimoji="0" lang="en-US" altLang="zh-CN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MapReduce</a:t>
            </a: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的基本工作原理</a:t>
            </a:r>
            <a:endParaRPr kumimoji="0" lang="en-US" altLang="zh-CN" sz="2400" b="1" i="0" u="none" strike="noStrike" kern="1200" cap="none" spc="50" normalizeH="0" baseline="0" noProof="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1"/>
            <a:endParaRPr lang="zh-CN" altLang="en-US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0109" y="3029524"/>
            <a:ext cx="1847273" cy="434109"/>
          </a:xfrm>
          <a:prstGeom prst="ellipse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60217" y="1347585"/>
            <a:ext cx="8543637" cy="5191759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altLang="zh-CN" sz="2600" b="1" dirty="0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Combiner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zh-CN" altLang="en-US" sz="2600" dirty="0" smtClean="0">
                <a:latin typeface="Arial Narrow" pitchFamily="34" charset="0"/>
                <a:ea typeface="黑体" pitchFamily="2" charset="-122"/>
              </a:rPr>
              <a:t>合并相同</a:t>
            </a:r>
            <a:r>
              <a:rPr lang="en-US" altLang="zh-CN" sz="2600" dirty="0" smtClean="0">
                <a:latin typeface="Arial Narrow" pitchFamily="34" charset="0"/>
                <a:ea typeface="黑体" pitchFamily="2" charset="-122"/>
              </a:rPr>
              <a:t>key</a:t>
            </a:r>
            <a:r>
              <a:rPr lang="zh-CN" altLang="en-US" sz="2600" dirty="0" smtClean="0">
                <a:latin typeface="Arial Narrow" pitchFamily="34" charset="0"/>
                <a:ea typeface="黑体" pitchFamily="2" charset="-122"/>
              </a:rPr>
              <a:t>的键值对，减少</a:t>
            </a:r>
            <a:r>
              <a:rPr lang="en-US" altLang="zh-CN" sz="2600" dirty="0" smtClean="0">
                <a:latin typeface="Arial Narrow" pitchFamily="34" charset="0"/>
                <a:ea typeface="黑体" pitchFamily="2" charset="-122"/>
              </a:rPr>
              <a:t>partitioning</a:t>
            </a:r>
            <a:r>
              <a:rPr lang="zh-CN" altLang="en-US" sz="2600" dirty="0" smtClean="0">
                <a:latin typeface="Arial Narrow" pitchFamily="34" charset="0"/>
                <a:ea typeface="黑体" pitchFamily="2" charset="-122"/>
              </a:rPr>
              <a:t>时候的数据通信开销</a:t>
            </a:r>
            <a:endParaRPr lang="en-US" altLang="zh-CN" sz="2600" dirty="0" smtClean="0">
              <a:latin typeface="Arial Narrow" pitchFamily="34" charset="0"/>
              <a:ea typeface="黑体" pitchFamily="2" charset="-122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zh-CN" sz="2600" dirty="0" err="1" smtClean="0">
                <a:latin typeface="Arial Narrow" pitchFamily="34" charset="0"/>
                <a:ea typeface="黑体" pitchFamily="2" charset="-122"/>
              </a:rPr>
              <a:t>conf.setCombinerClass</a:t>
            </a:r>
            <a:r>
              <a:rPr lang="en-US" altLang="zh-CN" sz="2600" dirty="0" smtClean="0">
                <a:latin typeface="Arial Narrow" pitchFamily="34" charset="0"/>
                <a:ea typeface="黑体" pitchFamily="2" charset="-122"/>
              </a:rPr>
              <a:t>(</a:t>
            </a:r>
            <a:r>
              <a:rPr lang="en-US" altLang="zh-CN" sz="2600" dirty="0" err="1" smtClean="0">
                <a:latin typeface="Arial Narrow" pitchFamily="34" charset="0"/>
                <a:ea typeface="黑体" pitchFamily="2" charset="-122"/>
              </a:rPr>
              <a:t>Reduce.class</a:t>
            </a:r>
            <a:r>
              <a:rPr lang="en-US" altLang="zh-CN" sz="2600" dirty="0" smtClean="0">
                <a:latin typeface="Arial Narrow" pitchFamily="34" charset="0"/>
                <a:ea typeface="黑体" pitchFamily="2" charset="-122"/>
              </a:rPr>
              <a:t>);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zh-CN" altLang="en-US" sz="2600" dirty="0" smtClean="0">
                <a:latin typeface="Arial Narrow" pitchFamily="34" charset="0"/>
                <a:ea typeface="黑体" pitchFamily="2" charset="-122"/>
              </a:rPr>
              <a:t>是在本地执行的一个</a:t>
            </a:r>
            <a:r>
              <a:rPr lang="en-US" altLang="zh-CN" sz="2600" dirty="0" smtClean="0">
                <a:latin typeface="Arial Narrow" pitchFamily="34" charset="0"/>
                <a:ea typeface="黑体" pitchFamily="2" charset="-122"/>
              </a:rPr>
              <a:t>Reducer</a:t>
            </a:r>
            <a:r>
              <a:rPr lang="zh-CN" altLang="en-US" sz="2600" dirty="0" smtClean="0">
                <a:latin typeface="Arial Narrow" pitchFamily="34" charset="0"/>
                <a:ea typeface="黑体" pitchFamily="2" charset="-122"/>
              </a:rPr>
              <a:t>，满足一定的条件才能够执行。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</p:txBody>
      </p:sp>
      <p:pic>
        <p:nvPicPr>
          <p:cNvPr id="8" name="Content Placeholder 5" descr="combiner-fl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7931" y="1330034"/>
            <a:ext cx="6196396" cy="370049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043382" y="3071102"/>
            <a:ext cx="1847273" cy="434109"/>
          </a:xfrm>
          <a:prstGeom prst="ellipse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/>
          <p:cNvSpPr/>
          <p:nvPr/>
        </p:nvSpPr>
        <p:spPr>
          <a:xfrm>
            <a:off x="5795828" y="3071097"/>
            <a:ext cx="1847273" cy="434109"/>
          </a:xfrm>
          <a:prstGeom prst="ellipse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5162" y="1869786"/>
            <a:ext cx="5541819" cy="2452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2384" y="678071"/>
            <a:ext cx="8527057" cy="5536894"/>
          </a:xfrm>
        </p:spPr>
        <p:txBody>
          <a:bodyPr>
            <a:normAutofit/>
          </a:bodyPr>
          <a:lstStyle/>
          <a:p>
            <a:pPr lvl="0">
              <a:buNone/>
              <a:defRPr/>
            </a:pPr>
            <a:r>
              <a:rPr lang="en-US" altLang="zh-CN" b="1" dirty="0" err="1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Hadoop</a:t>
            </a:r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b="1" dirty="0" err="1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MapReduce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主要组件</a:t>
            </a:r>
            <a:endParaRPr lang="en-US" altLang="en-US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1141400" y="294461"/>
            <a:ext cx="7772400" cy="425975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Hadoop</a:t>
            </a:r>
            <a:r>
              <a:rPr kumimoji="0" lang="en-US" altLang="zh-CN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MapReduce</a:t>
            </a: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的基本工作原理</a:t>
            </a:r>
            <a:endParaRPr kumimoji="0" lang="en-US" altLang="zh-CN" sz="2400" b="1" i="0" u="none" strike="noStrike" kern="1200" cap="none" spc="50" normalizeH="0" baseline="0" noProof="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1"/>
            <a:endParaRPr lang="zh-CN" altLang="en-US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02546" y="2752433"/>
            <a:ext cx="1847273" cy="434109"/>
          </a:xfrm>
          <a:prstGeom prst="ellipse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5564" y="1140699"/>
            <a:ext cx="3195781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itchFamily="34" charset="0"/>
              </a:rPr>
              <a:t>Partitioner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itchFamily="34" charset="0"/>
              </a:rPr>
              <a:t> &amp; Shuffle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Map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工作完成之后，每一个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Map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函数会将结果传到对应的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Reducer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所在的节点，此时，用户可以提供一个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Partitioner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类，用来决定一个给定的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(key,value)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对传给哪个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Reduce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节点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142508" y="3385124"/>
            <a:ext cx="1847273" cy="434109"/>
          </a:xfrm>
          <a:prstGeom prst="ellipse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327890" y="5005134"/>
            <a:ext cx="8539019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altLang="zh-CN" sz="2600" b="1" dirty="0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Sort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传输到每一个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Reducer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节点上的、将被所有的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Reduce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函数接收到的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Key,value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对会被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Hadoop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自动排序（即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Map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生成的结果传送到某一个节点的时候，会被自动排序）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5066" y="1310265"/>
            <a:ext cx="2813770" cy="332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9328" y="733487"/>
            <a:ext cx="8527057" cy="5536894"/>
          </a:xfrm>
        </p:spPr>
        <p:txBody>
          <a:bodyPr>
            <a:normAutofit/>
          </a:bodyPr>
          <a:lstStyle/>
          <a:p>
            <a:pPr lvl="0">
              <a:buNone/>
              <a:defRPr/>
            </a:pPr>
            <a:r>
              <a:rPr lang="en-US" altLang="zh-CN" b="1" dirty="0" err="1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Hadoop</a:t>
            </a:r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b="1" dirty="0" err="1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MapReduce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主要组件</a:t>
            </a:r>
            <a:endParaRPr lang="en-US" altLang="en-US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1141400" y="294461"/>
            <a:ext cx="7772400" cy="425975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Hadoop</a:t>
            </a:r>
            <a:r>
              <a:rPr kumimoji="0" lang="en-US" altLang="zh-CN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MapReduce</a:t>
            </a: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的基本工作原理</a:t>
            </a:r>
            <a:endParaRPr kumimoji="0" lang="en-US" altLang="zh-CN" sz="2400" b="1" i="0" u="none" strike="noStrike" kern="1200" cap="none" spc="50" normalizeH="0" baseline="0" noProof="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1"/>
            <a:endParaRPr lang="zh-CN" altLang="en-US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60218" y="1347586"/>
            <a:ext cx="8229600" cy="46468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altLang="zh-CN" sz="2600" b="1" dirty="0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Reducer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做用户定义的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Reduce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操作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接收到一个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OutputCollector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的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    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类作为输出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新版本的编程接口是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  <a:hlinkClick r:id="rId3" tooltip="class in org.apache.hadoop.mapreduce"/>
              </a:rPr>
              <a:t>Reducer.Context</a:t>
            </a:r>
            <a:endParaRPr lang="zh-CN" altLang="en-US" sz="2400" dirty="0">
              <a:latin typeface="Arial Narrow" pitchFamily="34" charset="0"/>
              <a:ea typeface="黑体" pitchFamily="2" charset="-122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23901" y="3412831"/>
            <a:ext cx="1847273" cy="434109"/>
          </a:xfrm>
          <a:prstGeom prst="ellipse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357" y="1356447"/>
            <a:ext cx="2813770" cy="332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9328" y="733487"/>
            <a:ext cx="8527057" cy="5536894"/>
          </a:xfrm>
        </p:spPr>
        <p:txBody>
          <a:bodyPr>
            <a:normAutofit/>
          </a:bodyPr>
          <a:lstStyle/>
          <a:p>
            <a:pPr lvl="0">
              <a:buNone/>
              <a:defRPr/>
            </a:pPr>
            <a:r>
              <a:rPr lang="en-US" altLang="zh-CN" b="1" dirty="0" err="1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Hadoop</a:t>
            </a:r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b="1" dirty="0" err="1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MapReduce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主要组件</a:t>
            </a:r>
            <a:endParaRPr lang="en-US" altLang="en-US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1141400" y="294461"/>
            <a:ext cx="7772400" cy="425975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Hadoop</a:t>
            </a:r>
            <a:r>
              <a:rPr kumimoji="0" lang="en-US" altLang="zh-CN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MapReduce</a:t>
            </a: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的基本工作原理</a:t>
            </a:r>
            <a:endParaRPr kumimoji="0" lang="en-US" altLang="zh-CN" sz="2400" b="1" i="0" u="none" strike="noStrike" kern="1200" cap="none" spc="50" normalizeH="0" baseline="0" noProof="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1"/>
            <a:endParaRPr lang="zh-CN" altLang="en-US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60218" y="1347585"/>
            <a:ext cx="4839855" cy="528412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zh-CN" altLang="en-US" sz="2600" dirty="0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文件输出格式</a:t>
            </a:r>
            <a:r>
              <a:rPr lang="en-US" altLang="zh-CN" sz="2600" dirty="0" err="1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OutputFormat</a:t>
            </a:r>
            <a:endParaRPr lang="en-US" altLang="zh-CN" sz="2600" dirty="0" smtClean="0">
              <a:solidFill>
                <a:srgbClr val="C00000"/>
              </a:solidFill>
              <a:latin typeface="Arial Narrow" pitchFamily="34" charset="0"/>
              <a:ea typeface="黑体" pitchFamily="2" charset="-122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写入到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HDFS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的所有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OutputFormat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都继承自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FileOutputFormat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每一个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Reducer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都写一个文件到一个共同的输出目录，文件名是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part-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nnnnn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，其中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nnnnn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是与每一个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reducer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相关的一个号（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partition id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）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FileOutputFormat.setOutputPath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()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JobConf.setOutputFormat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()</a:t>
            </a:r>
            <a:endParaRPr lang="zh-CN" altLang="en-US" sz="2400" dirty="0" smtClean="0">
              <a:latin typeface="Arial Narrow" pitchFamily="34" charset="0"/>
              <a:ea typeface="黑体" pitchFamily="2" charset="-122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23901" y="4142504"/>
            <a:ext cx="1847273" cy="434109"/>
          </a:xfrm>
          <a:prstGeom prst="ellipse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9328" y="733487"/>
            <a:ext cx="8527057" cy="5536894"/>
          </a:xfrm>
        </p:spPr>
        <p:txBody>
          <a:bodyPr>
            <a:normAutofit/>
          </a:bodyPr>
          <a:lstStyle/>
          <a:p>
            <a:pPr lvl="0">
              <a:buNone/>
              <a:defRPr/>
            </a:pPr>
            <a:r>
              <a:rPr lang="en-US" altLang="zh-CN" b="1" dirty="0" err="1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Hadoop</a:t>
            </a:r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b="1" dirty="0" err="1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MapReduce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主要组件</a:t>
            </a:r>
            <a:endParaRPr lang="en-US" altLang="en-US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1141400" y="294461"/>
            <a:ext cx="7772400" cy="425975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Hadoop</a:t>
            </a:r>
            <a:r>
              <a:rPr kumimoji="0" lang="en-US" altLang="zh-CN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MapReduce</a:t>
            </a: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的基本工作原理</a:t>
            </a:r>
            <a:endParaRPr kumimoji="0" lang="en-US" altLang="zh-CN" sz="2400" b="1" i="0" u="none" strike="noStrike" kern="1200" cap="none" spc="50" normalizeH="0" baseline="0" noProof="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1"/>
            <a:endParaRPr lang="zh-CN" altLang="en-US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60218" y="1347585"/>
            <a:ext cx="8488218" cy="528412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zh-CN" altLang="en-US" sz="2600" dirty="0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文件输出格式</a:t>
            </a:r>
            <a:r>
              <a:rPr lang="en-US" altLang="zh-CN" sz="2600" dirty="0" err="1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OutputFormat</a:t>
            </a:r>
            <a:endParaRPr lang="en-US" altLang="zh-CN" sz="2600" dirty="0" smtClean="0">
              <a:solidFill>
                <a:srgbClr val="C00000"/>
              </a:solidFill>
              <a:latin typeface="Arial Narrow" pitchFamily="34" charset="0"/>
              <a:ea typeface="黑体" pitchFamily="2" charset="-122"/>
            </a:endParaRPr>
          </a:p>
          <a:p>
            <a:endParaRPr lang="en-US" altLang="zh-CN" sz="2600" dirty="0" smtClean="0">
              <a:solidFill>
                <a:srgbClr val="C00000"/>
              </a:solidFill>
              <a:latin typeface="Arial Narrow" pitchFamily="34" charset="0"/>
              <a:ea typeface="黑体" pitchFamily="2" charset="-122"/>
            </a:endParaRPr>
          </a:p>
          <a:p>
            <a:endParaRPr lang="en-US" altLang="zh-CN" sz="2600" dirty="0" smtClean="0">
              <a:solidFill>
                <a:srgbClr val="C00000"/>
              </a:solidFill>
              <a:latin typeface="Arial Narrow" pitchFamily="34" charset="0"/>
              <a:ea typeface="黑体" pitchFamily="2" charset="-122"/>
            </a:endParaRPr>
          </a:p>
          <a:p>
            <a:endParaRPr lang="en-US" altLang="zh-CN" sz="2600" dirty="0" smtClean="0">
              <a:solidFill>
                <a:srgbClr val="C00000"/>
              </a:solidFill>
              <a:latin typeface="Arial Narrow" pitchFamily="34" charset="0"/>
              <a:ea typeface="黑体" pitchFamily="2" charset="-122"/>
            </a:endParaRPr>
          </a:p>
          <a:p>
            <a:endParaRPr lang="en-US" altLang="zh-CN" sz="2600" dirty="0" smtClean="0">
              <a:solidFill>
                <a:srgbClr val="C00000"/>
              </a:solidFill>
              <a:latin typeface="Arial Narrow" pitchFamily="34" charset="0"/>
              <a:ea typeface="黑体" pitchFamily="2" charset="-122"/>
            </a:endParaRPr>
          </a:p>
          <a:p>
            <a:endParaRPr lang="en-US" altLang="zh-CN" sz="2600" dirty="0" smtClean="0">
              <a:solidFill>
                <a:srgbClr val="C00000"/>
              </a:solidFill>
              <a:latin typeface="Arial Narrow" pitchFamily="34" charset="0"/>
              <a:ea typeface="黑体" pitchFamily="2" charset="-122"/>
            </a:endParaRPr>
          </a:p>
          <a:p>
            <a:endParaRPr lang="en-US" altLang="zh-CN" sz="2600" dirty="0" smtClean="0">
              <a:solidFill>
                <a:srgbClr val="C00000"/>
              </a:solidFill>
              <a:latin typeface="Arial Narrow" pitchFamily="34" charset="0"/>
              <a:ea typeface="黑体" pitchFamily="2" charset="-122"/>
            </a:endParaRPr>
          </a:p>
          <a:p>
            <a:endParaRPr lang="en-US" altLang="zh-CN" sz="2600" dirty="0" smtClean="0">
              <a:solidFill>
                <a:srgbClr val="C00000"/>
              </a:solidFill>
              <a:latin typeface="Arial Narrow" pitchFamily="34" charset="0"/>
              <a:ea typeface="黑体" pitchFamily="2" charset="-122"/>
            </a:endParaRPr>
          </a:p>
          <a:p>
            <a:r>
              <a:rPr lang="en-US" altLang="zh-CN" sz="2600" b="1" dirty="0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RecordWriter</a:t>
            </a:r>
          </a:p>
          <a:p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TextOutputFormat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实现了缺省的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LineRecordWriter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，以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”key\t value”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形式输出一行结果。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28596" y="2111651"/>
          <a:ext cx="7884131" cy="1889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28536"/>
                <a:gridCol w="4255595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 Narrow" pitchFamily="34" charset="0"/>
                        </a:rPr>
                        <a:t>OutputFormat</a:t>
                      </a:r>
                      <a:r>
                        <a:rPr lang="en-US" sz="2000" dirty="0">
                          <a:latin typeface="Arial Narrow" pitchFamily="34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 Narrow" pitchFamily="34" charset="0"/>
                        </a:rPr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TextOutputFormat</a:t>
                      </a:r>
                      <a:endParaRPr lang="en-US" sz="2000" dirty="0">
                        <a:solidFill>
                          <a:srgbClr val="0066FF"/>
                        </a:solidFill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 Narrow" pitchFamily="34" charset="0"/>
                        </a:rPr>
                        <a:t>Default; writes lines in "key \t value" form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SequenceFileOutputFormat</a:t>
                      </a:r>
                      <a:endParaRPr lang="en-US" sz="2000" dirty="0">
                        <a:solidFill>
                          <a:srgbClr val="0066FF"/>
                        </a:solidFill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 Narrow" pitchFamily="34" charset="0"/>
                        </a:rPr>
                        <a:t>Writes binary files suitable for reading into subsequent MapReduce jobs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66FF"/>
                          </a:solidFill>
                          <a:latin typeface="Arial Narrow" pitchFamily="34" charset="0"/>
                        </a:rPr>
                        <a:t>NullOutputFormat</a:t>
                      </a:r>
                      <a:endParaRPr lang="en-US" sz="2000" dirty="0">
                        <a:solidFill>
                          <a:srgbClr val="0066FF"/>
                        </a:solidFill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Narrow" pitchFamily="34" charset="0"/>
                        </a:rPr>
                        <a:t>Disregards its inputs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9328" y="733487"/>
            <a:ext cx="8527057" cy="5536894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程序执行时的容错处理与计算性能优化</a:t>
            </a:r>
            <a:endParaRPr lang="en-US" altLang="zh-CN" b="1" dirty="0" err="1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1141400" y="294461"/>
            <a:ext cx="7772400" cy="425975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Hadoop</a:t>
            </a:r>
            <a:r>
              <a:rPr kumimoji="0" lang="en-US" altLang="zh-CN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MapReduce</a:t>
            </a: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的基本工作原理</a:t>
            </a:r>
            <a:endParaRPr kumimoji="0" lang="en-US" altLang="zh-CN" sz="2400" b="1" i="0" u="none" strike="noStrike" kern="1200" cap="none" spc="50" normalizeH="0" baseline="0" noProof="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1"/>
            <a:endParaRPr lang="zh-CN" altLang="en-US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6400" y="1371599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由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Hadoop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系统自己解决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主要方法是将失败的任务进行再次执行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TaskTracker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会把状态信息汇报给</a:t>
            </a:r>
            <a:r>
              <a:rPr kumimoji="0" lang="en-US" altLang="zh-CN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JobTracker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，最终由</a:t>
            </a:r>
            <a:r>
              <a:rPr kumimoji="0" lang="en-US" altLang="zh-CN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JobTracker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决定重新执行哪一个任务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为了加快执行的速度，</a:t>
            </a:r>
            <a:r>
              <a:rPr kumimoji="0" lang="en-US" altLang="zh-CN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Hadoop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也会自动重复执行同一个任务，以最先执行成功的为准（投机执行）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mapred.map.tasks.speculative.execution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黑体" pitchFamily="2" charset="-122"/>
              </a:rPr>
              <a:t>mapred.reduce.tasks.speculative.execution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3105" y="1071417"/>
            <a:ext cx="8695251" cy="56618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b="1" dirty="0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的设计目标和功能特点</a:t>
            </a:r>
            <a:endParaRPr lang="en-US" altLang="zh-CN" b="1" dirty="0" smtClean="0">
              <a:solidFill>
                <a:srgbClr val="00B050"/>
              </a:solidFill>
              <a:latin typeface="Arial Narrow" pitchFamily="34" charset="0"/>
              <a:ea typeface="黑体" pitchFamily="2" charset="-122"/>
            </a:endParaRPr>
          </a:p>
          <a:p>
            <a:pPr marL="266700" indent="-266700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针对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HDFS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缺少结构化半结构化数据存储访问能力的缺陷，提供一个分布式数据管理系统，解决大规模的结构化和半结构化数据存储访问问题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marL="266700" indent="-2667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Google BigTable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的一个开源实现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marL="266700" indent="-266700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提供基于列存储模式的大数据表管理能力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marL="266700" indent="-266700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可存储管理数十亿以上的数据记录，每个记录可包含百万以上的数据列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marL="266700" indent="-2667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HBase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试图提供随机和实时的数据读写访问能力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marL="266700" indent="-266700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具有高可扩展性、高可用性、容错处理能力、负载平衡能力、以及实时数据查询能力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2420" y="479190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kumimoji="0" lang="en-US" altLang="zh-CN" sz="32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. </a:t>
            </a:r>
            <a:r>
              <a:rPr kumimoji="0" lang="zh-CN" altLang="en-US" sz="32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分布式结构化数据表</a:t>
            </a:r>
            <a:r>
              <a:rPr kumimoji="0" lang="en-US" altLang="zh-CN" sz="32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HBase</a:t>
            </a:r>
            <a:endParaRPr kumimoji="0" lang="en-US" altLang="zh-CN" sz="3200" b="1" i="0" u="none" strike="noStrike" kern="1200" cap="none" spc="50" normalizeH="0" baseline="0" noProof="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3105" y="947130"/>
            <a:ext cx="8695251" cy="56618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b="1" dirty="0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在</a:t>
            </a:r>
            <a:r>
              <a:rPr lang="en-US" altLang="zh-CN" b="1" dirty="0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Hadoop</a:t>
            </a:r>
            <a:r>
              <a:rPr lang="zh-CN" altLang="en-US" b="1" dirty="0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中的生态环境</a:t>
            </a:r>
            <a:endParaRPr lang="en-US" altLang="zh-CN" b="1" dirty="0" smtClean="0">
              <a:solidFill>
                <a:srgbClr val="00B050"/>
              </a:solidFill>
              <a:latin typeface="Arial Narrow" pitchFamily="34" charset="0"/>
              <a:ea typeface="黑体" pitchFamily="2" charset="-122"/>
            </a:endParaRPr>
          </a:p>
          <a:p>
            <a:pPr marL="355600" indent="-355600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构建于分布式文件系统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HDFS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之上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marL="355600" indent="-355600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为上层应用提供结构化半结构化海量数据存储访问能力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endParaRPr lang="en-US" altLang="zh-CN" b="1" dirty="0" smtClean="0">
              <a:solidFill>
                <a:srgbClr val="00B050"/>
              </a:solidFill>
              <a:latin typeface="Arial Narrow" pitchFamily="34" charset="0"/>
              <a:ea typeface="黑体" pitchFamily="2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9468" y="372658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分布式结构化数据表</a:t>
            </a: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HBase</a:t>
            </a:r>
            <a:endParaRPr kumimoji="0" lang="en-US" altLang="zh-CN" sz="2400" b="1" i="0" u="none" strike="noStrike" kern="1200" cap="none" spc="50" normalizeH="0" baseline="0" noProof="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5" name="Picture 2" descr="http://www.searchtb.com/wp-content/uploads/2011/01/image0010.jpg"/>
          <p:cNvPicPr>
            <a:picLocks noChangeAspect="1" noChangeArrowheads="1"/>
          </p:cNvPicPr>
          <p:nvPr/>
        </p:nvPicPr>
        <p:blipFill>
          <a:blip r:embed="rId2" cstate="print"/>
          <a:srcRect t="22252" b="8147"/>
          <a:stretch>
            <a:fillRect/>
          </a:stretch>
        </p:blipFill>
        <p:spPr bwMode="auto">
          <a:xfrm>
            <a:off x="879566" y="2681056"/>
            <a:ext cx="7430600" cy="3728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3105" y="947130"/>
            <a:ext cx="8695251" cy="56618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b="1" dirty="0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在</a:t>
            </a:r>
            <a:r>
              <a:rPr lang="en-US" altLang="zh-CN" b="1" dirty="0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Hadoop</a:t>
            </a:r>
            <a:r>
              <a:rPr lang="zh-CN" altLang="en-US" b="1" dirty="0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中的生态环境</a:t>
            </a:r>
            <a:endParaRPr lang="en-US" altLang="zh-CN" b="1" dirty="0" smtClean="0">
              <a:solidFill>
                <a:srgbClr val="00B050"/>
              </a:solidFill>
              <a:latin typeface="Arial Narrow" pitchFamily="34" charset="0"/>
              <a:ea typeface="黑体" pitchFamily="2" charset="-122"/>
            </a:endParaRPr>
          </a:p>
          <a:p>
            <a:pPr marL="355600" indent="-355600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可与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MapReduce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协同工作，为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MapReduce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提供数据输入输出，以完成数据的并行化处理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endParaRPr lang="en-US" altLang="zh-CN" b="1" dirty="0" smtClean="0">
              <a:solidFill>
                <a:srgbClr val="00B050"/>
              </a:solidFill>
              <a:latin typeface="Arial Narrow" pitchFamily="34" charset="0"/>
              <a:ea typeface="黑体" pitchFamily="2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9468" y="372658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分布式结构化数据表</a:t>
            </a: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HBase</a:t>
            </a:r>
            <a:endParaRPr kumimoji="0" lang="en-US" altLang="zh-CN" sz="2400" b="1" i="0" u="none" strike="noStrike" kern="1200" cap="none" spc="50" normalizeH="0" baseline="0" noProof="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6" name="Picture 2" descr="http://www.searchtb.com/wp-content/uploads/2011/01/image004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902" y="2486341"/>
            <a:ext cx="8219535" cy="4109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0926" y="764418"/>
            <a:ext cx="8230491" cy="553689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HDFS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的基本特征</a:t>
            </a:r>
            <a:endParaRPr lang="en-US" altLang="zh-CN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HDFS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对顺序读进行了优化，支持大量数据的快速顺序读出，代价是对于随机的访问负载较高。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数据支持一次写入，多次读取；不支持已写入数据的更新操作，但允许在文件尾部添加新的数据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数据不进行本地缓存（文件很大，且顺序读没有局部性）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基于块的文件存储，默认的块的大小是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64MB</a:t>
            </a:r>
          </a:p>
          <a:p>
            <a:pPr marL="731520" lvl="2" indent="-274320">
              <a:spcBef>
                <a:spcPts val="600"/>
              </a:spcBef>
              <a:buClr>
                <a:srgbClr val="C00000"/>
              </a:buClr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减少元数据的量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marL="731520" lvl="2" indent="-274320">
              <a:spcBef>
                <a:spcPts val="600"/>
              </a:spcBef>
              <a:buClr>
                <a:schemeClr val="accent1"/>
              </a:buClr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有利于顺序读写（在磁盘上数据顺序存放）</a:t>
            </a:r>
            <a:r>
              <a:rPr lang="zh-CN" altLang="en-US" sz="2600" dirty="0" smtClean="0">
                <a:ea typeface="黑体" pitchFamily="2" charset="-122"/>
              </a:rPr>
              <a:t>   </a:t>
            </a:r>
            <a:endParaRPr lang="zh-CN" altLang="en-US" sz="2400" dirty="0" smtClean="0">
              <a:latin typeface="黑体" pitchFamily="2" charset="-122"/>
              <a:ea typeface="黑体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多副本数据块形式存储，按照块的方式随机选择存储节点，默认副本数目是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3</a:t>
            </a:r>
          </a:p>
          <a:p>
            <a:pPr lvl="0">
              <a:spcAft>
                <a:spcPts val="1200"/>
              </a:spcAft>
              <a:buNone/>
              <a:defRPr/>
            </a:pPr>
            <a:endParaRPr lang="en-US" altLang="zh-CN" b="1" dirty="0" smtClean="0">
              <a:solidFill>
                <a:srgbClr val="00B050"/>
              </a:solidFill>
              <a:latin typeface="+mj-lt"/>
              <a:ea typeface="+mj-ea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67508" y="274517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 Narrow" pitchFamily="34" charset="0"/>
                <a:ea typeface="黑体" pitchFamily="2" charset="-122"/>
                <a:cs typeface="+mj-cs"/>
              </a:rPr>
              <a:t>Hadoop</a:t>
            </a: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 Narrow" pitchFamily="34" charset="0"/>
                <a:ea typeface="黑体" pitchFamily="2" charset="-122"/>
                <a:cs typeface="+mj-cs"/>
              </a:rPr>
              <a:t>的分布式文件系统</a:t>
            </a:r>
            <a:r>
              <a:rPr kumimoji="0" lang="en-US" altLang="zh-CN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 Narrow" pitchFamily="34" charset="0"/>
                <a:ea typeface="黑体" pitchFamily="2" charset="-122"/>
                <a:cs typeface="+mj-cs"/>
              </a:rPr>
              <a:t>HDFS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8616" y="787332"/>
            <a:ext cx="8695251" cy="56618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b="1" dirty="0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数据模型</a:t>
            </a:r>
            <a:endParaRPr lang="en-US" altLang="zh-CN" b="1" dirty="0" smtClean="0">
              <a:solidFill>
                <a:srgbClr val="00B050"/>
              </a:solidFill>
              <a:latin typeface="Arial Narrow" pitchFamily="34" charset="0"/>
              <a:ea typeface="黑体" pitchFamily="2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逻辑数据模型</a:t>
            </a:r>
            <a:endParaRPr lang="en-US" altLang="zh-CN" dirty="0" smtClean="0">
              <a:solidFill>
                <a:srgbClr val="C00000"/>
              </a:solidFill>
              <a:latin typeface="Arial Narrow" pitchFamily="34" charset="0"/>
              <a:ea typeface="黑体" pitchFamily="2" charset="-122"/>
            </a:endParaRPr>
          </a:p>
          <a:p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数据存储逻辑模型与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BigTable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类似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,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但实现上有一些不同之处。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zh-CN" altLang="en-US" dirty="0" smtClean="0">
                <a:latin typeface="Arial Narrow" pitchFamily="34" charset="0"/>
                <a:ea typeface="黑体" pitchFamily="2" charset="-122"/>
              </a:rPr>
              <a:t>是一个分布式多维表，表中的数据通过：</a:t>
            </a:r>
            <a:endParaRPr lang="en-US" altLang="zh-CN" dirty="0" smtClean="0">
              <a:latin typeface="Arial Narrow" pitchFamily="34" charset="0"/>
              <a:ea typeface="黑体" pitchFamily="2" charset="-122"/>
            </a:endParaRPr>
          </a:p>
          <a:p>
            <a:pPr marL="731520" lvl="2" indent="-274320">
              <a:spcBef>
                <a:spcPts val="0"/>
              </a:spcBef>
              <a:buClr>
                <a:schemeClr val="accent1"/>
              </a:buClr>
              <a:buSzPct val="58000"/>
              <a:buFont typeface="Wingdings" pitchFamily="2" charset="2"/>
              <a:buChar char="l"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一个行关键字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(row key)</a:t>
            </a:r>
          </a:p>
          <a:p>
            <a:pPr marL="731520" lvl="2" indent="-274320">
              <a:spcBef>
                <a:spcPts val="0"/>
              </a:spcBef>
              <a:buClr>
                <a:schemeClr val="accent1"/>
              </a:buClr>
              <a:buSzPct val="58000"/>
              <a:buFont typeface="Wingdings" pitchFamily="2" charset="2"/>
              <a:buChar char="l"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一个列关键字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(column key)</a:t>
            </a:r>
          </a:p>
          <a:p>
            <a:pPr marL="731520" lvl="2" indent="-274320">
              <a:spcBef>
                <a:spcPts val="0"/>
              </a:spcBef>
              <a:buClr>
                <a:schemeClr val="accent1"/>
              </a:buClr>
              <a:buSzPct val="58000"/>
              <a:buFont typeface="Wingdings" pitchFamily="2" charset="2"/>
              <a:buChar char="l"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一个时间戳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(time stamp)</a:t>
            </a: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None/>
            </a:pPr>
            <a:r>
              <a:rPr lang="zh-CN" altLang="en-US" dirty="0" smtClean="0">
                <a:latin typeface="Arial Narrow" pitchFamily="34" charset="0"/>
                <a:ea typeface="黑体" pitchFamily="2" charset="-122"/>
              </a:rPr>
              <a:t>进行索引和查询定位的。</a:t>
            </a:r>
            <a:endParaRPr lang="en-US" altLang="zh-CN" dirty="0" smtClean="0">
              <a:latin typeface="Arial Narrow" pitchFamily="34" charset="0"/>
              <a:ea typeface="黑体" pitchFamily="2" charset="-122"/>
            </a:endParaRPr>
          </a:p>
          <a:p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102" y="319392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分布式结构化数据表</a:t>
            </a: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HBase</a:t>
            </a:r>
            <a:endParaRPr kumimoji="0" lang="en-US" altLang="zh-CN" sz="2400" b="1" i="0" u="none" strike="noStrike" kern="1200" cap="none" spc="50" normalizeH="0" baseline="0" noProof="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5" name="Picture 4" descr="Hbase1.jpg"/>
          <p:cNvPicPr>
            <a:picLocks noChangeAspect="1"/>
          </p:cNvPicPr>
          <p:nvPr/>
        </p:nvPicPr>
        <p:blipFill>
          <a:blip r:embed="rId2" cstate="print">
            <a:lum contrast="20000"/>
          </a:blip>
          <a:srcRect l="6985" t="8044" b="17251"/>
          <a:stretch>
            <a:fillRect/>
          </a:stretch>
        </p:blipFill>
        <p:spPr>
          <a:xfrm flipH="1" flipV="1">
            <a:off x="437824" y="4259172"/>
            <a:ext cx="8274004" cy="2027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0331" y="701269"/>
            <a:ext cx="8596651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altLang="zh-CN" sz="2600" b="1" dirty="0" err="1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b="1" dirty="0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数据模型</a:t>
            </a:r>
            <a:endParaRPr lang="en-US" altLang="zh-CN" sz="2600" b="1" dirty="0" smtClean="0">
              <a:solidFill>
                <a:srgbClr val="C00000"/>
              </a:solidFill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en-US" altLang="zh-CN" sz="2600" b="1" dirty="0" err="1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dirty="0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物理存储格式</a:t>
            </a:r>
            <a:endParaRPr lang="en-US" altLang="zh-CN" sz="2600" dirty="0" smtClean="0"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按照列存储的稀疏行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/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列矩阵。物理存储格式上按逻辑模型中的行进行分割，并按照列族存储。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值为空的列不予存储，节省存储空间。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95218" y="211335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分布式结构化数据表</a:t>
            </a: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HBase</a:t>
            </a:r>
            <a:endParaRPr kumimoji="0" lang="en-US" altLang="zh-CN" sz="2400" b="1" i="0" u="none" strike="noStrike" kern="1200" cap="none" spc="50" normalizeH="0" baseline="0" noProof="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8" name="Picture 7" descr="Hbase2.jpg"/>
          <p:cNvPicPr>
            <a:picLocks noChangeAspect="1"/>
          </p:cNvPicPr>
          <p:nvPr/>
        </p:nvPicPr>
        <p:blipFill>
          <a:blip r:embed="rId2" cstate="print">
            <a:lum contrast="20000"/>
          </a:blip>
          <a:srcRect l="5862" t="9861" r="3454" b="6633"/>
          <a:stretch>
            <a:fillRect/>
          </a:stretch>
        </p:blipFill>
        <p:spPr>
          <a:xfrm>
            <a:off x="858982" y="1941434"/>
            <a:ext cx="7607387" cy="261209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390525" y="701675"/>
            <a:ext cx="8596313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altLang="zh-CN" sz="2600" b="1" dirty="0" err="1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b="1" dirty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数据模型</a:t>
            </a:r>
            <a:endParaRPr lang="en-US" altLang="zh-CN" sz="2600" b="1" dirty="0">
              <a:solidFill>
                <a:srgbClr val="C00000"/>
              </a:solidFill>
              <a:latin typeface="Arial Narrow" pitchFamily="34" charset="0"/>
              <a:ea typeface="黑体" pitchFamily="2" charset="-122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en-US" altLang="zh-CN" sz="2600" b="1" dirty="0" err="1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物理存储格式</a:t>
            </a:r>
            <a:endParaRPr lang="en-US" altLang="zh-CN" sz="2600" dirty="0">
              <a:latin typeface="Arial Narrow" pitchFamily="34" charset="0"/>
              <a:ea typeface="黑体" pitchFamily="2" charset="-122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95218" y="211335"/>
            <a:ext cx="7772400" cy="485622"/>
          </a:xfrm>
          <a:prstGeom prst="rect">
            <a:avLst/>
          </a:prstGeom>
        </p:spPr>
        <p:txBody>
          <a:bodyPr bIns="91440" anchor="b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zh-CN" altLang="en-US" sz="24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分布式结构化数据表</a:t>
            </a:r>
            <a:r>
              <a:rPr lang="en-US" altLang="zh-CN" sz="2400" b="1" spc="50" dirty="0" err="1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HBase</a:t>
            </a:r>
            <a:endParaRPr lang="en-US" altLang="zh-CN" sz="24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49156" name="Picture 3" descr="D:\Learning\hadoop学习\HBase学习\HBase教程\ajf3xwhqsr2q_1625fddxt2d8_b.png"/>
          <p:cNvPicPr>
            <a:picLocks noChangeAspect="1" noChangeArrowheads="1"/>
          </p:cNvPicPr>
          <p:nvPr/>
        </p:nvPicPr>
        <p:blipFill>
          <a:blip r:embed="rId2" cstate="print"/>
          <a:srcRect t="16785" b="11517"/>
          <a:stretch>
            <a:fillRect/>
          </a:stretch>
        </p:blipFill>
        <p:spPr bwMode="auto">
          <a:xfrm>
            <a:off x="560388" y="1927225"/>
            <a:ext cx="8118475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3105" y="947130"/>
            <a:ext cx="8695251" cy="56618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b="1" dirty="0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的基本构架</a:t>
            </a:r>
            <a:endParaRPr lang="en-US" altLang="zh-CN" b="1" dirty="0" smtClean="0">
              <a:solidFill>
                <a:srgbClr val="00B050"/>
              </a:solidFill>
              <a:latin typeface="Arial Narrow" pitchFamily="34" charset="0"/>
              <a:ea typeface="黑体" pitchFamily="2" charset="-122"/>
            </a:endParaRPr>
          </a:p>
          <a:p>
            <a:pPr marL="355600" indent="-355600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由一个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MasterServer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和由一组子表数据区服务器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RegionServer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构成，分别存储逻辑大表中的部分数据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176213" indent="-176213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   大表中的底层数据存于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HDFS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中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>
              <a:buNone/>
            </a:pPr>
            <a:endParaRPr lang="en-US" altLang="zh-CN" b="1" dirty="0" smtClean="0">
              <a:solidFill>
                <a:srgbClr val="00B050"/>
              </a:solidFill>
              <a:latin typeface="Arial Narrow" pitchFamily="34" charset="0"/>
              <a:ea typeface="黑体" pitchFamily="2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9468" y="372658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分布式结构化数据表</a:t>
            </a: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HBase</a:t>
            </a:r>
            <a:endParaRPr kumimoji="0" lang="en-US" altLang="zh-CN" sz="2400" b="1" i="0" u="none" strike="noStrike" kern="1200" cap="none" spc="50" normalizeH="0" baseline="0" noProof="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7" name="Picture 2" descr="http://www.tbdata.org/wp-content/uploads/2011/03/012911_1100_hbase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3895" y="2956263"/>
            <a:ext cx="6707942" cy="364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0331" y="701269"/>
            <a:ext cx="85966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altLang="zh-CN" sz="2600" b="1" dirty="0" err="1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b="1" dirty="0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数据存储管理方法</a:t>
            </a:r>
            <a:endParaRPr lang="en-US" altLang="zh-CN" sz="2600" b="1" dirty="0" smtClean="0">
              <a:solidFill>
                <a:srgbClr val="C00000"/>
              </a:solidFill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en-US" altLang="zh-CN" sz="2600" b="1" dirty="0" err="1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dirty="0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子表数据存储与子表服务器</a:t>
            </a:r>
            <a:endParaRPr lang="en-US" altLang="zh-CN" sz="2600" dirty="0" smtClean="0"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与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BigTable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类似，大表被分为很多个子表（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Region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），每个子表存储在一个子表服务器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RegionServer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上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95218" y="211335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分布式结构化数据表</a:t>
            </a: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HBase</a:t>
            </a:r>
            <a:endParaRPr kumimoji="0" lang="en-US" altLang="zh-CN" sz="2400" b="1" i="0" u="none" strike="noStrike" kern="1200" cap="none" spc="50" normalizeH="0" baseline="0" noProof="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4" name="Picture 2" descr="http://www.tbdata.org/wp-content/uploads/2011/01/Image_3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8928" y="2809922"/>
            <a:ext cx="6799262" cy="374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0331" y="701269"/>
            <a:ext cx="8596651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altLang="zh-CN" sz="2600" b="1" dirty="0" err="1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b="1" dirty="0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数据存储管理方法</a:t>
            </a:r>
            <a:endParaRPr lang="en-US" altLang="zh-CN" sz="2600" b="1" dirty="0" smtClean="0">
              <a:solidFill>
                <a:srgbClr val="00B050"/>
              </a:solidFill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en-US" altLang="zh-CN" sz="2600" b="1" dirty="0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dirty="0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子表数据存储与子表服务器</a:t>
            </a:r>
            <a:endParaRPr lang="en-US" altLang="zh-CN" sz="2600" dirty="0" smtClean="0"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每个子表中的数据区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Region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由很多个数据存储块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Store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构成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而每个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Store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数据块又由存放在内存中的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memStore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和存放在文件中的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StoreFile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构成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endParaRPr lang="en-US" altLang="zh-CN" sz="2600" dirty="0" smtClean="0"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endParaRPr lang="en-US" altLang="zh-CN" sz="2600" b="1" dirty="0" smtClean="0">
              <a:solidFill>
                <a:srgbClr val="C00000"/>
              </a:solidFill>
              <a:latin typeface="Arial Narrow" pitchFamily="34" charset="0"/>
              <a:ea typeface="黑体" pitchFamily="2" charset="-122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95218" y="211335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分布式结构化数据表</a:t>
            </a: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HBase</a:t>
            </a:r>
            <a:endParaRPr kumimoji="0" lang="en-US" altLang="zh-CN" sz="2400" b="1" i="0" u="none" strike="noStrike" kern="1200" cap="none" spc="50" normalizeH="0" baseline="0" noProof="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6" name="Picture 2" descr="http://www.tbdata.org/wp-content/uploads/2011/01/Image_4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8383" y="3195960"/>
            <a:ext cx="6569478" cy="3435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0331" y="701269"/>
            <a:ext cx="859665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altLang="zh-CN" sz="2600" b="1" dirty="0" err="1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b="1" dirty="0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数据存储管理方法</a:t>
            </a:r>
            <a:endParaRPr lang="en-US" altLang="zh-CN" sz="2600" b="1" dirty="0" smtClean="0">
              <a:solidFill>
                <a:srgbClr val="00B050"/>
              </a:solidFill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en-US" altLang="zh-CN" sz="2600" b="1" dirty="0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dirty="0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子表数据存储与子表服务器</a:t>
            </a:r>
            <a:endParaRPr lang="en-US" altLang="zh-CN" sz="2600" dirty="0" smtClean="0"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endParaRPr lang="en-US" altLang="zh-CN" sz="2600" b="1" dirty="0" smtClean="0">
              <a:solidFill>
                <a:srgbClr val="C00000"/>
              </a:solidFill>
              <a:latin typeface="Arial Narrow" pitchFamily="34" charset="0"/>
              <a:ea typeface="黑体" pitchFamily="2" charset="-122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95218" y="211335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分布式结构化数据表</a:t>
            </a: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HBase</a:t>
            </a:r>
            <a:endParaRPr kumimoji="0" lang="en-US" altLang="zh-CN" sz="2400" b="1" i="0" u="none" strike="noStrike" kern="1200" cap="none" spc="50" normalizeH="0" baseline="0" noProof="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4" name="Picture 8" descr="http://www.tbdata.org/wp-content/uploads/2011/03/012911_1100_hbase5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3187" y="2013748"/>
            <a:ext cx="5713705" cy="464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0331" y="701269"/>
            <a:ext cx="8442951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altLang="zh-CN" sz="2600" b="1" dirty="0" err="1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b="1" dirty="0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数据存储管理方法</a:t>
            </a:r>
            <a:endParaRPr lang="en-US" altLang="zh-CN" sz="2600" b="1" dirty="0" smtClean="0">
              <a:solidFill>
                <a:srgbClr val="C00000"/>
              </a:solidFill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en-US" altLang="zh-CN" sz="2600" dirty="0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dirty="0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数据的访问</a:t>
            </a:r>
            <a:endParaRPr lang="en-US" altLang="zh-CN" sz="2600" dirty="0" smtClean="0"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当客户端需要进行数据更新时，先查到子表服务器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,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然后向子表提交数据更新请求。提交的数据并不直接存储到磁盘上的数据文件中，而是添加到一个基于内存的子表数据对象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memStore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中，当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memStore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中的数据达到一定大小时，系统将自动将数据写入到文件数据块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StoreFile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中。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每个文件数据块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StoreFile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最后都写入到底层基于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HDFS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的文件中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95218" y="211335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分布式结构化数据表</a:t>
            </a: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HBase</a:t>
            </a:r>
            <a:endParaRPr kumimoji="0" lang="en-US" altLang="zh-CN" sz="2400" b="1" i="0" u="none" strike="noStrike" kern="1200" cap="none" spc="50" normalizeH="0" baseline="0" noProof="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0331" y="701269"/>
            <a:ext cx="859665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altLang="zh-CN" sz="2600" b="1" dirty="0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b="1" dirty="0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数据存储管理方法</a:t>
            </a:r>
            <a:endParaRPr lang="en-US" altLang="zh-CN" sz="2600" b="1" dirty="0" smtClean="0">
              <a:solidFill>
                <a:srgbClr val="C00000"/>
              </a:solidFill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en-US" altLang="zh-CN" sz="2600" dirty="0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dirty="0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数据的访问</a:t>
            </a:r>
            <a:endParaRPr lang="en-US" altLang="zh-CN" sz="2600" dirty="0" smtClean="0"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需要查询数据时，子表先查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memStore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。如果没有，则再查磁盘上的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StoreFile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。每个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StoreFile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都有类似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B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树的结构，允许进行快速的数据查询。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StoreFile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将定时压缩，多个压缩为一个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两个小的子表可以进行合并；子表大到超过某个指定值时，子表服务器就需要调用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HRegion.closeAndSplit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(),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把它分割为两个新的子表。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95218" y="211335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分布式结构化数据表</a:t>
            </a: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HBase</a:t>
            </a:r>
            <a:endParaRPr kumimoji="0" lang="en-US" altLang="zh-CN" sz="2400" b="1" i="0" u="none" strike="noStrike" kern="1200" cap="none" spc="50" normalizeH="0" baseline="0" noProof="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0331" y="701269"/>
            <a:ext cx="85966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altLang="zh-CN" sz="2600" b="1" dirty="0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b="1" dirty="0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数据存储管理方法</a:t>
            </a:r>
            <a:endParaRPr lang="en-US" altLang="zh-CN" sz="2600" b="1" dirty="0" smtClean="0">
              <a:solidFill>
                <a:srgbClr val="C00000"/>
              </a:solidFill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en-US" altLang="zh-CN" sz="2600" b="1" dirty="0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dirty="0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子表服务器与主服务器</a:t>
            </a:r>
            <a:endParaRPr lang="en-US" altLang="zh-CN" sz="2600" dirty="0" smtClean="0"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95218" y="211335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分布式结构化数据表</a:t>
            </a: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HBase</a:t>
            </a:r>
            <a:endParaRPr kumimoji="0" lang="en-US" altLang="zh-CN" sz="2400" b="1" i="0" u="none" strike="noStrike" kern="1200" cap="none" spc="50" normalizeH="0" baseline="0" noProof="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 descr="http://www.tbdata.org/wp-content/uploads/2011/03/012911_1100_hbase2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635" y="2041863"/>
            <a:ext cx="8454014" cy="427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034291" y="5566299"/>
            <a:ext cx="84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 Narrow" pitchFamily="34" charset="0"/>
              </a:rPr>
              <a:t>HDFS</a:t>
            </a:r>
            <a:endParaRPr lang="zh-CN" altLang="en-US" b="1" dirty="0"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092" y="705777"/>
            <a:ext cx="8527057" cy="5536894"/>
          </a:xfrm>
        </p:spPr>
        <p:txBody>
          <a:bodyPr>
            <a:normAutofit/>
          </a:bodyPr>
          <a:lstStyle/>
          <a:p>
            <a:pPr lvl="0">
              <a:buNone/>
              <a:defRPr/>
            </a:pPr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HDFS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基本构架</a:t>
            </a:r>
            <a:endParaRPr lang="en-US" altLang="zh-CN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  <a:p>
            <a:pPr lvl="0">
              <a:buNone/>
              <a:defRPr/>
            </a:pPr>
            <a:endParaRPr lang="en-US" altLang="en-US" b="1" dirty="0" smtClean="0">
              <a:solidFill>
                <a:srgbClr val="00B050"/>
              </a:solidFill>
              <a:latin typeface="+mj-lt"/>
              <a:ea typeface="+mj-ea"/>
            </a:endParaRPr>
          </a:p>
        </p:txBody>
      </p:sp>
      <p:sp>
        <p:nvSpPr>
          <p:cNvPr id="80" name="Rounded Rectangular Callout 79"/>
          <p:cNvSpPr/>
          <p:nvPr/>
        </p:nvSpPr>
        <p:spPr>
          <a:xfrm>
            <a:off x="6797964" y="1514746"/>
            <a:ext cx="1376218" cy="840509"/>
          </a:xfrm>
          <a:prstGeom prst="wedgeRoundRectCallout">
            <a:avLst>
              <a:gd name="adj1" fmla="val -88889"/>
              <a:gd name="adj2" fmla="val 46609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j-lt"/>
              </a:rPr>
              <a:t>对等于</a:t>
            </a:r>
            <a:r>
              <a:rPr lang="en-US" altLang="zh-CN" sz="1600" dirty="0" smtClean="0">
                <a:solidFill>
                  <a:schemeClr val="tx1"/>
                </a:solidFill>
                <a:latin typeface="+mj-lt"/>
              </a:rPr>
              <a:t>GFS</a:t>
            </a:r>
            <a:r>
              <a:rPr lang="zh-CN" altLang="en-US" sz="1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+mj-lt"/>
              </a:rPr>
              <a:t>Master</a:t>
            </a:r>
            <a:endParaRPr lang="zh-CN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3" name="Rounded Rectangular Callout 82"/>
          <p:cNvSpPr/>
          <p:nvPr/>
        </p:nvSpPr>
        <p:spPr>
          <a:xfrm>
            <a:off x="7389092" y="3597546"/>
            <a:ext cx="1403926" cy="942109"/>
          </a:xfrm>
          <a:prstGeom prst="wedgeRoundRectCallout">
            <a:avLst>
              <a:gd name="adj1" fmla="val -90153"/>
              <a:gd name="adj2" fmla="val 51717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j-lt"/>
              </a:rPr>
              <a:t>对等于</a:t>
            </a:r>
            <a:r>
              <a:rPr lang="en-US" altLang="zh-CN" sz="1600" dirty="0" smtClean="0">
                <a:solidFill>
                  <a:schemeClr val="tx1"/>
                </a:solidFill>
                <a:latin typeface="+mj-lt"/>
              </a:rPr>
              <a:t>GFS</a:t>
            </a:r>
            <a:r>
              <a:rPr lang="zh-CN" altLang="en-US" sz="1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  <a:latin typeface="+mj-lt"/>
              </a:rPr>
              <a:t>ChunkServer</a:t>
            </a:r>
            <a:endParaRPr lang="zh-CN" altLang="en-US" sz="16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1496291" y="2059692"/>
            <a:ext cx="1413164" cy="979055"/>
            <a:chOff x="1496291" y="1625600"/>
            <a:chExt cx="1413164" cy="979055"/>
          </a:xfrm>
        </p:grpSpPr>
        <p:sp>
          <p:nvSpPr>
            <p:cNvPr id="76" name="Rounded Rectangle 75"/>
            <p:cNvSpPr/>
            <p:nvPr/>
          </p:nvSpPr>
          <p:spPr>
            <a:xfrm>
              <a:off x="1496291" y="1625600"/>
              <a:ext cx="1413164" cy="979055"/>
            </a:xfrm>
            <a:prstGeom prst="roundRect">
              <a:avLst/>
            </a:prstGeom>
            <a:solidFill>
              <a:srgbClr val="00FF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+mj-ea"/>
                  <a:ea typeface="+mj-ea"/>
                </a:rPr>
                <a:t>应用程序</a:t>
              </a:r>
              <a:endParaRPr lang="en-US" altLang="zh-CN" sz="1600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endParaRPr lang="en-US" altLang="zh-CN" sz="1600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j-lt"/>
                  <a:ea typeface="+mj-ea"/>
                </a:rPr>
                <a:t>HDFS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j-lt"/>
                  <a:ea typeface="+mj-ea"/>
                </a:rPr>
                <a:t>客户端</a:t>
              </a:r>
              <a:endParaRPr lang="zh-CN" altLang="en-US" sz="1600" b="1" dirty="0">
                <a:solidFill>
                  <a:schemeClr val="tx1"/>
                </a:solidFill>
                <a:latin typeface="+mj-lt"/>
                <a:ea typeface="+mj-ea"/>
              </a:endParaRPr>
            </a:p>
          </p:txBody>
        </p:sp>
        <p:cxnSp>
          <p:nvCxnSpPr>
            <p:cNvPr id="85" name="Straight Connector 84"/>
            <p:cNvCxnSpPr>
              <a:stCxn id="76" idx="1"/>
              <a:endCxn id="76" idx="3"/>
            </p:cNvCxnSpPr>
            <p:nvPr/>
          </p:nvCxnSpPr>
          <p:spPr>
            <a:xfrm rot="10800000" flipH="1">
              <a:off x="1496291" y="2115128"/>
              <a:ext cx="14131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2493024" y="3001801"/>
            <a:ext cx="4005551" cy="1492468"/>
            <a:chOff x="2493024" y="2567709"/>
            <a:chExt cx="4005551" cy="1492468"/>
          </a:xfrm>
        </p:grpSpPr>
        <p:cxnSp>
          <p:nvCxnSpPr>
            <p:cNvPr id="102" name="Straight Connector 101"/>
            <p:cNvCxnSpPr/>
            <p:nvPr/>
          </p:nvCxnSpPr>
          <p:spPr>
            <a:xfrm rot="5400000">
              <a:off x="5021118" y="2922155"/>
              <a:ext cx="711200" cy="2308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493818" y="3288145"/>
              <a:ext cx="399934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rot="5400000">
              <a:off x="2115127" y="3676073"/>
              <a:ext cx="75738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rot="5400000">
              <a:off x="4124036" y="3680692"/>
              <a:ext cx="75738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rot="5400000">
              <a:off x="6119090" y="3680691"/>
              <a:ext cx="75738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>
            <a:off x="2096654" y="3038746"/>
            <a:ext cx="3980873" cy="1505529"/>
            <a:chOff x="2161309" y="4682836"/>
            <a:chExt cx="3980873" cy="1505529"/>
          </a:xfrm>
        </p:grpSpPr>
        <p:cxnSp>
          <p:nvCxnSpPr>
            <p:cNvPr id="112" name="Straight Arrow Connector 111"/>
            <p:cNvCxnSpPr/>
            <p:nvPr/>
          </p:nvCxnSpPr>
          <p:spPr>
            <a:xfrm rot="5400000">
              <a:off x="1440873" y="5412512"/>
              <a:ext cx="1468584" cy="9232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rot="5400000">
              <a:off x="3957784" y="5957457"/>
              <a:ext cx="392546" cy="4614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>
              <a:off x="5888184" y="5971313"/>
              <a:ext cx="424874" cy="9230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2161309" y="5763484"/>
              <a:ext cx="3980873" cy="9236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2918691" y="2059692"/>
            <a:ext cx="1588654" cy="286327"/>
            <a:chOff x="2918691" y="1625600"/>
            <a:chExt cx="1588654" cy="286327"/>
          </a:xfrm>
        </p:grpSpPr>
        <p:cxnSp>
          <p:nvCxnSpPr>
            <p:cNvPr id="89" name="Straight Arrow Connector 88"/>
            <p:cNvCxnSpPr/>
            <p:nvPr/>
          </p:nvCxnSpPr>
          <p:spPr>
            <a:xfrm flipV="1">
              <a:off x="2918691" y="1902691"/>
              <a:ext cx="1588654" cy="9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2946401" y="1625600"/>
              <a:ext cx="15517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文件名或数据块号</a:t>
              </a:r>
              <a:endParaRPr lang="zh-CN" altLang="en-US" sz="1100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2914073" y="2715473"/>
            <a:ext cx="1694875" cy="284702"/>
            <a:chOff x="2914073" y="2281381"/>
            <a:chExt cx="1694875" cy="284702"/>
          </a:xfrm>
        </p:grpSpPr>
        <p:cxnSp>
          <p:nvCxnSpPr>
            <p:cNvPr id="93" name="Straight Arrow Connector 92"/>
            <p:cNvCxnSpPr/>
            <p:nvPr/>
          </p:nvCxnSpPr>
          <p:spPr>
            <a:xfrm rot="10800000" flipV="1">
              <a:off x="2914073" y="2281381"/>
              <a:ext cx="1574801" cy="4619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2960257" y="2304473"/>
              <a:ext cx="16486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数据块号，数据块位置</a:t>
              </a:r>
              <a:endParaRPr lang="zh-CN" altLang="en-US" sz="1100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833414" y="3034123"/>
            <a:ext cx="3980873" cy="1487057"/>
            <a:chOff x="1838036" y="2623127"/>
            <a:chExt cx="3980873" cy="1487057"/>
          </a:xfrm>
        </p:grpSpPr>
        <p:cxnSp>
          <p:nvCxnSpPr>
            <p:cNvPr id="144" name="Straight Arrow Connector 143"/>
            <p:cNvCxnSpPr/>
            <p:nvPr/>
          </p:nvCxnSpPr>
          <p:spPr>
            <a:xfrm rot="5400000">
              <a:off x="1108364" y="3352803"/>
              <a:ext cx="1468584" cy="9232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none" w="sm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rot="5400000">
              <a:off x="3551385" y="3814622"/>
              <a:ext cx="558798" cy="461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rot="5400000">
              <a:off x="5514113" y="3828478"/>
              <a:ext cx="558798" cy="461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1838036" y="3537527"/>
              <a:ext cx="3980873" cy="923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4525818" y="1958087"/>
            <a:ext cx="1708727" cy="1077218"/>
            <a:chOff x="4525818" y="1523995"/>
            <a:chExt cx="1708727" cy="1077218"/>
          </a:xfrm>
        </p:grpSpPr>
        <p:sp>
          <p:nvSpPr>
            <p:cNvPr id="153" name="TextBox 152"/>
            <p:cNvSpPr txBox="1"/>
            <p:nvPr/>
          </p:nvSpPr>
          <p:spPr>
            <a:xfrm>
              <a:off x="4525818" y="1523995"/>
              <a:ext cx="1708727" cy="1077218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bg1"/>
                  </a:solidFill>
                  <a:latin typeface="+mj-lt"/>
                </a:rPr>
                <a:t>HDFS </a:t>
              </a:r>
              <a:r>
                <a:rPr lang="en-US" altLang="zh-CN" sz="1600" dirty="0" err="1" smtClean="0">
                  <a:solidFill>
                    <a:schemeClr val="bg1"/>
                  </a:solidFill>
                  <a:latin typeface="+mj-lt"/>
                </a:rPr>
                <a:t>NameNode</a:t>
              </a:r>
              <a:endParaRPr lang="en-US" altLang="zh-CN" sz="1600" dirty="0" smtClean="0">
                <a:solidFill>
                  <a:schemeClr val="bg1"/>
                </a:solidFill>
                <a:latin typeface="+mj-lt"/>
              </a:endParaRPr>
            </a:p>
            <a:p>
              <a:endParaRPr lang="en-US" altLang="zh-CN" sz="1600" dirty="0" smtClean="0">
                <a:solidFill>
                  <a:schemeClr val="bg1"/>
                </a:solidFill>
                <a:latin typeface="+mj-lt"/>
              </a:endParaRPr>
            </a:p>
            <a:p>
              <a:endParaRPr lang="en-US" altLang="zh-CN" sz="1600" dirty="0" smtClean="0">
                <a:solidFill>
                  <a:schemeClr val="bg1"/>
                </a:solidFill>
                <a:latin typeface="+mj-lt"/>
              </a:endParaRPr>
            </a:p>
            <a:p>
              <a:endParaRPr lang="zh-CN" altLang="en-US" sz="16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1204" y="1893453"/>
              <a:ext cx="1387849" cy="637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56" name="Group 155"/>
          <p:cNvGrpSpPr/>
          <p:nvPr/>
        </p:nvGrpSpPr>
        <p:grpSpPr>
          <a:xfrm>
            <a:off x="1380837" y="4488856"/>
            <a:ext cx="5467927" cy="1241001"/>
            <a:chOff x="1380837" y="4054764"/>
            <a:chExt cx="5467927" cy="1241001"/>
          </a:xfrm>
        </p:grpSpPr>
        <p:sp>
          <p:nvSpPr>
            <p:cNvPr id="81" name="Rounded Rectangle 80"/>
            <p:cNvSpPr/>
            <p:nvPr/>
          </p:nvSpPr>
          <p:spPr>
            <a:xfrm>
              <a:off x="1380837" y="4054764"/>
              <a:ext cx="1413164" cy="632691"/>
            </a:xfrm>
            <a:prstGeom prst="roundRect">
              <a:avLst/>
            </a:prstGeom>
            <a:solidFill>
              <a:srgbClr val="0066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>
                  <a:solidFill>
                    <a:schemeClr val="bg1"/>
                  </a:solidFill>
                  <a:latin typeface="+mj-lt"/>
                  <a:ea typeface="+mj-ea"/>
                </a:rPr>
                <a:t>DataNode</a:t>
              </a:r>
              <a:endParaRPr lang="en-US" altLang="zh-CN" sz="1600" dirty="0" smtClean="0">
                <a:solidFill>
                  <a:schemeClr val="bg1"/>
                </a:solidFill>
                <a:latin typeface="+mj-lt"/>
                <a:ea typeface="+mj-ea"/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+mj-lt"/>
                  <a:ea typeface="+mj-ea"/>
                </a:rPr>
                <a:t>数据</a:t>
              </a:r>
              <a:endParaRPr lang="zh-CN" altLang="en-US" sz="1600" dirty="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3398978" y="4077854"/>
              <a:ext cx="1413164" cy="632691"/>
            </a:xfrm>
            <a:prstGeom prst="roundRect">
              <a:avLst/>
            </a:prstGeom>
            <a:solidFill>
              <a:srgbClr val="0066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>
                  <a:solidFill>
                    <a:schemeClr val="bg1"/>
                  </a:solidFill>
                  <a:latin typeface="+mj-lt"/>
                  <a:ea typeface="+mj-ea"/>
                </a:rPr>
                <a:t>DataNode</a:t>
              </a:r>
              <a:endParaRPr lang="en-US" altLang="zh-CN" sz="1600" dirty="0" smtClean="0">
                <a:solidFill>
                  <a:schemeClr val="bg1"/>
                </a:solidFill>
                <a:latin typeface="+mj-lt"/>
                <a:ea typeface="+mj-ea"/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+mj-lt"/>
                  <a:ea typeface="+mj-ea"/>
                </a:rPr>
                <a:t>数据</a:t>
              </a:r>
              <a:endParaRPr lang="zh-CN" altLang="en-US" sz="1600" dirty="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5421750" y="4077856"/>
              <a:ext cx="1413164" cy="632691"/>
            </a:xfrm>
            <a:prstGeom prst="roundRect">
              <a:avLst/>
            </a:prstGeom>
            <a:solidFill>
              <a:srgbClr val="0066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>
                  <a:solidFill>
                    <a:schemeClr val="bg1"/>
                  </a:solidFill>
                  <a:latin typeface="+mj-lt"/>
                  <a:ea typeface="+mj-ea"/>
                </a:rPr>
                <a:t>DataNode</a:t>
              </a:r>
              <a:endParaRPr lang="en-US" altLang="zh-CN" sz="1600" dirty="0" smtClean="0">
                <a:solidFill>
                  <a:schemeClr val="bg1"/>
                </a:solidFill>
                <a:latin typeface="+mj-lt"/>
                <a:ea typeface="+mj-ea"/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+mj-lt"/>
                  <a:ea typeface="+mj-ea"/>
                </a:rPr>
                <a:t>数据</a:t>
              </a:r>
              <a:endParaRPr lang="zh-CN" altLang="en-US" sz="1600" dirty="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98731" y="4684569"/>
              <a:ext cx="1418359" cy="58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07641" y="4707659"/>
              <a:ext cx="1418359" cy="58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30405" y="4707665"/>
              <a:ext cx="1418359" cy="58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9" name="Title 1"/>
          <p:cNvSpPr txBox="1">
            <a:spLocks/>
          </p:cNvSpPr>
          <p:nvPr/>
        </p:nvSpPr>
        <p:spPr>
          <a:xfrm>
            <a:off x="1067508" y="274517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Hadoop</a:t>
            </a: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的分布式文件系统</a:t>
            </a:r>
            <a:r>
              <a:rPr kumimoji="0" lang="en-US" altLang="zh-CN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HDFS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0331" y="701269"/>
            <a:ext cx="8596651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altLang="zh-CN" sz="2600" b="1" dirty="0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b="1" dirty="0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数据存储管理方法</a:t>
            </a:r>
            <a:endParaRPr lang="en-US" altLang="zh-CN" sz="2600" b="1" dirty="0" smtClean="0">
              <a:solidFill>
                <a:srgbClr val="C00000"/>
              </a:solidFill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en-US" altLang="zh-CN" sz="2600" b="1" dirty="0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dirty="0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主服务器</a:t>
            </a:r>
            <a:r>
              <a:rPr lang="en-US" altLang="zh-CN" sz="2600" dirty="0" err="1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HServer</a:t>
            </a:r>
            <a:endParaRPr lang="en-US" altLang="zh-CN" sz="2600" dirty="0" smtClean="0"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lnSpc>
                <a:spcPct val="120000"/>
              </a:lnSpc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与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BigTable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类似，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使用主服务器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HServer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来管理所有子表服务器。主服务器维护所有子表服务器在任何时刻的状态。当一个新的子表服务器注册时，主服务器让新的子表服务器装载子表。若主服务器与子表服务器连接超时，那么子表服务器将自动停止，并重新启动；而主服务器则假定该子表服务器已死机，将其上的数据转移至其它子表服务器，将其上的子表标注为空闲，并在重新启动后另行分配使用。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95218" y="211335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分布式结构化数据表</a:t>
            </a: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HBase</a:t>
            </a:r>
            <a:endParaRPr kumimoji="0" lang="en-US" altLang="zh-CN" sz="2400" b="1" i="0" u="none" strike="noStrike" kern="1200" cap="none" spc="50" normalizeH="0" baseline="0" noProof="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0331" y="701269"/>
            <a:ext cx="8596651" cy="445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altLang="zh-CN" sz="2600" b="1" dirty="0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b="1" dirty="0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数据存储管理方法</a:t>
            </a:r>
            <a:endParaRPr lang="en-US" altLang="zh-CN" sz="2600" b="1" dirty="0" smtClean="0">
              <a:solidFill>
                <a:srgbClr val="C00000"/>
              </a:solidFill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en-US" altLang="zh-CN" sz="2600" dirty="0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dirty="0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数据记录的查询定位</a:t>
            </a:r>
            <a:endParaRPr lang="en-US" altLang="zh-CN" sz="2600" dirty="0" smtClean="0"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lnSpc>
                <a:spcPct val="120000"/>
              </a:lnSpc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描述所有子表和子表中数据块的元数据都存放在专门的元数据表中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,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并存储在特殊的子表中。子表元数据会不断增长，因此会使用多个子表来保存。而所有元数据子表的元数据都保存在根子表中。主服务器会扫描根子表，从而得到所有的元数据子表位置，再进一步扫描这些元数据子表即可获得所寻找子表的位置。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lnSpc>
                <a:spcPct val="120000"/>
              </a:lnSpc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　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95218" y="211335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分布式结构化数据表</a:t>
            </a: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HBase</a:t>
            </a:r>
            <a:endParaRPr kumimoji="0" lang="en-US" altLang="zh-CN" sz="2400" b="1" i="0" u="none" strike="noStrike" kern="1200" cap="none" spc="50" normalizeH="0" baseline="0" noProof="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0331" y="701269"/>
            <a:ext cx="859665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altLang="zh-CN" sz="2600" b="1" dirty="0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b="1" dirty="0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数据存储管理方法</a:t>
            </a:r>
            <a:endParaRPr lang="en-US" altLang="zh-CN" sz="2600" b="1" dirty="0" smtClean="0">
              <a:solidFill>
                <a:srgbClr val="C00000"/>
              </a:solidFill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en-US" altLang="zh-CN" sz="2600" dirty="0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dirty="0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数据记录的查询定位</a:t>
            </a:r>
            <a:endParaRPr lang="en-US" altLang="zh-CN" sz="2600" dirty="0" smtClean="0">
              <a:solidFill>
                <a:srgbClr val="C00000"/>
              </a:solidFill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元数据子表采用三级索引结构：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SzPct val="70000"/>
            </a:pP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　　根子表－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&gt;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用户表的元数据表－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&gt;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用户表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95218" y="211335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分布式结构化数据表</a:t>
            </a: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HBase</a:t>
            </a:r>
            <a:endParaRPr kumimoji="0" lang="en-US" altLang="zh-CN" sz="2400" b="1" i="0" u="none" strike="noStrike" kern="1200" cap="none" spc="50" normalizeH="0" baseline="0" noProof="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6" name="Picture 2" descr="http://www.searchtb.com/wp-content/uploads/2011/01/image0030.jpg"/>
          <p:cNvPicPr>
            <a:picLocks noChangeAspect="1" noChangeArrowheads="1"/>
          </p:cNvPicPr>
          <p:nvPr/>
        </p:nvPicPr>
        <p:blipFill>
          <a:blip r:embed="rId2" cstate="print"/>
          <a:srcRect t="6769" r="3210" b="6155"/>
          <a:stretch>
            <a:fillRect/>
          </a:stretch>
        </p:blipFill>
        <p:spPr bwMode="auto">
          <a:xfrm>
            <a:off x="639193" y="2840853"/>
            <a:ext cx="7390404" cy="379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0331" y="701269"/>
            <a:ext cx="859665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altLang="zh-CN" sz="2600" b="1" dirty="0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b="1" dirty="0" smtClean="0">
                <a:solidFill>
                  <a:srgbClr val="00B050"/>
                </a:solidFill>
                <a:latin typeface="Arial Narrow" pitchFamily="34" charset="0"/>
                <a:ea typeface="黑体" pitchFamily="2" charset="-122"/>
              </a:rPr>
              <a:t>数据存储管理方法</a:t>
            </a:r>
            <a:endParaRPr lang="en-US" altLang="zh-CN" sz="2600" b="1" dirty="0" smtClean="0">
              <a:solidFill>
                <a:srgbClr val="C00000"/>
              </a:solidFill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en-US" altLang="zh-CN" sz="2600" dirty="0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dirty="0" smtClean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数据记录的查询定位</a:t>
            </a:r>
            <a:endParaRPr lang="en-US" altLang="zh-CN" sz="2600" dirty="0" smtClean="0">
              <a:latin typeface="Arial Narrow" pitchFamily="34" charset="0"/>
              <a:ea typeface="黑体" pitchFamily="2" charset="-122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95218" y="211335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分布式结构化数据表</a:t>
            </a: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HBase</a:t>
            </a:r>
            <a:endParaRPr kumimoji="0" lang="en-US" altLang="zh-CN" sz="2400" b="1" i="0" u="none" strike="noStrike" kern="1200" cap="none" spc="50" normalizeH="0" baseline="0" noProof="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4" name="Picture 2" descr="http://www.tbdata.org/wp-content/uploads/2011/03/012911_1100_hbase6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667" y="1812642"/>
            <a:ext cx="6933459" cy="4810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780" y="2821069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Thanks</a:t>
            </a:r>
            <a:r>
              <a:rPr lang="zh-CN" altLang="en-US" sz="6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！</a:t>
            </a:r>
            <a:endParaRPr lang="zh-CN" altLang="en-US" sz="6000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092" y="705777"/>
            <a:ext cx="8527057" cy="5536894"/>
          </a:xfrm>
        </p:spPr>
        <p:txBody>
          <a:bodyPr>
            <a:normAutofit/>
          </a:bodyPr>
          <a:lstStyle/>
          <a:p>
            <a:pPr lvl="0">
              <a:buNone/>
              <a:defRPr/>
            </a:pPr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HDFS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基本实现构架</a:t>
            </a:r>
            <a:endParaRPr lang="en-US" altLang="zh-CN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  <a:p>
            <a:pPr lvl="0">
              <a:buNone/>
              <a:defRPr/>
            </a:pPr>
            <a:endParaRPr lang="en-US" altLang="en-US" b="1" dirty="0" smtClean="0">
              <a:solidFill>
                <a:srgbClr val="00B050"/>
              </a:solidFill>
              <a:latin typeface="+mj-lt"/>
              <a:ea typeface="+mj-ea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719716" y="1483879"/>
          <a:ext cx="7574539" cy="4713288"/>
        </p:xfrm>
        <a:graphic>
          <a:graphicData uri="http://schemas.openxmlformats.org/presentationml/2006/ole">
            <p:oleObj spid="_x0000_s2050" name="Visio" r:id="rId3" imgW="5431771" imgH="3703478" progId="Visio.Drawing.11">
              <p:embed/>
            </p:oleObj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067508" y="274517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Hadoop</a:t>
            </a: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的分布式文件系统</a:t>
            </a:r>
            <a:r>
              <a:rPr kumimoji="0" lang="en-US" altLang="zh-CN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HDFS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092" y="705777"/>
            <a:ext cx="8527057" cy="5536894"/>
          </a:xfrm>
        </p:spPr>
        <p:txBody>
          <a:bodyPr>
            <a:normAutofit/>
          </a:bodyPr>
          <a:lstStyle/>
          <a:p>
            <a:pPr lvl="0">
              <a:buNone/>
              <a:defRPr/>
            </a:pPr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HDFS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数据分布设计</a:t>
            </a:r>
            <a:endParaRPr lang="en-US" altLang="zh-CN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  <a:p>
            <a:pPr lvl="0">
              <a:buNone/>
              <a:defRPr/>
            </a:pPr>
            <a:endParaRPr lang="en-US" altLang="en-US" b="1" dirty="0" smtClean="0">
              <a:solidFill>
                <a:srgbClr val="00B050"/>
              </a:solidFill>
              <a:latin typeface="+mj-lt"/>
              <a:ea typeface="+mj-ea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727" y="1312994"/>
            <a:ext cx="6918036" cy="4174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25053" y="5673544"/>
            <a:ext cx="788323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dirty="0" smtClean="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多副本数据块形式存储，按照块的方式随机选择存储节点</a:t>
            </a:r>
            <a:endParaRPr lang="en-US" altLang="zh-CN" sz="2400" dirty="0" smtClean="0">
              <a:solidFill>
                <a:srgbClr val="FF0066"/>
              </a:solidFill>
              <a:latin typeface="黑体" pitchFamily="2" charset="-122"/>
              <a:ea typeface="黑体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400" dirty="0" smtClean="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默认副本数目是</a:t>
            </a:r>
            <a:r>
              <a:rPr lang="en-US" altLang="zh-CN" sz="2400" dirty="0" smtClean="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7508" y="274517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Hadoop</a:t>
            </a: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的分布式文件系统</a:t>
            </a:r>
            <a:r>
              <a:rPr kumimoji="0" lang="en-US" altLang="zh-CN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HDFS</a:t>
            </a:r>
          </a:p>
        </p:txBody>
      </p:sp>
      <p:sp>
        <p:nvSpPr>
          <p:cNvPr id="7" name="Freeform 6"/>
          <p:cNvSpPr/>
          <p:nvPr/>
        </p:nvSpPr>
        <p:spPr>
          <a:xfrm>
            <a:off x="2105891" y="3762279"/>
            <a:ext cx="3084945" cy="292485"/>
          </a:xfrm>
          <a:custGeom>
            <a:avLst/>
            <a:gdLst>
              <a:gd name="connsiteX0" fmla="*/ 0 w 3084945"/>
              <a:gd name="connsiteY0" fmla="*/ 264776 h 292485"/>
              <a:gd name="connsiteX1" fmla="*/ 655782 w 3084945"/>
              <a:gd name="connsiteY1" fmla="*/ 70812 h 292485"/>
              <a:gd name="connsiteX2" fmla="*/ 1745673 w 3084945"/>
              <a:gd name="connsiteY2" fmla="*/ 15394 h 292485"/>
              <a:gd name="connsiteX3" fmla="*/ 2687782 w 3084945"/>
              <a:gd name="connsiteY3" fmla="*/ 163176 h 292485"/>
              <a:gd name="connsiteX4" fmla="*/ 3084945 w 3084945"/>
              <a:gd name="connsiteY4" fmla="*/ 292485 h 29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4945" h="292485">
                <a:moveTo>
                  <a:pt x="0" y="264776"/>
                </a:moveTo>
                <a:cubicBezTo>
                  <a:pt x="182418" y="188576"/>
                  <a:pt x="364837" y="112376"/>
                  <a:pt x="655782" y="70812"/>
                </a:cubicBezTo>
                <a:cubicBezTo>
                  <a:pt x="946727" y="29248"/>
                  <a:pt x="1407006" y="0"/>
                  <a:pt x="1745673" y="15394"/>
                </a:cubicBezTo>
                <a:cubicBezTo>
                  <a:pt x="2084340" y="30788"/>
                  <a:pt x="2464570" y="116994"/>
                  <a:pt x="2687782" y="163176"/>
                </a:cubicBezTo>
                <a:cubicBezTo>
                  <a:pt x="2910994" y="209358"/>
                  <a:pt x="2997969" y="250921"/>
                  <a:pt x="3084945" y="2924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7"/>
          <p:cNvSpPr/>
          <p:nvPr/>
        </p:nvSpPr>
        <p:spPr>
          <a:xfrm>
            <a:off x="3232727" y="4350327"/>
            <a:ext cx="434109" cy="406400"/>
          </a:xfrm>
          <a:custGeom>
            <a:avLst/>
            <a:gdLst>
              <a:gd name="connsiteX0" fmla="*/ 434109 w 434109"/>
              <a:gd name="connsiteY0" fmla="*/ 0 h 406400"/>
              <a:gd name="connsiteX1" fmla="*/ 0 w 434109"/>
              <a:gd name="connsiteY1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4109" h="406400">
                <a:moveTo>
                  <a:pt x="434109" y="0"/>
                </a:moveTo>
                <a:lnTo>
                  <a:pt x="0" y="4064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9"/>
          <p:cNvSpPr/>
          <p:nvPr/>
        </p:nvSpPr>
        <p:spPr>
          <a:xfrm>
            <a:off x="3214255" y="3853103"/>
            <a:ext cx="3325090" cy="404861"/>
          </a:xfrm>
          <a:custGeom>
            <a:avLst/>
            <a:gdLst>
              <a:gd name="connsiteX0" fmla="*/ 0 w 3325090"/>
              <a:gd name="connsiteY0" fmla="*/ 312497 h 404861"/>
              <a:gd name="connsiteX1" fmla="*/ 572654 w 3325090"/>
              <a:gd name="connsiteY1" fmla="*/ 118533 h 404861"/>
              <a:gd name="connsiteX2" fmla="*/ 1524000 w 3325090"/>
              <a:gd name="connsiteY2" fmla="*/ 7697 h 404861"/>
              <a:gd name="connsiteX3" fmla="*/ 2650836 w 3325090"/>
              <a:gd name="connsiteY3" fmla="*/ 72352 h 404861"/>
              <a:gd name="connsiteX4" fmla="*/ 3325090 w 3325090"/>
              <a:gd name="connsiteY4" fmla="*/ 404861 h 40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5090" h="404861">
                <a:moveTo>
                  <a:pt x="0" y="312497"/>
                </a:moveTo>
                <a:cubicBezTo>
                  <a:pt x="159327" y="240915"/>
                  <a:pt x="318654" y="169333"/>
                  <a:pt x="572654" y="118533"/>
                </a:cubicBezTo>
                <a:cubicBezTo>
                  <a:pt x="826654" y="67733"/>
                  <a:pt x="1177636" y="15394"/>
                  <a:pt x="1524000" y="7697"/>
                </a:cubicBezTo>
                <a:cubicBezTo>
                  <a:pt x="1870364" y="0"/>
                  <a:pt x="2350654" y="6158"/>
                  <a:pt x="2650836" y="72352"/>
                </a:cubicBezTo>
                <a:cubicBezTo>
                  <a:pt x="2951018" y="138546"/>
                  <a:pt x="3138054" y="271703"/>
                  <a:pt x="3325090" y="40486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10"/>
          <p:cNvSpPr/>
          <p:nvPr/>
        </p:nvSpPr>
        <p:spPr>
          <a:xfrm>
            <a:off x="4876800" y="4969164"/>
            <a:ext cx="2152073" cy="172411"/>
          </a:xfrm>
          <a:custGeom>
            <a:avLst/>
            <a:gdLst>
              <a:gd name="connsiteX0" fmla="*/ 0 w 2152073"/>
              <a:gd name="connsiteY0" fmla="*/ 0 h 172411"/>
              <a:gd name="connsiteX1" fmla="*/ 895927 w 2152073"/>
              <a:gd name="connsiteY1" fmla="*/ 147781 h 172411"/>
              <a:gd name="connsiteX2" fmla="*/ 1828800 w 2152073"/>
              <a:gd name="connsiteY2" fmla="*/ 147781 h 172411"/>
              <a:gd name="connsiteX3" fmla="*/ 2152073 w 2152073"/>
              <a:gd name="connsiteY3" fmla="*/ 120072 h 172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073" h="172411">
                <a:moveTo>
                  <a:pt x="0" y="0"/>
                </a:moveTo>
                <a:cubicBezTo>
                  <a:pt x="295563" y="61575"/>
                  <a:pt x="591127" y="123151"/>
                  <a:pt x="895927" y="147781"/>
                </a:cubicBezTo>
                <a:cubicBezTo>
                  <a:pt x="1200727" y="172411"/>
                  <a:pt x="1619442" y="152399"/>
                  <a:pt x="1828800" y="147781"/>
                </a:cubicBezTo>
                <a:cubicBezTo>
                  <a:pt x="2038158" y="143163"/>
                  <a:pt x="2095115" y="131617"/>
                  <a:pt x="2152073" y="12007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092" y="705777"/>
            <a:ext cx="8527057" cy="5536894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HDFS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可靠性与出错恢复</a:t>
            </a:r>
            <a:endParaRPr lang="en-US" altLang="zh-CN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DataNode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节点的检测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 Narrow" pitchFamily="34" charset="0"/>
                <a:ea typeface="黑体" pitchFamily="2" charset="-122"/>
              </a:rPr>
              <a:t>心跳：</a:t>
            </a:r>
            <a:r>
              <a:rPr lang="en-US" altLang="zh-CN" dirty="0" err="1" smtClean="0">
                <a:latin typeface="Arial Narrow" pitchFamily="34" charset="0"/>
                <a:ea typeface="黑体" pitchFamily="2" charset="-122"/>
              </a:rPr>
              <a:t>NameNode</a:t>
            </a:r>
            <a:r>
              <a:rPr lang="en-US" altLang="zh-CN" dirty="0" smtClean="0">
                <a:latin typeface="Arial Narrow" pitchFamily="34" charset="0"/>
                <a:ea typeface="黑体" pitchFamily="2" charset="-122"/>
              </a:rPr>
              <a:t> </a:t>
            </a:r>
            <a:r>
              <a:rPr lang="zh-CN" altLang="en-US" dirty="0" smtClean="0">
                <a:latin typeface="Arial Narrow" pitchFamily="34" charset="0"/>
                <a:ea typeface="黑体" pitchFamily="2" charset="-122"/>
              </a:rPr>
              <a:t>不断检测</a:t>
            </a:r>
            <a:r>
              <a:rPr lang="en-US" altLang="zh-CN" dirty="0" err="1" smtClean="0">
                <a:latin typeface="Arial Narrow" pitchFamily="34" charset="0"/>
                <a:ea typeface="黑体" pitchFamily="2" charset="-122"/>
              </a:rPr>
              <a:t>DataNode</a:t>
            </a:r>
            <a:r>
              <a:rPr lang="zh-CN" altLang="en-US" dirty="0" smtClean="0">
                <a:latin typeface="Arial Narrow" pitchFamily="34" charset="0"/>
                <a:ea typeface="黑体" pitchFamily="2" charset="-122"/>
              </a:rPr>
              <a:t>是否有效</a:t>
            </a:r>
            <a:endParaRPr lang="en-US" altLang="zh-CN" dirty="0" smtClean="0">
              <a:latin typeface="Arial Narrow" pitchFamily="34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 Narrow" pitchFamily="34" charset="0"/>
                <a:ea typeface="黑体" pitchFamily="2" charset="-122"/>
              </a:rPr>
              <a:t>若失效，则寻找新的节点替代，将失效节点数据重新分布</a:t>
            </a:r>
            <a:endParaRPr lang="en-US" altLang="zh-CN" dirty="0" smtClean="0">
              <a:latin typeface="Arial Narrow" pitchFamily="34" charset="0"/>
              <a:ea typeface="黑体" pitchFamily="2" charset="-122"/>
            </a:endParaRPr>
          </a:p>
          <a:p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集群负载均衡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数据一致性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: 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校验和</a:t>
            </a:r>
            <a:r>
              <a:rPr lang="en-US" altLang="zh-CN" sz="2400" dirty="0" smtClean="0">
                <a:latin typeface="Arial Narrow" pitchFamily="34" charset="0"/>
                <a:ea typeface="黑体" pitchFamily="2" charset="-122"/>
              </a:rPr>
              <a:t>checksum</a:t>
            </a:r>
          </a:p>
          <a:p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主节点元数据失效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lvl="1"/>
            <a:r>
              <a:rPr lang="en-US" altLang="zh-CN" sz="2200" dirty="0" smtClean="0">
                <a:latin typeface="Arial Narrow" pitchFamily="34" charset="0"/>
                <a:ea typeface="黑体" pitchFamily="2" charset="-122"/>
              </a:rPr>
              <a:t>Multiple </a:t>
            </a:r>
            <a:r>
              <a:rPr lang="en-US" altLang="zh-CN" sz="2200" dirty="0" err="1" smtClean="0">
                <a:latin typeface="Arial Narrow" pitchFamily="34" charset="0"/>
                <a:ea typeface="黑体" pitchFamily="2" charset="-122"/>
              </a:rPr>
              <a:t>FsImage</a:t>
            </a:r>
            <a:r>
              <a:rPr lang="en-US" altLang="zh-CN" sz="2200" dirty="0" smtClean="0">
                <a:latin typeface="Arial Narrow" pitchFamily="34" charset="0"/>
                <a:ea typeface="黑体" pitchFamily="2" charset="-122"/>
              </a:rPr>
              <a:t> and </a:t>
            </a:r>
            <a:r>
              <a:rPr lang="en-US" altLang="zh-CN" sz="2200" dirty="0" err="1" smtClean="0">
                <a:latin typeface="Arial Narrow" pitchFamily="34" charset="0"/>
                <a:ea typeface="黑体" pitchFamily="2" charset="-122"/>
              </a:rPr>
              <a:t>EditLog</a:t>
            </a:r>
            <a:endParaRPr lang="en-US" altLang="zh-CN" sz="2200" dirty="0" smtClean="0">
              <a:latin typeface="Arial Narrow" pitchFamily="34" charset="0"/>
              <a:ea typeface="黑体" pitchFamily="2" charset="-122"/>
            </a:endParaRPr>
          </a:p>
          <a:p>
            <a:pPr lvl="1"/>
            <a:r>
              <a:rPr lang="en-US" altLang="zh-CN" sz="2200" dirty="0" smtClean="0">
                <a:latin typeface="Arial Narrow" pitchFamily="34" charset="0"/>
                <a:ea typeface="黑体" pitchFamily="2" charset="-122"/>
              </a:rPr>
              <a:t>Checkpoint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7508" y="274517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Hadoop</a:t>
            </a: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的分布式文件系统</a:t>
            </a:r>
            <a:r>
              <a:rPr kumimoji="0" lang="en-US" altLang="zh-CN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HDFS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092" y="705777"/>
            <a:ext cx="8527057" cy="5536894"/>
          </a:xfrm>
        </p:spPr>
        <p:txBody>
          <a:bodyPr>
            <a:normAutofit/>
          </a:bodyPr>
          <a:lstStyle/>
          <a:p>
            <a:pPr lvl="0">
              <a:buNone/>
              <a:defRPr/>
            </a:pPr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HDFS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设计要点</a:t>
            </a:r>
            <a:endParaRPr lang="en-US" altLang="zh-CN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命名空间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副本选择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lvl="1"/>
            <a:r>
              <a:rPr lang="en-US" altLang="zh-CN" dirty="0" smtClean="0">
                <a:latin typeface="Arial Narrow" pitchFamily="34" charset="0"/>
                <a:ea typeface="黑体" pitchFamily="2" charset="-122"/>
              </a:rPr>
              <a:t> Rack Awareness</a:t>
            </a:r>
          </a:p>
          <a:p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安全模式</a:t>
            </a:r>
            <a:endParaRPr lang="en-US" altLang="zh-CN" sz="2400" dirty="0" smtClean="0">
              <a:latin typeface="Arial Narrow" pitchFamily="34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 Narrow" pitchFamily="34" charset="0"/>
                <a:ea typeface="黑体" pitchFamily="2" charset="-122"/>
              </a:rPr>
              <a:t>刚启动的时候，等待每一个</a:t>
            </a:r>
            <a:r>
              <a:rPr lang="en-US" altLang="zh-CN" dirty="0" err="1" smtClean="0">
                <a:latin typeface="Arial Narrow" pitchFamily="34" charset="0"/>
                <a:ea typeface="黑体" pitchFamily="2" charset="-122"/>
              </a:rPr>
              <a:t>DataNode</a:t>
            </a:r>
            <a:r>
              <a:rPr lang="zh-CN" altLang="en-US" dirty="0" smtClean="0">
                <a:latin typeface="Arial Narrow" pitchFamily="34" charset="0"/>
                <a:ea typeface="黑体" pitchFamily="2" charset="-122"/>
              </a:rPr>
              <a:t>报告情况</a:t>
            </a:r>
            <a:endParaRPr lang="en-US" altLang="zh-CN" dirty="0" smtClean="0">
              <a:latin typeface="Arial Narrow" pitchFamily="34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 Narrow" pitchFamily="34" charset="0"/>
                <a:ea typeface="黑体" pitchFamily="2" charset="-122"/>
              </a:rPr>
              <a:t>退出安全模式的时候才进行副本复制操作</a:t>
            </a:r>
            <a:endParaRPr lang="en-US" altLang="zh-CN" dirty="0" smtClean="0">
              <a:latin typeface="Arial Narrow" pitchFamily="34" charset="0"/>
              <a:ea typeface="黑体" pitchFamily="2" charset="-122"/>
            </a:endParaRPr>
          </a:p>
          <a:p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NameNode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有自己的 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FsImage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和</a:t>
            </a:r>
            <a:r>
              <a:rPr lang="en-US" altLang="zh-CN" sz="2400" dirty="0" err="1" smtClean="0">
                <a:latin typeface="Arial Narrow" pitchFamily="34" charset="0"/>
                <a:ea typeface="黑体" pitchFamily="2" charset="-122"/>
              </a:rPr>
              <a:t>EditLog</a:t>
            </a:r>
            <a:r>
              <a:rPr lang="zh-CN" altLang="en-US" sz="2400" dirty="0" smtClean="0">
                <a:latin typeface="Arial Narrow" pitchFamily="34" charset="0"/>
                <a:ea typeface="黑体" pitchFamily="2" charset="-122"/>
              </a:rPr>
              <a:t>，前者有自己的文件系统状态，后者是还没有更新的记录</a:t>
            </a:r>
          </a:p>
          <a:p>
            <a:pPr lvl="0">
              <a:buNone/>
              <a:defRPr/>
            </a:pPr>
            <a:endParaRPr lang="en-US" altLang="en-US" b="1" dirty="0" smtClean="0">
              <a:solidFill>
                <a:srgbClr val="00B050"/>
              </a:solidFill>
              <a:latin typeface="+mj-lt"/>
              <a:ea typeface="+mj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7508" y="274517"/>
            <a:ext cx="7772400" cy="485622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50" normalizeH="0" baseline="0" noProof="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Hadoop</a:t>
            </a:r>
            <a:r>
              <a:rPr kumimoji="0" lang="zh-CN" altLang="en-US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的分布式文件系统</a:t>
            </a:r>
            <a:r>
              <a:rPr kumimoji="0" lang="en-US" altLang="zh-CN" sz="2400" b="1" i="0" u="none" strike="noStrike" kern="120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HDFS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26223</TotalTime>
  <Words>3814</Words>
  <Application>Microsoft Office PowerPoint</Application>
  <PresentationFormat>全屏显示(4:3)</PresentationFormat>
  <Paragraphs>471</Paragraphs>
  <Slides>54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6" baseType="lpstr">
      <vt:lpstr>Equity</vt:lpstr>
      <vt:lpstr>Visio</vt:lpstr>
      <vt:lpstr>Ch.4. Hadoop MapReduce基本构架</vt:lpstr>
      <vt:lpstr>Ch.4. Hadoop MapReduce基本构架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Hadoop MapReduce的基本工作原理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Thanks！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 1. 并行计算技术简介</dc:title>
  <dc:creator>yihua</dc:creator>
  <cp:lastModifiedBy>huangqg</cp:lastModifiedBy>
  <cp:revision>623</cp:revision>
  <dcterms:created xsi:type="dcterms:W3CDTF">2011-01-31T19:55:44Z</dcterms:created>
  <dcterms:modified xsi:type="dcterms:W3CDTF">2015-03-25T09:18:51Z</dcterms:modified>
</cp:coreProperties>
</file>