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3"/>
  </p:notesMasterIdLst>
  <p:handoutMasterIdLst>
    <p:handoutMasterId r:id="rId24"/>
  </p:handoutMasterIdLst>
  <p:sldIdLst>
    <p:sldId id="256" r:id="rId2"/>
    <p:sldId id="871" r:id="rId3"/>
    <p:sldId id="865" r:id="rId4"/>
    <p:sldId id="866" r:id="rId5"/>
    <p:sldId id="857" r:id="rId6"/>
    <p:sldId id="867" r:id="rId7"/>
    <p:sldId id="868" r:id="rId8"/>
    <p:sldId id="869" r:id="rId9"/>
    <p:sldId id="870" r:id="rId10"/>
    <p:sldId id="872" r:id="rId11"/>
    <p:sldId id="873" r:id="rId12"/>
    <p:sldId id="874" r:id="rId13"/>
    <p:sldId id="859" r:id="rId14"/>
    <p:sldId id="861" r:id="rId15"/>
    <p:sldId id="877" r:id="rId16"/>
    <p:sldId id="875" r:id="rId17"/>
    <p:sldId id="876" r:id="rId18"/>
    <p:sldId id="878" r:id="rId19"/>
    <p:sldId id="805" r:id="rId20"/>
    <p:sldId id="860" r:id="rId21"/>
    <p:sldId id="323" r:id="rId22"/>
  </p:sldIdLst>
  <p:sldSz cx="9144000" cy="6858000" type="screen4x3"/>
  <p:notesSz cx="6858000" cy="9144000"/>
  <p:defaultTextStyle>
    <a:defPPr>
      <a:defRPr lang="zh-CN"/>
    </a:defPPr>
    <a:lvl1pPr algn="ctr" rtl="0" eaLnBrk="0" fontAlgn="base" hangingPunct="0">
      <a:lnSpc>
        <a:spcPct val="80000"/>
      </a:lnSpc>
      <a:spcBef>
        <a:spcPct val="50000"/>
      </a:spcBef>
      <a:spcAft>
        <a:spcPct val="0"/>
      </a:spcAft>
      <a:defRPr kumimoji="1" b="1" kern="1200">
        <a:solidFill>
          <a:schemeClr val="tx1"/>
        </a:solidFill>
        <a:latin typeface="华文细黑" pitchFamily="2" charset="-122"/>
        <a:ea typeface="华文细黑" pitchFamily="2" charset="-122"/>
        <a:cs typeface="+mn-cs"/>
      </a:defRPr>
    </a:lvl1pPr>
    <a:lvl2pPr marL="457200" algn="ctr" rtl="0" eaLnBrk="0" fontAlgn="base" hangingPunct="0">
      <a:lnSpc>
        <a:spcPct val="80000"/>
      </a:lnSpc>
      <a:spcBef>
        <a:spcPct val="50000"/>
      </a:spcBef>
      <a:spcAft>
        <a:spcPct val="0"/>
      </a:spcAft>
      <a:defRPr kumimoji="1" b="1" kern="1200">
        <a:solidFill>
          <a:schemeClr val="tx1"/>
        </a:solidFill>
        <a:latin typeface="华文细黑" pitchFamily="2" charset="-122"/>
        <a:ea typeface="华文细黑" pitchFamily="2" charset="-122"/>
        <a:cs typeface="+mn-cs"/>
      </a:defRPr>
    </a:lvl2pPr>
    <a:lvl3pPr marL="914400" algn="ctr" rtl="0" eaLnBrk="0" fontAlgn="base" hangingPunct="0">
      <a:lnSpc>
        <a:spcPct val="80000"/>
      </a:lnSpc>
      <a:spcBef>
        <a:spcPct val="50000"/>
      </a:spcBef>
      <a:spcAft>
        <a:spcPct val="0"/>
      </a:spcAft>
      <a:defRPr kumimoji="1" b="1" kern="1200">
        <a:solidFill>
          <a:schemeClr val="tx1"/>
        </a:solidFill>
        <a:latin typeface="华文细黑" pitchFamily="2" charset="-122"/>
        <a:ea typeface="华文细黑" pitchFamily="2" charset="-122"/>
        <a:cs typeface="+mn-cs"/>
      </a:defRPr>
    </a:lvl3pPr>
    <a:lvl4pPr marL="1371600" algn="ctr" rtl="0" eaLnBrk="0" fontAlgn="base" hangingPunct="0">
      <a:lnSpc>
        <a:spcPct val="80000"/>
      </a:lnSpc>
      <a:spcBef>
        <a:spcPct val="50000"/>
      </a:spcBef>
      <a:spcAft>
        <a:spcPct val="0"/>
      </a:spcAft>
      <a:defRPr kumimoji="1" b="1" kern="1200">
        <a:solidFill>
          <a:schemeClr val="tx1"/>
        </a:solidFill>
        <a:latin typeface="华文细黑" pitchFamily="2" charset="-122"/>
        <a:ea typeface="华文细黑" pitchFamily="2" charset="-122"/>
        <a:cs typeface="+mn-cs"/>
      </a:defRPr>
    </a:lvl4pPr>
    <a:lvl5pPr marL="1828800" algn="ctr" rtl="0" eaLnBrk="0" fontAlgn="base" hangingPunct="0">
      <a:lnSpc>
        <a:spcPct val="80000"/>
      </a:lnSpc>
      <a:spcBef>
        <a:spcPct val="50000"/>
      </a:spcBef>
      <a:spcAft>
        <a:spcPct val="0"/>
      </a:spcAft>
      <a:defRPr kumimoji="1" b="1" kern="1200">
        <a:solidFill>
          <a:schemeClr val="tx1"/>
        </a:solidFill>
        <a:latin typeface="华文细黑" pitchFamily="2" charset="-122"/>
        <a:ea typeface="华文细黑" pitchFamily="2" charset="-122"/>
        <a:cs typeface="+mn-cs"/>
      </a:defRPr>
    </a:lvl5pPr>
    <a:lvl6pPr marL="2286000" algn="l" defTabSz="914400" rtl="0" eaLnBrk="1" latinLnBrk="0" hangingPunct="1">
      <a:defRPr kumimoji="1" b="1" kern="1200">
        <a:solidFill>
          <a:schemeClr val="tx1"/>
        </a:solidFill>
        <a:latin typeface="华文细黑" pitchFamily="2" charset="-122"/>
        <a:ea typeface="华文细黑" pitchFamily="2" charset="-122"/>
        <a:cs typeface="+mn-cs"/>
      </a:defRPr>
    </a:lvl6pPr>
    <a:lvl7pPr marL="2743200" algn="l" defTabSz="914400" rtl="0" eaLnBrk="1" latinLnBrk="0" hangingPunct="1">
      <a:defRPr kumimoji="1" b="1" kern="1200">
        <a:solidFill>
          <a:schemeClr val="tx1"/>
        </a:solidFill>
        <a:latin typeface="华文细黑" pitchFamily="2" charset="-122"/>
        <a:ea typeface="华文细黑" pitchFamily="2" charset="-122"/>
        <a:cs typeface="+mn-cs"/>
      </a:defRPr>
    </a:lvl7pPr>
    <a:lvl8pPr marL="3200400" algn="l" defTabSz="914400" rtl="0" eaLnBrk="1" latinLnBrk="0" hangingPunct="1">
      <a:defRPr kumimoji="1" b="1" kern="1200">
        <a:solidFill>
          <a:schemeClr val="tx1"/>
        </a:solidFill>
        <a:latin typeface="华文细黑" pitchFamily="2" charset="-122"/>
        <a:ea typeface="华文细黑" pitchFamily="2" charset="-122"/>
        <a:cs typeface="+mn-cs"/>
      </a:defRPr>
    </a:lvl8pPr>
    <a:lvl9pPr marL="3657600" algn="l" defTabSz="914400" rtl="0" eaLnBrk="1" latinLnBrk="0" hangingPunct="1">
      <a:defRPr kumimoji="1" b="1" kern="1200">
        <a:solidFill>
          <a:schemeClr val="tx1"/>
        </a:solidFill>
        <a:latin typeface="华文细黑" pitchFamily="2" charset="-122"/>
        <a:ea typeface="华文细黑"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24A4BE"/>
    <a:srgbClr val="28B6D2"/>
    <a:srgbClr val="15BBD1"/>
    <a:srgbClr val="66FFFF"/>
    <a:srgbClr val="FFCC00"/>
    <a:srgbClr val="00CC00"/>
    <a:srgbClr val="800000"/>
    <a:srgbClr val="FF0066"/>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4" autoAdjust="0"/>
    <p:restoredTop sz="95976" autoAdjust="0"/>
  </p:normalViewPr>
  <p:slideViewPr>
    <p:cSldViewPr>
      <p:cViewPr>
        <p:scale>
          <a:sx n="90" d="100"/>
          <a:sy n="90" d="100"/>
        </p:scale>
        <p:origin x="-99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832"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defRPr sz="1200" b="0">
                <a:latin typeface="Times New Roman" pitchFamily="18" charset="0"/>
                <a:ea typeface="宋体" pitchFamily="2" charset="-122"/>
              </a:defRPr>
            </a:lvl1pPr>
          </a:lstStyle>
          <a:p>
            <a:pPr>
              <a:defRPr/>
            </a:pPr>
            <a:endParaRPr lang="en-US" altLang="zh-CN" dirty="0"/>
          </a:p>
        </p:txBody>
      </p:sp>
      <p:sp>
        <p:nvSpPr>
          <p:cNvPr id="1536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defRPr sz="1200" b="0">
                <a:latin typeface="Times New Roman" pitchFamily="18" charset="0"/>
                <a:ea typeface="宋体" pitchFamily="2" charset="-122"/>
              </a:defRPr>
            </a:lvl1pPr>
          </a:lstStyle>
          <a:p>
            <a:pPr>
              <a:defRPr/>
            </a:pPr>
            <a:endParaRPr lang="en-US" altLang="zh-CN" dirty="0"/>
          </a:p>
        </p:txBody>
      </p:sp>
      <p:sp>
        <p:nvSpPr>
          <p:cNvPr id="1536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defRPr sz="1200" b="0">
                <a:latin typeface="Times New Roman" pitchFamily="18" charset="0"/>
                <a:ea typeface="宋体" pitchFamily="2" charset="-122"/>
              </a:defRPr>
            </a:lvl1pPr>
          </a:lstStyle>
          <a:p>
            <a:pPr>
              <a:defRPr/>
            </a:pPr>
            <a:endParaRPr lang="en-US" altLang="zh-CN" dirty="0"/>
          </a:p>
        </p:txBody>
      </p:sp>
      <p:sp>
        <p:nvSpPr>
          <p:cNvPr id="1536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defRPr sz="1200" b="0">
                <a:latin typeface="Times New Roman" pitchFamily="18" charset="0"/>
                <a:ea typeface="宋体" pitchFamily="2" charset="-122"/>
              </a:defRPr>
            </a:lvl1pPr>
          </a:lstStyle>
          <a:p>
            <a:pPr>
              <a:defRPr/>
            </a:pPr>
            <a:fld id="{6131B9D9-F7BC-4123-A716-488E72DBC258}"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defRPr sz="1200" b="0">
                <a:latin typeface="Times New Roman" pitchFamily="18" charset="0"/>
                <a:ea typeface="宋体" pitchFamily="2" charset="-122"/>
              </a:defRPr>
            </a:lvl1pPr>
          </a:lstStyle>
          <a:p>
            <a:pPr>
              <a:defRPr/>
            </a:pPr>
            <a:endParaRPr lang="en-US" altLang="zh-CN" dirty="0"/>
          </a:p>
        </p:txBody>
      </p:sp>
      <p:sp>
        <p:nvSpPr>
          <p:cNvPr id="174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defRPr sz="1200" b="0">
                <a:latin typeface="Times New Roman" pitchFamily="18" charset="0"/>
                <a:ea typeface="宋体" pitchFamily="2" charset="-122"/>
              </a:defRPr>
            </a:lvl1pPr>
          </a:lstStyle>
          <a:p>
            <a:pPr>
              <a:defRPr/>
            </a:pPr>
            <a:endParaRPr lang="en-US" altLang="zh-CN" dirty="0"/>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74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defRPr sz="1200" b="0">
                <a:latin typeface="Times New Roman" pitchFamily="18" charset="0"/>
                <a:ea typeface="宋体" pitchFamily="2" charset="-122"/>
              </a:defRPr>
            </a:lvl1pPr>
          </a:lstStyle>
          <a:p>
            <a:pPr>
              <a:defRPr/>
            </a:pPr>
            <a:endParaRPr lang="en-US" altLang="zh-CN" dirty="0"/>
          </a:p>
        </p:txBody>
      </p:sp>
      <p:sp>
        <p:nvSpPr>
          <p:cNvPr id="17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defRPr sz="1200" b="0">
                <a:latin typeface="Times New Roman" pitchFamily="18" charset="0"/>
                <a:ea typeface="宋体" pitchFamily="2" charset="-122"/>
              </a:defRPr>
            </a:lvl1pPr>
          </a:lstStyle>
          <a:p>
            <a:pPr>
              <a:defRPr/>
            </a:pPr>
            <a:fld id="{8F33AA2A-C885-4AE7-9665-38980C86E4B3}"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0DC1E3C-A38E-48C5-BC20-5DE1FA2F36F6}" type="slidenum">
              <a:rPr lang="en-US" altLang="zh-CN" smtClean="0"/>
              <a:pPr/>
              <a:t>1</a:t>
            </a:fld>
            <a:endParaRPr lang="en-US" altLang="zh-CN" dirty="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3AAB7233-5E43-40B4-8CEA-86BE7D8E6A22}" type="slidenum">
              <a:rPr lang="en-US" altLang="zh-CN" smtClean="0"/>
              <a:pPr/>
              <a:t>21</a:t>
            </a:fld>
            <a:endParaRPr lang="en-US" altLang="zh-CN" dirty="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1638" y="71438"/>
            <a:ext cx="2212975" cy="66706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7950" y="71438"/>
            <a:ext cx="6491288" cy="66706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07950" y="71438"/>
            <a:ext cx="7488238" cy="620712"/>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179388" y="836613"/>
            <a:ext cx="4316412" cy="2876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836613"/>
            <a:ext cx="4316413" cy="2876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179388" y="3865563"/>
            <a:ext cx="4316412" cy="2876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865563"/>
            <a:ext cx="4316413" cy="2876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07950" y="71438"/>
            <a:ext cx="7488238" cy="620712"/>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9388" y="836613"/>
            <a:ext cx="4316412" cy="5905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836613"/>
            <a:ext cx="4316413" cy="2876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865563"/>
            <a:ext cx="4316413" cy="2876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07950" y="71438"/>
            <a:ext cx="7488238" cy="62071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79388" y="836613"/>
            <a:ext cx="8785225" cy="5905500"/>
          </a:xfrm>
        </p:spPr>
        <p:txBody>
          <a:bodyPr/>
          <a:lstStyle/>
          <a:p>
            <a:r>
              <a:rPr lang="zh-CN" altLang="en-US" smtClean="0"/>
              <a:t>单击图标添加表格</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9388" y="836613"/>
            <a:ext cx="4316412" cy="5905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836613"/>
            <a:ext cx="4316413" cy="5905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7950" y="71438"/>
            <a:ext cx="7488238" cy="6207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179388" y="836613"/>
            <a:ext cx="8785225" cy="5905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宋体" pitchFamily="2" charset="-122"/>
        </a:defRPr>
      </a:lvl2pPr>
      <a:lvl3pPr algn="l" rtl="0" eaLnBrk="1" fontAlgn="base" hangingPunct="1">
        <a:spcBef>
          <a:spcPct val="0"/>
        </a:spcBef>
        <a:spcAft>
          <a:spcPct val="0"/>
        </a:spcAft>
        <a:defRPr kumimoji="1" sz="3200">
          <a:solidFill>
            <a:schemeClr val="tx2"/>
          </a:solidFill>
          <a:latin typeface="Times New Roman" pitchFamily="18" charset="0"/>
          <a:ea typeface="宋体" pitchFamily="2" charset="-122"/>
        </a:defRPr>
      </a:lvl3pPr>
      <a:lvl4pPr algn="l" rtl="0" eaLnBrk="1" fontAlgn="base" hangingPunct="1">
        <a:spcBef>
          <a:spcPct val="0"/>
        </a:spcBef>
        <a:spcAft>
          <a:spcPct val="0"/>
        </a:spcAft>
        <a:defRPr kumimoji="1" sz="3200">
          <a:solidFill>
            <a:schemeClr val="tx2"/>
          </a:solidFill>
          <a:latin typeface="Times New Roman" pitchFamily="18" charset="0"/>
          <a:ea typeface="宋体" pitchFamily="2" charset="-122"/>
        </a:defRPr>
      </a:lvl4pPr>
      <a:lvl5pPr algn="l" rtl="0" eaLnBrk="1" fontAlgn="base" hangingPunct="1">
        <a:spcBef>
          <a:spcPct val="0"/>
        </a:spcBef>
        <a:spcAft>
          <a:spcPct val="0"/>
        </a:spcAft>
        <a:defRPr kumimoji="1" sz="3200">
          <a:solidFill>
            <a:schemeClr val="tx2"/>
          </a:solidFill>
          <a:latin typeface="Times New Roman" pitchFamily="18" charset="0"/>
          <a:ea typeface="宋体" pitchFamily="2" charset="-122"/>
        </a:defRPr>
      </a:lvl5pPr>
      <a:lvl6pPr marL="457200" algn="l" rtl="0" eaLnBrk="1" fontAlgn="base" hangingPunct="1">
        <a:spcBef>
          <a:spcPct val="0"/>
        </a:spcBef>
        <a:spcAft>
          <a:spcPct val="0"/>
        </a:spcAft>
        <a:defRPr kumimoji="1" sz="3200">
          <a:solidFill>
            <a:schemeClr val="tx2"/>
          </a:solidFill>
          <a:latin typeface="Times New Roman" pitchFamily="18" charset="0"/>
          <a:ea typeface="宋体" pitchFamily="2" charset="-122"/>
        </a:defRPr>
      </a:lvl6pPr>
      <a:lvl7pPr marL="914400" algn="l" rtl="0" eaLnBrk="1" fontAlgn="base" hangingPunct="1">
        <a:spcBef>
          <a:spcPct val="0"/>
        </a:spcBef>
        <a:spcAft>
          <a:spcPct val="0"/>
        </a:spcAft>
        <a:defRPr kumimoji="1" sz="3200">
          <a:solidFill>
            <a:schemeClr val="tx2"/>
          </a:solidFill>
          <a:latin typeface="Times New Roman" pitchFamily="18" charset="0"/>
          <a:ea typeface="宋体" pitchFamily="2" charset="-122"/>
        </a:defRPr>
      </a:lvl7pPr>
      <a:lvl8pPr marL="1371600" algn="l" rtl="0" eaLnBrk="1" fontAlgn="base" hangingPunct="1">
        <a:spcBef>
          <a:spcPct val="0"/>
        </a:spcBef>
        <a:spcAft>
          <a:spcPct val="0"/>
        </a:spcAft>
        <a:defRPr kumimoji="1" sz="3200">
          <a:solidFill>
            <a:schemeClr val="tx2"/>
          </a:solidFill>
          <a:latin typeface="Times New Roman" pitchFamily="18" charset="0"/>
          <a:ea typeface="宋体" pitchFamily="2" charset="-122"/>
        </a:defRPr>
      </a:lvl8pPr>
      <a:lvl9pPr marL="1828800" algn="l" rtl="0" eaLnBrk="1" fontAlgn="base" hangingPunct="1">
        <a:spcBef>
          <a:spcPct val="0"/>
        </a:spcBef>
        <a:spcAft>
          <a:spcPct val="0"/>
        </a:spcAft>
        <a:defRPr kumimoji="1" sz="3200">
          <a:solidFill>
            <a:schemeClr val="tx2"/>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6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oauth.net/advisories/2009-1/" TargetMode="External"/><Relationship Id="rId7" Type="http://schemas.openxmlformats.org/officeDocument/2006/relationships/hyperlink" Target="http://tools.ietf.org/html/draft-ietf-oauth-v2-10" TargetMode="External"/><Relationship Id="rId2" Type="http://schemas.openxmlformats.org/officeDocument/2006/relationships/hyperlink" Target="http://oauth.net/core/1.0/" TargetMode="External"/><Relationship Id="rId1" Type="http://schemas.openxmlformats.org/officeDocument/2006/relationships/slideLayout" Target="../slideLayouts/slideLayout2.xml"/><Relationship Id="rId6" Type="http://schemas.openxmlformats.org/officeDocument/2006/relationships/hyperlink" Target="http://tools.ietf.org/html/rfc5849" TargetMode="External"/><Relationship Id="rId5" Type="http://schemas.openxmlformats.org/officeDocument/2006/relationships/hyperlink" Target="http://oauth.net/core/1.0a/" TargetMode="External"/><Relationship Id="rId4" Type="http://schemas.openxmlformats.org/officeDocument/2006/relationships/hyperlink" Target="http://hueniverse.com/2009/04/explaining-the-oauth-session-fixation-attack/"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openid.net/foundation/bounty/" TargetMode="External"/><Relationship Id="rId2" Type="http://schemas.openxmlformats.org/officeDocument/2006/relationships/hyperlink" Target="http://openid.net/developers/spec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aspire.openid.c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loopo.cn/" TargetMode="External"/><Relationship Id="rId2" Type="http://schemas.openxmlformats.org/officeDocument/2006/relationships/hyperlink" Target="http://www.yupoo.com/" TargetMode="External"/><Relationship Id="rId1" Type="http://schemas.openxmlformats.org/officeDocument/2006/relationships/slideLayout" Target="../slideLayouts/slideLayout2.xml"/><Relationship Id="rId4" Type="http://schemas.openxmlformats.org/officeDocument/2006/relationships/hyperlink" Target="http://www.onedoor.cn/openid/info"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googlecodesamples.com/oauth_playgroun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4" name="Rectangle 10"/>
          <p:cNvSpPr>
            <a:spLocks noChangeArrowheads="1"/>
          </p:cNvSpPr>
          <p:nvPr/>
        </p:nvSpPr>
        <p:spPr bwMode="auto">
          <a:xfrm>
            <a:off x="684213" y="1027113"/>
            <a:ext cx="7772400" cy="1970087"/>
          </a:xfrm>
          <a:prstGeom prst="rect">
            <a:avLst/>
          </a:prstGeom>
          <a:noFill/>
          <a:ln w="9525">
            <a:noFill/>
            <a:miter lim="800000"/>
            <a:headEnd/>
            <a:tailEnd/>
          </a:ln>
        </p:spPr>
        <p:txBody>
          <a:bodyPr anchor="ctr"/>
          <a:lstStyle/>
          <a:p>
            <a:pPr eaLnBrk="1" hangingPunct="1">
              <a:lnSpc>
                <a:spcPct val="100000"/>
              </a:lnSpc>
              <a:spcBef>
                <a:spcPct val="0"/>
              </a:spcBef>
            </a:pPr>
            <a:r>
              <a:rPr lang="en-US" altLang="zh-CN" sz="4400" dirty="0" err="1" smtClean="0">
                <a:solidFill>
                  <a:srgbClr val="FF3300"/>
                </a:solidFill>
                <a:latin typeface="微软雅黑" pitchFamily="34" charset="-122"/>
                <a:ea typeface="微软雅黑" pitchFamily="34" charset="-122"/>
              </a:rPr>
              <a:t>OAuth</a:t>
            </a:r>
            <a:r>
              <a:rPr lang="zh-CN" altLang="en-US" sz="4400" dirty="0" smtClean="0">
                <a:solidFill>
                  <a:srgbClr val="FF3300"/>
                </a:solidFill>
                <a:latin typeface="微软雅黑" pitchFamily="34" charset="-122"/>
                <a:ea typeface="微软雅黑" pitchFamily="34" charset="-122"/>
              </a:rPr>
              <a:t>与</a:t>
            </a:r>
            <a:r>
              <a:rPr lang="en-US" altLang="zh-CN" sz="4400" dirty="0" err="1" smtClean="0">
                <a:solidFill>
                  <a:srgbClr val="FF3300"/>
                </a:solidFill>
                <a:latin typeface="微软雅黑" pitchFamily="34" charset="-122"/>
                <a:ea typeface="微软雅黑" pitchFamily="34" charset="-122"/>
              </a:rPr>
              <a:t>openID</a:t>
            </a:r>
            <a:endParaRPr lang="zh-CN" altLang="en-US" sz="4400" dirty="0">
              <a:solidFill>
                <a:srgbClr val="FF3300"/>
              </a:solidFill>
              <a:latin typeface="微软雅黑" pitchFamily="34" charset="-122"/>
              <a:ea typeface="微软雅黑" pitchFamily="34" charset="-122"/>
            </a:endParaRPr>
          </a:p>
        </p:txBody>
      </p:sp>
      <p:sp>
        <p:nvSpPr>
          <p:cNvPr id="3075" name="Text Box 12"/>
          <p:cNvSpPr txBox="1">
            <a:spLocks noChangeArrowheads="1"/>
          </p:cNvSpPr>
          <p:nvPr/>
        </p:nvSpPr>
        <p:spPr bwMode="auto">
          <a:xfrm>
            <a:off x="5364163" y="3789363"/>
            <a:ext cx="3232150" cy="1033462"/>
          </a:xfrm>
          <a:prstGeom prst="rect">
            <a:avLst/>
          </a:prstGeom>
          <a:noFill/>
          <a:ln w="9525">
            <a:noFill/>
            <a:miter lim="800000"/>
            <a:headEnd/>
            <a:tailEnd/>
          </a:ln>
        </p:spPr>
        <p:txBody>
          <a:bodyPr wrap="none" lIns="0" rIns="0">
            <a:spAutoFit/>
          </a:bodyPr>
          <a:lstStyle/>
          <a:p>
            <a:pPr eaLnBrk="1" hangingPunct="1">
              <a:lnSpc>
                <a:spcPct val="100000"/>
              </a:lnSpc>
              <a:spcBef>
                <a:spcPct val="20000"/>
              </a:spcBef>
            </a:pPr>
            <a:r>
              <a:rPr lang="zh-CN" altLang="en-US" dirty="0">
                <a:solidFill>
                  <a:schemeClr val="bg1"/>
                </a:solidFill>
                <a:latin typeface="微软雅黑" pitchFamily="34" charset="-122"/>
                <a:ea typeface="微软雅黑" pitchFamily="34" charset="-122"/>
              </a:rPr>
              <a:t>卓望数码技术（深圳）有限公司</a:t>
            </a:r>
          </a:p>
          <a:p>
            <a:pPr eaLnBrk="1" hangingPunct="1">
              <a:lnSpc>
                <a:spcPct val="100000"/>
              </a:lnSpc>
              <a:spcBef>
                <a:spcPct val="20000"/>
              </a:spcBef>
            </a:pPr>
            <a:r>
              <a:rPr lang="en-US" altLang="zh-CN" dirty="0" smtClean="0">
                <a:solidFill>
                  <a:schemeClr val="bg1"/>
                </a:solidFill>
                <a:latin typeface="微软雅黑" pitchFamily="34" charset="-122"/>
                <a:ea typeface="微软雅黑" pitchFamily="34" charset="-122"/>
              </a:rPr>
              <a:t>2011</a:t>
            </a:r>
            <a:r>
              <a:rPr lang="zh-CN" altLang="en-US" dirty="0" smtClean="0">
                <a:solidFill>
                  <a:schemeClr val="bg1"/>
                </a:solidFill>
                <a:latin typeface="微软雅黑" pitchFamily="34" charset="-122"/>
                <a:ea typeface="微软雅黑" pitchFamily="34" charset="-122"/>
              </a:rPr>
              <a:t>年</a:t>
            </a:r>
            <a:r>
              <a:rPr lang="en-US" altLang="zh-CN" dirty="0" smtClean="0">
                <a:solidFill>
                  <a:schemeClr val="bg1"/>
                </a:solidFill>
                <a:latin typeface="微软雅黑" pitchFamily="34" charset="-122"/>
                <a:ea typeface="微软雅黑" pitchFamily="34" charset="-122"/>
              </a:rPr>
              <a:t>1</a:t>
            </a:r>
            <a:r>
              <a:rPr lang="zh-CN" altLang="en-US" dirty="0" smtClean="0">
                <a:solidFill>
                  <a:schemeClr val="bg1"/>
                </a:solidFill>
                <a:latin typeface="微软雅黑" pitchFamily="34" charset="-122"/>
                <a:ea typeface="微软雅黑" pitchFamily="34" charset="-122"/>
              </a:rPr>
              <a:t>月</a:t>
            </a:r>
            <a:endParaRPr lang="en-US" altLang="zh-CN" dirty="0">
              <a:solidFill>
                <a:schemeClr val="bg1"/>
              </a:solidFill>
              <a:latin typeface="微软雅黑" pitchFamily="34" charset="-122"/>
              <a:ea typeface="微软雅黑" pitchFamily="34" charset="-122"/>
            </a:endParaRPr>
          </a:p>
          <a:p>
            <a:pPr eaLnBrk="1" hangingPunct="1">
              <a:lnSpc>
                <a:spcPct val="100000"/>
              </a:lnSpc>
              <a:spcBef>
                <a:spcPct val="20000"/>
              </a:spcBef>
            </a:pPr>
            <a:r>
              <a:rPr lang="zh-CN" altLang="en-US" dirty="0" smtClean="0">
                <a:solidFill>
                  <a:schemeClr val="bg1"/>
                </a:solidFill>
                <a:latin typeface="微软雅黑" pitchFamily="34" charset="-122"/>
                <a:ea typeface="微软雅黑" pitchFamily="34" charset="-122"/>
              </a:rPr>
              <a:t>架构部   宫建涛</a:t>
            </a:r>
            <a:endParaRPr lang="zh-CN" altLang="en-US"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smtClean="0">
                <a:latin typeface="微软雅黑" pitchFamily="34" charset="-122"/>
                <a:ea typeface="微软雅黑" pitchFamily="34" charset="-122"/>
              </a:rPr>
              <a:t>OAuth</a:t>
            </a:r>
            <a:r>
              <a:rPr lang="zh-CN" altLang="en-US" b="1" dirty="0" smtClean="0">
                <a:latin typeface="微软雅黑" pitchFamily="34" charset="-122"/>
                <a:ea typeface="微软雅黑" pitchFamily="34" charset="-122"/>
              </a:rPr>
              <a:t>简史</a:t>
            </a:r>
            <a:endParaRPr lang="zh-CN" altLang="en-US" b="1" dirty="0">
              <a:latin typeface="微软雅黑" pitchFamily="34" charset="-122"/>
              <a:ea typeface="微软雅黑" pitchFamily="34" charset="-122"/>
            </a:endParaRPr>
          </a:p>
        </p:txBody>
      </p:sp>
      <p:sp>
        <p:nvSpPr>
          <p:cNvPr id="4" name="矩形 3"/>
          <p:cNvSpPr/>
          <p:nvPr/>
        </p:nvSpPr>
        <p:spPr>
          <a:xfrm>
            <a:off x="500034" y="1596191"/>
            <a:ext cx="7500990" cy="2419124"/>
          </a:xfrm>
          <a:prstGeom prst="rect">
            <a:avLst/>
          </a:prstGeom>
          <a:noFill/>
          <a:ln w="6350"/>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l"/>
            <a:r>
              <a:rPr lang="en-US" altLang="zh-CN" b="0" dirty="0" smtClean="0">
                <a:solidFill>
                  <a:schemeClr val="tx1"/>
                </a:solidFill>
              </a:rPr>
              <a:t>2007</a:t>
            </a:r>
            <a:r>
              <a:rPr lang="zh-CN" altLang="en-US" b="0" dirty="0" smtClean="0">
                <a:solidFill>
                  <a:schemeClr val="tx1"/>
                </a:solidFill>
              </a:rPr>
              <a:t>年</a:t>
            </a:r>
            <a:r>
              <a:rPr lang="en-US" altLang="zh-CN" b="0" dirty="0" smtClean="0">
                <a:solidFill>
                  <a:schemeClr val="tx1"/>
                </a:solidFill>
              </a:rPr>
              <a:t>12</a:t>
            </a:r>
            <a:r>
              <a:rPr lang="zh-CN" altLang="en-US" b="0" dirty="0" smtClean="0">
                <a:solidFill>
                  <a:schemeClr val="tx1"/>
                </a:solidFill>
              </a:rPr>
              <a:t>月</a:t>
            </a:r>
            <a:r>
              <a:rPr lang="en-US" altLang="zh-CN" b="0" dirty="0" smtClean="0">
                <a:solidFill>
                  <a:schemeClr val="tx1"/>
                </a:solidFill>
              </a:rPr>
              <a:t>4</a:t>
            </a:r>
            <a:r>
              <a:rPr lang="zh-CN" altLang="en-US" b="0" dirty="0" smtClean="0">
                <a:solidFill>
                  <a:schemeClr val="tx1"/>
                </a:solidFill>
              </a:rPr>
              <a:t>日发布了</a:t>
            </a:r>
            <a:r>
              <a:rPr lang="en-US" b="0" dirty="0" err="1" smtClean="0">
                <a:solidFill>
                  <a:schemeClr val="tx1"/>
                </a:solidFill>
                <a:hlinkClick r:id="rId2"/>
              </a:rPr>
              <a:t>OAuth</a:t>
            </a:r>
            <a:r>
              <a:rPr lang="en-US" b="0" dirty="0" smtClean="0">
                <a:solidFill>
                  <a:schemeClr val="tx1"/>
                </a:solidFill>
                <a:hlinkClick r:id="rId2"/>
              </a:rPr>
              <a:t> Core 1.0</a:t>
            </a:r>
            <a:r>
              <a:rPr lang="en-US" b="0" dirty="0" smtClean="0">
                <a:solidFill>
                  <a:schemeClr val="tx1"/>
                </a:solidFill>
              </a:rPr>
              <a:t>：</a:t>
            </a:r>
          </a:p>
          <a:p>
            <a:pPr algn="l"/>
            <a:r>
              <a:rPr lang="zh-CN" altLang="en-US" b="0" dirty="0" smtClean="0">
                <a:solidFill>
                  <a:schemeClr val="tx1"/>
                </a:solidFill>
              </a:rPr>
              <a:t>此版本的协议存在严重的安全漏洞：</a:t>
            </a:r>
            <a:r>
              <a:rPr lang="en-US" b="0" dirty="0" err="1" smtClean="0">
                <a:solidFill>
                  <a:schemeClr val="tx1"/>
                </a:solidFill>
                <a:hlinkClick r:id="rId3"/>
              </a:rPr>
              <a:t>OAuth</a:t>
            </a:r>
            <a:r>
              <a:rPr lang="en-US" b="0" dirty="0" smtClean="0">
                <a:solidFill>
                  <a:schemeClr val="tx1"/>
                </a:solidFill>
                <a:hlinkClick r:id="rId3"/>
              </a:rPr>
              <a:t> Security Advisory: 2009.1</a:t>
            </a:r>
            <a:r>
              <a:rPr lang="en-US" b="0" dirty="0" smtClean="0">
                <a:solidFill>
                  <a:schemeClr val="tx1"/>
                </a:solidFill>
              </a:rPr>
              <a:t>，</a:t>
            </a:r>
            <a:r>
              <a:rPr lang="zh-CN" altLang="en-US" b="0" dirty="0" smtClean="0">
                <a:solidFill>
                  <a:schemeClr val="tx1"/>
                </a:solidFill>
              </a:rPr>
              <a:t>更详细的介绍可以参考：</a:t>
            </a:r>
            <a:r>
              <a:rPr lang="en-US" b="0" dirty="0" smtClean="0">
                <a:solidFill>
                  <a:schemeClr val="tx1"/>
                </a:solidFill>
                <a:hlinkClick r:id="rId4"/>
              </a:rPr>
              <a:t>Explaining the </a:t>
            </a:r>
            <a:r>
              <a:rPr lang="en-US" b="0" dirty="0" err="1" smtClean="0">
                <a:solidFill>
                  <a:schemeClr val="tx1"/>
                </a:solidFill>
                <a:hlinkClick r:id="rId4"/>
              </a:rPr>
              <a:t>OAuth</a:t>
            </a:r>
            <a:r>
              <a:rPr lang="en-US" b="0" dirty="0" smtClean="0">
                <a:solidFill>
                  <a:schemeClr val="tx1"/>
                </a:solidFill>
                <a:hlinkClick r:id="rId4"/>
              </a:rPr>
              <a:t> Session Fixation Attack</a:t>
            </a:r>
            <a:r>
              <a:rPr lang="en-US" b="0" dirty="0" smtClean="0">
                <a:solidFill>
                  <a:schemeClr val="tx1"/>
                </a:solidFill>
              </a:rPr>
              <a:t>。</a:t>
            </a:r>
          </a:p>
          <a:p>
            <a:pPr algn="l"/>
            <a:r>
              <a:rPr lang="en-US" b="0" dirty="0" smtClean="0">
                <a:solidFill>
                  <a:schemeClr val="tx1"/>
                </a:solidFill>
              </a:rPr>
              <a:t>2009</a:t>
            </a:r>
            <a:r>
              <a:rPr lang="zh-CN" altLang="en-US" b="0" dirty="0" smtClean="0">
                <a:solidFill>
                  <a:schemeClr val="tx1"/>
                </a:solidFill>
              </a:rPr>
              <a:t>年</a:t>
            </a:r>
            <a:r>
              <a:rPr lang="en-US" altLang="zh-CN" b="0" dirty="0" smtClean="0">
                <a:solidFill>
                  <a:schemeClr val="tx1"/>
                </a:solidFill>
              </a:rPr>
              <a:t>6</a:t>
            </a:r>
            <a:r>
              <a:rPr lang="zh-CN" altLang="en-US" b="0" dirty="0" smtClean="0">
                <a:solidFill>
                  <a:schemeClr val="tx1"/>
                </a:solidFill>
              </a:rPr>
              <a:t>月</a:t>
            </a:r>
            <a:r>
              <a:rPr lang="en-US" altLang="zh-CN" b="0" dirty="0" smtClean="0">
                <a:solidFill>
                  <a:schemeClr val="tx1"/>
                </a:solidFill>
              </a:rPr>
              <a:t>24</a:t>
            </a:r>
            <a:r>
              <a:rPr lang="zh-CN" altLang="en-US" b="0" dirty="0" smtClean="0">
                <a:solidFill>
                  <a:schemeClr val="tx1"/>
                </a:solidFill>
              </a:rPr>
              <a:t>日发布了</a:t>
            </a:r>
            <a:r>
              <a:rPr lang="en-US" b="0" dirty="0" err="1" smtClean="0">
                <a:solidFill>
                  <a:schemeClr val="tx1"/>
                </a:solidFill>
                <a:hlinkClick r:id="rId5"/>
              </a:rPr>
              <a:t>OAuth</a:t>
            </a:r>
            <a:r>
              <a:rPr lang="en-US" b="0" dirty="0" smtClean="0">
                <a:solidFill>
                  <a:schemeClr val="tx1"/>
                </a:solidFill>
                <a:hlinkClick r:id="rId5"/>
              </a:rPr>
              <a:t> Core 1.0 Revision A</a:t>
            </a:r>
            <a:r>
              <a:rPr lang="en-US" b="0" dirty="0" smtClean="0">
                <a:solidFill>
                  <a:schemeClr val="tx1"/>
                </a:solidFill>
              </a:rPr>
              <a:t>：</a:t>
            </a:r>
          </a:p>
          <a:p>
            <a:pPr algn="l"/>
            <a:r>
              <a:rPr lang="zh-CN" altLang="en-US" b="0" dirty="0" smtClean="0">
                <a:solidFill>
                  <a:schemeClr val="tx1"/>
                </a:solidFill>
              </a:rPr>
              <a:t>此版本的协议修复了前一版本的安全漏洞，并成为</a:t>
            </a:r>
            <a:r>
              <a:rPr lang="en-US" b="0" dirty="0" smtClean="0">
                <a:solidFill>
                  <a:schemeClr val="tx1"/>
                </a:solidFill>
                <a:hlinkClick r:id="rId6"/>
              </a:rPr>
              <a:t>RFC5849</a:t>
            </a:r>
            <a:r>
              <a:rPr lang="en-US" b="0" dirty="0" smtClean="0">
                <a:solidFill>
                  <a:schemeClr val="tx1"/>
                </a:solidFill>
              </a:rPr>
              <a:t>，</a:t>
            </a:r>
            <a:r>
              <a:rPr lang="zh-CN" altLang="en-US" b="0" dirty="0" smtClean="0">
                <a:solidFill>
                  <a:schemeClr val="tx1"/>
                </a:solidFill>
              </a:rPr>
              <a:t>我们现在使用的</a:t>
            </a:r>
            <a:r>
              <a:rPr lang="en-US" b="0" dirty="0" err="1" smtClean="0">
                <a:solidFill>
                  <a:schemeClr val="tx1"/>
                </a:solidFill>
              </a:rPr>
              <a:t>OAuth</a:t>
            </a:r>
            <a:r>
              <a:rPr lang="zh-CN" altLang="en-US" b="0" dirty="0" smtClean="0">
                <a:solidFill>
                  <a:schemeClr val="tx1"/>
                </a:solidFill>
              </a:rPr>
              <a:t>版本多半都是以此版本为基础。</a:t>
            </a:r>
          </a:p>
          <a:p>
            <a:pPr algn="l"/>
            <a:r>
              <a:rPr lang="en-US" b="0" dirty="0" err="1" smtClean="0">
                <a:solidFill>
                  <a:schemeClr val="tx1"/>
                </a:solidFill>
              </a:rPr>
              <a:t>OAuth</a:t>
            </a:r>
            <a:r>
              <a:rPr lang="zh-CN" altLang="en-US" b="0" dirty="0" smtClean="0">
                <a:solidFill>
                  <a:schemeClr val="tx1"/>
                </a:solidFill>
              </a:rPr>
              <a:t>的未来：</a:t>
            </a:r>
            <a:r>
              <a:rPr lang="en-US" b="0" dirty="0" err="1" smtClean="0">
                <a:solidFill>
                  <a:schemeClr val="tx1"/>
                </a:solidFill>
                <a:hlinkClick r:id="rId7"/>
              </a:rPr>
              <a:t>OAuth</a:t>
            </a:r>
            <a:r>
              <a:rPr lang="en-US" b="0" dirty="0" smtClean="0">
                <a:solidFill>
                  <a:schemeClr val="tx1"/>
                </a:solidFill>
                <a:hlinkClick r:id="rId7"/>
              </a:rPr>
              <a:t> 2.0 Working Draft</a:t>
            </a:r>
            <a:r>
              <a:rPr lang="en-US" b="0" dirty="0" smtClean="0">
                <a:solidFill>
                  <a:schemeClr val="tx1"/>
                </a:solidFill>
              </a:rPr>
              <a:t>，…</a:t>
            </a:r>
            <a:endParaRPr lang="en-US" b="0"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latin typeface="微软雅黑" pitchFamily="34" charset="-122"/>
                <a:ea typeface="微软雅黑" pitchFamily="34" charset="-122"/>
              </a:rPr>
              <a:t>OpenID</a:t>
            </a:r>
            <a:r>
              <a:rPr lang="zh-CN" altLang="en-US" b="1" dirty="0" smtClean="0">
                <a:latin typeface="微软雅黑" pitchFamily="34" charset="-122"/>
                <a:ea typeface="微软雅黑" pitchFamily="34" charset="-122"/>
              </a:rPr>
              <a:t>概念</a:t>
            </a:r>
            <a:endParaRPr lang="zh-CN" altLang="en-US" b="1" dirty="0">
              <a:latin typeface="微软雅黑" pitchFamily="34" charset="-122"/>
              <a:ea typeface="微软雅黑" pitchFamily="34" charset="-122"/>
            </a:endParaRPr>
          </a:p>
        </p:txBody>
      </p:sp>
      <p:sp>
        <p:nvSpPr>
          <p:cNvPr id="4" name="矩形 3"/>
          <p:cNvSpPr/>
          <p:nvPr/>
        </p:nvSpPr>
        <p:spPr>
          <a:xfrm>
            <a:off x="214282" y="1643050"/>
            <a:ext cx="8643998" cy="4130361"/>
          </a:xfrm>
          <a:prstGeom prst="rect">
            <a:avLst/>
          </a:prstGeom>
          <a:noFill/>
          <a:ln w="6350"/>
        </p:spPr>
        <p:style>
          <a:lnRef idx="2">
            <a:schemeClr val="accent2"/>
          </a:lnRef>
          <a:fillRef idx="1">
            <a:schemeClr val="lt1"/>
          </a:fillRef>
          <a:effectRef idx="0">
            <a:schemeClr val="accent2"/>
          </a:effectRef>
          <a:fontRef idx="minor">
            <a:schemeClr val="dk1"/>
          </a:fontRef>
        </p:style>
        <p:txBody>
          <a:bodyPr wrap="square">
            <a:spAutoFit/>
          </a:bodyPr>
          <a:lstStyle/>
          <a:p>
            <a:pPr algn="l"/>
            <a:r>
              <a:rPr lang="en-US" altLang="zh-CN" sz="1600" b="0" dirty="0" err="1" smtClean="0">
                <a:latin typeface="微软雅黑" pitchFamily="34" charset="-122"/>
                <a:ea typeface="微软雅黑" pitchFamily="34" charset="-122"/>
              </a:rPr>
              <a:t>OpenID</a:t>
            </a:r>
            <a:r>
              <a:rPr lang="en-US" altLang="zh-CN" sz="1600" b="0" dirty="0" smtClean="0">
                <a:latin typeface="微软雅黑" pitchFamily="34" charset="-122"/>
                <a:ea typeface="微软雅黑" pitchFamily="34" charset="-122"/>
              </a:rPr>
              <a:t> </a:t>
            </a:r>
            <a:r>
              <a:rPr lang="zh-CN" altLang="en-US" sz="1600" b="0" dirty="0" smtClean="0">
                <a:latin typeface="微软雅黑" pitchFamily="34" charset="-122"/>
                <a:ea typeface="微软雅黑" pitchFamily="34" charset="-122"/>
              </a:rPr>
              <a:t>是一个以用户为中心的数字身份识别框架，它具有开放、分散、自由等特性。</a:t>
            </a:r>
          </a:p>
          <a:p>
            <a:pPr algn="l"/>
            <a:r>
              <a:rPr lang="en-US" altLang="zh-CN" sz="1600" b="0" dirty="0" err="1" smtClean="0">
                <a:latin typeface="微软雅黑" pitchFamily="34" charset="-122"/>
                <a:ea typeface="微软雅黑" pitchFamily="34" charset="-122"/>
              </a:rPr>
              <a:t>OpenID</a:t>
            </a:r>
            <a:r>
              <a:rPr lang="en-US" altLang="zh-CN" sz="1600" b="0" dirty="0" smtClean="0">
                <a:latin typeface="微软雅黑" pitchFamily="34" charset="-122"/>
                <a:ea typeface="微软雅黑" pitchFamily="34" charset="-122"/>
              </a:rPr>
              <a:t> </a:t>
            </a:r>
            <a:r>
              <a:rPr lang="zh-CN" altLang="en-US" sz="1600" b="0" dirty="0" smtClean="0">
                <a:latin typeface="微软雅黑" pitchFamily="34" charset="-122"/>
                <a:ea typeface="微软雅黑" pitchFamily="34" charset="-122"/>
              </a:rPr>
              <a:t>的创建基于这样一个概念：我们可以通过 </a:t>
            </a:r>
            <a:r>
              <a:rPr lang="en-US" altLang="zh-CN" sz="1600" b="0" dirty="0" smtClean="0">
                <a:latin typeface="微软雅黑" pitchFamily="34" charset="-122"/>
                <a:ea typeface="微软雅黑" pitchFamily="34" charset="-122"/>
              </a:rPr>
              <a:t>URI </a:t>
            </a:r>
            <a:r>
              <a:rPr lang="zh-CN" altLang="en-US" sz="1600" b="0" dirty="0" smtClean="0">
                <a:latin typeface="微软雅黑" pitchFamily="34" charset="-122"/>
                <a:ea typeface="微软雅黑" pitchFamily="34" charset="-122"/>
              </a:rPr>
              <a:t>（又叫 </a:t>
            </a:r>
            <a:r>
              <a:rPr lang="en-US" altLang="zh-CN" sz="1600" b="0" dirty="0" smtClean="0">
                <a:latin typeface="微软雅黑" pitchFamily="34" charset="-122"/>
                <a:ea typeface="微软雅黑" pitchFamily="34" charset="-122"/>
              </a:rPr>
              <a:t>URL </a:t>
            </a:r>
            <a:r>
              <a:rPr lang="zh-CN" altLang="en-US" sz="1600" b="0" dirty="0" smtClean="0">
                <a:latin typeface="微软雅黑" pitchFamily="34" charset="-122"/>
                <a:ea typeface="微软雅黑" pitchFamily="34" charset="-122"/>
              </a:rPr>
              <a:t>或网站地址）来认证一个网站的唯一身份，同理，我们也可以通过这种方式来作为用户的身份认证。由于</a:t>
            </a:r>
            <a:r>
              <a:rPr lang="en-US" altLang="zh-CN" sz="1600" b="0" dirty="0" smtClean="0">
                <a:latin typeface="微软雅黑" pitchFamily="34" charset="-122"/>
                <a:ea typeface="微软雅黑" pitchFamily="34" charset="-122"/>
              </a:rPr>
              <a:t>URI </a:t>
            </a:r>
            <a:r>
              <a:rPr lang="zh-CN" altLang="en-US" sz="1600" b="0" dirty="0" smtClean="0">
                <a:latin typeface="微软雅黑" pitchFamily="34" charset="-122"/>
                <a:ea typeface="微软雅黑" pitchFamily="34" charset="-122"/>
              </a:rPr>
              <a:t>是整个网络世界的核心，它为基于</a:t>
            </a:r>
            <a:r>
              <a:rPr lang="en-US" altLang="zh-CN" sz="1600" b="0" dirty="0" smtClean="0">
                <a:latin typeface="微软雅黑" pitchFamily="34" charset="-122"/>
                <a:ea typeface="微软雅黑" pitchFamily="34" charset="-122"/>
              </a:rPr>
              <a:t>URI</a:t>
            </a:r>
            <a:r>
              <a:rPr lang="zh-CN" altLang="en-US" sz="1600" b="0" dirty="0" smtClean="0">
                <a:latin typeface="微软雅黑" pitchFamily="34" charset="-122"/>
                <a:ea typeface="微软雅黑" pitchFamily="34" charset="-122"/>
              </a:rPr>
              <a:t>的用户身份认证提供了广泛的、坚实的基础。</a:t>
            </a:r>
          </a:p>
          <a:p>
            <a:pPr algn="l"/>
            <a:r>
              <a:rPr lang="en-US" altLang="zh-CN" sz="1600" b="0" dirty="0" err="1" smtClean="0">
                <a:latin typeface="微软雅黑" pitchFamily="34" charset="-122"/>
                <a:ea typeface="微软雅黑" pitchFamily="34" charset="-122"/>
              </a:rPr>
              <a:t>OpenID</a:t>
            </a:r>
            <a:r>
              <a:rPr lang="en-US" altLang="zh-CN" sz="1600" b="0" dirty="0" smtClean="0">
                <a:latin typeface="微软雅黑" pitchFamily="34" charset="-122"/>
                <a:ea typeface="微软雅黑" pitchFamily="34" charset="-122"/>
              </a:rPr>
              <a:t> </a:t>
            </a:r>
            <a:r>
              <a:rPr lang="zh-CN" altLang="en-US" sz="1600" b="0" dirty="0" smtClean="0">
                <a:latin typeface="微软雅黑" pitchFamily="34" charset="-122"/>
                <a:ea typeface="微软雅黑" pitchFamily="34" charset="-122"/>
              </a:rPr>
              <a:t>系统的第一部分是身份验证，即如何通过 </a:t>
            </a:r>
            <a:r>
              <a:rPr lang="en-US" altLang="zh-CN" sz="1600" b="0" dirty="0" smtClean="0">
                <a:latin typeface="微软雅黑" pitchFamily="34" charset="-122"/>
                <a:ea typeface="微软雅黑" pitchFamily="34" charset="-122"/>
              </a:rPr>
              <a:t>URI </a:t>
            </a:r>
            <a:r>
              <a:rPr lang="zh-CN" altLang="en-US" sz="1600" b="0" dirty="0" smtClean="0">
                <a:latin typeface="微软雅黑" pitchFamily="34" charset="-122"/>
                <a:ea typeface="微软雅黑" pitchFamily="34" charset="-122"/>
              </a:rPr>
              <a:t>来认证用户身份。目前的网站都是依靠用户名和密码来登录认证，这就意味着大家在每个网站都需要注册用户名和密码，即便你使用的是同样的密码。如果使用 </a:t>
            </a:r>
            <a:r>
              <a:rPr lang="en-US" altLang="zh-CN" sz="1600" b="0" dirty="0" err="1" smtClean="0">
                <a:latin typeface="微软雅黑" pitchFamily="34" charset="-122"/>
                <a:ea typeface="微软雅黑" pitchFamily="34" charset="-122"/>
              </a:rPr>
              <a:t>OpenID</a:t>
            </a:r>
            <a:r>
              <a:rPr lang="en-US" altLang="zh-CN" sz="1600" b="0" dirty="0" smtClean="0">
                <a:latin typeface="微软雅黑" pitchFamily="34" charset="-122"/>
                <a:ea typeface="微软雅黑" pitchFamily="34" charset="-122"/>
              </a:rPr>
              <a:t> </a:t>
            </a:r>
            <a:r>
              <a:rPr lang="zh-CN" altLang="en-US" sz="1600" b="0" dirty="0" smtClean="0">
                <a:latin typeface="微软雅黑" pitchFamily="34" charset="-122"/>
                <a:ea typeface="微软雅黑" pitchFamily="34" charset="-122"/>
              </a:rPr>
              <a:t>（</a:t>
            </a:r>
            <a:r>
              <a:rPr lang="zh-CN" altLang="en-US" sz="1600" b="0" dirty="0" smtClean="0">
                <a:latin typeface="微软雅黑" pitchFamily="34" charset="-122"/>
                <a:ea typeface="微软雅黑" pitchFamily="34" charset="-122"/>
                <a:hlinkClick r:id="rId2"/>
              </a:rPr>
              <a:t>参见规范</a:t>
            </a:r>
            <a:r>
              <a:rPr lang="zh-CN" altLang="en-US" sz="1600" b="0" dirty="0" smtClean="0">
                <a:latin typeface="微软雅黑" pitchFamily="34" charset="-122"/>
                <a:ea typeface="微软雅黑" pitchFamily="34" charset="-122"/>
              </a:rPr>
              <a:t>），你的网站地址（</a:t>
            </a:r>
            <a:r>
              <a:rPr lang="en-US" altLang="zh-CN" sz="1600" b="0" dirty="0" smtClean="0">
                <a:latin typeface="微软雅黑" pitchFamily="34" charset="-122"/>
                <a:ea typeface="微软雅黑" pitchFamily="34" charset="-122"/>
              </a:rPr>
              <a:t>URI</a:t>
            </a:r>
            <a:r>
              <a:rPr lang="zh-CN" altLang="en-US" sz="1600" b="0" dirty="0" smtClean="0">
                <a:latin typeface="微软雅黑" pitchFamily="34" charset="-122"/>
                <a:ea typeface="微软雅黑" pitchFamily="34" charset="-122"/>
              </a:rPr>
              <a:t>）就是你的用户名，而你的密码安全的存储在一个 </a:t>
            </a:r>
            <a:r>
              <a:rPr lang="en-US" altLang="zh-CN" sz="1600" b="0" dirty="0" err="1" smtClean="0">
                <a:latin typeface="微软雅黑" pitchFamily="34" charset="-122"/>
                <a:ea typeface="微软雅黑" pitchFamily="34" charset="-122"/>
              </a:rPr>
              <a:t>OpenID</a:t>
            </a:r>
            <a:r>
              <a:rPr lang="en-US" altLang="zh-CN" sz="1600" b="0" dirty="0" smtClean="0">
                <a:latin typeface="微软雅黑" pitchFamily="34" charset="-122"/>
                <a:ea typeface="微软雅黑" pitchFamily="34" charset="-122"/>
              </a:rPr>
              <a:t> </a:t>
            </a:r>
            <a:r>
              <a:rPr lang="zh-CN" altLang="en-US" sz="1600" b="0" dirty="0" smtClean="0">
                <a:latin typeface="微软雅黑" pitchFamily="34" charset="-122"/>
                <a:ea typeface="微软雅黑" pitchFamily="34" charset="-122"/>
              </a:rPr>
              <a:t>服务网站上（你可以自己建立一个 </a:t>
            </a:r>
            <a:r>
              <a:rPr lang="en-US" altLang="zh-CN" sz="1600" b="0" dirty="0" err="1" smtClean="0">
                <a:latin typeface="微软雅黑" pitchFamily="34" charset="-122"/>
                <a:ea typeface="微软雅黑" pitchFamily="34" charset="-122"/>
              </a:rPr>
              <a:t>OpenID</a:t>
            </a:r>
            <a:r>
              <a:rPr lang="en-US" altLang="zh-CN" sz="1600" b="0" dirty="0" smtClean="0">
                <a:latin typeface="微软雅黑" pitchFamily="34" charset="-122"/>
                <a:ea typeface="微软雅黑" pitchFamily="34" charset="-122"/>
              </a:rPr>
              <a:t> </a:t>
            </a:r>
            <a:r>
              <a:rPr lang="zh-CN" altLang="en-US" sz="1600" b="0" dirty="0" smtClean="0">
                <a:latin typeface="微软雅黑" pitchFamily="34" charset="-122"/>
                <a:ea typeface="微软雅黑" pitchFamily="34" charset="-122"/>
              </a:rPr>
              <a:t>服务网站，也可以选择一个可信任的 </a:t>
            </a:r>
            <a:r>
              <a:rPr lang="en-US" altLang="zh-CN" sz="1600" b="0" dirty="0" err="1" smtClean="0">
                <a:latin typeface="微软雅黑" pitchFamily="34" charset="-122"/>
                <a:ea typeface="微软雅黑" pitchFamily="34" charset="-122"/>
              </a:rPr>
              <a:t>OpenID</a:t>
            </a:r>
            <a:r>
              <a:rPr lang="en-US" altLang="zh-CN" sz="1600" b="0" dirty="0" smtClean="0">
                <a:latin typeface="微软雅黑" pitchFamily="34" charset="-122"/>
                <a:ea typeface="微软雅黑" pitchFamily="34" charset="-122"/>
              </a:rPr>
              <a:t> </a:t>
            </a:r>
            <a:r>
              <a:rPr lang="zh-CN" altLang="en-US" sz="1600" b="0" dirty="0" smtClean="0">
                <a:latin typeface="微软雅黑" pitchFamily="34" charset="-122"/>
                <a:ea typeface="微软雅黑" pitchFamily="34" charset="-122"/>
              </a:rPr>
              <a:t>服务网站来完成注册）。</a:t>
            </a:r>
          </a:p>
          <a:p>
            <a:pPr algn="l"/>
            <a:r>
              <a:rPr lang="zh-CN" altLang="en-US" sz="1600" b="0" dirty="0" smtClean="0">
                <a:latin typeface="微软雅黑" pitchFamily="34" charset="-122"/>
                <a:ea typeface="微软雅黑" pitchFamily="34" charset="-122"/>
              </a:rPr>
              <a:t>登录一个支持 </a:t>
            </a:r>
            <a:r>
              <a:rPr lang="en-US" altLang="zh-CN" sz="1600" b="0" dirty="0" err="1" smtClean="0">
                <a:latin typeface="微软雅黑" pitchFamily="34" charset="-122"/>
                <a:ea typeface="微软雅黑" pitchFamily="34" charset="-122"/>
              </a:rPr>
              <a:t>OpenID</a:t>
            </a:r>
            <a:r>
              <a:rPr lang="en-US" altLang="zh-CN" sz="1600" b="0" dirty="0" smtClean="0">
                <a:latin typeface="微软雅黑" pitchFamily="34" charset="-122"/>
                <a:ea typeface="微软雅黑" pitchFamily="34" charset="-122"/>
              </a:rPr>
              <a:t> </a:t>
            </a:r>
            <a:r>
              <a:rPr lang="zh-CN" altLang="en-US" sz="1600" b="0" dirty="0" smtClean="0">
                <a:latin typeface="微软雅黑" pitchFamily="34" charset="-122"/>
                <a:ea typeface="微软雅黑" pitchFamily="34" charset="-122"/>
              </a:rPr>
              <a:t>的网站非常简单（即便你是第一次访问这个网站也是一样）。只需要输入你注册好的 </a:t>
            </a:r>
            <a:r>
              <a:rPr lang="en-US" altLang="zh-CN" sz="1600" b="0" dirty="0" err="1" smtClean="0">
                <a:latin typeface="微软雅黑" pitchFamily="34" charset="-122"/>
                <a:ea typeface="微软雅黑" pitchFamily="34" charset="-122"/>
              </a:rPr>
              <a:t>OpenID</a:t>
            </a:r>
            <a:r>
              <a:rPr lang="en-US" altLang="zh-CN" sz="1600" b="0" dirty="0" smtClean="0">
                <a:latin typeface="微软雅黑" pitchFamily="34" charset="-122"/>
                <a:ea typeface="微软雅黑" pitchFamily="34" charset="-122"/>
              </a:rPr>
              <a:t> </a:t>
            </a:r>
            <a:r>
              <a:rPr lang="zh-CN" altLang="en-US" sz="1600" b="0" dirty="0" smtClean="0">
                <a:latin typeface="微软雅黑" pitchFamily="34" charset="-122"/>
                <a:ea typeface="微软雅黑" pitchFamily="34" charset="-122"/>
              </a:rPr>
              <a:t>用户名，然后你登录的网站会跳转到你的 </a:t>
            </a:r>
            <a:r>
              <a:rPr lang="en-US" altLang="zh-CN" sz="1600" b="0" dirty="0" err="1" smtClean="0">
                <a:latin typeface="微软雅黑" pitchFamily="34" charset="-122"/>
                <a:ea typeface="微软雅黑" pitchFamily="34" charset="-122"/>
              </a:rPr>
              <a:t>OpenID</a:t>
            </a:r>
            <a:r>
              <a:rPr lang="en-US" altLang="zh-CN" sz="1600" b="0" dirty="0" smtClean="0">
                <a:latin typeface="微软雅黑" pitchFamily="34" charset="-122"/>
                <a:ea typeface="微软雅黑" pitchFamily="34" charset="-122"/>
              </a:rPr>
              <a:t> </a:t>
            </a:r>
            <a:r>
              <a:rPr lang="zh-CN" altLang="en-US" sz="1600" b="0" dirty="0" smtClean="0">
                <a:latin typeface="微软雅黑" pitchFamily="34" charset="-122"/>
                <a:ea typeface="微软雅黑" pitchFamily="34" charset="-122"/>
              </a:rPr>
              <a:t>服务网站，在你的 </a:t>
            </a:r>
            <a:r>
              <a:rPr lang="en-US" altLang="zh-CN" sz="1600" b="0" dirty="0" err="1" smtClean="0">
                <a:latin typeface="微软雅黑" pitchFamily="34" charset="-122"/>
                <a:ea typeface="微软雅黑" pitchFamily="34" charset="-122"/>
              </a:rPr>
              <a:t>OpenID</a:t>
            </a:r>
            <a:r>
              <a:rPr lang="en-US" altLang="zh-CN" sz="1600" b="0" dirty="0" smtClean="0">
                <a:latin typeface="微软雅黑" pitchFamily="34" charset="-122"/>
                <a:ea typeface="微软雅黑" pitchFamily="34" charset="-122"/>
              </a:rPr>
              <a:t> </a:t>
            </a:r>
            <a:r>
              <a:rPr lang="zh-CN" altLang="en-US" sz="1600" b="0" dirty="0" smtClean="0">
                <a:latin typeface="微软雅黑" pitchFamily="34" charset="-122"/>
                <a:ea typeface="微软雅黑" pitchFamily="34" charset="-122"/>
              </a:rPr>
              <a:t>服务网站输入密码（或者其它需要填写的信息）验证通过后，你会回到登录的网站并且已经成功登录。 </a:t>
            </a:r>
            <a:r>
              <a:rPr lang="en-US" altLang="zh-CN" sz="1600" b="0" dirty="0" err="1" smtClean="0">
                <a:latin typeface="微软雅黑" pitchFamily="34" charset="-122"/>
                <a:ea typeface="微软雅黑" pitchFamily="34" charset="-122"/>
              </a:rPr>
              <a:t>OpenID</a:t>
            </a:r>
            <a:r>
              <a:rPr lang="en-US" altLang="zh-CN" sz="1600" b="0" dirty="0" smtClean="0">
                <a:latin typeface="微软雅黑" pitchFamily="34" charset="-122"/>
                <a:ea typeface="微软雅黑" pitchFamily="34" charset="-122"/>
              </a:rPr>
              <a:t> </a:t>
            </a:r>
            <a:r>
              <a:rPr lang="zh-CN" altLang="en-US" sz="1600" b="0" dirty="0" smtClean="0">
                <a:latin typeface="微软雅黑" pitchFamily="34" charset="-122"/>
                <a:ea typeface="微软雅黑" pitchFamily="34" charset="-122"/>
              </a:rPr>
              <a:t>系统可以应用于所有需要身份验证的地方，既可以应用于单点登录系统，也可以用于共享敏感数据时的身份认证。</a:t>
            </a:r>
          </a:p>
          <a:p>
            <a:pPr algn="l"/>
            <a:r>
              <a:rPr lang="zh-CN" altLang="en-US" sz="1600" b="0" dirty="0" smtClean="0">
                <a:latin typeface="微软雅黑" pitchFamily="34" charset="-122"/>
                <a:ea typeface="微软雅黑" pitchFamily="34" charset="-122"/>
              </a:rPr>
              <a:t>除了一处注册，到处通行以外，</a:t>
            </a:r>
            <a:r>
              <a:rPr lang="en-US" altLang="zh-CN" sz="1600" b="0" dirty="0" err="1" smtClean="0">
                <a:latin typeface="微软雅黑" pitchFamily="34" charset="-122"/>
                <a:ea typeface="微软雅黑" pitchFamily="34" charset="-122"/>
              </a:rPr>
              <a:t>OpenID</a:t>
            </a:r>
            <a:r>
              <a:rPr lang="en-US" altLang="zh-CN" sz="1600" b="0" dirty="0" smtClean="0">
                <a:latin typeface="微软雅黑" pitchFamily="34" charset="-122"/>
                <a:ea typeface="微软雅黑" pitchFamily="34" charset="-122"/>
              </a:rPr>
              <a:t> </a:t>
            </a:r>
            <a:r>
              <a:rPr lang="zh-CN" altLang="en-US" sz="1600" b="0" dirty="0" smtClean="0">
                <a:latin typeface="微软雅黑" pitchFamily="34" charset="-122"/>
                <a:ea typeface="微软雅黑" pitchFamily="34" charset="-122"/>
              </a:rPr>
              <a:t>给所有支持 </a:t>
            </a:r>
            <a:r>
              <a:rPr lang="en-US" altLang="zh-CN" sz="1600" b="0" dirty="0" err="1" smtClean="0">
                <a:latin typeface="微软雅黑" pitchFamily="34" charset="-122"/>
                <a:ea typeface="微软雅黑" pitchFamily="34" charset="-122"/>
              </a:rPr>
              <a:t>OpenID</a:t>
            </a:r>
            <a:r>
              <a:rPr lang="en-US" altLang="zh-CN" sz="1600" b="0" dirty="0" smtClean="0">
                <a:latin typeface="微软雅黑" pitchFamily="34" charset="-122"/>
                <a:ea typeface="微软雅黑" pitchFamily="34" charset="-122"/>
              </a:rPr>
              <a:t> </a:t>
            </a:r>
            <a:r>
              <a:rPr lang="zh-CN" altLang="en-US" sz="1600" b="0" dirty="0" smtClean="0">
                <a:latin typeface="微软雅黑" pitchFamily="34" charset="-122"/>
                <a:ea typeface="微软雅黑" pitchFamily="34" charset="-122"/>
              </a:rPr>
              <a:t>的网站带来了价值－－共享用户资源。用户可以清楚的控制哪些信息可以被共享，例如姓名、地址、电话号码等。今天，</a:t>
            </a:r>
            <a:r>
              <a:rPr lang="en-US" altLang="zh-CN" sz="1600" b="0" dirty="0" err="1" smtClean="0">
                <a:latin typeface="微软雅黑" pitchFamily="34" charset="-122"/>
                <a:ea typeface="微软雅黑" pitchFamily="34" charset="-122"/>
              </a:rPr>
              <a:t>OpenID</a:t>
            </a:r>
            <a:r>
              <a:rPr lang="en-US" altLang="zh-CN" sz="1600" b="0" dirty="0" smtClean="0">
                <a:latin typeface="微软雅黑" pitchFamily="34" charset="-122"/>
                <a:ea typeface="微软雅黑" pitchFamily="34" charset="-122"/>
              </a:rPr>
              <a:t> </a:t>
            </a:r>
            <a:r>
              <a:rPr lang="zh-CN" altLang="en-US" sz="1600" b="0" dirty="0" smtClean="0">
                <a:latin typeface="微软雅黑" pitchFamily="34" charset="-122"/>
                <a:ea typeface="微软雅黑" pitchFamily="34" charset="-122"/>
              </a:rPr>
              <a:t>作为以用户为中心的身份验证系统已经为数百万的用户提供了服务。在 “</a:t>
            </a:r>
            <a:r>
              <a:rPr lang="en-US" altLang="zh-CN" sz="1600" b="0" dirty="0" smtClean="0">
                <a:latin typeface="微软雅黑" pitchFamily="34" charset="-122"/>
                <a:ea typeface="微软雅黑" pitchFamily="34" charset="-122"/>
                <a:hlinkClick r:id="rId3"/>
              </a:rPr>
              <a:t>I Want My </a:t>
            </a:r>
            <a:r>
              <a:rPr lang="en-US" altLang="zh-CN" sz="1600" b="0" dirty="0" err="1" smtClean="0">
                <a:latin typeface="微软雅黑" pitchFamily="34" charset="-122"/>
                <a:ea typeface="微软雅黑" pitchFamily="34" charset="-122"/>
                <a:hlinkClick r:id="rId3"/>
              </a:rPr>
              <a:t>OpenID</a:t>
            </a:r>
            <a:r>
              <a:rPr lang="en-US" altLang="zh-CN" sz="1600" b="0" dirty="0" smtClean="0">
                <a:latin typeface="微软雅黑" pitchFamily="34" charset="-122"/>
                <a:ea typeface="微软雅黑" pitchFamily="34" charset="-122"/>
                <a:hlinkClick r:id="rId3"/>
              </a:rPr>
              <a:t> Bounty</a:t>
            </a:r>
            <a:r>
              <a:rPr lang="zh-CN" altLang="en-US" sz="1600" b="0" dirty="0" smtClean="0">
                <a:latin typeface="微软雅黑" pitchFamily="34" charset="-122"/>
                <a:ea typeface="微软雅黑" pitchFamily="34" charset="-122"/>
              </a:rPr>
              <a:t>” 项目的推动下，许多开源项目都迅速的加入了对 </a:t>
            </a:r>
            <a:r>
              <a:rPr lang="en-US" altLang="zh-CN" sz="1600" b="0" dirty="0" err="1" smtClean="0">
                <a:latin typeface="微软雅黑" pitchFamily="34" charset="-122"/>
                <a:ea typeface="微软雅黑" pitchFamily="34" charset="-122"/>
              </a:rPr>
              <a:t>OpenID</a:t>
            </a:r>
            <a:r>
              <a:rPr lang="en-US" altLang="zh-CN" sz="1600" b="0" dirty="0" smtClean="0">
                <a:latin typeface="微软雅黑" pitchFamily="34" charset="-122"/>
                <a:ea typeface="微软雅黑" pitchFamily="34" charset="-122"/>
              </a:rPr>
              <a:t> </a:t>
            </a:r>
            <a:r>
              <a:rPr lang="zh-CN" altLang="en-US" sz="1600" b="0" dirty="0" smtClean="0">
                <a:latin typeface="微软雅黑" pitchFamily="34" charset="-122"/>
                <a:ea typeface="微软雅黑" pitchFamily="34" charset="-122"/>
              </a:rPr>
              <a:t>的支持。</a:t>
            </a:r>
            <a:endParaRPr lang="zh-CN" altLang="en-US" sz="1600" b="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latin typeface="微软雅黑" pitchFamily="34" charset="-122"/>
                <a:ea typeface="微软雅黑" pitchFamily="34" charset="-122"/>
              </a:rPr>
              <a:t>OpenID</a:t>
            </a:r>
            <a:r>
              <a:rPr lang="zh-CN" altLang="en-US" b="1" dirty="0" smtClean="0">
                <a:latin typeface="微软雅黑" pitchFamily="34" charset="-122"/>
                <a:ea typeface="微软雅黑" pitchFamily="34" charset="-122"/>
              </a:rPr>
              <a:t>基本原理</a:t>
            </a:r>
            <a:endParaRPr lang="zh-CN" altLang="en-US" dirty="0"/>
          </a:p>
        </p:txBody>
      </p:sp>
      <p:sp>
        <p:nvSpPr>
          <p:cNvPr id="4" name="矩形 3"/>
          <p:cNvSpPr/>
          <p:nvPr/>
        </p:nvSpPr>
        <p:spPr>
          <a:xfrm>
            <a:off x="214282" y="1071546"/>
            <a:ext cx="7786742" cy="1249573"/>
          </a:xfrm>
          <a:prstGeom prst="rect">
            <a:avLst/>
          </a:prstGeom>
        </p:spPr>
        <p:txBody>
          <a:bodyPr wrap="square">
            <a:spAutoFit/>
          </a:bodyPr>
          <a:lstStyle/>
          <a:p>
            <a:pPr algn="l"/>
            <a:r>
              <a:rPr lang="en-US" sz="1600" b="0" dirty="0" err="1" smtClean="0">
                <a:latin typeface="微软雅黑" pitchFamily="34" charset="-122"/>
                <a:ea typeface="微软雅黑" pitchFamily="34" charset="-122"/>
              </a:rPr>
              <a:t>OpenID</a:t>
            </a:r>
            <a:r>
              <a:rPr lang="zh-CN" altLang="en-US" sz="1600" b="0" dirty="0" smtClean="0">
                <a:latin typeface="微软雅黑" pitchFamily="34" charset="-122"/>
                <a:ea typeface="微软雅黑" pitchFamily="34" charset="-122"/>
              </a:rPr>
              <a:t>系统由三部分角色组成：</a:t>
            </a:r>
          </a:p>
          <a:p>
            <a:pPr algn="l"/>
            <a:r>
              <a:rPr lang="en-US" sz="1600" b="0" dirty="0" smtClean="0">
                <a:latin typeface="微软雅黑" pitchFamily="34" charset="-122"/>
                <a:ea typeface="微软雅黑" pitchFamily="34" charset="-122"/>
              </a:rPr>
              <a:t>End User — </a:t>
            </a:r>
            <a:r>
              <a:rPr lang="zh-CN" altLang="en-US" sz="1600" b="0" dirty="0" smtClean="0">
                <a:latin typeface="微软雅黑" pitchFamily="34" charset="-122"/>
                <a:ea typeface="微软雅黑" pitchFamily="34" charset="-122"/>
              </a:rPr>
              <a:t>终端用户，使用</a:t>
            </a:r>
            <a:r>
              <a:rPr lang="en-US" sz="1600" b="0" dirty="0" err="1" smtClean="0">
                <a:latin typeface="微软雅黑" pitchFamily="34" charset="-122"/>
                <a:ea typeface="微软雅黑" pitchFamily="34" charset="-122"/>
              </a:rPr>
              <a:t>OpenID</a:t>
            </a:r>
            <a:r>
              <a:rPr lang="zh-CN" altLang="en-US" sz="1600" b="0" dirty="0" smtClean="0">
                <a:latin typeface="微软雅黑" pitchFamily="34" charset="-122"/>
                <a:ea typeface="微软雅黑" pitchFamily="34" charset="-122"/>
              </a:rPr>
              <a:t>作为网络通行证的互联网用户；</a:t>
            </a:r>
          </a:p>
          <a:p>
            <a:pPr algn="l"/>
            <a:r>
              <a:rPr lang="en-US" sz="1600" b="0" dirty="0" smtClean="0">
                <a:latin typeface="微软雅黑" pitchFamily="34" charset="-122"/>
                <a:ea typeface="微软雅黑" pitchFamily="34" charset="-122"/>
              </a:rPr>
              <a:t>Relying </a:t>
            </a:r>
            <a:r>
              <a:rPr lang="en-US" sz="1600" b="0" dirty="0" err="1" smtClean="0">
                <a:latin typeface="微软雅黑" pitchFamily="34" charset="-122"/>
                <a:ea typeface="微软雅黑" pitchFamily="34" charset="-122"/>
              </a:rPr>
              <a:t>Part（RP</a:t>
            </a:r>
            <a:r>
              <a:rPr lang="en-US" sz="1600" b="0" dirty="0" smtClean="0">
                <a:latin typeface="微软雅黑" pitchFamily="34" charset="-122"/>
                <a:ea typeface="微软雅黑" pitchFamily="34" charset="-122"/>
              </a:rPr>
              <a:t>） — </a:t>
            </a:r>
            <a:r>
              <a:rPr lang="en-US" sz="1600" b="0" dirty="0" err="1" smtClean="0">
                <a:latin typeface="微软雅黑" pitchFamily="34" charset="-122"/>
                <a:ea typeface="微软雅黑" pitchFamily="34" charset="-122"/>
              </a:rPr>
              <a:t>OpenID</a:t>
            </a:r>
            <a:r>
              <a:rPr lang="zh-CN" altLang="en-US" sz="1600" b="0" dirty="0" smtClean="0">
                <a:latin typeface="微软雅黑" pitchFamily="34" charset="-122"/>
                <a:ea typeface="微软雅黑" pitchFamily="34" charset="-122"/>
              </a:rPr>
              <a:t>支持方，支持</a:t>
            </a:r>
            <a:r>
              <a:rPr lang="en-US" sz="1600" b="0" dirty="0" smtClean="0">
                <a:latin typeface="微软雅黑" pitchFamily="34" charset="-122"/>
                <a:ea typeface="微软雅黑" pitchFamily="34" charset="-122"/>
              </a:rPr>
              <a:t>End User</a:t>
            </a:r>
            <a:r>
              <a:rPr lang="zh-CN" altLang="en-US" sz="1600" b="0" dirty="0" smtClean="0">
                <a:latin typeface="微软雅黑" pitchFamily="34" charset="-122"/>
                <a:ea typeface="微软雅黑" pitchFamily="34" charset="-122"/>
              </a:rPr>
              <a:t>用</a:t>
            </a:r>
            <a:r>
              <a:rPr lang="en-US" sz="1600" b="0" dirty="0" err="1" smtClean="0">
                <a:latin typeface="微软雅黑" pitchFamily="34" charset="-122"/>
                <a:ea typeface="微软雅黑" pitchFamily="34" charset="-122"/>
              </a:rPr>
              <a:t>OpenID</a:t>
            </a:r>
            <a:r>
              <a:rPr lang="zh-CN" altLang="en-US" sz="1600" b="0" dirty="0" smtClean="0">
                <a:latin typeface="微软雅黑" pitchFamily="34" charset="-122"/>
                <a:ea typeface="微软雅黑" pitchFamily="34" charset="-122"/>
              </a:rPr>
              <a:t>登录自己的网站；</a:t>
            </a:r>
          </a:p>
          <a:p>
            <a:pPr algn="l"/>
            <a:r>
              <a:rPr lang="en-US" sz="1600" b="0" dirty="0" err="1" smtClean="0">
                <a:latin typeface="微软雅黑" pitchFamily="34" charset="-122"/>
                <a:ea typeface="微软雅黑" pitchFamily="34" charset="-122"/>
              </a:rPr>
              <a:t>OpenID</a:t>
            </a:r>
            <a:r>
              <a:rPr lang="en-US" sz="1600" b="0" dirty="0" smtClean="0">
                <a:latin typeface="微软雅黑" pitchFamily="34" charset="-122"/>
                <a:ea typeface="微软雅黑" pitchFamily="34" charset="-122"/>
              </a:rPr>
              <a:t> </a:t>
            </a:r>
            <a:r>
              <a:rPr lang="en-US" sz="1600" b="0" dirty="0" err="1" smtClean="0">
                <a:latin typeface="微软雅黑" pitchFamily="34" charset="-122"/>
                <a:ea typeface="微软雅黑" pitchFamily="34" charset="-122"/>
              </a:rPr>
              <a:t>Provider（OP</a:t>
            </a:r>
            <a:r>
              <a:rPr lang="en-US" sz="1600" b="0" dirty="0" smtClean="0">
                <a:latin typeface="微软雅黑" pitchFamily="34" charset="-122"/>
                <a:ea typeface="微软雅黑" pitchFamily="34" charset="-122"/>
              </a:rPr>
              <a:t>） — </a:t>
            </a:r>
            <a:r>
              <a:rPr lang="en-US" sz="1600" b="0" dirty="0" err="1" smtClean="0">
                <a:latin typeface="微软雅黑" pitchFamily="34" charset="-122"/>
                <a:ea typeface="微软雅黑" pitchFamily="34" charset="-122"/>
              </a:rPr>
              <a:t>OpenID</a:t>
            </a:r>
            <a:r>
              <a:rPr lang="zh-CN" altLang="en-US" sz="1600" b="0" dirty="0" smtClean="0">
                <a:latin typeface="微软雅黑" pitchFamily="34" charset="-122"/>
                <a:ea typeface="微软雅黑" pitchFamily="34" charset="-122"/>
              </a:rPr>
              <a:t>提供方，提供</a:t>
            </a:r>
            <a:r>
              <a:rPr lang="en-US" sz="1600" b="0" dirty="0" err="1" smtClean="0">
                <a:latin typeface="微软雅黑" pitchFamily="34" charset="-122"/>
                <a:ea typeface="微软雅黑" pitchFamily="34" charset="-122"/>
              </a:rPr>
              <a:t>OpenID</a:t>
            </a:r>
            <a:r>
              <a:rPr lang="zh-CN" altLang="en-US" sz="1600" b="0" dirty="0" smtClean="0">
                <a:latin typeface="微软雅黑" pitchFamily="34" charset="-122"/>
                <a:ea typeface="微软雅黑" pitchFamily="34" charset="-122"/>
              </a:rPr>
              <a:t>注册、存储等服务。</a:t>
            </a:r>
            <a:endParaRPr lang="zh-CN" altLang="en-US" sz="1600" b="0" dirty="0">
              <a:latin typeface="微软雅黑" pitchFamily="34" charset="-122"/>
              <a:ea typeface="微软雅黑" pitchFamily="34" charset="-122"/>
            </a:endParaRPr>
          </a:p>
        </p:txBody>
      </p:sp>
      <p:sp>
        <p:nvSpPr>
          <p:cNvPr id="39937" name="Rectangle 1"/>
          <p:cNvSpPr>
            <a:spLocks noChangeArrowheads="1"/>
          </p:cNvSpPr>
          <p:nvPr/>
        </p:nvSpPr>
        <p:spPr bwMode="auto">
          <a:xfrm>
            <a:off x="214282" y="2500306"/>
            <a:ext cx="8643998"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使用 </a:t>
            </a:r>
            <a:r>
              <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OpenID</a:t>
            </a:r>
            <a:r>
              <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时，</a:t>
            </a:r>
            <a:r>
              <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URL</a:t>
            </a:r>
            <a:r>
              <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就是用户名，密码存储在一个 </a:t>
            </a:r>
            <a:r>
              <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OpenID </a:t>
            </a:r>
            <a:r>
              <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服务网站（</a:t>
            </a:r>
            <a:r>
              <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OP</a:t>
            </a:r>
            <a:r>
              <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）上。登录</a:t>
            </a:r>
            <a:r>
              <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RP</a:t>
            </a:r>
            <a:r>
              <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时需要提交两个重要信息，一个是你的名字，一个是</a:t>
            </a:r>
            <a:r>
              <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OpenID</a:t>
            </a:r>
            <a:r>
              <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网站的网址。例如我在</a:t>
            </a:r>
            <a:r>
              <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OP</a:t>
            </a:r>
            <a:r>
              <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a:t>
            </a:r>
            <a:r>
              <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open.cn</a:t>
            </a:r>
            <a:r>
              <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上的账号 是：</a:t>
            </a:r>
            <a:r>
              <a:rPr kumimoji="0" lang="en-US" altLang="zh-CN" sz="1600" b="0" dirty="0" smtClean="0">
                <a:latin typeface="Arial" pitchFamily="34" charset="0"/>
                <a:ea typeface="宋体" pitchFamily="2" charset="-122"/>
                <a:cs typeface="宋体" pitchFamily="2" charset="-122"/>
              </a:rPr>
              <a:t>aspire</a:t>
            </a:r>
            <a:r>
              <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，我的</a:t>
            </a:r>
            <a:r>
              <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OpenID</a:t>
            </a:r>
            <a:r>
              <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就是</a:t>
            </a:r>
            <a:r>
              <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hlinkClick r:id="rId2"/>
              </a:rPr>
              <a:t>http://</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hlinkClick r:id="rId2"/>
              </a:rPr>
              <a:t>aspire</a:t>
            </a:r>
            <a:r>
              <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hlinkClick r:id="rId2"/>
              </a:rPr>
              <a:t>.openid.cn/</a:t>
            </a:r>
            <a:r>
              <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打个比方，你到朋友公司，要经过门卫，门卫需要确认你的身份。这时候，你就是用户，门卫就是网站登录框，朋友就是一个</a:t>
            </a:r>
            <a:r>
              <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OpenID</a:t>
            </a:r>
            <a:r>
              <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中介。</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你要进门，告诉门卫：“我要找某某某。”</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门卫打电话问你朋友：“这有个人说是找你的。”</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门卫把电话交给你，你给朋友暗号：“地瓜地瓜，我是土豆。”</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再把电话交给门卫，朋友告诉门卫：“没错，他是我朋友，让他进来吧。”</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事实上， “门卫” 并不需要认识你朋友，只需要通过一种通用的协议与</a:t>
            </a:r>
            <a:r>
              <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OpenID</a:t>
            </a:r>
            <a:r>
              <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的网站交换确认信息就行了，“门卫”和</a:t>
            </a:r>
            <a:r>
              <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OpenID</a:t>
            </a:r>
            <a:r>
              <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网站之间的信息是建立在</a:t>
            </a:r>
            <a:r>
              <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tcp/ip</a:t>
            </a:r>
            <a:r>
              <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基础 上的比较可靠的唯一通路上，除非别人知道你的</a:t>
            </a:r>
            <a:r>
              <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OpenID</a:t>
            </a:r>
            <a:r>
              <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密码，或者黑客通过某种手段劫持他们之间的通信，或者劫持</a:t>
            </a:r>
            <a:r>
              <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OpenID</a:t>
            </a:r>
            <a:r>
              <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网站域名，否则别人不能冒 充你的身份。</a:t>
            </a:r>
          </a:p>
        </p:txBody>
      </p:sp>
      <p:sp>
        <p:nvSpPr>
          <p:cNvPr id="6" name="Rectangle 2"/>
          <p:cNvSpPr>
            <a:spLocks noChangeArrowheads="1"/>
          </p:cNvSpPr>
          <p:nvPr/>
        </p:nvSpPr>
        <p:spPr bwMode="auto">
          <a:xfrm>
            <a:off x="214282" y="1000108"/>
            <a:ext cx="8643998" cy="5072098"/>
          </a:xfrm>
          <a:prstGeom prst="rect">
            <a:avLst/>
          </a:prstGeom>
          <a:noFill/>
          <a:ln w="9525" algn="ctr">
            <a:solidFill>
              <a:schemeClr val="accent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smtClean="0">
                <a:latin typeface="微软雅黑" pitchFamily="34" charset="-122"/>
                <a:ea typeface="微软雅黑" pitchFamily="34" charset="-122"/>
              </a:rPr>
              <a:t>OpenID</a:t>
            </a:r>
            <a:r>
              <a:rPr lang="zh-CN" altLang="en-US" b="1" dirty="0" smtClean="0">
                <a:latin typeface="微软雅黑" pitchFamily="34" charset="-122"/>
                <a:ea typeface="微软雅黑" pitchFamily="34" charset="-122"/>
              </a:rPr>
              <a:t>的案例</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使用</a:t>
            </a:r>
            <a:r>
              <a:rPr lang="en-US" altLang="zh-CN" b="1" dirty="0" err="1" smtClean="0">
                <a:latin typeface="微软雅黑" pitchFamily="34" charset="-122"/>
                <a:ea typeface="微软雅黑" pitchFamily="34" charset="-122"/>
              </a:rPr>
              <a:t>OpenID</a:t>
            </a:r>
            <a:r>
              <a:rPr lang="zh-CN" altLang="en-US" b="1" dirty="0" smtClean="0">
                <a:latin typeface="微软雅黑" pitchFamily="34" charset="-122"/>
                <a:ea typeface="微软雅黑" pitchFamily="34" charset="-122"/>
              </a:rPr>
              <a:t>登录</a:t>
            </a:r>
            <a:endParaRPr lang="zh-CN" altLang="en-US" b="1" dirty="0">
              <a:latin typeface="微软雅黑" pitchFamily="34" charset="-122"/>
              <a:ea typeface="微软雅黑" pitchFamily="34" charset="-122"/>
            </a:endParaRPr>
          </a:p>
        </p:txBody>
      </p:sp>
      <p:pic>
        <p:nvPicPr>
          <p:cNvPr id="4" name="图片 3" descr="图片4_副本.png"/>
          <p:cNvPicPr>
            <a:picLocks noChangeAspect="1"/>
          </p:cNvPicPr>
          <p:nvPr/>
        </p:nvPicPr>
        <p:blipFill>
          <a:blip r:embed="rId2"/>
          <a:stretch>
            <a:fillRect/>
          </a:stretch>
        </p:blipFill>
        <p:spPr>
          <a:xfrm>
            <a:off x="72008" y="1532562"/>
            <a:ext cx="9036496" cy="379287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latin typeface="微软雅黑" pitchFamily="34" charset="-122"/>
                <a:ea typeface="微软雅黑" pitchFamily="34" charset="-122"/>
              </a:rPr>
              <a:t>OpenID</a:t>
            </a:r>
            <a:r>
              <a:rPr lang="zh-CN" altLang="en-US" b="1" dirty="0" smtClean="0">
                <a:latin typeface="微软雅黑" pitchFamily="34" charset="-122"/>
                <a:ea typeface="微软雅黑" pitchFamily="34" charset="-122"/>
              </a:rPr>
              <a:t>的案例</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允许登录</a:t>
            </a:r>
            <a:endParaRPr lang="zh-CN" altLang="en-US" dirty="0"/>
          </a:p>
        </p:txBody>
      </p:sp>
      <p:pic>
        <p:nvPicPr>
          <p:cNvPr id="4" name="图片 3" descr="图片5_副本.png"/>
          <p:cNvPicPr>
            <a:picLocks noChangeAspect="1"/>
          </p:cNvPicPr>
          <p:nvPr/>
        </p:nvPicPr>
        <p:blipFill>
          <a:blip r:embed="rId2"/>
          <a:stretch>
            <a:fillRect/>
          </a:stretch>
        </p:blipFill>
        <p:spPr>
          <a:xfrm>
            <a:off x="0" y="1268760"/>
            <a:ext cx="9144000" cy="363578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latin typeface="微软雅黑" pitchFamily="34" charset="-122"/>
                <a:ea typeface="微软雅黑" pitchFamily="34" charset="-122"/>
              </a:rPr>
              <a:t>OpenID</a:t>
            </a:r>
            <a:r>
              <a:rPr lang="zh-CN" altLang="en-US" b="1" dirty="0" smtClean="0">
                <a:latin typeface="微软雅黑" pitchFamily="34" charset="-122"/>
                <a:ea typeface="微软雅黑" pitchFamily="34" charset="-122"/>
              </a:rPr>
              <a:t>的案例</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绑定</a:t>
            </a:r>
            <a:r>
              <a:rPr lang="en-US" altLang="zh-CN" b="1" dirty="0" err="1" smtClean="0">
                <a:latin typeface="微软雅黑" pitchFamily="34" charset="-122"/>
                <a:ea typeface="微软雅黑" pitchFamily="34" charset="-122"/>
              </a:rPr>
              <a:t>OpenID</a:t>
            </a:r>
            <a:endParaRPr lang="zh-CN" altLang="en-US" dirty="0"/>
          </a:p>
        </p:txBody>
      </p:sp>
      <p:pic>
        <p:nvPicPr>
          <p:cNvPr id="4" name="图片 3" descr="图片6_副本.png"/>
          <p:cNvPicPr>
            <a:picLocks noChangeAspect="1"/>
          </p:cNvPicPr>
          <p:nvPr/>
        </p:nvPicPr>
        <p:blipFill>
          <a:blip r:embed="rId2"/>
          <a:stretch>
            <a:fillRect/>
          </a:stretch>
        </p:blipFill>
        <p:spPr>
          <a:xfrm>
            <a:off x="147019" y="1509444"/>
            <a:ext cx="8849961" cy="383911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latin typeface="微软雅黑" pitchFamily="34" charset="-122"/>
                <a:ea typeface="微软雅黑" pitchFamily="34" charset="-122"/>
              </a:rPr>
              <a:t>OpenID</a:t>
            </a:r>
            <a:r>
              <a:rPr lang="zh-CN" altLang="en-US" b="1" dirty="0" smtClean="0">
                <a:latin typeface="微软雅黑" pitchFamily="34" charset="-122"/>
                <a:ea typeface="微软雅黑" pitchFamily="34" charset="-122"/>
              </a:rPr>
              <a:t>的优点</a:t>
            </a:r>
            <a:endParaRPr lang="zh-CN" altLang="en-US" b="1" dirty="0">
              <a:latin typeface="微软雅黑" pitchFamily="34" charset="-122"/>
              <a:ea typeface="微软雅黑" pitchFamily="34" charset="-122"/>
            </a:endParaRPr>
          </a:p>
        </p:txBody>
      </p:sp>
      <p:sp>
        <p:nvSpPr>
          <p:cNvPr id="6" name="矩形 5"/>
          <p:cNvSpPr/>
          <p:nvPr/>
        </p:nvSpPr>
        <p:spPr>
          <a:xfrm>
            <a:off x="214282" y="1146651"/>
            <a:ext cx="8643998" cy="4539704"/>
          </a:xfrm>
          <a:prstGeom prst="rect">
            <a:avLst/>
          </a:prstGeom>
        </p:spPr>
        <p:txBody>
          <a:bodyPr wrap="square">
            <a:spAutoFit/>
          </a:bodyPr>
          <a:lstStyle/>
          <a:p>
            <a:pPr algn="l">
              <a:buFont typeface="Wingdings" pitchFamily="2" charset="2"/>
              <a:buChar char="Ø"/>
            </a:pPr>
            <a:r>
              <a:rPr lang="zh-CN" altLang="en-US" dirty="0" smtClean="0">
                <a:solidFill>
                  <a:schemeClr val="accent2"/>
                </a:solidFill>
                <a:latin typeface="微软雅黑" pitchFamily="34" charset="-122"/>
                <a:ea typeface="微软雅黑" pitchFamily="34" charset="-122"/>
              </a:rPr>
              <a:t>对用户</a:t>
            </a:r>
          </a:p>
          <a:p>
            <a:pPr algn="l"/>
            <a:r>
              <a:rPr lang="en-US" altLang="zh-CN" sz="1600" b="0" dirty="0" smtClean="0">
                <a:latin typeface="微软雅黑" pitchFamily="34" charset="-122"/>
                <a:ea typeface="微软雅黑" pitchFamily="34" charset="-122"/>
              </a:rPr>
              <a:t>1. </a:t>
            </a:r>
            <a:r>
              <a:rPr lang="zh-CN" altLang="en-US" sz="1600" b="0" dirty="0" smtClean="0">
                <a:latin typeface="微软雅黑" pitchFamily="34" charset="-122"/>
                <a:ea typeface="微软雅黑" pitchFamily="34" charset="-122"/>
              </a:rPr>
              <a:t>简化注册登录流程：一定程度上避免了重复注册、填写身份资料的繁琐过程，不需要注册邮件确认，登录更快捷。</a:t>
            </a:r>
          </a:p>
          <a:p>
            <a:pPr algn="l"/>
            <a:r>
              <a:rPr lang="en-US" altLang="zh-CN" sz="1600" b="0" dirty="0" smtClean="0">
                <a:latin typeface="微软雅黑" pitchFamily="34" charset="-122"/>
                <a:ea typeface="微软雅黑" pitchFamily="34" charset="-122"/>
              </a:rPr>
              <a:t>2. </a:t>
            </a:r>
            <a:r>
              <a:rPr lang="zh-CN" altLang="en-US" sz="1600" b="0" dirty="0" smtClean="0">
                <a:latin typeface="微软雅黑" pitchFamily="34" charset="-122"/>
                <a:ea typeface="微软雅黑" pitchFamily="34" charset="-122"/>
              </a:rPr>
              <a:t>一处注册，处处通行：免去记忆大量账号的麻烦，一个</a:t>
            </a:r>
            <a:r>
              <a:rPr lang="en-US" altLang="zh-CN" sz="1600" b="0" dirty="0" err="1" smtClean="0">
                <a:latin typeface="微软雅黑" pitchFamily="34" charset="-122"/>
                <a:ea typeface="微软雅黑" pitchFamily="34" charset="-122"/>
              </a:rPr>
              <a:t>OpenID</a:t>
            </a:r>
            <a:r>
              <a:rPr lang="zh-CN" altLang="en-US" sz="1600" b="0" dirty="0" smtClean="0">
                <a:latin typeface="微软雅黑" pitchFamily="34" charset="-122"/>
                <a:ea typeface="微软雅黑" pitchFamily="34" charset="-122"/>
              </a:rPr>
              <a:t>就在任何支持</a:t>
            </a:r>
            <a:r>
              <a:rPr lang="en-US" altLang="zh-CN" sz="1600" b="0" dirty="0" err="1" smtClean="0">
                <a:latin typeface="微软雅黑" pitchFamily="34" charset="-122"/>
                <a:ea typeface="微软雅黑" pitchFamily="34" charset="-122"/>
              </a:rPr>
              <a:t>OpenID</a:t>
            </a:r>
            <a:r>
              <a:rPr lang="zh-CN" altLang="en-US" sz="1600" b="0" dirty="0" smtClean="0">
                <a:latin typeface="微软雅黑" pitchFamily="34" charset="-122"/>
                <a:ea typeface="微软雅黑" pitchFamily="34" charset="-122"/>
              </a:rPr>
              <a:t>的网站自由登录。</a:t>
            </a:r>
            <a:endParaRPr lang="en-US" altLang="zh-CN" sz="1600" b="0" dirty="0" smtClean="0">
              <a:latin typeface="微软雅黑" pitchFamily="34" charset="-122"/>
              <a:ea typeface="微软雅黑" pitchFamily="34" charset="-122"/>
            </a:endParaRPr>
          </a:p>
          <a:p>
            <a:pPr algn="l"/>
            <a:r>
              <a:rPr lang="en-US" altLang="zh-CN" sz="1600" b="0" dirty="0" smtClean="0">
                <a:latin typeface="微软雅黑" pitchFamily="34" charset="-122"/>
                <a:ea typeface="微软雅黑" pitchFamily="34" charset="-122"/>
              </a:rPr>
              <a:t>3. </a:t>
            </a:r>
            <a:r>
              <a:rPr lang="zh-CN" altLang="en-US" sz="1600" b="0" dirty="0" smtClean="0">
                <a:latin typeface="微软雅黑" pitchFamily="34" charset="-122"/>
                <a:ea typeface="微软雅黑" pitchFamily="34" charset="-122"/>
              </a:rPr>
              <a:t>减少密码泄露风险：频繁登录各种网站，容易被垃圾网站暗地里收集密码和资料，或者冒充用户身份发送垃圾信息。</a:t>
            </a:r>
          </a:p>
          <a:p>
            <a:pPr algn="l"/>
            <a:r>
              <a:rPr lang="en-US" altLang="zh-CN" sz="1600" b="0" dirty="0" smtClean="0">
                <a:latin typeface="微软雅黑" pitchFamily="34" charset="-122"/>
                <a:ea typeface="微软雅黑" pitchFamily="34" charset="-122"/>
              </a:rPr>
              <a:t>4. </a:t>
            </a:r>
            <a:r>
              <a:rPr lang="zh-CN" altLang="en-US" sz="1600" b="0" dirty="0" smtClean="0">
                <a:latin typeface="微软雅黑" pitchFamily="34" charset="-122"/>
                <a:ea typeface="微软雅黑" pitchFamily="34" charset="-122"/>
              </a:rPr>
              <a:t>用户拥有账号信息控制权：根据对网站的信任程度，用户可以清楚的控制哪些</a:t>
            </a:r>
            <a:r>
              <a:rPr lang="en-US" altLang="zh-CN" sz="1600" b="0" dirty="0" smtClean="0">
                <a:latin typeface="微软雅黑" pitchFamily="34" charset="-122"/>
                <a:ea typeface="微软雅黑" pitchFamily="34" charset="-122"/>
              </a:rPr>
              <a:t>profile</a:t>
            </a:r>
            <a:r>
              <a:rPr lang="zh-CN" altLang="en-US" sz="1600" b="0" dirty="0" smtClean="0">
                <a:latin typeface="微软雅黑" pitchFamily="34" charset="-122"/>
                <a:ea typeface="微软雅黑" pitchFamily="34" charset="-122"/>
              </a:rPr>
              <a:t>信息可以被共享，例如姓名、地址、电话号码等。</a:t>
            </a:r>
            <a:endParaRPr lang="en-US" altLang="zh-CN" sz="1600" b="0" dirty="0" smtClean="0">
              <a:latin typeface="微软雅黑" pitchFamily="34" charset="-122"/>
              <a:ea typeface="微软雅黑" pitchFamily="34" charset="-122"/>
            </a:endParaRPr>
          </a:p>
          <a:p>
            <a:pPr algn="l"/>
            <a:endParaRPr lang="en-US" altLang="zh-CN" sz="1600" b="0" dirty="0" smtClean="0">
              <a:latin typeface="微软雅黑" pitchFamily="34" charset="-122"/>
              <a:ea typeface="微软雅黑" pitchFamily="34" charset="-122"/>
            </a:endParaRPr>
          </a:p>
          <a:p>
            <a:pPr algn="l">
              <a:buFont typeface="Wingdings" pitchFamily="2" charset="2"/>
              <a:buChar char="Ø"/>
            </a:pPr>
            <a:r>
              <a:rPr lang="zh-CN" altLang="en-US" dirty="0" smtClean="0">
                <a:solidFill>
                  <a:schemeClr val="accent2"/>
                </a:solidFill>
                <a:latin typeface="微软雅黑" pitchFamily="34" charset="-122"/>
                <a:ea typeface="微软雅黑" pitchFamily="34" charset="-122"/>
              </a:rPr>
              <a:t>对网站（</a:t>
            </a:r>
            <a:r>
              <a:rPr lang="en-US" altLang="zh-CN" dirty="0" smtClean="0">
                <a:solidFill>
                  <a:schemeClr val="accent2"/>
                </a:solidFill>
                <a:latin typeface="微软雅黑" pitchFamily="34" charset="-122"/>
                <a:ea typeface="微软雅黑" pitchFamily="34" charset="-122"/>
              </a:rPr>
              <a:t>RP</a:t>
            </a:r>
            <a:r>
              <a:rPr lang="zh-CN" altLang="en-US" dirty="0" smtClean="0">
                <a:solidFill>
                  <a:schemeClr val="accent2"/>
                </a:solidFill>
                <a:latin typeface="微软雅黑" pitchFamily="34" charset="-122"/>
                <a:ea typeface="微软雅黑" pitchFamily="34" charset="-122"/>
              </a:rPr>
              <a:t>）</a:t>
            </a:r>
          </a:p>
          <a:p>
            <a:pPr algn="l"/>
            <a:r>
              <a:rPr lang="en-US" altLang="zh-CN" sz="1600" b="0" dirty="0" smtClean="0">
                <a:latin typeface="微软雅黑" pitchFamily="34" charset="-122"/>
                <a:ea typeface="微软雅黑" pitchFamily="34" charset="-122"/>
              </a:rPr>
              <a:t>1. </a:t>
            </a:r>
            <a:r>
              <a:rPr lang="zh-CN" altLang="en-US" sz="1600" b="0" dirty="0" smtClean="0">
                <a:latin typeface="微软雅黑" pitchFamily="34" charset="-122"/>
                <a:ea typeface="微软雅黑" pitchFamily="34" charset="-122"/>
              </a:rPr>
              <a:t>共享用户资源：给所有支持 </a:t>
            </a:r>
            <a:r>
              <a:rPr lang="en-US" altLang="zh-CN" sz="1600" b="0" dirty="0" err="1" smtClean="0">
                <a:latin typeface="微软雅黑" pitchFamily="34" charset="-122"/>
                <a:ea typeface="微软雅黑" pitchFamily="34" charset="-122"/>
              </a:rPr>
              <a:t>OpenID</a:t>
            </a:r>
            <a:r>
              <a:rPr lang="en-US" altLang="zh-CN" sz="1600" b="0" dirty="0" smtClean="0">
                <a:latin typeface="微软雅黑" pitchFamily="34" charset="-122"/>
                <a:ea typeface="微软雅黑" pitchFamily="34" charset="-122"/>
              </a:rPr>
              <a:t> </a:t>
            </a:r>
            <a:r>
              <a:rPr lang="zh-CN" altLang="en-US" sz="1600" b="0" dirty="0" smtClean="0">
                <a:latin typeface="微软雅黑" pitchFamily="34" charset="-122"/>
                <a:ea typeface="微软雅黑" pitchFamily="34" charset="-122"/>
              </a:rPr>
              <a:t>的网站带来了价值。</a:t>
            </a:r>
          </a:p>
          <a:p>
            <a:pPr algn="l"/>
            <a:r>
              <a:rPr lang="en-US" altLang="zh-CN" sz="1600" b="0" dirty="0" smtClean="0">
                <a:latin typeface="微软雅黑" pitchFamily="34" charset="-122"/>
                <a:ea typeface="微软雅黑" pitchFamily="34" charset="-122"/>
              </a:rPr>
              <a:t>2.</a:t>
            </a:r>
            <a:r>
              <a:rPr lang="zh-CN" altLang="en-US" sz="1600" b="0" dirty="0" smtClean="0">
                <a:latin typeface="微软雅黑" pitchFamily="34" charset="-122"/>
                <a:ea typeface="微软雅黑" pitchFamily="34" charset="-122"/>
              </a:rPr>
              <a:t>已经有相当数量的高端注册用户可以直接使用，不必从零开始；</a:t>
            </a:r>
          </a:p>
          <a:p>
            <a:pPr algn="l"/>
            <a:r>
              <a:rPr lang="en-US" altLang="zh-CN" sz="1600" b="0" dirty="0" smtClean="0">
                <a:latin typeface="微软雅黑" pitchFamily="34" charset="-122"/>
                <a:ea typeface="微软雅黑" pitchFamily="34" charset="-122"/>
              </a:rPr>
              <a:t>3.</a:t>
            </a:r>
            <a:r>
              <a:rPr lang="zh-CN" altLang="en-US" sz="1600" b="0" dirty="0" smtClean="0">
                <a:latin typeface="微软雅黑" pitchFamily="34" charset="-122"/>
                <a:ea typeface="微软雅黑" pitchFamily="34" charset="-122"/>
              </a:rPr>
              <a:t>可以不负担自己建立会员系统或登录功能所需要的开发成本、机器、带宽、安全费用；</a:t>
            </a:r>
          </a:p>
          <a:p>
            <a:pPr algn="l"/>
            <a:r>
              <a:rPr lang="en-US" altLang="zh-CN" sz="1600" b="0" dirty="0" smtClean="0">
                <a:latin typeface="微软雅黑" pitchFamily="34" charset="-122"/>
                <a:ea typeface="微软雅黑" pitchFamily="34" charset="-122"/>
              </a:rPr>
              <a:t>4.</a:t>
            </a:r>
            <a:r>
              <a:rPr lang="zh-CN" altLang="en-US" sz="1600" b="0" dirty="0" smtClean="0">
                <a:latin typeface="微软雅黑" pitchFamily="34" charset="-122"/>
                <a:ea typeface="微软雅黑" pitchFamily="34" charset="-122"/>
              </a:rPr>
              <a:t>用户数据是安全的，用户数据不统一存储，用户可以任意选择、更换存储的</a:t>
            </a:r>
            <a:r>
              <a:rPr lang="en-US" altLang="zh-CN" sz="1600" b="0" dirty="0" smtClean="0">
                <a:latin typeface="微软雅黑" pitchFamily="34" charset="-122"/>
                <a:ea typeface="微软雅黑" pitchFamily="34" charset="-122"/>
              </a:rPr>
              <a:t>server</a:t>
            </a:r>
            <a:r>
              <a:rPr lang="zh-CN" altLang="en-US" sz="1600" b="0" dirty="0" smtClean="0">
                <a:latin typeface="微软雅黑" pitchFamily="34" charset="-122"/>
                <a:ea typeface="微软雅黑" pitchFamily="34" charset="-122"/>
              </a:rPr>
              <a:t>。没有组织，没有任何一个地方可以做</a:t>
            </a:r>
            <a:r>
              <a:rPr lang="en-US" altLang="zh-CN" sz="1600" b="0" dirty="0" smtClean="0">
                <a:latin typeface="微软雅黑" pitchFamily="34" charset="-122"/>
                <a:ea typeface="微软雅黑" pitchFamily="34" charset="-122"/>
              </a:rPr>
              <a:t>root</a:t>
            </a:r>
            <a:r>
              <a:rPr lang="zh-CN" altLang="en-US" sz="1600" b="0" dirty="0" smtClean="0">
                <a:latin typeface="微软雅黑" pitchFamily="34" charset="-122"/>
                <a:ea typeface="微软雅黑" pitchFamily="34" charset="-122"/>
              </a:rPr>
              <a:t>，没有任何一个机构或者个人能够从这里面获利。</a:t>
            </a:r>
            <a:endParaRPr lang="zh-CN" altLang="en-US" sz="1600" b="0" dirty="0">
              <a:latin typeface="微软雅黑" pitchFamily="34" charset="-122"/>
              <a:ea typeface="微软雅黑" pitchFamily="34" charset="-122"/>
            </a:endParaRPr>
          </a:p>
        </p:txBody>
      </p:sp>
      <p:sp>
        <p:nvSpPr>
          <p:cNvPr id="7" name="Rectangle 2"/>
          <p:cNvSpPr>
            <a:spLocks noChangeArrowheads="1"/>
          </p:cNvSpPr>
          <p:nvPr/>
        </p:nvSpPr>
        <p:spPr bwMode="auto">
          <a:xfrm>
            <a:off x="285720" y="1000108"/>
            <a:ext cx="8501122" cy="4643470"/>
          </a:xfrm>
          <a:prstGeom prst="rect">
            <a:avLst/>
          </a:prstGeom>
          <a:noFill/>
          <a:ln w="9525" algn="ctr">
            <a:solidFill>
              <a:schemeClr val="accent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latin typeface="微软雅黑" pitchFamily="34" charset="-122"/>
                <a:ea typeface="微软雅黑" pitchFamily="34" charset="-122"/>
              </a:rPr>
              <a:t>OpenID</a:t>
            </a:r>
            <a:r>
              <a:rPr lang="zh-CN" altLang="en-US" b="1" dirty="0" smtClean="0">
                <a:latin typeface="微软雅黑" pitchFamily="34" charset="-122"/>
                <a:ea typeface="微软雅黑" pitchFamily="34" charset="-122"/>
              </a:rPr>
              <a:t>的缺点</a:t>
            </a:r>
            <a:endParaRPr lang="zh-CN" altLang="en-US" b="1" dirty="0">
              <a:latin typeface="微软雅黑" pitchFamily="34" charset="-122"/>
              <a:ea typeface="微软雅黑" pitchFamily="34" charset="-122"/>
            </a:endParaRPr>
          </a:p>
        </p:txBody>
      </p:sp>
      <p:sp>
        <p:nvSpPr>
          <p:cNvPr id="6" name="矩形 5"/>
          <p:cNvSpPr/>
          <p:nvPr/>
        </p:nvSpPr>
        <p:spPr>
          <a:xfrm>
            <a:off x="214282" y="857232"/>
            <a:ext cx="8643998" cy="609398"/>
          </a:xfrm>
          <a:prstGeom prst="rect">
            <a:avLst/>
          </a:prstGeom>
        </p:spPr>
        <p:txBody>
          <a:bodyPr wrap="square">
            <a:spAutoFit/>
          </a:bodyPr>
          <a:lstStyle/>
          <a:p>
            <a:pPr algn="l"/>
            <a:endParaRPr lang="zh-CN" altLang="en-US" sz="1600" b="0" dirty="0" smtClean="0">
              <a:latin typeface="微软雅黑" pitchFamily="34" charset="-122"/>
              <a:ea typeface="微软雅黑" pitchFamily="34" charset="-122"/>
            </a:endParaRPr>
          </a:p>
          <a:p>
            <a:pPr algn="l"/>
            <a:endParaRPr lang="zh-CN" altLang="en-US" sz="1600" b="0" dirty="0">
              <a:latin typeface="微软雅黑" pitchFamily="34" charset="-122"/>
              <a:ea typeface="微软雅黑" pitchFamily="34" charset="-122"/>
            </a:endParaRPr>
          </a:p>
        </p:txBody>
      </p:sp>
      <p:sp>
        <p:nvSpPr>
          <p:cNvPr id="5" name="矩形 4"/>
          <p:cNvSpPr/>
          <p:nvPr/>
        </p:nvSpPr>
        <p:spPr>
          <a:xfrm>
            <a:off x="357158" y="1714488"/>
            <a:ext cx="8286808" cy="1840504"/>
          </a:xfrm>
          <a:prstGeom prst="rect">
            <a:avLst/>
          </a:prstGeom>
        </p:spPr>
        <p:txBody>
          <a:bodyPr wrap="square">
            <a:spAutoFit/>
          </a:bodyPr>
          <a:lstStyle/>
          <a:p>
            <a:pPr algn="l"/>
            <a:r>
              <a:rPr lang="en-US" altLang="zh-CN" sz="1600" b="0" dirty="0" smtClean="0">
                <a:latin typeface="微软雅黑" pitchFamily="34" charset="-122"/>
                <a:ea typeface="微软雅黑" pitchFamily="34" charset="-122"/>
              </a:rPr>
              <a:t>1. </a:t>
            </a:r>
            <a:r>
              <a:rPr lang="zh-CN" altLang="en-US" sz="1600" b="0" dirty="0" smtClean="0">
                <a:latin typeface="微软雅黑" pitchFamily="34" charset="-122"/>
                <a:ea typeface="微软雅黑" pitchFamily="34" charset="-122"/>
              </a:rPr>
              <a:t>任何人都可以建立一个网站提供</a:t>
            </a:r>
            <a:r>
              <a:rPr lang="en-US" altLang="zh-CN" sz="1600" b="0" dirty="0" err="1" smtClean="0">
                <a:latin typeface="微软雅黑" pitchFamily="34" charset="-122"/>
                <a:ea typeface="微软雅黑" pitchFamily="34" charset="-122"/>
              </a:rPr>
              <a:t>OpenID</a:t>
            </a:r>
            <a:r>
              <a:rPr lang="zh-CN" altLang="en-US" sz="1600" b="0" dirty="0" smtClean="0">
                <a:latin typeface="微软雅黑" pitchFamily="34" charset="-122"/>
                <a:ea typeface="微软雅黑" pitchFamily="34" charset="-122"/>
              </a:rPr>
              <a:t>验证服务，而网站性能参差不齐，导致</a:t>
            </a:r>
            <a:r>
              <a:rPr lang="en-US" altLang="zh-CN" sz="1600" b="0" dirty="0" err="1" smtClean="0">
                <a:latin typeface="微软雅黑" pitchFamily="34" charset="-122"/>
                <a:ea typeface="微软雅黑" pitchFamily="34" charset="-122"/>
              </a:rPr>
              <a:t>OpenID</a:t>
            </a:r>
            <a:r>
              <a:rPr lang="zh-CN" altLang="en-US" sz="1600" b="0" dirty="0" smtClean="0">
                <a:latin typeface="微软雅黑" pitchFamily="34" charset="-122"/>
                <a:ea typeface="微软雅黑" pitchFamily="34" charset="-122"/>
              </a:rPr>
              <a:t>的验证过程不是很稳定。</a:t>
            </a:r>
          </a:p>
          <a:p>
            <a:pPr algn="l"/>
            <a:r>
              <a:rPr lang="en-US" altLang="zh-CN" sz="1600" b="0" dirty="0" smtClean="0">
                <a:latin typeface="微软雅黑" pitchFamily="34" charset="-122"/>
                <a:ea typeface="微软雅黑" pitchFamily="34" charset="-122"/>
              </a:rPr>
              <a:t>2. </a:t>
            </a:r>
            <a:r>
              <a:rPr lang="zh-CN" altLang="en-US" sz="1600" b="0" dirty="0" smtClean="0">
                <a:latin typeface="微软雅黑" pitchFamily="34" charset="-122"/>
                <a:ea typeface="微软雅黑" pitchFamily="34" charset="-122"/>
              </a:rPr>
              <a:t>如果提供</a:t>
            </a:r>
            <a:r>
              <a:rPr lang="en-US" altLang="zh-CN" sz="1600" b="0" dirty="0" err="1" smtClean="0">
                <a:latin typeface="微软雅黑" pitchFamily="34" charset="-122"/>
                <a:ea typeface="微软雅黑" pitchFamily="34" charset="-122"/>
              </a:rPr>
              <a:t>OpenID</a:t>
            </a:r>
            <a:r>
              <a:rPr lang="zh-CN" altLang="en-US" sz="1600" b="0" dirty="0" smtClean="0">
                <a:latin typeface="微软雅黑" pitchFamily="34" charset="-122"/>
                <a:ea typeface="微软雅黑" pitchFamily="34" charset="-122"/>
              </a:rPr>
              <a:t>验证服务的网站突然关闭的话，可能会导致大量用户无法使用多个网站的服务。</a:t>
            </a:r>
          </a:p>
          <a:p>
            <a:pPr algn="l"/>
            <a:r>
              <a:rPr lang="en-US" altLang="zh-CN" sz="1600" b="0" dirty="0" smtClean="0">
                <a:latin typeface="微软雅黑" pitchFamily="34" charset="-122"/>
                <a:ea typeface="微软雅黑" pitchFamily="34" charset="-122"/>
              </a:rPr>
              <a:t>3. </a:t>
            </a:r>
            <a:r>
              <a:rPr lang="zh-CN" altLang="en-US" sz="1600" b="0" dirty="0" smtClean="0">
                <a:latin typeface="微软雅黑" pitchFamily="34" charset="-122"/>
                <a:ea typeface="微软雅黑" pitchFamily="34" charset="-122"/>
              </a:rPr>
              <a:t>目前几乎所有支持</a:t>
            </a:r>
            <a:r>
              <a:rPr lang="en-US" altLang="zh-CN" sz="1600" b="0" dirty="0" err="1" smtClean="0">
                <a:latin typeface="微软雅黑" pitchFamily="34" charset="-122"/>
                <a:ea typeface="微软雅黑" pitchFamily="34" charset="-122"/>
              </a:rPr>
              <a:t>OpenID</a:t>
            </a:r>
            <a:r>
              <a:rPr lang="zh-CN" altLang="en-US" sz="1600" b="0" dirty="0" smtClean="0">
                <a:latin typeface="微软雅黑" pitchFamily="34" charset="-122"/>
                <a:ea typeface="微软雅黑" pitchFamily="34" charset="-122"/>
              </a:rPr>
              <a:t>的网站都很谨慎地将其做为一种可供选择的辅助登录方法，这会在很大程度上阻碍</a:t>
            </a:r>
            <a:r>
              <a:rPr lang="en-US" altLang="zh-CN" sz="1600" b="0" dirty="0" err="1" smtClean="0">
                <a:latin typeface="微软雅黑" pitchFamily="34" charset="-122"/>
                <a:ea typeface="微软雅黑" pitchFamily="34" charset="-122"/>
              </a:rPr>
              <a:t>OpenID</a:t>
            </a:r>
            <a:r>
              <a:rPr lang="zh-CN" altLang="en-US" sz="1600" b="0" dirty="0" smtClean="0">
                <a:latin typeface="微软雅黑" pitchFamily="34" charset="-122"/>
                <a:ea typeface="微软雅黑" pitchFamily="34" charset="-122"/>
              </a:rPr>
              <a:t>的发展。</a:t>
            </a:r>
          </a:p>
          <a:p>
            <a:pPr algn="l"/>
            <a:r>
              <a:rPr lang="en-US" altLang="zh-CN" sz="1600" b="0" dirty="0" smtClean="0">
                <a:latin typeface="微软雅黑" pitchFamily="34" charset="-122"/>
                <a:ea typeface="微软雅黑" pitchFamily="34" charset="-122"/>
              </a:rPr>
              <a:t>4. </a:t>
            </a:r>
            <a:r>
              <a:rPr lang="zh-CN" altLang="en-US" sz="1600" b="0" dirty="0" smtClean="0">
                <a:latin typeface="微软雅黑" pitchFamily="34" charset="-122"/>
                <a:ea typeface="微软雅黑" pitchFamily="34" charset="-122"/>
              </a:rPr>
              <a:t>目前支持</a:t>
            </a:r>
            <a:r>
              <a:rPr lang="en-US" altLang="zh-CN" sz="1600" b="0" dirty="0" err="1" smtClean="0">
                <a:latin typeface="微软雅黑" pitchFamily="34" charset="-122"/>
                <a:ea typeface="微软雅黑" pitchFamily="34" charset="-122"/>
              </a:rPr>
              <a:t>OpenID</a:t>
            </a:r>
            <a:r>
              <a:rPr lang="zh-CN" altLang="en-US" sz="1600" b="0" dirty="0" smtClean="0">
                <a:latin typeface="微软雅黑" pitchFamily="34" charset="-122"/>
                <a:ea typeface="微软雅黑" pitchFamily="34" charset="-122"/>
              </a:rPr>
              <a:t>的网站还不多，其独特的使用方法并不被多数用户所熟悉。</a:t>
            </a:r>
            <a:endParaRPr lang="zh-CN" altLang="en-US" sz="1600" b="0" dirty="0">
              <a:latin typeface="微软雅黑" pitchFamily="34" charset="-122"/>
              <a:ea typeface="微软雅黑" pitchFamily="34" charset="-122"/>
            </a:endParaRPr>
          </a:p>
        </p:txBody>
      </p:sp>
      <p:sp>
        <p:nvSpPr>
          <p:cNvPr id="7" name="Rectangle 2"/>
          <p:cNvSpPr>
            <a:spLocks noChangeArrowheads="1"/>
          </p:cNvSpPr>
          <p:nvPr/>
        </p:nvSpPr>
        <p:spPr bwMode="auto">
          <a:xfrm>
            <a:off x="428596" y="1643050"/>
            <a:ext cx="8286808" cy="1928826"/>
          </a:xfrm>
          <a:prstGeom prst="rect">
            <a:avLst/>
          </a:prstGeom>
          <a:noFill/>
          <a:ln w="9525" algn="ctr">
            <a:solidFill>
              <a:schemeClr val="accent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latin typeface="微软雅黑" pitchFamily="34" charset="-122"/>
                <a:ea typeface="微软雅黑" pitchFamily="34" charset="-122"/>
              </a:rPr>
              <a:t>OpenID</a:t>
            </a:r>
            <a:r>
              <a:rPr lang="zh-CN" altLang="en-US" b="1" dirty="0" smtClean="0">
                <a:latin typeface="微软雅黑" pitchFamily="34" charset="-122"/>
                <a:ea typeface="微软雅黑" pitchFamily="34" charset="-122"/>
              </a:rPr>
              <a:t>国内的发展情况</a:t>
            </a:r>
            <a:endParaRPr lang="zh-CN" altLang="en-US" b="1" dirty="0">
              <a:latin typeface="微软雅黑" pitchFamily="34" charset="-122"/>
              <a:ea typeface="微软雅黑" pitchFamily="34" charset="-122"/>
            </a:endParaRPr>
          </a:p>
        </p:txBody>
      </p:sp>
      <p:sp>
        <p:nvSpPr>
          <p:cNvPr id="4" name="矩形 3"/>
          <p:cNvSpPr/>
          <p:nvPr/>
        </p:nvSpPr>
        <p:spPr>
          <a:xfrm>
            <a:off x="785786" y="1857364"/>
            <a:ext cx="7358114" cy="1766637"/>
          </a:xfrm>
          <a:prstGeom prst="rect">
            <a:avLst/>
          </a:prstGeom>
        </p:spPr>
        <p:txBody>
          <a:bodyPr wrap="square">
            <a:spAutoFit/>
          </a:bodyPr>
          <a:lstStyle/>
          <a:p>
            <a:pPr algn="l"/>
            <a:r>
              <a:rPr lang="zh-CN" altLang="en-US" sz="1600" b="0" dirty="0" smtClean="0">
                <a:latin typeface="微软雅黑" pitchFamily="34" charset="-122"/>
                <a:ea typeface="微软雅黑" pitchFamily="34" charset="-122"/>
              </a:rPr>
              <a:t>国内支持</a:t>
            </a:r>
            <a:r>
              <a:rPr lang="en-US" sz="1600" b="0" dirty="0" err="1" smtClean="0">
                <a:latin typeface="微软雅黑" pitchFamily="34" charset="-122"/>
                <a:ea typeface="微软雅黑" pitchFamily="34" charset="-122"/>
              </a:rPr>
              <a:t>OpenID</a:t>
            </a:r>
            <a:r>
              <a:rPr lang="zh-CN" altLang="en-US" sz="1600" b="0" dirty="0" smtClean="0">
                <a:latin typeface="微软雅黑" pitchFamily="34" charset="-122"/>
                <a:ea typeface="微软雅黑" pitchFamily="34" charset="-122"/>
              </a:rPr>
              <a:t>的</a:t>
            </a:r>
            <a:r>
              <a:rPr lang="en-US" sz="1600" b="0" dirty="0" smtClean="0">
                <a:latin typeface="微软雅黑" pitchFamily="34" charset="-122"/>
                <a:ea typeface="微软雅黑" pitchFamily="34" charset="-122"/>
              </a:rPr>
              <a:t>Relying </a:t>
            </a:r>
            <a:r>
              <a:rPr lang="en-US" sz="1600" b="0" dirty="0" err="1" smtClean="0">
                <a:latin typeface="微软雅黑" pitchFamily="34" charset="-122"/>
                <a:ea typeface="微软雅黑" pitchFamily="34" charset="-122"/>
              </a:rPr>
              <a:t>Part：</a:t>
            </a:r>
            <a:r>
              <a:rPr lang="en-US" sz="1600" b="0" dirty="0" err="1" smtClean="0">
                <a:latin typeface="微软雅黑" pitchFamily="34" charset="-122"/>
                <a:ea typeface="微软雅黑" pitchFamily="34" charset="-122"/>
                <a:hlinkClick r:id="rId2"/>
              </a:rPr>
              <a:t>Yupoo</a:t>
            </a:r>
            <a:r>
              <a:rPr lang="zh-CN" altLang="en-US" sz="1600" b="0" dirty="0" smtClean="0">
                <a:latin typeface="微软雅黑" pitchFamily="34" charset="-122"/>
                <a:ea typeface="微软雅黑" pitchFamily="34" charset="-122"/>
                <a:hlinkClick r:id="rId2"/>
              </a:rPr>
              <a:t>又拍</a:t>
            </a:r>
            <a:r>
              <a:rPr lang="zh-CN" altLang="en-US" sz="1600" b="0" dirty="0" smtClean="0">
                <a:latin typeface="微软雅黑" pitchFamily="34" charset="-122"/>
                <a:ea typeface="微软雅黑" pitchFamily="34" charset="-122"/>
              </a:rPr>
              <a:t>，</a:t>
            </a:r>
            <a:r>
              <a:rPr lang="zh-CN" altLang="en-US" sz="1600" b="0" dirty="0" smtClean="0">
                <a:latin typeface="微软雅黑" pitchFamily="34" charset="-122"/>
                <a:ea typeface="微软雅黑" pitchFamily="34" charset="-122"/>
                <a:hlinkClick r:id="rId3"/>
              </a:rPr>
              <a:t>乐铺</a:t>
            </a:r>
            <a:r>
              <a:rPr lang="zh-CN" altLang="en-US" sz="1600" b="0" dirty="0" smtClean="0">
                <a:latin typeface="微软雅黑" pitchFamily="34" charset="-122"/>
                <a:ea typeface="微软雅黑" pitchFamily="34" charset="-122"/>
              </a:rPr>
              <a:t>，</a:t>
            </a:r>
            <a:r>
              <a:rPr lang="en-US" altLang="zh-CN" sz="1600" b="0" dirty="0" smtClean="0">
                <a:latin typeface="微软雅黑" pitchFamily="34" charset="-122"/>
                <a:ea typeface="微软雅黑" pitchFamily="34" charset="-122"/>
              </a:rPr>
              <a:t>……</a:t>
            </a:r>
          </a:p>
          <a:p>
            <a:pPr algn="l"/>
            <a:r>
              <a:rPr lang="zh-CN" altLang="en-US" sz="1600" b="0" dirty="0" smtClean="0">
                <a:latin typeface="微软雅黑" pitchFamily="34" charset="-122"/>
                <a:ea typeface="微软雅黑" pitchFamily="34" charset="-122"/>
              </a:rPr>
              <a:t>国内</a:t>
            </a:r>
            <a:r>
              <a:rPr lang="en-US" sz="1600" b="0" dirty="0" err="1" smtClean="0">
                <a:latin typeface="微软雅黑" pitchFamily="34" charset="-122"/>
                <a:ea typeface="微软雅黑" pitchFamily="34" charset="-122"/>
              </a:rPr>
              <a:t>OpenID</a:t>
            </a:r>
            <a:r>
              <a:rPr lang="en-US" sz="1600" b="0" dirty="0" smtClean="0">
                <a:latin typeface="微软雅黑" pitchFamily="34" charset="-122"/>
                <a:ea typeface="微软雅黑" pitchFamily="34" charset="-122"/>
              </a:rPr>
              <a:t> </a:t>
            </a:r>
            <a:r>
              <a:rPr lang="en-US" sz="1600" b="0" dirty="0" err="1" smtClean="0">
                <a:latin typeface="微软雅黑" pitchFamily="34" charset="-122"/>
                <a:ea typeface="微软雅黑" pitchFamily="34" charset="-122"/>
              </a:rPr>
              <a:t>Provider：OpenID.cn</a:t>
            </a:r>
            <a:r>
              <a:rPr lang="en-US" sz="1600" b="0" dirty="0" smtClean="0">
                <a:latin typeface="微软雅黑" pitchFamily="34" charset="-122"/>
                <a:ea typeface="微软雅黑" pitchFamily="34" charset="-122"/>
              </a:rPr>
              <a:t>，</a:t>
            </a:r>
            <a:r>
              <a:rPr lang="zh-CN" altLang="en-US" sz="1600" b="0" dirty="0" smtClean="0">
                <a:latin typeface="微软雅黑" pitchFamily="34" charset="-122"/>
                <a:ea typeface="微软雅黑" pitchFamily="34" charset="-122"/>
                <a:hlinkClick r:id="rId4"/>
              </a:rPr>
              <a:t>豌豆</a:t>
            </a:r>
            <a:r>
              <a:rPr lang="zh-CN" altLang="en-US" sz="1600" b="0" dirty="0" smtClean="0">
                <a:latin typeface="微软雅黑" pitchFamily="34" charset="-122"/>
                <a:ea typeface="微软雅黑" pitchFamily="34" charset="-122"/>
              </a:rPr>
              <a:t>，</a:t>
            </a:r>
            <a:r>
              <a:rPr lang="en-US" altLang="zh-CN" sz="1600" b="0" dirty="0" smtClean="0">
                <a:latin typeface="微软雅黑" pitchFamily="34" charset="-122"/>
                <a:ea typeface="微软雅黑" pitchFamily="34" charset="-122"/>
              </a:rPr>
              <a:t>……</a:t>
            </a:r>
          </a:p>
          <a:p>
            <a:pPr algn="l"/>
            <a:r>
              <a:rPr lang="zh-CN" altLang="en-US" sz="1600" b="0" dirty="0" smtClean="0">
                <a:latin typeface="微软雅黑" pitchFamily="34" charset="-122"/>
                <a:ea typeface="微软雅黑" pitchFamily="34" charset="-122"/>
              </a:rPr>
              <a:t>更多的是类</a:t>
            </a:r>
            <a:r>
              <a:rPr lang="en-US" sz="1600" b="0" dirty="0" err="1" smtClean="0">
                <a:latin typeface="微软雅黑" pitchFamily="34" charset="-122"/>
                <a:ea typeface="微软雅黑" pitchFamily="34" charset="-122"/>
              </a:rPr>
              <a:t>OpenID</a:t>
            </a:r>
            <a:r>
              <a:rPr lang="en-US" sz="1600" b="0" dirty="0" smtClean="0">
                <a:latin typeface="微软雅黑" pitchFamily="34" charset="-122"/>
                <a:ea typeface="微软雅黑" pitchFamily="34" charset="-122"/>
              </a:rPr>
              <a:t> </a:t>
            </a:r>
            <a:r>
              <a:rPr lang="zh-CN" altLang="en-US" sz="1600" b="0" dirty="0" smtClean="0">
                <a:latin typeface="微软雅黑" pitchFamily="34" charset="-122"/>
                <a:ea typeface="微软雅黑" pitchFamily="34" charset="-122"/>
              </a:rPr>
              <a:t>提供方和类</a:t>
            </a:r>
            <a:r>
              <a:rPr lang="en-US" sz="1600" b="0" dirty="0" err="1" smtClean="0">
                <a:latin typeface="微软雅黑" pitchFamily="34" charset="-122"/>
                <a:ea typeface="微软雅黑" pitchFamily="34" charset="-122"/>
              </a:rPr>
              <a:t>OpenID</a:t>
            </a:r>
            <a:r>
              <a:rPr lang="en-US" sz="1600" b="0" dirty="0" smtClean="0">
                <a:latin typeface="微软雅黑" pitchFamily="34" charset="-122"/>
                <a:ea typeface="微软雅黑" pitchFamily="34" charset="-122"/>
              </a:rPr>
              <a:t> Relying Part</a:t>
            </a:r>
          </a:p>
          <a:p>
            <a:pPr algn="l"/>
            <a:r>
              <a:rPr lang="zh-CN" altLang="en-US" sz="1600" b="0" dirty="0" smtClean="0">
                <a:latin typeface="微软雅黑" pitchFamily="34" charset="-122"/>
                <a:ea typeface="微软雅黑" pitchFamily="34" charset="-122"/>
              </a:rPr>
              <a:t>类</a:t>
            </a:r>
            <a:r>
              <a:rPr lang="en-US" sz="1600" b="0" dirty="0" err="1" smtClean="0">
                <a:latin typeface="微软雅黑" pitchFamily="34" charset="-122"/>
                <a:ea typeface="微软雅黑" pitchFamily="34" charset="-122"/>
              </a:rPr>
              <a:t>OpenID</a:t>
            </a:r>
            <a:r>
              <a:rPr lang="en-US" sz="1600" b="0" dirty="0" smtClean="0">
                <a:latin typeface="微软雅黑" pitchFamily="34" charset="-122"/>
                <a:ea typeface="微软雅黑" pitchFamily="34" charset="-122"/>
              </a:rPr>
              <a:t> Relying Part：</a:t>
            </a:r>
            <a:r>
              <a:rPr lang="zh-CN" altLang="en-US" sz="1600" b="0" dirty="0" smtClean="0">
                <a:latin typeface="微软雅黑" pitchFamily="34" charset="-122"/>
                <a:ea typeface="微软雅黑" pitchFamily="34" charset="-122"/>
              </a:rPr>
              <a:t>京东商城、土豆、</a:t>
            </a:r>
            <a:r>
              <a:rPr lang="en-US" sz="1600" b="0" dirty="0" smtClean="0">
                <a:latin typeface="微软雅黑" pitchFamily="34" charset="-122"/>
                <a:ea typeface="微软雅黑" pitchFamily="34" charset="-122"/>
              </a:rPr>
              <a:t>D1、99</a:t>
            </a:r>
            <a:r>
              <a:rPr lang="zh-CN" altLang="en-US" sz="1600" b="0" dirty="0" smtClean="0">
                <a:latin typeface="微软雅黑" pitchFamily="34" charset="-122"/>
                <a:ea typeface="微软雅黑" pitchFamily="34" charset="-122"/>
              </a:rPr>
              <a:t>网上书城、</a:t>
            </a:r>
            <a:r>
              <a:rPr lang="en-US" altLang="zh-CN" sz="1600" b="0" dirty="0" smtClean="0">
                <a:latin typeface="微软雅黑" pitchFamily="34" charset="-122"/>
                <a:ea typeface="微软雅黑" pitchFamily="34" charset="-122"/>
              </a:rPr>
              <a:t>365</a:t>
            </a:r>
            <a:r>
              <a:rPr lang="zh-CN" altLang="en-US" sz="1600" b="0" dirty="0" smtClean="0">
                <a:latin typeface="微软雅黑" pitchFamily="34" charset="-122"/>
                <a:ea typeface="微软雅黑" pitchFamily="34" charset="-122"/>
              </a:rPr>
              <a:t>商城、钻石小鸟，等等。</a:t>
            </a:r>
          </a:p>
          <a:p>
            <a:pPr algn="l"/>
            <a:r>
              <a:rPr lang="zh-CN" altLang="en-US" sz="1600" b="0" dirty="0" smtClean="0">
                <a:latin typeface="微软雅黑" pitchFamily="34" charset="-122"/>
                <a:ea typeface="微软雅黑" pitchFamily="34" charset="-122"/>
              </a:rPr>
              <a:t>类</a:t>
            </a:r>
            <a:r>
              <a:rPr lang="en-US" sz="1600" b="0" dirty="0" err="1" smtClean="0">
                <a:latin typeface="微软雅黑" pitchFamily="34" charset="-122"/>
                <a:ea typeface="微软雅黑" pitchFamily="34" charset="-122"/>
              </a:rPr>
              <a:t>OpenID</a:t>
            </a:r>
            <a:r>
              <a:rPr lang="en-US" sz="1600" b="0" dirty="0" smtClean="0">
                <a:latin typeface="微软雅黑" pitchFamily="34" charset="-122"/>
                <a:ea typeface="微软雅黑" pitchFamily="34" charset="-122"/>
              </a:rPr>
              <a:t> Provider：</a:t>
            </a:r>
            <a:r>
              <a:rPr lang="zh-CN" altLang="en-US" sz="1600" b="0" dirty="0" smtClean="0">
                <a:latin typeface="微软雅黑" pitchFamily="34" charset="-122"/>
                <a:ea typeface="微软雅黑" pitchFamily="34" charset="-122"/>
              </a:rPr>
              <a:t>支付宝、人人网、</a:t>
            </a:r>
            <a:r>
              <a:rPr lang="en-US" sz="1600" b="0" dirty="0" smtClean="0">
                <a:latin typeface="微软雅黑" pitchFamily="34" charset="-122"/>
                <a:ea typeface="微软雅黑" pitchFamily="34" charset="-122"/>
              </a:rPr>
              <a:t>QQ</a:t>
            </a:r>
            <a:r>
              <a:rPr lang="zh-CN" altLang="en-US" sz="1600" b="0" dirty="0" smtClean="0">
                <a:latin typeface="微软雅黑" pitchFamily="34" charset="-122"/>
                <a:ea typeface="微软雅黑" pitchFamily="34" charset="-122"/>
              </a:rPr>
              <a:t>等。</a:t>
            </a:r>
            <a:endParaRPr lang="zh-CN" altLang="en-US" sz="1600" b="0" dirty="0">
              <a:latin typeface="微软雅黑" pitchFamily="34" charset="-122"/>
              <a:ea typeface="微软雅黑" pitchFamily="34" charset="-122"/>
            </a:endParaRPr>
          </a:p>
        </p:txBody>
      </p:sp>
      <p:sp>
        <p:nvSpPr>
          <p:cNvPr id="5" name="Rectangle 2"/>
          <p:cNvSpPr>
            <a:spLocks noChangeArrowheads="1"/>
          </p:cNvSpPr>
          <p:nvPr/>
        </p:nvSpPr>
        <p:spPr bwMode="auto">
          <a:xfrm>
            <a:off x="785786" y="1857364"/>
            <a:ext cx="7572428" cy="1785950"/>
          </a:xfrm>
          <a:prstGeom prst="rect">
            <a:avLst/>
          </a:prstGeom>
          <a:noFill/>
          <a:ln w="9525" algn="ctr">
            <a:solidFill>
              <a:schemeClr val="accent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solidFill>
                  <a:schemeClr val="tx1"/>
                </a:solidFill>
                <a:latin typeface="微软雅黑" pitchFamily="34" charset="-122"/>
                <a:ea typeface="微软雅黑" pitchFamily="34" charset="-122"/>
              </a:rPr>
              <a:t>OAuth</a:t>
            </a:r>
            <a:r>
              <a:rPr lang="zh-CN" altLang="en-US" b="1" dirty="0" smtClean="0">
                <a:solidFill>
                  <a:schemeClr val="tx1"/>
                </a:solidFill>
                <a:latin typeface="微软雅黑" pitchFamily="34" charset="-122"/>
                <a:ea typeface="微软雅黑" pitchFamily="34" charset="-122"/>
              </a:rPr>
              <a:t>和</a:t>
            </a:r>
            <a:r>
              <a:rPr lang="en-US" altLang="zh-CN" b="1" dirty="0" err="1" smtClean="0">
                <a:solidFill>
                  <a:schemeClr val="tx1"/>
                </a:solidFill>
                <a:latin typeface="微软雅黑" pitchFamily="34" charset="-122"/>
                <a:ea typeface="微软雅黑" pitchFamily="34" charset="-122"/>
              </a:rPr>
              <a:t>OpenID</a:t>
            </a:r>
            <a:r>
              <a:rPr lang="zh-CN" altLang="en-US" b="1" dirty="0" smtClean="0">
                <a:solidFill>
                  <a:schemeClr val="tx1"/>
                </a:solidFill>
                <a:latin typeface="微软雅黑" pitchFamily="34" charset="-122"/>
                <a:ea typeface="微软雅黑" pitchFamily="34" charset="-122"/>
              </a:rPr>
              <a:t>的区别</a:t>
            </a:r>
          </a:p>
        </p:txBody>
      </p:sp>
      <p:sp>
        <p:nvSpPr>
          <p:cNvPr id="6" name="Rectangle 2"/>
          <p:cNvSpPr>
            <a:spLocks noChangeArrowheads="1"/>
          </p:cNvSpPr>
          <p:nvPr/>
        </p:nvSpPr>
        <p:spPr bwMode="auto">
          <a:xfrm>
            <a:off x="428596" y="1000108"/>
            <a:ext cx="7858180" cy="5000660"/>
          </a:xfrm>
          <a:prstGeom prst="rect">
            <a:avLst/>
          </a:prstGeom>
          <a:noFill/>
          <a:ln w="9525" algn="ctr">
            <a:solidFill>
              <a:schemeClr val="accent2"/>
            </a:solidFill>
            <a:miter lim="800000"/>
            <a:headEnd/>
            <a:tailEnd/>
          </a:ln>
        </p:spPr>
        <p:txBody>
          <a:bodyPr wrap="none" anchor="ctr"/>
          <a:lstStyle/>
          <a:p>
            <a:endParaRPr lang="zh-CN" altLang="en-US"/>
          </a:p>
        </p:txBody>
      </p:sp>
      <p:sp>
        <p:nvSpPr>
          <p:cNvPr id="7" name="矩形 4"/>
          <p:cNvSpPr>
            <a:spLocks noChangeArrowheads="1"/>
          </p:cNvSpPr>
          <p:nvPr/>
        </p:nvSpPr>
        <p:spPr bwMode="auto">
          <a:xfrm>
            <a:off x="500034" y="1071563"/>
            <a:ext cx="7715304" cy="4745915"/>
          </a:xfrm>
          <a:prstGeom prst="rect">
            <a:avLst/>
          </a:prstGeom>
          <a:noFill/>
          <a:ln w="9525">
            <a:noFill/>
            <a:miter lim="800000"/>
            <a:headEnd/>
            <a:tailEnd/>
          </a:ln>
        </p:spPr>
        <p:txBody>
          <a:bodyPr wrap="square">
            <a:spAutoFit/>
          </a:bodyPr>
          <a:lstStyle/>
          <a:p>
            <a:pPr algn="l">
              <a:buFont typeface="Wingdings" pitchFamily="2" charset="2"/>
              <a:buChar char="Ø"/>
            </a:pPr>
            <a:r>
              <a:rPr lang="en-US" altLang="zh-CN" dirty="0" err="1" smtClean="0">
                <a:solidFill>
                  <a:schemeClr val="accent2"/>
                </a:solidFill>
                <a:latin typeface="微软雅黑" pitchFamily="34" charset="-122"/>
                <a:ea typeface="微软雅黑" pitchFamily="34" charset="-122"/>
              </a:rPr>
              <a:t>OAuth</a:t>
            </a:r>
            <a:r>
              <a:rPr lang="zh-CN" altLang="en-US" dirty="0" smtClean="0">
                <a:solidFill>
                  <a:schemeClr val="accent2"/>
                </a:solidFill>
                <a:latin typeface="微软雅黑" pitchFamily="34" charset="-122"/>
                <a:ea typeface="微软雅黑" pitchFamily="34" charset="-122"/>
              </a:rPr>
              <a:t>和</a:t>
            </a:r>
            <a:r>
              <a:rPr lang="en-US" altLang="zh-CN" dirty="0" err="1" smtClean="0">
                <a:solidFill>
                  <a:schemeClr val="accent2"/>
                </a:solidFill>
                <a:latin typeface="微软雅黑" pitchFamily="34" charset="-122"/>
                <a:ea typeface="微软雅黑" pitchFamily="34" charset="-122"/>
              </a:rPr>
              <a:t>OpenID</a:t>
            </a:r>
            <a:r>
              <a:rPr lang="zh-CN" altLang="en-US" dirty="0" smtClean="0">
                <a:solidFill>
                  <a:schemeClr val="accent2"/>
                </a:solidFill>
                <a:latin typeface="微软雅黑" pitchFamily="34" charset="-122"/>
                <a:ea typeface="微软雅黑" pitchFamily="34" charset="-122"/>
              </a:rPr>
              <a:t>的区别</a:t>
            </a:r>
          </a:p>
          <a:p>
            <a:pPr algn="l" eaLnBrk="1" fontAlgn="auto" hangingPunct="1">
              <a:lnSpc>
                <a:spcPct val="100000"/>
              </a:lnSpc>
              <a:spcBef>
                <a:spcPts val="0"/>
              </a:spcBef>
              <a:spcAft>
                <a:spcPts val="0"/>
              </a:spcAft>
              <a:defRPr/>
            </a:pPr>
            <a:r>
              <a:rPr lang="en-US" altLang="zh-CN" sz="1600" b="0" dirty="0" err="1" smtClean="0">
                <a:solidFill>
                  <a:schemeClr val="dk1"/>
                </a:solidFill>
                <a:latin typeface="微软雅黑" pitchFamily="34" charset="-122"/>
                <a:ea typeface="微软雅黑" pitchFamily="34" charset="-122"/>
              </a:rPr>
              <a:t>OAuth</a:t>
            </a:r>
            <a:r>
              <a:rPr lang="zh-CN" altLang="en-US" sz="1600" b="0" dirty="0" smtClean="0">
                <a:solidFill>
                  <a:schemeClr val="dk1"/>
                </a:solidFill>
                <a:latin typeface="微软雅黑" pitchFamily="34" charset="-122"/>
                <a:ea typeface="微软雅黑" pitchFamily="34" charset="-122"/>
              </a:rPr>
              <a:t>关注的是</a:t>
            </a:r>
            <a:r>
              <a:rPr lang="en-US" altLang="zh-CN" sz="1600" b="0" dirty="0" smtClean="0">
                <a:solidFill>
                  <a:schemeClr val="dk1"/>
                </a:solidFill>
                <a:latin typeface="微软雅黑" pitchFamily="34" charset="-122"/>
                <a:ea typeface="微软雅黑" pitchFamily="34" charset="-122"/>
              </a:rPr>
              <a:t>authorization</a:t>
            </a:r>
            <a:r>
              <a:rPr lang="zh-CN" altLang="en-US" sz="1600" b="0" dirty="0" smtClean="0">
                <a:solidFill>
                  <a:schemeClr val="dk1"/>
                </a:solidFill>
                <a:latin typeface="微软雅黑" pitchFamily="34" charset="-122"/>
                <a:ea typeface="微软雅黑" pitchFamily="34" charset="-122"/>
              </a:rPr>
              <a:t>；而</a:t>
            </a:r>
            <a:r>
              <a:rPr lang="en-US" altLang="zh-CN" sz="1600" b="0" dirty="0" err="1" smtClean="0">
                <a:solidFill>
                  <a:schemeClr val="dk1"/>
                </a:solidFill>
                <a:latin typeface="微软雅黑" pitchFamily="34" charset="-122"/>
                <a:ea typeface="微软雅黑" pitchFamily="34" charset="-122"/>
              </a:rPr>
              <a:t>OpenID</a:t>
            </a:r>
            <a:r>
              <a:rPr lang="zh-CN" altLang="en-US" sz="1600" b="0" dirty="0" smtClean="0">
                <a:solidFill>
                  <a:schemeClr val="dk1"/>
                </a:solidFill>
                <a:latin typeface="微软雅黑" pitchFamily="34" charset="-122"/>
                <a:ea typeface="微软雅黑" pitchFamily="34" charset="-122"/>
              </a:rPr>
              <a:t>侧重的是</a:t>
            </a:r>
            <a:r>
              <a:rPr lang="en-US" altLang="zh-CN" sz="1600" b="0" dirty="0" smtClean="0">
                <a:solidFill>
                  <a:schemeClr val="dk1"/>
                </a:solidFill>
                <a:latin typeface="微软雅黑" pitchFamily="34" charset="-122"/>
                <a:ea typeface="微软雅黑" pitchFamily="34" charset="-122"/>
              </a:rPr>
              <a:t>authentication</a:t>
            </a:r>
            <a:r>
              <a:rPr lang="zh-CN" altLang="en-US" sz="1600" b="0" dirty="0" smtClean="0">
                <a:solidFill>
                  <a:schemeClr val="dk1"/>
                </a:solidFill>
                <a:latin typeface="微软雅黑" pitchFamily="34" charset="-122"/>
                <a:ea typeface="微软雅黑" pitchFamily="34" charset="-122"/>
              </a:rPr>
              <a:t>。从表面上看，这两个英文单词很容易混淆，但实际上，它们的含义有本质的区别：</a:t>
            </a:r>
            <a:endParaRPr lang="en-US" altLang="zh-CN" sz="1600" b="0" dirty="0" smtClean="0">
              <a:solidFill>
                <a:schemeClr val="dk1"/>
              </a:solidFill>
              <a:latin typeface="微软雅黑" pitchFamily="34" charset="-122"/>
              <a:ea typeface="微软雅黑" pitchFamily="34" charset="-122"/>
            </a:endParaRPr>
          </a:p>
          <a:p>
            <a:pPr algn="l" eaLnBrk="1" fontAlgn="auto" hangingPunct="1">
              <a:lnSpc>
                <a:spcPct val="100000"/>
              </a:lnSpc>
              <a:spcBef>
                <a:spcPts val="0"/>
              </a:spcBef>
              <a:spcAft>
                <a:spcPts val="0"/>
              </a:spcAft>
              <a:defRPr/>
            </a:pPr>
            <a:endParaRPr lang="zh-CN" altLang="en-US" sz="1600" b="0" dirty="0" smtClean="0">
              <a:solidFill>
                <a:schemeClr val="dk1"/>
              </a:solidFill>
              <a:latin typeface="微软雅黑" pitchFamily="34" charset="-122"/>
              <a:ea typeface="微软雅黑" pitchFamily="34" charset="-122"/>
            </a:endParaRPr>
          </a:p>
          <a:p>
            <a:pPr algn="l" eaLnBrk="1" fontAlgn="auto" hangingPunct="1">
              <a:lnSpc>
                <a:spcPct val="100000"/>
              </a:lnSpc>
              <a:spcBef>
                <a:spcPts val="0"/>
              </a:spcBef>
              <a:spcAft>
                <a:spcPts val="0"/>
              </a:spcAft>
              <a:defRPr/>
            </a:pPr>
            <a:r>
              <a:rPr lang="en-US" altLang="zh-CN" sz="1600" b="0" dirty="0" smtClean="0">
                <a:solidFill>
                  <a:schemeClr val="dk1"/>
                </a:solidFill>
                <a:latin typeface="微软雅黑" pitchFamily="34" charset="-122"/>
                <a:ea typeface="微软雅黑" pitchFamily="34" charset="-122"/>
              </a:rPr>
              <a:t>authorization: n. </a:t>
            </a:r>
            <a:r>
              <a:rPr lang="zh-CN" altLang="en-US" sz="1600" b="0" dirty="0" smtClean="0">
                <a:solidFill>
                  <a:schemeClr val="dk1"/>
                </a:solidFill>
                <a:latin typeface="微软雅黑" pitchFamily="34" charset="-122"/>
                <a:ea typeface="微软雅黑" pitchFamily="34" charset="-122"/>
              </a:rPr>
              <a:t>授权，认可；批准，委任</a:t>
            </a:r>
          </a:p>
          <a:p>
            <a:pPr algn="l" eaLnBrk="1" fontAlgn="auto" hangingPunct="1">
              <a:lnSpc>
                <a:spcPct val="100000"/>
              </a:lnSpc>
              <a:spcBef>
                <a:spcPts val="0"/>
              </a:spcBef>
              <a:spcAft>
                <a:spcPts val="0"/>
              </a:spcAft>
              <a:defRPr/>
            </a:pPr>
            <a:r>
              <a:rPr lang="en-US" altLang="zh-CN" sz="1600" b="0" dirty="0" smtClean="0">
                <a:solidFill>
                  <a:schemeClr val="dk1"/>
                </a:solidFill>
                <a:latin typeface="微软雅黑" pitchFamily="34" charset="-122"/>
                <a:ea typeface="微软雅黑" pitchFamily="34" charset="-122"/>
              </a:rPr>
              <a:t>authentication: n. </a:t>
            </a:r>
            <a:r>
              <a:rPr lang="zh-CN" altLang="en-US" sz="1600" b="0" dirty="0" smtClean="0">
                <a:solidFill>
                  <a:schemeClr val="dk1"/>
                </a:solidFill>
                <a:latin typeface="微软雅黑" pitchFamily="34" charset="-122"/>
                <a:ea typeface="微软雅黑" pitchFamily="34" charset="-122"/>
              </a:rPr>
              <a:t>证明；鉴定；证实</a:t>
            </a:r>
            <a:endParaRPr lang="en-US" altLang="zh-CN" sz="1600" b="0" dirty="0" smtClean="0">
              <a:solidFill>
                <a:schemeClr val="dk1"/>
              </a:solidFill>
              <a:latin typeface="微软雅黑" pitchFamily="34" charset="-122"/>
              <a:ea typeface="微软雅黑" pitchFamily="34" charset="-122"/>
            </a:endParaRPr>
          </a:p>
          <a:p>
            <a:pPr algn="l" eaLnBrk="1" fontAlgn="auto" hangingPunct="1">
              <a:lnSpc>
                <a:spcPct val="100000"/>
              </a:lnSpc>
              <a:spcBef>
                <a:spcPts val="0"/>
              </a:spcBef>
              <a:spcAft>
                <a:spcPts val="0"/>
              </a:spcAft>
              <a:defRPr/>
            </a:pPr>
            <a:endParaRPr lang="zh-CN" altLang="en-US" sz="1600" b="0" dirty="0" smtClean="0">
              <a:solidFill>
                <a:schemeClr val="dk1"/>
              </a:solidFill>
              <a:latin typeface="微软雅黑" pitchFamily="34" charset="-122"/>
              <a:ea typeface="微软雅黑" pitchFamily="34" charset="-122"/>
            </a:endParaRPr>
          </a:p>
          <a:p>
            <a:pPr algn="l" eaLnBrk="1" fontAlgn="auto" hangingPunct="1">
              <a:lnSpc>
                <a:spcPct val="100000"/>
              </a:lnSpc>
              <a:spcBef>
                <a:spcPts val="0"/>
              </a:spcBef>
              <a:spcAft>
                <a:spcPts val="0"/>
              </a:spcAft>
              <a:defRPr/>
            </a:pPr>
            <a:r>
              <a:rPr lang="en-US" altLang="zh-CN" sz="1600" b="0" dirty="0" err="1" smtClean="0">
                <a:solidFill>
                  <a:schemeClr val="dk1"/>
                </a:solidFill>
                <a:latin typeface="微软雅黑" pitchFamily="34" charset="-122"/>
                <a:ea typeface="微软雅黑" pitchFamily="34" charset="-122"/>
              </a:rPr>
              <a:t>OAuth</a:t>
            </a:r>
            <a:r>
              <a:rPr lang="zh-CN" altLang="en-US" sz="1600" b="0" dirty="0" smtClean="0">
                <a:solidFill>
                  <a:schemeClr val="dk1"/>
                </a:solidFill>
                <a:latin typeface="微软雅黑" pitchFamily="34" charset="-122"/>
                <a:ea typeface="微软雅黑" pitchFamily="34" charset="-122"/>
              </a:rPr>
              <a:t>关注的是授权，即：“用户能做什么”；而</a:t>
            </a:r>
            <a:r>
              <a:rPr lang="en-US" altLang="zh-CN" sz="1600" b="0" dirty="0" err="1" smtClean="0">
                <a:solidFill>
                  <a:schemeClr val="dk1"/>
                </a:solidFill>
                <a:latin typeface="微软雅黑" pitchFamily="34" charset="-122"/>
                <a:ea typeface="微软雅黑" pitchFamily="34" charset="-122"/>
              </a:rPr>
              <a:t>OpenID</a:t>
            </a:r>
            <a:r>
              <a:rPr lang="zh-CN" altLang="en-US" sz="1600" b="0" dirty="0" smtClean="0">
                <a:solidFill>
                  <a:schemeClr val="dk1"/>
                </a:solidFill>
                <a:latin typeface="微软雅黑" pitchFamily="34" charset="-122"/>
                <a:ea typeface="微软雅黑" pitchFamily="34" charset="-122"/>
              </a:rPr>
              <a:t>关注的是证明，即：“用户是谁”。</a:t>
            </a:r>
          </a:p>
          <a:p>
            <a:pPr algn="l" eaLnBrk="1" fontAlgn="auto" hangingPunct="1">
              <a:lnSpc>
                <a:spcPct val="100000"/>
              </a:lnSpc>
              <a:spcBef>
                <a:spcPts val="0"/>
              </a:spcBef>
              <a:spcAft>
                <a:spcPts val="0"/>
              </a:spcAft>
              <a:defRPr/>
            </a:pPr>
            <a:r>
              <a:rPr lang="zh-CN" altLang="en-US" sz="1600" b="0" dirty="0" smtClean="0">
                <a:solidFill>
                  <a:schemeClr val="dk1"/>
                </a:solidFill>
                <a:latin typeface="微软雅黑" pitchFamily="34" charset="-122"/>
                <a:ea typeface="微软雅黑" pitchFamily="34" charset="-122"/>
              </a:rPr>
              <a:t>如果混淆了</a:t>
            </a:r>
            <a:r>
              <a:rPr lang="en-US" altLang="zh-CN" sz="1600" b="0" dirty="0" err="1" smtClean="0">
                <a:solidFill>
                  <a:schemeClr val="dk1"/>
                </a:solidFill>
                <a:latin typeface="微软雅黑" pitchFamily="34" charset="-122"/>
                <a:ea typeface="微软雅黑" pitchFamily="34" charset="-122"/>
              </a:rPr>
              <a:t>OAuth</a:t>
            </a:r>
            <a:r>
              <a:rPr lang="zh-CN" altLang="en-US" sz="1600" b="0" dirty="0" smtClean="0">
                <a:solidFill>
                  <a:schemeClr val="dk1"/>
                </a:solidFill>
                <a:latin typeface="微软雅黑" pitchFamily="34" charset="-122"/>
                <a:ea typeface="微软雅黑" pitchFamily="34" charset="-122"/>
              </a:rPr>
              <a:t>和</a:t>
            </a:r>
            <a:r>
              <a:rPr lang="en-US" altLang="zh-CN" sz="1600" b="0" dirty="0" err="1" smtClean="0">
                <a:solidFill>
                  <a:schemeClr val="dk1"/>
                </a:solidFill>
                <a:latin typeface="微软雅黑" pitchFamily="34" charset="-122"/>
                <a:ea typeface="微软雅黑" pitchFamily="34" charset="-122"/>
              </a:rPr>
              <a:t>OpenID</a:t>
            </a:r>
            <a:r>
              <a:rPr lang="zh-CN" altLang="en-US" sz="1600" b="0" dirty="0" smtClean="0">
                <a:solidFill>
                  <a:schemeClr val="dk1"/>
                </a:solidFill>
                <a:latin typeface="微软雅黑" pitchFamily="34" charset="-122"/>
                <a:ea typeface="微软雅黑" pitchFamily="34" charset="-122"/>
              </a:rPr>
              <a:t>的含义，后果很严重。以国内某网站开发的应用为例：它的功能是通过</a:t>
            </a:r>
            <a:r>
              <a:rPr lang="en-US" altLang="zh-CN" sz="1600" b="0" dirty="0" err="1" smtClean="0">
                <a:solidFill>
                  <a:schemeClr val="dk1"/>
                </a:solidFill>
                <a:latin typeface="微软雅黑" pitchFamily="34" charset="-122"/>
                <a:ea typeface="微软雅黑" pitchFamily="34" charset="-122"/>
              </a:rPr>
              <a:t>OAuth</a:t>
            </a:r>
            <a:r>
              <a:rPr lang="zh-CN" altLang="en-US" sz="1600" b="0" dirty="0" smtClean="0">
                <a:solidFill>
                  <a:schemeClr val="dk1"/>
                </a:solidFill>
                <a:latin typeface="微软雅黑" pitchFamily="34" charset="-122"/>
                <a:ea typeface="微软雅黑" pitchFamily="34" charset="-122"/>
              </a:rPr>
              <a:t>授权让新浪微博和豆瓣的用户使用各自的身份发表评论，如下图所示：</a:t>
            </a:r>
            <a:endParaRPr lang="en-US" altLang="zh-CN" sz="1600" b="0" dirty="0" smtClean="0">
              <a:solidFill>
                <a:schemeClr val="dk1"/>
              </a:solidFill>
              <a:latin typeface="微软雅黑" pitchFamily="34" charset="-122"/>
              <a:ea typeface="微软雅黑" pitchFamily="34" charset="-122"/>
            </a:endParaRPr>
          </a:p>
          <a:p>
            <a:pPr algn="l" eaLnBrk="1" fontAlgn="auto" hangingPunct="1">
              <a:lnSpc>
                <a:spcPct val="100000"/>
              </a:lnSpc>
              <a:spcBef>
                <a:spcPts val="0"/>
              </a:spcBef>
              <a:spcAft>
                <a:spcPts val="0"/>
              </a:spcAft>
              <a:defRPr/>
            </a:pPr>
            <a:endParaRPr lang="en-US" altLang="zh-CN" sz="1600" b="0" dirty="0" smtClean="0">
              <a:solidFill>
                <a:schemeClr val="dk1"/>
              </a:solidFill>
              <a:latin typeface="微软雅黑" pitchFamily="34" charset="-122"/>
              <a:ea typeface="微软雅黑" pitchFamily="34" charset="-122"/>
            </a:endParaRPr>
          </a:p>
          <a:p>
            <a:pPr algn="l" eaLnBrk="1" fontAlgn="auto" hangingPunct="1">
              <a:lnSpc>
                <a:spcPct val="100000"/>
              </a:lnSpc>
              <a:spcBef>
                <a:spcPts val="0"/>
              </a:spcBef>
              <a:spcAft>
                <a:spcPts val="0"/>
              </a:spcAft>
              <a:defRPr/>
            </a:pPr>
            <a:r>
              <a:rPr lang="zh-CN" altLang="en-US" sz="1600" b="0" dirty="0" smtClean="0">
                <a:solidFill>
                  <a:schemeClr val="dk1"/>
                </a:solidFill>
                <a:latin typeface="微软雅黑" pitchFamily="34" charset="-122"/>
                <a:ea typeface="微软雅黑" pitchFamily="34" charset="-122"/>
              </a:rPr>
              <a:t>属于身份证明问题，本应该通过</a:t>
            </a:r>
            <a:r>
              <a:rPr lang="en-US" altLang="zh-CN" sz="1600" b="0" dirty="0" err="1" smtClean="0">
                <a:solidFill>
                  <a:schemeClr val="dk1"/>
                </a:solidFill>
                <a:latin typeface="微软雅黑" pitchFamily="34" charset="-122"/>
                <a:ea typeface="微软雅黑" pitchFamily="34" charset="-122"/>
              </a:rPr>
              <a:t>OpenID</a:t>
            </a:r>
            <a:r>
              <a:rPr lang="zh-CN" altLang="en-US" sz="1600" b="0" dirty="0" smtClean="0">
                <a:solidFill>
                  <a:schemeClr val="dk1"/>
                </a:solidFill>
                <a:latin typeface="微软雅黑" pitchFamily="34" charset="-122"/>
                <a:ea typeface="微软雅黑" pitchFamily="34" charset="-122"/>
              </a:rPr>
              <a:t>来实现，但因为错误的使用了</a:t>
            </a:r>
            <a:r>
              <a:rPr lang="en-US" altLang="zh-CN" sz="1600" b="0" dirty="0" err="1" smtClean="0">
                <a:solidFill>
                  <a:schemeClr val="dk1"/>
                </a:solidFill>
                <a:latin typeface="微软雅黑" pitchFamily="34" charset="-122"/>
                <a:ea typeface="微软雅黑" pitchFamily="34" charset="-122"/>
              </a:rPr>
              <a:t>OAuth</a:t>
            </a:r>
            <a:r>
              <a:rPr lang="zh-CN" altLang="en-US" sz="1600" b="0" dirty="0" smtClean="0">
                <a:solidFill>
                  <a:schemeClr val="dk1"/>
                </a:solidFill>
                <a:latin typeface="微软雅黑" pitchFamily="34" charset="-122"/>
                <a:ea typeface="微软雅黑" pitchFamily="34" charset="-122"/>
              </a:rPr>
              <a:t>，从而带来安全隐患：设想一下用户只是在网站上发表了评论 而已，但却赋予了网站随意操作自己私有数据的权利！这就好比：快递员送包裹，为了证明收件人的身份，原本你只要给他看一下身份证即可，可你却把防盗门钥匙 都给他了！</a:t>
            </a:r>
            <a:r>
              <a:rPr lang="en-US" altLang="zh-CN" sz="1600" b="0" dirty="0" smtClean="0">
                <a:solidFill>
                  <a:schemeClr val="dk1"/>
                </a:solidFill>
                <a:latin typeface="微软雅黑" pitchFamily="34" charset="-122"/>
                <a:ea typeface="微软雅黑" pitchFamily="34" charset="-122"/>
              </a:rPr>
              <a:t>Oh</a:t>
            </a:r>
            <a:r>
              <a:rPr lang="zh-CN" altLang="en-US" sz="1600" b="0" dirty="0" smtClean="0">
                <a:solidFill>
                  <a:schemeClr val="dk1"/>
                </a:solidFill>
                <a:latin typeface="微软雅黑" pitchFamily="34" charset="-122"/>
                <a:ea typeface="微软雅黑" pitchFamily="34" charset="-122"/>
              </a:rPr>
              <a:t>，</a:t>
            </a:r>
            <a:r>
              <a:rPr lang="en-US" altLang="zh-CN" sz="1600" b="0" dirty="0" smtClean="0">
                <a:solidFill>
                  <a:schemeClr val="dk1"/>
                </a:solidFill>
                <a:latin typeface="微软雅黑" pitchFamily="34" charset="-122"/>
                <a:ea typeface="微软雅黑" pitchFamily="34" charset="-122"/>
              </a:rPr>
              <a:t>My God</a:t>
            </a:r>
            <a:r>
              <a:rPr lang="zh-CN" altLang="en-US" sz="1600" b="0" dirty="0" smtClean="0">
                <a:solidFill>
                  <a:schemeClr val="dk1"/>
                </a:solidFill>
                <a:latin typeface="微软雅黑" pitchFamily="34" charset="-122"/>
                <a:ea typeface="微软雅黑" pitchFamily="34" charset="-122"/>
              </a:rPr>
              <a:t>！</a:t>
            </a:r>
          </a:p>
          <a:p>
            <a:pPr algn="l" eaLnBrk="1" fontAlgn="auto" hangingPunct="1">
              <a:lnSpc>
                <a:spcPct val="100000"/>
              </a:lnSpc>
              <a:spcBef>
                <a:spcPts val="0"/>
              </a:spcBef>
              <a:spcAft>
                <a:spcPts val="0"/>
              </a:spcAft>
              <a:defRPr/>
            </a:pPr>
            <a:r>
              <a:rPr lang="zh-CN" altLang="en-US" sz="1600" b="0" dirty="0" smtClean="0">
                <a:solidFill>
                  <a:schemeClr val="dk1"/>
                </a:solidFill>
                <a:latin typeface="微软雅黑" pitchFamily="34" charset="-122"/>
                <a:ea typeface="微软雅黑" pitchFamily="34" charset="-122"/>
              </a:rPr>
              <a:t>收工！作为首尾呼应的结束语，请允许我套用蒲柏的话：“账号和账号的安全在黑暗中隐藏，上帝说：让</a:t>
            </a:r>
            <a:r>
              <a:rPr lang="en-US" altLang="zh-CN" sz="1600" b="0" dirty="0" err="1" smtClean="0">
                <a:solidFill>
                  <a:schemeClr val="dk1"/>
                </a:solidFill>
                <a:latin typeface="微软雅黑" pitchFamily="34" charset="-122"/>
                <a:ea typeface="微软雅黑" pitchFamily="34" charset="-122"/>
              </a:rPr>
              <a:t>OAuth</a:t>
            </a:r>
            <a:r>
              <a:rPr lang="zh-CN" altLang="en-US" sz="1600" b="0" dirty="0" smtClean="0">
                <a:solidFill>
                  <a:schemeClr val="dk1"/>
                </a:solidFill>
                <a:latin typeface="微软雅黑" pitchFamily="34" charset="-122"/>
                <a:ea typeface="微软雅黑" pitchFamily="34" charset="-122"/>
              </a:rPr>
              <a:t>去吧，于是一切都被照亮！”，不过这可不是墓志铭 。</a:t>
            </a:r>
            <a:endParaRPr lang="en-US" altLang="zh-CN" sz="1600" b="0" dirty="0" smtClean="0">
              <a:solidFill>
                <a:schemeClr val="dk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latin typeface="微软雅黑" pitchFamily="34" charset="-122"/>
                <a:ea typeface="微软雅黑" pitchFamily="34" charset="-122"/>
              </a:rPr>
              <a:t>OAuth</a:t>
            </a:r>
            <a:r>
              <a:rPr lang="zh-CN" altLang="en-US" b="1" dirty="0" smtClean="0">
                <a:latin typeface="微软雅黑" pitchFamily="34" charset="-122"/>
                <a:ea typeface="微软雅黑" pitchFamily="34" charset="-122"/>
              </a:rPr>
              <a:t>产生的背景</a:t>
            </a:r>
            <a:endParaRPr lang="zh-CN" altLang="en-US" b="1" dirty="0">
              <a:latin typeface="微软雅黑" pitchFamily="34" charset="-122"/>
              <a:ea typeface="微软雅黑" pitchFamily="34" charset="-122"/>
            </a:endParaRPr>
          </a:p>
        </p:txBody>
      </p:sp>
      <p:sp>
        <p:nvSpPr>
          <p:cNvPr id="4" name="矩形 3"/>
          <p:cNvSpPr/>
          <p:nvPr/>
        </p:nvSpPr>
        <p:spPr>
          <a:xfrm>
            <a:off x="285720" y="1428736"/>
            <a:ext cx="8001056" cy="289310"/>
          </a:xfrm>
          <a:prstGeom prst="rect">
            <a:avLst/>
          </a:prstGeom>
        </p:spPr>
        <p:txBody>
          <a:bodyPr wrap="square">
            <a:spAutoFit/>
          </a:bodyPr>
          <a:lstStyle/>
          <a:p>
            <a:pPr algn="l"/>
            <a:r>
              <a:rPr lang="zh-CN" altLang="en-US" sz="1600" b="0" dirty="0" smtClean="0">
                <a:latin typeface="微软雅黑" pitchFamily="34" charset="-122"/>
                <a:ea typeface="微软雅黑" pitchFamily="34" charset="-122"/>
              </a:rPr>
              <a:t>人人网提供了导入</a:t>
            </a:r>
            <a:r>
              <a:rPr lang="en-US" altLang="zh-CN" sz="1600" b="0" dirty="0" smtClean="0">
                <a:latin typeface="微软雅黑" pitchFamily="34" charset="-122"/>
                <a:ea typeface="微软雅黑" pitchFamily="34" charset="-122"/>
              </a:rPr>
              <a:t>MSN</a:t>
            </a:r>
            <a:r>
              <a:rPr lang="zh-CN" altLang="en-US" sz="1600" b="0" dirty="0" smtClean="0">
                <a:latin typeface="微软雅黑" pitchFamily="34" charset="-122"/>
                <a:ea typeface="微软雅黑" pitchFamily="34" charset="-122"/>
              </a:rPr>
              <a:t>联系人的功能，但前提是用户必须提供账号密码，如下图所示：</a:t>
            </a:r>
            <a:endParaRPr lang="zh-CN" altLang="en-US" sz="1600" b="0" dirty="0">
              <a:latin typeface="微软雅黑" pitchFamily="34" charset="-122"/>
              <a:ea typeface="微软雅黑" pitchFamily="34" charset="-122"/>
            </a:endParaRPr>
          </a:p>
        </p:txBody>
      </p:sp>
      <p:pic>
        <p:nvPicPr>
          <p:cNvPr id="38914" name="Picture 2"/>
          <p:cNvPicPr>
            <a:picLocks noChangeAspect="1" noChangeArrowheads="1"/>
          </p:cNvPicPr>
          <p:nvPr/>
        </p:nvPicPr>
        <p:blipFill>
          <a:blip r:embed="rId2"/>
          <a:srcRect/>
          <a:stretch>
            <a:fillRect/>
          </a:stretch>
        </p:blipFill>
        <p:spPr bwMode="auto">
          <a:xfrm>
            <a:off x="1142976" y="1857364"/>
            <a:ext cx="5486400" cy="1895475"/>
          </a:xfrm>
          <a:prstGeom prst="rect">
            <a:avLst/>
          </a:prstGeom>
          <a:noFill/>
          <a:ln w="9525">
            <a:noFill/>
            <a:miter lim="800000"/>
            <a:headEnd/>
            <a:tailEnd/>
          </a:ln>
          <a:effectLst/>
        </p:spPr>
      </p:pic>
      <p:sp>
        <p:nvSpPr>
          <p:cNvPr id="6" name="矩形 5"/>
          <p:cNvSpPr/>
          <p:nvPr/>
        </p:nvSpPr>
        <p:spPr>
          <a:xfrm>
            <a:off x="428596" y="4214818"/>
            <a:ext cx="7643866" cy="486287"/>
          </a:xfrm>
          <a:prstGeom prst="rect">
            <a:avLst/>
          </a:prstGeom>
        </p:spPr>
        <p:txBody>
          <a:bodyPr wrap="square">
            <a:spAutoFit/>
          </a:bodyPr>
          <a:lstStyle/>
          <a:p>
            <a:pPr algn="l"/>
            <a:r>
              <a:rPr lang="zh-CN" altLang="en-US" sz="1600" b="0" dirty="0" smtClean="0">
                <a:latin typeface="微软雅黑" pitchFamily="34" charset="-122"/>
                <a:ea typeface="微软雅黑" pitchFamily="34" charset="-122"/>
              </a:rPr>
              <a:t>人人网信誓旦旦的宣称不会记录你的密码，它甚至提供了一个所谓保证账号安全的方法：先改密码再导入，成功后再改为原密码。不过这样做就安全了么？</a:t>
            </a:r>
            <a:endParaRPr lang="zh-CN" altLang="en-US" sz="1600" b="0" dirty="0">
              <a:latin typeface="微软雅黑" pitchFamily="34" charset="-122"/>
              <a:ea typeface="微软雅黑" pitchFamily="34" charset="-122"/>
            </a:endParaRPr>
          </a:p>
        </p:txBody>
      </p:sp>
      <p:sp>
        <p:nvSpPr>
          <p:cNvPr id="7" name="矩形 6"/>
          <p:cNvSpPr/>
          <p:nvPr/>
        </p:nvSpPr>
        <p:spPr>
          <a:xfrm>
            <a:off x="428596" y="4929198"/>
            <a:ext cx="7858180" cy="486287"/>
          </a:xfrm>
          <a:prstGeom prst="rect">
            <a:avLst/>
          </a:prstGeom>
        </p:spPr>
        <p:txBody>
          <a:bodyPr wrap="square">
            <a:spAutoFit/>
          </a:bodyPr>
          <a:lstStyle/>
          <a:p>
            <a:pPr algn="l"/>
            <a:r>
              <a:rPr lang="zh-CN" altLang="en-US" sz="1600" b="0" dirty="0" smtClean="0">
                <a:latin typeface="微软雅黑" pitchFamily="34" charset="-122"/>
                <a:ea typeface="微软雅黑" pitchFamily="34" charset="-122"/>
              </a:rPr>
              <a:t>如今很多网站的功能都强调彼此间的交互，像人人网的例子还有很多，因此我们需要一种简单，标准的解决方案来安全的完成应用的授权，于是，</a:t>
            </a:r>
            <a:r>
              <a:rPr lang="en-US" altLang="zh-CN" sz="1600" b="0" dirty="0" err="1" smtClean="0">
                <a:latin typeface="微软雅黑" pitchFamily="34" charset="-122"/>
                <a:ea typeface="微软雅黑" pitchFamily="34" charset="-122"/>
              </a:rPr>
              <a:t>OAuth</a:t>
            </a:r>
            <a:r>
              <a:rPr lang="zh-CN" altLang="en-US" sz="1600" b="0" dirty="0" smtClean="0">
                <a:latin typeface="微软雅黑" pitchFamily="34" charset="-122"/>
                <a:ea typeface="微软雅黑" pitchFamily="34" charset="-122"/>
              </a:rPr>
              <a:t>应运而生。</a:t>
            </a:r>
            <a:endParaRPr lang="zh-CN" altLang="en-US" sz="1600" b="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200" b="1" dirty="0" smtClean="0">
                <a:latin typeface="微软雅黑" pitchFamily="34" charset="-122"/>
                <a:ea typeface="微软雅黑" pitchFamily="34" charset="-122"/>
              </a:rPr>
              <a:t>Google</a:t>
            </a:r>
            <a:r>
              <a:rPr lang="zh-CN" altLang="en-US" sz="2200" b="1" dirty="0" smtClean="0">
                <a:latin typeface="微软雅黑" pitchFamily="34" charset="-122"/>
                <a:ea typeface="微软雅黑" pitchFamily="34" charset="-122"/>
              </a:rPr>
              <a:t> </a:t>
            </a:r>
            <a:r>
              <a:rPr lang="en-US" altLang="zh-CN" sz="2200" b="1" dirty="0" smtClean="0">
                <a:latin typeface="微软雅黑" pitchFamily="34" charset="-122"/>
                <a:ea typeface="微软雅黑" pitchFamily="34" charset="-122"/>
              </a:rPr>
              <a:t>Connect(</a:t>
            </a:r>
            <a:r>
              <a:rPr lang="zh-CN" altLang="en-US" sz="2200" b="1" dirty="0" smtClean="0">
                <a:latin typeface="微软雅黑" pitchFamily="34" charset="-122"/>
                <a:ea typeface="微软雅黑" pitchFamily="34" charset="-122"/>
              </a:rPr>
              <a:t>基于</a:t>
            </a:r>
            <a:r>
              <a:rPr lang="en-US" altLang="zh-CN" sz="2200" b="1" dirty="0" err="1" smtClean="0">
                <a:latin typeface="微软雅黑" pitchFamily="34" charset="-122"/>
                <a:ea typeface="微软雅黑" pitchFamily="34" charset="-122"/>
              </a:rPr>
              <a:t>OpenID+Oauth</a:t>
            </a:r>
            <a:r>
              <a:rPr lang="zh-CN" altLang="en-US" sz="2200" b="1" dirty="0" smtClean="0">
                <a:latin typeface="微软雅黑" pitchFamily="34" charset="-122"/>
                <a:ea typeface="微软雅黑" pitchFamily="34" charset="-122"/>
              </a:rPr>
              <a:t>思想的定制</a:t>
            </a:r>
            <a:r>
              <a:rPr lang="en-US" altLang="zh-CN" sz="2200" b="1" dirty="0" smtClean="0">
                <a:latin typeface="微软雅黑" pitchFamily="34" charset="-122"/>
                <a:ea typeface="微软雅黑" pitchFamily="34" charset="-122"/>
              </a:rPr>
              <a:t>)</a:t>
            </a:r>
            <a:endParaRPr lang="zh-CN" altLang="en-US" sz="2200" b="1" dirty="0">
              <a:latin typeface="微软雅黑" pitchFamily="34" charset="-122"/>
              <a:ea typeface="微软雅黑" pitchFamily="34" charset="-122"/>
            </a:endParaRPr>
          </a:p>
        </p:txBody>
      </p:sp>
      <p:pic>
        <p:nvPicPr>
          <p:cNvPr id="4097" name="Picture 1"/>
          <p:cNvPicPr>
            <a:picLocks noChangeAspect="1" noChangeArrowheads="1"/>
          </p:cNvPicPr>
          <p:nvPr/>
        </p:nvPicPr>
        <p:blipFill>
          <a:blip r:embed="rId2"/>
          <a:srcRect/>
          <a:stretch>
            <a:fillRect/>
          </a:stretch>
        </p:blipFill>
        <p:spPr bwMode="auto">
          <a:xfrm>
            <a:off x="571472" y="1214422"/>
            <a:ext cx="7929618" cy="45005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ctrTitle"/>
          </p:nvPr>
        </p:nvSpPr>
        <p:spPr>
          <a:xfrm>
            <a:off x="755650" y="4221163"/>
            <a:ext cx="7772400" cy="1470025"/>
          </a:xfrm>
          <a:noFill/>
        </p:spPr>
        <p:txBody>
          <a:bodyPr/>
          <a:lstStyle/>
          <a:p>
            <a:pPr algn="ctr" eaLnBrk="1" hangingPunct="1"/>
            <a:r>
              <a:rPr lang="zh-CN" altLang="en-US" sz="6600" b="1" smtClean="0">
                <a:solidFill>
                  <a:srgbClr val="000099"/>
                </a:solidFill>
                <a:latin typeface="隶书" pitchFamily="49" charset="-122"/>
                <a:ea typeface="隶书" pitchFamily="49" charset="-122"/>
              </a:rPr>
              <a:t>谢谢</a:t>
            </a:r>
            <a:r>
              <a:rPr lang="en-US" altLang="zh-CN" sz="6600" b="1" dirty="0" smtClean="0">
                <a:solidFill>
                  <a:srgbClr val="000099"/>
                </a:solidFill>
                <a:latin typeface="隶书" pitchFamily="49" charset="-122"/>
                <a:ea typeface="隶书" pitchFamily="49" charset="-122"/>
              </a:rPr>
              <a:t>!</a:t>
            </a:r>
          </a:p>
        </p:txBody>
      </p:sp>
      <p:graphicFrame>
        <p:nvGraphicFramePr>
          <p:cNvPr id="1026" name="Object 3"/>
          <p:cNvGraphicFramePr>
            <a:graphicFrameLocks noChangeAspect="1"/>
          </p:cNvGraphicFramePr>
          <p:nvPr/>
        </p:nvGraphicFramePr>
        <p:xfrm>
          <a:off x="1547813" y="1557338"/>
          <a:ext cx="5892800" cy="2717800"/>
        </p:xfrm>
        <a:graphic>
          <a:graphicData uri="http://schemas.openxmlformats.org/presentationml/2006/ole">
            <p:oleObj spid="_x0000_s1026" name="Image" r:id="rId4" imgW="5892063" imgH="2717460" progId="">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8596" y="1357298"/>
            <a:ext cx="8215370" cy="1594283"/>
          </a:xfrm>
          <a:prstGeom prst="rect">
            <a:avLst/>
          </a:prstGeom>
        </p:spPr>
        <p:txBody>
          <a:bodyPr wrap="square">
            <a:spAutoFit/>
          </a:bodyPr>
          <a:lstStyle/>
          <a:p>
            <a:pPr algn="l"/>
            <a:r>
              <a:rPr lang="en-US" altLang="zh-CN" sz="1600" b="0" dirty="0" err="1" smtClean="0">
                <a:latin typeface="微软雅黑" pitchFamily="34" charset="-122"/>
                <a:ea typeface="微软雅黑" pitchFamily="34" charset="-122"/>
              </a:rPr>
              <a:t>OAuth</a:t>
            </a:r>
            <a:r>
              <a:rPr lang="zh-CN" altLang="en-US" sz="1600" b="0" dirty="0" smtClean="0">
                <a:latin typeface="微软雅黑" pitchFamily="34" charset="-122"/>
                <a:ea typeface="微软雅黑" pitchFamily="34" charset="-122"/>
              </a:rPr>
              <a:t>协议致力于使网站和应用程序（统称为消费方）能够在无须用户透露其认证证书的情况下，通过</a:t>
            </a:r>
            <a:r>
              <a:rPr lang="en-US" altLang="zh-CN" sz="1600" b="0" dirty="0" smtClean="0">
                <a:latin typeface="微软雅黑" pitchFamily="34" charset="-122"/>
                <a:ea typeface="微软雅黑" pitchFamily="34" charset="-122"/>
              </a:rPr>
              <a:t>API</a:t>
            </a:r>
            <a:r>
              <a:rPr lang="zh-CN" altLang="en-US" sz="1600" b="0" dirty="0" smtClean="0">
                <a:latin typeface="微软雅黑" pitchFamily="34" charset="-122"/>
                <a:ea typeface="微软雅黑" pitchFamily="34" charset="-122"/>
              </a:rPr>
              <a:t>访问某个</a:t>
            </a:r>
            <a:r>
              <a:rPr lang="en-US" altLang="zh-CN" sz="1600" b="0" dirty="0" smtClean="0">
                <a:latin typeface="微软雅黑" pitchFamily="34" charset="-122"/>
                <a:ea typeface="微软雅黑" pitchFamily="34" charset="-122"/>
              </a:rPr>
              <a:t>web</a:t>
            </a:r>
            <a:r>
              <a:rPr lang="zh-CN" altLang="en-US" sz="1600" b="0" dirty="0" smtClean="0">
                <a:latin typeface="微软雅黑" pitchFamily="34" charset="-122"/>
                <a:ea typeface="微软雅黑" pitchFamily="34" charset="-122"/>
              </a:rPr>
              <a:t>服务（统称为服务提供方）的受保护资源。</a:t>
            </a:r>
            <a:endParaRPr lang="en-US" altLang="zh-CN" sz="1600" b="0" dirty="0" smtClean="0"/>
          </a:p>
          <a:p>
            <a:pPr algn="l"/>
            <a:r>
              <a:rPr lang="en-US" altLang="zh-CN" sz="1600" dirty="0" err="1" smtClean="0"/>
              <a:t>OAuth</a:t>
            </a:r>
            <a:r>
              <a:rPr lang="zh-CN" altLang="en-US" sz="1600" b="0" dirty="0" smtClean="0"/>
              <a:t>协议为用户资源的授权提供了一个安全的、开放而又简易的标准。与以往的授权方式不同之处是</a:t>
            </a:r>
            <a:r>
              <a:rPr lang="en-US" altLang="zh-CN" sz="1600" b="0" dirty="0" err="1" smtClean="0"/>
              <a:t>OAuth</a:t>
            </a:r>
            <a:r>
              <a:rPr lang="zh-CN" altLang="en-US" sz="1600" b="0" dirty="0" smtClean="0"/>
              <a:t>的授权不会使第三方触及到用户的帐号信 息（如用户名与密码），即第三方无需使用用户的用户名与密码就可以申请获得该用户资源的授权，因此</a:t>
            </a:r>
            <a:r>
              <a:rPr lang="en-US" altLang="zh-CN" sz="1600" b="0" dirty="0" err="1" smtClean="0"/>
              <a:t>OAuth</a:t>
            </a:r>
            <a:r>
              <a:rPr lang="zh-CN" altLang="en-US" sz="1600" b="0" dirty="0" smtClean="0"/>
              <a:t>是安全的。同时，任何第三方都可以使用 </a:t>
            </a:r>
            <a:r>
              <a:rPr lang="en-US" altLang="zh-CN" sz="1600" b="0" dirty="0" err="1" smtClean="0"/>
              <a:t>OAuth</a:t>
            </a:r>
            <a:r>
              <a:rPr lang="zh-CN" altLang="en-US" sz="1600" b="0" dirty="0" smtClean="0"/>
              <a:t>认证服务，任何服务提供商都可以实现自身的</a:t>
            </a:r>
            <a:r>
              <a:rPr lang="en-US" altLang="zh-CN" sz="1600" b="0" dirty="0" err="1" smtClean="0"/>
              <a:t>OAuth</a:t>
            </a:r>
            <a:r>
              <a:rPr lang="zh-CN" altLang="en-US" sz="1600" b="0" dirty="0" smtClean="0"/>
              <a:t>认证服务，因而</a:t>
            </a:r>
            <a:r>
              <a:rPr lang="en-US" altLang="zh-CN" sz="1600" b="0" dirty="0" err="1" smtClean="0"/>
              <a:t>OAuth</a:t>
            </a:r>
            <a:r>
              <a:rPr lang="zh-CN" altLang="en-US" sz="1600" b="0" dirty="0" smtClean="0"/>
              <a:t>是开放的。</a:t>
            </a:r>
            <a:endParaRPr lang="zh-CN" altLang="en-US" sz="1600" b="0" dirty="0">
              <a:latin typeface="微软雅黑" pitchFamily="34" charset="-122"/>
              <a:ea typeface="微软雅黑" pitchFamily="34" charset="-122"/>
            </a:endParaRPr>
          </a:p>
        </p:txBody>
      </p:sp>
      <p:sp>
        <p:nvSpPr>
          <p:cNvPr id="7" name="Rectangle 2"/>
          <p:cNvSpPr>
            <a:spLocks noChangeArrowheads="1"/>
          </p:cNvSpPr>
          <p:nvPr/>
        </p:nvSpPr>
        <p:spPr bwMode="auto">
          <a:xfrm>
            <a:off x="428596" y="1285860"/>
            <a:ext cx="8286808" cy="4286280"/>
          </a:xfrm>
          <a:prstGeom prst="rect">
            <a:avLst/>
          </a:prstGeom>
          <a:noFill/>
          <a:ln w="9525" algn="ctr">
            <a:solidFill>
              <a:schemeClr val="accent2"/>
            </a:solidFill>
            <a:miter lim="800000"/>
            <a:headEnd/>
            <a:tailEnd/>
          </a:ln>
        </p:spPr>
        <p:txBody>
          <a:bodyPr wrap="none" anchor="ctr"/>
          <a:lstStyle/>
          <a:p>
            <a:endParaRPr lang="zh-CN" altLang="en-US"/>
          </a:p>
        </p:txBody>
      </p:sp>
      <p:sp>
        <p:nvSpPr>
          <p:cNvPr id="8" name="标题 7"/>
          <p:cNvSpPr>
            <a:spLocks noGrp="1"/>
          </p:cNvSpPr>
          <p:nvPr>
            <p:ph type="title"/>
          </p:nvPr>
        </p:nvSpPr>
        <p:spPr/>
        <p:txBody>
          <a:bodyPr/>
          <a:lstStyle/>
          <a:p>
            <a:r>
              <a:rPr lang="en-US" altLang="zh-CN" b="1" dirty="0" err="1" smtClean="0">
                <a:latin typeface="微软雅黑" pitchFamily="34" charset="-122"/>
                <a:ea typeface="微软雅黑" pitchFamily="34" charset="-122"/>
              </a:rPr>
              <a:t>OAuth</a:t>
            </a:r>
            <a:r>
              <a:rPr lang="zh-CN" altLang="en-US" b="1" dirty="0" smtClean="0">
                <a:latin typeface="微软雅黑" pitchFamily="34" charset="-122"/>
                <a:ea typeface="微软雅黑" pitchFamily="34" charset="-122"/>
              </a:rPr>
              <a:t>的概念</a:t>
            </a:r>
            <a:endParaRPr lang="zh-CN" altLang="en-US" b="1" dirty="0">
              <a:latin typeface="微软雅黑" pitchFamily="34" charset="-122"/>
              <a:ea typeface="微软雅黑" pitchFamily="34" charset="-122"/>
            </a:endParaRPr>
          </a:p>
        </p:txBody>
      </p:sp>
      <p:sp>
        <p:nvSpPr>
          <p:cNvPr id="9" name="矩形 8"/>
          <p:cNvSpPr/>
          <p:nvPr/>
        </p:nvSpPr>
        <p:spPr>
          <a:xfrm>
            <a:off x="428596" y="3429000"/>
            <a:ext cx="8286808" cy="2086725"/>
          </a:xfrm>
          <a:prstGeom prst="rect">
            <a:avLst/>
          </a:prstGeom>
        </p:spPr>
        <p:txBody>
          <a:bodyPr wrap="square">
            <a:spAutoFit/>
          </a:bodyPr>
          <a:lstStyle/>
          <a:p>
            <a:pPr algn="l"/>
            <a:r>
              <a:rPr lang="zh-CN" altLang="en-US" sz="1600" b="0" dirty="0" smtClean="0">
                <a:latin typeface="微软雅黑" pitchFamily="34" charset="-122"/>
                <a:ea typeface="微软雅黑" pitchFamily="34" charset="-122"/>
              </a:rPr>
              <a:t>一个典型的</a:t>
            </a:r>
            <a:r>
              <a:rPr lang="en-US" sz="1600" b="0" dirty="0" err="1" smtClean="0">
                <a:latin typeface="微软雅黑" pitchFamily="34" charset="-122"/>
                <a:ea typeface="微软雅黑" pitchFamily="34" charset="-122"/>
              </a:rPr>
              <a:t>OAuth</a:t>
            </a:r>
            <a:r>
              <a:rPr lang="zh-CN" altLang="en-US" sz="1600" b="0" dirty="0" smtClean="0">
                <a:latin typeface="微软雅黑" pitchFamily="34" charset="-122"/>
                <a:ea typeface="微软雅黑" pitchFamily="34" charset="-122"/>
              </a:rPr>
              <a:t>应用通常包括三种角色，分别是：</a:t>
            </a:r>
          </a:p>
          <a:p>
            <a:pPr algn="l"/>
            <a:r>
              <a:rPr lang="en-US" sz="1600" b="0" dirty="0" smtClean="0">
                <a:latin typeface="微软雅黑" pitchFamily="34" charset="-122"/>
                <a:ea typeface="微软雅黑" pitchFamily="34" charset="-122"/>
              </a:rPr>
              <a:t>Consumer：</a:t>
            </a:r>
            <a:r>
              <a:rPr lang="zh-CN" altLang="en-US" sz="1600" b="0" dirty="0" smtClean="0">
                <a:latin typeface="微软雅黑" pitchFamily="34" charset="-122"/>
                <a:ea typeface="微软雅黑" pitchFamily="34" charset="-122"/>
              </a:rPr>
              <a:t>消费方</a:t>
            </a:r>
          </a:p>
          <a:p>
            <a:pPr algn="l"/>
            <a:r>
              <a:rPr lang="en-US" sz="1600" b="0" dirty="0" smtClean="0">
                <a:latin typeface="微软雅黑" pitchFamily="34" charset="-122"/>
                <a:ea typeface="微软雅黑" pitchFamily="34" charset="-122"/>
              </a:rPr>
              <a:t>Service Provider：</a:t>
            </a:r>
            <a:r>
              <a:rPr lang="zh-CN" altLang="en-US" sz="1600" b="0" dirty="0" smtClean="0">
                <a:latin typeface="微软雅黑" pitchFamily="34" charset="-122"/>
                <a:ea typeface="微软雅黑" pitchFamily="34" charset="-122"/>
              </a:rPr>
              <a:t>服务提供者</a:t>
            </a:r>
          </a:p>
          <a:p>
            <a:pPr algn="l"/>
            <a:r>
              <a:rPr lang="en-US" sz="1600" b="0" dirty="0" smtClean="0">
                <a:latin typeface="微软雅黑" pitchFamily="34" charset="-122"/>
                <a:ea typeface="微软雅黑" pitchFamily="34" charset="-122"/>
              </a:rPr>
              <a:t>User：</a:t>
            </a:r>
            <a:r>
              <a:rPr lang="zh-CN" altLang="en-US" sz="1600" b="0" dirty="0" smtClean="0">
                <a:latin typeface="微软雅黑" pitchFamily="34" charset="-122"/>
                <a:ea typeface="微软雅黑" pitchFamily="34" charset="-122"/>
              </a:rPr>
              <a:t>用户</a:t>
            </a:r>
            <a:endParaRPr lang="en-US" altLang="zh-CN" sz="1600" b="0" dirty="0" smtClean="0">
              <a:latin typeface="微软雅黑" pitchFamily="34" charset="-122"/>
              <a:ea typeface="微软雅黑" pitchFamily="34" charset="-122"/>
            </a:endParaRPr>
          </a:p>
          <a:p>
            <a:pPr algn="l"/>
            <a:endParaRPr lang="en-US" altLang="zh-CN" sz="1600" b="0" dirty="0" smtClean="0">
              <a:latin typeface="微软雅黑" pitchFamily="34" charset="-122"/>
              <a:ea typeface="微软雅黑" pitchFamily="34" charset="-122"/>
            </a:endParaRPr>
          </a:p>
          <a:p>
            <a:pPr algn="l"/>
            <a:r>
              <a:rPr lang="zh-CN" altLang="en-US" sz="1600" b="0" dirty="0" smtClean="0">
                <a:latin typeface="微软雅黑" pitchFamily="34" charset="-122"/>
                <a:ea typeface="微软雅黑" pitchFamily="34" charset="-122"/>
              </a:rPr>
              <a:t>用户好理解，消费方与服务提供者需要简单解释一下，对应到人人网的例子中，消费方是人人网，服务提供方是</a:t>
            </a:r>
            <a:r>
              <a:rPr lang="en-US" altLang="zh-CN" sz="1600" b="0" dirty="0" smtClean="0">
                <a:latin typeface="微软雅黑" pitchFamily="34" charset="-122"/>
                <a:ea typeface="微软雅黑" pitchFamily="34" charset="-122"/>
              </a:rPr>
              <a:t>MSN</a:t>
            </a:r>
            <a:r>
              <a:rPr lang="zh-CN" altLang="en-US" sz="1600" b="0" dirty="0" smtClean="0">
                <a:latin typeface="微软雅黑" pitchFamily="34" charset="-122"/>
                <a:ea typeface="微软雅黑" pitchFamily="34" charset="-122"/>
              </a:rPr>
              <a:t>，人人网需要将</a:t>
            </a:r>
            <a:r>
              <a:rPr lang="en-US" altLang="zh-CN" sz="1600" b="0" dirty="0" smtClean="0">
                <a:latin typeface="微软雅黑" pitchFamily="34" charset="-122"/>
                <a:ea typeface="微软雅黑" pitchFamily="34" charset="-122"/>
              </a:rPr>
              <a:t>MSN</a:t>
            </a:r>
            <a:r>
              <a:rPr lang="zh-CN" altLang="en-US" sz="1600" b="0" dirty="0" smtClean="0">
                <a:latin typeface="微软雅黑" pitchFamily="34" charset="-122"/>
                <a:ea typeface="微软雅黑" pitchFamily="34" charset="-122"/>
              </a:rPr>
              <a:t>的联系人导入到人人网中。</a:t>
            </a:r>
            <a:endParaRPr lang="zh-CN" altLang="en-US" sz="1600" b="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latin typeface="微软雅黑" pitchFamily="34" charset="-122"/>
                <a:ea typeface="微软雅黑" pitchFamily="34" charset="-122"/>
              </a:rPr>
              <a:t>OAuth</a:t>
            </a:r>
            <a:r>
              <a:rPr lang="zh-CN" altLang="en-US" b="1" dirty="0" smtClean="0">
                <a:latin typeface="微软雅黑" pitchFamily="34" charset="-122"/>
                <a:ea typeface="微软雅黑" pitchFamily="34" charset="-122"/>
              </a:rPr>
              <a:t>的流程</a:t>
            </a:r>
            <a:endParaRPr lang="zh-CN" altLang="en-US" dirty="0"/>
          </a:p>
        </p:txBody>
      </p:sp>
      <p:pic>
        <p:nvPicPr>
          <p:cNvPr id="33794" name="Picture 2"/>
          <p:cNvPicPr>
            <a:picLocks noChangeAspect="1" noChangeArrowheads="1"/>
          </p:cNvPicPr>
          <p:nvPr/>
        </p:nvPicPr>
        <p:blipFill>
          <a:blip r:embed="rId2"/>
          <a:srcRect/>
          <a:stretch>
            <a:fillRect/>
          </a:stretch>
        </p:blipFill>
        <p:spPr bwMode="auto">
          <a:xfrm>
            <a:off x="928663" y="928670"/>
            <a:ext cx="7215238" cy="55864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微软雅黑" pitchFamily="34" charset="-122"/>
                <a:ea typeface="微软雅黑" pitchFamily="34" charset="-122"/>
              </a:rPr>
              <a:t>有腿的</a:t>
            </a:r>
            <a:r>
              <a:rPr lang="en-US" altLang="zh-CN" b="1" dirty="0" err="1" smtClean="0">
                <a:latin typeface="微软雅黑" pitchFamily="34" charset="-122"/>
                <a:ea typeface="微软雅黑" pitchFamily="34" charset="-122"/>
              </a:rPr>
              <a:t>OAuth</a:t>
            </a:r>
            <a:endParaRPr lang="zh-CN" altLang="en-US" b="1" dirty="0">
              <a:latin typeface="微软雅黑" pitchFamily="34" charset="-122"/>
              <a:ea typeface="微软雅黑" pitchFamily="34" charset="-122"/>
            </a:endParaRPr>
          </a:p>
        </p:txBody>
      </p:sp>
      <p:sp>
        <p:nvSpPr>
          <p:cNvPr id="4" name="矩形 3"/>
          <p:cNvSpPr/>
          <p:nvPr/>
        </p:nvSpPr>
        <p:spPr>
          <a:xfrm>
            <a:off x="428596" y="1714488"/>
            <a:ext cx="8215370" cy="2628412"/>
          </a:xfrm>
          <a:prstGeom prst="rect">
            <a:avLst/>
          </a:prstGeom>
        </p:spPr>
        <p:txBody>
          <a:bodyPr wrap="square">
            <a:spAutoFit/>
          </a:bodyPr>
          <a:lstStyle/>
          <a:p>
            <a:pPr algn="l">
              <a:buFont typeface="Wingdings" pitchFamily="2" charset="2"/>
              <a:buChar char="Ø"/>
            </a:pPr>
            <a:r>
              <a:rPr lang="zh-CN" altLang="en-US" dirty="0" smtClean="0">
                <a:solidFill>
                  <a:schemeClr val="accent2"/>
                </a:solidFill>
                <a:latin typeface="微软雅黑" pitchFamily="34" charset="-122"/>
                <a:ea typeface="微软雅黑" pitchFamily="34" charset="-122"/>
              </a:rPr>
              <a:t>有腿的</a:t>
            </a:r>
            <a:r>
              <a:rPr lang="en-US" altLang="zh-CN" dirty="0" err="1" smtClean="0">
                <a:solidFill>
                  <a:schemeClr val="accent2"/>
                </a:solidFill>
                <a:latin typeface="微软雅黑" pitchFamily="34" charset="-122"/>
                <a:ea typeface="微软雅黑" pitchFamily="34" charset="-122"/>
              </a:rPr>
              <a:t>OAuth</a:t>
            </a:r>
            <a:endParaRPr lang="en-US" altLang="zh-CN" dirty="0" smtClean="0">
              <a:solidFill>
                <a:schemeClr val="accent2"/>
              </a:solidFill>
              <a:latin typeface="微软雅黑" pitchFamily="34" charset="-122"/>
              <a:ea typeface="微软雅黑" pitchFamily="34" charset="-122"/>
            </a:endParaRPr>
          </a:p>
          <a:p>
            <a:pPr algn="l"/>
            <a:r>
              <a:rPr lang="zh-CN" altLang="en-US" sz="1600" b="0" dirty="0" smtClean="0">
                <a:latin typeface="微软雅黑" pitchFamily="34" charset="-122"/>
                <a:ea typeface="微软雅黑" pitchFamily="34" charset="-122"/>
              </a:rPr>
              <a:t>我们前面描述的</a:t>
            </a:r>
            <a:r>
              <a:rPr lang="en-US" altLang="zh-CN" sz="1600" b="0" dirty="0" err="1" smtClean="0">
                <a:latin typeface="微软雅黑" pitchFamily="34" charset="-122"/>
                <a:ea typeface="微软雅黑" pitchFamily="34" charset="-122"/>
              </a:rPr>
              <a:t>OAuth</a:t>
            </a:r>
            <a:r>
              <a:rPr lang="zh-CN" altLang="en-US" sz="1600" b="0" dirty="0" smtClean="0">
                <a:latin typeface="微软雅黑" pitchFamily="34" charset="-122"/>
                <a:ea typeface="微软雅黑" pitchFamily="34" charset="-122"/>
              </a:rPr>
              <a:t>，被称为三条腿的</a:t>
            </a:r>
            <a:r>
              <a:rPr lang="en-US" altLang="zh-CN" sz="1600" b="0" dirty="0" err="1" smtClean="0">
                <a:latin typeface="微软雅黑" pitchFamily="34" charset="-122"/>
                <a:ea typeface="微软雅黑" pitchFamily="34" charset="-122"/>
              </a:rPr>
              <a:t>OAuth</a:t>
            </a:r>
            <a:r>
              <a:rPr lang="zh-CN" altLang="en-US" sz="1600" b="0" dirty="0" smtClean="0">
                <a:latin typeface="微软雅黑" pitchFamily="34" charset="-122"/>
                <a:ea typeface="微软雅黑" pitchFamily="34" charset="-122"/>
              </a:rPr>
              <a:t>（</a:t>
            </a:r>
            <a:r>
              <a:rPr lang="en-US" altLang="zh-CN" sz="1600" b="0" dirty="0" smtClean="0">
                <a:latin typeface="微软雅黑" pitchFamily="34" charset="-122"/>
                <a:ea typeface="微软雅黑" pitchFamily="34" charset="-122"/>
              </a:rPr>
              <a:t>3-Legged </a:t>
            </a:r>
            <a:r>
              <a:rPr lang="en-US" altLang="zh-CN" sz="1600" b="0" dirty="0" err="1" smtClean="0">
                <a:latin typeface="微软雅黑" pitchFamily="34" charset="-122"/>
                <a:ea typeface="微软雅黑" pitchFamily="34" charset="-122"/>
              </a:rPr>
              <a:t>OAuth</a:t>
            </a:r>
            <a:r>
              <a:rPr lang="zh-CN" altLang="en-US" sz="1600" b="0" dirty="0" smtClean="0">
                <a:latin typeface="微软雅黑" pitchFamily="34" charset="-122"/>
                <a:ea typeface="微软雅黑" pitchFamily="34" charset="-122"/>
              </a:rPr>
              <a:t>），这也是</a:t>
            </a:r>
            <a:r>
              <a:rPr lang="en-US" altLang="zh-CN" sz="1600" b="0" dirty="0" err="1" smtClean="0">
                <a:latin typeface="微软雅黑" pitchFamily="34" charset="-122"/>
                <a:ea typeface="微软雅黑" pitchFamily="34" charset="-122"/>
              </a:rPr>
              <a:t>OAuth</a:t>
            </a:r>
            <a:r>
              <a:rPr lang="zh-CN" altLang="en-US" sz="1600" b="0" dirty="0" smtClean="0">
                <a:latin typeface="微软雅黑" pitchFamily="34" charset="-122"/>
                <a:ea typeface="微软雅黑" pitchFamily="34" charset="-122"/>
              </a:rPr>
              <a:t>的标准版本。这里所谓的“三条腿”，指的是授权过程中涉及前面提到的三种角色，也就是：消费方，服务提供者，用户。不过有 些情况下，不需要用户的参与，此时就产生了一个变体，被称作两条腿的</a:t>
            </a:r>
            <a:r>
              <a:rPr lang="en-US" altLang="zh-CN" sz="1600" b="0" dirty="0" err="1" smtClean="0">
                <a:latin typeface="微软雅黑" pitchFamily="34" charset="-122"/>
                <a:ea typeface="微软雅黑" pitchFamily="34" charset="-122"/>
              </a:rPr>
              <a:t>OAuth</a:t>
            </a:r>
            <a:r>
              <a:rPr lang="zh-CN" altLang="en-US" sz="1600" b="0" dirty="0" smtClean="0">
                <a:latin typeface="微软雅黑" pitchFamily="34" charset="-122"/>
                <a:ea typeface="微软雅黑" pitchFamily="34" charset="-122"/>
              </a:rPr>
              <a:t>（</a:t>
            </a:r>
            <a:r>
              <a:rPr lang="en-US" altLang="zh-CN" sz="1600" b="0" dirty="0" smtClean="0">
                <a:latin typeface="微软雅黑" pitchFamily="34" charset="-122"/>
                <a:ea typeface="微软雅黑" pitchFamily="34" charset="-122"/>
              </a:rPr>
              <a:t>2-Legged </a:t>
            </a:r>
            <a:r>
              <a:rPr lang="en-US" altLang="zh-CN" sz="1600" b="0" dirty="0" err="1" smtClean="0">
                <a:latin typeface="微软雅黑" pitchFamily="34" charset="-122"/>
                <a:ea typeface="微软雅黑" pitchFamily="34" charset="-122"/>
              </a:rPr>
              <a:t>OAuth</a:t>
            </a:r>
            <a:r>
              <a:rPr lang="zh-CN" altLang="en-US" sz="1600" b="0" dirty="0" smtClean="0">
                <a:latin typeface="微软雅黑" pitchFamily="34" charset="-122"/>
                <a:ea typeface="微软雅黑" pitchFamily="34" charset="-122"/>
              </a:rPr>
              <a:t>），一般来说，访问私有数据的应用需要三条腿的</a:t>
            </a:r>
            <a:r>
              <a:rPr lang="en-US" altLang="zh-CN" sz="1600" b="0" dirty="0" err="1" smtClean="0">
                <a:latin typeface="微软雅黑" pitchFamily="34" charset="-122"/>
                <a:ea typeface="微软雅黑" pitchFamily="34" charset="-122"/>
              </a:rPr>
              <a:t>OAuth</a:t>
            </a:r>
            <a:r>
              <a:rPr lang="zh-CN" altLang="en-US" sz="1600" b="0" dirty="0" smtClean="0">
                <a:latin typeface="微软雅黑" pitchFamily="34" charset="-122"/>
                <a:ea typeface="微软雅黑" pitchFamily="34" charset="-122"/>
              </a:rPr>
              <a:t>，访问公共数据的应用需要两条腿的</a:t>
            </a:r>
            <a:r>
              <a:rPr lang="en-US" altLang="zh-CN" sz="1600" b="0" dirty="0" err="1" smtClean="0">
                <a:latin typeface="微软雅黑" pitchFamily="34" charset="-122"/>
                <a:ea typeface="微软雅黑" pitchFamily="34" charset="-122"/>
              </a:rPr>
              <a:t>OAuth</a:t>
            </a:r>
            <a:r>
              <a:rPr lang="zh-CN" altLang="en-US" sz="1600" b="0" dirty="0" smtClean="0">
                <a:latin typeface="微软雅黑" pitchFamily="34" charset="-122"/>
                <a:ea typeface="微软雅黑" pitchFamily="34" charset="-122"/>
              </a:rPr>
              <a:t>。</a:t>
            </a:r>
          </a:p>
          <a:p>
            <a:pPr algn="l"/>
            <a:r>
              <a:rPr lang="zh-CN" altLang="en-US" sz="1600" b="0" dirty="0" smtClean="0">
                <a:latin typeface="微软雅黑" pitchFamily="34" charset="-122"/>
                <a:ea typeface="微软雅黑" pitchFamily="34" charset="-122"/>
              </a:rPr>
              <a:t>两条腿的</a:t>
            </a:r>
            <a:r>
              <a:rPr lang="en-US" altLang="zh-CN" sz="1600" b="0" dirty="0" err="1" smtClean="0">
                <a:latin typeface="微软雅黑" pitchFamily="34" charset="-122"/>
                <a:ea typeface="微软雅黑" pitchFamily="34" charset="-122"/>
              </a:rPr>
              <a:t>OAuth</a:t>
            </a:r>
            <a:r>
              <a:rPr lang="zh-CN" altLang="en-US" sz="1600" b="0" dirty="0" smtClean="0">
                <a:latin typeface="微软雅黑" pitchFamily="34" charset="-122"/>
                <a:ea typeface="微软雅黑" pitchFamily="34" charset="-122"/>
              </a:rPr>
              <a:t>和三条腿的</a:t>
            </a:r>
            <a:r>
              <a:rPr lang="en-US" altLang="zh-CN" sz="1600" b="0" dirty="0" err="1" smtClean="0">
                <a:latin typeface="微软雅黑" pitchFamily="34" charset="-122"/>
                <a:ea typeface="微软雅黑" pitchFamily="34" charset="-122"/>
              </a:rPr>
              <a:t>OAuth</a:t>
            </a:r>
            <a:r>
              <a:rPr lang="zh-CN" altLang="en-US" sz="1600" b="0" dirty="0" smtClean="0">
                <a:latin typeface="微软雅黑" pitchFamily="34" charset="-122"/>
                <a:ea typeface="微软雅黑" pitchFamily="34" charset="-122"/>
              </a:rPr>
              <a:t>相比，因为没有用户的参与，所以在流程中就不会涉及用户授权的环节，也就不需要使用</a:t>
            </a:r>
            <a:r>
              <a:rPr lang="en-US" altLang="zh-CN" sz="1600" b="0" dirty="0" smtClean="0">
                <a:latin typeface="微软雅黑" pitchFamily="34" charset="-122"/>
                <a:ea typeface="微软雅黑" pitchFamily="34" charset="-122"/>
              </a:rPr>
              <a:t>Token</a:t>
            </a:r>
            <a:r>
              <a:rPr lang="zh-CN" altLang="en-US" sz="1600" b="0" dirty="0" smtClean="0">
                <a:latin typeface="微软雅黑" pitchFamily="34" charset="-122"/>
                <a:ea typeface="微软雅黑" pitchFamily="34" charset="-122"/>
              </a:rPr>
              <a:t>，而主要是通 过</a:t>
            </a:r>
            <a:r>
              <a:rPr lang="en-US" altLang="zh-CN" sz="1600" b="0" dirty="0" smtClean="0">
                <a:latin typeface="微软雅黑" pitchFamily="34" charset="-122"/>
                <a:ea typeface="微软雅黑" pitchFamily="34" charset="-122"/>
              </a:rPr>
              <a:t>Consumer Key</a:t>
            </a:r>
            <a:r>
              <a:rPr lang="zh-CN" altLang="en-US" sz="1600" b="0" dirty="0" smtClean="0">
                <a:latin typeface="微软雅黑" pitchFamily="34" charset="-122"/>
                <a:ea typeface="微软雅黑" pitchFamily="34" charset="-122"/>
              </a:rPr>
              <a:t>和</a:t>
            </a:r>
            <a:r>
              <a:rPr lang="en-US" altLang="zh-CN" sz="1600" b="0" dirty="0" smtClean="0">
                <a:latin typeface="微软雅黑" pitchFamily="34" charset="-122"/>
                <a:ea typeface="微软雅黑" pitchFamily="34" charset="-122"/>
              </a:rPr>
              <a:t>Consumer Secret</a:t>
            </a:r>
            <a:r>
              <a:rPr lang="zh-CN" altLang="en-US" sz="1600" b="0" dirty="0" smtClean="0">
                <a:latin typeface="微软雅黑" pitchFamily="34" charset="-122"/>
                <a:ea typeface="微软雅黑" pitchFamily="34" charset="-122"/>
              </a:rPr>
              <a:t>来完成签名的，此时的</a:t>
            </a:r>
            <a:r>
              <a:rPr lang="en-US" altLang="zh-CN" sz="1600" b="0" dirty="0" smtClean="0">
                <a:latin typeface="微软雅黑" pitchFamily="34" charset="-122"/>
                <a:ea typeface="微软雅黑" pitchFamily="34" charset="-122"/>
              </a:rPr>
              <a:t>Consumer Key</a:t>
            </a:r>
            <a:r>
              <a:rPr lang="zh-CN" altLang="en-US" sz="1600" b="0" dirty="0" smtClean="0">
                <a:latin typeface="微软雅黑" pitchFamily="34" charset="-122"/>
                <a:ea typeface="微软雅黑" pitchFamily="34" charset="-122"/>
              </a:rPr>
              <a:t>和</a:t>
            </a:r>
            <a:r>
              <a:rPr lang="en-US" altLang="zh-CN" sz="1600" b="0" dirty="0" smtClean="0">
                <a:latin typeface="微软雅黑" pitchFamily="34" charset="-122"/>
                <a:ea typeface="微软雅黑" pitchFamily="34" charset="-122"/>
              </a:rPr>
              <a:t>Consumer Secret</a:t>
            </a:r>
            <a:r>
              <a:rPr lang="zh-CN" altLang="en-US" sz="1600" b="0" dirty="0" smtClean="0">
                <a:latin typeface="微软雅黑" pitchFamily="34" charset="-122"/>
                <a:ea typeface="微软雅黑" pitchFamily="34" charset="-122"/>
              </a:rPr>
              <a:t>基本等价于账号和密码的作用。</a:t>
            </a:r>
          </a:p>
          <a:p>
            <a:pPr algn="l"/>
            <a:endParaRPr lang="zh-CN" altLang="en-US" sz="1600" b="0" dirty="0" smtClean="0">
              <a:latin typeface="微软雅黑" pitchFamily="34" charset="-122"/>
              <a:ea typeface="微软雅黑" pitchFamily="34" charset="-122"/>
            </a:endParaRPr>
          </a:p>
        </p:txBody>
      </p:sp>
      <p:sp>
        <p:nvSpPr>
          <p:cNvPr id="5" name="矩形 4"/>
          <p:cNvSpPr/>
          <p:nvPr/>
        </p:nvSpPr>
        <p:spPr>
          <a:xfrm>
            <a:off x="214282" y="5214950"/>
            <a:ext cx="8643998" cy="313932"/>
          </a:xfrm>
          <a:prstGeom prst="rect">
            <a:avLst/>
          </a:prstGeom>
          <a:ln/>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dirty="0" err="1" smtClean="0"/>
              <a:t>OAuth</a:t>
            </a:r>
            <a:r>
              <a:rPr lang="zh-CN" altLang="en-US" dirty="0" smtClean="0"/>
              <a:t>的真实体验：</a:t>
            </a:r>
            <a:r>
              <a:rPr lang="en-US" altLang="zh-CN" dirty="0" smtClean="0">
                <a:hlinkClick r:id="rId2"/>
              </a:rPr>
              <a:t>http://googlecodesamples.com/OAuth_playground/</a:t>
            </a:r>
            <a:endParaRPr lang="zh-CN" altLang="en-US" dirty="0"/>
          </a:p>
        </p:txBody>
      </p:sp>
      <p:sp>
        <p:nvSpPr>
          <p:cNvPr id="6" name="Rectangle 2"/>
          <p:cNvSpPr>
            <a:spLocks noChangeArrowheads="1"/>
          </p:cNvSpPr>
          <p:nvPr/>
        </p:nvSpPr>
        <p:spPr bwMode="auto">
          <a:xfrm>
            <a:off x="428596" y="1643050"/>
            <a:ext cx="8143932" cy="2786082"/>
          </a:xfrm>
          <a:prstGeom prst="rect">
            <a:avLst/>
          </a:prstGeom>
          <a:noFill/>
          <a:ln w="9525" algn="ctr">
            <a:solidFill>
              <a:schemeClr val="accent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latin typeface="微软雅黑" pitchFamily="34" charset="-122"/>
                <a:ea typeface="微软雅黑" pitchFamily="34" charset="-122"/>
              </a:rPr>
              <a:t>OAuth</a:t>
            </a:r>
            <a:r>
              <a:rPr lang="zh-CN" altLang="en-US" b="1" dirty="0" smtClean="0">
                <a:latin typeface="微软雅黑" pitchFamily="34" charset="-122"/>
                <a:ea typeface="微软雅黑" pitchFamily="34" charset="-122"/>
              </a:rPr>
              <a:t>案例</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建立连接</a:t>
            </a:r>
            <a:endParaRPr lang="zh-CN" altLang="en-US" dirty="0"/>
          </a:p>
        </p:txBody>
      </p:sp>
      <p:pic>
        <p:nvPicPr>
          <p:cNvPr id="4" name="图片 3" descr="图片3_副本.png"/>
          <p:cNvPicPr>
            <a:picLocks noChangeAspect="1"/>
          </p:cNvPicPr>
          <p:nvPr/>
        </p:nvPicPr>
        <p:blipFill>
          <a:blip r:embed="rId2"/>
          <a:stretch>
            <a:fillRect/>
          </a:stretch>
        </p:blipFill>
        <p:spPr>
          <a:xfrm>
            <a:off x="42230" y="947391"/>
            <a:ext cx="9059540" cy="496321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latin typeface="微软雅黑" pitchFamily="34" charset="-122"/>
                <a:ea typeface="微软雅黑" pitchFamily="34" charset="-122"/>
              </a:rPr>
              <a:t>OAuth</a:t>
            </a:r>
            <a:r>
              <a:rPr lang="zh-CN" altLang="en-US" b="1" dirty="0" smtClean="0">
                <a:latin typeface="微软雅黑" pitchFamily="34" charset="-122"/>
                <a:ea typeface="微软雅黑" pitchFamily="34" charset="-122"/>
              </a:rPr>
              <a:t>案例</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对应用授权</a:t>
            </a:r>
            <a:endParaRPr lang="zh-CN" altLang="en-US" dirty="0"/>
          </a:p>
        </p:txBody>
      </p:sp>
      <p:pic>
        <p:nvPicPr>
          <p:cNvPr id="4" name="图片 3" descr="图片2_副本.png"/>
          <p:cNvPicPr>
            <a:picLocks noChangeAspect="1"/>
          </p:cNvPicPr>
          <p:nvPr/>
        </p:nvPicPr>
        <p:blipFill>
          <a:blip r:embed="rId2"/>
          <a:stretch>
            <a:fillRect/>
          </a:stretch>
        </p:blipFill>
        <p:spPr>
          <a:xfrm>
            <a:off x="2142786" y="1266523"/>
            <a:ext cx="4858428" cy="432495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latin typeface="微软雅黑" pitchFamily="34" charset="-122"/>
                <a:ea typeface="微软雅黑" pitchFamily="34" charset="-122"/>
              </a:rPr>
              <a:t>OAuth</a:t>
            </a:r>
            <a:r>
              <a:rPr lang="zh-CN" altLang="en-US" b="1" dirty="0" smtClean="0">
                <a:latin typeface="微软雅黑" pitchFamily="34" charset="-122"/>
                <a:ea typeface="微软雅黑" pitchFamily="34" charset="-122"/>
              </a:rPr>
              <a:t>案例</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完成连接与授权</a:t>
            </a:r>
            <a:endParaRPr lang="zh-CN" altLang="en-US" dirty="0"/>
          </a:p>
        </p:txBody>
      </p:sp>
      <p:pic>
        <p:nvPicPr>
          <p:cNvPr id="5" name="图片 4" descr="图片1_副本.png"/>
          <p:cNvPicPr>
            <a:picLocks noChangeAspect="1"/>
          </p:cNvPicPr>
          <p:nvPr/>
        </p:nvPicPr>
        <p:blipFill>
          <a:blip r:embed="rId2"/>
          <a:stretch>
            <a:fillRect/>
          </a:stretch>
        </p:blipFill>
        <p:spPr>
          <a:xfrm>
            <a:off x="683568" y="1412776"/>
            <a:ext cx="7848871" cy="396044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latin typeface="微软雅黑" pitchFamily="34" charset="-122"/>
                <a:ea typeface="微软雅黑" pitchFamily="34" charset="-122"/>
              </a:rPr>
              <a:t>OAuth</a:t>
            </a:r>
            <a:r>
              <a:rPr lang="zh-CN" altLang="en-US" b="1" dirty="0" smtClean="0">
                <a:latin typeface="微软雅黑" pitchFamily="34" charset="-122"/>
                <a:ea typeface="微软雅黑" pitchFamily="34" charset="-122"/>
              </a:rPr>
              <a:t>案例</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管理应用授权</a:t>
            </a:r>
            <a:endParaRPr lang="zh-CN" altLang="en-US" dirty="0"/>
          </a:p>
        </p:txBody>
      </p:sp>
      <p:pic>
        <p:nvPicPr>
          <p:cNvPr id="37890" name="Picture 2"/>
          <p:cNvPicPr>
            <a:picLocks noChangeAspect="1" noChangeArrowheads="1"/>
          </p:cNvPicPr>
          <p:nvPr/>
        </p:nvPicPr>
        <p:blipFill>
          <a:blip r:embed="rId2"/>
          <a:srcRect/>
          <a:stretch>
            <a:fillRect/>
          </a:stretch>
        </p:blipFill>
        <p:spPr bwMode="auto">
          <a:xfrm>
            <a:off x="752475" y="1262063"/>
            <a:ext cx="7639050" cy="4333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aspi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PT8">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80000"/>
          </a:lnSpc>
          <a:spcBef>
            <a:spcPct val="50000"/>
          </a:spcBef>
          <a:spcAft>
            <a:spcPct val="0"/>
          </a:spcAft>
          <a:buClrTx/>
          <a:buSzTx/>
          <a:buFontTx/>
          <a:buNone/>
          <a:tabLst/>
          <a:defRPr kumimoji="1" lang="zh-CN" altLang="en-US" sz="1800" b="1" i="0" u="none" strike="noStrike" cap="none" normalizeH="0" baseline="0" smtClean="0">
            <a:ln>
              <a:noFill/>
            </a:ln>
            <a:solidFill>
              <a:schemeClr val="tx1"/>
            </a:solidFill>
            <a:effectLst/>
            <a:latin typeface="华文细黑" pitchFamily="2" charset="-122"/>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80000"/>
          </a:lnSpc>
          <a:spcBef>
            <a:spcPct val="50000"/>
          </a:spcBef>
          <a:spcAft>
            <a:spcPct val="0"/>
          </a:spcAft>
          <a:buClrTx/>
          <a:buSzTx/>
          <a:buFontTx/>
          <a:buNone/>
          <a:tabLst/>
          <a:defRPr kumimoji="1" lang="zh-CN" altLang="en-US" sz="1800" b="1" i="0" u="none" strike="noStrike" cap="none" normalizeH="0" baseline="0" smtClean="0">
            <a:ln>
              <a:noFill/>
            </a:ln>
            <a:solidFill>
              <a:schemeClr val="tx1"/>
            </a:solidFill>
            <a:effectLst/>
            <a:latin typeface="华文细黑" pitchFamily="2" charset="-122"/>
            <a:ea typeface="华文细黑" pitchFamily="2" charset="-122"/>
          </a:defRPr>
        </a:defPPr>
      </a:lstStyle>
    </a:lnDef>
  </a:objectDefaults>
  <a:extraClrSchemeLst>
    <a:extraClrScheme>
      <a:clrScheme name="PPT8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T8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T8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8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T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T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T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54232</TotalTime>
  <Words>2183</Words>
  <Application>Microsoft Office PowerPoint</Application>
  <PresentationFormat>全屏显示(4:3)</PresentationFormat>
  <Paragraphs>94</Paragraphs>
  <Slides>21</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23" baseType="lpstr">
      <vt:lpstr>aspire</vt:lpstr>
      <vt:lpstr>Image</vt:lpstr>
      <vt:lpstr>幻灯片 1</vt:lpstr>
      <vt:lpstr>OAuth产生的背景</vt:lpstr>
      <vt:lpstr>OAuth的概念</vt:lpstr>
      <vt:lpstr>OAuth的流程</vt:lpstr>
      <vt:lpstr>有腿的OAuth</vt:lpstr>
      <vt:lpstr>OAuth案例—建立连接</vt:lpstr>
      <vt:lpstr>OAuth案例—对应用授权</vt:lpstr>
      <vt:lpstr>OAuth案例—完成连接与授权</vt:lpstr>
      <vt:lpstr>OAuth案例—管理应用授权</vt:lpstr>
      <vt:lpstr>OAuth简史</vt:lpstr>
      <vt:lpstr>OpenID概念</vt:lpstr>
      <vt:lpstr>OpenID基本原理</vt:lpstr>
      <vt:lpstr>OpenID的案例—使用OpenID登录</vt:lpstr>
      <vt:lpstr>OpenID的案例—允许登录</vt:lpstr>
      <vt:lpstr>OpenID的案例—绑定OpenID</vt:lpstr>
      <vt:lpstr>OpenID的优点</vt:lpstr>
      <vt:lpstr>OpenID的缺点</vt:lpstr>
      <vt:lpstr>OpenID国内的发展情况</vt:lpstr>
      <vt:lpstr>OAuth和OpenID的区别</vt:lpstr>
      <vt:lpstr>Google Connect(基于OpenID+Oauth思想的定制)</vt:lpstr>
      <vt:lpstr>谢谢!</vt:lpstr>
    </vt:vector>
  </TitlesOfParts>
  <Company>aspire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幻灯片总标题</dc:title>
  <dc:creator>gongjt</dc:creator>
  <cp:lastModifiedBy>gongjt</cp:lastModifiedBy>
  <cp:revision>2253</cp:revision>
  <dcterms:created xsi:type="dcterms:W3CDTF">2006-04-18T08:35:15Z</dcterms:created>
  <dcterms:modified xsi:type="dcterms:W3CDTF">2011-03-08T14:39:21Z</dcterms:modified>
</cp:coreProperties>
</file>