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79" r:id="rId2"/>
    <p:sldId id="372" r:id="rId3"/>
    <p:sldId id="282" r:id="rId4"/>
    <p:sldId id="283" r:id="rId5"/>
    <p:sldId id="325" r:id="rId6"/>
    <p:sldId id="374" r:id="rId7"/>
    <p:sldId id="260" r:id="rId8"/>
    <p:sldId id="261" r:id="rId9"/>
    <p:sldId id="287" r:id="rId10"/>
    <p:sldId id="263" r:id="rId11"/>
    <p:sldId id="264" r:id="rId12"/>
    <p:sldId id="265" r:id="rId13"/>
    <p:sldId id="288" r:id="rId14"/>
    <p:sldId id="266" r:id="rId15"/>
    <p:sldId id="290" r:id="rId16"/>
    <p:sldId id="373" r:id="rId17"/>
    <p:sldId id="291" r:id="rId18"/>
    <p:sldId id="289" r:id="rId19"/>
    <p:sldId id="267" r:id="rId20"/>
    <p:sldId id="297" r:id="rId21"/>
    <p:sldId id="268" r:id="rId22"/>
    <p:sldId id="292" r:id="rId23"/>
    <p:sldId id="293" r:id="rId24"/>
    <p:sldId id="270" r:id="rId25"/>
    <p:sldId id="271" r:id="rId26"/>
    <p:sldId id="272" r:id="rId27"/>
    <p:sldId id="273" r:id="rId28"/>
    <p:sldId id="298" r:id="rId29"/>
    <p:sldId id="299" r:id="rId30"/>
    <p:sldId id="301" r:id="rId31"/>
    <p:sldId id="302" r:id="rId32"/>
    <p:sldId id="303" r:id="rId33"/>
    <p:sldId id="304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70" r:id="rId44"/>
    <p:sldId id="322" r:id="rId45"/>
    <p:sldId id="323" r:id="rId46"/>
    <p:sldId id="316" r:id="rId47"/>
    <p:sldId id="317" r:id="rId48"/>
    <p:sldId id="318" r:id="rId49"/>
    <p:sldId id="319" r:id="rId50"/>
    <p:sldId id="320" r:id="rId51"/>
    <p:sldId id="321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51" r:id="rId60"/>
    <p:sldId id="335" r:id="rId61"/>
    <p:sldId id="285" r:id="rId62"/>
    <p:sldId id="371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2" r:id="rId78"/>
    <p:sldId id="353" r:id="rId79"/>
    <p:sldId id="354" r:id="rId80"/>
    <p:sldId id="355" r:id="rId81"/>
    <p:sldId id="357" r:id="rId82"/>
    <p:sldId id="358" r:id="rId83"/>
    <p:sldId id="360" r:id="rId84"/>
    <p:sldId id="361" r:id="rId85"/>
    <p:sldId id="362" r:id="rId86"/>
    <p:sldId id="378" r:id="rId87"/>
    <p:sldId id="377" r:id="rId88"/>
    <p:sldId id="379" r:id="rId89"/>
    <p:sldId id="375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63" r:id="rId100"/>
    <p:sldId id="364" r:id="rId101"/>
    <p:sldId id="365" r:id="rId102"/>
    <p:sldId id="366" r:id="rId103"/>
    <p:sldId id="369" r:id="rId104"/>
    <p:sldId id="368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F7A58-63AE-4BA6-825B-6D5135689B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5" csCatId="colorful" phldr="1"/>
      <dgm:spPr/>
    </dgm:pt>
    <dgm:pt modelId="{A2C83C92-17AC-4E21-8CF6-E45CDC159A9D}">
      <dgm:prSet phldrT="[Text]" custT="1"/>
      <dgm:spPr/>
      <dgm:t>
        <a:bodyPr/>
        <a:lstStyle/>
        <a:p>
          <a:r>
            <a:rPr lang="en-US" sz="2800" dirty="0" smtClean="0"/>
            <a:t>Tests</a:t>
          </a:r>
          <a:endParaRPr lang="en-US" sz="2800" dirty="0"/>
        </a:p>
      </dgm:t>
    </dgm:pt>
    <dgm:pt modelId="{43F74426-0026-423C-A30C-EC7131004DCC}" type="parTrans" cxnId="{434643F5-DD1D-452C-9BD8-F4FC934D60C6}">
      <dgm:prSet/>
      <dgm:spPr/>
      <dgm:t>
        <a:bodyPr/>
        <a:lstStyle/>
        <a:p>
          <a:endParaRPr lang="en-US"/>
        </a:p>
      </dgm:t>
    </dgm:pt>
    <dgm:pt modelId="{85686787-692A-4BF3-8C00-AD0A6A0DCCDF}" type="sibTrans" cxnId="{434643F5-DD1D-452C-9BD8-F4FC934D60C6}">
      <dgm:prSet/>
      <dgm:spPr/>
      <dgm:t>
        <a:bodyPr/>
        <a:lstStyle/>
        <a:p>
          <a:endParaRPr lang="en-US"/>
        </a:p>
      </dgm:t>
    </dgm:pt>
    <dgm:pt modelId="{631E4E7D-ADEF-4CB7-92B1-F90C58F353B4}">
      <dgm:prSet phldrT="[Text]" custT="1"/>
      <dgm:spPr/>
      <dgm:t>
        <a:bodyPr/>
        <a:lstStyle/>
        <a:p>
          <a:r>
            <a:rPr lang="en-US" sz="2800" dirty="0" smtClean="0"/>
            <a:t>Page Objects</a:t>
          </a:r>
          <a:endParaRPr lang="en-US" sz="2800" dirty="0"/>
        </a:p>
      </dgm:t>
    </dgm:pt>
    <dgm:pt modelId="{3A826078-8A2D-4037-B913-9804F47AC127}" type="parTrans" cxnId="{5FDB8D6D-FC78-4B23-8A4D-7A009E1AEC7F}">
      <dgm:prSet/>
      <dgm:spPr/>
      <dgm:t>
        <a:bodyPr/>
        <a:lstStyle/>
        <a:p>
          <a:endParaRPr lang="en-US"/>
        </a:p>
      </dgm:t>
    </dgm:pt>
    <dgm:pt modelId="{E6CD994F-84FA-491E-8389-3730530CC003}" type="sibTrans" cxnId="{5FDB8D6D-FC78-4B23-8A4D-7A009E1AEC7F}">
      <dgm:prSet/>
      <dgm:spPr/>
      <dgm:t>
        <a:bodyPr/>
        <a:lstStyle/>
        <a:p>
          <a:endParaRPr lang="en-US"/>
        </a:p>
      </dgm:t>
    </dgm:pt>
    <dgm:pt modelId="{01BBF4E3-6ECE-4506-A9C1-A23460F1690A}">
      <dgm:prSet phldrT="[Text]" custT="1"/>
      <dgm:spPr/>
      <dgm:t>
        <a:bodyPr/>
        <a:lstStyle/>
        <a:p>
          <a:r>
            <a:rPr lang="en-US" sz="2800" dirty="0" smtClean="0"/>
            <a:t>Driver (Engine)</a:t>
          </a:r>
          <a:endParaRPr lang="en-US" sz="2800" dirty="0"/>
        </a:p>
      </dgm:t>
    </dgm:pt>
    <dgm:pt modelId="{25AF7500-324A-44C1-B8D7-E7E85A20EC3D}" type="parTrans" cxnId="{45473256-EA54-4012-8AAB-0E6D19FF7BDC}">
      <dgm:prSet/>
      <dgm:spPr/>
      <dgm:t>
        <a:bodyPr/>
        <a:lstStyle/>
        <a:p>
          <a:endParaRPr lang="en-US"/>
        </a:p>
      </dgm:t>
    </dgm:pt>
    <dgm:pt modelId="{D5822B45-69B9-4D3D-A89F-5B1899900CCC}" type="sibTrans" cxnId="{45473256-EA54-4012-8AAB-0E6D19FF7BDC}">
      <dgm:prSet/>
      <dgm:spPr/>
      <dgm:t>
        <a:bodyPr/>
        <a:lstStyle/>
        <a:p>
          <a:endParaRPr lang="en-US"/>
        </a:p>
      </dgm:t>
    </dgm:pt>
    <dgm:pt modelId="{3EC1C573-2299-4C4B-A3C9-450B003577C6}">
      <dgm:prSet phldrT="[Text]" custT="1"/>
      <dgm:spPr/>
      <dgm:t>
        <a:bodyPr/>
        <a:lstStyle/>
        <a:p>
          <a:r>
            <a:rPr lang="en-US" sz="2800" dirty="0" smtClean="0"/>
            <a:t>Application</a:t>
          </a:r>
          <a:endParaRPr lang="en-US" sz="2800" dirty="0"/>
        </a:p>
      </dgm:t>
    </dgm:pt>
    <dgm:pt modelId="{F6F5A340-E38D-4547-B416-F68D794542C6}" type="parTrans" cxnId="{3FDC7EEA-9347-46C0-BABD-E76C8B3145B4}">
      <dgm:prSet/>
      <dgm:spPr/>
      <dgm:t>
        <a:bodyPr/>
        <a:lstStyle/>
        <a:p>
          <a:endParaRPr lang="en-US"/>
        </a:p>
      </dgm:t>
    </dgm:pt>
    <dgm:pt modelId="{681BB8B3-6DDF-4F9A-A06F-9C5E9B45D597}" type="sibTrans" cxnId="{3FDC7EEA-9347-46C0-BABD-E76C8B3145B4}">
      <dgm:prSet/>
      <dgm:spPr/>
      <dgm:t>
        <a:bodyPr/>
        <a:lstStyle/>
        <a:p>
          <a:endParaRPr lang="en-US"/>
        </a:p>
      </dgm:t>
    </dgm:pt>
    <dgm:pt modelId="{6D15EC0E-7056-4591-96E0-2D40D2540AC5}" type="pres">
      <dgm:prSet presAssocID="{52EF7A58-63AE-4BA6-825B-6D5135689BBA}" presName="Name0" presStyleCnt="0">
        <dgm:presLayoutVars>
          <dgm:dir/>
          <dgm:resizeHandles val="exact"/>
        </dgm:presLayoutVars>
      </dgm:prSet>
      <dgm:spPr/>
    </dgm:pt>
    <dgm:pt modelId="{EF77DCFB-E70C-4CF3-B0CB-9319A114382B}" type="pres">
      <dgm:prSet presAssocID="{A2C83C92-17AC-4E21-8CF6-E45CDC159A9D}" presName="composite" presStyleCnt="0"/>
      <dgm:spPr/>
    </dgm:pt>
    <dgm:pt modelId="{890DA742-3D8E-4523-9A95-E51C1DB281EA}" type="pres">
      <dgm:prSet presAssocID="{A2C83C92-17AC-4E21-8CF6-E45CDC159A9D}" presName="bgChev" presStyleLbl="node1" presStyleIdx="0" presStyleCnt="4"/>
      <dgm:spPr/>
    </dgm:pt>
    <dgm:pt modelId="{EB6431BC-9F42-4A8C-9801-408282D66099}" type="pres">
      <dgm:prSet presAssocID="{A2C83C92-17AC-4E21-8CF6-E45CDC159A9D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FFD13-4522-400F-A372-CC40C7BC387C}" type="pres">
      <dgm:prSet presAssocID="{85686787-692A-4BF3-8C00-AD0A6A0DCCDF}" presName="compositeSpace" presStyleCnt="0"/>
      <dgm:spPr/>
    </dgm:pt>
    <dgm:pt modelId="{B81B9278-7E10-415E-8D6C-4821437C8CA9}" type="pres">
      <dgm:prSet presAssocID="{631E4E7D-ADEF-4CB7-92B1-F90C58F353B4}" presName="composite" presStyleCnt="0"/>
      <dgm:spPr/>
    </dgm:pt>
    <dgm:pt modelId="{7E35397B-A251-4780-9AC5-F781BB80FA47}" type="pres">
      <dgm:prSet presAssocID="{631E4E7D-ADEF-4CB7-92B1-F90C58F353B4}" presName="bgChev" presStyleLbl="node1" presStyleIdx="1" presStyleCnt="4"/>
      <dgm:spPr/>
    </dgm:pt>
    <dgm:pt modelId="{70C55BE5-41C2-4597-97C9-0E86D4C1CCA1}" type="pres">
      <dgm:prSet presAssocID="{631E4E7D-ADEF-4CB7-92B1-F90C58F353B4}" presName="txNode" presStyleLbl="fgAcc1" presStyleIdx="1" presStyleCnt="4" custScaleX="134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37D7-C4B5-4961-AAF7-FB3A5066BD50}" type="pres">
      <dgm:prSet presAssocID="{E6CD994F-84FA-491E-8389-3730530CC003}" presName="compositeSpace" presStyleCnt="0"/>
      <dgm:spPr/>
    </dgm:pt>
    <dgm:pt modelId="{FE8DD754-A260-491E-8BE9-6115AD7788C1}" type="pres">
      <dgm:prSet presAssocID="{01BBF4E3-6ECE-4506-A9C1-A23460F1690A}" presName="composite" presStyleCnt="0"/>
      <dgm:spPr/>
    </dgm:pt>
    <dgm:pt modelId="{1F8DADDB-3063-4117-8E93-E0D55E8F1115}" type="pres">
      <dgm:prSet presAssocID="{01BBF4E3-6ECE-4506-A9C1-A23460F1690A}" presName="bgChev" presStyleLbl="node1" presStyleIdx="2" presStyleCnt="4"/>
      <dgm:spPr/>
    </dgm:pt>
    <dgm:pt modelId="{96F7AD7A-5854-4438-8CA3-88D7B5C97F01}" type="pres">
      <dgm:prSet presAssocID="{01BBF4E3-6ECE-4506-A9C1-A23460F1690A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8069C-044C-4549-8346-626A1BC8F758}" type="pres">
      <dgm:prSet presAssocID="{D5822B45-69B9-4D3D-A89F-5B1899900CCC}" presName="compositeSpace" presStyleCnt="0"/>
      <dgm:spPr/>
    </dgm:pt>
    <dgm:pt modelId="{1A73E28F-4E8A-44F9-B930-A0FB15F0A9FD}" type="pres">
      <dgm:prSet presAssocID="{3EC1C573-2299-4C4B-A3C9-450B003577C6}" presName="composite" presStyleCnt="0"/>
      <dgm:spPr/>
    </dgm:pt>
    <dgm:pt modelId="{D2D8921A-4DD3-4CAE-93E5-A9EA67CBB45D}" type="pres">
      <dgm:prSet presAssocID="{3EC1C573-2299-4C4B-A3C9-450B003577C6}" presName="bgChev" presStyleLbl="node1" presStyleIdx="3" presStyleCnt="4"/>
      <dgm:spPr/>
    </dgm:pt>
    <dgm:pt modelId="{FCAEBE9A-F68F-4466-A815-2656597A5BD1}" type="pres">
      <dgm:prSet presAssocID="{3EC1C573-2299-4C4B-A3C9-450B003577C6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82B2B-2FA6-407E-807D-0E39552C1EBE}" type="presOf" srcId="{631E4E7D-ADEF-4CB7-92B1-F90C58F353B4}" destId="{70C55BE5-41C2-4597-97C9-0E86D4C1CCA1}" srcOrd="0" destOrd="0" presId="urn:microsoft.com/office/officeart/2005/8/layout/chevronAccent+Icon"/>
    <dgm:cxn modelId="{FF4452DE-9426-4510-93B1-1BA663B94E48}" type="presOf" srcId="{A2C83C92-17AC-4E21-8CF6-E45CDC159A9D}" destId="{EB6431BC-9F42-4A8C-9801-408282D66099}" srcOrd="0" destOrd="0" presId="urn:microsoft.com/office/officeart/2005/8/layout/chevronAccent+Icon"/>
    <dgm:cxn modelId="{3FDC7EEA-9347-46C0-BABD-E76C8B3145B4}" srcId="{52EF7A58-63AE-4BA6-825B-6D5135689BBA}" destId="{3EC1C573-2299-4C4B-A3C9-450B003577C6}" srcOrd="3" destOrd="0" parTransId="{F6F5A340-E38D-4547-B416-F68D794542C6}" sibTransId="{681BB8B3-6DDF-4F9A-A06F-9C5E9B45D597}"/>
    <dgm:cxn modelId="{45473256-EA54-4012-8AAB-0E6D19FF7BDC}" srcId="{52EF7A58-63AE-4BA6-825B-6D5135689BBA}" destId="{01BBF4E3-6ECE-4506-A9C1-A23460F1690A}" srcOrd="2" destOrd="0" parTransId="{25AF7500-324A-44C1-B8D7-E7E85A20EC3D}" sibTransId="{D5822B45-69B9-4D3D-A89F-5B1899900CCC}"/>
    <dgm:cxn modelId="{D354906F-117D-4755-86B3-7BF31E1518A1}" type="presOf" srcId="{01BBF4E3-6ECE-4506-A9C1-A23460F1690A}" destId="{96F7AD7A-5854-4438-8CA3-88D7B5C97F01}" srcOrd="0" destOrd="0" presId="urn:microsoft.com/office/officeart/2005/8/layout/chevronAccent+Icon"/>
    <dgm:cxn modelId="{434643F5-DD1D-452C-9BD8-F4FC934D60C6}" srcId="{52EF7A58-63AE-4BA6-825B-6D5135689BBA}" destId="{A2C83C92-17AC-4E21-8CF6-E45CDC159A9D}" srcOrd="0" destOrd="0" parTransId="{43F74426-0026-423C-A30C-EC7131004DCC}" sibTransId="{85686787-692A-4BF3-8C00-AD0A6A0DCCDF}"/>
    <dgm:cxn modelId="{5FDB8D6D-FC78-4B23-8A4D-7A009E1AEC7F}" srcId="{52EF7A58-63AE-4BA6-825B-6D5135689BBA}" destId="{631E4E7D-ADEF-4CB7-92B1-F90C58F353B4}" srcOrd="1" destOrd="0" parTransId="{3A826078-8A2D-4037-B913-9804F47AC127}" sibTransId="{E6CD994F-84FA-491E-8389-3730530CC003}"/>
    <dgm:cxn modelId="{5F72F332-4D2F-44B7-B4C1-8B387B849C59}" type="presOf" srcId="{52EF7A58-63AE-4BA6-825B-6D5135689BBA}" destId="{6D15EC0E-7056-4591-96E0-2D40D2540AC5}" srcOrd="0" destOrd="0" presId="urn:microsoft.com/office/officeart/2005/8/layout/chevronAccent+Icon"/>
    <dgm:cxn modelId="{DE67F5A9-EA75-4A8D-8680-6AAF327753C6}" type="presOf" srcId="{3EC1C573-2299-4C4B-A3C9-450B003577C6}" destId="{FCAEBE9A-F68F-4466-A815-2656597A5BD1}" srcOrd="0" destOrd="0" presId="urn:microsoft.com/office/officeart/2005/8/layout/chevronAccent+Icon"/>
    <dgm:cxn modelId="{BD4DB4EE-2821-4823-BD03-610E84194C79}" type="presParOf" srcId="{6D15EC0E-7056-4591-96E0-2D40D2540AC5}" destId="{EF77DCFB-E70C-4CF3-B0CB-9319A114382B}" srcOrd="0" destOrd="0" presId="urn:microsoft.com/office/officeart/2005/8/layout/chevronAccent+Icon"/>
    <dgm:cxn modelId="{DE3DE980-A640-4D44-AA52-89A49D9574A1}" type="presParOf" srcId="{EF77DCFB-E70C-4CF3-B0CB-9319A114382B}" destId="{890DA742-3D8E-4523-9A95-E51C1DB281EA}" srcOrd="0" destOrd="0" presId="urn:microsoft.com/office/officeart/2005/8/layout/chevronAccent+Icon"/>
    <dgm:cxn modelId="{06918943-755E-4C78-97A9-1DA88897137E}" type="presParOf" srcId="{EF77DCFB-E70C-4CF3-B0CB-9319A114382B}" destId="{EB6431BC-9F42-4A8C-9801-408282D66099}" srcOrd="1" destOrd="0" presId="urn:microsoft.com/office/officeart/2005/8/layout/chevronAccent+Icon"/>
    <dgm:cxn modelId="{9F7F9223-1F7C-492E-89B3-8F1D76599082}" type="presParOf" srcId="{6D15EC0E-7056-4591-96E0-2D40D2540AC5}" destId="{289FFD13-4522-400F-A372-CC40C7BC387C}" srcOrd="1" destOrd="0" presId="urn:microsoft.com/office/officeart/2005/8/layout/chevronAccent+Icon"/>
    <dgm:cxn modelId="{5231CF3B-6AD9-48E3-A112-8259A03CA9F7}" type="presParOf" srcId="{6D15EC0E-7056-4591-96E0-2D40D2540AC5}" destId="{B81B9278-7E10-415E-8D6C-4821437C8CA9}" srcOrd="2" destOrd="0" presId="urn:microsoft.com/office/officeart/2005/8/layout/chevronAccent+Icon"/>
    <dgm:cxn modelId="{2E3D515C-7292-4A73-9BE2-89841B8D678B}" type="presParOf" srcId="{B81B9278-7E10-415E-8D6C-4821437C8CA9}" destId="{7E35397B-A251-4780-9AC5-F781BB80FA47}" srcOrd="0" destOrd="0" presId="urn:microsoft.com/office/officeart/2005/8/layout/chevronAccent+Icon"/>
    <dgm:cxn modelId="{09E8C3FF-0B4D-4E0C-9EDB-243F12D682D3}" type="presParOf" srcId="{B81B9278-7E10-415E-8D6C-4821437C8CA9}" destId="{70C55BE5-41C2-4597-97C9-0E86D4C1CCA1}" srcOrd="1" destOrd="0" presId="urn:microsoft.com/office/officeart/2005/8/layout/chevronAccent+Icon"/>
    <dgm:cxn modelId="{F0F4C48E-C714-4677-8FD5-6D5406F023F0}" type="presParOf" srcId="{6D15EC0E-7056-4591-96E0-2D40D2540AC5}" destId="{08FE37D7-C4B5-4961-AAF7-FB3A5066BD50}" srcOrd="3" destOrd="0" presId="urn:microsoft.com/office/officeart/2005/8/layout/chevronAccent+Icon"/>
    <dgm:cxn modelId="{11EC4761-0271-4104-89E8-5619FC4CFFD9}" type="presParOf" srcId="{6D15EC0E-7056-4591-96E0-2D40D2540AC5}" destId="{FE8DD754-A260-491E-8BE9-6115AD7788C1}" srcOrd="4" destOrd="0" presId="urn:microsoft.com/office/officeart/2005/8/layout/chevronAccent+Icon"/>
    <dgm:cxn modelId="{2C305B47-D46A-4ADF-840D-BE256772AF83}" type="presParOf" srcId="{FE8DD754-A260-491E-8BE9-6115AD7788C1}" destId="{1F8DADDB-3063-4117-8E93-E0D55E8F1115}" srcOrd="0" destOrd="0" presId="urn:microsoft.com/office/officeart/2005/8/layout/chevronAccent+Icon"/>
    <dgm:cxn modelId="{7EBB004E-5570-4CFF-8E7F-5794DF4CA192}" type="presParOf" srcId="{FE8DD754-A260-491E-8BE9-6115AD7788C1}" destId="{96F7AD7A-5854-4438-8CA3-88D7B5C97F01}" srcOrd="1" destOrd="0" presId="urn:microsoft.com/office/officeart/2005/8/layout/chevronAccent+Icon"/>
    <dgm:cxn modelId="{112CE32B-1A01-4FF0-B591-84087F43B698}" type="presParOf" srcId="{6D15EC0E-7056-4591-96E0-2D40D2540AC5}" destId="{55D8069C-044C-4549-8346-626A1BC8F758}" srcOrd="5" destOrd="0" presId="urn:microsoft.com/office/officeart/2005/8/layout/chevronAccent+Icon"/>
    <dgm:cxn modelId="{8619F1F0-2D6C-4D5E-9EC1-E0F7B301F91C}" type="presParOf" srcId="{6D15EC0E-7056-4591-96E0-2D40D2540AC5}" destId="{1A73E28F-4E8A-44F9-B930-A0FB15F0A9FD}" srcOrd="6" destOrd="0" presId="urn:microsoft.com/office/officeart/2005/8/layout/chevronAccent+Icon"/>
    <dgm:cxn modelId="{A91044D6-B978-46FF-B63D-AA86BA6CBEA0}" type="presParOf" srcId="{1A73E28F-4E8A-44F9-B930-A0FB15F0A9FD}" destId="{D2D8921A-4DD3-4CAE-93E5-A9EA67CBB45D}" srcOrd="0" destOrd="0" presId="urn:microsoft.com/office/officeart/2005/8/layout/chevronAccent+Icon"/>
    <dgm:cxn modelId="{7487FEC7-924A-474A-9BF7-5FF29DF73DB3}" type="presParOf" srcId="{1A73E28F-4E8A-44F9-B930-A0FB15F0A9FD}" destId="{FCAEBE9A-F68F-4466-A815-2656597A5BD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67641-D632-454D-BA23-57A4E186BD70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469D4C-CFE0-4C98-9EB3-502DC52946D2}">
      <dgm:prSet phldrT="[Text]" custT="1"/>
      <dgm:spPr/>
      <dgm:t>
        <a:bodyPr/>
        <a:lstStyle/>
        <a:p>
          <a:pPr algn="l"/>
          <a:r>
            <a:rPr lang="en-US" sz="2800" b="1" dirty="0" smtClean="0"/>
            <a:t>ELEMENTS</a:t>
          </a:r>
          <a:endParaRPr lang="en-US" sz="4300" b="1" dirty="0" smtClean="0"/>
        </a:p>
        <a:p>
          <a:pPr algn="l"/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</a:t>
          </a:r>
          <a:r>
            <a:rPr lang="en-US" sz="2400" dirty="0" err="1" smtClean="0"/>
            <a:t>UserName</a:t>
          </a:r>
          <a:r>
            <a:rPr lang="en-US" sz="2400" dirty="0" smtClean="0"/>
            <a:t>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Password;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</a:t>
          </a:r>
          <a:r>
            <a:rPr lang="en-US" sz="2400" dirty="0" err="1" smtClean="0"/>
            <a:t>LoginButton</a:t>
          </a:r>
          <a:r>
            <a:rPr lang="en-US" sz="2400" dirty="0" smtClean="0"/>
            <a:t>;</a:t>
          </a:r>
          <a:endParaRPr lang="en-US" sz="2400" dirty="0"/>
        </a:p>
      </dgm:t>
    </dgm:pt>
    <dgm:pt modelId="{044FAA98-A1B5-472D-8070-827412176AFE}" type="parTrans" cxnId="{4ADE0A3F-D629-4F15-A655-63EBA68E6FE1}">
      <dgm:prSet/>
      <dgm:spPr/>
      <dgm:t>
        <a:bodyPr/>
        <a:lstStyle/>
        <a:p>
          <a:endParaRPr lang="en-US"/>
        </a:p>
      </dgm:t>
    </dgm:pt>
    <dgm:pt modelId="{DD66C550-5E28-4953-AFAD-526AFC59EF05}" type="sibTrans" cxnId="{4ADE0A3F-D629-4F15-A655-63EBA68E6FE1}">
      <dgm:prSet/>
      <dgm:spPr/>
      <dgm:t>
        <a:bodyPr/>
        <a:lstStyle/>
        <a:p>
          <a:endParaRPr lang="en-US"/>
        </a:p>
      </dgm:t>
    </dgm:pt>
    <dgm:pt modelId="{7349A701-D63D-4F49-A92D-9F60563EB755}">
      <dgm:prSet phldrT="[Text]" custT="1"/>
      <dgm:spPr/>
      <dgm:t>
        <a:bodyPr/>
        <a:lstStyle/>
        <a:p>
          <a:r>
            <a:rPr lang="en-US" sz="2800" b="1" dirty="0" smtClean="0"/>
            <a:t>ACTIONS</a:t>
          </a:r>
          <a:endParaRPr lang="en-US" sz="3300" dirty="0"/>
        </a:p>
      </dgm:t>
    </dgm:pt>
    <dgm:pt modelId="{91C6385E-8A82-4CD6-9E2F-4443A1EAA8F0}" type="parTrans" cxnId="{3DDED701-F213-4C1F-AE73-CC750314764B}">
      <dgm:prSet/>
      <dgm:spPr/>
      <dgm:t>
        <a:bodyPr/>
        <a:lstStyle/>
        <a:p>
          <a:endParaRPr lang="en-US"/>
        </a:p>
      </dgm:t>
    </dgm:pt>
    <dgm:pt modelId="{387E138E-E9D7-4C8B-907C-0EF57B0B747D}" type="sibTrans" cxnId="{3DDED701-F213-4C1F-AE73-CC750314764B}">
      <dgm:prSet/>
      <dgm:spPr/>
      <dgm:t>
        <a:bodyPr/>
        <a:lstStyle/>
        <a:p>
          <a:endParaRPr lang="en-US"/>
        </a:p>
      </dgm:t>
    </dgm:pt>
    <dgm:pt modelId="{D829333B-8F2F-4133-9291-BC42E6B4003F}">
      <dgm:prSet phldrT="[Text]" custT="1"/>
      <dgm:spPr/>
      <dgm:t>
        <a:bodyPr/>
        <a:lstStyle/>
        <a:p>
          <a:r>
            <a:rPr lang="en-US" sz="2400" dirty="0" err="1" smtClean="0"/>
            <a:t>EnterUserName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A4AE1C34-4C15-4C89-8BE0-E85ACD4CF28E}" type="sibTrans" cxnId="{92165524-48B4-4616-9C6B-F1D5A96BD20C}">
      <dgm:prSet/>
      <dgm:spPr/>
      <dgm:t>
        <a:bodyPr/>
        <a:lstStyle/>
        <a:p>
          <a:endParaRPr lang="en-US"/>
        </a:p>
      </dgm:t>
    </dgm:pt>
    <dgm:pt modelId="{C01DC588-957A-4584-A98D-4752F86600A8}" type="parTrans" cxnId="{92165524-48B4-4616-9C6B-F1D5A96BD20C}">
      <dgm:prSet/>
      <dgm:spPr/>
      <dgm:t>
        <a:bodyPr/>
        <a:lstStyle/>
        <a:p>
          <a:endParaRPr lang="en-US"/>
        </a:p>
      </dgm:t>
    </dgm:pt>
    <dgm:pt modelId="{AA30488C-E09D-4843-8AA8-4DD8A9F18070}">
      <dgm:prSet phldrT="[Text]" custT="1"/>
      <dgm:spPr/>
      <dgm:t>
        <a:bodyPr/>
        <a:lstStyle/>
        <a:p>
          <a:r>
            <a:rPr lang="en-US" sz="2400" dirty="0" err="1" smtClean="0"/>
            <a:t>EnterPassword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7C7F9414-53F9-41D7-A38C-C746B875DFE2}" type="sibTrans" cxnId="{4DF954D0-0FF8-440B-83A2-C7562061D517}">
      <dgm:prSet/>
      <dgm:spPr/>
      <dgm:t>
        <a:bodyPr/>
        <a:lstStyle/>
        <a:p>
          <a:endParaRPr lang="en-US"/>
        </a:p>
      </dgm:t>
    </dgm:pt>
    <dgm:pt modelId="{CFB8518B-7C9A-4877-9075-522E4EA30010}" type="parTrans" cxnId="{4DF954D0-0FF8-440B-83A2-C7562061D517}">
      <dgm:prSet/>
      <dgm:spPr/>
      <dgm:t>
        <a:bodyPr/>
        <a:lstStyle/>
        <a:p>
          <a:endParaRPr lang="en-US"/>
        </a:p>
      </dgm:t>
    </dgm:pt>
    <dgm:pt modelId="{49EAAF7F-70C0-4D06-AF3E-A1BEA6A2F5C1}">
      <dgm:prSet phldrT="[Text]" custT="1"/>
      <dgm:spPr/>
      <dgm:t>
        <a:bodyPr/>
        <a:lstStyle/>
        <a:p>
          <a:r>
            <a:rPr lang="en-US" sz="2400" dirty="0" err="1" smtClean="0"/>
            <a:t>ClickLoginButton</a:t>
          </a:r>
          <a:r>
            <a:rPr lang="en-US" sz="2400" dirty="0" smtClean="0"/>
            <a:t>();</a:t>
          </a:r>
          <a:endParaRPr lang="en-US" sz="2400" dirty="0"/>
        </a:p>
      </dgm:t>
    </dgm:pt>
    <dgm:pt modelId="{766B14EB-EC38-41A7-85B9-8D68FF2D31E9}" type="sibTrans" cxnId="{6E5507C0-04DB-4BCB-A796-3EC845E0E94C}">
      <dgm:prSet/>
      <dgm:spPr/>
      <dgm:t>
        <a:bodyPr/>
        <a:lstStyle/>
        <a:p>
          <a:endParaRPr lang="en-US"/>
        </a:p>
      </dgm:t>
    </dgm:pt>
    <dgm:pt modelId="{7778CB2D-F19D-40DE-BAB9-7F7232998093}" type="parTrans" cxnId="{6E5507C0-04DB-4BCB-A796-3EC845E0E94C}">
      <dgm:prSet/>
      <dgm:spPr/>
      <dgm:t>
        <a:bodyPr/>
        <a:lstStyle/>
        <a:p>
          <a:endParaRPr lang="en-US"/>
        </a:p>
      </dgm:t>
    </dgm:pt>
    <dgm:pt modelId="{74273382-A954-41AA-A7A1-17107EACC9EC}" type="pres">
      <dgm:prSet presAssocID="{0DB67641-D632-454D-BA23-57A4E186BD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2C21C-4CF7-4F40-BD17-6B8386EA9D1B}" type="pres">
      <dgm:prSet presAssocID="{98469D4C-CFE0-4C98-9EB3-502DC52946D2}" presName="composite" presStyleCnt="0"/>
      <dgm:spPr/>
    </dgm:pt>
    <dgm:pt modelId="{672F93A5-7D64-4D6C-A48A-944D513B9F0C}" type="pres">
      <dgm:prSet presAssocID="{98469D4C-CFE0-4C98-9EB3-502DC52946D2}" presName="parTx" presStyleLbl="alignNode1" presStyleIdx="0" presStyleCnt="1" custScaleX="100294" custLinFactNeighborX="22103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EBEB0-13AB-43D8-B083-1DDED64E8D8B}" type="pres">
      <dgm:prSet presAssocID="{98469D4C-CFE0-4C98-9EB3-502DC52946D2}" presName="desTx" presStyleLbl="alignAccFollowNode1" presStyleIdx="0" presStyleCnt="1" custFlipVert="0" custScaleX="95115" custScaleY="100000" custLinFactNeighborX="-7197" custLinFactNeighborY="7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856F6-4C5A-4824-BF6E-B28DD500B075}" type="presOf" srcId="{49EAAF7F-70C0-4D06-AF3E-A1BEA6A2F5C1}" destId="{B9DEBEB0-13AB-43D8-B083-1DDED64E8D8B}" srcOrd="0" destOrd="3" presId="urn:microsoft.com/office/officeart/2005/8/layout/hList1"/>
    <dgm:cxn modelId="{61DF3A1E-AB4C-481D-BB60-1801567FAFE6}" type="presOf" srcId="{7349A701-D63D-4F49-A92D-9F60563EB755}" destId="{B9DEBEB0-13AB-43D8-B083-1DDED64E8D8B}" srcOrd="0" destOrd="0" presId="urn:microsoft.com/office/officeart/2005/8/layout/hList1"/>
    <dgm:cxn modelId="{92165524-48B4-4616-9C6B-F1D5A96BD20C}" srcId="{98469D4C-CFE0-4C98-9EB3-502DC52946D2}" destId="{D829333B-8F2F-4133-9291-BC42E6B4003F}" srcOrd="1" destOrd="0" parTransId="{C01DC588-957A-4584-A98D-4752F86600A8}" sibTransId="{A4AE1C34-4C15-4C89-8BE0-E85ACD4CF28E}"/>
    <dgm:cxn modelId="{3DDED701-F213-4C1F-AE73-CC750314764B}" srcId="{98469D4C-CFE0-4C98-9EB3-502DC52946D2}" destId="{7349A701-D63D-4F49-A92D-9F60563EB755}" srcOrd="0" destOrd="0" parTransId="{91C6385E-8A82-4CD6-9E2F-4443A1EAA8F0}" sibTransId="{387E138E-E9D7-4C8B-907C-0EF57B0B747D}"/>
    <dgm:cxn modelId="{4DF954D0-0FF8-440B-83A2-C7562061D517}" srcId="{98469D4C-CFE0-4C98-9EB3-502DC52946D2}" destId="{AA30488C-E09D-4843-8AA8-4DD8A9F18070}" srcOrd="2" destOrd="0" parTransId="{CFB8518B-7C9A-4877-9075-522E4EA30010}" sibTransId="{7C7F9414-53F9-41D7-A38C-C746B875DFE2}"/>
    <dgm:cxn modelId="{F4F1644E-D369-4637-AC61-D379AC7E954A}" type="presOf" srcId="{0DB67641-D632-454D-BA23-57A4E186BD70}" destId="{74273382-A954-41AA-A7A1-17107EACC9EC}" srcOrd="0" destOrd="0" presId="urn:microsoft.com/office/officeart/2005/8/layout/hList1"/>
    <dgm:cxn modelId="{3F5B792B-E2B6-4FF8-85FD-27F7CC567212}" type="presOf" srcId="{98469D4C-CFE0-4C98-9EB3-502DC52946D2}" destId="{672F93A5-7D64-4D6C-A48A-944D513B9F0C}" srcOrd="0" destOrd="0" presId="urn:microsoft.com/office/officeart/2005/8/layout/hList1"/>
    <dgm:cxn modelId="{6E5507C0-04DB-4BCB-A796-3EC845E0E94C}" srcId="{98469D4C-CFE0-4C98-9EB3-502DC52946D2}" destId="{49EAAF7F-70C0-4D06-AF3E-A1BEA6A2F5C1}" srcOrd="3" destOrd="0" parTransId="{7778CB2D-F19D-40DE-BAB9-7F7232998093}" sibTransId="{766B14EB-EC38-41A7-85B9-8D68FF2D31E9}"/>
    <dgm:cxn modelId="{D5CF2D1D-464A-4BC1-86E8-0E0185A64701}" type="presOf" srcId="{D829333B-8F2F-4133-9291-BC42E6B4003F}" destId="{B9DEBEB0-13AB-43D8-B083-1DDED64E8D8B}" srcOrd="0" destOrd="1" presId="urn:microsoft.com/office/officeart/2005/8/layout/hList1"/>
    <dgm:cxn modelId="{4BEA4786-7057-40D4-9C82-4AC1B48FE89B}" type="presOf" srcId="{AA30488C-E09D-4843-8AA8-4DD8A9F18070}" destId="{B9DEBEB0-13AB-43D8-B083-1DDED64E8D8B}" srcOrd="0" destOrd="2" presId="urn:microsoft.com/office/officeart/2005/8/layout/hList1"/>
    <dgm:cxn modelId="{4ADE0A3F-D629-4F15-A655-63EBA68E6FE1}" srcId="{0DB67641-D632-454D-BA23-57A4E186BD70}" destId="{98469D4C-CFE0-4C98-9EB3-502DC52946D2}" srcOrd="0" destOrd="0" parTransId="{044FAA98-A1B5-472D-8070-827412176AFE}" sibTransId="{DD66C550-5E28-4953-AFAD-526AFC59EF05}"/>
    <dgm:cxn modelId="{4E824DE9-50CD-4884-95DF-2F12D011BFC1}" type="presParOf" srcId="{74273382-A954-41AA-A7A1-17107EACC9EC}" destId="{A262C21C-4CF7-4F40-BD17-6B8386EA9D1B}" srcOrd="0" destOrd="0" presId="urn:microsoft.com/office/officeart/2005/8/layout/hList1"/>
    <dgm:cxn modelId="{4E1F2FAD-9630-4B05-A202-3B98E9FC2A65}" type="presParOf" srcId="{A262C21C-4CF7-4F40-BD17-6B8386EA9D1B}" destId="{672F93A5-7D64-4D6C-A48A-944D513B9F0C}" srcOrd="0" destOrd="0" presId="urn:microsoft.com/office/officeart/2005/8/layout/hList1"/>
    <dgm:cxn modelId="{2456B426-79B6-4414-A6B5-83CE1A4CCED2}" type="presParOf" srcId="{A262C21C-4CF7-4F40-BD17-6B8386EA9D1B}" destId="{B9DEBEB0-13AB-43D8-B083-1DDED64E8D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DA742-3D8E-4523-9A95-E51C1DB281EA}">
      <dsp:nvSpPr>
        <dsp:cNvPr id="0" name=""/>
        <dsp:cNvSpPr/>
      </dsp:nvSpPr>
      <dsp:spPr>
        <a:xfrm>
          <a:off x="1064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31BC-9F42-4A8C-9801-408282D66099}">
      <dsp:nvSpPr>
        <dsp:cNvPr id="0" name=""/>
        <dsp:cNvSpPr/>
      </dsp:nvSpPr>
      <dsp:spPr>
        <a:xfrm>
          <a:off x="662527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Tests</a:t>
          </a:r>
          <a:endParaRPr lang="en-US" sz="2800" kern="1200" dirty="0"/>
        </a:p>
      </dsp:txBody>
      <dsp:txXfrm>
        <a:off x="690570" y="1931974"/>
        <a:ext cx="2038544" cy="901380"/>
      </dsp:txXfrm>
    </dsp:sp>
    <dsp:sp modelId="{7E35397B-A251-4780-9AC5-F781BB80FA47}">
      <dsp:nvSpPr>
        <dsp:cNvPr id="0" name=""/>
        <dsp:cNvSpPr/>
      </dsp:nvSpPr>
      <dsp:spPr>
        <a:xfrm>
          <a:off x="2834327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55BE5-41C2-4597-97C9-0E86D4C1CCA1}">
      <dsp:nvSpPr>
        <dsp:cNvPr id="0" name=""/>
        <dsp:cNvSpPr/>
      </dsp:nvSpPr>
      <dsp:spPr>
        <a:xfrm>
          <a:off x="3139650" y="1903931"/>
          <a:ext cx="2806909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Page Objects</a:t>
          </a:r>
          <a:endParaRPr lang="en-US" sz="2800" kern="1200" dirty="0"/>
        </a:p>
      </dsp:txBody>
      <dsp:txXfrm>
        <a:off x="3167693" y="1931974"/>
        <a:ext cx="2750823" cy="901380"/>
      </dsp:txXfrm>
    </dsp:sp>
    <dsp:sp modelId="{1F8DADDB-3063-4117-8E93-E0D55E8F1115}">
      <dsp:nvSpPr>
        <dsp:cNvPr id="0" name=""/>
        <dsp:cNvSpPr/>
      </dsp:nvSpPr>
      <dsp:spPr>
        <a:xfrm>
          <a:off x="6023730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AD7A-5854-4438-8CA3-88D7B5C97F01}">
      <dsp:nvSpPr>
        <dsp:cNvPr id="0" name=""/>
        <dsp:cNvSpPr/>
      </dsp:nvSpPr>
      <dsp:spPr>
        <a:xfrm>
          <a:off x="6685192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Driver (Engine)</a:t>
          </a:r>
          <a:endParaRPr lang="en-US" sz="2800" kern="1200" dirty="0"/>
        </a:p>
      </dsp:txBody>
      <dsp:txXfrm>
        <a:off x="6713235" y="1931974"/>
        <a:ext cx="2038544" cy="901380"/>
      </dsp:txXfrm>
    </dsp:sp>
    <dsp:sp modelId="{D2D8921A-4DD3-4CAE-93E5-A9EA67CBB45D}">
      <dsp:nvSpPr>
        <dsp:cNvPr id="0" name=""/>
        <dsp:cNvSpPr/>
      </dsp:nvSpPr>
      <dsp:spPr>
        <a:xfrm>
          <a:off x="8856992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EBE9A-F68F-4466-A815-2656597A5BD1}">
      <dsp:nvSpPr>
        <dsp:cNvPr id="0" name=""/>
        <dsp:cNvSpPr/>
      </dsp:nvSpPr>
      <dsp:spPr>
        <a:xfrm>
          <a:off x="9518454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</a:t>
          </a:r>
          <a:endParaRPr lang="en-US" sz="2800" kern="1200" dirty="0"/>
        </a:p>
      </dsp:txBody>
      <dsp:txXfrm>
        <a:off x="9546497" y="1931974"/>
        <a:ext cx="2038544" cy="901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93A5-7D64-4D6C-A48A-944D513B9F0C}">
      <dsp:nvSpPr>
        <dsp:cNvPr id="0" name=""/>
        <dsp:cNvSpPr/>
      </dsp:nvSpPr>
      <dsp:spPr>
        <a:xfrm>
          <a:off x="11856" y="-206177"/>
          <a:ext cx="6058230" cy="1778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ELEMENTS</a:t>
          </a:r>
          <a:endParaRPr lang="en-US" sz="4300" b="1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UserName</a:t>
          </a:r>
          <a:r>
            <a:rPr lang="en-US" sz="2400" kern="1200" dirty="0" smtClean="0"/>
            <a:t>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Password;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LoginButton</a:t>
          </a:r>
          <a:r>
            <a:rPr lang="en-US" sz="2400" kern="1200" dirty="0" smtClean="0"/>
            <a:t>;</a:t>
          </a:r>
          <a:endParaRPr lang="en-US" sz="2400" kern="1200" dirty="0"/>
        </a:p>
      </dsp:txBody>
      <dsp:txXfrm>
        <a:off x="11856" y="-206177"/>
        <a:ext cx="6058230" cy="1778833"/>
      </dsp:txXfrm>
    </dsp:sp>
    <dsp:sp modelId="{B9DEBEB0-13AB-43D8-B083-1DDED64E8D8B}">
      <dsp:nvSpPr>
        <dsp:cNvPr id="0" name=""/>
        <dsp:cNvSpPr/>
      </dsp:nvSpPr>
      <dsp:spPr>
        <a:xfrm>
          <a:off x="0" y="1572656"/>
          <a:ext cx="4943867" cy="19763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ACTIONS</a:t>
          </a:r>
          <a:endParaRPr lang="en-US" sz="3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EnterUserName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EnterPassword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ClickLoginButton</a:t>
          </a:r>
          <a:r>
            <a:rPr lang="en-US" sz="2400" kern="1200" dirty="0" smtClean="0"/>
            <a:t>();</a:t>
          </a:r>
          <a:endParaRPr lang="en-US" sz="2400" kern="1200" dirty="0"/>
        </a:p>
      </dsp:txBody>
      <dsp:txXfrm>
        <a:off x="0" y="1572656"/>
        <a:ext cx="4943867" cy="197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Работаю в компании </a:t>
            </a:r>
            <a:r>
              <a:rPr lang="en-US" dirty="0" err="1" smtClean="0"/>
              <a:t>Epam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7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245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develop it?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people formulate it as “Why you create one more wheel”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8FE2F-B1C4-47FA-8554-15D93AB392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0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04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16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52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58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86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8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5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87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08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716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70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770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76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25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61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74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664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2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95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02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47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189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149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6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842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70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10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642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2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71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470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1801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6269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9871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92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542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392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02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7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0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3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8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36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3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09.03.2017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  <p:sldLayoutId id="214748366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.emf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pam/JDI" TargetMode="External"/><Relationship Id="rId11" Type="http://schemas.openxmlformats.org/officeDocument/2006/relationships/image" Target="../media/image92.png"/><Relationship Id="rId5" Type="http://schemas.openxmlformats.org/officeDocument/2006/relationships/hyperlink" Target="https://vk.com/jdi_framework" TargetMode="External"/><Relationship Id="rId10" Type="http://schemas.openxmlformats.org/officeDocument/2006/relationships/image" Target="../media/image91.png"/><Relationship Id="rId4" Type="http://schemas.openxmlformats.org/officeDocument/2006/relationships/hyperlink" Target="http://jdi.epam.com/" TargetMode="Externa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emf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am/JDI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with </a:t>
            </a:r>
            <a:r>
              <a:rPr lang="en-US" dirty="0" err="1" smtClean="0"/>
              <a:t>jdi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easy fast good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24 </a:t>
            </a:r>
            <a:r>
              <a:rPr lang="en-US" dirty="0" err="1" smtClean="0"/>
              <a:t>FEBruary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OBJECTS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-517525"/>
          <a:ext cx="1161415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/>
          </p:nvPr>
        </p:nvGraphicFramePr>
        <p:xfrm>
          <a:off x="2383033" y="2915510"/>
          <a:ext cx="6070087" cy="334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088640" y="1007456"/>
            <a:ext cx="3230880" cy="16043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08576" y="4495332"/>
            <a:ext cx="3947664" cy="2003032"/>
            <a:chOff x="8006" y="1588146"/>
            <a:chExt cx="8191113" cy="1976399"/>
          </a:xfrm>
        </p:grpSpPr>
        <p:sp>
          <p:nvSpPr>
            <p:cNvPr id="12" name="Rectangle 1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 smtClean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3" y="1008204"/>
            <a:ext cx="10515600" cy="5348146"/>
          </a:xfrm>
        </p:spPr>
        <p:txBody>
          <a:bodyPr/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2600" dirty="0" smtClean="0"/>
              <a:t>Test Scenarios should be clear for understanding. Every man can read and understand them</a:t>
            </a:r>
            <a:r>
              <a:rPr lang="en-US" sz="2600" dirty="0"/>
              <a:t> </a:t>
            </a:r>
            <a:r>
              <a:rPr lang="en-US" sz="2600" dirty="0" smtClean="0"/>
              <a:t>(client, test engineer, analyst):</a:t>
            </a:r>
            <a:endParaRPr lang="ru-RU" sz="2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/>
              <a:t>M</a:t>
            </a:r>
            <a:r>
              <a:rPr lang="en-US" sz="2600" dirty="0" smtClean="0"/>
              <a:t>ove all things not related to scenario out in separate modules.</a:t>
            </a:r>
            <a:r>
              <a:rPr lang="ru-RU" sz="2600" dirty="0" smtClean="0"/>
              <a:t> </a:t>
            </a:r>
            <a:r>
              <a:rPr lang="en-US" sz="2600" dirty="0" smtClean="0"/>
              <a:t>Common test parts move in to</a:t>
            </a:r>
            <a:r>
              <a:rPr lang="ru-RU" sz="2600" dirty="0" smtClean="0"/>
              <a:t> before/after test. </a:t>
            </a:r>
            <a:r>
              <a:rPr lang="en-US" sz="2600" dirty="0" smtClean="0"/>
              <a:t>Combine 3 or more asserts followed one by one in one step check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Limit your test scenarios with 10-15 lines. Test class with 150-200.</a:t>
            </a:r>
            <a:r>
              <a:rPr lang="ru-RU" sz="2600" dirty="0" smtClean="0"/>
              <a:t> </a:t>
            </a:r>
            <a:r>
              <a:rPr lang="en-US" sz="2600" dirty="0" smtClean="0"/>
              <a:t>In other case You can logically split your test classes in to </a:t>
            </a:r>
            <a:r>
              <a:rPr lang="en-US" sz="2600" dirty="0"/>
              <a:t>several suits with high </a:t>
            </a:r>
            <a:r>
              <a:rPr lang="en-US" sz="2600" dirty="0" smtClean="0"/>
              <a:t>chances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names should clearly say about their essence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Each test scenario line should represent one business step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All test checks/asserts should be in test scenario as step. You should not hide them in to steps</a:t>
            </a:r>
            <a:endParaRPr lang="ru-R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2" y="1041371"/>
            <a:ext cx="10515600" cy="5080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Test scenarios are useless without right tes</a:t>
            </a:r>
            <a:r>
              <a:rPr lang="en-US" sz="2600" dirty="0"/>
              <a:t>t</a:t>
            </a:r>
            <a:r>
              <a:rPr lang="en-US" sz="2600" dirty="0" smtClean="0"/>
              <a:t> infrastructure</a:t>
            </a:r>
            <a:r>
              <a:rPr lang="ru-RU" sz="2600" dirty="0" smtClean="0"/>
              <a:t>: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should run on regular basement on CI. Your test scenarios should be ready to get settings from command line (environment domain, test group, browser etc.)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 suit should work stable on stable build. If some tests falls randomly. You must fix them </a:t>
            </a:r>
            <a:r>
              <a:rPr lang="en-US" sz="2600" dirty="0"/>
              <a:t>or </a:t>
            </a:r>
            <a:r>
              <a:rPr lang="en-US" sz="2600" dirty="0" smtClean="0"/>
              <a:t>temporarily</a:t>
            </a:r>
            <a:r>
              <a:rPr lang="ru-RU" sz="2600" dirty="0" smtClean="0"/>
              <a:t> </a:t>
            </a:r>
            <a:r>
              <a:rPr lang="en-US" sz="2600" dirty="0" smtClean="0"/>
              <a:t>remove them from test suit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should represent all info about test run in suitable format.</a:t>
            </a:r>
            <a:r>
              <a:rPr lang="ru-RU" sz="2600" dirty="0" smtClean="0"/>
              <a:t> </a:t>
            </a:r>
            <a:r>
              <a:rPr lang="en-US" sz="2600" dirty="0" smtClean="0"/>
              <a:t>They should provide detailed enough log about scenario steps and provide visible reports</a:t>
            </a:r>
            <a:endParaRPr lang="ru-R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17993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7568" y="1118373"/>
            <a:ext cx="10515600" cy="5080000"/>
          </a:xfrm>
        </p:spPr>
        <p:txBody>
          <a:bodyPr/>
          <a:lstStyle/>
          <a:p>
            <a:r>
              <a:rPr lang="en-US" sz="2600" dirty="0" smtClean="0"/>
              <a:t>Tests should be independent. Each test should be run </a:t>
            </a:r>
            <a:r>
              <a:rPr lang="en-US" sz="2600" dirty="0" err="1" smtClean="0"/>
              <a:t>separetly</a:t>
            </a:r>
            <a:r>
              <a:rPr lang="en-US" sz="2600" dirty="0" smtClean="0"/>
              <a:t>. Use preconditions in order to move test to expected state. Tests should not disturb one to another. If some tests should use common data then move them in separate group</a:t>
            </a:r>
          </a:p>
          <a:p>
            <a:r>
              <a:rPr lang="en-US" sz="2600" dirty="0" smtClean="0"/>
              <a:t>Never use </a:t>
            </a:r>
            <a:r>
              <a:rPr lang="ru-RU" sz="2600" dirty="0" smtClean="0"/>
              <a:t>ThreadSleep. </a:t>
            </a:r>
            <a:r>
              <a:rPr lang="en-US" sz="2600" dirty="0" smtClean="0"/>
              <a:t>Wait some application state (page load, end of ajax…) or next element appearance instead</a:t>
            </a:r>
            <a:endParaRPr lang="ru-RU" sz="2600" dirty="0" smtClean="0"/>
          </a:p>
          <a:p>
            <a:r>
              <a:rPr lang="en-US" sz="2600" dirty="0" smtClean="0"/>
              <a:t>Use your brain and get pleasure from testing. If automation testing not make you happy possibly you doing something wrong. Think about it</a:t>
            </a:r>
            <a:r>
              <a:rPr lang="ru-RU" sz="2600" dirty="0"/>
              <a:t/>
            </a:r>
            <a:br>
              <a:rPr lang="ru-RU" sz="2600" dirty="0"/>
            </a:b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4859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970793"/>
            <a:ext cx="4995511" cy="499551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enjoy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>
            <a:spLocks noGrp="1"/>
          </p:cNvSpPr>
          <p:nvPr>
            <p:ph idx="1"/>
          </p:nvPr>
        </p:nvSpPr>
        <p:spPr>
          <a:xfrm>
            <a:off x="1219879" y="3824371"/>
            <a:ext cx="6225310" cy="238994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hlinkClick r:id="rId4"/>
              </a:rPr>
              <a:t>http://jdi.epam.com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/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hlinkClick r:id="rId5"/>
              </a:rPr>
              <a:t>https://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vk.com/jdi_framework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hlinkClick r:id="rId6"/>
              </a:rPr>
              <a:t>https://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hlinkClick r:id="rId6"/>
              </a:rPr>
              <a:t>github.com/epam/JDI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ru-RU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06" y="1333875"/>
            <a:ext cx="2582693" cy="12594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7" y="5421561"/>
            <a:ext cx="406584" cy="406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0" y="4680589"/>
            <a:ext cx="449317" cy="4493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1" y="3982352"/>
            <a:ext cx="406583" cy="406583"/>
          </a:xfrm>
          <a:prstGeom prst="rect">
            <a:avLst/>
          </a:prstGeom>
        </p:spPr>
      </p:pic>
      <p:sp>
        <p:nvSpPr>
          <p:cNvPr id="18" name="Содержимое 19"/>
          <p:cNvSpPr txBox="1">
            <a:spLocks/>
          </p:cNvSpPr>
          <p:nvPr/>
        </p:nvSpPr>
        <p:spPr>
          <a:xfrm>
            <a:off x="684382" y="1279566"/>
            <a:ext cx="6402218" cy="232088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UI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typified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typified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Objects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Entity Driven testing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Interfaces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Content Placeholder 12"/>
          <p:cNvSpPr txBox="1">
            <a:spLocks/>
          </p:cNvSpPr>
          <p:nvPr/>
        </p:nvSpPr>
        <p:spPr>
          <a:xfrm>
            <a:off x="7342187" y="3902323"/>
            <a:ext cx="5280025" cy="15192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roman.Iovlev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roman_iovlev@epam.com</a:t>
            </a:r>
            <a:endParaRPr lang="en-US" sz="3200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82" y="3922238"/>
            <a:ext cx="502568" cy="502568"/>
          </a:xfrm>
          <a:prstGeom prst="rect">
            <a:avLst/>
          </a:prstGeom>
        </p:spPr>
      </p:pic>
      <p:pic>
        <p:nvPicPr>
          <p:cNvPr id="19" name="Content Placeholder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82" y="4522673"/>
            <a:ext cx="480830" cy="4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3643" y="1302088"/>
            <a:ext cx="3945158" cy="1809813"/>
            <a:chOff x="4003" y="-221666"/>
            <a:chExt cx="8191113" cy="1809813"/>
          </a:xfrm>
        </p:grpSpPr>
        <p:sp>
          <p:nvSpPr>
            <p:cNvPr id="26" name="Rectangle 25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ELEMENTS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UserName</a:t>
              </a:r>
              <a:r>
                <a:rPr lang="en-US" sz="2400" kern="1200" dirty="0" smtClean="0"/>
                <a:t>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dirty="0" err="1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Password;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smtClean="0">
                  <a:solidFill>
                    <a:srgbClr val="7030A0"/>
                  </a:solidFill>
                </a:rPr>
                <a:t>Button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LoginButton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9640" y="3111900"/>
            <a:ext cx="3953164" cy="1114660"/>
            <a:chOff x="-8616" y="1588144"/>
            <a:chExt cx="8207735" cy="1976401"/>
          </a:xfrm>
        </p:grpSpPr>
        <p:sp>
          <p:nvSpPr>
            <p:cNvPr id="24" name="Rectangle 23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-8616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---</a:t>
              </a:r>
              <a:endParaRPr lang="en-US" sz="24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3643" y="4226560"/>
            <a:ext cx="3945158" cy="1114659"/>
            <a:chOff x="8006" y="1588146"/>
            <a:chExt cx="8191113" cy="1976399"/>
          </a:xfrm>
        </p:grpSpPr>
        <p:sp>
          <p:nvSpPr>
            <p:cNvPr id="32" name="Rectangle 3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58686" y="1310197"/>
            <a:ext cx="4112875" cy="1179003"/>
            <a:chOff x="4003" y="-221666"/>
            <a:chExt cx="8191113" cy="1809813"/>
          </a:xfrm>
        </p:grpSpPr>
        <p:sp>
          <p:nvSpPr>
            <p:cNvPr id="50" name="Rectangle 49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4003" y="-221666"/>
              <a:ext cx="8191113" cy="1524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DropDown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UserStatus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858686" y="2489200"/>
            <a:ext cx="4112594" cy="2316480"/>
            <a:chOff x="-635" y="1588144"/>
            <a:chExt cx="8199754" cy="1976401"/>
          </a:xfrm>
        </p:grpSpPr>
        <p:sp>
          <p:nvSpPr>
            <p:cNvPr id="53" name="Rectangle 52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TextBox 53"/>
            <p:cNvSpPr txBox="1"/>
            <p:nvPr/>
          </p:nvSpPr>
          <p:spPr>
            <a:xfrm>
              <a:off x="-635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Select(string option)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/>
                <a:t>b</a:t>
              </a:r>
              <a:r>
                <a:rPr lang="en-US" sz="2400" kern="1200" dirty="0" smtClean="0"/>
                <a:t>ool </a:t>
              </a:r>
              <a:r>
                <a:rPr lang="en-US" sz="2400" kern="1200" dirty="0" err="1" smtClean="0"/>
                <a:t>IsSelcted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List&lt;string&gt; </a:t>
              </a:r>
              <a:r>
                <a:rPr lang="en-US" sz="2400" dirty="0" err="1" smtClean="0"/>
                <a:t>AllOptions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string </a:t>
              </a:r>
              <a:r>
                <a:rPr lang="en-US" sz="2400" dirty="0" err="1" smtClean="0"/>
                <a:t>Get</a:t>
              </a:r>
              <a:r>
                <a:rPr lang="en-US" sz="2400" kern="1200" dirty="0" err="1" smtClean="0"/>
                <a:t>Value</a:t>
              </a:r>
              <a:r>
                <a:rPr lang="en-US" sz="2400" kern="1200" dirty="0" smtClean="0"/>
                <a:t>()</a:t>
              </a:r>
              <a:endParaRPr lang="en-US" sz="20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00" kern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406400" y="1215911"/>
            <a:ext cx="10572750" cy="497205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Simple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Complex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Composite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55" y="1279692"/>
            <a:ext cx="4287069" cy="48444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8" y="4562081"/>
            <a:ext cx="29146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40" y="1238283"/>
            <a:ext cx="2654300" cy="2495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41480" y="960396"/>
            <a:ext cx="5080266" cy="557688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“.description”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Text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description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Label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productName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followMe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TextField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password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TextArea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abuse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CheckBox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rememberMe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DatePicker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date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FileInput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upload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Image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photo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964" y="1304485"/>
            <a:ext cx="18192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232" y="2783472"/>
            <a:ext cx="4129295" cy="1165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64232" y="2198697"/>
            <a:ext cx="2495550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NEWS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58" y="4013169"/>
            <a:ext cx="3924300" cy="99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358" y="4041744"/>
            <a:ext cx="342900" cy="933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007" y="1421187"/>
            <a:ext cx="30194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523" y="5152808"/>
            <a:ext cx="2299655" cy="688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5605" y="5135987"/>
            <a:ext cx="1414918" cy="13891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1010" y="3998402"/>
            <a:ext cx="2157413" cy="20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41475" y="960396"/>
            <a:ext cx="5228047" cy="1154731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70C0"/>
                </a:solidFill>
              </a:rPr>
              <a:t>Button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5864825" y="960397"/>
            <a:ext cx="5488975" cy="2262860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“//button</a:t>
            </a:r>
            <a:r>
              <a:rPr lang="en-US" dirty="0">
                <a:solidFill>
                  <a:srgbClr val="1E9660"/>
                </a:solidFill>
              </a:rPr>
              <a:t>”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(id=</a:t>
            </a:r>
            <a:r>
              <a:rPr lang="en-US" dirty="0" smtClean="0">
                <a:solidFill>
                  <a:srgbClr val="1E9660"/>
                </a:solidFill>
              </a:rPr>
              <a:t>“button-id”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(name=</a:t>
            </a:r>
            <a:r>
              <a:rPr lang="en-US" dirty="0" smtClean="0">
                <a:solidFill>
                  <a:srgbClr val="1E9660"/>
                </a:solidFill>
              </a:rPr>
              <a:t>“button”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341476" y="2594146"/>
            <a:ext cx="5228047" cy="167178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/>
              <a:t>submit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new </a:t>
            </a:r>
            <a:r>
              <a:rPr lang="en-US" b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/>
              <a:t>(By.css(</a:t>
            </a:r>
            <a:r>
              <a:rPr lang="en-US" dirty="0">
                <a:solidFill>
                  <a:srgbClr val="1E9660"/>
                </a:solidFill>
              </a:rPr>
              <a:t>“.</a:t>
            </a:r>
            <a:r>
              <a:rPr lang="en-US" dirty="0" err="1">
                <a:solidFill>
                  <a:srgbClr val="1E9660"/>
                </a:solidFill>
              </a:rPr>
              <a:t>btn</a:t>
            </a:r>
            <a:r>
              <a:rPr lang="en-US" dirty="0">
                <a:solidFill>
                  <a:srgbClr val="1E9660"/>
                </a:solidFill>
              </a:rPr>
              <a:t>”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341477" y="4553340"/>
            <a:ext cx="5228047" cy="1154731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err="1" smtClean="0">
                <a:solidFill>
                  <a:srgbClr val="92D050"/>
                </a:solidFill>
              </a:rPr>
              <a:t>IButton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/>
              <a:t>submit;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14" y="4265928"/>
            <a:ext cx="1047750" cy="1047750"/>
          </a:xfrm>
          <a:prstGeom prst="rect">
            <a:avLst/>
          </a:prstGeom>
        </p:spPr>
      </p:pic>
      <p:sp>
        <p:nvSpPr>
          <p:cNvPr id="10" name="Содержимое 19"/>
          <p:cNvSpPr txBox="1">
            <a:spLocks/>
          </p:cNvSpPr>
          <p:nvPr/>
        </p:nvSpPr>
        <p:spPr>
          <a:xfrm>
            <a:off x="5864825" y="3594245"/>
            <a:ext cx="5488975" cy="276210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</a:rPr>
              <a:t>J</a:t>
            </a:r>
            <a:r>
              <a:rPr lang="en-US" b="1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(text=</a:t>
            </a:r>
            <a:r>
              <a:rPr lang="en-US" dirty="0" smtClean="0">
                <a:solidFill>
                  <a:srgbClr val="1E9660"/>
                </a:solidFill>
              </a:rPr>
              <a:t>“Submit”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</a:rPr>
              <a:t>J</a:t>
            </a:r>
            <a:r>
              <a:rPr lang="en-US" b="1" dirty="0" err="1" smtClean="0">
                <a:solidFill>
                  <a:srgbClr val="FFC000"/>
                </a:solidFill>
              </a:rPr>
              <a:t>FindBy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(model=</a:t>
            </a:r>
            <a:r>
              <a:rPr lang="en-US" dirty="0" smtClean="0">
                <a:solidFill>
                  <a:srgbClr val="1E9660"/>
                </a:solidFill>
              </a:rPr>
              <a:t>“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-model”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0070C0"/>
                </a:solidFill>
              </a:rPr>
              <a:t>J</a:t>
            </a:r>
            <a:r>
              <a:rPr lang="en-US" b="1" dirty="0" err="1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(binding=</a:t>
            </a:r>
            <a:r>
              <a:rPr lang="en-US" dirty="0" smtClean="0">
                <a:solidFill>
                  <a:srgbClr val="1E9660"/>
                </a:solidFill>
              </a:rPr>
              <a:t>“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</a:rPr>
              <a:t>J</a:t>
            </a:r>
            <a:r>
              <a:rPr lang="en-US" b="1" dirty="0" err="1" smtClean="0">
                <a:solidFill>
                  <a:srgbClr val="FFC000"/>
                </a:solidFill>
              </a:rPr>
              <a:t>FindBy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(repeater=</a:t>
            </a:r>
            <a:r>
              <a:rPr lang="en-US" dirty="0" smtClean="0">
                <a:solidFill>
                  <a:srgbClr val="1E9660"/>
                </a:solidFill>
              </a:rPr>
              <a:t>“r-button”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Multilocators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475131" y="1796287"/>
            <a:ext cx="5200343" cy="1062368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Multi </a:t>
            </a:r>
            <a:r>
              <a:rPr lang="en-US" sz="3600" dirty="0" smtClean="0">
                <a:solidFill>
                  <a:srgbClr val="0070C0"/>
                </a:solidFill>
              </a:rPr>
              <a:t>language</a:t>
            </a:r>
            <a:r>
              <a:rPr lang="en-US" sz="3600" dirty="0" smtClean="0"/>
              <a:t> testing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87927" y="3228242"/>
            <a:ext cx="56040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@</a:t>
            </a:r>
            <a:r>
              <a:rPr lang="en-US" sz="2400" b="1" dirty="0" err="1">
                <a:solidFill>
                  <a:srgbClr val="FFC000"/>
                </a:solidFill>
              </a:rPr>
              <a:t>JFindBy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(text=</a:t>
            </a:r>
            <a:r>
              <a:rPr lang="en-US" sz="2400" dirty="0">
                <a:solidFill>
                  <a:srgbClr val="1E9660"/>
                </a:solidFill>
              </a:rPr>
              <a:t>“</a:t>
            </a:r>
            <a:r>
              <a:rPr lang="en-US" sz="2400" b="1" u="sng" dirty="0">
                <a:solidFill>
                  <a:srgbClr val="1E9660"/>
                </a:solidFill>
              </a:rPr>
              <a:t>Submit</a:t>
            </a:r>
            <a:r>
              <a:rPr lang="en-US" sz="2400" dirty="0" smtClean="0"/>
              <a:t>”, group=“</a:t>
            </a:r>
            <a:r>
              <a:rPr lang="en-US" sz="2400" dirty="0" err="1" smtClean="0">
                <a:solidFill>
                  <a:srgbClr val="1E9660"/>
                </a:solidFill>
              </a:rPr>
              <a:t>en</a:t>
            </a:r>
            <a:r>
              <a:rPr lang="en-US" sz="2400" dirty="0" smtClean="0"/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@</a:t>
            </a:r>
            <a:r>
              <a:rPr lang="en-US" sz="2400" b="1" dirty="0" err="1">
                <a:solidFill>
                  <a:srgbClr val="FFC000"/>
                </a:solidFill>
              </a:rPr>
              <a:t>JFindBy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</a:t>
            </a:r>
            <a:r>
              <a:rPr lang="ru-RU" sz="2400" b="1" u="sng" dirty="0" smtClean="0">
                <a:solidFill>
                  <a:srgbClr val="1E9660"/>
                </a:solidFill>
              </a:rPr>
              <a:t>Отправить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/>
              <a:t> , group</a:t>
            </a:r>
            <a:r>
              <a:rPr lang="en-US" sz="2400" dirty="0" smtClean="0"/>
              <a:t>=“</a:t>
            </a:r>
            <a:r>
              <a:rPr lang="en-US" sz="2400" dirty="0" err="1" smtClean="0">
                <a:solidFill>
                  <a:srgbClr val="1E9660"/>
                </a:solidFill>
              </a:rPr>
              <a:t>ru</a:t>
            </a:r>
            <a:r>
              <a:rPr lang="en-US" sz="2400" dirty="0" smtClean="0"/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submit;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Содержимое 19"/>
          <p:cNvSpPr txBox="1">
            <a:spLocks/>
          </p:cNvSpPr>
          <p:nvPr/>
        </p:nvSpPr>
        <p:spPr>
          <a:xfrm>
            <a:off x="5991955" y="1796287"/>
            <a:ext cx="5200343" cy="1062368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dirty="0" smtClean="0"/>
              <a:t>Multi </a:t>
            </a:r>
            <a:r>
              <a:rPr lang="en-US" sz="3600" dirty="0" smtClean="0">
                <a:solidFill>
                  <a:srgbClr val="0070C0"/>
                </a:solidFill>
              </a:rPr>
              <a:t>version</a:t>
            </a:r>
            <a:r>
              <a:rPr lang="en-US" sz="3600" dirty="0" smtClean="0"/>
              <a:t> testing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991955" y="3158837"/>
            <a:ext cx="56040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@</a:t>
            </a:r>
            <a:r>
              <a:rPr lang="en-US" sz="2400" b="1" dirty="0" err="1">
                <a:solidFill>
                  <a:srgbClr val="FFC000"/>
                </a:solidFill>
              </a:rPr>
              <a:t>JFindBy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u="sng" dirty="0">
                <a:solidFill>
                  <a:schemeClr val="tx1">
                    <a:lumMod val="50000"/>
                  </a:schemeClr>
                </a:solidFill>
              </a:rPr>
              <a:t>text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>
                <a:solidFill>
                  <a:srgbClr val="1E9660"/>
                </a:solidFill>
              </a:rPr>
              <a:t>“Submit</a:t>
            </a:r>
            <a:r>
              <a:rPr lang="en-US" sz="2400" dirty="0" smtClean="0"/>
              <a:t>”, group=</a:t>
            </a:r>
            <a:r>
              <a:rPr lang="en-US" sz="2400" dirty="0" smtClean="0">
                <a:solidFill>
                  <a:srgbClr val="00B050"/>
                </a:solidFill>
              </a:rPr>
              <a:t>“1.7”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@</a:t>
            </a:r>
            <a:r>
              <a:rPr lang="en-US" sz="2400" b="1" dirty="0" err="1">
                <a:solidFill>
                  <a:srgbClr val="FFC000"/>
                </a:solidFill>
              </a:rPr>
              <a:t>JFindBy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u="sng" dirty="0" smtClean="0">
                <a:solidFill>
                  <a:schemeClr val="tx1">
                    <a:lumMod val="50000"/>
                  </a:schemeClr>
                </a:solidFill>
              </a:rPr>
              <a:t>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“Submit”</a:t>
            </a:r>
            <a:r>
              <a:rPr lang="en-US" sz="2400" dirty="0" smtClean="0"/>
              <a:t> </a:t>
            </a:r>
            <a:r>
              <a:rPr lang="en-US" sz="2400" dirty="0"/>
              <a:t>, group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“2.0”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submit;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Plato's theory of Forms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372" y="5550754"/>
            <a:ext cx="1001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 application </a:t>
            </a:r>
            <a:r>
              <a:rPr lang="en-US" sz="3200" dirty="0" smtClean="0"/>
              <a:t>but you </a:t>
            </a:r>
            <a:r>
              <a:rPr lang="en-US" sz="3200" dirty="0" smtClean="0">
                <a:solidFill>
                  <a:srgbClr val="00B050"/>
                </a:solidFill>
              </a:rPr>
              <a:t>can write UI Objects </a:t>
            </a:r>
            <a:r>
              <a:rPr lang="en-US" sz="3200" dirty="0" smtClean="0"/>
              <a:t>(</a:t>
            </a:r>
            <a:r>
              <a:rPr lang="en-US" sz="3200" dirty="0"/>
              <a:t>Page Objects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55" y="1490540"/>
            <a:ext cx="2654300" cy="3637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97" y="2621250"/>
            <a:ext cx="2009775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56" y="4132983"/>
            <a:ext cx="3055361" cy="6594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668" y="2645272"/>
            <a:ext cx="2193441" cy="258186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1030335" y="3983221"/>
            <a:ext cx="2753064" cy="11871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735" y="3968728"/>
            <a:ext cx="2789382" cy="10518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89364" y="3227041"/>
            <a:ext cx="2761426" cy="226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28068" y="3189224"/>
            <a:ext cx="2613197" cy="21876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" y="972928"/>
            <a:ext cx="1105872" cy="11058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6753" y="1340778"/>
            <a:ext cx="1392915" cy="139291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>
            <a:off x="3827545" y="1334922"/>
            <a:ext cx="1434761" cy="13798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04115" y="1353830"/>
            <a:ext cx="1425553" cy="1360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Callout 57"/>
          <p:cNvSpPr/>
          <p:nvPr/>
        </p:nvSpPr>
        <p:spPr>
          <a:xfrm flipH="1">
            <a:off x="6370077" y="873919"/>
            <a:ext cx="2850502" cy="1320037"/>
          </a:xfrm>
          <a:prstGeom prst="cloudCallout">
            <a:avLst>
              <a:gd name="adj1" fmla="val -40548"/>
              <a:gd name="adj2" fmla="val 776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02718" y="1057871"/>
            <a:ext cx="2185219" cy="83099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92D050"/>
                </a:solidFill>
              </a:rPr>
              <a:t>IButton</a:t>
            </a:r>
            <a:endParaRPr lang="en-US" sz="4000" b="1" dirty="0">
              <a:solidFill>
                <a:srgbClr val="92D05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04035" y="904227"/>
            <a:ext cx="1434761" cy="13798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0605" y="923135"/>
            <a:ext cx="1425553" cy="1360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8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43" y="4106982"/>
            <a:ext cx="7458469" cy="156991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64804" y="954675"/>
            <a:ext cx="5560291" cy="557688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Dropdown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colors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Checklist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settings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>
                <a:solidFill>
                  <a:srgbClr val="0070C0"/>
                </a:solidFill>
              </a:rPr>
              <a:t>ComboBox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tags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DropList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shirtSizes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List&lt;</a:t>
            </a:r>
            <a:r>
              <a:rPr lang="en-US" sz="2600" b="1" i="1" dirty="0" smtClean="0">
                <a:solidFill>
                  <a:srgbClr val="0070C0"/>
                </a:solidFill>
              </a:rPr>
              <a:t>Element</a:t>
            </a:r>
            <a:r>
              <a:rPr lang="en-US" sz="2600" b="1" dirty="0" smtClean="0">
                <a:solidFill>
                  <a:srgbClr val="0070C0"/>
                </a:solidFill>
              </a:rPr>
              <a:t>&gt;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searchResults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Elements </a:t>
            </a:r>
            <a:r>
              <a:rPr lang="en-US" sz="2600" dirty="0">
                <a:solidFill>
                  <a:srgbClr val="7030A0"/>
                </a:solidFill>
              </a:rPr>
              <a:t>reviews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Table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products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Menu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mainMenu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areas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Selector </a:t>
            </a:r>
            <a:r>
              <a:rPr lang="en-US" sz="2600" dirty="0">
                <a:solidFill>
                  <a:srgbClr val="7030A0"/>
                </a:solidFill>
              </a:rPr>
              <a:t>vote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rating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>
                <a:solidFill>
                  <a:srgbClr val="0070C0"/>
                </a:solidFill>
              </a:rPr>
              <a:t>TextList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chat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368" y="1128759"/>
            <a:ext cx="5548313" cy="718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200" y="4443861"/>
            <a:ext cx="2920926" cy="20950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914" y="2280452"/>
            <a:ext cx="7068423" cy="507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165" y="2015289"/>
            <a:ext cx="1474995" cy="1841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3392" y="2091858"/>
            <a:ext cx="3435031" cy="38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6073" y="5712250"/>
            <a:ext cx="13743709" cy="173113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740486" y="4619279"/>
            <a:ext cx="4941455" cy="165576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Chief QA Automation</a:t>
            </a:r>
            <a:endParaRPr lang="ru-RU" sz="2800" dirty="0" smtClean="0"/>
          </a:p>
          <a:p>
            <a:r>
              <a:rPr lang="en-US" sz="2800" dirty="0" smtClean="0"/>
              <a:t>In Testing more than 11 years</a:t>
            </a:r>
          </a:p>
          <a:p>
            <a:r>
              <a:rPr lang="en-US" sz="2800" dirty="0" smtClean="0"/>
              <a:t>In Testing Automation 9 years</a:t>
            </a:r>
            <a:endParaRPr lang="ru-RU" sz="2800" dirty="0"/>
          </a:p>
        </p:txBody>
      </p:sp>
      <p:sp>
        <p:nvSpPr>
          <p:cNvPr id="10" name="Oval 9"/>
          <p:cNvSpPr/>
          <p:nvPr/>
        </p:nvSpPr>
        <p:spPr>
          <a:xfrm>
            <a:off x="4777743" y="1570190"/>
            <a:ext cx="2733368" cy="2733368"/>
          </a:xfrm>
          <a:prstGeom prst="ellipse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40" y="1571611"/>
            <a:ext cx="2540000" cy="2540000"/>
          </a:xfrm>
          <a:prstGeom prst="ellipse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856399" y="901540"/>
            <a:ext cx="2566682" cy="44529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ROMAN IOVLEV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78" y="1481328"/>
            <a:ext cx="2247673" cy="22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531284" y="1057861"/>
            <a:ext cx="8007928" cy="2324250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JDropdown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rgbClr val="7030A0"/>
                </a:solidFill>
              </a:rPr>
              <a:t>root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“.colors"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“.value"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elementByName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tagName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“li"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531284" y="3328762"/>
            <a:ext cx="8079316" cy="2863800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JTable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root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“.offers"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row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".//li[%s]//div"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column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".//li//div[%s]"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header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= {</a:t>
            </a:r>
            <a:r>
              <a:rPr lang="en-US" sz="2800" dirty="0" smtClean="0">
                <a:solidFill>
                  <a:srgbClr val="00B050"/>
                </a:solidFill>
              </a:rPr>
              <a:t>“ID", “Title", “Apply”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} 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531284" y="1057861"/>
            <a:ext cx="8007928" cy="1075739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“.colors"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531284" y="2133600"/>
            <a:ext cx="8079316" cy="9882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“.table”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531284" y="3814185"/>
            <a:ext cx="9608992" cy="2724727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“.menu li”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“.menu </a:t>
            </a:r>
            <a:r>
              <a:rPr lang="en-US" sz="2800" dirty="0" err="1" smtClean="0">
                <a:solidFill>
                  <a:srgbClr val="00B050"/>
                </a:solidFill>
              </a:rPr>
              <a:t>ul</a:t>
            </a:r>
            <a:r>
              <a:rPr lang="en-US" sz="2800" dirty="0" smtClean="0">
                <a:solidFill>
                  <a:srgbClr val="00B050"/>
                </a:solidFill>
              </a:rPr>
              <a:t>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00B050"/>
                </a:solidFill>
              </a:rPr>
              <a:t>“//*[@class=‘menu’]//li[text()=‘%s’]”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tx1"/>
                </a:solidFill>
              </a:rPr>
              <a:t>Complex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771527" y="1096026"/>
            <a:ext cx="5076824" cy="6534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ublic </a:t>
            </a:r>
            <a:r>
              <a:rPr lang="en-US" sz="2800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800" dirty="0" err="1" smtClean="0">
                <a:solidFill>
                  <a:srgbClr val="7030A0"/>
                </a:solidFill>
              </a:rPr>
              <a:t>topMenu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 smtClean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280727" y="1096026"/>
            <a:ext cx="5349298" cy="13964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 err="1" smtClean="0"/>
              <a:t>enum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Home, About, Contacts }</a:t>
            </a:r>
            <a:endParaRPr lang="en-US" sz="2800" dirty="0" smtClean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6280727" y="3035473"/>
            <a:ext cx="6156900" cy="35776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err="1" smtClean="0"/>
              <a:t>enum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Options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Home(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‘option-1’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About(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‘option-3’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rgbClr val="C00000"/>
                </a:solidFill>
              </a:rPr>
              <a:t>Options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this.value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toString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return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/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771527" y="3035473"/>
            <a:ext cx="5219699" cy="3793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Colors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colors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Tabs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Checklist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ComboBox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Tags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tags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DropList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err="1">
                <a:solidFill>
                  <a:srgbClr val="7030A0"/>
                </a:solidFill>
              </a:rPr>
              <a:t>shirtSizes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Selector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VoteOptions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vote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Ratings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rating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dirty="0" err="1" smtClean="0"/>
              <a:t>Options.</a:t>
            </a:r>
            <a:r>
              <a:rPr lang="en-US" sz="3200" b="1" dirty="0" err="1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b="1" i="1" dirty="0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6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1" grpId="1" animBg="1"/>
      <p:bldP spid="11" grpId="2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 </a:t>
            </a:r>
            <a:r>
              <a:rPr lang="en-US" sz="4800" dirty="0" smtClean="0"/>
              <a:t>Code readability</a:t>
            </a:r>
          </a:p>
          <a:p>
            <a:r>
              <a:rPr lang="en-US" sz="4800" dirty="0" smtClean="0"/>
              <a:t> Clear behavior</a:t>
            </a:r>
          </a:p>
          <a:p>
            <a:r>
              <a:rPr lang="en-US" sz="4800" dirty="0" smtClean="0"/>
              <a:t> Union of all element’s locators </a:t>
            </a:r>
          </a:p>
          <a:p>
            <a:r>
              <a:rPr lang="en-US" sz="4800" dirty="0" smtClean="0"/>
              <a:t> Union of element and its actions</a:t>
            </a:r>
          </a:p>
          <a:p>
            <a:r>
              <a:rPr lang="en-US" sz="4800" dirty="0" smtClean="0"/>
              <a:t> Detailed logging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TYPIFIED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3999344" cy="533011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Text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Description;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Submit;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Label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FollowMe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TextField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Password;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TextArea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Abuse;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CheckBox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RememberMe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DatePicker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FileInput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Upload;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Image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Photo;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Description;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SubmitButton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FollowMeLink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PasswordField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Abuse;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RememberMe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DatePicker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Upload;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Photo;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109209" y="1200150"/>
            <a:ext cx="0" cy="499491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7519246" cy="212359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JDropdown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800" b="1" dirty="0" smtClean="0">
                <a:solidFill>
                  <a:srgbClr val="7030A0"/>
                </a:solidFill>
              </a:rPr>
              <a:t>root   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“.colors"),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value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“.value"),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elementByName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tagName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“li"))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Dropdown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204646" y="327901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75855" y="3609198"/>
            <a:ext cx="534924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“.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colors .value")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“.colors li")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/>
              <a:t>List&lt;</a:t>
            </a: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/>
              <a:t>&gt;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getColor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return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5257800" y="3609198"/>
            <a:ext cx="680085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7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void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electColor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for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color :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if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().Equals(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return;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7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4753186" cy="100345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(id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“trades")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/>
              <a:t>public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170356" y="218173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04614" y="2397508"/>
            <a:ext cx="4467436" cy="3077462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resultsColHeaders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resultsRowsHeaders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resultsCellsHeaders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resultsColumn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resultsRow</a:t>
            </a:r>
            <a:r>
              <a:rPr lang="en-US" sz="1600" dirty="0"/>
              <a:t>;</a:t>
            </a:r>
            <a:endParaRPr lang="en-US" sz="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4606291" y="2397508"/>
            <a:ext cx="7322132" cy="4289042"/>
          </a:xfrm>
          <a:prstGeom prst="rect">
            <a:avLst/>
          </a:prstGeom>
        </p:spPr>
        <p:txBody>
          <a:bodyPr vert="horz" lIns="68580" tIns="34290" rIns="68580" bIns="34290" numCol="3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cell(Column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cells(String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rows(String...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columns(String...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isEmpty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waitHaveRows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count)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header(String name)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headers()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footer()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getCells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clean()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clone()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copy()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hasAllHeaders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hasNoHeaders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setColumnsCount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setRowsCount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class Header extends </a:t>
            </a:r>
            <a:r>
              <a:rPr lang="en-US" sz="2800" b="1" dirty="0" smtClean="0">
                <a:solidFill>
                  <a:srgbClr val="0070C0"/>
                </a:solidFill>
              </a:rPr>
              <a:t>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JPage</a:t>
            </a:r>
            <a:r>
              <a:rPr lang="en-US" sz="2800" dirty="0"/>
              <a:t>(</a:t>
            </a:r>
            <a:r>
              <a:rPr lang="en-US" sz="2800" dirty="0" err="1"/>
              <a:t>url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rgbClr val="1E9660"/>
                </a:solidFill>
              </a:rPr>
              <a:t>"/index.html"</a:t>
            </a:r>
            <a:r>
              <a:rPr lang="en-US" sz="2800" dirty="0" smtClean="0"/>
              <a:t>, </a:t>
            </a:r>
            <a:r>
              <a:rPr lang="en-US" sz="2800" dirty="0"/>
              <a:t>title = </a:t>
            </a:r>
            <a:r>
              <a:rPr lang="en-US" sz="2800" dirty="0" smtClean="0">
                <a:solidFill>
                  <a:srgbClr val="1E9660"/>
                </a:solidFill>
              </a:rPr>
              <a:t>“Good site"</a:t>
            </a:r>
            <a:r>
              <a:rPr lang="en-US" sz="2800" dirty="0" smtClean="0"/>
              <a:t>)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HomePage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800" b="1" dirty="0" err="1" smtClean="0">
                <a:solidFill>
                  <a:srgbClr val="0070C0"/>
                </a:solidFill>
              </a:rPr>
              <a:t>WebPage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JSite</a:t>
            </a:r>
            <a:r>
              <a:rPr lang="en-US" sz="2800" dirty="0" smtClean="0"/>
              <a:t>(domain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1E9660"/>
                </a:solidFill>
              </a:rPr>
              <a:t>“http://epam.com/"</a:t>
            </a:r>
            <a:r>
              <a:rPr lang="en-US" sz="2800" dirty="0" smtClean="0"/>
              <a:t>)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EpamSite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800" b="1" dirty="0" err="1" smtClean="0">
                <a:solidFill>
                  <a:srgbClr val="0070C0"/>
                </a:solidFill>
              </a:rPr>
              <a:t>WebSite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LoginForm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800" b="1" dirty="0" smtClean="0">
                <a:solidFill>
                  <a:srgbClr val="0070C0"/>
                </a:solidFill>
              </a:rPr>
              <a:t>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SearchBar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800" b="1" dirty="0" smtClean="0">
                <a:solidFill>
                  <a:srgbClr val="0070C0"/>
                </a:solidFill>
              </a:rPr>
              <a:t>Search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Alert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800" b="1" dirty="0" smtClean="0">
                <a:solidFill>
                  <a:srgbClr val="0070C0"/>
                </a:solidFill>
              </a:rPr>
              <a:t>Popup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Navigation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800" b="1" dirty="0">
                <a:solidFill>
                  <a:srgbClr val="0070C0"/>
                </a:solidFill>
              </a:rPr>
              <a:t>Pagination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composite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17" y="2007447"/>
            <a:ext cx="3705710" cy="18071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67236" y="1283537"/>
            <a:ext cx="174336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00" b="1" dirty="0">
                <a:solidFill>
                  <a:srgbClr val="0070C0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79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19"/>
          <p:cNvSpPr txBox="1">
            <a:spLocks/>
          </p:cNvSpPr>
          <p:nvPr/>
        </p:nvSpPr>
        <p:spPr>
          <a:xfrm>
            <a:off x="990601" y="3726872"/>
            <a:ext cx="8005618" cy="19627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$ </a:t>
            </a:r>
            <a:r>
              <a:rPr lang="en-US" sz="2800" dirty="0" err="1"/>
              <a:t>mvn</a:t>
            </a:r>
            <a:r>
              <a:rPr lang="en-US" sz="2800" dirty="0"/>
              <a:t> install -</a:t>
            </a:r>
            <a:r>
              <a:rPr lang="en-US" sz="2800" dirty="0" err="1" smtClean="0"/>
              <a:t>D</a:t>
            </a:r>
            <a:r>
              <a:rPr lang="en-US" sz="2800" dirty="0" err="1" smtClean="0">
                <a:solidFill>
                  <a:srgbClr val="0070C0"/>
                </a:solidFill>
              </a:rPr>
              <a:t>browser</a:t>
            </a:r>
            <a:r>
              <a:rPr lang="en-US" sz="2800" dirty="0" smtClean="0"/>
              <a:t>=</a:t>
            </a:r>
            <a:r>
              <a:rPr lang="en-US" sz="2800" dirty="0" err="1" smtClean="0"/>
              <a:t>firefox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err="1" smtClean="0"/>
              <a:t>D</a:t>
            </a:r>
            <a:r>
              <a:rPr lang="en-US" sz="2800" dirty="0" err="1" smtClean="0">
                <a:solidFill>
                  <a:srgbClr val="0070C0"/>
                </a:solidFill>
              </a:rPr>
              <a:t>domain</a:t>
            </a:r>
            <a:r>
              <a:rPr lang="en-US" sz="2800" dirty="0" smtClean="0"/>
              <a:t>=http://…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1246750" y="4290291"/>
            <a:ext cx="3170383" cy="12884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${browser}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domain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${domain}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properties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90600" y="1556327"/>
            <a:ext cx="5728855" cy="18980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chrome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timeout.wait.element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domain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https://www.epam.com/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driver.getLatest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184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20" grpId="0" uiExpan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8"/>
            <a:ext cx="6643255" cy="34451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JSite</a:t>
            </a:r>
            <a:r>
              <a:rPr lang="en-US" sz="2400" dirty="0"/>
              <a:t>(domain = </a:t>
            </a:r>
            <a:r>
              <a:rPr lang="en-US" sz="2400" dirty="0">
                <a:solidFill>
                  <a:srgbClr val="1E9660"/>
                </a:solidFill>
              </a:rPr>
              <a:t>“http://epam.com/"</a:t>
            </a:r>
            <a:r>
              <a:rPr lang="en-US" sz="2400" dirty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rgbClr val="7030A0"/>
                </a:solidFill>
              </a:rPr>
              <a:t>EpamSite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400" b="1" dirty="0" err="1" smtClean="0">
                <a:solidFill>
                  <a:srgbClr val="0070C0"/>
                </a:solidFill>
              </a:rPr>
              <a:t>WebSite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1E9660"/>
                </a:solidFill>
              </a:rPr>
              <a:t>"/index.html</a:t>
            </a:r>
            <a:r>
              <a:rPr lang="en-US" sz="2400" dirty="0" smtClean="0">
                <a:solidFill>
                  <a:srgbClr val="1E9660"/>
                </a:solidFill>
              </a:rPr>
              <a:t>"</a:t>
            </a:r>
            <a:r>
              <a:rPr lang="en-US" sz="2400" dirty="0" smtClean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HomePage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homepage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JPage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 = </a:t>
            </a:r>
            <a:r>
              <a:rPr lang="en-US" sz="2400" dirty="0" smtClean="0">
                <a:solidFill>
                  <a:srgbClr val="1E9660"/>
                </a:solidFill>
              </a:rPr>
              <a:t>"/login"</a:t>
            </a:r>
            <a:r>
              <a:rPr lang="en-US" sz="2400" dirty="0" smtClean="0"/>
              <a:t>, </a:t>
            </a:r>
            <a:r>
              <a:rPr lang="en-US" sz="2400" dirty="0"/>
              <a:t>title = </a:t>
            </a:r>
            <a:r>
              <a:rPr lang="en-US" sz="2400" dirty="0" smtClean="0">
                <a:solidFill>
                  <a:srgbClr val="1E9660"/>
                </a:solidFill>
              </a:rPr>
              <a:t>“Login page"</a:t>
            </a:r>
            <a:r>
              <a:rPr lang="en-US" sz="2400" dirty="0" smtClean="0"/>
              <a:t>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LoginPage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loginPage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nav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Menu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navigation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site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4849092"/>
            <a:ext cx="50638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BeforeSuite</a:t>
            </a:r>
            <a:r>
              <a:rPr lang="en-US" sz="2400" dirty="0"/>
              <a:t>(</a:t>
            </a:r>
            <a:r>
              <a:rPr lang="en-US" sz="2400" dirty="0" err="1"/>
              <a:t>alwaysRun</a:t>
            </a:r>
            <a:r>
              <a:rPr lang="en-US" sz="2400" dirty="0"/>
              <a:t> = true)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void </a:t>
            </a:r>
            <a:r>
              <a:rPr lang="en-US" sz="2400" dirty="0" err="1"/>
              <a:t>setUp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800" dirty="0" smtClean="0"/>
              <a:t>	</a:t>
            </a:r>
            <a:r>
              <a:rPr lang="en-US" sz="2400" dirty="0" err="1" smtClean="0">
                <a:solidFill>
                  <a:srgbClr val="C00000"/>
                </a:solidFill>
              </a:rPr>
              <a:t>WebSite.init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EpamSite</a:t>
            </a:r>
            <a:r>
              <a:rPr lang="en-US" sz="2400" dirty="0" err="1" smtClean="0">
                <a:solidFill>
                  <a:srgbClr val="C00000"/>
                </a:solidFill>
              </a:rPr>
              <a:t>.class</a:t>
            </a:r>
            <a:r>
              <a:rPr lang="en-US" sz="24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48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836564" cy="1819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JPage</a:t>
            </a:r>
            <a:r>
              <a:rPr lang="en-US" sz="2800" dirty="0"/>
              <a:t>(</a:t>
            </a:r>
            <a:r>
              <a:rPr lang="en-US" sz="2800" dirty="0" err="1"/>
              <a:t>url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rgbClr val="1E9660"/>
                </a:solidFill>
              </a:rPr>
              <a:t>"/main"</a:t>
            </a:r>
            <a:r>
              <a:rPr lang="en-US" sz="2800" dirty="0" smtClean="0"/>
              <a:t>, </a:t>
            </a:r>
            <a:r>
              <a:rPr lang="en-US" sz="2800" dirty="0"/>
              <a:t>title = </a:t>
            </a:r>
            <a:r>
              <a:rPr lang="en-US" sz="2800" dirty="0">
                <a:solidFill>
                  <a:srgbClr val="1E9660"/>
                </a:solidFill>
              </a:rPr>
              <a:t>"</a:t>
            </a:r>
            <a:r>
              <a:rPr lang="en-US" sz="2800" dirty="0" smtClean="0">
                <a:solidFill>
                  <a:srgbClr val="1E9660"/>
                </a:solidFill>
              </a:rPr>
              <a:t>Good site"</a:t>
            </a:r>
            <a:r>
              <a:rPr lang="en-US" sz="2800" dirty="0" smtClean="0"/>
              <a:t>, </a:t>
            </a:r>
            <a:r>
              <a:rPr lang="en-US" sz="2800" dirty="0" err="1" smtClean="0"/>
              <a:t>urlTemplate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1E9660"/>
                </a:solidFill>
              </a:rPr>
              <a:t>“/main?\d{10}“</a:t>
            </a:r>
            <a:r>
              <a:rPr lang="en-US" sz="2800" dirty="0"/>
              <a:t>, </a:t>
            </a:r>
            <a:r>
              <a:rPr lang="en-US" sz="2800" dirty="0" smtClean="0"/>
              <a:t>	</a:t>
            </a:r>
            <a:r>
              <a:rPr lang="en-US" sz="2800" dirty="0" err="1" smtClean="0"/>
              <a:t>urlCheckType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rgbClr val="C00000"/>
                </a:solidFill>
              </a:rPr>
              <a:t>MATCH</a:t>
            </a:r>
            <a:r>
              <a:rPr lang="en-US" sz="2800" dirty="0" smtClean="0"/>
              <a:t>, </a:t>
            </a:r>
            <a:r>
              <a:rPr lang="en-US" sz="2800" dirty="0" err="1"/>
              <a:t>titleCheckType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C00000"/>
                </a:solidFill>
              </a:rPr>
              <a:t>CONTAINS</a:t>
            </a:r>
            <a:r>
              <a:rPr lang="en-US" sz="2800" dirty="0" smtClean="0"/>
              <a:t>)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HomePage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800" b="1" dirty="0" err="1" smtClean="0">
                <a:solidFill>
                  <a:srgbClr val="0070C0"/>
                </a:solidFill>
              </a:rPr>
              <a:t>WebPage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PAGE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9" name="Содержимое 19"/>
          <p:cNvSpPr txBox="1">
            <a:spLocks/>
          </p:cNvSpPr>
          <p:nvPr/>
        </p:nvSpPr>
        <p:spPr>
          <a:xfrm>
            <a:off x="838200" y="3908527"/>
            <a:ext cx="8315037" cy="18747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numCol="2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open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checkOpened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isOpened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refresh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back</a:t>
            </a:r>
            <a:r>
              <a:rPr lang="en-US" sz="2400" dirty="0" smtClean="0"/>
              <a:t>();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forward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addCookie</a:t>
            </a:r>
            <a:r>
              <a:rPr lang="en-US" sz="24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homepage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clearCache</a:t>
            </a:r>
            <a:r>
              <a:rPr lang="en-US" sz="2400" dirty="0" smtClean="0"/>
              <a:t>();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838200" y="3318190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5950527" cy="5080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class Header extends </a:t>
            </a:r>
            <a:r>
              <a:rPr lang="en-US" sz="2800" b="1" dirty="0" smtClean="0">
                <a:solidFill>
                  <a:srgbClr val="0070C0"/>
                </a:solidFill>
              </a:rPr>
              <a:t>Section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	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“.submit”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s</a:t>
            </a:r>
            <a:r>
              <a:rPr lang="en-US" sz="2800" dirty="0" smtClean="0">
                <a:solidFill>
                  <a:srgbClr val="7030A0"/>
                </a:solidFill>
              </a:rPr>
              <a:t>ubmit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	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</a:t>
            </a:r>
            <a:r>
              <a:rPr lang="en-US" sz="2800" dirty="0" err="1" smtClean="0">
                <a:solidFill>
                  <a:srgbClr val="1E9660"/>
                </a:solidFill>
              </a:rPr>
              <a:t>followMe</a:t>
            </a:r>
            <a:r>
              <a:rPr lang="en-US" sz="2800" dirty="0" smtClean="0">
                <a:solidFill>
                  <a:srgbClr val="1E9660"/>
                </a:solidFill>
              </a:rPr>
              <a:t>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n-US" sz="2800" dirty="0" err="1" smtClean="0">
                <a:solidFill>
                  <a:srgbClr val="7030A0"/>
                </a:solidFill>
              </a:rPr>
              <a:t>ollowMe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	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“.navigation”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800" b="1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n</a:t>
            </a:r>
            <a:r>
              <a:rPr lang="en-US" sz="2800" dirty="0" smtClean="0">
                <a:solidFill>
                  <a:srgbClr val="7030A0"/>
                </a:solidFill>
              </a:rPr>
              <a:t>avigation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void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openAbout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err="1">
                <a:solidFill>
                  <a:srgbClr val="7030A0"/>
                </a:solidFill>
              </a:rPr>
              <a:t>f</a:t>
            </a:r>
            <a:r>
              <a:rPr lang="en-US" sz="2800" dirty="0" err="1" smtClean="0">
                <a:solidFill>
                  <a:srgbClr val="7030A0"/>
                </a:solidFill>
              </a:rPr>
              <a:t>ollowMe</a:t>
            </a:r>
            <a:r>
              <a:rPr lang="en-US" sz="2800" dirty="0" err="1" smtClean="0"/>
              <a:t>.Click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en-US" sz="2800" dirty="0" err="1" smtClean="0">
                <a:solidFill>
                  <a:srgbClr val="7030A0"/>
                </a:solidFill>
              </a:rPr>
              <a:t>avigation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.select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ABOUT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Section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7243619" y="2872508"/>
            <a:ext cx="4110181" cy="142240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.submit.Click</a:t>
            </a:r>
            <a:r>
              <a:rPr lang="en-US" sz="2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.menu.isSelected</a:t>
            </a:r>
            <a:r>
              <a:rPr lang="en-US" sz="2800" dirty="0" smtClean="0"/>
              <a:t>();</a:t>
            </a:r>
            <a:endParaRPr lang="en-US" sz="2800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header</a:t>
            </a:r>
            <a:r>
              <a:rPr lang="en-US" sz="2800" dirty="0" err="1" smtClean="0"/>
              <a:t>.openAbout</a:t>
            </a:r>
            <a:r>
              <a:rPr lang="en-US" sz="2800" dirty="0" smtClean="0"/>
              <a:t>();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7243619" y="2282171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dirty="0" smtClean="0"/>
              <a:t>ntity 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DATA DRIVEN TESTING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2" y="2512777"/>
            <a:ext cx="3109332" cy="310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297396" y="1131711"/>
            <a:ext cx="1600955" cy="1327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40733" y="1392508"/>
            <a:ext cx="981379" cy="981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9634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95" y="4591521"/>
            <a:ext cx="1610870" cy="1610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9" y="4437563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65" y="4516244"/>
            <a:ext cx="1840106" cy="18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44444E-6 L 0.1595 -0.16922 C 0.19231 -0.20741 0.24466 -0.23681 0.30052 -0.25209 C 0.36445 -0.27037 0.41679 -0.26991 0.45442 -0.25209 L 0.63645 -0.17894 " pathEditMode="relative" rAng="21060000" ptsTypes="AA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94" y="-17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PRECONDITIONS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34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793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DB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53" y="4445582"/>
            <a:ext cx="1639229" cy="1639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11894" y="4112281"/>
            <a:ext cx="6245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ru-RU" sz="8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?</a:t>
            </a:r>
            <a:endParaRPr lang="en-US" sz="8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90" y="4348586"/>
            <a:ext cx="1918787" cy="19187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21804" y="4835556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9600" b="1" dirty="0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00B050"/>
                </a:solidFill>
                <a:latin typeface="Calibri" panose="020F0502020204030204"/>
              </a:rPr>
              <a:t>+</a:t>
            </a:r>
            <a:endParaRPr lang="en-US" sz="96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00B05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4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FILL AND SUBMIT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21944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5281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80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581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8" y="4053294"/>
            <a:ext cx="2665606" cy="2303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71" y="4245428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8" y="4053294"/>
            <a:ext cx="2665606" cy="23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07942 -0.16366 C -0.09544 -0.20047 -0.12187 -0.22176 -0.14987 -0.22524 C -0.18164 -0.22917 -0.20781 -0.21436 -0.22656 -0.18195 L -0.31836 -0.04028 " pathEditMode="relative" rAng="240000" ptsTypes="A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-122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FILL AND SEND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29210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35445" y="1392508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2" y="2512777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551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376612"/>
            <a:ext cx="4438650" cy="3035339"/>
          </a:xfrm>
          <a:prstGeom prst="rect">
            <a:avLst/>
          </a:prstGeom>
          <a:ln w="28575">
            <a:solidFill>
              <a:sysClr val="windowText" lastClr="0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9" y="4348586"/>
            <a:ext cx="1918787" cy="19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376612"/>
            <a:ext cx="4438650" cy="3035339"/>
          </a:xfrm>
          <a:prstGeom prst="rect">
            <a:avLst/>
          </a:prstGeom>
          <a:ln w="28575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809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023 L -0.09596 -0.16551 C -0.1151 -0.20278 -0.14688 -0.22477 -0.18034 -0.22893 C -0.21823 -0.23379 -0.24935 -0.21944 -0.27122 -0.18727 L -0.37969 -0.04815 " pathEditMode="relative" rAng="240000" ptsTypes="A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1" y="-126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EXTRACT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2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9"/>
            <a:ext cx="981379" cy="98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34" y="2512778"/>
            <a:ext cx="3109332" cy="310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177" y="1255021"/>
            <a:ext cx="86969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b="1" i="1" dirty="0" smtClean="0">
              <a:solidFill>
                <a:srgbClr val="70AD47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Get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from Vacancy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table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" y="3682321"/>
            <a:ext cx="7250072" cy="279653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1177" y="5307981"/>
            <a:ext cx="7071652" cy="46835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9" y="4995574"/>
            <a:ext cx="1793220" cy="11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2.96296E-6 L 0.1573 -0.21227 C 0.18985 -0.25856 0.24232 -0.29977 0.30079 -0.32754 C 0.36667 -0.35902 0.42175 -0.36921 0.46289 -0.35787 L 0.65873 -0.31389 " pathEditMode="relative" rAng="20700000" ptsTypes="AAA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1" y="-243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" y="1296446"/>
            <a:ext cx="1046140" cy="8696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90" y="1259301"/>
            <a:ext cx="3705710" cy="1807139"/>
          </a:xfrm>
          <a:prstGeom prst="rect">
            <a:avLst/>
          </a:prstGeom>
        </p:spPr>
      </p:pic>
      <p:sp>
        <p:nvSpPr>
          <p:cNvPr id="14" name="Content Placeholder 12"/>
          <p:cNvSpPr txBox="1">
            <a:spLocks/>
          </p:cNvSpPr>
          <p:nvPr/>
        </p:nvSpPr>
        <p:spPr>
          <a:xfrm>
            <a:off x="2048281" y="4219165"/>
            <a:ext cx="6109784" cy="1847911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6600" b="1" dirty="0" smtClean="0"/>
              <a:t>README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321964" y="3177309"/>
            <a:ext cx="3186545" cy="9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321964" y="3297414"/>
            <a:ext cx="3186545" cy="9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2484202"/>
            <a:ext cx="5280025" cy="5204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http://</a:t>
            </a:r>
            <a:r>
              <a:rPr lang="en-US" sz="3600" dirty="0" smtClean="0"/>
              <a:t>jdi.epam.com/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8" y="3261729"/>
            <a:ext cx="785713" cy="785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2320804"/>
            <a:ext cx="710986" cy="710986"/>
          </a:xfrm>
          <a:prstGeom prst="rect">
            <a:avLst/>
          </a:prstGeom>
        </p:spPr>
      </p:pic>
      <p:sp>
        <p:nvSpPr>
          <p:cNvPr id="22" name="Content Placeholder 12"/>
          <p:cNvSpPr txBox="1">
            <a:spLocks/>
          </p:cNvSpPr>
          <p:nvPr/>
        </p:nvSpPr>
        <p:spPr>
          <a:xfrm>
            <a:off x="1581556" y="1569920"/>
            <a:ext cx="5847943" cy="6323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https://github.com/epam/JDI </a:t>
            </a:r>
          </a:p>
        </p:txBody>
      </p:sp>
      <p:sp>
        <p:nvSpPr>
          <p:cNvPr id="25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3359955"/>
            <a:ext cx="5952718" cy="5892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https</a:t>
            </a:r>
            <a:r>
              <a:rPr lang="en-US" sz="3600" dirty="0"/>
              <a:t>://vk.com/jdi_framework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4636528"/>
            <a:ext cx="1022021" cy="10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build="p"/>
      <p:bldP spid="22" grpId="0"/>
      <p:bldP spid="2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EDT: VALIDATE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346">
            <a:off x="10319698" y="1131711"/>
            <a:ext cx="1600955" cy="1327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064">
            <a:off x="9263035" y="1392508"/>
            <a:ext cx="981379" cy="981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177" y="1255021"/>
            <a:ext cx="857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Provide List&lt;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User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&gt; for test</a:t>
            </a:r>
          </a:p>
          <a:p>
            <a:pPr defTabSz="914400">
              <a:buClr>
                <a:srgbClr val="00B0F0"/>
              </a:buClr>
            </a:pPr>
            <a:r>
              <a:rPr lang="en-US" sz="3000" dirty="0" smtClean="0">
                <a:solidFill>
                  <a:srgbClr val="00B0F0"/>
                </a:solidFill>
                <a:latin typeface="Calibri" panose="020F0502020204030204"/>
              </a:rPr>
              <a:t>0.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ru-RU" sz="30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3000" dirty="0" smtClean="0">
                <a:solidFill>
                  <a:srgbClr val="7030A0"/>
                </a:solidFill>
                <a:latin typeface="Calibri" panose="020F0502020204030204"/>
              </a:rPr>
              <a:t>Have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>
                <a:solidFill>
                  <a:srgbClr val="70AD47"/>
                </a:solidFill>
                <a:latin typeface="Calibri" panose="020F0502020204030204"/>
              </a:rPr>
              <a:t>DefaultUser</a:t>
            </a:r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alibri" panose="020F0502020204030204"/>
              </a:rPr>
              <a:t>in DB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Login with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Submit Contact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Us Form</a:t>
            </a:r>
            <a:r>
              <a:rPr lang="ru-RU" sz="3000" dirty="0" smtClean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for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 err="1" smtClean="0">
                <a:solidFill>
                  <a:srgbClr val="70AD47"/>
                </a:solidFill>
                <a:latin typeface="Calibri" panose="020F0502020204030204"/>
              </a:rPr>
              <a:t>DefaultUser</a:t>
            </a:r>
            <a:endParaRPr lang="en-US" sz="3000" b="1" i="1" dirty="0" smtClean="0">
              <a:solidFill>
                <a:srgbClr val="70AD47"/>
              </a:solidFill>
              <a:latin typeface="Calibri" panose="020F0502020204030204"/>
            </a:endParaRP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002060"/>
                </a:solidFill>
                <a:latin typeface="Calibri" panose="020F0502020204030204"/>
              </a:rPr>
              <a:t>Get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Calibri" panose="020F0502020204030204"/>
              </a:rPr>
              <a:t>from Vacancy table</a:t>
            </a:r>
          </a:p>
          <a:p>
            <a:pPr marL="742950" indent="-742950" defTabSz="914400">
              <a:buClr>
                <a:srgbClr val="00B0F0"/>
              </a:buClr>
              <a:buFont typeface="+mj-lt"/>
              <a:buAutoNum type="arabicPeriod" startAt="3"/>
            </a:pPr>
            <a:r>
              <a:rPr lang="en-US" sz="3000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Assert</a:t>
            </a: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Act. 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Opening </a:t>
            </a:r>
            <a:r>
              <a:rPr lang="en-US" sz="300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equals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 </a:t>
            </a:r>
            <a:r>
              <a:rPr lang="en-US" sz="3000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to</a:t>
            </a:r>
            <a:r>
              <a:rPr lang="en-US" sz="3000" b="1" i="1" dirty="0" smtClean="0">
                <a:solidFill>
                  <a:srgbClr val="70AD47"/>
                </a:solidFill>
                <a:latin typeface="Calibri" panose="020F0502020204030204"/>
              </a:rPr>
              <a:t> Exp. </a:t>
            </a:r>
            <a:r>
              <a:rPr lang="en-US" sz="3000" b="1" i="1" dirty="0">
                <a:solidFill>
                  <a:srgbClr val="70AD47"/>
                </a:solidFill>
                <a:latin typeface="Calibri" panose="020F0502020204030204"/>
              </a:rPr>
              <a:t>Opening</a:t>
            </a: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05" y="2512777"/>
            <a:ext cx="3109332" cy="3109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9530" y="4366202"/>
            <a:ext cx="1931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b="1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Expected</a:t>
            </a:r>
            <a:endParaRPr lang="en-US" sz="3600" b="1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5897" y="436620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b="1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Actual</a:t>
            </a:r>
            <a:endParaRPr lang="en-US" sz="3600" b="1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9179" y="5299556"/>
            <a:ext cx="1416205" cy="0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>
            <a:off x="3479179" y="5700999"/>
            <a:ext cx="1416204" cy="11151"/>
          </a:xfrm>
          <a:prstGeom prst="straightConnector1">
            <a:avLst/>
          </a:prstGeom>
          <a:noFill/>
          <a:ln w="7620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97" y="5012533"/>
            <a:ext cx="1793220" cy="1160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30" y="5009436"/>
            <a:ext cx="1793220" cy="11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771526" y="1261053"/>
            <a:ext cx="5943600" cy="43777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2400" b="1" u="sng" dirty="0" smtClean="0">
                <a:solidFill>
                  <a:srgbClr val="0070C0"/>
                </a:solidFill>
              </a:rPr>
              <a:t>Form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“.login”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psw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err="1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password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“.submit”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“.cancel”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>
                <a:solidFill>
                  <a:srgbClr val="0070C0"/>
                </a:solidFill>
              </a:rPr>
              <a:t>Button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cancel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FORM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6877049" y="1447410"/>
            <a:ext cx="5162551" cy="1972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 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“roman”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password </a:t>
            </a:r>
            <a:r>
              <a:rPr lang="en-US" sz="2400" dirty="0" smtClean="0"/>
              <a:t>= null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94890" y="2070407"/>
            <a:ext cx="1971675" cy="95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94889" y="2777735"/>
            <a:ext cx="1971675" cy="95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одержимое 19"/>
          <p:cNvSpPr txBox="1">
            <a:spLocks/>
          </p:cNvSpPr>
          <p:nvPr/>
        </p:nvSpPr>
        <p:spPr>
          <a:xfrm>
            <a:off x="6877049" y="3883840"/>
            <a:ext cx="4752976" cy="19228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simpleTest</a:t>
            </a:r>
            <a:r>
              <a:rPr lang="en-US" sz="2400" dirty="0" smtClean="0"/>
              <a:t>(User user)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0070C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771526" y="1261053"/>
            <a:ext cx="6581774" cy="37967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@Test</a:t>
            </a:r>
            <a:endParaRPr lang="en-US" sz="2400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void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formTest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(User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loginAs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filter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select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admin.name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Assert.each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7030A0"/>
                </a:solidFill>
              </a:rPr>
              <a:t>results</a:t>
            </a:r>
            <a:r>
              <a:rPr lang="en-US" sz="2400" dirty="0" smtClean="0"/>
              <a:t>).contains(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admin.name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results.get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payForm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.submit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admin.creditCard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Assert.areEquals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DB.Transactions.get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admin.creditCard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Entity driven testing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1" name="Содержимое 19"/>
          <p:cNvSpPr txBox="1">
            <a:spLocks/>
          </p:cNvSpPr>
          <p:nvPr/>
        </p:nvSpPr>
        <p:spPr>
          <a:xfrm>
            <a:off x="7743584" y="1895485"/>
            <a:ext cx="3811107" cy="427298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fill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</a:rPr>
              <a:t>loginForm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>
                <a:solidFill>
                  <a:srgbClr val="C00000"/>
                </a:solidFill>
              </a:rPr>
              <a:t>submit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rgbClr val="002060"/>
                </a:solidFill>
              </a:rPr>
              <a:t>user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verify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check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cancel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save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publish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search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update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user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7743584" y="1305148"/>
            <a:ext cx="1341580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USAGE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C000"/>
                </a:solidFill>
              </a:rPr>
              <a:t> @</a:t>
            </a:r>
            <a:r>
              <a:rPr lang="en-US" sz="3200" dirty="0" err="1">
                <a:solidFill>
                  <a:srgbClr val="FFC000"/>
                </a:solidFill>
              </a:rPr>
              <a:t>JTable</a:t>
            </a:r>
            <a:r>
              <a:rPr lang="en-US" sz="3200" dirty="0"/>
              <a:t>(</a:t>
            </a:r>
          </a:p>
          <a:p>
            <a:r>
              <a:rPr lang="en-US" sz="3200" dirty="0"/>
              <a:t>            root = </a:t>
            </a:r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>
                <a:solidFill>
                  <a:srgbClr val="FFC000"/>
                </a:solidFill>
              </a:rPr>
              <a:t>FindBy</a:t>
            </a:r>
            <a:r>
              <a:rPr lang="en-US" sz="3200" dirty="0"/>
              <a:t>(</a:t>
            </a:r>
            <a:r>
              <a:rPr lang="en-US" sz="3200" dirty="0" err="1"/>
              <a:t>className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50"/>
                </a:solidFill>
              </a:rPr>
              <a:t>"search-result-list"</a:t>
            </a:r>
            <a:r>
              <a:rPr lang="en-US" sz="3200" dirty="0"/>
              <a:t>),</a:t>
            </a:r>
          </a:p>
          <a:p>
            <a:r>
              <a:rPr lang="en-US" sz="3200" dirty="0"/>
              <a:t>            row = </a:t>
            </a:r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>
                <a:solidFill>
                  <a:srgbClr val="FFC000"/>
                </a:solidFill>
              </a:rPr>
              <a:t>FindBy</a:t>
            </a:r>
            <a:r>
              <a:rPr lang="en-US" sz="3200" dirty="0"/>
              <a:t>(</a:t>
            </a:r>
            <a:r>
              <a:rPr lang="en-US" sz="3200" dirty="0" err="1"/>
              <a:t>xpath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50"/>
                </a:solidFill>
              </a:rPr>
              <a:t>".//li[%s]//div"</a:t>
            </a:r>
            <a:r>
              <a:rPr lang="en-US" sz="3200" dirty="0"/>
              <a:t>),</a:t>
            </a:r>
          </a:p>
          <a:p>
            <a:r>
              <a:rPr lang="en-US" sz="3200" dirty="0"/>
              <a:t>            column = </a:t>
            </a:r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>
                <a:solidFill>
                  <a:srgbClr val="FFC000"/>
                </a:solidFill>
              </a:rPr>
              <a:t>FindBy</a:t>
            </a:r>
            <a:r>
              <a:rPr lang="en-US" sz="3200" dirty="0"/>
              <a:t>(</a:t>
            </a:r>
            <a:r>
              <a:rPr lang="en-US" sz="3200" dirty="0" err="1"/>
              <a:t>xpath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50"/>
                </a:solidFill>
              </a:rPr>
              <a:t>".//li//div[%s]"</a:t>
            </a:r>
            <a:r>
              <a:rPr lang="en-US" sz="3200" dirty="0"/>
              <a:t>),</a:t>
            </a:r>
          </a:p>
          <a:p>
            <a:r>
              <a:rPr lang="en-US" sz="3200" dirty="0"/>
              <a:t>            header = {</a:t>
            </a:r>
            <a:r>
              <a:rPr lang="en-US" sz="3200" dirty="0">
                <a:solidFill>
                  <a:srgbClr val="00B050"/>
                </a:solidFill>
              </a:rPr>
              <a:t>"name"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"category"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"location"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"apply"</a:t>
            </a:r>
            <a:r>
              <a:rPr lang="en-US" sz="3200" dirty="0"/>
              <a:t>})</a:t>
            </a:r>
          </a:p>
          <a:p>
            <a:r>
              <a:rPr lang="en-US" sz="3200" dirty="0"/>
              <a:t>    public </a:t>
            </a:r>
            <a:r>
              <a:rPr lang="en-US" sz="3200" b="1" u="sng" dirty="0" err="1">
                <a:solidFill>
                  <a:srgbClr val="002060"/>
                </a:solidFill>
              </a:rPr>
              <a:t>EntityTable</a:t>
            </a:r>
            <a:r>
              <a:rPr lang="en-US" sz="3200" dirty="0"/>
              <a:t>&lt;</a:t>
            </a:r>
            <a:r>
              <a:rPr lang="en-US" sz="3200" dirty="0">
                <a:solidFill>
                  <a:srgbClr val="C00000"/>
                </a:solidFill>
              </a:rPr>
              <a:t>Job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JobRecord</a:t>
            </a:r>
            <a:r>
              <a:rPr lang="en-US" sz="3200" dirty="0"/>
              <a:t>&gt; </a:t>
            </a:r>
            <a:r>
              <a:rPr lang="en-US" sz="3200" dirty="0">
                <a:solidFill>
                  <a:srgbClr val="7030A0"/>
                </a:solidFill>
              </a:rPr>
              <a:t>jobs</a:t>
            </a:r>
            <a:r>
              <a:rPr lang="en-US" sz="3200" dirty="0"/>
              <a:t> =</a:t>
            </a:r>
          </a:p>
          <a:p>
            <a:r>
              <a:rPr lang="en-US" sz="3200" dirty="0"/>
              <a:t>        new </a:t>
            </a:r>
            <a:r>
              <a:rPr lang="en-US" sz="3200" b="1" u="sng" dirty="0" err="1">
                <a:solidFill>
                  <a:srgbClr val="002060"/>
                </a:solidFill>
              </a:rPr>
              <a:t>EntityTable</a:t>
            </a:r>
            <a:r>
              <a:rPr lang="en-US" sz="3200" dirty="0"/>
              <a:t>&lt;&gt;(</a:t>
            </a:r>
            <a:r>
              <a:rPr lang="en-US" sz="3200" dirty="0" err="1">
                <a:solidFill>
                  <a:srgbClr val="C00000"/>
                </a:solidFill>
              </a:rPr>
              <a:t>Job</a:t>
            </a:r>
            <a:r>
              <a:rPr lang="en-US" sz="3200" dirty="0" err="1"/>
              <a:t>.class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JobRecord</a:t>
            </a:r>
            <a:r>
              <a:rPr lang="en-US" sz="3200" dirty="0" err="1"/>
              <a:t>.class</a:t>
            </a:r>
            <a:r>
              <a:rPr lang="en-US" sz="3200" dirty="0"/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8825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JobsRow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job</a:t>
            </a:r>
            <a:r>
              <a:rPr lang="en-US" dirty="0" smtClean="0">
                <a:solidFill>
                  <a:srgbClr val="7030A0"/>
                </a:solidFill>
              </a:rPr>
              <a:t> = </a:t>
            </a:r>
            <a:r>
              <a:rPr lang="en-US" dirty="0" err="1" smtClean="0">
                <a:solidFill>
                  <a:srgbClr val="7030A0"/>
                </a:solidFill>
              </a:rPr>
              <a:t>jobsPage.jobs</a:t>
            </a:r>
            <a:r>
              <a:rPr lang="en-US" dirty="0" err="1" smtClean="0"/>
              <a:t>.</a:t>
            </a:r>
            <a:r>
              <a:rPr lang="en-US" u="sng" dirty="0" err="1" smtClean="0">
                <a:solidFill>
                  <a:schemeClr val="accent2">
                    <a:lumMod val="75000"/>
                  </a:schemeClr>
                </a:solidFill>
              </a:rPr>
              <a:t>firstRow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/>
              <a:t>-&gt;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textOf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C00000"/>
                </a:solidFill>
              </a:rPr>
              <a:t>r.title</a:t>
            </a:r>
            <a:r>
              <a:rPr lang="en-US" dirty="0" smtClean="0"/>
              <a:t>).</a:t>
            </a:r>
            <a:r>
              <a:rPr lang="en-US" dirty="0"/>
              <a:t>equals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“Senior QA Engineer”</a:t>
            </a:r>
            <a:r>
              <a:rPr lang="en-US" dirty="0" smtClean="0"/>
              <a:t>) </a:t>
            </a:r>
            <a:r>
              <a:rPr lang="en-US" dirty="0"/>
              <a:t>&amp;&amp;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textOf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C00000"/>
                </a:solidFill>
              </a:rPr>
              <a:t>r.location</a:t>
            </a:r>
            <a:r>
              <a:rPr lang="en-US" dirty="0" smtClean="0"/>
              <a:t>).</a:t>
            </a:r>
            <a:r>
              <a:rPr lang="en-US" dirty="0"/>
              <a:t>equals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“Saint-Petersburg”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job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apply.agree</a:t>
            </a:r>
            <a:r>
              <a:rPr lang="en-US" dirty="0" err="1" smtClean="0"/>
              <a:t>.click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List&lt;Job&gt;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jobs</a:t>
            </a:r>
            <a:r>
              <a:rPr lang="en-US" dirty="0" smtClean="0">
                <a:solidFill>
                  <a:srgbClr val="7030A0"/>
                </a:solidFill>
              </a:rPr>
              <a:t> = </a:t>
            </a:r>
            <a:r>
              <a:rPr lang="en-US" dirty="0" err="1" smtClean="0">
                <a:solidFill>
                  <a:srgbClr val="7030A0"/>
                </a:solidFill>
              </a:rPr>
              <a:t>jobsPage.jobs.</a:t>
            </a:r>
            <a:r>
              <a:rPr lang="en-US" u="sng" dirty="0" err="1" smtClean="0">
                <a:solidFill>
                  <a:schemeClr val="accent2">
                    <a:lumMod val="75000"/>
                  </a:schemeClr>
                </a:solidFill>
              </a:rPr>
              <a:t>entites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Assert</a:t>
            </a:r>
            <a:r>
              <a:rPr lang="en-US" dirty="0" err="1" smtClean="0"/>
              <a:t>.</a:t>
            </a:r>
            <a:r>
              <a:rPr lang="en-US" i="1" dirty="0" err="1" smtClean="0"/>
              <a:t>entitiesAreEquals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jobs</a:t>
            </a:r>
            <a:r>
              <a:rPr lang="en-US" dirty="0" smtClean="0"/>
              <a:t>, </a:t>
            </a:r>
            <a:r>
              <a:rPr lang="en-US" dirty="0" err="1" smtClean="0"/>
              <a:t>expectedJobs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Entity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>
                <a:solidFill>
                  <a:srgbClr val="FFC000"/>
                </a:solidFill>
              </a:rPr>
              <a:t>FindBy</a:t>
            </a:r>
            <a:r>
              <a:rPr lang="en-US" dirty="0"/>
              <a:t>(</a:t>
            </a:r>
            <a:r>
              <a:rPr lang="en-US" dirty="0" err="1"/>
              <a:t>css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".</a:t>
            </a:r>
            <a:r>
              <a:rPr lang="en-US" dirty="0" err="1">
                <a:solidFill>
                  <a:srgbClr val="00B050"/>
                </a:solidFill>
              </a:rPr>
              <a:t>list.ui</a:t>
            </a:r>
            <a:r>
              <a:rPr lang="en-US" dirty="0">
                <a:solidFill>
                  <a:srgbClr val="00B050"/>
                </a:solidFill>
              </a:rPr>
              <a:t>-sortable"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b="1" u="sng" dirty="0">
                <a:solidFill>
                  <a:srgbClr val="002060"/>
                </a:solidFill>
              </a:rPr>
              <a:t>Elements</a:t>
            </a:r>
            <a:r>
              <a:rPr lang="en-US" dirty="0"/>
              <a:t>&lt;</a:t>
            </a:r>
            <a:r>
              <a:rPr lang="en-US" dirty="0" err="1">
                <a:solidFill>
                  <a:srgbClr val="C00000"/>
                </a:solidFill>
              </a:rPr>
              <a:t>FilmCard</a:t>
            </a:r>
            <a:r>
              <a:rPr lang="en-US" dirty="0"/>
              <a:t>&gt; </a:t>
            </a:r>
            <a:r>
              <a:rPr lang="en-US" dirty="0" err="1">
                <a:solidFill>
                  <a:srgbClr val="7030A0"/>
                </a:solidFill>
              </a:rPr>
              <a:t>filmCards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filmCards</a:t>
            </a:r>
            <a:r>
              <a:rPr lang="en-US" dirty="0" err="1" smtClean="0"/>
              <a:t>.get</a:t>
            </a:r>
            <a:r>
              <a:rPr lang="en-US" dirty="0" smtClean="0"/>
              <a:t>(name).</a:t>
            </a:r>
            <a:r>
              <a:rPr lang="en-US" b="1" dirty="0" err="1" smtClean="0">
                <a:solidFill>
                  <a:srgbClr val="0070C0"/>
                </a:solidFill>
              </a:rPr>
              <a:t>title</a:t>
            </a:r>
            <a:r>
              <a:rPr lang="en-US" dirty="0" err="1" smtClean="0"/>
              <a:t>.getText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Assert</a:t>
            </a:r>
            <a:r>
              <a:rPr lang="en-US" dirty="0" err="1" smtClean="0"/>
              <a:t>.listEquals</a:t>
            </a:r>
            <a:r>
              <a:rPr lang="en-US" dirty="0" smtClean="0"/>
              <a:t>(</a:t>
            </a:r>
            <a:r>
              <a:rPr lang="en-US" dirty="0" err="1" smtClean="0"/>
              <a:t>filmCards</a:t>
            </a:r>
            <a:r>
              <a:rPr lang="en-US" dirty="0" err="1"/>
              <a:t>.</a:t>
            </a:r>
            <a:r>
              <a:rPr lang="en-US" dirty="0" err="1" smtClean="0"/>
              <a:t>asData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C00000"/>
                </a:solidFill>
              </a:rPr>
              <a:t>Film</a:t>
            </a:r>
            <a:r>
              <a:rPr lang="en-US" dirty="0" err="1" smtClean="0"/>
              <a:t>.class</a:t>
            </a:r>
            <a:r>
              <a:rPr lang="en-US" dirty="0" smtClean="0"/>
              <a:t>), films</a:t>
            </a:r>
            <a:r>
              <a:rPr lang="en-US" dirty="0"/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Other UI objects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771526" y="1261053"/>
            <a:ext cx="10582274" cy="46040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3200" dirty="0" err="1" smtClean="0">
                <a:solidFill>
                  <a:srgbClr val="7030A0"/>
                </a:solidFill>
              </a:rPr>
              <a:t>SearchBar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3200" b="1" dirty="0" smtClean="0">
                <a:solidFill>
                  <a:srgbClr val="0070C0"/>
                </a:solidFill>
              </a:rPr>
              <a:t>Search</a:t>
            </a:r>
            <a:r>
              <a:rPr lang="ru-RU" sz="3200" dirty="0" smtClean="0"/>
              <a:t> </a:t>
            </a:r>
            <a:r>
              <a:rPr lang="en-US" sz="3200" dirty="0" smtClean="0"/>
              <a:t>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sz="3200" dirty="0" smtClean="0">
                <a:solidFill>
                  <a:srgbClr val="7030A0"/>
                </a:solidFill>
              </a:rPr>
              <a:t>Navigation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3200" b="1" dirty="0" smtClean="0">
                <a:solidFill>
                  <a:srgbClr val="0070C0"/>
                </a:solidFill>
              </a:rPr>
              <a:t>Pagination</a:t>
            </a:r>
            <a:r>
              <a:rPr lang="ru-RU" sz="3200" dirty="0" smtClean="0"/>
              <a:t> </a:t>
            </a:r>
            <a:r>
              <a:rPr lang="en-US" sz="3200" dirty="0"/>
              <a:t>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3200" dirty="0" smtClean="0">
                <a:solidFill>
                  <a:srgbClr val="7030A0"/>
                </a:solidFill>
              </a:rPr>
              <a:t>Confirmation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extends </a:t>
            </a:r>
            <a:r>
              <a:rPr lang="en-US" sz="3200" b="1" dirty="0" smtClean="0">
                <a:solidFill>
                  <a:srgbClr val="0070C0"/>
                </a:solidFill>
              </a:rPr>
              <a:t>Popup</a:t>
            </a:r>
            <a:r>
              <a:rPr lang="ru-RU" sz="3200" dirty="0" smtClean="0"/>
              <a:t> </a:t>
            </a:r>
            <a:r>
              <a:rPr lang="en-US" sz="3200" dirty="0"/>
              <a:t>{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/>
              <a:t>public class </a:t>
            </a:r>
            <a:r>
              <a:rPr lang="en-US" sz="3200" dirty="0" err="1">
                <a:solidFill>
                  <a:srgbClr val="7030A0"/>
                </a:solidFill>
              </a:rPr>
              <a:t>MyCustom</a:t>
            </a:r>
            <a:r>
              <a:rPr lang="en-US" sz="3200" dirty="0" smtClean="0"/>
              <a:t> extends </a:t>
            </a:r>
            <a:r>
              <a:rPr lang="en-US" sz="3200" b="1" dirty="0" err="1">
                <a:solidFill>
                  <a:srgbClr val="0070C0"/>
                </a:solidFill>
              </a:rPr>
              <a:t>CustomObject</a:t>
            </a:r>
            <a:r>
              <a:rPr lang="en-US" sz="3200" dirty="0" smtClean="0"/>
              <a:t> {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implements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IComposite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 objects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UI Objects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21" y="1180485"/>
            <a:ext cx="1611197" cy="1458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6" y="3430444"/>
            <a:ext cx="2569710" cy="2903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01" y="2939468"/>
            <a:ext cx="4204097" cy="24060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80" y="3813700"/>
            <a:ext cx="4084814" cy="30636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54601" y="1715290"/>
            <a:ext cx="3877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Page Objects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1223" y="960396"/>
            <a:ext cx="6084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spc="50" dirty="0" smtClean="0">
                <a:ln w="3810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Popular test pattern</a:t>
            </a:r>
          </a:p>
        </p:txBody>
      </p:sp>
    </p:spTree>
    <p:extLst>
      <p:ext uri="{BB962C8B-B14F-4D97-AF65-F5344CB8AC3E}">
        <p14:creationId xmlns:p14="http://schemas.microsoft.com/office/powerpoint/2010/main" val="35565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Objects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2" y="2968261"/>
            <a:ext cx="2886793" cy="1387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49" y="3661841"/>
            <a:ext cx="2660491" cy="2660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746" y="2681772"/>
            <a:ext cx="3224418" cy="35956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87" y="4479580"/>
            <a:ext cx="4817576" cy="18767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44425" y="1712440"/>
            <a:ext cx="3626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UI Elements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4421" y="957546"/>
            <a:ext cx="6246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spc="50" dirty="0" smtClean="0">
                <a:ln w="3810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Useful test approach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892" y="1270062"/>
            <a:ext cx="1909208" cy="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6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1229880" y="1782521"/>
            <a:ext cx="5470236" cy="20781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b="1" dirty="0" err="1">
                <a:solidFill>
                  <a:srgbClr val="0070C0"/>
                </a:solidFill>
              </a:rPr>
              <a:t>com.epam.jdi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b="1" dirty="0" err="1">
                <a:solidFill>
                  <a:srgbClr val="0070C0"/>
                </a:solidFill>
              </a:rPr>
              <a:t>jdi</a:t>
            </a:r>
            <a:r>
              <a:rPr lang="en-US" sz="2400" b="1" dirty="0">
                <a:solidFill>
                  <a:srgbClr val="0070C0"/>
                </a:solidFill>
              </a:rPr>
              <a:t>-</a:t>
            </a:r>
            <a:r>
              <a:rPr lang="en-US" sz="2400" b="1" dirty="0" err="1">
                <a:solidFill>
                  <a:srgbClr val="0070C0"/>
                </a:solidFill>
              </a:rPr>
              <a:t>uitest</a:t>
            </a:r>
            <a:r>
              <a:rPr lang="en-US" sz="2400" b="1" dirty="0">
                <a:solidFill>
                  <a:srgbClr val="0070C0"/>
                </a:solidFill>
              </a:rPr>
              <a:t>-web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&lt;</a:t>
            </a:r>
            <a:r>
              <a:rPr lang="en-US" sz="2400" dirty="0" smtClean="0"/>
              <a:t>version&gt;</a:t>
            </a:r>
            <a:r>
              <a:rPr lang="en-US" sz="2400" b="1" dirty="0" smtClean="0">
                <a:solidFill>
                  <a:srgbClr val="0070C0"/>
                </a:solidFill>
              </a:rPr>
              <a:t>1.0.58</a:t>
            </a:r>
            <a:r>
              <a:rPr lang="en-US" sz="2400" dirty="0" smtClean="0"/>
              <a:t>&lt;/</a:t>
            </a:r>
            <a:r>
              <a:rPr lang="en-US" sz="2400" dirty="0"/>
              <a:t>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&lt;/dependency&gt;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879" y="1259301"/>
            <a:ext cx="453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Maven, </a:t>
            </a:r>
            <a:r>
              <a:rPr lang="en-US" sz="2800" b="1" dirty="0" err="1">
                <a:solidFill>
                  <a:srgbClr val="0070C0"/>
                </a:solidFill>
              </a:rPr>
              <a:t>Gradle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</a:rPr>
              <a:t>Ivy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1653092" y="4383923"/>
            <a:ext cx="6109784" cy="682722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://github.com/epam/JDI-Examples</a:t>
            </a:r>
            <a:endParaRPr lang="en-US" sz="2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7" y="4430077"/>
            <a:ext cx="765796" cy="6365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90" y="1259301"/>
            <a:ext cx="3705710" cy="1807139"/>
          </a:xfrm>
          <a:prstGeom prst="rect">
            <a:avLst/>
          </a:prstGeom>
        </p:spPr>
      </p:pic>
      <p:sp>
        <p:nvSpPr>
          <p:cNvPr id="17" name="Content Placeholder 12"/>
          <p:cNvSpPr txBox="1">
            <a:spLocks/>
          </p:cNvSpPr>
          <p:nvPr/>
        </p:nvSpPr>
        <p:spPr>
          <a:xfrm>
            <a:off x="1653092" y="5423359"/>
            <a:ext cx="5847943" cy="6323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https://github.com/epam/JDI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7" y="5317735"/>
            <a:ext cx="765796" cy="636568"/>
          </a:xfrm>
          <a:prstGeom prst="rect">
            <a:avLst/>
          </a:prstGeom>
        </p:spPr>
      </p:pic>
      <p:sp>
        <p:nvSpPr>
          <p:cNvPr id="19" name="Content Placeholder 12"/>
          <p:cNvSpPr txBox="1">
            <a:spLocks/>
          </p:cNvSpPr>
          <p:nvPr/>
        </p:nvSpPr>
        <p:spPr>
          <a:xfrm>
            <a:off x="7333673" y="5434209"/>
            <a:ext cx="1644072" cy="4726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README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224443" y="5489169"/>
            <a:ext cx="951345" cy="293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92" y="503959"/>
            <a:ext cx="7733409" cy="59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7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" grpId="0"/>
      <p:bldP spid="14" grpId="0"/>
      <p:bldP spid="17" grpId="0"/>
      <p:bldP spid="19" grpId="0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Objects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4493" y="1715290"/>
            <a:ext cx="302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Interfaces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1054" y="960396"/>
            <a:ext cx="7311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spc="50" dirty="0" smtClean="0">
                <a:ln w="3810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Flexible implementation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40" y="2806969"/>
            <a:ext cx="2799644" cy="279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91" y="3557266"/>
            <a:ext cx="2530377" cy="2530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85" y="3148491"/>
            <a:ext cx="2939152" cy="2939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892" y="1270062"/>
            <a:ext cx="1909208" cy="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Objects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0373" y="960396"/>
            <a:ext cx="5764254" cy="43213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1083" y="1300806"/>
            <a:ext cx="3877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Page Objects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11939" y="1300806"/>
            <a:ext cx="3626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UI Elements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4083" y="5548700"/>
            <a:ext cx="302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5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 panose="020F0502020204030204"/>
              </a:rPr>
              <a:t>Interfaces</a:t>
            </a:r>
            <a:endParaRPr lang="en-US" sz="5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81608" y="2309927"/>
            <a:ext cx="1863418" cy="810398"/>
          </a:xfrm>
          <a:prstGeom prst="straightConnector1">
            <a:avLst/>
          </a:prstGeom>
          <a:noFill/>
          <a:ln w="762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H="1">
            <a:off x="7767983" y="2285079"/>
            <a:ext cx="1863418" cy="810398"/>
          </a:xfrm>
          <a:prstGeom prst="straightConnector1">
            <a:avLst/>
          </a:prstGeom>
          <a:noFill/>
          <a:ln w="762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937871" y="4520059"/>
            <a:ext cx="3482" cy="1048464"/>
          </a:xfrm>
          <a:prstGeom prst="straightConnector1">
            <a:avLst/>
          </a:prstGeom>
          <a:noFill/>
          <a:ln w="762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317510" y="3122155"/>
            <a:ext cx="50572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8000" b="1" spc="50" dirty="0" smtClean="0">
                <a:ln w="57150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5B9BD5">
                      <a:alpha val="40000"/>
                    </a:srgbClr>
                  </a:glow>
                </a:effectLst>
                <a:latin typeface="Calibri" panose="020F0502020204030204"/>
              </a:rPr>
              <a:t>UI OBJECTS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62" y="5144189"/>
            <a:ext cx="1909208" cy="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settings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7758386" y="1962891"/>
            <a:ext cx="3170383" cy="12884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${browser}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domain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${domain}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properties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90600" y="1556326"/>
            <a:ext cx="5728855" cy="49792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chrome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timeout.wait.element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domain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https://www.epam.com/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driver.getLatest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search.element.strategy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strict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soft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browser.size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1800X1000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demo.mode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false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log.message.format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= short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run.type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local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remote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cache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screenshot.strategy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on fail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| on | off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7402863" y="1556327"/>
            <a:ext cx="3960669" cy="16950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mvn</a:t>
            </a:r>
            <a:r>
              <a:rPr lang="en-US" sz="2800" dirty="0"/>
              <a:t> </a:t>
            </a:r>
            <a:r>
              <a:rPr lang="en-US" sz="2800" dirty="0" err="1"/>
              <a:t>cmd</a:t>
            </a:r>
            <a:r>
              <a:rPr lang="en-US" sz="2800" dirty="0"/>
              <a:t> </a:t>
            </a:r>
            <a:r>
              <a:rPr lang="en-US" sz="2800" dirty="0" err="1"/>
              <a:t>parametres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444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/>
      <p:bldP spid="9" grpId="0" uiExpan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7" name="Содержимое 19"/>
          <p:cNvSpPr txBox="1">
            <a:spLocks/>
          </p:cNvSpPr>
          <p:nvPr/>
        </p:nvSpPr>
        <p:spPr>
          <a:xfrm>
            <a:off x="990599" y="1970212"/>
            <a:ext cx="5766336" cy="203389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driver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chrome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| </a:t>
            </a:r>
            <a:r>
              <a:rPr lang="en-US" sz="2800" dirty="0" err="1" smtClean="0"/>
              <a:t>firefox</a:t>
            </a:r>
            <a:r>
              <a:rPr lang="en-US" sz="2800" dirty="0" smtClean="0"/>
              <a:t> | </a:t>
            </a:r>
            <a:r>
              <a:rPr lang="en-US" sz="2800" dirty="0" err="1" smtClean="0"/>
              <a:t>ie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drivers.version</a:t>
            </a:r>
            <a:r>
              <a:rPr lang="en-US" sz="2800" dirty="0" smtClean="0"/>
              <a:t>=2.23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</a:rPr>
              <a:t>driver.getLatest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>
                <a:solidFill>
                  <a:srgbClr val="00B05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browser.size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1800X1000</a:t>
            </a:r>
            <a:r>
              <a:rPr lang="en-US" sz="2800" dirty="0" smtClean="0"/>
              <a:t> | max | full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driver.path</a:t>
            </a:r>
            <a:r>
              <a:rPr lang="en-US" sz="2800" dirty="0" smtClean="0"/>
              <a:t>=C:</a:t>
            </a:r>
            <a:r>
              <a:rPr lang="ru-RU" sz="2800" dirty="0" smtClean="0"/>
              <a:t>\\</a:t>
            </a:r>
            <a:r>
              <a:rPr lang="en-US" sz="2800" dirty="0" smtClean="0"/>
              <a:t>Selenium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990600" y="1379875"/>
            <a:ext cx="1627472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DRIVER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990599" y="4824103"/>
            <a:ext cx="5766336" cy="153224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timeout.wait.element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</a:rPr>
              <a:t>log.message.format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00B050"/>
                </a:solidFill>
              </a:rPr>
              <a:t>short</a:t>
            </a:r>
            <a:r>
              <a:rPr lang="en-US" sz="2800" dirty="0"/>
              <a:t> | </a:t>
            </a:r>
            <a:r>
              <a:rPr lang="en-US" sz="2800" dirty="0" smtClean="0"/>
              <a:t>full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70C0"/>
                </a:solidFill>
              </a:rPr>
              <a:t>cache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00B050"/>
                </a:solidFill>
              </a:rPr>
              <a:t>false</a:t>
            </a:r>
            <a:r>
              <a:rPr lang="en-US" sz="2800" dirty="0"/>
              <a:t> | true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990600" y="4233766"/>
            <a:ext cx="1954732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elements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Содержимое 19"/>
          <p:cNvSpPr txBox="1">
            <a:spLocks/>
          </p:cNvSpPr>
          <p:nvPr/>
        </p:nvSpPr>
        <p:spPr>
          <a:xfrm>
            <a:off x="7120287" y="1970213"/>
            <a:ext cx="4347813" cy="107778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demo.mode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false</a:t>
            </a:r>
            <a:r>
              <a:rPr lang="en-US" sz="2800" dirty="0" smtClean="0"/>
              <a:t> </a:t>
            </a:r>
            <a:r>
              <a:rPr lang="en-US" sz="2800" dirty="0"/>
              <a:t>|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demo.delay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2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1" name="Содержимое 19"/>
          <p:cNvSpPr txBox="1">
            <a:spLocks/>
          </p:cNvSpPr>
          <p:nvPr/>
        </p:nvSpPr>
        <p:spPr>
          <a:xfrm>
            <a:off x="7120288" y="1379875"/>
            <a:ext cx="1321068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DEMO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Содержимое 19"/>
          <p:cNvSpPr txBox="1">
            <a:spLocks/>
          </p:cNvSpPr>
          <p:nvPr/>
        </p:nvSpPr>
        <p:spPr>
          <a:xfrm>
            <a:off x="7120287" y="4352987"/>
            <a:ext cx="4347813" cy="107778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</a:rPr>
              <a:t>screenshot.strategy</a:t>
            </a:r>
            <a:r>
              <a:rPr lang="en-US" sz="2800" dirty="0" smtClean="0"/>
              <a:t>=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on </a:t>
            </a:r>
            <a:r>
              <a:rPr lang="en-US" sz="2800" dirty="0">
                <a:solidFill>
                  <a:srgbClr val="00B050"/>
                </a:solidFill>
              </a:rPr>
              <a:t>fail </a:t>
            </a:r>
            <a:r>
              <a:rPr lang="en-US" sz="2800" dirty="0" smtClean="0"/>
              <a:t>| </a:t>
            </a:r>
            <a:r>
              <a:rPr lang="en-US" sz="2800" dirty="0"/>
              <a:t>on | off</a:t>
            </a:r>
          </a:p>
        </p:txBody>
      </p:sp>
      <p:sp>
        <p:nvSpPr>
          <p:cNvPr id="23" name="Содержимое 19"/>
          <p:cNvSpPr txBox="1">
            <a:spLocks/>
          </p:cNvSpPr>
          <p:nvPr/>
        </p:nvSpPr>
        <p:spPr>
          <a:xfrm>
            <a:off x="7120287" y="3762649"/>
            <a:ext cx="2728563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SCREENSHOTS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7" name="Содержимое 19"/>
          <p:cNvSpPr txBox="1">
            <a:spLocks/>
          </p:cNvSpPr>
          <p:nvPr/>
        </p:nvSpPr>
        <p:spPr>
          <a:xfrm>
            <a:off x="990598" y="1970212"/>
            <a:ext cx="10078455" cy="353543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search.element.strategy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00B050"/>
                </a:solidFill>
              </a:rPr>
              <a:t>strict</a:t>
            </a:r>
            <a:r>
              <a:rPr lang="en-US" sz="2800" dirty="0" smtClean="0"/>
              <a:t> </a:t>
            </a:r>
            <a:r>
              <a:rPr lang="en-US" sz="2800" dirty="0"/>
              <a:t>| soft | visible, multiple | any, single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visible</a:t>
            </a:r>
            <a:r>
              <a:rPr lang="en-US" sz="2800" dirty="0" smtClean="0"/>
              <a:t> </a:t>
            </a:r>
            <a:r>
              <a:rPr lang="en-US" sz="2800" dirty="0"/>
              <a:t>- accept only visible elements;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any</a:t>
            </a:r>
            <a:r>
              <a:rPr lang="en-US" sz="2800" dirty="0" smtClean="0"/>
              <a:t> </a:t>
            </a:r>
            <a:r>
              <a:rPr lang="en-US" sz="2800" dirty="0"/>
              <a:t>- accepts any elements </a:t>
            </a:r>
            <a:r>
              <a:rPr lang="en-US" sz="2800" dirty="0" smtClean="0"/>
              <a:t>found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single</a:t>
            </a:r>
            <a:r>
              <a:rPr lang="en-US" sz="2800" dirty="0" smtClean="0"/>
              <a:t> </a:t>
            </a:r>
            <a:r>
              <a:rPr lang="en-US" sz="2800" dirty="0"/>
              <a:t>- if found more than 1 element &gt; throw error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multiple</a:t>
            </a:r>
            <a:r>
              <a:rPr lang="en-US" sz="2800" dirty="0" smtClean="0"/>
              <a:t> </a:t>
            </a:r>
            <a:r>
              <a:rPr lang="en-US" sz="2800" dirty="0"/>
              <a:t>- if found more than 1 element &gt; takes first </a:t>
            </a:r>
            <a:r>
              <a:rPr lang="en-US" sz="2800" dirty="0" smtClean="0"/>
              <a:t>element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strict</a:t>
            </a:r>
            <a:r>
              <a:rPr lang="en-US" sz="2800" dirty="0" smtClean="0"/>
              <a:t> </a:t>
            </a:r>
            <a:r>
              <a:rPr lang="en-US" sz="2800" dirty="0"/>
              <a:t>= visible, single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soft</a:t>
            </a:r>
            <a:r>
              <a:rPr lang="en-US" sz="2800" dirty="0" smtClean="0"/>
              <a:t> </a:t>
            </a:r>
            <a:r>
              <a:rPr lang="en-US" sz="2800" dirty="0"/>
              <a:t>= any, multiple</a:t>
            </a:r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990600" y="1379875"/>
            <a:ext cx="3456272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SEARCH ELEMENT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log4g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2" name="Содержимое 19"/>
          <p:cNvSpPr txBox="1">
            <a:spLocks/>
          </p:cNvSpPr>
          <p:nvPr/>
        </p:nvSpPr>
        <p:spPr>
          <a:xfrm>
            <a:off x="647703" y="1197049"/>
            <a:ext cx="1000122" cy="5174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647703" y="1763966"/>
            <a:ext cx="8162922" cy="2360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>
                <a:solidFill>
                  <a:srgbClr val="C00000"/>
                </a:solidFill>
              </a:rPr>
              <a:t>info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org.apache.log4j.ConsoleAppender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.layout =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 smtClean="0">
                <a:solidFill>
                  <a:srgbClr val="0070C0"/>
                </a:solidFill>
              </a:rPr>
              <a:t>console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.layout.ConversionPattern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m%n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647703" y="4124325"/>
            <a:ext cx="11396516" cy="250928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 err="1" smtClean="0">
                <a:solidFill>
                  <a:srgbClr val="C00000"/>
                </a:solidFill>
              </a:rPr>
              <a:t>debug|error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file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HTML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dailylog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log4j.appender.file=org.apache.log4j.RollingFileAppender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log4j.appender.file.File=target/.logs/events.log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log4j.appender.file.layout.ConversionPattern= %d{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yyyy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-MM-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HH:mm:ss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 %-5p %c{1}:%L - %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m%n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log4j.appender.file.layout=org.apache.log4j.PatternLayout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Logging </a:t>
            </a:r>
            <a:r>
              <a:rPr lang="en-US" dirty="0" err="1" smtClean="0"/>
              <a:t>jdi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723903" y="1154366"/>
            <a:ext cx="5448297" cy="2004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JDISettings.</a:t>
            </a:r>
            <a:r>
              <a:rPr lang="en-US" sz="2400" dirty="0" err="1" smtClean="0">
                <a:solidFill>
                  <a:srgbClr val="7030A0"/>
                </a:solidFill>
              </a:rPr>
              <a:t>logger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SuperLogger.Logger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logger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.info(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“Start tests”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colors</a:t>
            </a:r>
            <a:r>
              <a:rPr lang="en-US" sz="2400" dirty="0" err="1" smtClean="0"/>
              <a:t>.select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926364" y="3352805"/>
            <a:ext cx="10629900" cy="2093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[Info] </a:t>
            </a:r>
            <a:r>
              <a:rPr lang="en-US" sz="2400" dirty="0" smtClean="0"/>
              <a:t>10:20.154 </a:t>
            </a:r>
            <a:r>
              <a:rPr lang="en-US" sz="2400" dirty="0"/>
              <a:t>Start tests</a:t>
            </a: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[Info] 10:20.220 Select Blue </a:t>
            </a:r>
            <a:r>
              <a:rPr lang="en-US" sz="2400" dirty="0"/>
              <a:t>for Selector </a:t>
            </a:r>
            <a:r>
              <a:rPr lang="en-US" sz="2400" dirty="0" smtClean="0"/>
              <a:t>‘Colors' </a:t>
            </a:r>
            <a:r>
              <a:rPr lang="en-US" sz="2400" dirty="0"/>
              <a:t>(.Selector</a:t>
            </a:r>
            <a:r>
              <a:rPr lang="en-US" sz="2400" dirty="0" smtClean="0"/>
              <a:t>; </a:t>
            </a:r>
            <a:r>
              <a:rPr lang="en-US" sz="2400" dirty="0" err="1" smtClean="0"/>
              <a:t>css</a:t>
            </a:r>
            <a:r>
              <a:rPr lang="en-US" sz="2400" dirty="0" smtClean="0"/>
              <a:t>=‘.colors')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[Debug] 10:21.004 Get </a:t>
            </a:r>
            <a:r>
              <a:rPr lang="en-US" sz="2400" dirty="0"/>
              <a:t>web element for Clickable 'Clickable' (.Clickable; </a:t>
            </a:r>
            <a:r>
              <a:rPr lang="en-US" sz="2400" dirty="0" err="1" smtClean="0"/>
              <a:t>css</a:t>
            </a:r>
            <a:r>
              <a:rPr lang="en-US" sz="2400" dirty="0" smtClean="0"/>
              <a:t>=‘.colors’)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[Debug] </a:t>
            </a:r>
            <a:r>
              <a:rPr lang="en-US" sz="2400" dirty="0" smtClean="0"/>
              <a:t>10:21.932 Done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848946" y="3352806"/>
            <a:ext cx="10743" cy="1872953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23903" y="3352806"/>
            <a:ext cx="10743" cy="1872953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Log</a:t>
            </a:r>
            <a:r>
              <a:rPr lang="ru-RU" dirty="0"/>
              <a:t> </a:t>
            </a:r>
            <a:r>
              <a:rPr lang="en-US" dirty="0"/>
              <a:t>in </a:t>
            </a:r>
            <a:r>
              <a:rPr lang="en-US" dirty="0" err="1"/>
              <a:t>bdd</a:t>
            </a:r>
            <a:r>
              <a:rPr lang="en-US" dirty="0"/>
              <a:t> style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557366" y="4040480"/>
            <a:ext cx="9701266" cy="21279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I select </a:t>
            </a:r>
            <a:r>
              <a:rPr lang="en-US" sz="3600" b="1" dirty="0" smtClean="0">
                <a:solidFill>
                  <a:srgbClr val="00B050"/>
                </a:solidFill>
              </a:rPr>
              <a:t>‘jacket’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ProductType</a:t>
            </a:r>
            <a:r>
              <a:rPr lang="en-US" sz="3600" b="1" dirty="0" smtClean="0">
                <a:solidFill>
                  <a:srgbClr val="7030A0"/>
                </a:solidFill>
              </a:rPr>
              <a:t> on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I select </a:t>
            </a:r>
            <a:r>
              <a:rPr lang="en-US" sz="3600" b="1" dirty="0" smtClean="0">
                <a:solidFill>
                  <a:srgbClr val="00B050"/>
                </a:solidFill>
              </a:rPr>
              <a:t>‘</a:t>
            </a:r>
            <a:r>
              <a:rPr lang="en-US" sz="3600" b="1" dirty="0">
                <a:solidFill>
                  <a:srgbClr val="00B050"/>
                </a:solidFill>
              </a:rPr>
              <a:t>500$</a:t>
            </a:r>
            <a:r>
              <a:rPr lang="en-US" sz="3600" b="1" dirty="0" smtClean="0">
                <a:solidFill>
                  <a:srgbClr val="00B050"/>
                </a:solidFill>
              </a:rPr>
              <a:t>’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Price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on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</a:rPr>
              <a:t>I </a:t>
            </a:r>
            <a:r>
              <a:rPr lang="en-US" sz="3600" b="1" dirty="0" smtClean="0">
                <a:solidFill>
                  <a:srgbClr val="7030A0"/>
                </a:solidFill>
              </a:rPr>
              <a:t>check </a:t>
            </a:r>
            <a:r>
              <a:rPr lang="en-US" sz="3600" b="1" dirty="0" smtClean="0">
                <a:solidFill>
                  <a:srgbClr val="00B050"/>
                </a:solidFill>
              </a:rPr>
              <a:t>‘black’ </a:t>
            </a:r>
            <a:r>
              <a:rPr lang="en-US" sz="3600" b="1" dirty="0">
                <a:solidFill>
                  <a:srgbClr val="7030A0"/>
                </a:solidFill>
              </a:rPr>
              <a:t>and</a:t>
            </a:r>
            <a:r>
              <a:rPr lang="en-US" sz="3600" b="1" dirty="0" smtClean="0">
                <a:solidFill>
                  <a:srgbClr val="00B050"/>
                </a:solidFill>
              </a:rPr>
              <a:t> ‘white’</a:t>
            </a:r>
            <a:r>
              <a:rPr lang="en-US" sz="3600" b="1" dirty="0" smtClean="0">
                <a:solidFill>
                  <a:srgbClr val="7030A0"/>
                </a:solidFill>
              </a:rPr>
              <a:t> Colors </a:t>
            </a:r>
            <a:r>
              <a:rPr lang="en-US" sz="3600" b="1" dirty="0">
                <a:solidFill>
                  <a:srgbClr val="7030A0"/>
                </a:solidFill>
              </a:rPr>
              <a:t>on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</a:t>
            </a:r>
            <a:endParaRPr lang="en-US" sz="3600" b="1" dirty="0" smtClean="0">
              <a:solidFill>
                <a:srgbClr val="7030A0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33360" y="1063698"/>
            <a:ext cx="9415515" cy="17271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ProductPage.ProductType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ProductPage.Price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500$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ProductPage.Colors</a:t>
            </a:r>
            <a:r>
              <a:rPr lang="en-US" sz="3600" b="1" dirty="0" err="1" smtClean="0"/>
              <a:t>.check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black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,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white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</a:p>
        </p:txBody>
      </p:sp>
      <p:sp>
        <p:nvSpPr>
          <p:cNvPr id="4" name="Down Arrow 3"/>
          <p:cNvSpPr/>
          <p:nvPr/>
        </p:nvSpPr>
        <p:spPr>
          <a:xfrm>
            <a:off x="4407874" y="3322930"/>
            <a:ext cx="1943100" cy="600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5" y="1039184"/>
            <a:ext cx="4921118" cy="5004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16" y="1039184"/>
            <a:ext cx="3388665" cy="51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4582" y="1403927"/>
            <a:ext cx="6329217" cy="5080000"/>
          </a:xfrm>
        </p:spPr>
        <p:txBody>
          <a:bodyPr/>
          <a:lstStyle/>
          <a:p>
            <a:r>
              <a:rPr lang="en-US" dirty="0" err="1" smtClean="0"/>
              <a:t>test.properties</a:t>
            </a:r>
            <a:endParaRPr lang="en-US" dirty="0"/>
          </a:p>
          <a:p>
            <a:r>
              <a:rPr lang="en-US" dirty="0" smtClean="0"/>
              <a:t>log properties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7" y="1403927"/>
            <a:ext cx="36385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1" y="1403928"/>
            <a:ext cx="7266272" cy="34183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public Dropdown&lt;Types&gt; </a:t>
            </a:r>
            <a:r>
              <a:rPr lang="en-US" sz="2800" dirty="0" err="1"/>
              <a:t>productTypes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	= </a:t>
            </a:r>
            <a:r>
              <a:rPr lang="en-US" sz="2800" dirty="0"/>
              <a:t>new Dropdown&lt;Types&gt;()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b="1" dirty="0">
                <a:solidFill>
                  <a:srgbClr val="C00000"/>
                </a:solidFill>
              </a:rPr>
              <a:t>public void </a:t>
            </a:r>
            <a:r>
              <a:rPr lang="en-US" sz="2800" b="1" dirty="0" err="1">
                <a:solidFill>
                  <a:srgbClr val="C00000"/>
                </a:solidFill>
              </a:rPr>
              <a:t>selectAction</a:t>
            </a:r>
            <a:r>
              <a:rPr lang="en-US" sz="2800" b="1" dirty="0">
                <a:solidFill>
                  <a:srgbClr val="C00000"/>
                </a:solidFill>
              </a:rPr>
              <a:t>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super.selectAction</a:t>
            </a:r>
            <a:r>
              <a:rPr lang="en-US" sz="2400" dirty="0"/>
              <a:t>(name);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label.click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actions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class </a:t>
            </a:r>
            <a:r>
              <a:rPr lang="en-US" sz="2800" b="1" dirty="0" err="1">
                <a:solidFill>
                  <a:srgbClr val="0070C0"/>
                </a:solidFill>
              </a:rPr>
              <a:t>TreeDropdown</a:t>
            </a:r>
            <a:r>
              <a:rPr lang="en-US" sz="2800" dirty="0"/>
              <a:t>&lt;T extends </a:t>
            </a:r>
            <a:r>
              <a:rPr lang="en-US" sz="2800" dirty="0" err="1"/>
              <a:t>Enum</a:t>
            </a:r>
            <a:r>
              <a:rPr lang="en-US" sz="2800" dirty="0"/>
              <a:t>&gt; extends </a:t>
            </a:r>
            <a:r>
              <a:rPr lang="en-US" sz="2800" b="1" dirty="0">
                <a:solidFill>
                  <a:srgbClr val="7030A0"/>
                </a:solidFill>
              </a:rPr>
              <a:t>Dropdown</a:t>
            </a:r>
            <a:r>
              <a:rPr lang="en-US" sz="2800" dirty="0"/>
              <a:t>&lt;T&gt;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b="1" dirty="0">
                <a:solidFill>
                  <a:srgbClr val="C00000"/>
                </a:solidFill>
              </a:rPr>
              <a:t>protected void </a:t>
            </a:r>
            <a:r>
              <a:rPr lang="en-US" sz="2800" b="1" dirty="0" err="1">
                <a:solidFill>
                  <a:srgbClr val="C00000"/>
                </a:solidFill>
              </a:rPr>
              <a:t>selectAction</a:t>
            </a:r>
            <a:r>
              <a:rPr lang="en-US" sz="2800" b="1" dirty="0">
                <a:solidFill>
                  <a:srgbClr val="C00000"/>
                </a:solidFill>
              </a:rPr>
              <a:t>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 err="1"/>
              <a:t>expandAction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2060"/>
                </a:solidFill>
              </a:rPr>
              <a:t>String</a:t>
            </a:r>
            <a:r>
              <a:rPr lang="en-US" sz="2400" dirty="0"/>
              <a:t>[] nodes = </a:t>
            </a:r>
            <a:r>
              <a:rPr lang="en-US" sz="2400" dirty="0" err="1"/>
              <a:t>name.split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 &gt; "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 err="1">
                <a:solidFill>
                  <a:srgbClr val="002060"/>
                </a:solidFill>
              </a:rPr>
              <a:t>SearchContext</a:t>
            </a:r>
            <a:r>
              <a:rPr lang="en-US" sz="2400" dirty="0"/>
              <a:t> context = </a:t>
            </a:r>
            <a:r>
              <a:rPr lang="en-US" sz="2400" dirty="0" err="1"/>
              <a:t>getDriver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2060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 err="1"/>
              <a:t>treeLocators.size</a:t>
            </a:r>
            <a:r>
              <a:rPr lang="en-US" sz="2400" dirty="0"/>
              <a:t>() &gt;= </a:t>
            </a:r>
            <a:r>
              <a:rPr lang="en-US" sz="2400" dirty="0" err="1"/>
              <a:t>nodes.length</a:t>
            </a:r>
            <a:r>
              <a:rPr lang="en-US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002060"/>
                </a:solidFill>
              </a:rPr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nodes.length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</a:t>
            </a:r>
            <a:r>
              <a:rPr lang="en-US" sz="2400" dirty="0">
                <a:solidFill>
                  <a:srgbClr val="002060"/>
                </a:solidFill>
              </a:rPr>
              <a:t>String</a:t>
            </a:r>
            <a:r>
              <a:rPr lang="en-US" sz="2400" dirty="0"/>
              <a:t> value = nodes[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context = first(</a:t>
            </a:r>
            <a:r>
              <a:rPr lang="en-US" sz="2400" dirty="0" err="1"/>
              <a:t>context.findElements</a:t>
            </a:r>
            <a:r>
              <a:rPr lang="en-US" sz="2400" dirty="0"/>
              <a:t>(</a:t>
            </a:r>
            <a:r>
              <a:rPr lang="en-US" sz="2400" dirty="0" err="1"/>
              <a:t>treeLocators.get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el -&gt; </a:t>
            </a:r>
            <a:r>
              <a:rPr lang="en-US" sz="2400" dirty="0" err="1"/>
              <a:t>el.getText</a:t>
            </a:r>
            <a:r>
              <a:rPr lang="en-US" sz="2400" dirty="0"/>
              <a:t>().equals(value));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new </a:t>
            </a:r>
            <a:r>
              <a:rPr lang="en-US" sz="2400" dirty="0">
                <a:solidFill>
                  <a:srgbClr val="002060"/>
                </a:solidFill>
              </a:rPr>
              <a:t>Clickable</a:t>
            </a:r>
            <a:r>
              <a:rPr lang="en-US" sz="2400" dirty="0"/>
              <a:t>((</a:t>
            </a:r>
            <a:r>
              <a:rPr lang="en-US" sz="2400" dirty="0" err="1"/>
              <a:t>WebElement</a:t>
            </a:r>
            <a:r>
              <a:rPr lang="en-US" sz="2400" dirty="0"/>
              <a:t>) context).click();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10707256" cy="5370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BeforeSuite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void </a:t>
            </a:r>
            <a:r>
              <a:rPr lang="en-US" sz="2800" dirty="0" err="1"/>
              <a:t>setUp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ActionScenrios.</a:t>
            </a:r>
            <a:r>
              <a:rPr lang="en-US" sz="2800" b="1" i="1" dirty="0" err="1" smtClean="0">
                <a:solidFill>
                  <a:srgbClr val="C00000"/>
                </a:solidFill>
              </a:rPr>
              <a:t>actionScenario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000" dirty="0"/>
              <a:t>(element, </a:t>
            </a:r>
            <a:r>
              <a:rPr lang="en-US" sz="2000" dirty="0" err="1"/>
              <a:t>actionName</a:t>
            </a:r>
            <a:r>
              <a:rPr lang="en-US" sz="2000" dirty="0"/>
              <a:t>, </a:t>
            </a:r>
            <a:r>
              <a:rPr lang="en-US" sz="2000" dirty="0" err="1"/>
              <a:t>jAction</a:t>
            </a:r>
            <a:r>
              <a:rPr lang="en-US" sz="2000" dirty="0"/>
              <a:t>, level) -&gt;</a:t>
            </a:r>
            <a:r>
              <a:rPr lang="en-US" sz="2800" dirty="0"/>
              <a:t> 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logger.info(format(</a:t>
            </a:r>
            <a:r>
              <a:rPr lang="en-US" sz="2400" dirty="0">
                <a:solidFill>
                  <a:srgbClr val="00B050"/>
                </a:solidFill>
              </a:rPr>
              <a:t>"Do '%s' action"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jAction.invoke</a:t>
            </a:r>
            <a:r>
              <a:rPr lang="en-US" sz="2400" dirty="0"/>
              <a:t>();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smtClean="0"/>
              <a:t>};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ActionScenrios.</a:t>
            </a:r>
            <a:r>
              <a:rPr lang="en-US" sz="2800" b="1" i="1" dirty="0" err="1" smtClean="0">
                <a:solidFill>
                  <a:srgbClr val="C00000"/>
                </a:solidFill>
              </a:rPr>
              <a:t>resultScenario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000" dirty="0"/>
              <a:t>(element, </a:t>
            </a:r>
            <a:r>
              <a:rPr lang="en-US" sz="2000" dirty="0" err="1"/>
              <a:t>actionName</a:t>
            </a:r>
            <a:r>
              <a:rPr lang="en-US" sz="2000" dirty="0"/>
              <a:t>, </a:t>
            </a:r>
            <a:r>
              <a:rPr lang="en-US" sz="2000" dirty="0" err="1"/>
              <a:t>jAction</a:t>
            </a:r>
            <a:r>
              <a:rPr lang="en-US" sz="2000" dirty="0"/>
              <a:t>, </a:t>
            </a:r>
            <a:r>
              <a:rPr lang="en-US" sz="2000" dirty="0" err="1"/>
              <a:t>logResult</a:t>
            </a:r>
            <a:r>
              <a:rPr lang="en-US" sz="2000" dirty="0"/>
              <a:t>, level) -&gt; </a:t>
            </a:r>
            <a:r>
              <a:rPr lang="en-US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logger.debug</a:t>
            </a:r>
            <a:r>
              <a:rPr lang="en-US" sz="2400" dirty="0"/>
              <a:t>(format(</a:t>
            </a:r>
            <a:r>
              <a:rPr lang="en-US" sz="2400" dirty="0">
                <a:solidFill>
                  <a:srgbClr val="00B050"/>
                </a:solidFill>
              </a:rPr>
              <a:t>"Do '%s' action"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Object result = </a:t>
            </a:r>
            <a:r>
              <a:rPr lang="en-US" sz="2400" dirty="0" err="1"/>
              <a:t>jAction.get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logger.info(format(</a:t>
            </a:r>
            <a:r>
              <a:rPr lang="en-US" sz="2400" dirty="0">
                <a:solidFill>
                  <a:srgbClr val="00B050"/>
                </a:solidFill>
              </a:rPr>
              <a:t>"Get '%s' action result: %s"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, result));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scenarios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10707256" cy="39393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wait</a:t>
            </a:r>
            <a:r>
              <a:rPr lang="en-US" sz="2800" dirty="0"/>
              <a:t>(</a:t>
            </a:r>
            <a:r>
              <a:rPr lang="en-US" sz="2800" dirty="0" err="1"/>
              <a:t>BooleanSupplier</a:t>
            </a:r>
            <a:r>
              <a:rPr lang="en-US" sz="2800" dirty="0"/>
              <a:t> </a:t>
            </a:r>
            <a:r>
              <a:rPr lang="en-US" sz="2800" dirty="0" err="1"/>
              <a:t>waitCase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while </a:t>
            </a:r>
            <a:r>
              <a:rPr lang="en-US" sz="2800" dirty="0">
                <a:solidFill>
                  <a:srgbClr val="0070C0"/>
                </a:solidFill>
              </a:rPr>
              <a:t>(!</a:t>
            </a:r>
            <a:r>
              <a:rPr lang="en-US" sz="2800" dirty="0" err="1">
                <a:solidFill>
                  <a:srgbClr val="0070C0"/>
                </a:solidFill>
              </a:rPr>
              <a:t>timeoutPassed</a:t>
            </a:r>
            <a:r>
              <a:rPr lang="en-US" sz="2800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     try </a:t>
            </a:r>
            <a:r>
              <a:rPr lang="en-US" sz="2800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</a:t>
            </a:r>
            <a:r>
              <a:rPr lang="en-US" sz="2800" dirty="0" smtClean="0"/>
              <a:t>       if </a:t>
            </a:r>
            <a:r>
              <a:rPr lang="en-US" sz="2800" dirty="0"/>
              <a:t>(</a:t>
            </a:r>
            <a:r>
              <a:rPr lang="en-US" sz="2800" dirty="0" err="1"/>
              <a:t>waitCase.getAsBoolean</a:t>
            </a:r>
            <a:r>
              <a:rPr lang="en-US" sz="2800" dirty="0"/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        return </a:t>
            </a:r>
            <a:r>
              <a:rPr lang="en-US" sz="2800" dirty="0"/>
              <a:t>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  <a:r>
              <a:rPr lang="en-US" sz="2800" dirty="0" smtClean="0"/>
              <a:t>sleep(</a:t>
            </a:r>
            <a:r>
              <a:rPr lang="en-US" sz="2800" dirty="0" err="1" smtClean="0"/>
              <a:t>retryTimeoutInMSec</a:t>
            </a:r>
            <a:r>
              <a:rPr lang="en-US" sz="2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smtClean="0">
                <a:solidFill>
                  <a:srgbClr val="FF0000"/>
                </a:solidFill>
              </a:rPr>
              <a:t>} </a:t>
            </a:r>
            <a:r>
              <a:rPr lang="en-US" sz="2800" dirty="0">
                <a:solidFill>
                  <a:srgbClr val="FF0000"/>
                </a:solidFill>
              </a:rPr>
              <a:t>catch</a:t>
            </a:r>
            <a:r>
              <a:rPr lang="en-US" sz="2800" dirty="0"/>
              <a:t> (</a:t>
            </a:r>
            <a:r>
              <a:rPr lang="en-US" sz="2800" dirty="0" smtClean="0"/>
              <a:t>Exception</a:t>
            </a:r>
            <a:r>
              <a:rPr lang="ru-RU" sz="2800" dirty="0" smtClean="0"/>
              <a:t> </a:t>
            </a:r>
            <a:r>
              <a:rPr lang="en-US" sz="2800" dirty="0" smtClean="0"/>
              <a:t>ex) {</a:t>
            </a:r>
            <a:r>
              <a:rPr lang="en-US" sz="2800" dirty="0"/>
              <a:t>throw new </a:t>
            </a:r>
            <a:r>
              <a:rPr lang="en-US" sz="2800" dirty="0" smtClean="0"/>
              <a:t>Exception(ex);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	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Stable search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8312729" cy="5370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BeforeSuite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void </a:t>
            </a:r>
            <a:r>
              <a:rPr lang="en-US" sz="2800" dirty="0" err="1"/>
              <a:t>setUp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dirty="0" err="1">
                <a:solidFill>
                  <a:srgbClr val="0070C0"/>
                </a:solidFill>
              </a:rPr>
              <a:t>SeleniumDriverFactory.</a:t>
            </a:r>
            <a:r>
              <a:rPr lang="en-US" sz="2800" b="1" i="1" dirty="0" err="1">
                <a:solidFill>
                  <a:srgbClr val="C00000"/>
                </a:solidFill>
              </a:rPr>
              <a:t>elementSearchCriteria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=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el </a:t>
            </a:r>
            <a:r>
              <a:rPr lang="en-US" sz="2800" dirty="0"/>
              <a:t>-&gt; </a:t>
            </a:r>
            <a:r>
              <a:rPr lang="en-US" sz="2800" dirty="0" err="1"/>
              <a:t>el.isEnabled</a:t>
            </a:r>
            <a:r>
              <a:rPr lang="en-US" sz="2800" dirty="0"/>
              <a:t>() &amp;&amp; </a:t>
            </a:r>
            <a:r>
              <a:rPr lang="en-US" sz="2800" dirty="0" err="1"/>
              <a:t>el.isDisplayed</a:t>
            </a:r>
            <a:r>
              <a:rPr lang="en-US" sz="2800" dirty="0" smtClean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		el -&gt; el !=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@Test</a:t>
            </a:r>
            <a:r>
              <a:rPr lang="en-US" sz="2800" dirty="0" smtClean="0"/>
              <a:t>()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</a:t>
            </a:r>
            <a:r>
              <a:rPr lang="en-US" sz="2800" dirty="0" smtClean="0"/>
              <a:t>void </a:t>
            </a:r>
            <a:r>
              <a:rPr lang="en-US" sz="2800" dirty="0" err="1" smtClean="0"/>
              <a:t>simpleTest</a:t>
            </a:r>
            <a:r>
              <a:rPr lang="en-US" sz="2800" dirty="0" smtClean="0"/>
              <a:t>() </a:t>
            </a:r>
            <a:r>
              <a:rPr lang="en-US" sz="2800" dirty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b="1" dirty="0" err="1" smtClean="0">
                <a:solidFill>
                  <a:srgbClr val="0070C0"/>
                </a:solidFill>
              </a:rPr>
              <a:t>sumResult.</a:t>
            </a:r>
            <a:r>
              <a:rPr lang="en-US" sz="2800" b="1" dirty="0" err="1" smtClean="0">
                <a:solidFill>
                  <a:srgbClr val="C00000"/>
                </a:solidFill>
              </a:rPr>
              <a:t>avatar.localElementSearchCriteria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	 </a:t>
            </a:r>
            <a:r>
              <a:rPr lang="en-US" sz="2800" dirty="0"/>
              <a:t>= el -&gt; </a:t>
            </a:r>
            <a:r>
              <a:rPr lang="en-US" sz="2800" dirty="0" smtClean="0"/>
              <a:t>!</a:t>
            </a:r>
            <a:r>
              <a:rPr lang="en-US" sz="2800" dirty="0" err="1" smtClean="0"/>
              <a:t>el.getAttribute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“display”</a:t>
            </a:r>
            <a:r>
              <a:rPr lang="en-US" sz="2800" dirty="0" smtClean="0"/>
              <a:t>).equals(</a:t>
            </a:r>
            <a:r>
              <a:rPr lang="en-US" sz="2800" dirty="0" smtClean="0">
                <a:solidFill>
                  <a:srgbClr val="00B050"/>
                </a:solidFill>
              </a:rPr>
              <a:t>“none”</a:t>
            </a:r>
            <a:r>
              <a:rPr lang="en-US" sz="28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Element search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 test dependencies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Содержимое 19"/>
          <p:cNvSpPr txBox="1">
            <a:spLocks/>
          </p:cNvSpPr>
          <p:nvPr/>
        </p:nvSpPr>
        <p:spPr>
          <a:xfrm>
            <a:off x="1349188" y="1460118"/>
            <a:ext cx="7001165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@Test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dependsOnMethods</a:t>
            </a:r>
            <a:r>
              <a:rPr lang="en-US" b="1" dirty="0" smtClean="0"/>
              <a:t> = “</a:t>
            </a:r>
            <a:r>
              <a:rPr lang="en-US" b="1" dirty="0" err="1" smtClean="0"/>
              <a:t>loginTest</a:t>
            </a:r>
            <a:r>
              <a:rPr lang="en-US" b="1" dirty="0" smtClean="0"/>
              <a:t>”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simpleTest</a:t>
            </a:r>
            <a:r>
              <a:rPr lang="en-US" dirty="0" smtClean="0"/>
              <a:t>() {</a:t>
            </a:r>
            <a:endParaRPr lang="en-US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    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1349188" y="3441318"/>
            <a:ext cx="7001165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@Test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dependsOnGroups</a:t>
            </a:r>
            <a:r>
              <a:rPr lang="en-US" b="1" dirty="0" smtClean="0"/>
              <a:t> = “smoke”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simpleTest</a:t>
            </a:r>
            <a:r>
              <a:rPr lang="en-US" dirty="0" smtClean="0"/>
              <a:t>() {</a:t>
            </a:r>
            <a:endParaRPr lang="en-US" sz="3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    </a:t>
            </a:r>
            <a:r>
              <a:rPr lang="en-US" dirty="0" smtClean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};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92172" y="1326190"/>
            <a:ext cx="7158181" cy="42856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2862" y="1316954"/>
            <a:ext cx="7416800" cy="43965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TEST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480961" y="1336570"/>
            <a:ext cx="11447462" cy="3071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ProductPage.ProductType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ProductPage.Price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500$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ProductPage.Colors</a:t>
            </a:r>
            <a:r>
              <a:rPr lang="en-US" sz="3600" b="1" dirty="0" err="1" smtClean="0"/>
              <a:t>.check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black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,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white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1A9CB0"/>
                </a:solidFill>
              </a:rPr>
              <a:t>Assert.isTrue</a:t>
            </a:r>
            <a:r>
              <a:rPr lang="ru-RU" sz="3600" b="1" dirty="0" smtClean="0"/>
              <a:t>(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ProductPage.Label</a:t>
            </a:r>
            <a:r>
              <a:rPr lang="en-US" sz="3600" b="1" dirty="0" err="1" smtClean="0"/>
              <a:t>.getText</a:t>
            </a:r>
            <a:r>
              <a:rPr lang="en-US" sz="3600" b="1" dirty="0" smtClean="0"/>
              <a:t>(),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50"/>
                </a:solidFill>
              </a:rPr>
              <a:t>	</a:t>
            </a:r>
            <a:r>
              <a:rPr lang="en-US" sz="3600" b="1" dirty="0" smtClean="0">
                <a:solidFill>
                  <a:srgbClr val="00B050"/>
                </a:solidFill>
              </a:rPr>
              <a:t>		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Armani 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1" y="1669672"/>
            <a:ext cx="4251035" cy="12561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Independent tests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Time optimization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838202" y="3156205"/>
            <a:ext cx="2837872" cy="590337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PRECONDITION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838201" y="3867136"/>
            <a:ext cx="4251035" cy="11399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 smtClean="0"/>
              <a:t>IsInStateCheckAction</a:t>
            </a:r>
            <a:endParaRPr lang="en-US" sz="3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 smtClean="0"/>
              <a:t>MoveToStateAction</a:t>
            </a:r>
            <a:endParaRPr lang="en-US" sz="3200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5772150" y="1669673"/>
            <a:ext cx="3981451" cy="611710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JDI Page precondition</a:t>
            </a: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6191251" y="2365666"/>
            <a:ext cx="4714874" cy="730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err="1" smtClean="0">
                <a:solidFill>
                  <a:srgbClr val="7030A0"/>
                </a:solidFill>
              </a:rPr>
              <a:t>homePage</a:t>
            </a:r>
            <a:r>
              <a:rPr lang="en-US" sz="3200" dirty="0" err="1" smtClean="0"/>
              <a:t>.</a:t>
            </a:r>
            <a:r>
              <a:rPr lang="en-US" sz="3200" dirty="0" err="1" smtClean="0">
                <a:solidFill>
                  <a:srgbClr val="FF0000"/>
                </a:solidFill>
              </a:rPr>
              <a:t>isOpened</a:t>
            </a:r>
            <a:r>
              <a:rPr lang="en-US" sz="3200" dirty="0"/>
              <a:t>();</a:t>
            </a: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5772150" y="3162541"/>
            <a:ext cx="3988088" cy="62094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JDI State precondition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6197888" y="4013873"/>
            <a:ext cx="6000749" cy="13811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PreconditionsState.</a:t>
            </a:r>
            <a:r>
              <a:rPr lang="en-US" sz="2400" dirty="0" err="1" smtClean="0">
                <a:solidFill>
                  <a:srgbClr val="FF0000"/>
                </a:solidFill>
              </a:rPr>
              <a:t>isInState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rgbClr val="00B0F0"/>
                </a:solidFill>
              </a:rPr>
              <a:t>LOGGED_IN</a:t>
            </a:r>
            <a:r>
              <a:rPr lang="en-US" sz="2400" dirty="0" smtClean="0"/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smtClean="0"/>
              <a:t>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err="1" smtClean="0">
                <a:solidFill>
                  <a:srgbClr val="FF0000"/>
                </a:solidFill>
              </a:rPr>
              <a:t>isInState</a:t>
            </a:r>
            <a:r>
              <a:rPr lang="en-US" sz="3200" dirty="0" smtClean="0"/>
              <a:t>(</a:t>
            </a:r>
            <a:r>
              <a:rPr lang="en-US" sz="3200" i="1" dirty="0" smtClean="0">
                <a:solidFill>
                  <a:srgbClr val="00B0F0"/>
                </a:solidFill>
              </a:rPr>
              <a:t>LOGGED_IN</a:t>
            </a:r>
            <a:r>
              <a:rPr lang="en-US" sz="32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88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35869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enum</a:t>
            </a:r>
            <a:r>
              <a:rPr lang="fr-FR" dirty="0"/>
              <a:t> </a:t>
            </a:r>
            <a:r>
              <a:rPr lang="fr-FR" dirty="0" err="1">
                <a:solidFill>
                  <a:srgbClr val="7030A0"/>
                </a:solidFill>
              </a:rPr>
              <a:t>Preconditions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>
                <a:solidFill>
                  <a:srgbClr val="92D050"/>
                </a:solidFill>
              </a:rPr>
              <a:t>IPreconditions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    </a:t>
            </a:r>
            <a:r>
              <a:rPr lang="en-US" i="1" dirty="0" smtClean="0">
                <a:solidFill>
                  <a:srgbClr val="00B0F0"/>
                </a:solidFill>
              </a:rPr>
              <a:t>CALC_INIT</a:t>
            </a:r>
            <a:r>
              <a:rPr lang="en-US" dirty="0" smtClean="0"/>
              <a:t>(() </a:t>
            </a:r>
            <a:r>
              <a:rPr lang="en-US" dirty="0"/>
              <a:t>-&gt; </a:t>
            </a:r>
            <a:r>
              <a:rPr lang="en-US" dirty="0" err="1"/>
              <a:t>calculator.value</a:t>
            </a:r>
            <a:r>
              <a:rPr lang="en-US" dirty="0"/>
              <a:t> == 0,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  </a:t>
            </a:r>
            <a:r>
              <a:rPr lang="ru-RU" dirty="0" smtClean="0"/>
              <a:t>    </a:t>
            </a:r>
            <a:r>
              <a:rPr lang="en-US" dirty="0" smtClean="0"/>
              <a:t>() </a:t>
            </a:r>
            <a:r>
              <a:rPr lang="en-US" dirty="0"/>
              <a:t>-&gt; </a:t>
            </a:r>
            <a:r>
              <a:rPr lang="en-US" dirty="0" smtClean="0"/>
              <a:t>{ </a:t>
            </a:r>
            <a:r>
              <a:rPr lang="en-US" dirty="0" err="1" smtClean="0"/>
              <a:t>calculator.clear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ru-RU" dirty="0" smtClean="0"/>
              <a:t>    </a:t>
            </a:r>
            <a:r>
              <a:rPr lang="en-US" dirty="0" smtClean="0"/>
              <a:t> 	     </a:t>
            </a:r>
            <a:r>
              <a:rPr lang="en-US" dirty="0" err="1" smtClean="0"/>
              <a:t>calculator.clearMemeory</a:t>
            </a:r>
            <a:r>
              <a:rPr lang="en-US" dirty="0" smtClean="0"/>
              <a:t>() }),</a:t>
            </a: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00B0F0"/>
                </a:solidFill>
              </a:rPr>
              <a:t>    </a:t>
            </a:r>
            <a:r>
              <a:rPr lang="en-US" i="1" dirty="0" smtClean="0">
                <a:solidFill>
                  <a:srgbClr val="00B0F0"/>
                </a:solidFill>
              </a:rPr>
              <a:t>CAREERS_PAGE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"/careers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….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preconditions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/>
              <a:t>MODULE structure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98" y="3141340"/>
            <a:ext cx="1793402" cy="98986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1" y="1278064"/>
            <a:ext cx="6335136" cy="47164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1" y="1278064"/>
            <a:ext cx="6335136" cy="5263753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7620000" y="4276725"/>
            <a:ext cx="1724025" cy="819150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matchers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1104903" y="1190626"/>
            <a:ext cx="8162922" cy="10424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"Test Text"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"Text"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matches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"1352-423-85746"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"\\d{4}-\\d{3}-\\d{5</a:t>
            </a:r>
            <a:r>
              <a:rPr lang="en-US" sz="2400" dirty="0" smtClean="0">
                <a:solidFill>
                  <a:srgbClr val="00B050"/>
                </a:solidFill>
              </a:rPr>
              <a:t>}"</a:t>
            </a:r>
            <a:r>
              <a:rPr lang="en-US" sz="2400" dirty="0" smtClean="0"/>
              <a:t>);</a:t>
            </a:r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1104903" y="2311853"/>
            <a:ext cx="8162922" cy="21254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arrayEquals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 smtClean="0"/>
              <a:t>, </a:t>
            </a:r>
            <a:r>
              <a:rPr lang="en-US" sz="2400" dirty="0" err="1" smtClean="0"/>
              <a:t>expectedResults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listEquals</a:t>
            </a:r>
            <a:r>
              <a:rPr lang="en-US" sz="2400" dirty="0" smtClean="0"/>
              <a:t>(orders, </a:t>
            </a:r>
            <a:r>
              <a:rPr lang="en-US" sz="2400" dirty="0" err="1" smtClean="0"/>
              <a:t>expectedOrders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each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).</a:t>
            </a:r>
            <a:r>
              <a:rPr lang="en-US" sz="2400" b="1" dirty="0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each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).</a:t>
            </a:r>
            <a:r>
              <a:rPr lang="en-US" sz="2400" b="1" dirty="0">
                <a:solidFill>
                  <a:srgbClr val="C00000"/>
                </a:solidFill>
              </a:rPr>
              <a:t>matches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 </a:t>
            </a:r>
            <a:r>
              <a:rPr lang="en-US" sz="2400" dirty="0">
                <a:solidFill>
                  <a:srgbClr val="00B050"/>
                </a:solidFill>
              </a:rPr>
              <a:t>\\d</a:t>
            </a:r>
            <a:r>
              <a:rPr lang="en-US" sz="2400" dirty="0" smtClean="0">
                <a:solidFill>
                  <a:srgbClr val="00B050"/>
                </a:solidFill>
              </a:rPr>
              <a:t>.*"</a:t>
            </a:r>
            <a:r>
              <a:rPr lang="en-US" sz="2400" dirty="0" smtClean="0"/>
              <a:t>);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1104903" y="4437298"/>
            <a:ext cx="5912509" cy="9699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dirty="0" err="1" smtClean="0">
                <a:solidFill>
                  <a:srgbClr val="C00000"/>
                </a:solidFill>
              </a:rPr>
              <a:t>areEquals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() -&gt; </a:t>
            </a:r>
            <a:r>
              <a:rPr lang="en-US" sz="2400" dirty="0" err="1"/>
              <a:t>getNext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00B050"/>
                </a:solidFill>
              </a:rPr>
              <a:t>"IPhone 6"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dirty="0" err="1" smtClean="0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() -&gt;</a:t>
            </a:r>
            <a:r>
              <a:rPr lang="en-US" sz="2400" dirty="0"/>
              <a:t> </a:t>
            </a:r>
            <a:r>
              <a:rPr lang="en-US" sz="2400" dirty="0" err="1"/>
              <a:t>getNext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00B050"/>
                </a:solidFill>
              </a:rPr>
              <a:t>"IPhone 5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)</a:t>
            </a:r>
          </a:p>
        </p:txBody>
      </p:sp>
      <p:sp>
        <p:nvSpPr>
          <p:cNvPr id="17" name="Содержимое 19"/>
          <p:cNvSpPr txBox="1">
            <a:spLocks/>
          </p:cNvSpPr>
          <p:nvPr/>
        </p:nvSpPr>
        <p:spPr>
          <a:xfrm>
            <a:off x="1104903" y="5511434"/>
            <a:ext cx="8162922" cy="13465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throwException</a:t>
            </a:r>
            <a:r>
              <a:rPr lang="en-US" sz="2400" dirty="0" smtClean="0"/>
              <a:t>(this::request, </a:t>
            </a:r>
            <a:r>
              <a:rPr lang="en-US" sz="2400" dirty="0" smtClean="0">
                <a:solidFill>
                  <a:srgbClr val="00B050"/>
                </a:solidFill>
              </a:rPr>
              <a:t>“Bad Request"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hasNoExceptions</a:t>
            </a:r>
            <a:r>
              <a:rPr lang="en-US" sz="2400" dirty="0" smtClean="0"/>
              <a:t>(this::</a:t>
            </a:r>
            <a:r>
              <a:rPr lang="en-US" sz="2400" dirty="0"/>
              <a:t> request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46509" y="5667375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45293" y="4590853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814289" y="1333565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15505" y="2479357"/>
            <a:ext cx="28572" cy="1673543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matchers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90602" y="1190626"/>
            <a:ext cx="6981823" cy="1047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new </a:t>
            </a:r>
            <a:r>
              <a:rPr lang="en-US" sz="2400" b="1" dirty="0" smtClean="0">
                <a:solidFill>
                  <a:srgbClr val="0070C0"/>
                </a:solidFill>
              </a:rPr>
              <a:t>Check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“Search results are correct”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	.</a:t>
            </a:r>
            <a:r>
              <a:rPr lang="en-US" sz="2400" dirty="0" err="1" smtClean="0"/>
              <a:t>listEquals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, </a:t>
            </a:r>
            <a:r>
              <a:rPr lang="en-US" sz="2400" dirty="0" err="1"/>
              <a:t>expectedResults</a:t>
            </a:r>
            <a:r>
              <a:rPr lang="en-US" sz="2400" dirty="0" smtClean="0"/>
              <a:t>);</a:t>
            </a: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990602" y="2362201"/>
            <a:ext cx="8534398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CC99"/>
                </a:solidFill>
              </a:rPr>
              <a:t>ScreenAssert</a:t>
            </a:r>
            <a:r>
              <a:rPr lang="en-US" sz="2400" dirty="0" err="1" smtClean="0"/>
              <a:t>.matches</a:t>
            </a:r>
            <a:r>
              <a:rPr lang="en-US" sz="2400" dirty="0" smtClean="0"/>
              <a:t>("1352-423-85746", "\\d{4}-\\d{3}-\\d{5}");</a:t>
            </a: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990601" y="2991623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ignoreCase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areEquals</a:t>
            </a:r>
            <a:r>
              <a:rPr lang="en-US" sz="2400" dirty="0" smtClean="0"/>
              <a:t>(result, </a:t>
            </a:r>
            <a:r>
              <a:rPr lang="en-US" sz="2400" dirty="0">
                <a:solidFill>
                  <a:srgbClr val="00B050"/>
                </a:solidFill>
              </a:rPr>
              <a:t>"IPhone 6"</a:t>
            </a:r>
            <a:r>
              <a:rPr lang="en-US" sz="2400" dirty="0" smtClean="0"/>
              <a:t>);</a:t>
            </a:r>
          </a:p>
        </p:txBody>
      </p:sp>
      <p:sp>
        <p:nvSpPr>
          <p:cNvPr id="18" name="Содержимое 19"/>
          <p:cNvSpPr txBox="1">
            <a:spLocks/>
          </p:cNvSpPr>
          <p:nvPr/>
        </p:nvSpPr>
        <p:spPr>
          <a:xfrm>
            <a:off x="990598" y="3673862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waitTimeout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.contains(() -&gt; result,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IPhone"</a:t>
            </a:r>
            <a:r>
              <a:rPr lang="en-US" sz="2400" dirty="0" smtClean="0"/>
              <a:t>);</a:t>
            </a:r>
          </a:p>
        </p:txBody>
      </p:sp>
      <p:sp>
        <p:nvSpPr>
          <p:cNvPr id="19" name="Содержимое 19"/>
          <p:cNvSpPr txBox="1">
            <a:spLocks/>
          </p:cNvSpPr>
          <p:nvPr/>
        </p:nvSpPr>
        <p:spPr>
          <a:xfrm>
            <a:off x="990599" y="4340611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doScreenshot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</a:rPr>
              <a:t>SCREEN_ON_FAIL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.</a:t>
            </a:r>
            <a:r>
              <a:rPr lang="en-US" sz="2400" dirty="0" err="1" smtClean="0"/>
              <a:t>isTrue</a:t>
            </a:r>
            <a:r>
              <a:rPr lang="en-US" sz="2400" dirty="0" smtClean="0"/>
              <a:t>(2 * 2 == 4);</a:t>
            </a:r>
          </a:p>
        </p:txBody>
      </p:sp>
      <p:sp>
        <p:nvSpPr>
          <p:cNvPr id="20" name="Содержимое 19"/>
          <p:cNvSpPr txBox="1">
            <a:spLocks/>
          </p:cNvSpPr>
          <p:nvPr/>
        </p:nvSpPr>
        <p:spPr>
          <a:xfrm>
            <a:off x="990597" y="4985523"/>
            <a:ext cx="10029823" cy="10628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fail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“Houston </a:t>
            </a:r>
            <a:r>
              <a:rPr lang="en-US" sz="2400" dirty="0">
                <a:solidFill>
                  <a:srgbClr val="00B050"/>
                </a:solidFill>
              </a:rPr>
              <a:t>we have a problem”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t</a:t>
            </a:r>
            <a:r>
              <a:rPr lang="en-US" sz="2400" dirty="0" smtClean="0"/>
              <a:t>hrow </a:t>
            </a: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exception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dirty="0">
                <a:solidFill>
                  <a:srgbClr val="00B050"/>
                </a:solidFill>
              </a:rPr>
              <a:t>Something goes wrong”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959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Test Any UI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0" y="4956600"/>
            <a:ext cx="1222408" cy="122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04" y="3175555"/>
            <a:ext cx="1144978" cy="1144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" y="1137737"/>
            <a:ext cx="1336222" cy="1003102"/>
          </a:xfrm>
          <a:prstGeom prst="rect">
            <a:avLst/>
          </a:prstGeom>
        </p:spPr>
      </p:pic>
      <p:sp>
        <p:nvSpPr>
          <p:cNvPr id="9" name="Содержимое 19"/>
          <p:cNvSpPr>
            <a:spLocks noGrp="1"/>
          </p:cNvSpPr>
          <p:nvPr>
            <p:ph idx="1"/>
          </p:nvPr>
        </p:nvSpPr>
        <p:spPr>
          <a:xfrm>
            <a:off x="3049968" y="1375925"/>
            <a:ext cx="4763994" cy="20781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b="1" dirty="0" err="1"/>
              <a:t>com.epam.jdi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b="1" dirty="0" err="1"/>
              <a:t>jdi</a:t>
            </a:r>
            <a:r>
              <a:rPr lang="en-US" sz="2000" b="1" dirty="0"/>
              <a:t>-</a:t>
            </a:r>
            <a:r>
              <a:rPr lang="en-US" sz="2000" b="1" dirty="0" err="1"/>
              <a:t>uitest</a:t>
            </a:r>
            <a:r>
              <a:rPr lang="en-US" sz="2000" b="1" dirty="0"/>
              <a:t>-</a:t>
            </a:r>
            <a:r>
              <a:rPr lang="en-US" sz="2000" b="1" dirty="0">
                <a:solidFill>
                  <a:srgbClr val="FF0000"/>
                </a:solidFill>
              </a:rPr>
              <a:t>web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smtClean="0"/>
              <a:t>version&gt;</a:t>
            </a:r>
            <a:r>
              <a:rPr lang="en-US" sz="2000" b="1" dirty="0" smtClean="0"/>
              <a:t>1.0.39</a:t>
            </a:r>
            <a:r>
              <a:rPr lang="en-US" sz="2000" dirty="0" smtClean="0"/>
              <a:t>&lt;/</a:t>
            </a:r>
            <a:r>
              <a:rPr lang="en-US" sz="2000" dirty="0"/>
              <a:t>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&lt;/dependency&gt;</a:t>
            </a:r>
            <a:endParaRPr lang="en-US" sz="2000" dirty="0" smtClean="0"/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3049967" y="5137169"/>
            <a:ext cx="4763994" cy="2078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com.epam.jdi</a:t>
            </a:r>
            <a:r>
              <a:rPr lang="en-US" sz="2000" dirty="0" smtClean="0"/>
              <a:t>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jdi-uitest-</a:t>
            </a:r>
            <a:r>
              <a:rPr lang="en-US" sz="2000" b="1" dirty="0" err="1" smtClean="0">
                <a:solidFill>
                  <a:srgbClr val="FF0000"/>
                </a:solidFill>
              </a:rPr>
              <a:t>gui</a:t>
            </a:r>
            <a:r>
              <a:rPr lang="en-US" sz="2000" dirty="0" smtClean="0"/>
              <a:t>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&lt;version&gt;</a:t>
            </a:r>
            <a:r>
              <a:rPr lang="en-US" sz="2000" b="1" dirty="0" smtClean="0"/>
              <a:t>1.0.39</a:t>
            </a:r>
            <a:r>
              <a:rPr lang="en-US" sz="2000" dirty="0" smtClean="0"/>
              <a:t>&lt;/version&gt;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&lt;/dependency&gt;</a:t>
            </a: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3049966" y="3256547"/>
            <a:ext cx="4763995" cy="2078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com.epam.jdi</a:t>
            </a:r>
            <a:r>
              <a:rPr lang="en-US" sz="2000" dirty="0" smtClean="0"/>
              <a:t>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jdi</a:t>
            </a:r>
            <a:r>
              <a:rPr lang="en-US" sz="2000" b="1" dirty="0" smtClean="0"/>
              <a:t>-</a:t>
            </a:r>
            <a:r>
              <a:rPr lang="en-US" sz="2000" b="1" dirty="0" err="1" smtClean="0"/>
              <a:t>uitest</a:t>
            </a:r>
            <a:r>
              <a:rPr lang="en-US" sz="2000" b="1" dirty="0" smtClean="0"/>
              <a:t>-</a:t>
            </a:r>
            <a:r>
              <a:rPr lang="en-US" sz="2000" b="1" dirty="0" smtClean="0">
                <a:solidFill>
                  <a:srgbClr val="FF0000"/>
                </a:solidFill>
              </a:rPr>
              <a:t>mobile</a:t>
            </a:r>
            <a:r>
              <a:rPr lang="en-US" sz="2000" dirty="0" smtClean="0"/>
              <a:t>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&lt;version&gt;</a:t>
            </a:r>
            <a:r>
              <a:rPr lang="en-US" sz="2000" b="1" dirty="0" smtClean="0"/>
              <a:t>1.0.3</a:t>
            </a:r>
            <a:r>
              <a:rPr lang="en-US" sz="2000" b="1" dirty="0"/>
              <a:t>9</a:t>
            </a:r>
            <a:r>
              <a:rPr lang="en-US" sz="2000" dirty="0" smtClean="0"/>
              <a:t>&lt;/version&gt;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&lt;/dependency&gt;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3049966" y="960396"/>
            <a:ext cx="1974616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Selenium</a:t>
            </a: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3049966" y="2881618"/>
            <a:ext cx="1974616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70C0"/>
                </a:solidFill>
              </a:rPr>
              <a:t>Appium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3049965" y="4762240"/>
            <a:ext cx="2842835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70C0"/>
                </a:solidFill>
              </a:rPr>
              <a:t>Sikuli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Winnium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72" y="2588429"/>
            <a:ext cx="1336235" cy="1336235"/>
          </a:xfrm>
          <a:prstGeom prst="rect">
            <a:avLst/>
          </a:prstGeom>
        </p:spPr>
      </p:pic>
      <p:sp>
        <p:nvSpPr>
          <p:cNvPr id="16" name="Содержимое 19"/>
          <p:cNvSpPr txBox="1">
            <a:spLocks/>
          </p:cNvSpPr>
          <p:nvPr/>
        </p:nvSpPr>
        <p:spPr>
          <a:xfrm>
            <a:off x="8494526" y="2080058"/>
            <a:ext cx="3256028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Your Engine (Driver)</a:t>
            </a:r>
          </a:p>
        </p:txBody>
      </p:sp>
    </p:spTree>
    <p:extLst>
      <p:ext uri="{BB962C8B-B14F-4D97-AF65-F5344CB8AC3E}">
        <p14:creationId xmlns:p14="http://schemas.microsoft.com/office/powerpoint/2010/main" val="17619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JDI architecture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50636" y="1099402"/>
            <a:ext cx="2228273" cy="6280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Commons</a:t>
            </a:r>
          </a:p>
        </p:txBody>
      </p:sp>
      <p:sp>
        <p:nvSpPr>
          <p:cNvPr id="17" name="Content Placeholder 14"/>
          <p:cNvSpPr txBox="1">
            <a:spLocks/>
          </p:cNvSpPr>
          <p:nvPr/>
        </p:nvSpPr>
        <p:spPr>
          <a:xfrm>
            <a:off x="3522913" y="2083709"/>
            <a:ext cx="1132771" cy="585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8" name="Content Placeholder 14"/>
          <p:cNvSpPr txBox="1">
            <a:spLocks/>
          </p:cNvSpPr>
          <p:nvPr/>
        </p:nvSpPr>
        <p:spPr>
          <a:xfrm>
            <a:off x="5014687" y="1099402"/>
            <a:ext cx="2051131" cy="628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Matchers 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110471" y="3264196"/>
            <a:ext cx="3957820" cy="532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Web, Mobile, </a:t>
            </a:r>
            <a:r>
              <a:rPr lang="en-US" dirty="0" err="1" smtClean="0"/>
              <a:t>Gui</a:t>
            </a:r>
            <a:r>
              <a:rPr lang="en-US" dirty="0" smtClean="0"/>
              <a:t> …</a:t>
            </a:r>
          </a:p>
          <a:p>
            <a:endParaRPr lang="en-US" dirty="0"/>
          </a:p>
        </p:txBody>
      </p:sp>
      <p:cxnSp>
        <p:nvCxnSpPr>
          <p:cNvPr id="23" name="Elbow Connector 22"/>
          <p:cNvCxnSpPr>
            <a:stCxn id="15" idx="3"/>
            <a:endCxn id="17" idx="0"/>
          </p:cNvCxnSpPr>
          <p:nvPr/>
        </p:nvCxnSpPr>
        <p:spPr>
          <a:xfrm>
            <a:off x="3278909" y="1413439"/>
            <a:ext cx="810390" cy="67027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1"/>
            <a:endCxn id="17" idx="0"/>
          </p:cNvCxnSpPr>
          <p:nvPr/>
        </p:nvCxnSpPr>
        <p:spPr>
          <a:xfrm rot="10800000" flipV="1">
            <a:off x="4089299" y="1413439"/>
            <a:ext cx="925388" cy="67027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9" idx="0"/>
          </p:cNvCxnSpPr>
          <p:nvPr/>
        </p:nvCxnSpPr>
        <p:spPr>
          <a:xfrm rot="16200000" flipH="1">
            <a:off x="3792034" y="2966849"/>
            <a:ext cx="594612" cy="8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25" y="4549676"/>
            <a:ext cx="7211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ICheckBox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extends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IClickable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ISetValue</a:t>
            </a:r>
            <a:r>
              <a:rPr lang="en-US" sz="2400" dirty="0"/>
              <a:t> {</a:t>
            </a:r>
          </a:p>
          <a:p>
            <a:r>
              <a:rPr lang="en-US" sz="2400" dirty="0" smtClean="0"/>
              <a:t>        void </a:t>
            </a:r>
            <a:r>
              <a:rPr lang="en-US" sz="2400" dirty="0">
                <a:solidFill>
                  <a:srgbClr val="C00000"/>
                </a:solidFill>
              </a:rPr>
              <a:t>check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       void </a:t>
            </a:r>
            <a:r>
              <a:rPr lang="en-US" sz="2400" dirty="0">
                <a:solidFill>
                  <a:srgbClr val="C00000"/>
                </a:solidFill>
              </a:rPr>
              <a:t>uncheck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isChecked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8871" y="3935428"/>
            <a:ext cx="2217210" cy="58477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INTERFACES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87672" y="1295311"/>
            <a:ext cx="4415638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IElement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ISelector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IComposite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IPage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IHasValue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ISetValue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489" y="3446109"/>
            <a:ext cx="6179128" cy="291024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ICheckBox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IDatePicker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IFileInput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IImage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ILabel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ILink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ITextArea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ITextField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ICheckList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IComboBox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IDropDown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IDropList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IForm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IGroup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IMenu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IPage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IPagination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IPopup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IRadioButtons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ISearch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ISelector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ITabs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ITextList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TEST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415637" y="1211199"/>
            <a:ext cx="11351490" cy="4972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LoginPage.</a:t>
            </a:r>
            <a:r>
              <a:rPr lang="en-US" sz="3600" b="1" dirty="0" err="1" smtClean="0"/>
              <a:t>Open</a:t>
            </a:r>
            <a:r>
              <a:rPr lang="en-US" sz="3600" b="1" dirty="0" smtClean="0"/>
              <a:t>();</a:t>
            </a:r>
            <a:endParaRPr lang="ru-RU" sz="3600" b="1" dirty="0" smtClean="0"/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LoginPage.LoginForm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.Login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(admin);</a:t>
            </a:r>
            <a:endParaRPr lang="en-US" sz="36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SearchPage.Search.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1E9660"/>
                </a:solidFill>
              </a:rPr>
              <a:t>Cup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1A9CB0"/>
                </a:solidFill>
              </a:rPr>
              <a:t>Assert.AreEqual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3600" b="1" dirty="0" err="1" smtClean="0">
                <a:solidFill>
                  <a:srgbClr val="7030A0"/>
                </a:solidFill>
              </a:rPr>
              <a:t>ResultsPage</a:t>
            </a:r>
            <a:r>
              <a:rPr lang="en-US" sz="3600" b="1" dirty="0" err="1">
                <a:solidFill>
                  <a:srgbClr val="7030A0"/>
                </a:solidFill>
              </a:rPr>
              <a:t>.Pr</a:t>
            </a:r>
            <a:r>
              <a:rPr lang="en-US" sz="3600" b="1" dirty="0" err="1" smtClean="0">
                <a:solidFill>
                  <a:srgbClr val="7030A0"/>
                </a:solidFill>
              </a:rPr>
              <a:t>oducts.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Count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(), expected);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interfaces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588819" y="1339271"/>
            <a:ext cx="5110017" cy="32696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Header extends </a:t>
            </a:r>
            <a:r>
              <a:rPr lang="en-US" sz="2400" dirty="0" smtClean="0">
                <a:solidFill>
                  <a:srgbClr val="0070C0"/>
                </a:solidFill>
              </a:rPr>
              <a:t>Section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“.submit”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followMe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ILink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fo</a:t>
            </a:r>
            <a:r>
              <a:rPr lang="en-US" sz="2400" dirty="0" err="1" smtClean="0">
                <a:solidFill>
                  <a:srgbClr val="7030A0"/>
                </a:solidFill>
              </a:rPr>
              <a:t>llowMe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“.navigation”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IMenu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</a:t>
            </a:r>
            <a:r>
              <a:rPr lang="en-US" sz="2400" dirty="0" smtClean="0">
                <a:solidFill>
                  <a:srgbClr val="7030A0"/>
                </a:solidFill>
              </a:rPr>
              <a:t>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8649" y="1339272"/>
            <a:ext cx="59992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u="sng" dirty="0" err="1">
                <a:solidFill>
                  <a:srgbClr val="C00000"/>
                </a:solidFill>
              </a:rPr>
              <a:t>MapInterfaceToElement</a:t>
            </a:r>
            <a:r>
              <a:rPr lang="en-US" sz="2400" dirty="0" err="1"/>
              <a:t>.update</a:t>
            </a:r>
            <a:r>
              <a:rPr lang="en-US" sz="2400" dirty="0" smtClean="0"/>
              <a:t>(</a:t>
            </a:r>
          </a:p>
          <a:p>
            <a:r>
              <a:rPr lang="en-US" sz="2400" dirty="0" smtClean="0"/>
              <a:t>       new </a:t>
            </a:r>
            <a:r>
              <a:rPr lang="en-US" sz="2400" dirty="0"/>
              <a:t>Object</a:t>
            </a:r>
            <a:r>
              <a:rPr lang="en-US" sz="2400" dirty="0" smtClean="0"/>
              <a:t>[][]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IDropDown</a:t>
            </a:r>
            <a:r>
              <a:rPr lang="en-US" sz="2400" dirty="0" err="1" smtClean="0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MyDropDown</a:t>
            </a:r>
            <a:r>
              <a:rPr lang="en-US" sz="2400" dirty="0" err="1"/>
              <a:t>.class</a:t>
            </a:r>
            <a:r>
              <a:rPr lang="en-US" sz="2400" dirty="0"/>
              <a:t>},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IButton</a:t>
            </a:r>
            <a:r>
              <a:rPr lang="en-US" sz="2400" dirty="0" err="1" smtClean="0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MyButton</a:t>
            </a:r>
            <a:r>
              <a:rPr lang="en-US" sz="2400" dirty="0" err="1"/>
              <a:t>.class</a:t>
            </a:r>
            <a:r>
              <a:rPr lang="en-US" sz="2400" dirty="0"/>
              <a:t>},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ITable</a:t>
            </a:r>
            <a:r>
              <a:rPr lang="en-US" sz="2400" dirty="0" err="1" smtClean="0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CustomTable</a:t>
            </a:r>
            <a:r>
              <a:rPr lang="en-US" sz="2400" dirty="0" err="1"/>
              <a:t>.class</a:t>
            </a:r>
            <a:r>
              <a:rPr lang="en-US" sz="2400" dirty="0"/>
              <a:t>}</a:t>
            </a:r>
          </a:p>
          <a:p>
            <a:r>
              <a:rPr lang="en-US" sz="2400" dirty="0"/>
              <a:t>       </a:t>
            </a:r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3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test 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38349"/>
            <a:ext cx="10515600" cy="444557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&lt;?xml version="1.0" encoding="WINDOWS-1251"?&gt;</a:t>
            </a:r>
          </a:p>
          <a:p>
            <a:pPr marL="0" indent="0">
              <a:buNone/>
            </a:pPr>
            <a:r>
              <a:rPr lang="en-US" sz="2000" dirty="0"/>
              <a:t>&lt;!DOCTYPE suite SYSTEM "http://testng.org/testng-1.0.dtd"&gt;</a:t>
            </a:r>
          </a:p>
          <a:p>
            <a:pPr marL="0" indent="0">
              <a:buNone/>
            </a:pPr>
            <a:r>
              <a:rPr lang="en-US" sz="2000" dirty="0"/>
              <a:t>&lt;suite name="Test suite" parallel="methods" </a:t>
            </a:r>
            <a:r>
              <a:rPr lang="en-US" sz="2000" dirty="0">
                <a:solidFill>
                  <a:srgbClr val="00B050"/>
                </a:solidFill>
              </a:rPr>
              <a:t>thread-count="2"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&lt;test name="Tests" preserve-order="true"&gt;</a:t>
            </a:r>
          </a:p>
          <a:p>
            <a:pPr marL="0" indent="0">
              <a:buNone/>
            </a:pPr>
            <a:r>
              <a:rPr lang="en-US" sz="2000" dirty="0"/>
              <a:t>        &lt;classes&gt;</a:t>
            </a:r>
          </a:p>
          <a:p>
            <a:pPr marL="0" indent="0">
              <a:buNone/>
            </a:pPr>
            <a:r>
              <a:rPr lang="en-US" sz="2000" dirty="0"/>
              <a:t>            &lt;class name="</a:t>
            </a:r>
            <a:r>
              <a:rPr lang="en-US" sz="2000" dirty="0" err="1"/>
              <a:t>com.epam.jdi.uitests.testing.simple.examples.TableExamples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        &lt;class name="</a:t>
            </a:r>
            <a:r>
              <a:rPr lang="en-US" sz="2000" dirty="0" err="1"/>
              <a:t>com.epam.jdi.uitests.testing.career.common.tests.CareerTests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        &lt;class name="</a:t>
            </a:r>
            <a:r>
              <a:rPr lang="en-US" sz="2000" dirty="0" err="1"/>
              <a:t>com.epam.jdi.uitests.testing.simple.examples.FormExamples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    &lt;/classes&gt;</a:t>
            </a:r>
          </a:p>
          <a:p>
            <a:pPr marL="0" indent="0">
              <a:buNone/>
            </a:pPr>
            <a:r>
              <a:rPr lang="en-US" sz="2000" dirty="0"/>
              <a:t>    &lt;/test&gt;</a:t>
            </a:r>
          </a:p>
          <a:p>
            <a:pPr marL="0" indent="0">
              <a:buNone/>
            </a:pPr>
            <a:r>
              <a:rPr lang="en-US" sz="2000" dirty="0"/>
              <a:t>&lt;/suite&gt;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parallel test run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4575" y="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146947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2114154"/>
          </a:xfrm>
        </p:spPr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First run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6"/>
            <a:ext cx="10515600" cy="495242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Download project template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github.com/epam/JDI</a:t>
            </a:r>
            <a:r>
              <a:rPr lang="ru-RU" dirty="0" smtClean="0"/>
              <a:t> </a:t>
            </a:r>
            <a:r>
              <a:rPr lang="en-US" dirty="0" smtClean="0"/>
              <a:t>link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“Simple Java example project” </a:t>
            </a:r>
            <a:r>
              <a:rPr lang="en-US" dirty="0" smtClean="0"/>
              <a:t>In Readme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Add (replace examples) UI objects for your project 	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/main/…/</a:t>
            </a:r>
            <a:r>
              <a:rPr lang="en-US" dirty="0" err="1" smtClean="0">
                <a:solidFill>
                  <a:srgbClr val="00B050"/>
                </a:solidFill>
              </a:rPr>
              <a:t>uiobjects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Add tests 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/test/…/tests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Add </a:t>
            </a:r>
            <a:r>
              <a:rPr lang="en-US" dirty="0" err="1" smtClean="0"/>
              <a:t>DataProviders</a:t>
            </a:r>
            <a:r>
              <a:rPr lang="en-US" dirty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/test/…/</a:t>
            </a:r>
            <a:r>
              <a:rPr lang="en-US" dirty="0" err="1" smtClean="0">
                <a:solidFill>
                  <a:srgbClr val="00B050"/>
                </a:solidFill>
              </a:rPr>
              <a:t>dataproviders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Cover your tests with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26148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6"/>
            <a:ext cx="10515600" cy="4952423"/>
          </a:xfrm>
        </p:spPr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n-US" dirty="0" smtClean="0"/>
              <a:t>Setup project settings in:</a:t>
            </a:r>
          </a:p>
          <a:p>
            <a:pPr lvl="1"/>
            <a:r>
              <a:rPr lang="en-US" dirty="0" err="1" smtClean="0"/>
              <a:t>test.properties</a:t>
            </a:r>
            <a:endParaRPr lang="en-US" dirty="0" smtClean="0"/>
          </a:p>
          <a:p>
            <a:pPr lvl="1"/>
            <a:r>
              <a:rPr lang="en-US" dirty="0" smtClean="0"/>
              <a:t>log4j.properties</a:t>
            </a:r>
          </a:p>
          <a:p>
            <a:pPr lvl="1"/>
            <a:r>
              <a:rPr lang="en-US" dirty="0" err="1" smtClean="0"/>
              <a:t>InitTests</a:t>
            </a:r>
            <a:endParaRPr lang="en-US" dirty="0" smtClean="0"/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/>
              <a:t>Add your tests running in CI (e.g. Jenkins) using maven </a:t>
            </a:r>
            <a:r>
              <a:rPr lang="en-US" dirty="0" err="1" smtClean="0"/>
              <a:t>cmd</a:t>
            </a:r>
            <a:r>
              <a:rPr lang="en-US" dirty="0" smtClean="0"/>
              <a:t> line. Add different test runs with parameters in CI if you need this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/>
              <a:t>Create parallel tests run(s) using </a:t>
            </a:r>
            <a:r>
              <a:rPr lang="en-US" dirty="0" err="1" smtClean="0"/>
              <a:t>testng</a:t>
            </a:r>
            <a:r>
              <a:rPr lang="en-US" dirty="0" smtClean="0"/>
              <a:t> xml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them 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/test/resources</a:t>
            </a:r>
          </a:p>
        </p:txBody>
      </p:sp>
    </p:spTree>
    <p:extLst>
      <p:ext uri="{BB962C8B-B14F-4D97-AF65-F5344CB8AC3E}">
        <p14:creationId xmlns:p14="http://schemas.microsoft.com/office/powerpoint/2010/main" val="10293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business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Write test code </a:t>
            </a:r>
            <a:r>
              <a:rPr lang="en-US" sz="2800" b="1" dirty="0">
                <a:solidFill>
                  <a:srgbClr val="00B050"/>
                </a:solidFill>
              </a:rPr>
              <a:t>faster up to 5 times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Average result around 2.8 times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4.7 times speedup on the project with standard implementation</a:t>
            </a:r>
          </a:p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Produce </a:t>
            </a:r>
            <a:r>
              <a:rPr lang="en-US" sz="2800" b="1" dirty="0">
                <a:solidFill>
                  <a:srgbClr val="00B050"/>
                </a:solidFill>
              </a:rPr>
              <a:t>less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amount of </a:t>
            </a:r>
            <a:r>
              <a:rPr lang="en-US" sz="2800" b="1" dirty="0">
                <a:solidFill>
                  <a:srgbClr val="00B050"/>
                </a:solidFill>
              </a:rPr>
              <a:t>test code (</a:t>
            </a:r>
            <a:r>
              <a:rPr lang="en-US" sz="2800" b="1" dirty="0" err="1">
                <a:solidFill>
                  <a:srgbClr val="00B050"/>
                </a:solidFill>
              </a:rPr>
              <a:t>loc</a:t>
            </a:r>
            <a:r>
              <a:rPr lang="en-US" sz="2800" b="1" dirty="0">
                <a:solidFill>
                  <a:srgbClr val="00B050"/>
                </a:solidFill>
              </a:rPr>
              <a:t>) up to 3 times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Average result around 2.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times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2.8 times reduction on the project with standard implementation</a:t>
            </a:r>
          </a:p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Achieve </a:t>
            </a:r>
            <a:r>
              <a:rPr lang="en-US" sz="2800" b="1" dirty="0">
                <a:solidFill>
                  <a:srgbClr val="00B050"/>
                </a:solidFill>
              </a:rPr>
              <a:t>higher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clearness of tests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Decrease of support time for test projects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Lowering of project entry barrier for newcomers</a:t>
            </a:r>
          </a:p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Complete projects with </a:t>
            </a:r>
            <a:r>
              <a:rPr lang="en-US" sz="2800" b="1" dirty="0">
                <a:solidFill>
                  <a:srgbClr val="00B050"/>
                </a:solidFill>
              </a:rPr>
              <a:t>higher quality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Based on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</a:rPr>
              <a:t>70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% answers in survey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JDI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</a:pPr>
            <a:r>
              <a:rPr lang="en-US" sz="2800" b="1" dirty="0">
                <a:solidFill>
                  <a:srgbClr val="00B050"/>
                </a:solidFill>
              </a:rPr>
              <a:t>Reuse investments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from one Project on another</a:t>
            </a:r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Based on 5 years of work and more than 30 projects that already use JDI</a:t>
            </a:r>
          </a:p>
          <a:p>
            <a:pPr>
              <a:buClr>
                <a:srgbClr val="00B0F0"/>
              </a:buClr>
            </a:pPr>
            <a:r>
              <a:rPr lang="en-US" sz="2800" b="1" dirty="0">
                <a:solidFill>
                  <a:srgbClr val="00B050"/>
                </a:solidFill>
              </a:rPr>
              <a:t>Save up to 80% test effort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by migrating tests to other Platforms</a:t>
            </a:r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Based estimated average scope reductions for all test process stages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Example: migrate Web tests to Mobile platform </a:t>
            </a:r>
          </a:p>
          <a:p>
            <a:pPr>
              <a:buClr>
                <a:srgbClr val="00B0F0"/>
              </a:buClr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Can be </a:t>
            </a:r>
            <a:r>
              <a:rPr lang="en-US" sz="2800" b="1" dirty="0">
                <a:solidFill>
                  <a:srgbClr val="00B050"/>
                </a:solidFill>
              </a:rPr>
              <a:t>used in most of projects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with UI Automation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Actually we have no projects where JDI is not applicable. The only reason why not all of our projects use JDI is Client requirements</a:t>
            </a:r>
            <a:endParaRPr lang="ru-RU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Clr>
                <a:srgbClr val="00B0F0"/>
              </a:buClr>
            </a:pPr>
            <a:r>
              <a:rPr lang="en-US" sz="2800" b="1" dirty="0">
                <a:solidFill>
                  <a:srgbClr val="00B050"/>
                </a:solidFill>
              </a:rPr>
              <a:t> Save up to 30-40% money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from whole test process</a:t>
            </a:r>
          </a:p>
          <a:p>
            <a:pPr lvl="1">
              <a:buClr>
                <a:srgbClr val="00B0F0"/>
              </a:buCl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Based on average calculation of scope reductions for all test process stages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JDI </a:t>
            </a:r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Log</a:t>
            </a:r>
            <a:r>
              <a:rPr lang="ru-RU" dirty="0"/>
              <a:t> </a:t>
            </a:r>
            <a:r>
              <a:rPr lang="en-US" dirty="0"/>
              <a:t>in </a:t>
            </a:r>
            <a:r>
              <a:rPr lang="en-US" dirty="0" err="1"/>
              <a:t>bdd</a:t>
            </a:r>
            <a:r>
              <a:rPr lang="en-US" dirty="0"/>
              <a:t> style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557366" y="4040480"/>
            <a:ext cx="9701266" cy="21279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I select </a:t>
            </a:r>
            <a:r>
              <a:rPr lang="en-US" sz="3600" b="1" dirty="0" smtClean="0">
                <a:solidFill>
                  <a:srgbClr val="00B050"/>
                </a:solidFill>
              </a:rPr>
              <a:t>‘jacket’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ProductType</a:t>
            </a:r>
            <a:r>
              <a:rPr lang="en-US" sz="3600" b="1" dirty="0" smtClean="0">
                <a:solidFill>
                  <a:srgbClr val="7030A0"/>
                </a:solidFill>
              </a:rPr>
              <a:t> on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I select </a:t>
            </a:r>
            <a:r>
              <a:rPr lang="en-US" sz="3600" b="1" dirty="0" smtClean="0">
                <a:solidFill>
                  <a:srgbClr val="00B050"/>
                </a:solidFill>
              </a:rPr>
              <a:t>‘</a:t>
            </a:r>
            <a:r>
              <a:rPr lang="en-US" sz="3600" b="1" dirty="0">
                <a:solidFill>
                  <a:srgbClr val="00B050"/>
                </a:solidFill>
              </a:rPr>
              <a:t>500$</a:t>
            </a:r>
            <a:r>
              <a:rPr lang="en-US" sz="3600" b="1" dirty="0" smtClean="0">
                <a:solidFill>
                  <a:srgbClr val="00B050"/>
                </a:solidFill>
              </a:rPr>
              <a:t>’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Price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on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</a:rPr>
              <a:t>I </a:t>
            </a:r>
            <a:r>
              <a:rPr lang="en-US" sz="3600" b="1" dirty="0" smtClean="0">
                <a:solidFill>
                  <a:srgbClr val="7030A0"/>
                </a:solidFill>
              </a:rPr>
              <a:t>check </a:t>
            </a:r>
            <a:r>
              <a:rPr lang="en-US" sz="3600" b="1" dirty="0" smtClean="0">
                <a:solidFill>
                  <a:srgbClr val="00B050"/>
                </a:solidFill>
              </a:rPr>
              <a:t>‘black’ </a:t>
            </a:r>
            <a:r>
              <a:rPr lang="en-US" sz="3600" b="1" dirty="0">
                <a:solidFill>
                  <a:srgbClr val="7030A0"/>
                </a:solidFill>
              </a:rPr>
              <a:t>and</a:t>
            </a:r>
            <a:r>
              <a:rPr lang="en-US" sz="3600" b="1" dirty="0" smtClean="0">
                <a:solidFill>
                  <a:srgbClr val="00B050"/>
                </a:solidFill>
              </a:rPr>
              <a:t> ‘white’</a:t>
            </a:r>
            <a:r>
              <a:rPr lang="en-US" sz="3600" b="1" dirty="0" smtClean="0">
                <a:solidFill>
                  <a:srgbClr val="7030A0"/>
                </a:solidFill>
              </a:rPr>
              <a:t> Colors </a:t>
            </a:r>
            <a:r>
              <a:rPr lang="en-US" sz="3600" b="1" dirty="0">
                <a:solidFill>
                  <a:srgbClr val="7030A0"/>
                </a:solidFill>
              </a:rPr>
              <a:t>on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</a:t>
            </a:r>
            <a:endParaRPr lang="en-US" sz="3600" b="1" dirty="0" smtClean="0">
              <a:solidFill>
                <a:srgbClr val="7030A0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33360" y="1063698"/>
            <a:ext cx="9415515" cy="17271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ProductPage.ProductType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ProductPage.Price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500$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ru-RU" sz="3600" b="1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ProductPage.Colors</a:t>
            </a:r>
            <a:r>
              <a:rPr lang="en-US" sz="3600" b="1" dirty="0" err="1" smtClean="0"/>
              <a:t>.check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black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,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white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</a:p>
        </p:txBody>
      </p:sp>
      <p:sp>
        <p:nvSpPr>
          <p:cNvPr id="4" name="Down Arrow 3"/>
          <p:cNvSpPr/>
          <p:nvPr/>
        </p:nvSpPr>
        <p:spPr>
          <a:xfrm>
            <a:off x="4407874" y="3322930"/>
            <a:ext cx="1943100" cy="600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3" y="1008204"/>
            <a:ext cx="10515600" cy="5348146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sz="2800" dirty="0" smtClean="0"/>
              <a:t>Chrome plugin</a:t>
            </a:r>
          </a:p>
          <a:p>
            <a:pPr lvl="1" fontAlgn="base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 err="1" smtClean="0"/>
              <a:t>ui</a:t>
            </a:r>
            <a:r>
              <a:rPr lang="en-US" sz="2400" dirty="0" smtClean="0"/>
              <a:t> elements to page object in browser</a:t>
            </a:r>
          </a:p>
          <a:p>
            <a:pPr lvl="1" fontAlgn="base">
              <a:lnSpc>
                <a:spcPct val="100000"/>
              </a:lnSpc>
            </a:pPr>
            <a:r>
              <a:rPr lang="en-US" sz="2400" dirty="0" smtClean="0"/>
              <a:t>Auto 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Generated page objects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4" y="3032544"/>
            <a:ext cx="2665606" cy="2303056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749964" y="3759199"/>
            <a:ext cx="1422400" cy="849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одержимое 19"/>
          <p:cNvSpPr txBox="1">
            <a:spLocks/>
          </p:cNvSpPr>
          <p:nvPr/>
        </p:nvSpPr>
        <p:spPr>
          <a:xfrm>
            <a:off x="5638800" y="2641311"/>
            <a:ext cx="5943600" cy="43777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400" dirty="0" err="1" smtClean="0">
                <a:solidFill>
                  <a:srgbClr val="7030A0"/>
                </a:solidFill>
              </a:rPr>
              <a:t>LoginForm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2400" b="1" u="sng" dirty="0" smtClean="0">
                <a:solidFill>
                  <a:srgbClr val="0070C0"/>
                </a:solidFill>
              </a:rPr>
              <a:t>Form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User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“.login”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psw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TextField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password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“.submit”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Services page objects</a:t>
            </a:r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1154186" y="1459056"/>
            <a:ext cx="8686799" cy="3343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ServiceDomain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“http://service.com”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class </a:t>
            </a:r>
            <a:r>
              <a:rPr lang="en-US" sz="2800" dirty="0" err="1" smtClean="0">
                <a:solidFill>
                  <a:srgbClr val="7030A0"/>
                </a:solidFill>
              </a:rPr>
              <a:t>ServiceExample</a:t>
            </a:r>
            <a:r>
              <a:rPr lang="ru-RU" sz="2800" dirty="0" smtClean="0"/>
              <a:t> </a:t>
            </a:r>
            <a:r>
              <a:rPr lang="en-US" sz="28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	@GET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rgbClr val="1E9660"/>
                </a:solidFill>
              </a:rPr>
              <a:t>“/color/get”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800" b="1" dirty="0" err="1" smtClean="0">
                <a:solidFill>
                  <a:srgbClr val="0070C0"/>
                </a:solidFill>
              </a:rPr>
              <a:t>RestMethod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getColor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>
                <a:solidFill>
                  <a:srgbClr val="FFC000"/>
                </a:solidFill>
              </a:rPr>
              <a:t>@POST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rgbClr val="1E9660"/>
                </a:solidFill>
              </a:rPr>
              <a:t>“/</a:t>
            </a:r>
            <a:r>
              <a:rPr lang="en-US" sz="2800" dirty="0" smtClean="0">
                <a:solidFill>
                  <a:srgbClr val="1E9660"/>
                </a:solidFill>
              </a:rPr>
              <a:t>color/change/100”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800" b="1" dirty="0" err="1">
                <a:solidFill>
                  <a:srgbClr val="0070C0"/>
                </a:solidFill>
              </a:rPr>
              <a:t>RestMethod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changeColor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73" y="4994854"/>
            <a:ext cx="4453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Auto generation by WSDL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9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db</a:t>
            </a:r>
            <a:r>
              <a:rPr lang="en-US" dirty="0" smtClean="0"/>
              <a:t> testing support</a:t>
            </a:r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1154186" y="1459056"/>
            <a:ext cx="8686799" cy="3343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53" y="1695293"/>
            <a:ext cx="4271847" cy="42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6" y="1497237"/>
            <a:ext cx="2824162" cy="30985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tests generator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320111"/>
            <a:ext cx="1609724" cy="1609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472511"/>
            <a:ext cx="1609724" cy="1609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624911"/>
            <a:ext cx="1609724" cy="1609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77311"/>
            <a:ext cx="1609724" cy="1609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929711"/>
            <a:ext cx="1609724" cy="1609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082111"/>
            <a:ext cx="1609724" cy="1609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234511"/>
            <a:ext cx="1609724" cy="1609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386911"/>
            <a:ext cx="1609724" cy="160972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584031" y="2777311"/>
            <a:ext cx="981075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Support main </a:t>
            </a:r>
            <a:r>
              <a:rPr lang="en-US" dirty="0" err="1" smtClean="0">
                <a:solidFill>
                  <a:schemeClr val="tx1"/>
                </a:solidFill>
              </a:rPr>
              <a:t>ui</a:t>
            </a:r>
            <a:r>
              <a:rPr lang="en-US" dirty="0" smtClean="0">
                <a:solidFill>
                  <a:schemeClr val="tx1"/>
                </a:solidFill>
              </a:rPr>
              <a:t> dev frameworks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48" y="3901498"/>
            <a:ext cx="1642052" cy="1699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17" y="3520586"/>
            <a:ext cx="2461491" cy="2461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73" y="1517516"/>
            <a:ext cx="2050762" cy="2003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124" y="1653598"/>
            <a:ext cx="1853625" cy="26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Performance / statistic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56" y="1166386"/>
            <a:ext cx="4873544" cy="51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2049305"/>
            <a:ext cx="5748338" cy="41609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Sniff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443162"/>
            <a:ext cx="1990725" cy="22574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 err="1" smtClean="0"/>
              <a:t>js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phyton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7" y="2253435"/>
            <a:ext cx="2924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23047</TotalTime>
  <Words>3612</Words>
  <Application>Microsoft Office PowerPoint</Application>
  <PresentationFormat>Widescreen</PresentationFormat>
  <Paragraphs>1030</Paragraphs>
  <Slides>104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1" baseType="lpstr">
      <vt:lpstr>Arial</vt:lpstr>
      <vt:lpstr>Arial Black</vt:lpstr>
      <vt:lpstr>Calibri</vt:lpstr>
      <vt:lpstr>Calibri Light</vt:lpstr>
      <vt:lpstr>Trebuchet MS</vt:lpstr>
      <vt:lpstr>Wingdings</vt:lpstr>
      <vt:lpstr>Office Theme</vt:lpstr>
      <vt:lpstr>UI with jdi easy fast good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elements</vt:lpstr>
      <vt:lpstr>PowerPoint Presentation</vt:lpstr>
      <vt:lpstr>PowerPoint Presentation</vt:lpstr>
      <vt:lpstr>PowerPoint Presentation</vt:lpstr>
      <vt:lpstr>Simple elements</vt:lpstr>
      <vt:lpstr>PowerPoint Presentation</vt:lpstr>
      <vt:lpstr>PowerPoint Presentation</vt:lpstr>
      <vt:lpstr>PowerPoint Presentation</vt:lpstr>
      <vt:lpstr>PowerPoint Presentation</vt:lpstr>
      <vt:lpstr>complex elements</vt:lpstr>
      <vt:lpstr>PowerPoint Presentation</vt:lpstr>
      <vt:lpstr>PowerPoint Presentation</vt:lpstr>
      <vt:lpstr>PowerPoint Presentation</vt:lpstr>
      <vt:lpstr>Using enums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driven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objects pattern</vt:lpstr>
      <vt:lpstr>PowerPoint Presentation</vt:lpstr>
      <vt:lpstr>PowerPoint Presentation</vt:lpstr>
      <vt:lpstr>PowerPoint Presentation</vt:lpstr>
      <vt:lpstr>PowerPoint Presentation</vt:lpstr>
      <vt:lpstr>Test settings</vt:lpstr>
      <vt:lpstr>PowerPoint Presentation</vt:lpstr>
      <vt:lpstr>PowerPoint Presentation</vt:lpstr>
      <vt:lpstr>PowerPoint Presentation</vt:lpstr>
      <vt:lpstr>logger</vt:lpstr>
      <vt:lpstr>PowerPoint Presentation</vt:lpstr>
      <vt:lpstr>PowerPoint Presentation</vt:lpstr>
      <vt:lpstr>PowerPoint Presentation</vt:lpstr>
      <vt:lpstr>structure</vt:lpstr>
      <vt:lpstr>PowerPoint Presentation</vt:lpstr>
      <vt:lpstr>CUSTOMIzATION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PRECONDITIONS</vt:lpstr>
      <vt:lpstr>PowerPoint Presentation</vt:lpstr>
      <vt:lpstr>PowerPoint Presentation</vt:lpstr>
      <vt:lpstr>PowerPoint Presentation</vt:lpstr>
      <vt:lpstr>PowerPoint Presentation</vt:lpstr>
      <vt:lpstr>matchers</vt:lpstr>
      <vt:lpstr>PowerPoint Presentation</vt:lpstr>
      <vt:lpstr>PowerPoint Presentation</vt:lpstr>
      <vt:lpstr>PowerPoint Presentation</vt:lpstr>
      <vt:lpstr>interfaces</vt:lpstr>
      <vt:lpstr>PowerPoint Presentation</vt:lpstr>
      <vt:lpstr>PowerPoint Presentation</vt:lpstr>
      <vt:lpstr>PowerPoint Presentation</vt:lpstr>
      <vt:lpstr>Parallel  test run</vt:lpstr>
      <vt:lpstr>PowerPoint Presentation</vt:lpstr>
      <vt:lpstr>instruction</vt:lpstr>
      <vt:lpstr>PowerPoint Presentation</vt:lpstr>
      <vt:lpstr>PowerPoint Presentation</vt:lpstr>
      <vt:lpstr>For business</vt:lpstr>
      <vt:lpstr>PowerPoint Presentation</vt:lpstr>
      <vt:lpstr>PowerPoint Presentation</vt:lpstr>
      <vt:lpstr>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98</cp:revision>
  <dcterms:created xsi:type="dcterms:W3CDTF">2016-08-29T09:02:22Z</dcterms:created>
  <dcterms:modified xsi:type="dcterms:W3CDTF">2017-03-09T09:11:56Z</dcterms:modified>
</cp:coreProperties>
</file>