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9" r:id="rId2"/>
    <p:sldId id="258" r:id="rId3"/>
    <p:sldId id="277" r:id="rId4"/>
    <p:sldId id="314" r:id="rId5"/>
    <p:sldId id="317" r:id="rId6"/>
    <p:sldId id="316" r:id="rId7"/>
    <p:sldId id="318" r:id="rId8"/>
    <p:sldId id="315" r:id="rId9"/>
    <p:sldId id="283" r:id="rId10"/>
    <p:sldId id="281" r:id="rId11"/>
    <p:sldId id="319" r:id="rId12"/>
    <p:sldId id="282" r:id="rId13"/>
    <p:sldId id="284" r:id="rId14"/>
    <p:sldId id="313" r:id="rId15"/>
    <p:sldId id="305" r:id="rId16"/>
    <p:sldId id="306" r:id="rId17"/>
    <p:sldId id="307" r:id="rId18"/>
    <p:sldId id="308" r:id="rId19"/>
    <p:sldId id="309" r:id="rId20"/>
    <p:sldId id="310" r:id="rId21"/>
    <p:sldId id="285" r:id="rId22"/>
    <p:sldId id="286" r:id="rId23"/>
    <p:sldId id="311" r:id="rId24"/>
    <p:sldId id="289" r:id="rId25"/>
    <p:sldId id="312" r:id="rId26"/>
    <p:sldId id="301" r:id="rId27"/>
    <p:sldId id="302" r:id="rId28"/>
    <p:sldId id="303" r:id="rId29"/>
    <p:sldId id="304" r:id="rId30"/>
    <p:sldId id="298" r:id="rId31"/>
    <p:sldId id="29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79" autoAdjust="0"/>
  </p:normalViewPr>
  <p:slideViewPr>
    <p:cSldViewPr snapToGrid="0">
      <p:cViewPr varScale="1">
        <p:scale>
          <a:sx n="67" d="100"/>
          <a:sy n="67" d="100"/>
        </p:scale>
        <p:origin x="52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8FCFE-F316-49C5-A3FC-507A450A88A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8FE2F-B1C4-47FA-8554-15D93AB3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245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/>
              <a:t>LIVE demo</a:t>
            </a:r>
          </a:p>
          <a:p>
            <a:pPr marL="0" indent="0">
              <a:buNone/>
            </a:pPr>
            <a:r>
              <a:rPr lang="ru-RU" sz="1200" b="1" dirty="0" smtClean="0"/>
              <a:t>Есть готовые </a:t>
            </a:r>
            <a:r>
              <a:rPr lang="en-US" sz="1200" b="1" dirty="0" smtClean="0"/>
              <a:t>UI Objects. </a:t>
            </a:r>
            <a:r>
              <a:rPr lang="ru-RU" sz="1200" b="1" dirty="0" smtClean="0"/>
              <a:t>Переделка Селениум кода (с вейтами) под </a:t>
            </a:r>
            <a:r>
              <a:rPr lang="en-US" sz="1200" b="1" dirty="0" smtClean="0"/>
              <a:t>UI </a:t>
            </a:r>
            <a:r>
              <a:rPr lang="ru-RU" sz="1200" b="1" dirty="0" smtClean="0"/>
              <a:t>объекты</a:t>
            </a:r>
            <a:endParaRPr lang="en-US" sz="1200" b="1" dirty="0" smtClean="0"/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842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60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314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81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1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730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55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89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372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721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/>
              <a:t>LIVE demo</a:t>
            </a:r>
          </a:p>
          <a:p>
            <a:pPr marL="0" indent="0">
              <a:buNone/>
            </a:pPr>
            <a:r>
              <a:rPr lang="ru-RU" sz="1200" b="1" dirty="0" smtClean="0"/>
              <a:t>Есть готовые </a:t>
            </a:r>
            <a:r>
              <a:rPr lang="en-US" sz="1200" b="1" dirty="0" smtClean="0"/>
              <a:t>UI Objects. </a:t>
            </a:r>
            <a:r>
              <a:rPr lang="ru-RU" sz="1200" b="1" dirty="0" smtClean="0"/>
              <a:t>Переделка Селениум кода (с вейтами) под </a:t>
            </a:r>
            <a:r>
              <a:rPr lang="en-US" sz="1200" b="1" dirty="0" smtClean="0"/>
              <a:t>UI </a:t>
            </a:r>
            <a:r>
              <a:rPr lang="ru-RU" sz="1200" b="1" dirty="0" smtClean="0"/>
              <a:t>объекты</a:t>
            </a:r>
            <a:endParaRPr lang="en-US" sz="1200" b="1" dirty="0" smtClean="0"/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031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59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7" b="76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7" y="369914"/>
            <a:ext cx="2829252" cy="110836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6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19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19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40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1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pic>
        <p:nvPicPr>
          <p:cNvPr id="20" name="Picture 19" descr="EPAM_LOGO_gray_blue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63" r:id="rId3"/>
    <p:sldLayoutId id="2147483652" r:id="rId4"/>
    <p:sldLayoutId id="2147483660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JDI COMPOSITE ELEMENTS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20 Sep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838200" y="1403927"/>
            <a:ext cx="5950527" cy="5080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600" b="1" dirty="0" smtClean="0">
                <a:solidFill>
                  <a:schemeClr val="tx1">
                    <a:lumMod val="50000"/>
                  </a:schemeClr>
                </a:solidFill>
              </a:rPr>
              <a:t>Header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2600" b="1" dirty="0" smtClean="0">
                <a:solidFill>
                  <a:srgbClr val="0070C0"/>
                </a:solidFill>
              </a:rPr>
              <a:t>Section 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C000"/>
                </a:solidFill>
              </a:rPr>
              <a:t>	@</a:t>
            </a:r>
            <a:r>
              <a:rPr lang="en-US" sz="2600" dirty="0" err="1">
                <a:solidFill>
                  <a:srgbClr val="FFC000"/>
                </a:solidFill>
              </a:rPr>
              <a:t>FindBy</a:t>
            </a:r>
            <a:r>
              <a:rPr lang="en-US" sz="2600" dirty="0">
                <a:solidFill>
                  <a:srgbClr val="FFC000"/>
                </a:solidFill>
              </a:rPr>
              <a:t> 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6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600" dirty="0" smtClean="0">
                <a:solidFill>
                  <a:srgbClr val="1E9660"/>
                </a:solidFill>
              </a:rPr>
              <a:t>“.submit”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600" b="1" dirty="0">
                <a:solidFill>
                  <a:srgbClr val="0070C0"/>
                </a:solidFill>
              </a:rPr>
              <a:t>Button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>
                <a:solidFill>
                  <a:srgbClr val="7030A0"/>
                </a:solidFill>
              </a:rPr>
              <a:t>s</a:t>
            </a:r>
            <a:r>
              <a:rPr lang="en-US" sz="2600" dirty="0" smtClean="0">
                <a:solidFill>
                  <a:srgbClr val="7030A0"/>
                </a:solidFill>
              </a:rPr>
              <a:t>ubmit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C000"/>
                </a:solidFill>
              </a:rPr>
              <a:t>	@</a:t>
            </a:r>
            <a:r>
              <a:rPr lang="en-US" sz="2600" dirty="0" err="1">
                <a:solidFill>
                  <a:srgbClr val="FFC000"/>
                </a:solidFill>
              </a:rPr>
              <a:t>FindBy</a:t>
            </a:r>
            <a:r>
              <a:rPr lang="en-US" sz="2600" dirty="0">
                <a:solidFill>
                  <a:srgbClr val="FFC000"/>
                </a:solidFill>
              </a:rPr>
              <a:t> 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6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600" dirty="0" smtClean="0">
                <a:solidFill>
                  <a:srgbClr val="1E9660"/>
                </a:solidFill>
              </a:rPr>
              <a:t>“.</a:t>
            </a:r>
            <a:r>
              <a:rPr lang="en-US" sz="2600" dirty="0" err="1" smtClean="0">
                <a:solidFill>
                  <a:srgbClr val="1E9660"/>
                </a:solidFill>
              </a:rPr>
              <a:t>followMe</a:t>
            </a:r>
            <a:r>
              <a:rPr lang="en-US" sz="2600" dirty="0" smtClean="0">
                <a:solidFill>
                  <a:srgbClr val="1E9660"/>
                </a:solidFill>
              </a:rPr>
              <a:t>”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	public </a:t>
            </a:r>
            <a:r>
              <a:rPr lang="en-US" sz="2600" b="1" dirty="0">
                <a:solidFill>
                  <a:srgbClr val="0070C0"/>
                </a:solidFill>
              </a:rPr>
              <a:t>Link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tx1">
                    <a:lumMod val="50000"/>
                  </a:schemeClr>
                </a:solidFill>
              </a:rPr>
              <a:t>f</a:t>
            </a:r>
            <a:r>
              <a:rPr lang="en-US" sz="2600" dirty="0" err="1" smtClean="0">
                <a:solidFill>
                  <a:srgbClr val="7030A0"/>
                </a:solidFill>
              </a:rPr>
              <a:t>ollowMe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C000"/>
                </a:solidFill>
              </a:rPr>
              <a:t>	@</a:t>
            </a:r>
            <a:r>
              <a:rPr lang="en-US" sz="2600" dirty="0" err="1">
                <a:solidFill>
                  <a:srgbClr val="FFC000"/>
                </a:solidFill>
              </a:rPr>
              <a:t>FindBy</a:t>
            </a:r>
            <a:r>
              <a:rPr lang="en-US" sz="2600" dirty="0">
                <a:solidFill>
                  <a:srgbClr val="FFC000"/>
                </a:solidFill>
              </a:rPr>
              <a:t> 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6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600" dirty="0" smtClean="0">
                <a:solidFill>
                  <a:srgbClr val="1E9660"/>
                </a:solidFill>
              </a:rPr>
              <a:t>“.navigation”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600" b="1" dirty="0" smtClean="0">
                <a:solidFill>
                  <a:srgbClr val="0070C0"/>
                </a:solidFill>
              </a:rPr>
              <a:t>Menu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n</a:t>
            </a:r>
            <a:r>
              <a:rPr lang="en-US" sz="2600" dirty="0" smtClean="0">
                <a:solidFill>
                  <a:srgbClr val="7030A0"/>
                </a:solidFill>
              </a:rPr>
              <a:t>avigation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void </a:t>
            </a:r>
            <a:r>
              <a:rPr lang="en-US" sz="2600" dirty="0" err="1" smtClean="0">
                <a:solidFill>
                  <a:schemeClr val="tx1">
                    <a:lumMod val="50000"/>
                  </a:schemeClr>
                </a:solidFill>
              </a:rPr>
              <a:t>openAbout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600" dirty="0" err="1">
                <a:solidFill>
                  <a:srgbClr val="7030A0"/>
                </a:solidFill>
              </a:rPr>
              <a:t>f</a:t>
            </a:r>
            <a:r>
              <a:rPr lang="en-US" sz="2600" dirty="0" err="1" smtClean="0">
                <a:solidFill>
                  <a:srgbClr val="7030A0"/>
                </a:solidFill>
              </a:rPr>
              <a:t>ollowMe</a:t>
            </a:r>
            <a:r>
              <a:rPr lang="en-US" sz="2600" dirty="0" err="1" smtClean="0"/>
              <a:t>.Click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600" dirty="0" err="1" smtClean="0">
                <a:solidFill>
                  <a:schemeClr val="tx1">
                    <a:lumMod val="50000"/>
                  </a:schemeClr>
                </a:solidFill>
              </a:rPr>
              <a:t>n</a:t>
            </a:r>
            <a:r>
              <a:rPr lang="en-US" sz="2600" dirty="0" err="1" smtClean="0">
                <a:solidFill>
                  <a:srgbClr val="7030A0"/>
                </a:solidFill>
              </a:rPr>
              <a:t>avigation</a:t>
            </a:r>
            <a:r>
              <a:rPr lang="en-US" sz="2600" dirty="0" err="1" smtClean="0">
                <a:solidFill>
                  <a:schemeClr val="tx1">
                    <a:lumMod val="50000"/>
                  </a:schemeClr>
                </a:solidFill>
              </a:rPr>
              <a:t>.select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ABOUT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	</a:t>
            </a:r>
            <a:endParaRPr lang="en-US" sz="2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Section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6" name="Содержимое 19"/>
          <p:cNvSpPr txBox="1">
            <a:spLocks/>
          </p:cNvSpPr>
          <p:nvPr/>
        </p:nvSpPr>
        <p:spPr>
          <a:xfrm>
            <a:off x="7243619" y="2872508"/>
            <a:ext cx="4110181" cy="142240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header</a:t>
            </a:r>
            <a:r>
              <a:rPr lang="en-US" sz="2800" dirty="0" err="1" smtClean="0"/>
              <a:t>.submit.Click</a:t>
            </a:r>
            <a:r>
              <a:rPr lang="en-US" sz="2800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header</a:t>
            </a:r>
            <a:r>
              <a:rPr lang="en-US" sz="2800" dirty="0" err="1" smtClean="0"/>
              <a:t>.menu.isSelected</a:t>
            </a:r>
            <a:r>
              <a:rPr lang="en-US" sz="2800" dirty="0" smtClean="0"/>
              <a:t>();</a:t>
            </a:r>
            <a:endParaRPr lang="en-US" sz="2800" dirty="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header</a:t>
            </a:r>
            <a:r>
              <a:rPr lang="en-US" sz="2800" dirty="0" err="1" smtClean="0"/>
              <a:t>.openAbout</a:t>
            </a:r>
            <a:r>
              <a:rPr lang="en-US" sz="2800" dirty="0" smtClean="0"/>
              <a:t>();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8" name="Содержимое 19"/>
          <p:cNvSpPr txBox="1">
            <a:spLocks/>
          </p:cNvSpPr>
          <p:nvPr/>
        </p:nvSpPr>
        <p:spPr>
          <a:xfrm>
            <a:off x="7243619" y="2282171"/>
            <a:ext cx="1341580" cy="590337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USAGE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2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838200" y="3490017"/>
            <a:ext cx="5950527" cy="298698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600" b="1" dirty="0" smtClean="0">
                <a:solidFill>
                  <a:schemeClr val="tx1">
                    <a:lumMod val="50000"/>
                  </a:schemeClr>
                </a:solidFill>
              </a:rPr>
              <a:t>Header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2600" b="1" dirty="0" smtClean="0">
                <a:solidFill>
                  <a:srgbClr val="0070C0"/>
                </a:solidFill>
              </a:rPr>
              <a:t>Section 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C000"/>
                </a:solidFill>
              </a:rPr>
              <a:t>	@</a:t>
            </a:r>
            <a:r>
              <a:rPr lang="en-US" sz="2600" dirty="0" err="1">
                <a:solidFill>
                  <a:srgbClr val="FFC000"/>
                </a:solidFill>
              </a:rPr>
              <a:t>FindBy</a:t>
            </a:r>
            <a:r>
              <a:rPr lang="en-US" sz="2600" dirty="0">
                <a:solidFill>
                  <a:srgbClr val="FFC000"/>
                </a:solidFill>
              </a:rPr>
              <a:t> 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6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600" dirty="0" smtClean="0">
                <a:solidFill>
                  <a:srgbClr val="1E9660"/>
                </a:solidFill>
              </a:rPr>
              <a:t>“.submit”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600" b="1" dirty="0">
                <a:solidFill>
                  <a:srgbClr val="0070C0"/>
                </a:solidFill>
              </a:rPr>
              <a:t>Button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>
                <a:solidFill>
                  <a:srgbClr val="7030A0"/>
                </a:solidFill>
              </a:rPr>
              <a:t>s</a:t>
            </a:r>
            <a:r>
              <a:rPr lang="en-US" sz="2600" dirty="0" smtClean="0">
                <a:solidFill>
                  <a:srgbClr val="7030A0"/>
                </a:solidFill>
              </a:rPr>
              <a:t>ubmit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C000"/>
                </a:solidFill>
              </a:rPr>
              <a:t>	@</a:t>
            </a:r>
            <a:r>
              <a:rPr lang="en-US" sz="2600" dirty="0" err="1">
                <a:solidFill>
                  <a:srgbClr val="FFC000"/>
                </a:solidFill>
              </a:rPr>
              <a:t>FindBy</a:t>
            </a:r>
            <a:r>
              <a:rPr lang="en-US" sz="2600" dirty="0">
                <a:solidFill>
                  <a:srgbClr val="FFC000"/>
                </a:solidFill>
              </a:rPr>
              <a:t> 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6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600" dirty="0" smtClean="0">
                <a:solidFill>
                  <a:srgbClr val="1E9660"/>
                </a:solidFill>
              </a:rPr>
              <a:t>“.</a:t>
            </a:r>
            <a:r>
              <a:rPr lang="en-US" sz="2600" dirty="0" err="1" smtClean="0">
                <a:solidFill>
                  <a:srgbClr val="1E9660"/>
                </a:solidFill>
              </a:rPr>
              <a:t>followMe</a:t>
            </a:r>
            <a:r>
              <a:rPr lang="en-US" sz="2600" dirty="0" smtClean="0">
                <a:solidFill>
                  <a:srgbClr val="1E9660"/>
                </a:solidFill>
              </a:rPr>
              <a:t>”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	public </a:t>
            </a:r>
            <a:r>
              <a:rPr lang="en-US" sz="2600" b="1" dirty="0">
                <a:solidFill>
                  <a:srgbClr val="0070C0"/>
                </a:solidFill>
              </a:rPr>
              <a:t>Link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tx1">
                    <a:lumMod val="50000"/>
                  </a:schemeClr>
                </a:solidFill>
              </a:rPr>
              <a:t>f</a:t>
            </a:r>
            <a:r>
              <a:rPr lang="en-US" sz="2600" dirty="0" err="1" smtClean="0">
                <a:solidFill>
                  <a:srgbClr val="7030A0"/>
                </a:solidFill>
              </a:rPr>
              <a:t>ollowMe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C000"/>
                </a:solidFill>
              </a:rPr>
              <a:t>	@</a:t>
            </a:r>
            <a:r>
              <a:rPr lang="en-US" sz="2600" dirty="0" err="1">
                <a:solidFill>
                  <a:srgbClr val="FFC000"/>
                </a:solidFill>
              </a:rPr>
              <a:t>FindBy</a:t>
            </a:r>
            <a:r>
              <a:rPr lang="en-US" sz="2600" dirty="0">
                <a:solidFill>
                  <a:srgbClr val="FFC000"/>
                </a:solidFill>
              </a:rPr>
              <a:t> 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6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600" dirty="0" smtClean="0">
                <a:solidFill>
                  <a:srgbClr val="1E9660"/>
                </a:solidFill>
              </a:rPr>
              <a:t>“.navigation”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600" b="1" dirty="0" smtClean="0">
                <a:solidFill>
                  <a:srgbClr val="0070C0"/>
                </a:solidFill>
              </a:rPr>
              <a:t>Menu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n</a:t>
            </a:r>
            <a:r>
              <a:rPr lang="en-US" sz="2600" dirty="0" smtClean="0">
                <a:solidFill>
                  <a:srgbClr val="7030A0"/>
                </a:solidFill>
              </a:rPr>
              <a:t>avigation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Section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9" name="Содержимое 19"/>
          <p:cNvSpPr txBox="1">
            <a:spLocks/>
          </p:cNvSpPr>
          <p:nvPr/>
        </p:nvSpPr>
        <p:spPr>
          <a:xfrm>
            <a:off x="838200" y="1063698"/>
            <a:ext cx="5762625" cy="22822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rgbClr val="FFC000"/>
                </a:solidFill>
              </a:rPr>
              <a:t>@</a:t>
            </a:r>
            <a:r>
              <a:rPr lang="en-US" sz="2600" dirty="0" err="1" smtClean="0">
                <a:solidFill>
                  <a:srgbClr val="FFC000"/>
                </a:solidFill>
              </a:rPr>
              <a:t>JSite</a:t>
            </a:r>
            <a:r>
              <a:rPr lang="en-US" sz="2600" dirty="0" smtClean="0"/>
              <a:t>(domain = </a:t>
            </a:r>
            <a:r>
              <a:rPr lang="en-US" sz="2600" dirty="0" smtClean="0">
                <a:solidFill>
                  <a:srgbClr val="1E9660"/>
                </a:solidFill>
              </a:rPr>
              <a:t>“http://epam.com/"</a:t>
            </a:r>
            <a:r>
              <a:rPr lang="en-US" sz="2600" dirty="0" smtClean="0"/>
              <a:t>)</a:t>
            </a:r>
            <a:endParaRPr lang="en-US" sz="2600" b="1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600" dirty="0" err="1" smtClean="0">
                <a:solidFill>
                  <a:srgbClr val="7030A0"/>
                </a:solidFill>
              </a:rPr>
              <a:t>EpamSite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2600" b="1" dirty="0" err="1" smtClean="0">
                <a:solidFill>
                  <a:srgbClr val="0070C0"/>
                </a:solidFill>
              </a:rPr>
              <a:t>WebSite</a:t>
            </a:r>
            <a:r>
              <a:rPr lang="ru-RU" sz="2600" dirty="0" smtClean="0"/>
              <a:t> </a:t>
            </a:r>
            <a:r>
              <a:rPr lang="en-US" sz="26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C000"/>
                </a:solidFill>
              </a:rPr>
              <a:t>	@</a:t>
            </a:r>
            <a:r>
              <a:rPr lang="en-US" sz="2600" dirty="0" err="1" smtClean="0">
                <a:solidFill>
                  <a:srgbClr val="FFC000"/>
                </a:solidFill>
              </a:rPr>
              <a:t>FindBy</a:t>
            </a:r>
            <a:r>
              <a:rPr lang="en-US" sz="2600" dirty="0" smtClean="0"/>
              <a:t>(id = </a:t>
            </a:r>
            <a:r>
              <a:rPr lang="en-US" sz="2600" dirty="0">
                <a:solidFill>
                  <a:srgbClr val="1E9660"/>
                </a:solidFill>
              </a:rPr>
              <a:t>“header”</a:t>
            </a:r>
            <a:r>
              <a:rPr lang="en-US" sz="2600" dirty="0"/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/>
              <a:t>	public </a:t>
            </a:r>
            <a:r>
              <a:rPr lang="en-US" sz="2600" b="1" dirty="0" smtClean="0">
                <a:solidFill>
                  <a:srgbClr val="C00000"/>
                </a:solidFill>
              </a:rPr>
              <a:t>static</a:t>
            </a:r>
            <a:r>
              <a:rPr lang="en-US" sz="2600" dirty="0" smtClean="0"/>
              <a:t> </a:t>
            </a:r>
            <a:r>
              <a:rPr lang="en-US" sz="2600" b="1" dirty="0" smtClean="0">
                <a:solidFill>
                  <a:srgbClr val="0070C0"/>
                </a:solidFill>
              </a:rPr>
              <a:t>Header</a:t>
            </a:r>
            <a:r>
              <a:rPr lang="en-US" sz="2600" dirty="0" smtClean="0"/>
              <a:t> </a:t>
            </a:r>
            <a:r>
              <a:rPr lang="en-US" sz="2600" dirty="0" err="1">
                <a:solidFill>
                  <a:srgbClr val="7030A0"/>
                </a:solidFill>
              </a:rPr>
              <a:t>header</a:t>
            </a:r>
            <a:r>
              <a:rPr lang="en-US" sz="2600" dirty="0" smtClean="0"/>
              <a:t>; 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…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Содержимое 19"/>
          <p:cNvSpPr txBox="1">
            <a:spLocks/>
          </p:cNvSpPr>
          <p:nvPr/>
        </p:nvSpPr>
        <p:spPr>
          <a:xfrm>
            <a:off x="7110269" y="1752922"/>
            <a:ext cx="4110181" cy="618803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header</a:t>
            </a:r>
            <a:r>
              <a:rPr lang="en-US" sz="2800" dirty="0" err="1" smtClean="0"/>
              <a:t>.submit.Click</a:t>
            </a:r>
            <a:r>
              <a:rPr lang="en-US" sz="2800" dirty="0" smtClean="0"/>
              <a:t>();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12" name="Содержимое 19"/>
          <p:cNvSpPr txBox="1">
            <a:spLocks/>
          </p:cNvSpPr>
          <p:nvPr/>
        </p:nvSpPr>
        <p:spPr>
          <a:xfrm>
            <a:off x="7110269" y="1162585"/>
            <a:ext cx="1341580" cy="590337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USAGE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Содержимое 19"/>
          <p:cNvSpPr txBox="1">
            <a:spLocks/>
          </p:cNvSpPr>
          <p:nvPr/>
        </p:nvSpPr>
        <p:spPr>
          <a:xfrm>
            <a:off x="6524625" y="3548134"/>
            <a:ext cx="4695825" cy="195156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driver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.</a:t>
            </a:r>
            <a:r>
              <a:rPr lang="en-US" sz="2800" dirty="0" err="1" smtClean="0"/>
              <a:t>findElement</a:t>
            </a:r>
            <a:r>
              <a:rPr lang="en-US" sz="2800" dirty="0" smtClean="0"/>
              <a:t>(By.id(</a:t>
            </a:r>
            <a:r>
              <a:rPr lang="en-US" sz="2800" dirty="0" smtClean="0">
                <a:solidFill>
                  <a:srgbClr val="00B050"/>
                </a:solidFill>
              </a:rPr>
              <a:t>“header”</a:t>
            </a:r>
            <a:r>
              <a:rPr lang="en-US" sz="2800" dirty="0" smtClean="0"/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.</a:t>
            </a:r>
            <a:r>
              <a:rPr lang="en-US" sz="2800" dirty="0" err="1" smtClean="0"/>
              <a:t>findElement</a:t>
            </a:r>
            <a:r>
              <a:rPr lang="en-US" sz="2800" dirty="0" smtClean="0"/>
              <a:t>(By.css(</a:t>
            </a:r>
            <a:r>
              <a:rPr lang="en-US" sz="2800" dirty="0" smtClean="0">
                <a:solidFill>
                  <a:srgbClr val="00B050"/>
                </a:solidFill>
              </a:rPr>
              <a:t>“.submit”</a:t>
            </a:r>
            <a:r>
              <a:rPr lang="en-US" sz="2800" dirty="0" smtClean="0"/>
              <a:t>)).click()</a:t>
            </a:r>
            <a:endParaRPr lang="en-US" sz="2800" dirty="0"/>
          </a:p>
        </p:txBody>
      </p:sp>
      <p:sp>
        <p:nvSpPr>
          <p:cNvPr id="5" name="Equal 4"/>
          <p:cNvSpPr/>
          <p:nvPr/>
        </p:nvSpPr>
        <p:spPr>
          <a:xfrm>
            <a:off x="8289925" y="2613941"/>
            <a:ext cx="1165224" cy="696288"/>
          </a:xfrm>
          <a:prstGeom prst="mathEqual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81175" y="1752922"/>
            <a:ext cx="3476626" cy="451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3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5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838200" y="1403927"/>
            <a:ext cx="10836564" cy="18195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>
                <a:solidFill>
                  <a:srgbClr val="FFC000"/>
                </a:solidFill>
              </a:rPr>
              <a:t>JPage</a:t>
            </a:r>
            <a:r>
              <a:rPr lang="en-US" sz="2800" dirty="0"/>
              <a:t>(</a:t>
            </a:r>
            <a:r>
              <a:rPr lang="en-US" sz="2800" dirty="0" err="1"/>
              <a:t>url</a:t>
            </a:r>
            <a:r>
              <a:rPr lang="en-US" sz="2800" dirty="0"/>
              <a:t> = </a:t>
            </a:r>
            <a:r>
              <a:rPr lang="en-US" sz="2800" dirty="0" smtClean="0">
                <a:solidFill>
                  <a:srgbClr val="1E9660"/>
                </a:solidFill>
              </a:rPr>
              <a:t>"/main"</a:t>
            </a:r>
            <a:r>
              <a:rPr lang="en-US" sz="2800" dirty="0" smtClean="0"/>
              <a:t>, </a:t>
            </a:r>
            <a:r>
              <a:rPr lang="en-US" sz="2800" dirty="0"/>
              <a:t>title = </a:t>
            </a:r>
            <a:r>
              <a:rPr lang="en-US" sz="2800" dirty="0">
                <a:solidFill>
                  <a:srgbClr val="1E9660"/>
                </a:solidFill>
              </a:rPr>
              <a:t>"</a:t>
            </a:r>
            <a:r>
              <a:rPr lang="en-US" sz="2800" dirty="0" smtClean="0">
                <a:solidFill>
                  <a:srgbClr val="1E9660"/>
                </a:solidFill>
              </a:rPr>
              <a:t>Good site"</a:t>
            </a:r>
            <a:r>
              <a:rPr lang="en-US" sz="2800" dirty="0" smtClean="0"/>
              <a:t>, </a:t>
            </a:r>
            <a:r>
              <a:rPr lang="en-US" sz="2800" dirty="0" err="1" smtClean="0"/>
              <a:t>urlTemplate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1E9660"/>
                </a:solidFill>
              </a:rPr>
              <a:t>“/main?\d{10}“</a:t>
            </a:r>
            <a:r>
              <a:rPr lang="en-US" sz="2800" dirty="0"/>
              <a:t>, </a:t>
            </a:r>
            <a:r>
              <a:rPr lang="en-US" sz="2800" dirty="0" smtClean="0"/>
              <a:t>	</a:t>
            </a:r>
            <a:r>
              <a:rPr lang="en-US" sz="2800" dirty="0" err="1" smtClean="0"/>
              <a:t>urlCheckType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>
                <a:solidFill>
                  <a:srgbClr val="C00000"/>
                </a:solidFill>
              </a:rPr>
              <a:t>MATCH</a:t>
            </a:r>
            <a:r>
              <a:rPr lang="en-US" sz="2800" dirty="0" smtClean="0"/>
              <a:t>, </a:t>
            </a:r>
            <a:r>
              <a:rPr lang="en-US" sz="2800" dirty="0" err="1"/>
              <a:t>titleCheckType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C00000"/>
                </a:solidFill>
              </a:rPr>
              <a:t>CONTAINS</a:t>
            </a:r>
            <a:r>
              <a:rPr lang="en-US" sz="2800" dirty="0" smtClean="0"/>
              <a:t>)</a:t>
            </a:r>
            <a:endParaRPr lang="en-US" sz="2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HomePage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2800" b="1" dirty="0" err="1" smtClean="0">
                <a:solidFill>
                  <a:srgbClr val="0070C0"/>
                </a:solidFill>
              </a:rPr>
              <a:t>WebPage</a:t>
            </a:r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WEB PAGE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9" name="Содержимое 19"/>
          <p:cNvSpPr txBox="1">
            <a:spLocks/>
          </p:cNvSpPr>
          <p:nvPr/>
        </p:nvSpPr>
        <p:spPr>
          <a:xfrm>
            <a:off x="838200" y="3908527"/>
            <a:ext cx="8315037" cy="187471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numCol="2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homepage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open</a:t>
            </a:r>
            <a:r>
              <a:rPr lang="en-US" sz="2400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homepage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checkOpened</a:t>
            </a:r>
            <a:r>
              <a:rPr lang="en-US" sz="2400" dirty="0" smtClean="0"/>
              <a:t>();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homepage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isOpened</a:t>
            </a:r>
            <a:r>
              <a:rPr lang="en-US" sz="2400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homepage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refresh</a:t>
            </a:r>
            <a:r>
              <a:rPr lang="en-US" sz="2400" dirty="0" smtClean="0"/>
              <a:t>();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homepage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back</a:t>
            </a:r>
            <a:r>
              <a:rPr lang="en-US" sz="2400" dirty="0" smtClean="0"/>
              <a:t>();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homepage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forward</a:t>
            </a:r>
            <a:r>
              <a:rPr lang="en-US" sz="2400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homepage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addCookie</a:t>
            </a:r>
            <a:r>
              <a:rPr lang="en-US" sz="2400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homepage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clearCache</a:t>
            </a:r>
            <a:r>
              <a:rPr lang="en-US" sz="2400" dirty="0" smtClean="0"/>
              <a:t>();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Содержимое 19"/>
          <p:cNvSpPr txBox="1">
            <a:spLocks/>
          </p:cNvSpPr>
          <p:nvPr/>
        </p:nvSpPr>
        <p:spPr>
          <a:xfrm>
            <a:off x="838200" y="3318190"/>
            <a:ext cx="1341580" cy="590337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USAGE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79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Demo: CREATE SITE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5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</a:t>
            </a:r>
            <a:r>
              <a:rPr lang="en-US" dirty="0" smtClean="0"/>
              <a:t>ntity </a:t>
            </a:r>
            <a:r>
              <a:rPr lang="en-US" dirty="0" smtClean="0">
                <a:solidFill>
                  <a:srgbClr val="0070C0"/>
                </a:solidFill>
              </a:rPr>
              <a:t>d</a:t>
            </a:r>
            <a:r>
              <a:rPr lang="en-US" dirty="0" smtClean="0"/>
              <a:t>riven </a:t>
            </a:r>
            <a:r>
              <a:rPr lang="en-US" dirty="0" smtClean="0">
                <a:solidFill>
                  <a:srgbClr val="0070C0"/>
                </a:solidFill>
              </a:rPr>
              <a:t>t</a:t>
            </a:r>
            <a:r>
              <a:rPr lang="en-US" dirty="0" smtClean="0"/>
              <a:t>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7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EDT: DATA DRIVEN TESTING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32" y="2512777"/>
            <a:ext cx="3109332" cy="3109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346">
            <a:off x="10297396" y="1131711"/>
            <a:ext cx="1600955" cy="1327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064">
            <a:off x="9240733" y="1392508"/>
            <a:ext cx="981379" cy="9813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177" y="1255021"/>
            <a:ext cx="9634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Provide List&lt;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User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&gt; for test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395" y="4591521"/>
            <a:ext cx="1610870" cy="16108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89" y="4437563"/>
            <a:ext cx="1918787" cy="1918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265" y="4516244"/>
            <a:ext cx="1840106" cy="184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3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4.44444E-6 L 0.1595 -0.16922 C 0.19231 -0.20741 0.24466 -0.23681 0.30052 -0.25209 C 0.36445 -0.27037 0.41679 -0.26991 0.45442 -0.25209 L 0.63645 -0.17894 " pathEditMode="relative" rAng="21060000" ptsTypes="AAA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94" y="-1713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EDT: PRECONDITIONS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346">
            <a:off x="10319698" y="1131711"/>
            <a:ext cx="1600955" cy="1327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064">
            <a:off x="9263035" y="1392508"/>
            <a:ext cx="981379" cy="981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34" y="2512777"/>
            <a:ext cx="3109332" cy="310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177" y="1255021"/>
            <a:ext cx="87932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Provide List&lt;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User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&gt; for test</a:t>
            </a:r>
          </a:p>
          <a:p>
            <a:pPr defTabSz="914400">
              <a:buClr>
                <a:srgbClr val="00B0F0"/>
              </a:buClr>
            </a:pPr>
            <a:r>
              <a:rPr lang="en-US" sz="3000" dirty="0" smtClean="0">
                <a:solidFill>
                  <a:srgbClr val="00B0F0"/>
                </a:solidFill>
                <a:latin typeface="Calibri" panose="020F0502020204030204"/>
              </a:rPr>
              <a:t>0.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lang="ru-RU" sz="30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sz="3000" dirty="0" smtClean="0">
                <a:solidFill>
                  <a:srgbClr val="7030A0"/>
                </a:solidFill>
                <a:latin typeface="Calibri" panose="020F0502020204030204"/>
              </a:rPr>
              <a:t>Have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>
                <a:solidFill>
                  <a:srgbClr val="70AD47"/>
                </a:solidFill>
                <a:latin typeface="Calibri" panose="020F0502020204030204"/>
              </a:rPr>
              <a:t>DefaultUser</a:t>
            </a:r>
            <a:r>
              <a:rPr lang="en-US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7030A0"/>
                </a:solidFill>
                <a:latin typeface="Calibri" panose="020F0502020204030204"/>
              </a:rPr>
              <a:t>in </a:t>
            </a:r>
            <a:r>
              <a:rPr lang="en-US" sz="3000" dirty="0" smtClean="0">
                <a:solidFill>
                  <a:srgbClr val="7030A0"/>
                </a:solidFill>
                <a:latin typeface="Calibri" panose="020F0502020204030204"/>
              </a:rPr>
              <a:t>DB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53" y="4445582"/>
            <a:ext cx="1639229" cy="16392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11894" y="4112281"/>
            <a:ext cx="62459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ru-RU" sz="8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alibri" panose="020F0502020204030204"/>
              </a:rPr>
              <a:t>?</a:t>
            </a:r>
            <a:endParaRPr lang="en-US" sz="88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alibri" panose="020F050202020403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490" y="4348586"/>
            <a:ext cx="1918787" cy="19187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21804" y="4835556"/>
            <a:ext cx="7986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9600" b="1" dirty="0" smtClean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00B050"/>
                </a:solidFill>
                <a:latin typeface="Calibri" panose="020F0502020204030204"/>
              </a:rPr>
              <a:t>+</a:t>
            </a:r>
            <a:endParaRPr lang="en-US" sz="9600" b="1" dirty="0">
              <a:ln w="12700" cmpd="sng">
                <a:solidFill>
                  <a:srgbClr val="FFC000"/>
                </a:solidFill>
                <a:prstDash val="solid"/>
              </a:ln>
              <a:solidFill>
                <a:srgbClr val="00B05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627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EDT: FILL AND SUBMIT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346">
            <a:off x="10321944" y="1131711"/>
            <a:ext cx="1600955" cy="1327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064">
            <a:off x="9265281" y="1392508"/>
            <a:ext cx="981379" cy="981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80" y="2512777"/>
            <a:ext cx="3109332" cy="310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177" y="1255021"/>
            <a:ext cx="8581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Provide List&lt;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User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&gt; for test</a:t>
            </a:r>
          </a:p>
          <a:p>
            <a:pPr defTabSz="914400">
              <a:buClr>
                <a:srgbClr val="00B0F0"/>
              </a:buClr>
            </a:pPr>
            <a:r>
              <a:rPr lang="en-US" sz="3000" dirty="0" smtClean="0">
                <a:solidFill>
                  <a:srgbClr val="00B0F0"/>
                </a:solidFill>
                <a:latin typeface="Calibri" panose="020F0502020204030204"/>
              </a:rPr>
              <a:t>0.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lang="ru-RU" sz="30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sz="3000" dirty="0" smtClean="0">
                <a:solidFill>
                  <a:srgbClr val="7030A0"/>
                </a:solidFill>
                <a:latin typeface="Calibri" panose="020F0502020204030204"/>
              </a:rPr>
              <a:t>Have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>
                <a:solidFill>
                  <a:srgbClr val="70AD47"/>
                </a:solidFill>
                <a:latin typeface="Calibri" panose="020F0502020204030204"/>
              </a:rPr>
              <a:t>DefaultUser</a:t>
            </a:r>
            <a:r>
              <a:rPr lang="en-US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7030A0"/>
                </a:solidFill>
                <a:latin typeface="Calibri" panose="020F0502020204030204"/>
              </a:rPr>
              <a:t>in DB</a:t>
            </a: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>
                <a:solidFill>
                  <a:srgbClr val="002060"/>
                </a:solidFill>
                <a:latin typeface="Calibri" panose="020F0502020204030204"/>
              </a:rPr>
              <a:t>Login with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38" y="4053294"/>
            <a:ext cx="2665606" cy="23030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871" y="4245428"/>
            <a:ext cx="1918787" cy="1918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38" y="4053294"/>
            <a:ext cx="2665606" cy="230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2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-0.07942 -0.16366 C -0.09544 -0.20047 -0.12187 -0.22176 -0.14987 -0.22524 C -0.18164 -0.22917 -0.20781 -0.21436 -0.22656 -0.18195 L -0.31836 -0.04028 " pathEditMode="relative" rAng="240000" ptsTypes="AAA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21" y="-122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EDT: FILL AND SEND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346">
            <a:off x="10292108" y="1131711"/>
            <a:ext cx="1600955" cy="1327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064">
            <a:off x="9235445" y="1392508"/>
            <a:ext cx="981379" cy="981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32" y="2512777"/>
            <a:ext cx="3109332" cy="310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177" y="1255021"/>
            <a:ext cx="85516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Provide List&lt;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User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&gt; for test</a:t>
            </a:r>
          </a:p>
          <a:p>
            <a:pPr defTabSz="914400">
              <a:buClr>
                <a:srgbClr val="00B0F0"/>
              </a:buClr>
            </a:pPr>
            <a:r>
              <a:rPr lang="en-US" sz="3000" dirty="0" smtClean="0">
                <a:solidFill>
                  <a:srgbClr val="00B0F0"/>
                </a:solidFill>
                <a:latin typeface="Calibri" panose="020F0502020204030204"/>
              </a:rPr>
              <a:t>0.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lang="ru-RU" sz="30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sz="3000" dirty="0" smtClean="0">
                <a:solidFill>
                  <a:srgbClr val="7030A0"/>
                </a:solidFill>
                <a:latin typeface="Calibri" panose="020F0502020204030204"/>
              </a:rPr>
              <a:t>Have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>
                <a:solidFill>
                  <a:srgbClr val="70AD47"/>
                </a:solidFill>
                <a:latin typeface="Calibri" panose="020F0502020204030204"/>
              </a:rPr>
              <a:t>DefaultUser</a:t>
            </a:r>
            <a:r>
              <a:rPr lang="en-US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7030A0"/>
                </a:solidFill>
                <a:latin typeface="Calibri" panose="020F0502020204030204"/>
              </a:rPr>
              <a:t>in DB</a:t>
            </a: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>
                <a:solidFill>
                  <a:srgbClr val="002060"/>
                </a:solidFill>
                <a:latin typeface="Calibri" panose="020F0502020204030204"/>
              </a:rPr>
              <a:t>Login with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Submit Contact</a:t>
            </a:r>
            <a:r>
              <a:rPr lang="ru-RU" sz="3000" dirty="0" smtClean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Us Form</a:t>
            </a:r>
            <a:r>
              <a:rPr lang="ru-RU" sz="3000" dirty="0" smtClean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for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7" y="3376612"/>
            <a:ext cx="4438650" cy="3035339"/>
          </a:xfrm>
          <a:prstGeom prst="rect">
            <a:avLst/>
          </a:prstGeom>
          <a:ln w="28575">
            <a:solidFill>
              <a:sysClr val="windowText" lastClr="00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29" y="4348586"/>
            <a:ext cx="1918787" cy="1918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7" y="3376612"/>
            <a:ext cx="4438650" cy="3035339"/>
          </a:xfrm>
          <a:prstGeom prst="rect">
            <a:avLst/>
          </a:prstGeom>
          <a:ln w="28575"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353895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0023 L -0.09596 -0.16551 C -0.1151 -0.20278 -0.14688 -0.22477 -0.18034 -0.22893 C -0.21823 -0.23379 -0.24935 -0.21944 -0.27122 -0.18727 L -0.37969 -0.04815 " pathEditMode="relative" rAng="240000" ptsTypes="AAA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81" y="-1266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EDT: EXTRACT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346">
            <a:off x="10319698" y="1131712"/>
            <a:ext cx="1600955" cy="1327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064">
            <a:off x="9263035" y="1392509"/>
            <a:ext cx="981379" cy="981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34" y="2512778"/>
            <a:ext cx="3109332" cy="310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177" y="1255021"/>
            <a:ext cx="86969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Provide List&lt;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User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&gt; for test</a:t>
            </a:r>
          </a:p>
          <a:p>
            <a:pPr defTabSz="914400">
              <a:buClr>
                <a:srgbClr val="00B0F0"/>
              </a:buClr>
            </a:pPr>
            <a:r>
              <a:rPr lang="en-US" sz="3000" dirty="0" smtClean="0">
                <a:solidFill>
                  <a:srgbClr val="00B0F0"/>
                </a:solidFill>
                <a:latin typeface="Calibri" panose="020F0502020204030204"/>
              </a:rPr>
              <a:t>0.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lang="ru-RU" sz="30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sz="3000" dirty="0" smtClean="0">
                <a:solidFill>
                  <a:srgbClr val="7030A0"/>
                </a:solidFill>
                <a:latin typeface="Calibri" panose="020F0502020204030204"/>
              </a:rPr>
              <a:t>Have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>
                <a:solidFill>
                  <a:srgbClr val="70AD47"/>
                </a:solidFill>
                <a:latin typeface="Calibri" panose="020F0502020204030204"/>
              </a:rPr>
              <a:t>DefaultUser</a:t>
            </a:r>
            <a:r>
              <a:rPr lang="en-US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7030A0"/>
                </a:solidFill>
                <a:latin typeface="Calibri" panose="020F0502020204030204"/>
              </a:rPr>
              <a:t>in DB</a:t>
            </a: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>
                <a:solidFill>
                  <a:srgbClr val="002060"/>
                </a:solidFill>
                <a:latin typeface="Calibri" panose="020F0502020204030204"/>
              </a:rPr>
              <a:t>Login with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Submit Contact</a:t>
            </a:r>
            <a:r>
              <a:rPr lang="ru-RU" sz="3000" dirty="0" smtClean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Us Form</a:t>
            </a:r>
            <a:r>
              <a:rPr lang="ru-RU" sz="3000" dirty="0" smtClean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for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b="1" i="1" dirty="0" smtClean="0">
              <a:solidFill>
                <a:srgbClr val="70AD47"/>
              </a:solidFill>
              <a:latin typeface="Calibri" panose="020F0502020204030204"/>
            </a:endParaRP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 startAt="3"/>
            </a:pP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Get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>
                <a:solidFill>
                  <a:srgbClr val="70AD47"/>
                </a:solidFill>
                <a:latin typeface="Calibri" panose="020F0502020204030204"/>
              </a:rPr>
              <a:t>Act. 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Opening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002060"/>
                </a:solidFill>
                <a:latin typeface="Calibri" panose="020F0502020204030204"/>
              </a:rPr>
              <a:t>from Vacancy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table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7" y="3682321"/>
            <a:ext cx="7250072" cy="279653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11177" y="5307981"/>
            <a:ext cx="7071652" cy="468352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79" y="4995574"/>
            <a:ext cx="1793220" cy="116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" presetID="26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0.1573 -0.21227 C 0.18985 -0.25856 0.24232 -0.29977 0.30079 -0.32754 C 0.36667 -0.35902 0.42175 -0.36921 0.46289 -0.35787 L 0.65873 -0.31389 " pathEditMode="relative" rAng="20700000" ptsTypes="AAA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1" y="-243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UI Objects. JDI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rgbClr val="00B050"/>
                </a:solidFill>
              </a:rPr>
              <a:t>JDI. </a:t>
            </a:r>
            <a:r>
              <a:rPr lang="en-US" sz="4000" b="1" dirty="0" smtClean="0">
                <a:solidFill>
                  <a:srgbClr val="00B050"/>
                </a:solidFill>
              </a:rPr>
              <a:t>Composite </a:t>
            </a:r>
            <a:r>
              <a:rPr lang="en-US" sz="4000" b="1" dirty="0">
                <a:solidFill>
                  <a:srgbClr val="00B050"/>
                </a:solidFill>
              </a:rPr>
              <a:t>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JDI Settings</a:t>
            </a:r>
          </a:p>
          <a:p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JDI for any UI</a:t>
            </a:r>
            <a:endParaRPr lang="ru-RU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EDT: VALIDATE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346">
            <a:off x="10319698" y="1131711"/>
            <a:ext cx="1600955" cy="1327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064">
            <a:off x="9263035" y="1392508"/>
            <a:ext cx="981379" cy="9813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1177" y="1255021"/>
            <a:ext cx="8579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Provide List&lt;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User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&gt; for test</a:t>
            </a:r>
          </a:p>
          <a:p>
            <a:pPr defTabSz="914400">
              <a:buClr>
                <a:srgbClr val="00B0F0"/>
              </a:buClr>
            </a:pPr>
            <a:r>
              <a:rPr lang="en-US" sz="3000" dirty="0" smtClean="0">
                <a:solidFill>
                  <a:srgbClr val="00B0F0"/>
                </a:solidFill>
                <a:latin typeface="Calibri" panose="020F0502020204030204"/>
              </a:rPr>
              <a:t>0.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lang="ru-RU" sz="30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sz="3000" dirty="0" smtClean="0">
                <a:solidFill>
                  <a:srgbClr val="7030A0"/>
                </a:solidFill>
                <a:latin typeface="Calibri" panose="020F0502020204030204"/>
              </a:rPr>
              <a:t>Have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>
                <a:solidFill>
                  <a:srgbClr val="70AD47"/>
                </a:solidFill>
                <a:latin typeface="Calibri" panose="020F0502020204030204"/>
              </a:rPr>
              <a:t>DefaultUser</a:t>
            </a:r>
            <a:r>
              <a:rPr lang="en-US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7030A0"/>
                </a:solidFill>
                <a:latin typeface="Calibri" panose="020F0502020204030204"/>
              </a:rPr>
              <a:t>in DB</a:t>
            </a: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>
                <a:solidFill>
                  <a:srgbClr val="002060"/>
                </a:solidFill>
                <a:latin typeface="Calibri" panose="020F0502020204030204"/>
              </a:rPr>
              <a:t>Login with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Submit Contact</a:t>
            </a:r>
            <a:r>
              <a:rPr lang="ru-RU" sz="3000" dirty="0" smtClean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Us Form</a:t>
            </a:r>
            <a:r>
              <a:rPr lang="ru-RU" sz="3000" dirty="0" smtClean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for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b="1" i="1" dirty="0" smtClean="0">
              <a:solidFill>
                <a:srgbClr val="70AD47"/>
              </a:solidFill>
              <a:latin typeface="Calibri" panose="020F0502020204030204"/>
            </a:endParaRP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 startAt="3"/>
            </a:pP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Get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>
                <a:solidFill>
                  <a:srgbClr val="70AD47"/>
                </a:solidFill>
                <a:latin typeface="Calibri" panose="020F0502020204030204"/>
              </a:rPr>
              <a:t>Act. 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Opening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002060"/>
                </a:solidFill>
                <a:latin typeface="Calibri" panose="020F0502020204030204"/>
              </a:rPr>
              <a:t>from Vacancy table</a:t>
            </a: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 startAt="3"/>
            </a:pPr>
            <a:r>
              <a:rPr lang="en-US" sz="3000" dirty="0" smtClean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Assert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>
                <a:solidFill>
                  <a:srgbClr val="70AD47"/>
                </a:solidFill>
                <a:latin typeface="Calibri" panose="020F0502020204030204"/>
              </a:rPr>
              <a:t>Act. 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Opening </a:t>
            </a:r>
            <a:r>
              <a:rPr lang="en-US" sz="3000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equals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to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 Exp. </a:t>
            </a:r>
            <a:r>
              <a:rPr lang="en-US" sz="3000" b="1" i="1" dirty="0">
                <a:solidFill>
                  <a:srgbClr val="70AD47"/>
                </a:solidFill>
                <a:latin typeface="Calibri" panose="020F0502020204030204"/>
              </a:rPr>
              <a:t>Opening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805" y="2512777"/>
            <a:ext cx="3109332" cy="31093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49530" y="4366202"/>
            <a:ext cx="1931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3600" b="1" dirty="0" smtClean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Expected</a:t>
            </a:r>
            <a:endParaRPr lang="en-US" sz="3600" b="1" dirty="0">
              <a:solidFill>
                <a:srgbClr val="ED7D31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5897" y="4366202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3600" b="1" dirty="0" smtClean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Actual</a:t>
            </a:r>
            <a:endParaRPr lang="en-US" sz="3600" b="1" dirty="0">
              <a:solidFill>
                <a:srgbClr val="ED7D31">
                  <a:lumMod val="75000"/>
                </a:srgbClr>
              </a:solidFill>
              <a:latin typeface="Calibri" panose="020F0502020204030204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79179" y="5299556"/>
            <a:ext cx="1416205" cy="0"/>
          </a:xfrm>
          <a:prstGeom prst="straightConnector1">
            <a:avLst/>
          </a:prstGeom>
          <a:noFill/>
          <a:ln w="76200" cap="flat" cmpd="sng" algn="ctr">
            <a:solidFill>
              <a:srgbClr val="92D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>
            <a:off x="3479179" y="5700999"/>
            <a:ext cx="1416204" cy="11151"/>
          </a:xfrm>
          <a:prstGeom prst="straightConnector1">
            <a:avLst/>
          </a:prstGeom>
          <a:noFill/>
          <a:ln w="76200" cap="flat" cmpd="sng" algn="ctr">
            <a:solidFill>
              <a:srgbClr val="92D05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97" y="5012533"/>
            <a:ext cx="1793220" cy="11600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30" y="5009436"/>
            <a:ext cx="1793220" cy="116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5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771526" y="1261053"/>
            <a:ext cx="5943600" cy="43777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class </a:t>
            </a: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extends </a:t>
            </a:r>
            <a:r>
              <a:rPr lang="en-US" sz="2400" b="1" dirty="0" smtClean="0">
                <a:solidFill>
                  <a:srgbClr val="0070C0"/>
                </a:solidFill>
              </a:rPr>
              <a:t>Form&lt;</a:t>
            </a:r>
            <a:r>
              <a:rPr lang="en-US" sz="2400" b="1" dirty="0" smtClean="0">
                <a:solidFill>
                  <a:srgbClr val="C00000"/>
                </a:solidFill>
              </a:rPr>
              <a:t>User</a:t>
            </a:r>
            <a:r>
              <a:rPr lang="en-US" sz="2400" b="1" dirty="0" smtClean="0">
                <a:solidFill>
                  <a:srgbClr val="0070C0"/>
                </a:solidFill>
              </a:rPr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“.login”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TextField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login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</a:t>
            </a:r>
            <a:r>
              <a:rPr lang="en-US" sz="2400" dirty="0" err="1" smtClean="0">
                <a:solidFill>
                  <a:srgbClr val="1E9660"/>
                </a:solidFill>
              </a:rPr>
              <a:t>psw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	public </a:t>
            </a:r>
            <a:r>
              <a:rPr lang="en-US" sz="2400" b="1" dirty="0" err="1">
                <a:solidFill>
                  <a:srgbClr val="0070C0"/>
                </a:solidFill>
              </a:rPr>
              <a:t>TextField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password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“.submit”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400" b="1" dirty="0" smtClean="0">
                <a:solidFill>
                  <a:srgbClr val="0070C0"/>
                </a:solidFill>
              </a:rPr>
              <a:t>Button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submit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“.cancel”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400" b="1" dirty="0">
                <a:solidFill>
                  <a:srgbClr val="0070C0"/>
                </a:solidFill>
              </a:rPr>
              <a:t>Button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cancel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FORM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6877049" y="1447410"/>
            <a:ext cx="5162551" cy="19720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400" b="1" dirty="0" smtClean="0">
                <a:solidFill>
                  <a:srgbClr val="C00000"/>
                </a:solidFill>
              </a:rPr>
              <a:t>User</a:t>
            </a:r>
            <a:r>
              <a:rPr lang="ru-RU" sz="2400" dirty="0" smtClean="0"/>
              <a:t> </a:t>
            </a:r>
            <a:r>
              <a:rPr lang="en-US" sz="24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400" b="1" dirty="0" smtClean="0">
                <a:solidFill>
                  <a:srgbClr val="0070C0"/>
                </a:solidFill>
              </a:rPr>
              <a:t>String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login 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“roman”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	public </a:t>
            </a:r>
            <a:r>
              <a:rPr lang="en-US" sz="2400" b="1" dirty="0" smtClean="0">
                <a:solidFill>
                  <a:srgbClr val="0070C0"/>
                </a:solidFill>
              </a:rPr>
              <a:t>String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password </a:t>
            </a:r>
            <a:r>
              <a:rPr lang="en-US" sz="2400" dirty="0" smtClean="0"/>
              <a:t>= null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94890" y="2070407"/>
            <a:ext cx="1971675" cy="9525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294889" y="2777735"/>
            <a:ext cx="1971675" cy="9525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одержимое 19"/>
          <p:cNvSpPr txBox="1">
            <a:spLocks/>
          </p:cNvSpPr>
          <p:nvPr/>
        </p:nvSpPr>
        <p:spPr>
          <a:xfrm>
            <a:off x="6877049" y="3883840"/>
            <a:ext cx="4752976" cy="192281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@Test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400" dirty="0" err="1" smtClean="0">
                <a:solidFill>
                  <a:srgbClr val="0070C0"/>
                </a:solidFill>
              </a:rPr>
              <a:t>simpleTest</a:t>
            </a:r>
            <a:r>
              <a:rPr lang="en-US" sz="2400" dirty="0" smtClean="0"/>
              <a:t>(User user)</a:t>
            </a:r>
            <a:r>
              <a:rPr lang="ru-RU" sz="2400" dirty="0" smtClean="0"/>
              <a:t> </a:t>
            </a:r>
            <a:r>
              <a:rPr lang="en-US" sz="24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 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login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user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613505" y="1653338"/>
            <a:ext cx="1758419" cy="132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771526" y="1261053"/>
            <a:ext cx="6581774" cy="379672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@Test</a:t>
            </a:r>
            <a:endParaRPr lang="en-US" sz="2400" dirty="0">
              <a:solidFill>
                <a:srgbClr val="FFC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void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formTest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(User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admin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dirty="0" err="1" smtClean="0">
                <a:solidFill>
                  <a:srgbClr val="C00000"/>
                </a:solidFill>
              </a:rPr>
              <a:t>loginAs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admin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err="1">
                <a:solidFill>
                  <a:srgbClr val="7030A0"/>
                </a:solidFill>
              </a:rPr>
              <a:t>filter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dirty="0" err="1" smtClean="0">
                <a:solidFill>
                  <a:srgbClr val="C00000"/>
                </a:solidFill>
              </a:rPr>
              <a:t>select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admin.name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Assert.each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7030A0"/>
                </a:solidFill>
              </a:rPr>
              <a:t>results</a:t>
            </a:r>
            <a:r>
              <a:rPr lang="en-US" sz="2400" dirty="0" smtClean="0"/>
              <a:t>).contains(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admin.name</a:t>
            </a:r>
            <a:r>
              <a:rPr lang="en-US" sz="2400" dirty="0" smtClean="0"/>
              <a:t>)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ru-RU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admin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.update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results.get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(1));</a:t>
            </a: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</a:rPr>
              <a:t>payForm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.submit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admin.creditCard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Assert.areEquals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DB.transactions.get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(1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admin.creditCard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Entity driven testing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1" name="Содержимое 19"/>
          <p:cNvSpPr txBox="1">
            <a:spLocks/>
          </p:cNvSpPr>
          <p:nvPr/>
        </p:nvSpPr>
        <p:spPr>
          <a:xfrm>
            <a:off x="7743584" y="1895485"/>
            <a:ext cx="3811107" cy="427298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fill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2060"/>
                </a:solidFill>
              </a:rPr>
              <a:t>user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7030A0"/>
                </a:solidFill>
              </a:rPr>
              <a:t>loginForm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>
                <a:solidFill>
                  <a:srgbClr val="C00000"/>
                </a:solidFill>
              </a:rPr>
              <a:t>submit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002060"/>
                </a:solidFill>
              </a:rPr>
              <a:t>user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verify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2060"/>
                </a:solidFill>
              </a:rPr>
              <a:t>user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check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2060"/>
                </a:solidFill>
              </a:rPr>
              <a:t>user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cancel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2060"/>
                </a:solidFill>
              </a:rPr>
              <a:t>user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save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2060"/>
                </a:solidFill>
              </a:rPr>
              <a:t>user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publish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2060"/>
                </a:solidFill>
              </a:rPr>
              <a:t>user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search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2060"/>
                </a:solidFill>
              </a:rPr>
              <a:t>user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update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2060"/>
                </a:solidFill>
              </a:rPr>
              <a:t>user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Содержимое 19"/>
          <p:cNvSpPr txBox="1">
            <a:spLocks/>
          </p:cNvSpPr>
          <p:nvPr/>
        </p:nvSpPr>
        <p:spPr>
          <a:xfrm>
            <a:off x="7743584" y="1305148"/>
            <a:ext cx="1341580" cy="590337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USAGE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43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Demo: </a:t>
            </a:r>
            <a:r>
              <a:rPr lang="en-US" dirty="0" smtClean="0"/>
              <a:t>forms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more Complex elements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>
            <a:spLocks noGrp="1"/>
          </p:cNvSpPr>
          <p:nvPr>
            <p:ph idx="1"/>
          </p:nvPr>
        </p:nvSpPr>
        <p:spPr>
          <a:xfrm>
            <a:off x="771526" y="1261053"/>
            <a:ext cx="7839073" cy="35871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class </a:t>
            </a:r>
            <a:r>
              <a:rPr lang="en-US" sz="2800" dirty="0" err="1" smtClean="0">
                <a:solidFill>
                  <a:srgbClr val="7030A0"/>
                </a:solidFill>
              </a:rPr>
              <a:t>SearchBar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extends </a:t>
            </a:r>
            <a:r>
              <a:rPr lang="en-US" sz="2800" b="1" dirty="0" smtClean="0">
                <a:solidFill>
                  <a:srgbClr val="0070C0"/>
                </a:solidFill>
              </a:rPr>
              <a:t>Search</a:t>
            </a:r>
            <a:r>
              <a:rPr lang="ru-RU" sz="2800" dirty="0" smtClean="0"/>
              <a:t> </a:t>
            </a:r>
            <a:r>
              <a:rPr lang="en-US" sz="2800" dirty="0" smtClean="0"/>
              <a:t>{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class </a:t>
            </a:r>
            <a:r>
              <a:rPr lang="en-US" sz="2800" dirty="0" smtClean="0">
                <a:solidFill>
                  <a:srgbClr val="7030A0"/>
                </a:solidFill>
              </a:rPr>
              <a:t>Navigation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extends </a:t>
            </a:r>
            <a:r>
              <a:rPr lang="en-US" sz="2800" b="1" dirty="0" smtClean="0">
                <a:solidFill>
                  <a:srgbClr val="0070C0"/>
                </a:solidFill>
              </a:rPr>
              <a:t>Pagination</a:t>
            </a:r>
            <a:r>
              <a:rPr lang="ru-RU" sz="2800" dirty="0" smtClean="0"/>
              <a:t> </a:t>
            </a:r>
            <a:r>
              <a:rPr lang="en-US" sz="2800" dirty="0"/>
              <a:t>{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800" dirty="0" smtClean="0">
                <a:solidFill>
                  <a:srgbClr val="7030A0"/>
                </a:solidFill>
              </a:rPr>
              <a:t>Confirmation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extends </a:t>
            </a:r>
            <a:r>
              <a:rPr lang="en-US" sz="2800" b="1" dirty="0" smtClean="0">
                <a:solidFill>
                  <a:srgbClr val="0070C0"/>
                </a:solidFill>
              </a:rPr>
              <a:t>Popup</a:t>
            </a:r>
            <a:r>
              <a:rPr lang="ru-RU" sz="2800" dirty="0" smtClean="0"/>
              <a:t> </a:t>
            </a:r>
            <a:r>
              <a:rPr lang="en-US" sz="2800" dirty="0"/>
              <a:t>{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public class </a:t>
            </a:r>
            <a:r>
              <a:rPr lang="en-US" sz="2800" dirty="0" err="1" smtClean="0">
                <a:solidFill>
                  <a:srgbClr val="7030A0"/>
                </a:solidFill>
              </a:rPr>
              <a:t>ContactConfirm</a:t>
            </a:r>
            <a:r>
              <a:rPr lang="en-US" sz="2800" dirty="0" smtClean="0"/>
              <a:t> </a:t>
            </a:r>
            <a:r>
              <a:rPr lang="en-US" sz="2800" dirty="0" smtClean="0"/>
              <a:t>extends </a:t>
            </a:r>
            <a:r>
              <a:rPr lang="en-US" sz="2800" b="1" dirty="0" smtClean="0">
                <a:solidFill>
                  <a:srgbClr val="0070C0"/>
                </a:solidFill>
              </a:rPr>
              <a:t>Confirmation</a:t>
            </a:r>
            <a:r>
              <a:rPr lang="en-US" sz="2800" dirty="0" smtClean="0"/>
              <a:t> </a:t>
            </a:r>
            <a:r>
              <a:rPr lang="en-US" sz="2800" dirty="0" smtClean="0"/>
              <a:t>{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implements </a:t>
            </a:r>
            <a:r>
              <a:rPr lang="en-US" sz="2800" b="1" dirty="0" err="1">
                <a:solidFill>
                  <a:srgbClr val="00B050"/>
                </a:solidFill>
              </a:rPr>
              <a:t>IComposite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0212" y="5581650"/>
            <a:ext cx="288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Homework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6" y="5285006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5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</a:t>
            </a:r>
            <a:r>
              <a:rPr lang="en-US" dirty="0" smtClean="0"/>
              <a:t> objects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UI Objects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21" y="1180485"/>
            <a:ext cx="1611197" cy="1458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76" y="3430444"/>
            <a:ext cx="2569710" cy="29038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601" y="2939468"/>
            <a:ext cx="4204097" cy="24060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080" y="3813700"/>
            <a:ext cx="4084814" cy="306361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54601" y="1715290"/>
            <a:ext cx="38778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5400" b="1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alibri" panose="020F0502020204030204"/>
              </a:rPr>
              <a:t>Page Objects</a:t>
            </a:r>
            <a:endParaRPr lang="en-US" sz="5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alibri" panose="020F05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51223" y="960396"/>
            <a:ext cx="6084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5400" b="1" spc="50" dirty="0" smtClean="0">
                <a:ln w="38100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  <a:latin typeface="Calibri" panose="020F0502020204030204"/>
              </a:rPr>
              <a:t>Popular test pattern</a:t>
            </a:r>
          </a:p>
        </p:txBody>
      </p:sp>
    </p:spTree>
    <p:extLst>
      <p:ext uri="{BB962C8B-B14F-4D97-AF65-F5344CB8AC3E}">
        <p14:creationId xmlns:p14="http://schemas.microsoft.com/office/powerpoint/2010/main" val="244158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UI Objects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02" y="2968261"/>
            <a:ext cx="2886793" cy="13871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249" y="3661841"/>
            <a:ext cx="2660491" cy="26604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746" y="2681772"/>
            <a:ext cx="3224418" cy="35956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87" y="4479580"/>
            <a:ext cx="4817576" cy="18767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744425" y="1712440"/>
            <a:ext cx="3626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5400" b="1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alibri" panose="020F0502020204030204"/>
              </a:rPr>
              <a:t>UI Elements</a:t>
            </a:r>
            <a:endParaRPr lang="en-US" sz="5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alibri" panose="020F050202020403020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34421" y="957546"/>
            <a:ext cx="62463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5400" b="1" spc="50" dirty="0" smtClean="0">
                <a:ln w="38100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  <a:latin typeface="Calibri" panose="020F0502020204030204"/>
              </a:rPr>
              <a:t>Useful test approach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5892" y="1270062"/>
            <a:ext cx="1909208" cy="93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9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UI Objects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74493" y="1715290"/>
            <a:ext cx="302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5400" b="1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alibri" panose="020F0502020204030204"/>
              </a:rPr>
              <a:t>Interfaces</a:t>
            </a:r>
            <a:endParaRPr lang="en-US" sz="5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alibri" panose="020F05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31054" y="960396"/>
            <a:ext cx="73116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5400" b="1" spc="50" dirty="0" smtClean="0">
                <a:ln w="38100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  <a:latin typeface="Calibri" panose="020F0502020204030204"/>
              </a:rPr>
              <a:t>Flexible implementation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440" y="2806969"/>
            <a:ext cx="2799644" cy="2799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291" y="3557266"/>
            <a:ext cx="2530377" cy="25303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85" y="3148491"/>
            <a:ext cx="2939152" cy="29391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5892" y="1270062"/>
            <a:ext cx="1909208" cy="93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0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UI Objects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00373" y="960396"/>
            <a:ext cx="5764254" cy="432133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1083" y="1300806"/>
            <a:ext cx="38778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5400" b="1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alibri" panose="020F0502020204030204"/>
              </a:rPr>
              <a:t>Page Objects</a:t>
            </a:r>
            <a:endParaRPr lang="en-US" sz="5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alibri" panose="020F05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11939" y="1300806"/>
            <a:ext cx="3626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5400" b="1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alibri" panose="020F0502020204030204"/>
              </a:rPr>
              <a:t>UI Elements</a:t>
            </a:r>
            <a:endParaRPr lang="en-US" sz="5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alibri" panose="020F050202020403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4083" y="5548700"/>
            <a:ext cx="302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5400" b="1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alibri" panose="020F0502020204030204"/>
              </a:rPr>
              <a:t>Interfaces</a:t>
            </a:r>
            <a:endParaRPr lang="en-US" sz="5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alibri" panose="020F0502020204030204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81608" y="2309927"/>
            <a:ext cx="1863418" cy="810398"/>
          </a:xfrm>
          <a:prstGeom prst="straightConnector1">
            <a:avLst/>
          </a:prstGeom>
          <a:noFill/>
          <a:ln w="76200" cap="flat" cmpd="sng" algn="ctr">
            <a:solidFill>
              <a:srgbClr val="ED7D31">
                <a:lumMod val="60000"/>
                <a:lumOff val="4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>
          <a:xfrm flipH="1">
            <a:off x="7767983" y="2285079"/>
            <a:ext cx="1863418" cy="810398"/>
          </a:xfrm>
          <a:prstGeom prst="straightConnector1">
            <a:avLst/>
          </a:prstGeom>
          <a:noFill/>
          <a:ln w="76200" cap="flat" cmpd="sng" algn="ctr">
            <a:solidFill>
              <a:srgbClr val="ED7D31">
                <a:lumMod val="60000"/>
                <a:lumOff val="4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937871" y="4520059"/>
            <a:ext cx="3482" cy="1048464"/>
          </a:xfrm>
          <a:prstGeom prst="straightConnector1">
            <a:avLst/>
          </a:prstGeom>
          <a:noFill/>
          <a:ln w="76200" cap="flat" cmpd="sng" algn="ctr">
            <a:solidFill>
              <a:srgbClr val="ED7D31">
                <a:lumMod val="60000"/>
                <a:lumOff val="4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3317510" y="3122155"/>
            <a:ext cx="505721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8000" b="1" spc="50" dirty="0" smtClean="0">
                <a:ln w="57150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  <a:latin typeface="Calibri" panose="020F0502020204030204"/>
              </a:rPr>
              <a:t>UI OBJECTS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162" y="5144189"/>
            <a:ext cx="1909208" cy="93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0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All Composite elements</a:t>
            </a:r>
          </a:p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Site Structure</a:t>
            </a:r>
          </a:p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UI Objects</a:t>
            </a:r>
          </a:p>
          <a:p>
            <a:pPr marL="0" indent="0">
              <a:buNone/>
            </a:pPr>
            <a:endParaRPr lang="ru-RU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 UI Objects. JDI</a:t>
            </a:r>
          </a:p>
          <a:p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 JDI. Composite elements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JDI Settings</a:t>
            </a:r>
          </a:p>
          <a:p>
            <a:r>
              <a:rPr lang="en-US" sz="4000" b="1">
                <a:solidFill>
                  <a:schemeClr val="tx1">
                    <a:lumMod val="50000"/>
                  </a:schemeClr>
                </a:solidFill>
              </a:rPr>
              <a:t> JDI for any UI</a:t>
            </a:r>
            <a:endParaRPr lang="ru-RU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12"/>
          <p:cNvSpPr>
            <a:spLocks noGrp="1"/>
          </p:cNvSpPr>
          <p:nvPr>
            <p:ph idx="4294967295"/>
          </p:nvPr>
        </p:nvSpPr>
        <p:spPr>
          <a:xfrm>
            <a:off x="6280727" y="3772987"/>
            <a:ext cx="5280025" cy="15192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roman.Iovlev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roman_iovlev@epam.com</a:t>
            </a:r>
            <a:endParaRPr lang="en-US" sz="3600" dirty="0"/>
          </a:p>
        </p:txBody>
      </p:sp>
      <p:pic>
        <p:nvPicPr>
          <p:cNvPr id="4" name="Picture 3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8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88" y="1003953"/>
            <a:ext cx="3996203" cy="2199196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51" y="3772987"/>
            <a:ext cx="622847" cy="622847"/>
          </a:xfrm>
          <a:prstGeom prst="rect">
            <a:avLst/>
          </a:prstGeom>
        </p:spPr>
      </p:pic>
      <p:pic>
        <p:nvPicPr>
          <p:cNvPr id="11" name="Content Placeholder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361" y="4499825"/>
            <a:ext cx="595907" cy="59590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0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56" y="960396"/>
            <a:ext cx="10922827" cy="562392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67429" y="4337799"/>
            <a:ext cx="11115332" cy="2383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structure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9389" y="2777266"/>
            <a:ext cx="6670308" cy="67820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60886" y="2223437"/>
            <a:ext cx="3019844" cy="55382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98255" y="2806900"/>
            <a:ext cx="1572928" cy="67820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8356" y="2223437"/>
            <a:ext cx="11115332" cy="1939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5738" y="1350510"/>
            <a:ext cx="11197949" cy="7189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9133" y="1322531"/>
            <a:ext cx="6255327" cy="4108451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>
                <a:solidFill>
                  <a:srgbClr val="C00000"/>
                </a:solidFill>
              </a:rPr>
              <a:t>ContactForm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/>
              <a:t>	</a:t>
            </a:r>
            <a:r>
              <a:rPr lang="en-US" sz="2800" dirty="0" smtClean="0"/>
              <a:t>		</a:t>
            </a:r>
            <a:r>
              <a:rPr lang="en-US" sz="2800" dirty="0" smtClean="0"/>
              <a:t>		</a:t>
            </a:r>
            <a:r>
              <a:rPr lang="en-US" sz="2800" dirty="0" smtClean="0">
                <a:solidFill>
                  <a:srgbClr val="00B050"/>
                </a:solidFill>
              </a:rPr>
              <a:t>Name(</a:t>
            </a:r>
            <a:r>
              <a:rPr lang="en-US" sz="2800" dirty="0" err="1" smtClean="0">
                <a:solidFill>
                  <a:srgbClr val="00B050"/>
                </a:solidFill>
              </a:rPr>
              <a:t>TextField</a:t>
            </a:r>
            <a:r>
              <a:rPr lang="en-US" sz="2800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Location (Dropdown)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	Message (</a:t>
            </a:r>
            <a:r>
              <a:rPr lang="en-US" sz="2800" dirty="0" err="1" smtClean="0">
                <a:solidFill>
                  <a:srgbClr val="00B050"/>
                </a:solidFill>
              </a:rPr>
              <a:t>TextArea</a:t>
            </a:r>
            <a:r>
              <a:rPr lang="en-US" sz="2800" dirty="0" smtClean="0">
                <a:solidFill>
                  <a:srgbClr val="00B050"/>
                </a:solidFill>
              </a:rPr>
              <a:t>)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err="1" smtClean="0">
                <a:solidFill>
                  <a:srgbClr val="00B050"/>
                </a:solidFill>
              </a:rPr>
              <a:t>SubmitButton</a:t>
            </a:r>
            <a:r>
              <a:rPr lang="en-US" sz="2800" dirty="0" smtClean="0">
                <a:solidFill>
                  <a:srgbClr val="00B050"/>
                </a:solidFill>
              </a:rPr>
              <a:t>(Button</a:t>
            </a:r>
            <a:r>
              <a:rPr lang="en-US" sz="2800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</a:t>
            </a:r>
            <a:r>
              <a:rPr lang="en-US" sz="2800" dirty="0">
                <a:solidFill>
                  <a:srgbClr val="7030A0"/>
                </a:solidFill>
              </a:rPr>
              <a:t>-&gt; Save as Draft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		-&gt; </a:t>
            </a:r>
            <a:r>
              <a:rPr lang="en-US" sz="2800" dirty="0" smtClean="0">
                <a:solidFill>
                  <a:srgbClr val="7030A0"/>
                </a:solidFill>
              </a:rPr>
              <a:t>Submit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Ui</a:t>
            </a:r>
            <a:r>
              <a:rPr lang="en-US" dirty="0"/>
              <a:t> </a:t>
            </a:r>
            <a:r>
              <a:rPr lang="en-US" dirty="0" smtClean="0"/>
              <a:t>objects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/>
          <p:nvPr/>
        </p:nvCxnSpPr>
        <p:spPr>
          <a:xfrm>
            <a:off x="2518352" y="2364511"/>
            <a:ext cx="272473" cy="110834"/>
          </a:xfrm>
          <a:prstGeom prst="bentConnector3">
            <a:avLst>
              <a:gd name="adj1" fmla="val 254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1865169" y="3017694"/>
            <a:ext cx="1578838" cy="272473"/>
          </a:xfrm>
          <a:prstGeom prst="bentConnector3">
            <a:avLst>
              <a:gd name="adj1" fmla="val 10248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2518352" y="2832861"/>
            <a:ext cx="272473" cy="110834"/>
          </a:xfrm>
          <a:prstGeom prst="bentConnector3">
            <a:avLst>
              <a:gd name="adj1" fmla="val 254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>
            <a:off x="2518352" y="3361269"/>
            <a:ext cx="272473" cy="110834"/>
          </a:xfrm>
          <a:prstGeom prst="bentConnector3">
            <a:avLst>
              <a:gd name="adj1" fmla="val 254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1"/>
          <p:cNvSpPr txBox="1">
            <a:spLocks/>
          </p:cNvSpPr>
          <p:nvPr/>
        </p:nvSpPr>
        <p:spPr>
          <a:xfrm>
            <a:off x="1269133" y="1322531"/>
            <a:ext cx="6255327" cy="5033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ContactPage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C00000"/>
                </a:solidFill>
              </a:rPr>
              <a:t>ContactForm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					</a:t>
            </a:r>
            <a:r>
              <a:rPr lang="en-US" sz="2800" dirty="0" smtClean="0">
                <a:solidFill>
                  <a:srgbClr val="00B050"/>
                </a:solidFill>
              </a:rPr>
              <a:t>Name(</a:t>
            </a:r>
            <a:r>
              <a:rPr lang="en-US" sz="2800" dirty="0" err="1" smtClean="0">
                <a:solidFill>
                  <a:srgbClr val="00B050"/>
                </a:solidFill>
              </a:rPr>
              <a:t>TextField</a:t>
            </a:r>
            <a:r>
              <a:rPr lang="en-US" sz="2800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		Location (Dropdown)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		Message (</a:t>
            </a:r>
            <a:r>
              <a:rPr lang="en-US" sz="2800" dirty="0" err="1" smtClean="0">
                <a:solidFill>
                  <a:srgbClr val="00B050"/>
                </a:solidFill>
              </a:rPr>
              <a:t>TextArea</a:t>
            </a:r>
            <a:r>
              <a:rPr lang="en-US" sz="2800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		</a:t>
            </a:r>
            <a:r>
              <a:rPr lang="en-US" sz="2800" dirty="0" err="1" smtClean="0">
                <a:solidFill>
                  <a:srgbClr val="00B050"/>
                </a:solidFill>
              </a:rPr>
              <a:t>SubmitButton</a:t>
            </a:r>
            <a:r>
              <a:rPr lang="en-US" sz="2800" dirty="0" smtClean="0">
                <a:solidFill>
                  <a:srgbClr val="00B050"/>
                </a:solidFill>
              </a:rPr>
              <a:t>(Button)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7030A0"/>
                </a:solidFill>
              </a:rPr>
              <a:t>-&gt; Save as Draft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7030A0"/>
                </a:solidFill>
              </a:rPr>
              <a:t>	</a:t>
            </a:r>
            <a:r>
              <a:rPr lang="en-US" sz="2800" dirty="0" smtClean="0">
                <a:solidFill>
                  <a:srgbClr val="7030A0"/>
                </a:solidFill>
              </a:rPr>
              <a:t>	-&gt; Submit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Description (Text)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Header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51" name="Elbow Connector 50"/>
          <p:cNvCxnSpPr/>
          <p:nvPr/>
        </p:nvCxnSpPr>
        <p:spPr>
          <a:xfrm rot="16200000" flipH="1">
            <a:off x="-240727" y="3712149"/>
            <a:ext cx="4106726" cy="546681"/>
          </a:xfrm>
          <a:prstGeom prst="bentConnector3">
            <a:avLst>
              <a:gd name="adj1" fmla="val 9940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>
            <a:off x="1539295" y="1832981"/>
            <a:ext cx="546680" cy="281618"/>
          </a:xfrm>
          <a:prstGeom prst="bentConnector3">
            <a:avLst>
              <a:gd name="adj1" fmla="val -52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>
            <a:off x="1539295" y="4943712"/>
            <a:ext cx="622880" cy="552113"/>
          </a:xfrm>
          <a:prstGeom prst="bentConnector3">
            <a:avLst>
              <a:gd name="adj1" fmla="val -46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ontent Placeholder 1"/>
          <p:cNvSpPr txBox="1">
            <a:spLocks/>
          </p:cNvSpPr>
          <p:nvPr/>
        </p:nvSpPr>
        <p:spPr>
          <a:xfrm>
            <a:off x="1269132" y="1322531"/>
            <a:ext cx="6255327" cy="5033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ContactPage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(Page)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C00000"/>
                </a:solidFill>
              </a:rPr>
              <a:t>ContactForm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(Form)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				</a:t>
            </a:r>
            <a:r>
              <a:rPr lang="en-US" sz="2800" dirty="0" smtClean="0">
                <a:solidFill>
                  <a:srgbClr val="00B050"/>
                </a:solidFill>
              </a:rPr>
              <a:t>Name(</a:t>
            </a:r>
            <a:r>
              <a:rPr lang="en-US" sz="2800" dirty="0" err="1" smtClean="0">
                <a:solidFill>
                  <a:srgbClr val="00B050"/>
                </a:solidFill>
              </a:rPr>
              <a:t>TextField</a:t>
            </a:r>
            <a:r>
              <a:rPr lang="en-US" sz="2800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		Location (Dropdown)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		Message (</a:t>
            </a:r>
            <a:r>
              <a:rPr lang="en-US" sz="2800" dirty="0" err="1" smtClean="0">
                <a:solidFill>
                  <a:srgbClr val="00B050"/>
                </a:solidFill>
              </a:rPr>
              <a:t>TextArea</a:t>
            </a:r>
            <a:r>
              <a:rPr lang="en-US" sz="2800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		</a:t>
            </a:r>
            <a:r>
              <a:rPr lang="en-US" sz="2800" dirty="0" err="1" smtClean="0">
                <a:solidFill>
                  <a:srgbClr val="00B050"/>
                </a:solidFill>
              </a:rPr>
              <a:t>SubmitButton</a:t>
            </a:r>
            <a:r>
              <a:rPr lang="en-US" sz="2800" dirty="0" smtClean="0">
                <a:solidFill>
                  <a:srgbClr val="00B050"/>
                </a:solidFill>
              </a:rPr>
              <a:t>(Button)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	</a:t>
            </a:r>
            <a:r>
              <a:rPr lang="en-US" sz="2800" strike="sngStrike" dirty="0" smtClean="0">
                <a:solidFill>
                  <a:schemeClr val="bg1">
                    <a:lumMod val="75000"/>
                  </a:schemeClr>
                </a:solidFill>
              </a:rPr>
              <a:t>-&gt; Save as Draft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800" strike="sngStrike" dirty="0" smtClean="0">
                <a:solidFill>
                  <a:schemeClr val="bg1">
                    <a:lumMod val="75000"/>
                  </a:schemeClr>
                </a:solidFill>
              </a:rPr>
              <a:t>-&gt; Submit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Description (Text)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Header </a:t>
            </a:r>
            <a:r>
              <a:rPr lang="en-US" sz="2800" b="1" dirty="0" smtClean="0">
                <a:solidFill>
                  <a:srgbClr val="FF0000"/>
                </a:solidFill>
              </a:rPr>
              <a:t>(Section)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11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9508" y="1322531"/>
            <a:ext cx="6255327" cy="50800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EpamSite</a:t>
            </a:r>
            <a:r>
              <a:rPr lang="en-US" sz="2800" b="1" dirty="0" smtClean="0">
                <a:solidFill>
                  <a:srgbClr val="7030A0"/>
                </a:solidFill>
              </a:rPr>
              <a:t> (Site)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HomePage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(Page)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C00000"/>
                </a:solidFill>
              </a:rPr>
              <a:t>SearchSection</a:t>
            </a:r>
            <a:r>
              <a:rPr lang="en-US" sz="2800" dirty="0" smtClean="0">
                <a:solidFill>
                  <a:srgbClr val="C00000"/>
                </a:solidFill>
              </a:rPr>
              <a:t> (Search)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</a:t>
            </a:r>
            <a:r>
              <a:rPr lang="en-US" sz="2800" dirty="0" err="1" smtClean="0">
                <a:solidFill>
                  <a:srgbClr val="00B050"/>
                </a:solidFill>
              </a:rPr>
              <a:t>SearchField</a:t>
            </a:r>
            <a:r>
              <a:rPr lang="en-US" sz="2800" dirty="0" smtClean="0">
                <a:solidFill>
                  <a:srgbClr val="00B050"/>
                </a:solidFill>
              </a:rPr>
              <a:t>(</a:t>
            </a:r>
            <a:r>
              <a:rPr lang="en-US" sz="2800" dirty="0" err="1" smtClean="0">
                <a:solidFill>
                  <a:srgbClr val="00B050"/>
                </a:solidFill>
              </a:rPr>
              <a:t>TextField</a:t>
            </a:r>
            <a:r>
              <a:rPr lang="en-US" sz="2800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		</a:t>
            </a:r>
            <a:r>
              <a:rPr lang="en-US" sz="2800" dirty="0" err="1" smtClean="0">
                <a:solidFill>
                  <a:srgbClr val="00B050"/>
                </a:solidFill>
              </a:rPr>
              <a:t>SearchButton</a:t>
            </a:r>
            <a:r>
              <a:rPr lang="en-US" sz="2800" dirty="0" smtClean="0">
                <a:solidFill>
                  <a:srgbClr val="00B050"/>
                </a:solidFill>
              </a:rPr>
              <a:t>(Button)</a:t>
            </a:r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800" dirty="0" smtClean="0">
                <a:solidFill>
                  <a:srgbClr val="00B050"/>
                </a:solidFill>
              </a:rPr>
              <a:t>Invitation(Text)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ContactPage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(Page)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C00000"/>
                </a:solidFill>
              </a:rPr>
              <a:t>ContactForm</a:t>
            </a:r>
            <a:r>
              <a:rPr lang="en-US" sz="2800" dirty="0" smtClean="0">
                <a:solidFill>
                  <a:srgbClr val="C00000"/>
                </a:solidFill>
              </a:rPr>
              <a:t>(Form)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…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Description(Text)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/>
          <p:nvPr/>
        </p:nvCxnSpPr>
        <p:spPr>
          <a:xfrm>
            <a:off x="729673" y="1812053"/>
            <a:ext cx="581891" cy="240147"/>
          </a:xfrm>
          <a:prstGeom prst="bentConnector3">
            <a:avLst>
              <a:gd name="adj1" fmla="val -79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6200000" flipH="1">
            <a:off x="-304802" y="2966602"/>
            <a:ext cx="2650840" cy="581891"/>
          </a:xfrm>
          <a:prstGeom prst="bentConnector3">
            <a:avLst>
              <a:gd name="adj1" fmla="val 10017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2553855" y="2897330"/>
            <a:ext cx="581891" cy="240147"/>
          </a:xfrm>
          <a:prstGeom prst="bentConnector3">
            <a:avLst>
              <a:gd name="adj1" fmla="val -79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2443017" y="3008166"/>
            <a:ext cx="752766" cy="531090"/>
          </a:xfrm>
          <a:prstGeom prst="bentConnector3">
            <a:avLst>
              <a:gd name="adj1" fmla="val 9785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1713346" y="2347761"/>
            <a:ext cx="533400" cy="240152"/>
          </a:xfrm>
          <a:prstGeom prst="bentConnector3">
            <a:avLst>
              <a:gd name="adj1" fmla="val 324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6200000" flipH="1">
            <a:off x="1137132" y="2983825"/>
            <a:ext cx="1685829" cy="533400"/>
          </a:xfrm>
          <a:prstGeom prst="bentConnector3">
            <a:avLst>
              <a:gd name="adj1" fmla="val 9821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1713345" y="4933555"/>
            <a:ext cx="533400" cy="240152"/>
          </a:xfrm>
          <a:prstGeom prst="bentConnector3">
            <a:avLst>
              <a:gd name="adj1" fmla="val 324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6200000" flipH="1">
            <a:off x="1440728" y="5326249"/>
            <a:ext cx="1078634" cy="533401"/>
          </a:xfrm>
          <a:prstGeom prst="bentConnector3">
            <a:avLst>
              <a:gd name="adj1" fmla="val 9709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32574" y="1321087"/>
            <a:ext cx="5397501" cy="1815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>
                <a:solidFill>
                  <a:srgbClr val="FFC000"/>
                </a:solidFill>
              </a:rPr>
              <a:t>BeforeSuite</a:t>
            </a:r>
            <a:r>
              <a:rPr lang="en-US" sz="2800" dirty="0"/>
              <a:t>(</a:t>
            </a:r>
            <a:r>
              <a:rPr lang="en-US" sz="2800" dirty="0" err="1"/>
              <a:t>alwaysRun</a:t>
            </a:r>
            <a:r>
              <a:rPr lang="en-US" sz="2800" dirty="0"/>
              <a:t> = true)</a:t>
            </a:r>
          </a:p>
          <a:p>
            <a:r>
              <a:rPr lang="en-US" sz="2800" dirty="0" smtClean="0"/>
              <a:t>public </a:t>
            </a:r>
            <a:r>
              <a:rPr lang="en-US" sz="2800" dirty="0"/>
              <a:t>static void </a:t>
            </a:r>
            <a:r>
              <a:rPr lang="en-US" sz="2800" dirty="0" err="1"/>
              <a:t>setUp</a:t>
            </a:r>
            <a:r>
              <a:rPr lang="en-US" sz="2800" dirty="0"/>
              <a:t>() </a:t>
            </a:r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C00000"/>
                </a:solidFill>
              </a:rPr>
              <a:t>WebSite.init</a:t>
            </a:r>
            <a:r>
              <a:rPr lang="en-US" sz="2800" dirty="0" smtClean="0">
                <a:solidFill>
                  <a:srgbClr val="C00000"/>
                </a:solidFill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</a:rPr>
              <a:t>EpamSite</a:t>
            </a:r>
            <a:r>
              <a:rPr lang="en-US" sz="2800" dirty="0" err="1" smtClean="0">
                <a:solidFill>
                  <a:srgbClr val="C00000"/>
                </a:solidFill>
              </a:rPr>
              <a:t>.class</a:t>
            </a:r>
            <a:r>
              <a:rPr lang="en-US" sz="2800" dirty="0" smtClean="0">
                <a:solidFill>
                  <a:srgbClr val="C00000"/>
                </a:solidFill>
              </a:rPr>
              <a:t>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9508" y="1781359"/>
            <a:ext cx="2385292" cy="139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361209" y="2317719"/>
            <a:ext cx="2782166" cy="116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236065" y="2826412"/>
            <a:ext cx="3583710" cy="247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361209" y="4865589"/>
            <a:ext cx="2953616" cy="139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246745" y="5378206"/>
            <a:ext cx="3049155" cy="162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913597" y="1063697"/>
            <a:ext cx="7169727" cy="565777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class Header extends </a:t>
            </a:r>
            <a:r>
              <a:rPr lang="en-US" sz="2600" b="1" dirty="0" smtClean="0">
                <a:solidFill>
                  <a:srgbClr val="0070C0"/>
                </a:solidFill>
              </a:rPr>
              <a:t>Section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class </a:t>
            </a:r>
            <a:r>
              <a:rPr lang="en-US" sz="2600" dirty="0" err="1" smtClean="0">
                <a:solidFill>
                  <a:schemeClr val="tx1">
                    <a:lumMod val="50000"/>
                  </a:schemeClr>
                </a:solidFill>
              </a:rPr>
              <a:t>LoginForm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extends </a:t>
            </a:r>
            <a:r>
              <a:rPr lang="en-US" sz="2600" b="1" dirty="0" smtClean="0">
                <a:solidFill>
                  <a:srgbClr val="0070C0"/>
                </a:solidFill>
              </a:rPr>
              <a:t>Form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class </a:t>
            </a:r>
            <a:r>
              <a:rPr lang="en-US" sz="2600" dirty="0" err="1" smtClean="0">
                <a:solidFill>
                  <a:schemeClr val="tx1">
                    <a:lumMod val="50000"/>
                  </a:schemeClr>
                </a:solidFill>
              </a:rPr>
              <a:t>SearchBar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extends </a:t>
            </a:r>
            <a:r>
              <a:rPr lang="en-US" sz="2600" b="1" dirty="0" smtClean="0">
                <a:solidFill>
                  <a:srgbClr val="0070C0"/>
                </a:solidFill>
              </a:rPr>
              <a:t>Search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class 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Alert 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extends </a:t>
            </a:r>
            <a:r>
              <a:rPr lang="en-US" sz="2600" b="1" dirty="0" smtClean="0">
                <a:solidFill>
                  <a:srgbClr val="0070C0"/>
                </a:solidFill>
              </a:rPr>
              <a:t>Popup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class Navigation extends </a:t>
            </a:r>
            <a:r>
              <a:rPr lang="en-US" sz="2600" b="1" dirty="0" smtClean="0">
                <a:solidFill>
                  <a:srgbClr val="0070C0"/>
                </a:solidFill>
              </a:rPr>
              <a:t>Pagination</a:t>
            </a:r>
            <a:endParaRPr lang="ru-RU" sz="26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C000"/>
                </a:solidFill>
              </a:rPr>
              <a:t>@</a:t>
            </a:r>
            <a:r>
              <a:rPr lang="en-US" sz="2600" dirty="0" err="1">
                <a:solidFill>
                  <a:srgbClr val="FFC000"/>
                </a:solidFill>
              </a:rPr>
              <a:t>JSite</a:t>
            </a:r>
            <a:r>
              <a:rPr lang="en-US" sz="2600" dirty="0"/>
              <a:t>(domain = </a:t>
            </a:r>
            <a:r>
              <a:rPr lang="en-US" sz="2600" dirty="0">
                <a:solidFill>
                  <a:srgbClr val="1E9660"/>
                </a:solidFill>
              </a:rPr>
              <a:t>“http://epam.com/"</a:t>
            </a:r>
            <a:r>
              <a:rPr lang="en-US" sz="2600" dirty="0"/>
              <a:t>)</a:t>
            </a:r>
            <a:endParaRPr lang="en-US" sz="26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600" dirty="0" err="1">
                <a:solidFill>
                  <a:schemeClr val="tx1">
                    <a:lumMod val="50000"/>
                  </a:schemeClr>
                </a:solidFill>
              </a:rPr>
              <a:t>EpamSite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2600" b="1" dirty="0" err="1">
                <a:solidFill>
                  <a:srgbClr val="0070C0"/>
                </a:solidFill>
              </a:rPr>
              <a:t>WebSite</a:t>
            </a:r>
            <a:endParaRPr lang="en-US" sz="2600" b="1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C000"/>
                </a:solidFill>
              </a:rPr>
              <a:t>@</a:t>
            </a:r>
            <a:r>
              <a:rPr lang="en-US" sz="2600" dirty="0" err="1">
                <a:solidFill>
                  <a:srgbClr val="FFC000"/>
                </a:solidFill>
              </a:rPr>
              <a:t>JPage</a:t>
            </a:r>
            <a:r>
              <a:rPr lang="en-US" sz="2600" dirty="0"/>
              <a:t>(</a:t>
            </a:r>
            <a:r>
              <a:rPr lang="en-US" sz="2600" dirty="0" err="1"/>
              <a:t>url</a:t>
            </a:r>
            <a:r>
              <a:rPr lang="en-US" sz="2600" dirty="0"/>
              <a:t> = </a:t>
            </a:r>
            <a:r>
              <a:rPr lang="en-US" sz="2600" dirty="0">
                <a:solidFill>
                  <a:srgbClr val="1E9660"/>
                </a:solidFill>
              </a:rPr>
              <a:t>"/index.html"</a:t>
            </a:r>
            <a:r>
              <a:rPr lang="en-US" sz="2600" dirty="0"/>
              <a:t>, title = </a:t>
            </a:r>
            <a:r>
              <a:rPr lang="en-US" sz="2600" dirty="0">
                <a:solidFill>
                  <a:srgbClr val="1E9660"/>
                </a:solidFill>
              </a:rPr>
              <a:t>“Good site"</a:t>
            </a:r>
            <a:r>
              <a:rPr lang="en-US" sz="2600" dirty="0"/>
              <a:t>)</a:t>
            </a:r>
            <a:endParaRPr lang="en-US" sz="26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600" dirty="0" err="1">
                <a:solidFill>
                  <a:schemeClr val="tx1">
                    <a:lumMod val="50000"/>
                  </a:schemeClr>
                </a:solidFill>
              </a:rPr>
              <a:t>HomePage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2600" b="1" dirty="0" err="1">
                <a:solidFill>
                  <a:srgbClr val="0070C0"/>
                </a:solidFill>
              </a:rPr>
              <a:t>WebPage</a:t>
            </a:r>
            <a:endParaRPr lang="en-US" sz="2600" b="1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600" b="1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composite Elements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6" name="Содержимое 19"/>
          <p:cNvSpPr txBox="1">
            <a:spLocks/>
          </p:cNvSpPr>
          <p:nvPr/>
        </p:nvSpPr>
        <p:spPr>
          <a:xfrm>
            <a:off x="7444350" y="4174991"/>
            <a:ext cx="5075699" cy="6382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domain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00B050"/>
                </a:solidFill>
              </a:rPr>
              <a:t>https://www.epam.com/</a:t>
            </a:r>
          </a:p>
        </p:txBody>
      </p:sp>
      <p:sp>
        <p:nvSpPr>
          <p:cNvPr id="4" name="Left Arrow 3"/>
          <p:cNvSpPr/>
          <p:nvPr/>
        </p:nvSpPr>
        <p:spPr>
          <a:xfrm>
            <a:off x="6678360" y="4174991"/>
            <a:ext cx="553210" cy="4388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Содержимое 19"/>
          <p:cNvSpPr txBox="1">
            <a:spLocks/>
          </p:cNvSpPr>
          <p:nvPr/>
        </p:nvSpPr>
        <p:spPr>
          <a:xfrm>
            <a:off x="913597" y="1063698"/>
            <a:ext cx="7169727" cy="5080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class Header extends </a:t>
            </a:r>
            <a:r>
              <a:rPr lang="en-US" sz="2600" b="1" dirty="0" smtClean="0">
                <a:solidFill>
                  <a:srgbClr val="0070C0"/>
                </a:solidFill>
              </a:rPr>
              <a:t>Section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600" dirty="0" err="1" smtClean="0">
                <a:solidFill>
                  <a:schemeClr val="tx1">
                    <a:lumMod val="50000"/>
                  </a:schemeClr>
                </a:solidFill>
              </a:rPr>
              <a:t>LoginForm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2600" b="1" dirty="0" smtClean="0">
                <a:solidFill>
                  <a:srgbClr val="0070C0"/>
                </a:solidFill>
              </a:rPr>
              <a:t>Form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600" dirty="0" err="1" smtClean="0">
                <a:solidFill>
                  <a:schemeClr val="tx1">
                    <a:lumMod val="50000"/>
                  </a:schemeClr>
                </a:solidFill>
              </a:rPr>
              <a:t>SearchBar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2600" b="1" dirty="0" smtClean="0">
                <a:solidFill>
                  <a:srgbClr val="0070C0"/>
                </a:solidFill>
              </a:rPr>
              <a:t>Search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class Alert extends </a:t>
            </a:r>
            <a:r>
              <a:rPr lang="en-US" sz="2600" b="1" dirty="0" smtClean="0">
                <a:solidFill>
                  <a:srgbClr val="0070C0"/>
                </a:solidFill>
              </a:rPr>
              <a:t>Popup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class Navigation extends </a:t>
            </a:r>
            <a:r>
              <a:rPr lang="en-US" sz="2600" b="1" dirty="0" smtClean="0">
                <a:solidFill>
                  <a:srgbClr val="0070C0"/>
                </a:solidFill>
              </a:rPr>
              <a:t>Pagination</a:t>
            </a:r>
            <a:endParaRPr lang="ru-RU" sz="26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75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6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838200" y="1403928"/>
            <a:ext cx="6643255" cy="344516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JSite</a:t>
            </a:r>
            <a:r>
              <a:rPr lang="en-US" sz="2400" dirty="0"/>
              <a:t>(domain = </a:t>
            </a:r>
            <a:r>
              <a:rPr lang="en-US" sz="2400" dirty="0">
                <a:solidFill>
                  <a:srgbClr val="1E9660"/>
                </a:solidFill>
              </a:rPr>
              <a:t>“http://epam.com/"</a:t>
            </a:r>
            <a:r>
              <a:rPr lang="en-US" sz="2400" dirty="0"/>
              <a:t>)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400" dirty="0" err="1">
                <a:solidFill>
                  <a:srgbClr val="7030A0"/>
                </a:solidFill>
              </a:rPr>
              <a:t>EpamSite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2400" b="1" dirty="0" err="1" smtClean="0">
                <a:solidFill>
                  <a:srgbClr val="0070C0"/>
                </a:solidFill>
              </a:rPr>
              <a:t>WebSite</a:t>
            </a:r>
            <a:r>
              <a:rPr lang="ru-RU" sz="2400" dirty="0" smtClean="0"/>
              <a:t> </a:t>
            </a:r>
            <a:r>
              <a:rPr lang="en-US" sz="24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JPage</a:t>
            </a:r>
            <a:r>
              <a:rPr lang="en-US" sz="2400" dirty="0"/>
              <a:t>(</a:t>
            </a:r>
            <a:r>
              <a:rPr lang="en-US" sz="2400" dirty="0" err="1"/>
              <a:t>url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1E9660"/>
                </a:solidFill>
              </a:rPr>
              <a:t>"/index.html</a:t>
            </a:r>
            <a:r>
              <a:rPr lang="en-US" sz="2400" dirty="0" smtClean="0">
                <a:solidFill>
                  <a:srgbClr val="1E9660"/>
                </a:solidFill>
              </a:rPr>
              <a:t>"</a:t>
            </a:r>
            <a:r>
              <a:rPr lang="en-US" sz="2400" dirty="0" smtClean="0"/>
              <a:t>)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	public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HomePage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homepage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JPage</a:t>
            </a:r>
            <a:r>
              <a:rPr lang="en-US" sz="2400" dirty="0"/>
              <a:t>(</a:t>
            </a:r>
            <a:r>
              <a:rPr lang="en-US" sz="2400" dirty="0" err="1"/>
              <a:t>url</a:t>
            </a:r>
            <a:r>
              <a:rPr lang="en-US" sz="2400" dirty="0"/>
              <a:t> = </a:t>
            </a:r>
            <a:r>
              <a:rPr lang="en-US" sz="2400" dirty="0" smtClean="0">
                <a:solidFill>
                  <a:srgbClr val="1E9660"/>
                </a:solidFill>
              </a:rPr>
              <a:t>"/login"</a:t>
            </a:r>
            <a:r>
              <a:rPr lang="en-US" sz="2400" dirty="0" smtClean="0"/>
              <a:t>, </a:t>
            </a:r>
            <a:r>
              <a:rPr lang="en-US" sz="2400" dirty="0"/>
              <a:t>title = </a:t>
            </a:r>
            <a:r>
              <a:rPr lang="en-US" sz="2400" dirty="0" smtClean="0">
                <a:solidFill>
                  <a:srgbClr val="1E9660"/>
                </a:solidFill>
              </a:rPr>
              <a:t>“Login page"</a:t>
            </a:r>
            <a:r>
              <a:rPr lang="en-US" sz="2400" dirty="0" smtClean="0"/>
              <a:t>)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	public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LoginPage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loginPage</a:t>
            </a:r>
            <a:r>
              <a:rPr lang="en-US" sz="24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</a:t>
            </a:r>
            <a:r>
              <a:rPr lang="en-US" sz="2400" dirty="0" err="1" smtClean="0">
                <a:solidFill>
                  <a:srgbClr val="1E9660"/>
                </a:solidFill>
              </a:rPr>
              <a:t>nav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Menu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navigation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WEB site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1" y="4849092"/>
            <a:ext cx="506383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BeforeSuite</a:t>
            </a:r>
            <a:r>
              <a:rPr lang="en-US" sz="2400" dirty="0"/>
              <a:t>(</a:t>
            </a:r>
            <a:r>
              <a:rPr lang="en-US" sz="2400" dirty="0" err="1"/>
              <a:t>alwaysRun</a:t>
            </a:r>
            <a:r>
              <a:rPr lang="en-US" sz="2400" dirty="0"/>
              <a:t> = true)</a:t>
            </a:r>
          </a:p>
          <a:p>
            <a:r>
              <a:rPr lang="en-US" sz="2400" dirty="0" smtClean="0"/>
              <a:t>public </a:t>
            </a:r>
            <a:r>
              <a:rPr lang="en-US" sz="2400" dirty="0"/>
              <a:t>static void </a:t>
            </a:r>
            <a:r>
              <a:rPr lang="en-US" sz="2400" dirty="0" err="1"/>
              <a:t>setUp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800" dirty="0" smtClean="0"/>
              <a:t>	</a:t>
            </a:r>
            <a:r>
              <a:rPr lang="en-US" sz="2400" dirty="0" err="1" smtClean="0">
                <a:solidFill>
                  <a:srgbClr val="C00000"/>
                </a:solidFill>
              </a:rPr>
              <a:t>WebSite.init</a:t>
            </a:r>
            <a:r>
              <a:rPr lang="en-US" sz="2400" dirty="0" smtClean="0">
                <a:solidFill>
                  <a:srgbClr val="C0000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EpamSite</a:t>
            </a:r>
            <a:r>
              <a:rPr lang="en-US" sz="2400" dirty="0" err="1" smtClean="0">
                <a:solidFill>
                  <a:srgbClr val="C00000"/>
                </a:solidFill>
              </a:rPr>
              <a:t>.class</a:t>
            </a:r>
            <a:r>
              <a:rPr lang="en-US" sz="2400" dirty="0" smtClean="0">
                <a:solidFill>
                  <a:srgbClr val="C00000"/>
                </a:solidFill>
              </a:rPr>
              <a:t>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52618" y="1403928"/>
            <a:ext cx="5811812" cy="800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59536" y="2204186"/>
            <a:ext cx="5811812" cy="721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59536" y="2926080"/>
            <a:ext cx="5811812" cy="721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59536" y="3647974"/>
            <a:ext cx="5811812" cy="72189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JDI EPAM</Template>
  <TotalTime>18706</TotalTime>
  <Words>649</Words>
  <Application>Microsoft Office PowerPoint</Application>
  <PresentationFormat>Widescreen</PresentationFormat>
  <Paragraphs>302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Black</vt:lpstr>
      <vt:lpstr>Calibri</vt:lpstr>
      <vt:lpstr>Trebuchet MS</vt:lpstr>
      <vt:lpstr>Wingdings</vt:lpstr>
      <vt:lpstr>Office Theme</vt:lpstr>
      <vt:lpstr>JDI COMPOSITE ELEMENTS</vt:lpstr>
      <vt:lpstr>PowerPoint Presentation</vt:lpstr>
      <vt:lpstr>PowerPoint Presentation</vt:lpstr>
      <vt:lpstr>Composite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driven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Ui objects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Iovlev</dc:creator>
  <cp:lastModifiedBy>Roman Iovlev</cp:lastModifiedBy>
  <cp:revision>135</cp:revision>
  <dcterms:created xsi:type="dcterms:W3CDTF">2016-08-29T09:02:22Z</dcterms:created>
  <dcterms:modified xsi:type="dcterms:W3CDTF">2016-12-07T13:20:20Z</dcterms:modified>
</cp:coreProperties>
</file>