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9" r:id="rId2"/>
    <p:sldId id="258" r:id="rId3"/>
    <p:sldId id="277" r:id="rId4"/>
    <p:sldId id="330" r:id="rId5"/>
    <p:sldId id="280" r:id="rId6"/>
    <p:sldId id="301" r:id="rId7"/>
    <p:sldId id="314" r:id="rId8"/>
    <p:sldId id="300" r:id="rId9"/>
    <p:sldId id="312" r:id="rId10"/>
    <p:sldId id="316" r:id="rId11"/>
    <p:sldId id="302" r:id="rId12"/>
    <p:sldId id="299" r:id="rId13"/>
    <p:sldId id="303" r:id="rId14"/>
    <p:sldId id="304" r:id="rId15"/>
    <p:sldId id="317" r:id="rId16"/>
    <p:sldId id="305" r:id="rId17"/>
    <p:sldId id="318" r:id="rId18"/>
    <p:sldId id="306" r:id="rId19"/>
    <p:sldId id="307" r:id="rId20"/>
    <p:sldId id="30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9" r:id="rId29"/>
    <p:sldId id="326" r:id="rId30"/>
    <p:sldId id="327" r:id="rId31"/>
    <p:sldId id="328" r:id="rId32"/>
    <p:sldId id="331" r:id="rId33"/>
    <p:sldId id="333" r:id="rId34"/>
    <p:sldId id="334" r:id="rId35"/>
    <p:sldId id="335" r:id="rId36"/>
    <p:sldId id="336" r:id="rId37"/>
    <p:sldId id="337" r:id="rId38"/>
    <p:sldId id="338" r:id="rId39"/>
    <p:sldId id="298" r:id="rId40"/>
    <p:sldId id="31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50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15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35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4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60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108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16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02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180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4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20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216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649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349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36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14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7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5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09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92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03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945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64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9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JDI Settings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20 Sep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508" y="1322531"/>
            <a:ext cx="6255327" cy="5080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EpamSite</a:t>
            </a:r>
            <a:r>
              <a:rPr lang="en-US" sz="2800" b="1" dirty="0" smtClean="0">
                <a:solidFill>
                  <a:srgbClr val="7030A0"/>
                </a:solidFill>
              </a:rPr>
              <a:t> (Site)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HomePage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(Page)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SearchSection</a:t>
            </a:r>
            <a:r>
              <a:rPr lang="en-US" sz="2800" dirty="0" smtClean="0">
                <a:solidFill>
                  <a:srgbClr val="C00000"/>
                </a:solidFill>
              </a:rPr>
              <a:t> (Search)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rgbClr val="00B050"/>
                </a:solidFill>
              </a:rPr>
              <a:t>SearchField</a:t>
            </a:r>
            <a:r>
              <a:rPr lang="en-US" sz="2800" dirty="0" smtClean="0">
                <a:solidFill>
                  <a:srgbClr val="00B050"/>
                </a:solidFill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</a:rPr>
              <a:t>TextField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		</a:t>
            </a:r>
            <a:r>
              <a:rPr lang="en-US" sz="2800" dirty="0" err="1" smtClean="0">
                <a:solidFill>
                  <a:srgbClr val="00B050"/>
                </a:solidFill>
              </a:rPr>
              <a:t>SearchButton</a:t>
            </a:r>
            <a:r>
              <a:rPr lang="en-US" sz="2800" dirty="0" smtClean="0">
                <a:solidFill>
                  <a:srgbClr val="00B050"/>
                </a:solidFill>
              </a:rPr>
              <a:t>(Button)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00B050"/>
                </a:solidFill>
              </a:rPr>
              <a:t>Invitation(Text)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ContactPage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(Page)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ContactForm</a:t>
            </a:r>
            <a:r>
              <a:rPr lang="en-US" sz="2800" dirty="0" smtClean="0">
                <a:solidFill>
                  <a:srgbClr val="C00000"/>
                </a:solidFill>
              </a:rPr>
              <a:t>(Form)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…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Description(Text)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r>
              <a:rPr lang="ru-RU" dirty="0"/>
              <a:t> </a:t>
            </a:r>
            <a:r>
              <a:rPr lang="en-US" dirty="0" smtClean="0"/>
              <a:t>&amp; tests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729673" y="1812053"/>
            <a:ext cx="581891" cy="240147"/>
          </a:xfrm>
          <a:prstGeom prst="bentConnector3">
            <a:avLst>
              <a:gd name="adj1" fmla="val -7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-304802" y="2966602"/>
            <a:ext cx="2650840" cy="581891"/>
          </a:xfrm>
          <a:prstGeom prst="bentConnector3">
            <a:avLst>
              <a:gd name="adj1" fmla="val 10017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553855" y="2897330"/>
            <a:ext cx="581891" cy="240147"/>
          </a:xfrm>
          <a:prstGeom prst="bentConnector3">
            <a:avLst>
              <a:gd name="adj1" fmla="val -7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2443017" y="3008166"/>
            <a:ext cx="752766" cy="531090"/>
          </a:xfrm>
          <a:prstGeom prst="bentConnector3">
            <a:avLst>
              <a:gd name="adj1" fmla="val 9785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1713346" y="2347761"/>
            <a:ext cx="533400" cy="240152"/>
          </a:xfrm>
          <a:prstGeom prst="bentConnector3">
            <a:avLst>
              <a:gd name="adj1" fmla="val 32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1137132" y="2983825"/>
            <a:ext cx="1685829" cy="533400"/>
          </a:xfrm>
          <a:prstGeom prst="bentConnector3">
            <a:avLst>
              <a:gd name="adj1" fmla="val 9821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1713345" y="4933555"/>
            <a:ext cx="533400" cy="240152"/>
          </a:xfrm>
          <a:prstGeom prst="bentConnector3">
            <a:avLst>
              <a:gd name="adj1" fmla="val 32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H="1">
            <a:off x="1440728" y="5326249"/>
            <a:ext cx="1078634" cy="533401"/>
          </a:xfrm>
          <a:prstGeom prst="bentConnector3">
            <a:avLst>
              <a:gd name="adj1" fmla="val 9709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84999" y="1322531"/>
            <a:ext cx="4805217" cy="1692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BeforeSuite</a:t>
            </a:r>
            <a:r>
              <a:rPr lang="en-US" sz="2400" dirty="0"/>
              <a:t>(</a:t>
            </a:r>
            <a:r>
              <a:rPr lang="en-US" sz="2400" dirty="0" err="1"/>
              <a:t>alwaysRun</a:t>
            </a:r>
            <a:r>
              <a:rPr lang="en-US" sz="2400" dirty="0"/>
              <a:t> = true)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static void </a:t>
            </a:r>
            <a:r>
              <a:rPr lang="en-US" sz="2400" dirty="0" err="1"/>
              <a:t>setUp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800" dirty="0" smtClean="0"/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WebSite.init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EpamSite</a:t>
            </a:r>
            <a:r>
              <a:rPr lang="en-US" sz="2400" dirty="0" err="1" smtClean="0">
                <a:solidFill>
                  <a:srgbClr val="C00000"/>
                </a:solidFill>
              </a:rPr>
              <a:t>.class</a:t>
            </a:r>
            <a:r>
              <a:rPr lang="en-US" sz="24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81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Test </a:t>
            </a:r>
            <a:r>
              <a:rPr lang="en-US" dirty="0" smtClean="0">
                <a:solidFill>
                  <a:schemeClr val="bg1"/>
                </a:solidFill>
              </a:rPr>
              <a:t>settings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1" y="1403928"/>
            <a:ext cx="7266272" cy="34183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public Dropdown&lt;Types&gt; </a:t>
            </a:r>
            <a:r>
              <a:rPr lang="en-US" sz="2800" dirty="0" err="1"/>
              <a:t>productTypes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	= </a:t>
            </a:r>
            <a:r>
              <a:rPr lang="en-US" sz="2800" dirty="0"/>
              <a:t>new Dropdown&lt;Types&gt;()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b="1" dirty="0">
                <a:solidFill>
                  <a:srgbClr val="C00000"/>
                </a:solidFill>
              </a:rPr>
              <a:t>public void </a:t>
            </a:r>
            <a:r>
              <a:rPr lang="en-US" sz="2800" b="1" dirty="0" err="1">
                <a:solidFill>
                  <a:srgbClr val="C00000"/>
                </a:solidFill>
              </a:rPr>
              <a:t>selectAction</a:t>
            </a:r>
            <a:r>
              <a:rPr lang="en-US" sz="2800" b="1" dirty="0">
                <a:solidFill>
                  <a:srgbClr val="C00000"/>
                </a:solidFill>
              </a:rPr>
              <a:t>(String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super.selectAction</a:t>
            </a:r>
            <a:r>
              <a:rPr lang="en-US" sz="2400" dirty="0"/>
              <a:t>(name);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label.click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actions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public class </a:t>
            </a:r>
            <a:r>
              <a:rPr lang="en-US" sz="2800" b="1" dirty="0" err="1">
                <a:solidFill>
                  <a:srgbClr val="0070C0"/>
                </a:solidFill>
              </a:rPr>
              <a:t>TreeDropdown</a:t>
            </a:r>
            <a:r>
              <a:rPr lang="en-US" sz="2800" dirty="0"/>
              <a:t>&lt;T extends </a:t>
            </a:r>
            <a:r>
              <a:rPr lang="en-US" sz="2800" dirty="0" err="1"/>
              <a:t>Enum</a:t>
            </a:r>
            <a:r>
              <a:rPr lang="en-US" sz="2800" dirty="0"/>
              <a:t>&gt; extends </a:t>
            </a:r>
            <a:r>
              <a:rPr lang="en-US" sz="2800" b="1" dirty="0">
                <a:solidFill>
                  <a:srgbClr val="7030A0"/>
                </a:solidFill>
              </a:rPr>
              <a:t>Dropdown</a:t>
            </a:r>
            <a:r>
              <a:rPr lang="en-US" sz="2800" dirty="0"/>
              <a:t>&lt;T&gt;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b="1" dirty="0">
                <a:solidFill>
                  <a:srgbClr val="C00000"/>
                </a:solidFill>
              </a:rPr>
              <a:t>protected void </a:t>
            </a:r>
            <a:r>
              <a:rPr lang="en-US" sz="2800" b="1" dirty="0" err="1">
                <a:solidFill>
                  <a:srgbClr val="C00000"/>
                </a:solidFill>
              </a:rPr>
              <a:t>selectAction</a:t>
            </a:r>
            <a:r>
              <a:rPr lang="en-US" sz="2800" b="1" dirty="0">
                <a:solidFill>
                  <a:srgbClr val="C00000"/>
                </a:solidFill>
              </a:rPr>
              <a:t>(String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 err="1"/>
              <a:t>expandAction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2060"/>
                </a:solidFill>
              </a:rPr>
              <a:t>String</a:t>
            </a:r>
            <a:r>
              <a:rPr lang="en-US" sz="2400" dirty="0"/>
              <a:t>[] nodes = </a:t>
            </a:r>
            <a:r>
              <a:rPr lang="en-US" sz="2400" dirty="0" err="1"/>
              <a:t>name.split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 &gt; "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 err="1">
                <a:solidFill>
                  <a:srgbClr val="002060"/>
                </a:solidFill>
              </a:rPr>
              <a:t>SearchContext</a:t>
            </a:r>
            <a:r>
              <a:rPr lang="en-US" sz="2400" dirty="0"/>
              <a:t> context = </a:t>
            </a:r>
            <a:r>
              <a:rPr lang="en-US" sz="2400" dirty="0" err="1"/>
              <a:t>getDriver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2060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 err="1"/>
              <a:t>treeLocators.size</a:t>
            </a:r>
            <a:r>
              <a:rPr lang="en-US" sz="2400" dirty="0"/>
              <a:t>() &gt;= </a:t>
            </a:r>
            <a:r>
              <a:rPr lang="en-US" sz="2400" dirty="0" err="1"/>
              <a:t>nodes.length</a:t>
            </a:r>
            <a:r>
              <a:rPr lang="en-US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002060"/>
                </a:solidFill>
              </a:rPr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nodes.length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</a:t>
            </a:r>
            <a:r>
              <a:rPr lang="en-US" sz="2400" dirty="0">
                <a:solidFill>
                  <a:srgbClr val="002060"/>
                </a:solidFill>
              </a:rPr>
              <a:t>String</a:t>
            </a:r>
            <a:r>
              <a:rPr lang="en-US" sz="2400" dirty="0"/>
              <a:t> value = nodes[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context = first(</a:t>
            </a:r>
            <a:r>
              <a:rPr lang="en-US" sz="2400" dirty="0" err="1"/>
              <a:t>context.findElements</a:t>
            </a:r>
            <a:r>
              <a:rPr lang="en-US" sz="2400" dirty="0"/>
              <a:t>(</a:t>
            </a:r>
            <a:r>
              <a:rPr lang="en-US" sz="2400" dirty="0" err="1"/>
              <a:t>treeLocators.get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el -&gt; </a:t>
            </a:r>
            <a:r>
              <a:rPr lang="en-US" sz="2400" dirty="0" err="1"/>
              <a:t>el.getText</a:t>
            </a:r>
            <a:r>
              <a:rPr lang="en-US" sz="2400" dirty="0"/>
              <a:t>().equals(value));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new </a:t>
            </a:r>
            <a:r>
              <a:rPr lang="en-US" sz="2400" dirty="0">
                <a:solidFill>
                  <a:srgbClr val="002060"/>
                </a:solidFill>
              </a:rPr>
              <a:t>Clickable</a:t>
            </a:r>
            <a:r>
              <a:rPr lang="en-US" sz="2400" dirty="0"/>
              <a:t>((</a:t>
            </a:r>
            <a:r>
              <a:rPr lang="en-US" sz="2400" dirty="0" err="1"/>
              <a:t>WebElement</a:t>
            </a:r>
            <a:r>
              <a:rPr lang="en-US" sz="2400" dirty="0"/>
              <a:t>) context).click();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646544" y="1242291"/>
            <a:ext cx="10707256" cy="53709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BeforeSuite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alwaysRun</a:t>
            </a:r>
            <a:r>
              <a:rPr lang="en-US" sz="2800" dirty="0"/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static void </a:t>
            </a:r>
            <a:r>
              <a:rPr lang="en-US" sz="2800" dirty="0" err="1"/>
              <a:t>setUp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ActionScenrios.</a:t>
            </a:r>
            <a:r>
              <a:rPr lang="en-US" sz="2800" b="1" i="1" dirty="0" err="1" smtClean="0">
                <a:solidFill>
                  <a:srgbClr val="C00000"/>
                </a:solidFill>
              </a:rPr>
              <a:t>actionScenario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000" dirty="0"/>
              <a:t>(element, </a:t>
            </a:r>
            <a:r>
              <a:rPr lang="en-US" sz="2000" dirty="0" err="1"/>
              <a:t>actionName</a:t>
            </a:r>
            <a:r>
              <a:rPr lang="en-US" sz="2000" dirty="0"/>
              <a:t>, </a:t>
            </a:r>
            <a:r>
              <a:rPr lang="en-US" sz="2000" dirty="0" err="1"/>
              <a:t>jAction</a:t>
            </a:r>
            <a:r>
              <a:rPr lang="en-US" sz="2000" dirty="0"/>
              <a:t>, level) -&gt;</a:t>
            </a:r>
            <a:r>
              <a:rPr lang="en-US" sz="2800" dirty="0"/>
              <a:t> 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logger.info(format(</a:t>
            </a:r>
            <a:r>
              <a:rPr lang="en-US" sz="2400" dirty="0">
                <a:solidFill>
                  <a:srgbClr val="00B050"/>
                </a:solidFill>
              </a:rPr>
              <a:t>"Do '%s' action"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jAction.invoke</a:t>
            </a:r>
            <a:r>
              <a:rPr lang="en-US" sz="2400" dirty="0"/>
              <a:t>();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smtClean="0"/>
              <a:t>};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ActionScenrios.</a:t>
            </a:r>
            <a:r>
              <a:rPr lang="en-US" sz="2800" b="1" i="1" dirty="0" err="1" smtClean="0">
                <a:solidFill>
                  <a:srgbClr val="C00000"/>
                </a:solidFill>
              </a:rPr>
              <a:t>resultScenario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000" dirty="0"/>
              <a:t>(element, </a:t>
            </a:r>
            <a:r>
              <a:rPr lang="en-US" sz="2000" dirty="0" err="1"/>
              <a:t>actionName</a:t>
            </a:r>
            <a:r>
              <a:rPr lang="en-US" sz="2000" dirty="0"/>
              <a:t>, </a:t>
            </a:r>
            <a:r>
              <a:rPr lang="en-US" sz="2000" dirty="0" err="1"/>
              <a:t>jAction</a:t>
            </a:r>
            <a:r>
              <a:rPr lang="en-US" sz="2000" dirty="0"/>
              <a:t>, </a:t>
            </a:r>
            <a:r>
              <a:rPr lang="en-US" sz="2000" dirty="0" err="1"/>
              <a:t>logResult</a:t>
            </a:r>
            <a:r>
              <a:rPr lang="en-US" sz="2000" dirty="0"/>
              <a:t>, level) -&gt; </a:t>
            </a:r>
            <a:r>
              <a:rPr lang="en-US" sz="2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logger.debug</a:t>
            </a:r>
            <a:r>
              <a:rPr lang="en-US" sz="2400" dirty="0"/>
              <a:t>(format(</a:t>
            </a:r>
            <a:r>
              <a:rPr lang="en-US" sz="2400" dirty="0">
                <a:solidFill>
                  <a:srgbClr val="00B050"/>
                </a:solidFill>
              </a:rPr>
              <a:t>"Do '%s' action"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Object result = </a:t>
            </a:r>
            <a:r>
              <a:rPr lang="en-US" sz="2400" dirty="0" err="1"/>
              <a:t>jAction.get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logger.info(format(</a:t>
            </a:r>
            <a:r>
              <a:rPr lang="en-US" sz="2400" dirty="0">
                <a:solidFill>
                  <a:srgbClr val="00B050"/>
                </a:solidFill>
              </a:rPr>
              <a:t>"Get '%s' action result: %s"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, result));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return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scenarios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646544" y="1242291"/>
            <a:ext cx="8312729" cy="53709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BeforeSuite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alwaysRun</a:t>
            </a:r>
            <a:r>
              <a:rPr lang="en-US" sz="2800" dirty="0"/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static void </a:t>
            </a:r>
            <a:r>
              <a:rPr lang="en-US" sz="2800" dirty="0" err="1"/>
              <a:t>setUp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dirty="0" err="1">
                <a:solidFill>
                  <a:srgbClr val="0070C0"/>
                </a:solidFill>
              </a:rPr>
              <a:t>SeleniumDriverFactory.</a:t>
            </a:r>
            <a:r>
              <a:rPr lang="en-US" sz="2800" b="1" i="1" dirty="0" err="1">
                <a:solidFill>
                  <a:srgbClr val="C00000"/>
                </a:solidFill>
              </a:rPr>
              <a:t>elementSearchCriteria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=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el </a:t>
            </a:r>
            <a:r>
              <a:rPr lang="en-US" sz="2800" dirty="0"/>
              <a:t>-&gt; </a:t>
            </a:r>
            <a:r>
              <a:rPr lang="en-US" sz="2800" dirty="0" err="1"/>
              <a:t>el.isEnabled</a:t>
            </a:r>
            <a:r>
              <a:rPr lang="en-US" sz="2800" dirty="0"/>
              <a:t>() &amp;&amp; </a:t>
            </a:r>
            <a:r>
              <a:rPr lang="en-US" sz="2800" dirty="0" err="1"/>
              <a:t>el.isDisplayed</a:t>
            </a:r>
            <a:r>
              <a:rPr lang="en-US" sz="2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		el -&gt; el !=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@Test</a:t>
            </a:r>
            <a:r>
              <a:rPr lang="en-US" sz="2800" dirty="0" smtClean="0"/>
              <a:t>()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public </a:t>
            </a:r>
            <a:r>
              <a:rPr lang="en-US" sz="2800" dirty="0" smtClean="0"/>
              <a:t>void </a:t>
            </a:r>
            <a:r>
              <a:rPr lang="en-US" sz="2800" dirty="0" err="1" smtClean="0"/>
              <a:t>simpleTest</a:t>
            </a:r>
            <a:r>
              <a:rPr lang="en-US" sz="2800" dirty="0" smtClean="0"/>
              <a:t>() </a:t>
            </a:r>
            <a:r>
              <a:rPr lang="en-US" sz="2800" dirty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b="1" dirty="0" err="1" smtClean="0">
                <a:solidFill>
                  <a:srgbClr val="0070C0"/>
                </a:solidFill>
              </a:rPr>
              <a:t>sumResult.</a:t>
            </a:r>
            <a:r>
              <a:rPr lang="en-US" sz="2800" b="1" dirty="0" err="1" smtClean="0">
                <a:solidFill>
                  <a:srgbClr val="C00000"/>
                </a:solidFill>
              </a:rPr>
              <a:t>avatar.localElementSearchCriteria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	 </a:t>
            </a:r>
            <a:r>
              <a:rPr lang="en-US" sz="2800" dirty="0"/>
              <a:t>= el -&gt; </a:t>
            </a:r>
            <a:r>
              <a:rPr lang="en-US" sz="2800" dirty="0" err="1" smtClean="0"/>
              <a:t>el.getText</a:t>
            </a:r>
            <a:r>
              <a:rPr lang="en-US" sz="2800" dirty="0" smtClean="0"/>
              <a:t>().equals(</a:t>
            </a:r>
            <a:r>
              <a:rPr lang="en-US" sz="2800" dirty="0" smtClean="0">
                <a:solidFill>
                  <a:srgbClr val="00B050"/>
                </a:solidFill>
              </a:rPr>
              <a:t>“5”</a:t>
            </a:r>
            <a:r>
              <a:rPr lang="en-US" sz="28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Element search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customization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 test dependencies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Содержимое 19"/>
          <p:cNvSpPr txBox="1">
            <a:spLocks/>
          </p:cNvSpPr>
          <p:nvPr/>
        </p:nvSpPr>
        <p:spPr>
          <a:xfrm>
            <a:off x="646544" y="1279237"/>
            <a:ext cx="7001165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@Test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dependsOnMethods</a:t>
            </a:r>
            <a:r>
              <a:rPr lang="en-US" b="1" dirty="0" smtClean="0"/>
              <a:t> = “</a:t>
            </a:r>
            <a:r>
              <a:rPr lang="en-US" b="1" dirty="0" err="1" smtClean="0"/>
              <a:t>loginTest</a:t>
            </a:r>
            <a:r>
              <a:rPr lang="en-US" b="1" dirty="0" smtClean="0"/>
              <a:t>”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simpleTest</a:t>
            </a:r>
            <a:r>
              <a:rPr lang="en-US" dirty="0" smtClean="0"/>
              <a:t>() {</a:t>
            </a:r>
            <a:endParaRPr lang="en-US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smtClean="0"/>
              <a:t>    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646544" y="3260437"/>
            <a:ext cx="7001165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@Test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dependsOnGroups</a:t>
            </a:r>
            <a:r>
              <a:rPr lang="en-US" b="1" dirty="0" smtClean="0"/>
              <a:t> = “smoke”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simpleTest</a:t>
            </a:r>
            <a:r>
              <a:rPr lang="en-US" dirty="0" smtClean="0"/>
              <a:t>() {</a:t>
            </a:r>
            <a:endParaRPr lang="en-US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smtClean="0"/>
              <a:t>    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89528" y="1145309"/>
            <a:ext cx="7158181" cy="42856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0218" y="1136073"/>
            <a:ext cx="7416800" cy="43965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1" y="1669672"/>
            <a:ext cx="4251035" cy="125614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Independent tests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Time optimization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preconditions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838202" y="3156205"/>
            <a:ext cx="2837872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PRECONDITION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838201" y="3867136"/>
            <a:ext cx="4251035" cy="11399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 smtClean="0"/>
              <a:t>IsInStateCheckAction</a:t>
            </a:r>
            <a:endParaRPr lang="en-US" sz="32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 smtClean="0"/>
              <a:t>MoveToStateAction</a:t>
            </a:r>
            <a:endParaRPr lang="en-US" sz="3200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5772150" y="1669673"/>
            <a:ext cx="3981451" cy="611710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JDI Page precondition</a:t>
            </a:r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6191251" y="2365666"/>
            <a:ext cx="4714874" cy="730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err="1" smtClean="0">
                <a:solidFill>
                  <a:srgbClr val="7030A0"/>
                </a:solidFill>
              </a:rPr>
              <a:t>homePage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FF0000"/>
                </a:solidFill>
              </a:rPr>
              <a:t>isOpened</a:t>
            </a:r>
            <a:r>
              <a:rPr lang="en-US" sz="3200" dirty="0"/>
              <a:t>();</a:t>
            </a: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5772150" y="3162541"/>
            <a:ext cx="3988088" cy="620945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JDI State precondition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6197888" y="4013873"/>
            <a:ext cx="6000749" cy="138110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PreconditionsState.</a:t>
            </a:r>
            <a:r>
              <a:rPr lang="en-US" sz="2400" dirty="0" err="1" smtClean="0">
                <a:solidFill>
                  <a:srgbClr val="FF0000"/>
                </a:solidFill>
              </a:rPr>
              <a:t>isInState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LOGGED_IN</a:t>
            </a:r>
            <a:r>
              <a:rPr lang="en-US" sz="2400" dirty="0" smtClean="0"/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smtClean="0"/>
              <a:t>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err="1" smtClean="0">
                <a:solidFill>
                  <a:srgbClr val="FF0000"/>
                </a:solidFill>
              </a:rPr>
              <a:t>isInState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F0"/>
                </a:solidFill>
              </a:rPr>
              <a:t>LOGGED_IN</a:t>
            </a:r>
            <a:r>
              <a:rPr lang="en-US" sz="32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54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preconditions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35869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public </a:t>
            </a:r>
            <a:r>
              <a:rPr lang="fr-FR" dirty="0" err="1"/>
              <a:t>enum</a:t>
            </a:r>
            <a:r>
              <a:rPr lang="fr-FR" dirty="0"/>
              <a:t> </a:t>
            </a:r>
            <a:r>
              <a:rPr lang="fr-FR" dirty="0" err="1">
                <a:solidFill>
                  <a:srgbClr val="7030A0"/>
                </a:solidFill>
              </a:rPr>
              <a:t>Preconditions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>
                <a:solidFill>
                  <a:srgbClr val="92D050"/>
                </a:solidFill>
              </a:rPr>
              <a:t>IPreconditions</a:t>
            </a:r>
            <a:r>
              <a:rPr lang="fr-FR" dirty="0">
                <a:solidFill>
                  <a:srgbClr val="92D050"/>
                </a:solidFill>
              </a:rPr>
              <a:t> </a:t>
            </a:r>
            <a:r>
              <a:rPr lang="fr-FR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    </a:t>
            </a:r>
            <a:r>
              <a:rPr lang="en-US" dirty="0" smtClean="0">
                <a:solidFill>
                  <a:srgbClr val="00B0F0"/>
                </a:solidFill>
              </a:rPr>
              <a:t>CALC_INIT</a:t>
            </a:r>
            <a:r>
              <a:rPr lang="en-US" dirty="0" smtClean="0"/>
              <a:t>(() </a:t>
            </a:r>
            <a:r>
              <a:rPr lang="en-US" dirty="0"/>
              <a:t>-&gt; </a:t>
            </a:r>
            <a:r>
              <a:rPr lang="en-US" dirty="0" err="1"/>
              <a:t>calculator.value</a:t>
            </a:r>
            <a:r>
              <a:rPr lang="en-US" dirty="0"/>
              <a:t> == 0,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  </a:t>
            </a:r>
            <a:r>
              <a:rPr lang="ru-RU" dirty="0" smtClean="0"/>
              <a:t>    </a:t>
            </a:r>
            <a:r>
              <a:rPr lang="en-US" dirty="0" smtClean="0"/>
              <a:t>() </a:t>
            </a:r>
            <a:r>
              <a:rPr lang="en-US" dirty="0"/>
              <a:t>-&gt; </a:t>
            </a:r>
            <a:r>
              <a:rPr lang="en-US" dirty="0" smtClean="0"/>
              <a:t>{ </a:t>
            </a:r>
            <a:r>
              <a:rPr lang="en-US" dirty="0" err="1" smtClean="0"/>
              <a:t>calculator.clear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ru-RU" dirty="0" smtClean="0"/>
              <a:t>    </a:t>
            </a:r>
            <a:r>
              <a:rPr lang="en-US" dirty="0" smtClean="0"/>
              <a:t> 	     </a:t>
            </a:r>
            <a:r>
              <a:rPr lang="en-US" dirty="0" err="1" smtClean="0"/>
              <a:t>calculator.clearMemeory</a:t>
            </a:r>
            <a:r>
              <a:rPr lang="en-US" dirty="0" smtClean="0"/>
              <a:t>() }),</a:t>
            </a: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    </a:t>
            </a:r>
            <a:r>
              <a:rPr lang="en-US" dirty="0" smtClean="0">
                <a:solidFill>
                  <a:srgbClr val="00B0F0"/>
                </a:solidFill>
              </a:rPr>
              <a:t>CAREERS_PAGE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"/careers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….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6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UI Objects. JDI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JDI. Composite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B050"/>
                </a:solidFill>
              </a:rPr>
              <a:t> JDI Settings</a:t>
            </a:r>
          </a:p>
          <a:p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JDI for any UI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preconditions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tx1"/>
                </a:solidFill>
              </a:rPr>
              <a:t>Complex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771527" y="1096026"/>
            <a:ext cx="5076824" cy="6534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ublic </a:t>
            </a:r>
            <a:r>
              <a:rPr lang="en-US" sz="2800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800" b="1" dirty="0" smtClean="0">
                <a:solidFill>
                  <a:srgbClr val="C00000"/>
                </a:solidFill>
              </a:rPr>
              <a:t>Options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800" dirty="0" err="1" smtClean="0">
                <a:solidFill>
                  <a:srgbClr val="7030A0"/>
                </a:solidFill>
              </a:rPr>
              <a:t>topMenu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 smtClean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6280727" y="1096026"/>
            <a:ext cx="5349298" cy="13964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 err="1" smtClean="0"/>
              <a:t>enum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Options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Home, About, Contacts }</a:t>
            </a:r>
            <a:endParaRPr lang="en-US" sz="2800" dirty="0" smtClean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6280727" y="3035473"/>
            <a:ext cx="6156900" cy="35776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 err="1" smtClean="0"/>
              <a:t>enum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Options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Home(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‘option-1’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About(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‘option-3’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String 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rgbClr val="C00000"/>
                </a:solidFill>
              </a:rPr>
              <a:t>Options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value)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 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this.value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String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toString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 return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 smtClean="0"/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771527" y="3035473"/>
            <a:ext cx="5219699" cy="37938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Colors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colors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Tabs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Areas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areas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Checklist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Settings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settings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ComboBox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Tags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>
                <a:solidFill>
                  <a:srgbClr val="7030A0"/>
                </a:solidFill>
              </a:rPr>
              <a:t>tags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DropList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Sizes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err="1">
                <a:solidFill>
                  <a:srgbClr val="7030A0"/>
                </a:solidFill>
              </a:rPr>
              <a:t>shirtSizes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Selector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</a:rPr>
              <a:t>VoteOptions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vote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RadioButtons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Ratings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>
                <a:solidFill>
                  <a:srgbClr val="7030A0"/>
                </a:solidFill>
              </a:rPr>
              <a:t>rating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2964658" y="2165713"/>
            <a:ext cx="5767386" cy="6534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 smtClean="0">
                <a:solidFill>
                  <a:srgbClr val="7030A0"/>
                </a:solidFill>
              </a:rPr>
              <a:t>topMenu</a:t>
            </a:r>
            <a:r>
              <a:rPr lang="en-US" sz="3200" dirty="0" err="1" smtClean="0"/>
              <a:t>.select</a:t>
            </a:r>
            <a:r>
              <a:rPr lang="en-US" sz="3200" dirty="0" smtClean="0"/>
              <a:t>(</a:t>
            </a:r>
            <a:r>
              <a:rPr lang="en-US" sz="3200" dirty="0" err="1" smtClean="0"/>
              <a:t>Options.</a:t>
            </a:r>
            <a:r>
              <a:rPr lang="en-US" sz="3200" b="1" dirty="0" err="1" smtClean="0">
                <a:solidFill>
                  <a:srgbClr val="C00000"/>
                </a:solidFill>
              </a:rPr>
              <a:t>About</a:t>
            </a:r>
            <a:r>
              <a:rPr lang="en-US" sz="3200" dirty="0" smtClean="0"/>
              <a:t>);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2964658" y="2165713"/>
            <a:ext cx="5767386" cy="6534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 smtClean="0">
                <a:solidFill>
                  <a:srgbClr val="7030A0"/>
                </a:solidFill>
              </a:rPr>
              <a:t>topMenu</a:t>
            </a:r>
            <a:r>
              <a:rPr lang="en-US" sz="3200" dirty="0" err="1" smtClean="0"/>
              <a:t>.select</a:t>
            </a:r>
            <a:r>
              <a:rPr lang="en-US" sz="3200" dirty="0" smtClean="0"/>
              <a:t>(</a:t>
            </a:r>
            <a:r>
              <a:rPr lang="en-US" sz="3200" b="1" i="1" dirty="0" smtClean="0">
                <a:solidFill>
                  <a:srgbClr val="C00000"/>
                </a:solidFill>
              </a:rPr>
              <a:t>About</a:t>
            </a:r>
            <a:r>
              <a:rPr lang="en-US" sz="32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04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1" grpId="1" animBg="1"/>
      <p:bldP spid="11" grpId="2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log4g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2" name="Содержимое 19"/>
          <p:cNvSpPr txBox="1">
            <a:spLocks/>
          </p:cNvSpPr>
          <p:nvPr/>
        </p:nvSpPr>
        <p:spPr>
          <a:xfrm>
            <a:off x="647703" y="1197049"/>
            <a:ext cx="1000122" cy="5174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647703" y="1763966"/>
            <a:ext cx="8162922" cy="2360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log4j.rootLogger = </a:t>
            </a:r>
            <a:r>
              <a:rPr lang="en-US" sz="2400" b="1" dirty="0">
                <a:solidFill>
                  <a:srgbClr val="C00000"/>
                </a:solidFill>
              </a:rPr>
              <a:t>info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org.apache.log4j.ConsoleAppender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.layout =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 smtClean="0">
                <a:solidFill>
                  <a:srgbClr val="0070C0"/>
                </a:solidFill>
              </a:rPr>
              <a:t>console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.layout.ConversionPattern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m%n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647703" y="4124325"/>
            <a:ext cx="11396516" cy="250928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log4j.rootLogger = </a:t>
            </a:r>
            <a:r>
              <a:rPr lang="en-US" sz="2400" b="1" dirty="0" err="1" smtClean="0">
                <a:solidFill>
                  <a:srgbClr val="C00000"/>
                </a:solidFill>
              </a:rPr>
              <a:t>debug|error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file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HTML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dailylog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log4j.appender.file=org.apache.log4j.RollingFileAppender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log4j.appender.file.File=target/.logs/events.log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log4j.appender.file.layout.ConversionPattern= %d{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yyyy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-MM-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HH:mm:ss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 %-5p %c{1}:%L - %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m%n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log4j.appender.file.layout=org.apache.log4j.PatternLayout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Logging </a:t>
            </a:r>
            <a:r>
              <a:rPr lang="en-US" dirty="0" err="1" smtClean="0"/>
              <a:t>jdi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723903" y="1154367"/>
            <a:ext cx="5448297" cy="152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JDISettings.</a:t>
            </a:r>
            <a:r>
              <a:rPr lang="en-US" sz="2400" dirty="0" err="1" smtClean="0">
                <a:solidFill>
                  <a:srgbClr val="7030A0"/>
                </a:solidFill>
              </a:rPr>
              <a:t>logger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SuperLogger.Logger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logger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.info(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“Start tests”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1009650" y="2870496"/>
            <a:ext cx="10629900" cy="2093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[Info] </a:t>
            </a:r>
            <a:r>
              <a:rPr lang="en-US" sz="2400" dirty="0" smtClean="0"/>
              <a:t>10:20.154 </a:t>
            </a:r>
            <a:r>
              <a:rPr lang="en-US" sz="2400" dirty="0"/>
              <a:t>Start tests</a:t>
            </a: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[Info] 10:20.220 Select Colors' </a:t>
            </a:r>
            <a:r>
              <a:rPr lang="en-US" sz="2400" dirty="0"/>
              <a:t>for Selector 'Selector' (.Selector</a:t>
            </a:r>
            <a:r>
              <a:rPr lang="en-US" sz="2400" dirty="0" smtClean="0"/>
              <a:t>; </a:t>
            </a:r>
            <a:r>
              <a:rPr lang="en-US" sz="2400" dirty="0" err="1" smtClean="0"/>
              <a:t>css</a:t>
            </a:r>
            <a:r>
              <a:rPr lang="en-US" sz="2400" dirty="0" smtClean="0"/>
              <a:t>=‘.colors')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[Debug] 10:21.004 Get </a:t>
            </a:r>
            <a:r>
              <a:rPr lang="en-US" sz="2400" dirty="0"/>
              <a:t>web element for Clickable 'Clickable' (.Clickable; </a:t>
            </a:r>
            <a:r>
              <a:rPr lang="en-US" sz="2400" dirty="0" err="1" smtClean="0"/>
              <a:t>css</a:t>
            </a:r>
            <a:r>
              <a:rPr lang="en-US" sz="2400" dirty="0" smtClean="0"/>
              <a:t>=‘.colors’)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[Info] </a:t>
            </a:r>
            <a:r>
              <a:rPr lang="en-US" sz="2400" dirty="0" smtClean="0"/>
              <a:t>10:21.932 Done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932232" y="2870497"/>
            <a:ext cx="10743" cy="1872953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07189" y="2870497"/>
            <a:ext cx="10743" cy="1872953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Enums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1"/>
                </a:solidFill>
              </a:rPr>
              <a:t>and logging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8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/>
              <a:t>MODULE structure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98" y="3141340"/>
            <a:ext cx="1793402" cy="98986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31" y="1278064"/>
            <a:ext cx="6335136" cy="47164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31" y="1278064"/>
            <a:ext cx="6335136" cy="5263753"/>
          </a:xfrm>
          <a:prstGeom prst="rect">
            <a:avLst/>
          </a:prstGeom>
        </p:spPr>
      </p:pic>
      <p:sp>
        <p:nvSpPr>
          <p:cNvPr id="6" name="Flowchart: Alternate Process 5"/>
          <p:cNvSpPr/>
          <p:nvPr/>
        </p:nvSpPr>
        <p:spPr>
          <a:xfrm>
            <a:off x="7620000" y="4276725"/>
            <a:ext cx="1724025" cy="819150"/>
          </a:xfrm>
          <a:prstGeom prst="flowChartAlternate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matchers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1104903" y="1190626"/>
            <a:ext cx="8162922" cy="10424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"Test Text"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"Text"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matches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"1352-423-85746"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"\\d{4}-\\d{3}-\\d{5</a:t>
            </a:r>
            <a:r>
              <a:rPr lang="en-US" sz="2400" dirty="0" smtClean="0">
                <a:solidFill>
                  <a:srgbClr val="00B050"/>
                </a:solidFill>
              </a:rPr>
              <a:t>}"</a:t>
            </a:r>
            <a:r>
              <a:rPr lang="en-US" sz="2400" dirty="0" smtClean="0"/>
              <a:t>);</a:t>
            </a:r>
          </a:p>
        </p:txBody>
      </p:sp>
      <p:sp>
        <p:nvSpPr>
          <p:cNvPr id="15" name="Содержимое 19"/>
          <p:cNvSpPr txBox="1">
            <a:spLocks/>
          </p:cNvSpPr>
          <p:nvPr/>
        </p:nvSpPr>
        <p:spPr>
          <a:xfrm>
            <a:off x="1104903" y="2311853"/>
            <a:ext cx="8162922" cy="21254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arrayEquals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 smtClean="0"/>
              <a:t>, </a:t>
            </a:r>
            <a:r>
              <a:rPr lang="en-US" sz="2400" dirty="0" err="1" smtClean="0"/>
              <a:t>expectedResults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listEquals</a:t>
            </a:r>
            <a:r>
              <a:rPr lang="en-US" sz="2400" dirty="0" smtClean="0"/>
              <a:t>(orders, </a:t>
            </a:r>
            <a:r>
              <a:rPr lang="en-US" sz="2400" dirty="0" err="1" smtClean="0"/>
              <a:t>expectedOrders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each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).</a:t>
            </a:r>
            <a:r>
              <a:rPr lang="en-US" sz="2400" b="1" dirty="0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each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).</a:t>
            </a:r>
            <a:r>
              <a:rPr lang="en-US" sz="2400" b="1" dirty="0">
                <a:solidFill>
                  <a:srgbClr val="C00000"/>
                </a:solidFill>
              </a:rPr>
              <a:t>matches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 </a:t>
            </a:r>
            <a:r>
              <a:rPr lang="en-US" sz="2400" dirty="0">
                <a:solidFill>
                  <a:srgbClr val="00B050"/>
                </a:solidFill>
              </a:rPr>
              <a:t>\\d</a:t>
            </a:r>
            <a:r>
              <a:rPr lang="en-US" sz="2400" dirty="0" smtClean="0">
                <a:solidFill>
                  <a:srgbClr val="00B050"/>
                </a:solidFill>
              </a:rPr>
              <a:t>.*"</a:t>
            </a:r>
            <a:r>
              <a:rPr lang="en-US" sz="2400" dirty="0" smtClean="0"/>
              <a:t>);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1104903" y="4437298"/>
            <a:ext cx="5912509" cy="9699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dirty="0" err="1" smtClean="0">
                <a:solidFill>
                  <a:srgbClr val="C00000"/>
                </a:solidFill>
              </a:rPr>
              <a:t>areEquals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() -&gt; </a:t>
            </a:r>
            <a:r>
              <a:rPr lang="en-US" sz="2400" dirty="0" err="1"/>
              <a:t>getNext</a:t>
            </a:r>
            <a:r>
              <a:rPr lang="en-US" sz="2400" dirty="0"/>
              <a:t>(), </a:t>
            </a:r>
            <a:r>
              <a:rPr lang="en-US" sz="2400" dirty="0">
                <a:solidFill>
                  <a:srgbClr val="00B050"/>
                </a:solidFill>
              </a:rPr>
              <a:t>"IPhone 6"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dirty="0" err="1" smtClean="0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() -&gt;</a:t>
            </a:r>
            <a:r>
              <a:rPr lang="en-US" sz="2400" dirty="0"/>
              <a:t> </a:t>
            </a:r>
            <a:r>
              <a:rPr lang="en-US" sz="2400" dirty="0" err="1"/>
              <a:t>getNext</a:t>
            </a:r>
            <a:r>
              <a:rPr lang="en-US" sz="2400" dirty="0"/>
              <a:t>(), </a:t>
            </a:r>
            <a:r>
              <a:rPr lang="en-US" sz="2400" dirty="0">
                <a:solidFill>
                  <a:srgbClr val="00B050"/>
                </a:solidFill>
              </a:rPr>
              <a:t>"IPhone 5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)</a:t>
            </a:r>
          </a:p>
        </p:txBody>
      </p:sp>
      <p:sp>
        <p:nvSpPr>
          <p:cNvPr id="17" name="Содержимое 19"/>
          <p:cNvSpPr txBox="1">
            <a:spLocks/>
          </p:cNvSpPr>
          <p:nvPr/>
        </p:nvSpPr>
        <p:spPr>
          <a:xfrm>
            <a:off x="1104903" y="5511434"/>
            <a:ext cx="8162922" cy="13465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throwException</a:t>
            </a:r>
            <a:r>
              <a:rPr lang="en-US" sz="2400" dirty="0" smtClean="0"/>
              <a:t>(this::request, </a:t>
            </a:r>
            <a:r>
              <a:rPr lang="en-US" sz="2400" dirty="0" smtClean="0">
                <a:solidFill>
                  <a:srgbClr val="00B050"/>
                </a:solidFill>
              </a:rPr>
              <a:t>“Bad Request"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hasNoExceptions</a:t>
            </a:r>
            <a:r>
              <a:rPr lang="en-US" sz="2400" dirty="0" smtClean="0"/>
              <a:t>(this::</a:t>
            </a:r>
            <a:r>
              <a:rPr lang="en-US" sz="2400" dirty="0"/>
              <a:t> request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46509" y="5667375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845293" y="4590853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814289" y="1333565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815505" y="2479357"/>
            <a:ext cx="28572" cy="1673543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Test project from scratch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Test settings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Customization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Preconditions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Parallel run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Logging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50000"/>
                  </a:schemeClr>
                </a:solidFill>
              </a:rPr>
              <a:t>Enums</a:t>
            </a: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Matchers</a:t>
            </a:r>
          </a:p>
          <a:p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matchers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90602" y="1190626"/>
            <a:ext cx="6981823" cy="1047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new </a:t>
            </a:r>
            <a:r>
              <a:rPr lang="en-US" sz="2400" b="1" dirty="0" smtClean="0">
                <a:solidFill>
                  <a:srgbClr val="0070C0"/>
                </a:solidFill>
              </a:rPr>
              <a:t>Check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“Search results are correct”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	.</a:t>
            </a:r>
            <a:r>
              <a:rPr lang="en-US" sz="2400" dirty="0" err="1" smtClean="0"/>
              <a:t>listEquals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, </a:t>
            </a:r>
            <a:r>
              <a:rPr lang="en-US" sz="2400" dirty="0" err="1"/>
              <a:t>expectedResults</a:t>
            </a:r>
            <a:r>
              <a:rPr lang="en-US" sz="2400" dirty="0" smtClean="0"/>
              <a:t>);</a:t>
            </a: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990602" y="2362201"/>
            <a:ext cx="8534398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CC99"/>
                </a:solidFill>
              </a:rPr>
              <a:t>ScreenAssert</a:t>
            </a:r>
            <a:r>
              <a:rPr lang="en-US" sz="2400" dirty="0" err="1" smtClean="0"/>
              <a:t>.matches</a:t>
            </a:r>
            <a:r>
              <a:rPr lang="en-US" sz="2400" dirty="0" smtClean="0"/>
              <a:t>("1352-423-85746", "\\d{4}-\\d{3}-\\d{5}");</a:t>
            </a: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990601" y="2991623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ignoreCase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areEquals</a:t>
            </a:r>
            <a:r>
              <a:rPr lang="en-US" sz="2400" dirty="0" smtClean="0"/>
              <a:t>(result, </a:t>
            </a:r>
            <a:r>
              <a:rPr lang="en-US" sz="2400" dirty="0">
                <a:solidFill>
                  <a:srgbClr val="00B050"/>
                </a:solidFill>
              </a:rPr>
              <a:t>"IPhone 6"</a:t>
            </a:r>
            <a:r>
              <a:rPr lang="en-US" sz="2400" dirty="0" smtClean="0"/>
              <a:t>);</a:t>
            </a:r>
          </a:p>
        </p:txBody>
      </p:sp>
      <p:sp>
        <p:nvSpPr>
          <p:cNvPr id="18" name="Содержимое 19"/>
          <p:cNvSpPr txBox="1">
            <a:spLocks/>
          </p:cNvSpPr>
          <p:nvPr/>
        </p:nvSpPr>
        <p:spPr>
          <a:xfrm>
            <a:off x="990598" y="3673862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waitTimeout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dirty="0" smtClean="0"/>
              <a:t>.contains(() -&gt; result,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IPhone"</a:t>
            </a:r>
            <a:r>
              <a:rPr lang="en-US" sz="2400" dirty="0" smtClean="0"/>
              <a:t>);</a:t>
            </a:r>
          </a:p>
        </p:txBody>
      </p:sp>
      <p:sp>
        <p:nvSpPr>
          <p:cNvPr id="19" name="Содержимое 19"/>
          <p:cNvSpPr txBox="1">
            <a:spLocks/>
          </p:cNvSpPr>
          <p:nvPr/>
        </p:nvSpPr>
        <p:spPr>
          <a:xfrm>
            <a:off x="990599" y="4340611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doScreenshot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7030A0"/>
                </a:solidFill>
              </a:rPr>
              <a:t>SCREEN_ON_FAIL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dirty="0" smtClean="0"/>
              <a:t>.</a:t>
            </a:r>
            <a:r>
              <a:rPr lang="en-US" sz="2400" dirty="0" err="1" smtClean="0"/>
              <a:t>isTrue</a:t>
            </a:r>
            <a:r>
              <a:rPr lang="en-US" sz="2400" dirty="0" smtClean="0"/>
              <a:t>(2 * 2 == 4);</a:t>
            </a:r>
          </a:p>
        </p:txBody>
      </p:sp>
      <p:sp>
        <p:nvSpPr>
          <p:cNvPr id="20" name="Содержимое 19"/>
          <p:cNvSpPr txBox="1">
            <a:spLocks/>
          </p:cNvSpPr>
          <p:nvPr/>
        </p:nvSpPr>
        <p:spPr>
          <a:xfrm>
            <a:off x="990597" y="4985523"/>
            <a:ext cx="10029823" cy="10628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fail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“Houston </a:t>
            </a:r>
            <a:r>
              <a:rPr lang="en-US" sz="2400" dirty="0">
                <a:solidFill>
                  <a:srgbClr val="00B050"/>
                </a:solidFill>
              </a:rPr>
              <a:t>we have a problem”</a:t>
            </a:r>
            <a:r>
              <a:rPr lang="en-US" sz="24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t</a:t>
            </a:r>
            <a:r>
              <a:rPr lang="en-US" sz="2400" dirty="0" smtClean="0"/>
              <a:t>hrow </a:t>
            </a: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exception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en-US" sz="2400" dirty="0">
                <a:solidFill>
                  <a:srgbClr val="00B050"/>
                </a:solidFill>
              </a:rPr>
              <a:t>Something goes wrong”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148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matchers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Annotation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617" y="1489655"/>
            <a:ext cx="83034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JTable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>
                <a:solidFill>
                  <a:srgbClr val="7030A0"/>
                </a:solidFill>
              </a:rPr>
              <a:t>root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“offers"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>
                <a:solidFill>
                  <a:srgbClr val="7030A0"/>
                </a:solidFill>
              </a:rPr>
              <a:t>row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".//li[%s]//div"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>
                <a:solidFill>
                  <a:srgbClr val="7030A0"/>
                </a:solidFill>
              </a:rPr>
              <a:t>column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	= </a:t>
            </a: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".//li//div[%s]"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>
                <a:solidFill>
                  <a:srgbClr val="7030A0"/>
                </a:solidFill>
              </a:rPr>
              <a:t>header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	= {</a:t>
            </a:r>
            <a:r>
              <a:rPr lang="en-US" sz="2800" dirty="0">
                <a:solidFill>
                  <a:srgbClr val="00B050"/>
                </a:solidFill>
              </a:rPr>
              <a:t>“ID", “Title", “Apply”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} 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en-US" sz="2800" b="1" dirty="0" err="1">
                <a:solidFill>
                  <a:srgbClr val="7030A0"/>
                </a:solidFill>
              </a:rPr>
              <a:t>rowsHeader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{</a:t>
            </a:r>
            <a:r>
              <a:rPr lang="en-US" sz="2800" dirty="0">
                <a:solidFill>
                  <a:srgbClr val="00B050"/>
                </a:solidFill>
              </a:rPr>
              <a:t>"1", "2", "3", "4"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},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>
                <a:solidFill>
                  <a:srgbClr val="7030A0"/>
                </a:solidFill>
              </a:rPr>
              <a:t>headers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"//</a:t>
            </a:r>
            <a:r>
              <a:rPr lang="en-US" sz="2800" dirty="0" err="1">
                <a:solidFill>
                  <a:srgbClr val="00B050"/>
                </a:solidFill>
              </a:rPr>
              <a:t>tr</a:t>
            </a:r>
            <a:r>
              <a:rPr lang="en-US" sz="2800" dirty="0">
                <a:solidFill>
                  <a:srgbClr val="00B050"/>
                </a:solidFill>
              </a:rPr>
              <a:t>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err="1">
                <a:solidFill>
                  <a:srgbClr val="7030A0"/>
                </a:solidFill>
              </a:rPr>
              <a:t>rowNames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"//td"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>
                <a:solidFill>
                  <a:srgbClr val="7030A0"/>
                </a:solidFill>
              </a:rPr>
              <a:t>cell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"//li[{1}]/div[{0}]"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>
                <a:solidFill>
                  <a:srgbClr val="7030A0"/>
                </a:solidFill>
              </a:rPr>
              <a:t>footer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"//footer</a:t>
            </a:r>
            <a:r>
              <a:rPr lang="en-US" sz="2800" dirty="0" smtClean="0">
                <a:solidFill>
                  <a:srgbClr val="00B050"/>
                </a:solidFill>
              </a:rPr>
              <a:t>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800" b="1" dirty="0">
                <a:solidFill>
                  <a:srgbClr val="0070C0"/>
                </a:solidFill>
              </a:rPr>
              <a:t>Table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Offers;</a:t>
            </a:r>
          </a:p>
        </p:txBody>
      </p:sp>
    </p:spTree>
    <p:extLst>
      <p:ext uri="{BB962C8B-B14F-4D97-AF65-F5344CB8AC3E}">
        <p14:creationId xmlns:p14="http://schemas.microsoft.com/office/powerpoint/2010/main" val="14371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Annotation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617" y="1489655"/>
            <a:ext cx="83034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JTable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</a:t>
            </a:r>
            <a:r>
              <a:rPr lang="en-US" sz="2800" b="1" dirty="0" smtClean="0">
                <a:solidFill>
                  <a:srgbClr val="7030A0"/>
                </a:solidFill>
              </a:rPr>
              <a:t>height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>
                <a:solidFill>
                  <a:srgbClr val="7030A0"/>
                </a:solidFill>
              </a:rPr>
              <a:t>width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>
                <a:solidFill>
                  <a:srgbClr val="7030A0"/>
                </a:solidFill>
              </a:rPr>
              <a:t>size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"3x4"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err="1">
                <a:solidFill>
                  <a:srgbClr val="7030A0"/>
                </a:solidFill>
              </a:rPr>
              <a:t>rowStartIndex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70C0"/>
                </a:solidFill>
              </a:rPr>
              <a:t>1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err="1">
                <a:solidFill>
                  <a:srgbClr val="7030A0"/>
                </a:solidFill>
              </a:rPr>
              <a:t>colStartIndex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70C0"/>
                </a:solidFill>
              </a:rPr>
              <a:t>1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err="1">
                <a:solidFill>
                  <a:srgbClr val="7030A0"/>
                </a:solidFill>
              </a:rPr>
              <a:t>headerType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i="1" dirty="0">
                <a:solidFill>
                  <a:srgbClr val="C00000"/>
                </a:solidFill>
              </a:rPr>
              <a:t>COLUMNS_HEADERS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,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err="1">
                <a:solidFill>
                  <a:srgbClr val="7030A0"/>
                </a:solidFill>
              </a:rPr>
              <a:t>useCache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800" b="1" dirty="0">
                <a:solidFill>
                  <a:srgbClr val="0070C0"/>
                </a:solidFill>
              </a:rPr>
              <a:t>Table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Offers;</a:t>
            </a:r>
          </a:p>
        </p:txBody>
      </p:sp>
    </p:spTree>
    <p:extLst>
      <p:ext uri="{BB962C8B-B14F-4D97-AF65-F5344CB8AC3E}">
        <p14:creationId xmlns:p14="http://schemas.microsoft.com/office/powerpoint/2010/main" val="208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Complex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1926" y="4504401"/>
            <a:ext cx="83034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/>
              <a:t>(id = </a:t>
            </a:r>
            <a:r>
              <a:rPr lang="en-US" sz="2800" dirty="0" smtClean="0">
                <a:solidFill>
                  <a:srgbClr val="00B050"/>
                </a:solidFill>
              </a:rPr>
              <a:t>“user-table"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public </a:t>
            </a:r>
            <a:r>
              <a:rPr lang="en-US" sz="2800" b="1" u="sng" dirty="0" err="1">
                <a:solidFill>
                  <a:srgbClr val="002060"/>
                </a:solidFill>
              </a:rPr>
              <a:t>EntityTable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C00000"/>
                </a:solidFill>
              </a:rPr>
              <a:t>Entity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Row</a:t>
            </a:r>
            <a:r>
              <a:rPr lang="en-US" sz="2800" dirty="0"/>
              <a:t>&gt; </a:t>
            </a:r>
            <a:r>
              <a:rPr lang="en-US" sz="2800" dirty="0" smtClean="0">
                <a:solidFill>
                  <a:srgbClr val="7030A0"/>
                </a:solidFill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=</a:t>
            </a:r>
          </a:p>
          <a:p>
            <a:r>
              <a:rPr lang="en-US" sz="2800" dirty="0"/>
              <a:t>   new </a:t>
            </a:r>
            <a:r>
              <a:rPr lang="en-US" sz="2800" b="1" u="sng" dirty="0" err="1">
                <a:solidFill>
                  <a:srgbClr val="002060"/>
                </a:solidFill>
              </a:rPr>
              <a:t>EntityTable</a:t>
            </a:r>
            <a:r>
              <a:rPr lang="en-US" sz="2800" dirty="0"/>
              <a:t>&lt;&gt;(</a:t>
            </a:r>
            <a:r>
              <a:rPr lang="en-US" sz="2800" dirty="0" err="1">
                <a:solidFill>
                  <a:srgbClr val="C00000"/>
                </a:solidFill>
              </a:rPr>
              <a:t>Entity</a:t>
            </a:r>
            <a:r>
              <a:rPr lang="en-US" sz="2800" dirty="0" err="1"/>
              <a:t>.class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C00000"/>
                </a:solidFill>
              </a:rPr>
              <a:t>Row</a:t>
            </a:r>
            <a:r>
              <a:rPr lang="en-US" sz="2800" dirty="0" err="1"/>
              <a:t>.class</a:t>
            </a:r>
            <a:r>
              <a:rPr lang="en-US" sz="2800" dirty="0"/>
              <a:t>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7" y="1068118"/>
            <a:ext cx="8302001" cy="29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entities and rows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7" y="1068118"/>
            <a:ext cx="8302001" cy="2969329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897417" y="3894137"/>
            <a:ext cx="4664453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@Data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class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Entity 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lang="en-US" altLang="en-US" sz="2200" b="1" dirty="0" smtClean="0">
                <a:solidFill>
                  <a:srgbClr val="660E7A"/>
                </a:solidFill>
                <a:latin typeface="Fira Code"/>
              </a:rPr>
              <a:t>number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lang="en-US" altLang="en-US" sz="2200" b="1" dirty="0" smtClean="0">
                <a:solidFill>
                  <a:srgbClr val="660E7A"/>
                </a:solidFill>
                <a:latin typeface="Fira Code"/>
              </a:rPr>
              <a:t>type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userName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description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61870" y="3786415"/>
            <a:ext cx="5174412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 b="1" dirty="0" smtClean="0">
              <a:solidFill>
                <a:srgbClr val="000080"/>
              </a:solidFill>
              <a:latin typeface="Fira Cod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public class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Row {</a:t>
            </a:r>
            <a:br>
              <a:rPr lang="en-US" altLang="en-US" sz="24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400" dirty="0">
                <a:solidFill>
                  <a:srgbClr val="000000"/>
                </a:solidFill>
                <a:latin typeface="Fira Code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   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public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Text </a:t>
            </a:r>
            <a:r>
              <a:rPr lang="en-US" altLang="en-US" sz="2400" b="1" dirty="0" smtClean="0">
                <a:solidFill>
                  <a:srgbClr val="660E7A"/>
                </a:solidFill>
                <a:latin typeface="Fira Code"/>
              </a:rPr>
              <a:t>number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24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public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Dropdown </a:t>
            </a:r>
            <a:r>
              <a:rPr lang="en-US" altLang="en-US" sz="2400" b="1" dirty="0" smtClean="0">
                <a:solidFill>
                  <a:srgbClr val="660E7A"/>
                </a:solidFill>
                <a:latin typeface="Fira Code"/>
              </a:rPr>
              <a:t>type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24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public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Link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 </a:t>
            </a:r>
            <a:r>
              <a:rPr lang="en-US" altLang="en-US" sz="2400" b="1" dirty="0" err="1" smtClean="0">
                <a:solidFill>
                  <a:srgbClr val="660E7A"/>
                </a:solidFill>
                <a:latin typeface="Fira Code"/>
              </a:rPr>
              <a:t>userName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24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public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Description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 </a:t>
            </a:r>
            <a:r>
              <a:rPr lang="en-US" altLang="en-US" sz="2400" b="1" dirty="0" err="1" smtClean="0">
                <a:solidFill>
                  <a:srgbClr val="660E7A"/>
                </a:solidFill>
                <a:latin typeface="Fira Code"/>
              </a:rPr>
              <a:t>description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24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}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21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table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4294967295"/>
          </p:nvPr>
        </p:nvSpPr>
        <p:spPr>
          <a:xfrm>
            <a:off x="447963" y="1524000"/>
            <a:ext cx="10334625" cy="48323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Row</a:t>
            </a:r>
            <a:r>
              <a:rPr lang="en-US" sz="3000" dirty="0" smtClean="0">
                <a:solidFill>
                  <a:srgbClr val="7030A0"/>
                </a:solidFill>
              </a:rPr>
              <a:t> </a:t>
            </a:r>
            <a:r>
              <a:rPr lang="en-US" sz="3000" b="1" dirty="0" smtClean="0">
                <a:solidFill>
                  <a:srgbClr val="002060"/>
                </a:solidFill>
              </a:rPr>
              <a:t>user</a:t>
            </a:r>
            <a:r>
              <a:rPr lang="ru-RU" sz="3000" dirty="0" smtClean="0">
                <a:solidFill>
                  <a:srgbClr val="7030A0"/>
                </a:solidFill>
              </a:rPr>
              <a:t> </a:t>
            </a:r>
            <a:r>
              <a:rPr lang="en-US" sz="3000" dirty="0"/>
              <a:t>=</a:t>
            </a:r>
            <a:r>
              <a:rPr lang="en-US" sz="3000" dirty="0" smtClean="0">
                <a:solidFill>
                  <a:srgbClr val="7030A0"/>
                </a:solidFill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</a:rPr>
              <a:t>Users</a:t>
            </a:r>
            <a:r>
              <a:rPr lang="en-US" sz="3000" dirty="0" err="1" smtClean="0"/>
              <a:t>.</a:t>
            </a:r>
            <a:r>
              <a:rPr lang="en-US" sz="3000" u="sng" dirty="0" err="1" smtClean="0">
                <a:solidFill>
                  <a:schemeClr val="accent2">
                    <a:lumMod val="75000"/>
                  </a:schemeClr>
                </a:solidFill>
              </a:rPr>
              <a:t>firstRow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rgbClr val="C00000"/>
                </a:solidFill>
              </a:rPr>
              <a:t>r</a:t>
            </a:r>
            <a:r>
              <a:rPr lang="en-US" sz="3000" dirty="0" smtClean="0"/>
              <a:t> </a:t>
            </a:r>
            <a:r>
              <a:rPr lang="en-US" sz="3000" dirty="0"/>
              <a:t>-&gt;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i="1" dirty="0" err="1" smtClean="0"/>
              <a:t>textOf</a:t>
            </a:r>
            <a:r>
              <a:rPr lang="en-US" sz="3000" dirty="0" smtClean="0"/>
              <a:t>(</a:t>
            </a:r>
            <a:r>
              <a:rPr lang="en-US" sz="3000" dirty="0" err="1" smtClean="0">
                <a:solidFill>
                  <a:srgbClr val="C00000"/>
                </a:solidFill>
              </a:rPr>
              <a:t>r.description</a:t>
            </a:r>
            <a:r>
              <a:rPr lang="en-US" sz="3000" dirty="0" smtClean="0"/>
              <a:t>).contains(</a:t>
            </a:r>
            <a:r>
              <a:rPr lang="en-US" sz="3000" dirty="0" smtClean="0">
                <a:solidFill>
                  <a:srgbClr val="00B050"/>
                </a:solidFill>
              </a:rPr>
              <a:t>“</a:t>
            </a:r>
            <a:r>
              <a:rPr lang="ru-RU" sz="3000" dirty="0" smtClean="0">
                <a:solidFill>
                  <a:srgbClr val="00B050"/>
                </a:solidFill>
              </a:rPr>
              <a:t>задачи</a:t>
            </a:r>
            <a:r>
              <a:rPr lang="en-US" sz="3000" dirty="0" smtClean="0">
                <a:solidFill>
                  <a:srgbClr val="00B050"/>
                </a:solidFill>
              </a:rPr>
              <a:t>”</a:t>
            </a:r>
            <a:r>
              <a:rPr lang="en-US" sz="3000" dirty="0" smtClean="0"/>
              <a:t>) </a:t>
            </a:r>
            <a:r>
              <a:rPr lang="en-US" sz="3000" dirty="0"/>
              <a:t>&amp;&amp;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i="1" dirty="0" err="1" smtClean="0"/>
              <a:t>textOf</a:t>
            </a:r>
            <a:r>
              <a:rPr lang="en-US" sz="3000" dirty="0" smtClean="0"/>
              <a:t>(</a:t>
            </a:r>
            <a:r>
              <a:rPr lang="en-US" sz="3000" dirty="0" err="1" smtClean="0">
                <a:solidFill>
                  <a:srgbClr val="C00000"/>
                </a:solidFill>
              </a:rPr>
              <a:t>r.type</a:t>
            </a:r>
            <a:r>
              <a:rPr lang="en-US" sz="3000" dirty="0" smtClean="0"/>
              <a:t>).</a:t>
            </a:r>
            <a:r>
              <a:rPr lang="en-US" sz="3000" dirty="0"/>
              <a:t>equals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rgbClr val="00B050"/>
                </a:solidFill>
              </a:rPr>
              <a:t>“</a:t>
            </a:r>
            <a:r>
              <a:rPr lang="ru-RU" sz="3000" dirty="0" smtClean="0">
                <a:solidFill>
                  <a:srgbClr val="00B050"/>
                </a:solidFill>
              </a:rPr>
              <a:t>ИП</a:t>
            </a:r>
            <a:r>
              <a:rPr lang="en-US" sz="3000" dirty="0" smtClean="0">
                <a:solidFill>
                  <a:srgbClr val="00B050"/>
                </a:solidFill>
              </a:rPr>
              <a:t>”</a:t>
            </a:r>
            <a:r>
              <a:rPr lang="en-US" sz="3000" dirty="0" smtClean="0"/>
              <a:t>));</a:t>
            </a:r>
            <a:endParaRPr lang="en-US" sz="3000" dirty="0"/>
          </a:p>
          <a:p>
            <a:pPr marL="0" indent="0">
              <a:buNone/>
            </a:pPr>
            <a:endParaRPr lang="ru-RU" sz="1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000" b="1" dirty="0" err="1" smtClean="0">
                <a:solidFill>
                  <a:srgbClr val="002060"/>
                </a:solidFill>
              </a:rPr>
              <a:t>user</a:t>
            </a:r>
            <a:r>
              <a:rPr lang="en-US" sz="3000" dirty="0" err="1" smtClean="0"/>
              <a:t>.</a:t>
            </a:r>
            <a:r>
              <a:rPr lang="en-US" sz="3000" b="1" dirty="0" err="1" smtClean="0">
                <a:solidFill>
                  <a:srgbClr val="C00000"/>
                </a:solidFill>
              </a:rPr>
              <a:t>Description</a:t>
            </a:r>
            <a:r>
              <a:rPr lang="en-US" sz="3000" b="1" dirty="0" err="1" smtClean="0">
                <a:solidFill>
                  <a:srgbClr val="0070C0"/>
                </a:solidFill>
              </a:rPr>
              <a:t>.Select</a:t>
            </a:r>
            <a:r>
              <a:rPr lang="en-US" sz="3000" dirty="0" err="1" smtClean="0"/>
              <a:t>.select</a:t>
            </a:r>
            <a:r>
              <a:rPr lang="en-US" sz="3000" dirty="0" smtClean="0"/>
              <a:t>();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List&lt;Entity&gt;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usersList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U</a:t>
            </a:r>
            <a:r>
              <a:rPr lang="en-US" sz="2800" dirty="0" err="1" smtClean="0">
                <a:solidFill>
                  <a:srgbClr val="7030A0"/>
                </a:solidFill>
              </a:rPr>
              <a:t>sers.</a:t>
            </a:r>
            <a:r>
              <a:rPr lang="en-US" sz="2800" u="sng" dirty="0" err="1" smtClean="0">
                <a:solidFill>
                  <a:schemeClr val="accent2">
                    <a:lumMod val="75000"/>
                  </a:schemeClr>
                </a:solidFill>
              </a:rPr>
              <a:t>entites</a:t>
            </a:r>
            <a:r>
              <a:rPr lang="en-US" sz="2800" dirty="0" smtClean="0"/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C000"/>
                </a:solidFill>
              </a:rPr>
              <a:t>Assert</a:t>
            </a:r>
            <a:r>
              <a:rPr lang="en-US" sz="2800" dirty="0" err="1" smtClean="0"/>
              <a:t>.</a:t>
            </a:r>
            <a:r>
              <a:rPr lang="en-US" sz="2800" i="1" dirty="0" err="1" smtClean="0"/>
              <a:t>entitiesAreEquals</a:t>
            </a:r>
            <a:r>
              <a:rPr lang="en-US" sz="2800" dirty="0" smtClean="0"/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usersList</a:t>
            </a:r>
            <a:r>
              <a:rPr lang="en-US" sz="2800" dirty="0" smtClean="0"/>
              <a:t>,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ЭталонныйПользователь</a:t>
            </a:r>
            <a:r>
              <a:rPr lang="en-US" sz="2800" dirty="0" smtClean="0"/>
              <a:t>);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45088" y="3165230"/>
            <a:ext cx="1184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Checkbox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01839" y="3156851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Column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1839" y="3242576"/>
            <a:ext cx="0" cy="3286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00013" y="3231162"/>
            <a:ext cx="0" cy="3286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entity table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7668491" cy="308494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 UI Objects. JDI</a:t>
            </a:r>
          </a:p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 JDI. Composite elements</a:t>
            </a:r>
          </a:p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 JDI Settings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JDI for any UI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12"/>
          <p:cNvSpPr>
            <a:spLocks noGrp="1"/>
          </p:cNvSpPr>
          <p:nvPr>
            <p:ph idx="4294967295"/>
          </p:nvPr>
        </p:nvSpPr>
        <p:spPr>
          <a:xfrm>
            <a:off x="6280727" y="3772987"/>
            <a:ext cx="5280025" cy="15192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roman.Iovlev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roman_iovlev@epam.com</a:t>
            </a:r>
            <a:endParaRPr lang="en-US" sz="3600" dirty="0"/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1" y="3772987"/>
            <a:ext cx="622847" cy="622847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61" y="4499825"/>
            <a:ext cx="595907" cy="5959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1229880" y="1782521"/>
            <a:ext cx="5470236" cy="20781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b="1" dirty="0" err="1">
                <a:solidFill>
                  <a:srgbClr val="0070C0"/>
                </a:solidFill>
              </a:rPr>
              <a:t>com.epam.jdi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b="1" dirty="0" err="1">
                <a:solidFill>
                  <a:srgbClr val="0070C0"/>
                </a:solidFill>
              </a:rPr>
              <a:t>jdi</a:t>
            </a:r>
            <a:r>
              <a:rPr lang="en-US" sz="2400" b="1" dirty="0">
                <a:solidFill>
                  <a:srgbClr val="0070C0"/>
                </a:solidFill>
              </a:rPr>
              <a:t>-</a:t>
            </a:r>
            <a:r>
              <a:rPr lang="en-US" sz="2400" b="1" dirty="0" err="1">
                <a:solidFill>
                  <a:srgbClr val="0070C0"/>
                </a:solidFill>
              </a:rPr>
              <a:t>uitest</a:t>
            </a:r>
            <a:r>
              <a:rPr lang="en-US" sz="2400" b="1" dirty="0">
                <a:solidFill>
                  <a:srgbClr val="0070C0"/>
                </a:solidFill>
              </a:rPr>
              <a:t>-web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smtClean="0"/>
              <a:t>version&gt;</a:t>
            </a:r>
            <a:r>
              <a:rPr lang="en-US" sz="2400" b="1" dirty="0" smtClean="0">
                <a:solidFill>
                  <a:srgbClr val="0070C0"/>
                </a:solidFill>
              </a:rPr>
              <a:t>1.0.67</a:t>
            </a:r>
            <a:r>
              <a:rPr lang="en-US" sz="2400" dirty="0" smtClean="0"/>
              <a:t>&lt;/</a:t>
            </a:r>
            <a:r>
              <a:rPr lang="en-US" sz="2400" dirty="0"/>
              <a:t>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&lt;/dependency&gt;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9880" y="125930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Maven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976" y="125930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err="1" smtClean="0">
                <a:solidFill>
                  <a:srgbClr val="0070C0"/>
                </a:solidFill>
              </a:rPr>
              <a:t>Gradle</a:t>
            </a:r>
            <a:r>
              <a:rPr lang="en-US" sz="2800" b="1" dirty="0" smtClean="0">
                <a:solidFill>
                  <a:srgbClr val="0070C0"/>
                </a:solidFill>
              </a:rPr>
              <a:t>, Ivy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1653092" y="4383923"/>
            <a:ext cx="6109784" cy="682722"/>
          </a:xfrm>
          <a:prstGeom prst="rect">
            <a:avLst/>
          </a:prstGeom>
        </p:spPr>
        <p:txBody>
          <a:bodyPr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://github.com/epam/JDI-Examples</a:t>
            </a:r>
            <a:endParaRPr lang="en-US" sz="2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7" y="4430077"/>
            <a:ext cx="765796" cy="6365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90" y="1259301"/>
            <a:ext cx="3705710" cy="18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8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Test </a:t>
            </a:r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smtClean="0">
                <a:solidFill>
                  <a:schemeClr val="tx1"/>
                </a:solidFill>
              </a:rPr>
              <a:t>from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scratch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4582" y="1403927"/>
            <a:ext cx="6329217" cy="5080000"/>
          </a:xfrm>
        </p:spPr>
        <p:txBody>
          <a:bodyPr/>
          <a:lstStyle/>
          <a:p>
            <a:r>
              <a:rPr lang="en-US" dirty="0" err="1" smtClean="0"/>
              <a:t>test.properties</a:t>
            </a:r>
            <a:endParaRPr lang="en-US" dirty="0"/>
          </a:p>
          <a:p>
            <a:r>
              <a:rPr lang="en-US" dirty="0" smtClean="0"/>
              <a:t>log properties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7" y="1403927"/>
            <a:ext cx="36385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properties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90600" y="1556327"/>
            <a:ext cx="6306127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driver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chrome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timeout.wait.element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domain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https://www.epam.com/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driver.getLatest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search.element.strategy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strict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soft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browser.size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1800X1000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demo.mode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false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sz="2800" dirty="0" smtClean="0">
                <a:solidFill>
                  <a:srgbClr val="0070C0"/>
                </a:solidFill>
              </a:rPr>
              <a:t>multithread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sz="2800" dirty="0" err="1" smtClean="0">
                <a:solidFill>
                  <a:srgbClr val="0070C0"/>
                </a:solidFill>
              </a:rPr>
              <a:t>run.type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local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remote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screenshot.strategy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on fail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on | off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logging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2" name="Содержимое 19"/>
          <p:cNvSpPr txBox="1">
            <a:spLocks/>
          </p:cNvSpPr>
          <p:nvPr/>
        </p:nvSpPr>
        <p:spPr>
          <a:xfrm>
            <a:off x="647703" y="1197049"/>
            <a:ext cx="1000122" cy="5174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647703" y="1763966"/>
            <a:ext cx="8162922" cy="2360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log4j.rootLogger = </a:t>
            </a:r>
            <a:r>
              <a:rPr lang="en-US" sz="2400" b="1" dirty="0">
                <a:solidFill>
                  <a:srgbClr val="C00000"/>
                </a:solidFill>
              </a:rPr>
              <a:t>info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org.apache.log4j.ConsoleAppender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.layout =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 smtClean="0">
                <a:solidFill>
                  <a:srgbClr val="0070C0"/>
                </a:solidFill>
              </a:rPr>
              <a:t>console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.layout.ConversionPattern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m%n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647703" y="4124325"/>
            <a:ext cx="11396516" cy="250928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log4j.rootLogger = </a:t>
            </a:r>
            <a:r>
              <a:rPr lang="en-US" sz="2400" b="1" dirty="0" err="1" smtClean="0">
                <a:solidFill>
                  <a:srgbClr val="C00000"/>
                </a:solidFill>
              </a:rPr>
              <a:t>debug|error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file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HTML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dailylog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log4j.appender.file=org.apache.log4j.RollingFileAppender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log4j.appender.file.File=target/.logs/events.log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log4j.appender.file.layout.ConversionPattern= %d{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yyyy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-MM-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HH:mm:ss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 %-5p %c{1}:%L - %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m%n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log4j.appender.file.layout=org.apache.log4j.PatternLayout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16911</TotalTime>
  <Words>1057</Words>
  <Application>Microsoft Office PowerPoint</Application>
  <PresentationFormat>Widescreen</PresentationFormat>
  <Paragraphs>351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Calibri</vt:lpstr>
      <vt:lpstr>Fira Code</vt:lpstr>
      <vt:lpstr>Trebuchet MS</vt:lpstr>
      <vt:lpstr>Wingdings</vt:lpstr>
      <vt:lpstr>Office Theme</vt:lpstr>
      <vt:lpstr>JDI Settings</vt:lpstr>
      <vt:lpstr>PowerPoint Presentation</vt:lpstr>
      <vt:lpstr>PowerPoint Presentation</vt:lpstr>
      <vt:lpstr>New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enums</vt:lpstr>
      <vt:lpstr>PowerPoint Presentation</vt:lpstr>
      <vt:lpstr>logger</vt:lpstr>
      <vt:lpstr>PowerPoint Presentation</vt:lpstr>
      <vt:lpstr>PowerPoint Presentation</vt:lpstr>
      <vt:lpstr>PowerPoint Presentation</vt:lpstr>
      <vt:lpstr>PowerPoint Presentation</vt:lpstr>
      <vt:lpstr>matchers</vt:lpstr>
      <vt:lpstr>PowerPoint Presentation</vt:lpstr>
      <vt:lpstr>PowerPoint Presentation</vt:lpstr>
      <vt:lpstr>PowerPoint Presentation</vt:lpstr>
      <vt:lpstr>ENTITY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133</cp:revision>
  <dcterms:created xsi:type="dcterms:W3CDTF">2016-08-29T09:02:22Z</dcterms:created>
  <dcterms:modified xsi:type="dcterms:W3CDTF">2017-05-26T09:18:56Z</dcterms:modified>
</cp:coreProperties>
</file>