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58" r:id="rId3"/>
    <p:sldId id="277" r:id="rId4"/>
    <p:sldId id="299" r:id="rId5"/>
    <p:sldId id="280" r:id="rId6"/>
    <p:sldId id="281" r:id="rId7"/>
    <p:sldId id="282" r:id="rId8"/>
    <p:sldId id="283" r:id="rId9"/>
    <p:sldId id="300" r:id="rId10"/>
    <p:sldId id="291" r:id="rId11"/>
    <p:sldId id="290" r:id="rId12"/>
    <p:sldId id="302" r:id="rId13"/>
    <p:sldId id="303" r:id="rId14"/>
    <p:sldId id="304" r:id="rId15"/>
    <p:sldId id="301" r:id="rId16"/>
    <p:sldId id="296" r:id="rId17"/>
    <p:sldId id="297" r:id="rId18"/>
    <p:sldId id="298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5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01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1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69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6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34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Элементы на </a:t>
            </a:r>
            <a:r>
              <a:rPr lang="en-US" sz="1200" b="1" dirty="0" smtClean="0"/>
              <a:t>UI</a:t>
            </a:r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954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987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Элементы на </a:t>
            </a:r>
            <a:r>
              <a:rPr lang="en-US" sz="1200" b="1" dirty="0" smtClean="0"/>
              <a:t>UI</a:t>
            </a:r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77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am/JD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pam/JDI" TargetMode="External"/><Relationship Id="rId5" Type="http://schemas.openxmlformats.org/officeDocument/2006/relationships/hyperlink" Target="https://vk.com/jdi_framework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://jdi.epam.com/" TargetMode="Externa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JDI for an</a:t>
            </a: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20 Sep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38349"/>
            <a:ext cx="10515600" cy="444557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&lt;?xml version="1.0" encoding="WINDOWS-1251"?&gt;</a:t>
            </a:r>
          </a:p>
          <a:p>
            <a:pPr marL="0" indent="0">
              <a:buNone/>
            </a:pPr>
            <a:r>
              <a:rPr lang="en-US" sz="2000" dirty="0"/>
              <a:t>&lt;!DOCTYPE suite SYSTEM "http://testng.org/testng-1.0.dtd"&gt;</a:t>
            </a:r>
          </a:p>
          <a:p>
            <a:pPr marL="0" indent="0">
              <a:buNone/>
            </a:pPr>
            <a:r>
              <a:rPr lang="en-US" sz="2000" dirty="0"/>
              <a:t>&lt;suite name="Test suite" parallel="methods" </a:t>
            </a:r>
            <a:r>
              <a:rPr lang="en-US" sz="2000" dirty="0">
                <a:solidFill>
                  <a:srgbClr val="00B050"/>
                </a:solidFill>
              </a:rPr>
              <a:t>thread-count="2"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 &lt;test name="Tests" preserve-order="true"&gt;</a:t>
            </a:r>
          </a:p>
          <a:p>
            <a:pPr marL="0" indent="0">
              <a:buNone/>
            </a:pPr>
            <a:r>
              <a:rPr lang="en-US" sz="2000" dirty="0"/>
              <a:t>        &lt;classes&gt;</a:t>
            </a:r>
          </a:p>
          <a:p>
            <a:pPr marL="0" indent="0">
              <a:buNone/>
            </a:pPr>
            <a:r>
              <a:rPr lang="en-US" sz="2000" dirty="0"/>
              <a:t>            &lt;class name="</a:t>
            </a:r>
            <a:r>
              <a:rPr lang="en-US" sz="2000" dirty="0" err="1"/>
              <a:t>com.epam.jdi.uitests.testing.simple.examples.TableExamples</a:t>
            </a:r>
            <a:r>
              <a:rPr lang="en-US" sz="2000" dirty="0"/>
              <a:t>"/&gt;</a:t>
            </a:r>
          </a:p>
          <a:p>
            <a:pPr marL="0" indent="0">
              <a:buNone/>
            </a:pPr>
            <a:r>
              <a:rPr lang="en-US" sz="2000" dirty="0"/>
              <a:t>            &lt;class name="</a:t>
            </a:r>
            <a:r>
              <a:rPr lang="en-US" sz="2000" dirty="0" err="1"/>
              <a:t>com.epam.jdi.uitests.testing.career.common.tests.CareerTests</a:t>
            </a:r>
            <a:r>
              <a:rPr lang="en-US" sz="2000" dirty="0"/>
              <a:t>"/&gt;</a:t>
            </a:r>
          </a:p>
          <a:p>
            <a:pPr marL="0" indent="0">
              <a:buNone/>
            </a:pPr>
            <a:r>
              <a:rPr lang="en-US" sz="2000" dirty="0"/>
              <a:t>            &lt;class name="</a:t>
            </a:r>
            <a:r>
              <a:rPr lang="en-US" sz="2000" dirty="0" err="1"/>
              <a:t>com.epam.jdi.uitests.testing.simple.examples.FormExamples</a:t>
            </a:r>
            <a:r>
              <a:rPr lang="en-US" sz="2000" dirty="0"/>
              <a:t>"/&gt;</a:t>
            </a:r>
          </a:p>
          <a:p>
            <a:pPr marL="0" indent="0">
              <a:buNone/>
            </a:pPr>
            <a:r>
              <a:rPr lang="en-US" sz="2000" dirty="0"/>
              <a:t>        &lt;/classes&gt;</a:t>
            </a:r>
          </a:p>
          <a:p>
            <a:pPr marL="0" indent="0">
              <a:buNone/>
            </a:pPr>
            <a:r>
              <a:rPr lang="en-US" sz="2000" dirty="0"/>
              <a:t>    &lt;/test&gt;</a:t>
            </a:r>
          </a:p>
          <a:p>
            <a:pPr marL="0" indent="0">
              <a:buNone/>
            </a:pPr>
            <a:r>
              <a:rPr lang="en-US" sz="2000" dirty="0"/>
              <a:t>&lt;/suite&gt;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parallel test run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14575" y="1562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1146947"/>
            <a:ext cx="23145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parallel test run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8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2114154"/>
          </a:xfrm>
        </p:spPr>
        <p:txBody>
          <a:bodyPr/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03926"/>
            <a:ext cx="10515600" cy="495242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Download project template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github.com/epam/JDI</a:t>
            </a:r>
            <a:r>
              <a:rPr lang="ru-RU" dirty="0" smtClean="0"/>
              <a:t> </a:t>
            </a:r>
            <a:r>
              <a:rPr lang="en-US" dirty="0" smtClean="0"/>
              <a:t>link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“Simple Java example project” </a:t>
            </a:r>
            <a:r>
              <a:rPr lang="en-US" dirty="0" smtClean="0"/>
              <a:t>In Readme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Add (replace examples) UI objects for your project 	in 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/main/…/</a:t>
            </a:r>
            <a:r>
              <a:rPr lang="en-US" dirty="0" err="1" smtClean="0">
                <a:solidFill>
                  <a:srgbClr val="00B050"/>
                </a:solidFill>
              </a:rPr>
              <a:t>uiobjects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Add tests in 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/test/…/tests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Add </a:t>
            </a:r>
            <a:r>
              <a:rPr lang="en-US" dirty="0" err="1" smtClean="0"/>
              <a:t>DataProviders</a:t>
            </a:r>
            <a:r>
              <a:rPr lang="en-US" dirty="0"/>
              <a:t> in 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/test/…/</a:t>
            </a:r>
            <a:r>
              <a:rPr lang="en-US" dirty="0" err="1" smtClean="0">
                <a:solidFill>
                  <a:srgbClr val="00B050"/>
                </a:solidFill>
              </a:rPr>
              <a:t>dataproviders</a:t>
            </a:r>
            <a:endParaRPr lang="en-US" dirty="0" smtClean="0">
              <a:solidFill>
                <a:srgbClr val="00B050"/>
              </a:solidFill>
            </a:endParaRPr>
          </a:p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Cover your tests with data providers</a:t>
            </a:r>
          </a:p>
        </p:txBody>
      </p:sp>
    </p:spTree>
    <p:extLst>
      <p:ext uri="{BB962C8B-B14F-4D97-AF65-F5344CB8AC3E}">
        <p14:creationId xmlns:p14="http://schemas.microsoft.com/office/powerpoint/2010/main" val="30160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03926"/>
            <a:ext cx="10515600" cy="4952423"/>
          </a:xfrm>
        </p:spPr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en-US" dirty="0" smtClean="0"/>
              <a:t>Setup project settings in:</a:t>
            </a:r>
          </a:p>
          <a:p>
            <a:pPr lvl="1"/>
            <a:r>
              <a:rPr lang="en-US" dirty="0" err="1" smtClean="0"/>
              <a:t>test.properties</a:t>
            </a:r>
            <a:endParaRPr lang="en-US" dirty="0" smtClean="0"/>
          </a:p>
          <a:p>
            <a:pPr lvl="1"/>
            <a:r>
              <a:rPr lang="en-US" dirty="0" smtClean="0"/>
              <a:t>log4j.properties</a:t>
            </a:r>
          </a:p>
          <a:p>
            <a:pPr lvl="1"/>
            <a:r>
              <a:rPr lang="en-US" dirty="0" err="1" smtClean="0"/>
              <a:t>InitTests</a:t>
            </a:r>
            <a:endParaRPr lang="en-US" dirty="0" smtClean="0"/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/>
              <a:t>Add your tests running in CI (e.g. Jenkins) using maven </a:t>
            </a:r>
            <a:r>
              <a:rPr lang="en-US" dirty="0" err="1" smtClean="0"/>
              <a:t>cmd</a:t>
            </a:r>
            <a:r>
              <a:rPr lang="en-US" dirty="0" smtClean="0"/>
              <a:t> line. Add different test runs with parameters in CI if you need this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/>
              <a:t>Create parallel tests run(s) using </a:t>
            </a:r>
            <a:r>
              <a:rPr lang="en-US" dirty="0" err="1" smtClean="0"/>
              <a:t>testng</a:t>
            </a:r>
            <a:r>
              <a:rPr lang="en-US" dirty="0" smtClean="0"/>
              <a:t> xml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put them in 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/test/resources</a:t>
            </a:r>
          </a:p>
        </p:txBody>
      </p:sp>
    </p:spTree>
    <p:extLst>
      <p:ext uri="{BB962C8B-B14F-4D97-AF65-F5344CB8AC3E}">
        <p14:creationId xmlns:p14="http://schemas.microsoft.com/office/powerpoint/2010/main" val="270227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1573" y="1008204"/>
            <a:ext cx="10515600" cy="5348146"/>
          </a:xfrm>
        </p:spPr>
        <p:txBody>
          <a:bodyPr/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en-US" sz="2600" dirty="0" smtClean="0"/>
              <a:t>Test Scenarios should be clear for understanding. Every man can read and understand them</a:t>
            </a:r>
            <a:r>
              <a:rPr lang="en-US" sz="2600" dirty="0"/>
              <a:t> </a:t>
            </a:r>
            <a:r>
              <a:rPr lang="en-US" sz="2600" dirty="0" smtClean="0"/>
              <a:t>(client, test engineer, analyst):</a:t>
            </a:r>
            <a:endParaRPr lang="ru-RU" sz="26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/>
              <a:t>M</a:t>
            </a:r>
            <a:r>
              <a:rPr lang="en-US" sz="2600" dirty="0" smtClean="0"/>
              <a:t>ove all things not related to scenario out in separate modules.</a:t>
            </a:r>
            <a:r>
              <a:rPr lang="ru-RU" sz="2600" dirty="0" smtClean="0"/>
              <a:t> </a:t>
            </a:r>
            <a:r>
              <a:rPr lang="en-US" sz="2600" dirty="0" smtClean="0"/>
              <a:t>Common test parts move in to</a:t>
            </a:r>
            <a:r>
              <a:rPr lang="ru-RU" sz="2600" dirty="0" smtClean="0"/>
              <a:t> before/after test. </a:t>
            </a:r>
            <a:r>
              <a:rPr lang="en-US" sz="2600" dirty="0" smtClean="0"/>
              <a:t>Combine 3 or more asserts followed one by one in one step check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Limit your test scenarios with 10-15 lines. Test class with 150-200.</a:t>
            </a:r>
            <a:r>
              <a:rPr lang="ru-RU" sz="2600" dirty="0" smtClean="0"/>
              <a:t> </a:t>
            </a:r>
            <a:r>
              <a:rPr lang="en-US" sz="2600" dirty="0" smtClean="0"/>
              <a:t>In other case You can logically split your test classes in to </a:t>
            </a:r>
            <a:r>
              <a:rPr lang="en-US" sz="2600" dirty="0"/>
              <a:t>several suits with high </a:t>
            </a:r>
            <a:r>
              <a:rPr lang="en-US" sz="2600" dirty="0" smtClean="0"/>
              <a:t>chances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Tests names should clearly say about their essence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Each test scenario line should represent one business step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All test checks/asserts should be in test scenario as step. You should not hide them in to steps</a:t>
            </a:r>
            <a:endParaRPr lang="ru-RU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1572" y="1041371"/>
            <a:ext cx="10515600" cy="5080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 smtClean="0"/>
              <a:t>Test scenarios are useless without right tes</a:t>
            </a:r>
            <a:r>
              <a:rPr lang="en-US" sz="2600" dirty="0"/>
              <a:t>t</a:t>
            </a:r>
            <a:r>
              <a:rPr lang="en-US" sz="2600" dirty="0" smtClean="0"/>
              <a:t> infrastructure</a:t>
            </a:r>
            <a:r>
              <a:rPr lang="ru-RU" sz="2600" dirty="0" smtClean="0"/>
              <a:t>:</a:t>
            </a:r>
            <a:endParaRPr lang="ru-RU" sz="2600" dirty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Tests should run on regular basement on CI. Your test scenarios should be ready to get settings from command line (environment domain, test group, browser etc.)</a:t>
            </a:r>
            <a:endParaRPr lang="ru-RU" sz="2600" dirty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Test suit should work stable on stable build. If some tests falls randomly. You must fix them </a:t>
            </a:r>
            <a:r>
              <a:rPr lang="en-US" sz="2600" dirty="0"/>
              <a:t>or </a:t>
            </a:r>
            <a:r>
              <a:rPr lang="en-US" sz="2600" dirty="0" smtClean="0"/>
              <a:t>temporarily</a:t>
            </a:r>
            <a:r>
              <a:rPr lang="ru-RU" sz="2600" dirty="0" smtClean="0"/>
              <a:t> </a:t>
            </a:r>
            <a:r>
              <a:rPr lang="en-US" sz="2600" dirty="0" smtClean="0"/>
              <a:t>remove them from test suit</a:t>
            </a:r>
            <a:endParaRPr lang="ru-RU" sz="2600" dirty="0"/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600" dirty="0" smtClean="0"/>
              <a:t>Tests should represent all info about test run in suitable format.</a:t>
            </a:r>
            <a:r>
              <a:rPr lang="ru-RU" sz="2600" dirty="0" smtClean="0"/>
              <a:t> </a:t>
            </a:r>
            <a:r>
              <a:rPr lang="en-US" sz="2600" dirty="0" smtClean="0"/>
              <a:t>They should provide detailed enough log about scenario steps and provide visible reports</a:t>
            </a:r>
            <a:endParaRPr lang="ru-RU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</p:spTree>
    <p:extLst>
      <p:ext uri="{BB962C8B-B14F-4D97-AF65-F5344CB8AC3E}">
        <p14:creationId xmlns:p14="http://schemas.microsoft.com/office/powerpoint/2010/main" val="1884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7568" y="1118373"/>
            <a:ext cx="10515600" cy="5080000"/>
          </a:xfrm>
        </p:spPr>
        <p:txBody>
          <a:bodyPr/>
          <a:lstStyle/>
          <a:p>
            <a:r>
              <a:rPr lang="en-US" sz="2600" dirty="0" smtClean="0"/>
              <a:t>Tests should be independent. Each test should be run </a:t>
            </a:r>
            <a:r>
              <a:rPr lang="en-US" sz="2600" dirty="0" err="1" smtClean="0"/>
              <a:t>separetly</a:t>
            </a:r>
            <a:r>
              <a:rPr lang="en-US" sz="2600" dirty="0" smtClean="0"/>
              <a:t>. Use preconditions in order to move test to expected state. Tests should not disturb one to another. If some tests should use common data then move them in separate group</a:t>
            </a:r>
          </a:p>
          <a:p>
            <a:r>
              <a:rPr lang="en-US" sz="2600" dirty="0" smtClean="0"/>
              <a:t>Never use </a:t>
            </a:r>
            <a:r>
              <a:rPr lang="ru-RU" sz="2600" dirty="0" smtClean="0"/>
              <a:t>ThreadSleep. </a:t>
            </a:r>
            <a:r>
              <a:rPr lang="en-US" sz="2600" dirty="0" smtClean="0"/>
              <a:t>Wait some application state (page load, end of ajax…) or next element appearance instead</a:t>
            </a:r>
            <a:endParaRPr lang="ru-RU" sz="2600" dirty="0" smtClean="0"/>
          </a:p>
          <a:p>
            <a:r>
              <a:rPr lang="en-US" sz="2600" dirty="0" smtClean="0"/>
              <a:t>Use your brain and get pleasure from testing. If automation testing not make you happy possibly you doing something wrong. Think about it</a:t>
            </a:r>
            <a:r>
              <a:rPr lang="ru-RU" sz="2600" dirty="0"/>
              <a:t/>
            </a:r>
            <a:br>
              <a:rPr lang="ru-RU" sz="2600" dirty="0"/>
            </a:b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</p:spTree>
    <p:extLst>
      <p:ext uri="{BB962C8B-B14F-4D97-AF65-F5344CB8AC3E}">
        <p14:creationId xmlns:p14="http://schemas.microsoft.com/office/powerpoint/2010/main" val="1649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Summary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>
            <a:spLocks noGrp="1"/>
          </p:cNvSpPr>
          <p:nvPr>
            <p:ph idx="1"/>
          </p:nvPr>
        </p:nvSpPr>
        <p:spPr>
          <a:xfrm>
            <a:off x="1620875" y="3806352"/>
            <a:ext cx="6225310" cy="238994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4"/>
              </a:rPr>
              <a:t>http://jdi.epam.com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hlinkClick r:id="rId4"/>
              </a:rPr>
              <a:t>/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hlinkClick r:id="rId5"/>
              </a:rPr>
              <a:t>vk.com/jdi_framework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hlinkClick r:id="rId6"/>
              </a:rPr>
              <a:t>github.com/epam/JDI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06" y="1333875"/>
            <a:ext cx="2582693" cy="12594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7" y="5421561"/>
            <a:ext cx="666250" cy="666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82" y="4578944"/>
            <a:ext cx="736274" cy="7362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2" y="3806352"/>
            <a:ext cx="666249" cy="666249"/>
          </a:xfrm>
          <a:prstGeom prst="rect">
            <a:avLst/>
          </a:prstGeom>
        </p:spPr>
      </p:pic>
      <p:sp>
        <p:nvSpPr>
          <p:cNvPr id="18" name="Содержимое 19"/>
          <p:cNvSpPr txBox="1">
            <a:spLocks/>
          </p:cNvSpPr>
          <p:nvPr/>
        </p:nvSpPr>
        <p:spPr>
          <a:xfrm>
            <a:off x="684382" y="1279566"/>
            <a:ext cx="6402218" cy="232088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UI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typified Elements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typified 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Objects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Entity Driven testing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Interfaces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4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6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UI Objects. JDI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JDI. Composite elements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JDI Settings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00B050"/>
                </a:solidFill>
              </a:rPr>
              <a:t> JDI for any UI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12"/>
          <p:cNvSpPr>
            <a:spLocks noGrp="1"/>
          </p:cNvSpPr>
          <p:nvPr>
            <p:ph idx="4294967295"/>
          </p:nvPr>
        </p:nvSpPr>
        <p:spPr>
          <a:xfrm>
            <a:off x="6280727" y="3772987"/>
            <a:ext cx="5280025" cy="15192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roman.Iovlev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roman_iovlev@epam.com</a:t>
            </a:r>
            <a:endParaRPr lang="en-US" sz="3600" dirty="0"/>
          </a:p>
        </p:txBody>
      </p:sp>
      <p:pic>
        <p:nvPicPr>
          <p:cNvPr id="4" name="Picture 3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8" y="1003953"/>
            <a:ext cx="3996203" cy="219919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1" y="3772987"/>
            <a:ext cx="622847" cy="622847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61" y="4499825"/>
            <a:ext cx="595907" cy="59590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6454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Test any UI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Interfaces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Parallel test run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Instruction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Good practices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0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Test Any UI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0" y="4956600"/>
            <a:ext cx="1222408" cy="1222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04" y="3175555"/>
            <a:ext cx="1144978" cy="1144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2" y="1137737"/>
            <a:ext cx="1336222" cy="1003102"/>
          </a:xfrm>
          <a:prstGeom prst="rect">
            <a:avLst/>
          </a:prstGeom>
        </p:spPr>
      </p:pic>
      <p:sp>
        <p:nvSpPr>
          <p:cNvPr id="9" name="Содержимое 19"/>
          <p:cNvSpPr>
            <a:spLocks noGrp="1"/>
          </p:cNvSpPr>
          <p:nvPr>
            <p:ph idx="1"/>
          </p:nvPr>
        </p:nvSpPr>
        <p:spPr>
          <a:xfrm>
            <a:off x="3049968" y="1375925"/>
            <a:ext cx="4763994" cy="20781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&lt;dependency&gt;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b="1" dirty="0" err="1"/>
              <a:t>com.epam.jdi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b="1" dirty="0" err="1"/>
              <a:t>jdi</a:t>
            </a:r>
            <a:r>
              <a:rPr lang="en-US" sz="2000" b="1" dirty="0"/>
              <a:t>-</a:t>
            </a:r>
            <a:r>
              <a:rPr lang="en-US" sz="2000" b="1" dirty="0" err="1"/>
              <a:t>uitest</a:t>
            </a:r>
            <a:r>
              <a:rPr lang="en-US" sz="2000" b="1" dirty="0"/>
              <a:t>-</a:t>
            </a:r>
            <a:r>
              <a:rPr lang="en-US" sz="2000" b="1" dirty="0">
                <a:solidFill>
                  <a:srgbClr val="FF0000"/>
                </a:solidFill>
              </a:rPr>
              <a:t>web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&lt;</a:t>
            </a:r>
            <a:r>
              <a:rPr lang="en-US" sz="2000" dirty="0" smtClean="0"/>
              <a:t>version&gt;</a:t>
            </a:r>
            <a:r>
              <a:rPr lang="en-US" sz="2000" b="1" dirty="0" smtClean="0"/>
              <a:t>1.0.</a:t>
            </a:r>
            <a:r>
              <a:rPr lang="ru-RU" sz="2000" b="1" dirty="0" smtClean="0"/>
              <a:t>67</a:t>
            </a:r>
            <a:r>
              <a:rPr lang="en-US" sz="2000" dirty="0" smtClean="0"/>
              <a:t>&lt;/</a:t>
            </a:r>
            <a:r>
              <a:rPr lang="en-US" sz="2000" dirty="0"/>
              <a:t>version&gt;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&lt;/dependency&gt;</a:t>
            </a:r>
            <a:endParaRPr lang="en-US" sz="2000" dirty="0" smtClean="0"/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3049967" y="5137169"/>
            <a:ext cx="4763994" cy="20781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&lt;dependency&gt;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b="1" dirty="0" err="1" smtClean="0"/>
              <a:t>com.epam.jdi</a:t>
            </a:r>
            <a:r>
              <a:rPr lang="en-US" sz="2000" dirty="0" smtClean="0"/>
              <a:t>&lt;/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</a:t>
            </a:r>
            <a:r>
              <a:rPr lang="en-US" sz="2000" b="1" dirty="0" err="1" smtClean="0"/>
              <a:t>jdi-uitest-</a:t>
            </a:r>
            <a:r>
              <a:rPr lang="en-US" sz="2000" b="1" dirty="0" err="1" smtClean="0">
                <a:solidFill>
                  <a:srgbClr val="FF0000"/>
                </a:solidFill>
              </a:rPr>
              <a:t>gui</a:t>
            </a:r>
            <a:r>
              <a:rPr lang="en-US" sz="2000" dirty="0" smtClean="0"/>
              <a:t>&lt;/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</a:t>
            </a:r>
            <a:r>
              <a:rPr lang="en-US" sz="2000" dirty="0" smtClean="0"/>
              <a:t>version&gt;</a:t>
            </a:r>
            <a:r>
              <a:rPr lang="en-US" sz="2000" b="1" dirty="0" smtClean="0"/>
              <a:t>1.0.</a:t>
            </a:r>
            <a:r>
              <a:rPr lang="ru-RU" sz="2000" b="1" dirty="0" smtClean="0"/>
              <a:t>67</a:t>
            </a:r>
            <a:r>
              <a:rPr lang="en-US" sz="2000" dirty="0" smtClean="0"/>
              <a:t>&lt;/</a:t>
            </a:r>
            <a:r>
              <a:rPr lang="en-US" sz="2000" dirty="0" smtClean="0"/>
              <a:t>version&gt;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&lt;/dependency&gt;</a:t>
            </a: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3049966" y="3256547"/>
            <a:ext cx="4763995" cy="20781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&lt;dependency&gt;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b="1" dirty="0" err="1" smtClean="0"/>
              <a:t>com.epam.jdi</a:t>
            </a:r>
            <a:r>
              <a:rPr lang="en-US" sz="2000" dirty="0" smtClean="0"/>
              <a:t>&lt;/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</a:t>
            </a:r>
            <a:r>
              <a:rPr lang="en-US" sz="2000" b="1" dirty="0" err="1" smtClean="0"/>
              <a:t>jdi</a:t>
            </a:r>
            <a:r>
              <a:rPr lang="en-US" sz="2000" b="1" dirty="0" smtClean="0"/>
              <a:t>-</a:t>
            </a:r>
            <a:r>
              <a:rPr lang="en-US" sz="2000" b="1" dirty="0" err="1" smtClean="0"/>
              <a:t>uitest</a:t>
            </a:r>
            <a:r>
              <a:rPr lang="en-US" sz="2000" b="1" dirty="0" smtClean="0"/>
              <a:t>-</a:t>
            </a:r>
            <a:r>
              <a:rPr lang="en-US" sz="2000" b="1" dirty="0" smtClean="0">
                <a:solidFill>
                  <a:srgbClr val="FF0000"/>
                </a:solidFill>
              </a:rPr>
              <a:t>mobile</a:t>
            </a:r>
            <a:r>
              <a:rPr lang="en-US" sz="2000" dirty="0" smtClean="0"/>
              <a:t>&lt;/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    &lt;</a:t>
            </a:r>
            <a:r>
              <a:rPr lang="en-US" sz="2000" dirty="0" smtClean="0"/>
              <a:t>version&gt;</a:t>
            </a:r>
            <a:r>
              <a:rPr lang="en-US" sz="2000" b="1" dirty="0" smtClean="0"/>
              <a:t>1.0.</a:t>
            </a:r>
            <a:r>
              <a:rPr lang="ru-RU" sz="2000" b="1" dirty="0" smtClean="0"/>
              <a:t>67</a:t>
            </a:r>
            <a:r>
              <a:rPr lang="en-US" sz="2000" dirty="0" smtClean="0"/>
              <a:t>&lt;/</a:t>
            </a:r>
            <a:r>
              <a:rPr lang="en-US" sz="2000" dirty="0" smtClean="0"/>
              <a:t>version&gt;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&lt;/dependency&gt;</a:t>
            </a:r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3049966" y="960396"/>
            <a:ext cx="1974616" cy="50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Selenium</a:t>
            </a:r>
          </a:p>
        </p:txBody>
      </p:sp>
      <p:sp>
        <p:nvSpPr>
          <p:cNvPr id="13" name="Содержимое 19"/>
          <p:cNvSpPr txBox="1">
            <a:spLocks/>
          </p:cNvSpPr>
          <p:nvPr/>
        </p:nvSpPr>
        <p:spPr>
          <a:xfrm>
            <a:off x="3049966" y="2881618"/>
            <a:ext cx="1974616" cy="50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err="1" smtClean="0">
                <a:solidFill>
                  <a:srgbClr val="0070C0"/>
                </a:solidFill>
              </a:rPr>
              <a:t>Appium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14" name="Содержимое 19"/>
          <p:cNvSpPr txBox="1">
            <a:spLocks/>
          </p:cNvSpPr>
          <p:nvPr/>
        </p:nvSpPr>
        <p:spPr>
          <a:xfrm>
            <a:off x="3049965" y="4762240"/>
            <a:ext cx="2842835" cy="50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err="1" smtClean="0">
                <a:solidFill>
                  <a:srgbClr val="0070C0"/>
                </a:solidFill>
              </a:rPr>
              <a:t>Sikuli</a:t>
            </a:r>
            <a:r>
              <a:rPr lang="ru-RU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Winnium</a:t>
            </a:r>
            <a:endParaRPr lang="en-US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272" y="2588429"/>
            <a:ext cx="1336235" cy="1336235"/>
          </a:xfrm>
          <a:prstGeom prst="rect">
            <a:avLst/>
          </a:prstGeom>
        </p:spPr>
      </p:pic>
      <p:sp>
        <p:nvSpPr>
          <p:cNvPr id="16" name="Содержимое 19"/>
          <p:cNvSpPr txBox="1">
            <a:spLocks/>
          </p:cNvSpPr>
          <p:nvPr/>
        </p:nvSpPr>
        <p:spPr>
          <a:xfrm>
            <a:off x="8494526" y="2080058"/>
            <a:ext cx="3256028" cy="5083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Your Engine (Driver)</a:t>
            </a:r>
          </a:p>
        </p:txBody>
      </p:sp>
    </p:spTree>
    <p:extLst>
      <p:ext uri="{BB962C8B-B14F-4D97-AF65-F5344CB8AC3E}">
        <p14:creationId xmlns:p14="http://schemas.microsoft.com/office/powerpoint/2010/main" val="147277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JDI architecture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050636" y="1099402"/>
            <a:ext cx="2228273" cy="6280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Commons</a:t>
            </a:r>
          </a:p>
        </p:txBody>
      </p:sp>
      <p:sp>
        <p:nvSpPr>
          <p:cNvPr id="17" name="Content Placeholder 14"/>
          <p:cNvSpPr txBox="1">
            <a:spLocks/>
          </p:cNvSpPr>
          <p:nvPr/>
        </p:nvSpPr>
        <p:spPr>
          <a:xfrm>
            <a:off x="3522913" y="2083709"/>
            <a:ext cx="1132771" cy="585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8" name="Content Placeholder 14"/>
          <p:cNvSpPr txBox="1">
            <a:spLocks/>
          </p:cNvSpPr>
          <p:nvPr/>
        </p:nvSpPr>
        <p:spPr>
          <a:xfrm>
            <a:off x="5014687" y="1099402"/>
            <a:ext cx="2051131" cy="6280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Matchers </a:t>
            </a:r>
          </a:p>
        </p:txBody>
      </p:sp>
      <p:sp>
        <p:nvSpPr>
          <p:cNvPr id="19" name="Content Placeholder 14"/>
          <p:cNvSpPr txBox="1">
            <a:spLocks/>
          </p:cNvSpPr>
          <p:nvPr/>
        </p:nvSpPr>
        <p:spPr>
          <a:xfrm>
            <a:off x="2110471" y="3264196"/>
            <a:ext cx="3957820" cy="532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Web, Mobile, </a:t>
            </a:r>
            <a:r>
              <a:rPr lang="en-US" dirty="0" err="1" smtClean="0"/>
              <a:t>Gui</a:t>
            </a:r>
            <a:r>
              <a:rPr lang="en-US" dirty="0" smtClean="0"/>
              <a:t> …</a:t>
            </a:r>
          </a:p>
          <a:p>
            <a:endParaRPr lang="en-US" dirty="0"/>
          </a:p>
        </p:txBody>
      </p:sp>
      <p:cxnSp>
        <p:nvCxnSpPr>
          <p:cNvPr id="23" name="Elbow Connector 22"/>
          <p:cNvCxnSpPr>
            <a:stCxn id="15" idx="3"/>
            <a:endCxn id="17" idx="0"/>
          </p:cNvCxnSpPr>
          <p:nvPr/>
        </p:nvCxnSpPr>
        <p:spPr>
          <a:xfrm>
            <a:off x="3278909" y="1413439"/>
            <a:ext cx="810390" cy="67027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1"/>
            <a:endCxn id="17" idx="0"/>
          </p:cNvCxnSpPr>
          <p:nvPr/>
        </p:nvCxnSpPr>
        <p:spPr>
          <a:xfrm rot="10800000" flipV="1">
            <a:off x="4089299" y="1413439"/>
            <a:ext cx="925388" cy="67027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2"/>
            <a:endCxn id="19" idx="0"/>
          </p:cNvCxnSpPr>
          <p:nvPr/>
        </p:nvCxnSpPr>
        <p:spPr>
          <a:xfrm rot="16200000" flipH="1">
            <a:off x="3792034" y="2966849"/>
            <a:ext cx="594612" cy="8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25" y="4549676"/>
            <a:ext cx="7211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interface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ICheckBox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extends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IClickable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ISetValue</a:t>
            </a:r>
            <a:r>
              <a:rPr lang="en-US" sz="2400" dirty="0"/>
              <a:t> {</a:t>
            </a:r>
          </a:p>
          <a:p>
            <a:r>
              <a:rPr lang="en-US" sz="2400" dirty="0" smtClean="0"/>
              <a:t>        void </a:t>
            </a:r>
            <a:r>
              <a:rPr lang="en-US" sz="2400" dirty="0">
                <a:solidFill>
                  <a:srgbClr val="C00000"/>
                </a:solidFill>
              </a:rPr>
              <a:t>check</a:t>
            </a:r>
            <a:r>
              <a:rPr lang="en-US" sz="2400" dirty="0"/>
              <a:t>();</a:t>
            </a:r>
          </a:p>
          <a:p>
            <a:r>
              <a:rPr lang="en-US" sz="2400" dirty="0" smtClean="0"/>
              <a:t>        void </a:t>
            </a:r>
            <a:r>
              <a:rPr lang="en-US" sz="2400" dirty="0">
                <a:solidFill>
                  <a:srgbClr val="C00000"/>
                </a:solidFill>
              </a:rPr>
              <a:t>uncheck</a:t>
            </a:r>
            <a:r>
              <a:rPr lang="en-US" sz="2400" dirty="0"/>
              <a:t>();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C00000"/>
                </a:solidFill>
              </a:rPr>
              <a:t>isChecked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8871" y="3935428"/>
            <a:ext cx="2217210" cy="584775"/>
          </a:xfrm>
          <a:prstGeom prst="rect">
            <a:avLst/>
          </a:prstGeom>
          <a:solidFill>
            <a:srgbClr val="0070C0"/>
          </a:solidFill>
        </p:spPr>
        <p:txBody>
          <a:bodyPr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b="1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baseline="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INTERFACES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87672" y="1295311"/>
            <a:ext cx="4415638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IElement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ISelector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IComposite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IPage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IHasValue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ISetValue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489" y="3446109"/>
            <a:ext cx="6179128" cy="291024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IButton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ICheckBox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IDatePicker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IFileInput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IImage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ILabel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ILink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IText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ITextArea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ITextField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ICheckList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IComboBox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IDropDown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IDropList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IForm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IGroup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IMenu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IPage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IPagination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IPopup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IRadioButtons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ISearch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ISelector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ITabs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ITextList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3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interfaces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>
            <a:spLocks noGrp="1"/>
          </p:cNvSpPr>
          <p:nvPr>
            <p:ph idx="1"/>
          </p:nvPr>
        </p:nvSpPr>
        <p:spPr>
          <a:xfrm>
            <a:off x="588819" y="1339271"/>
            <a:ext cx="5110017" cy="326967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Header extends </a:t>
            </a:r>
            <a:r>
              <a:rPr lang="en-US" sz="2400" dirty="0" smtClean="0">
                <a:solidFill>
                  <a:srgbClr val="0070C0"/>
                </a:solidFill>
              </a:rPr>
              <a:t>Section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“.submit”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s</a:t>
            </a:r>
            <a:r>
              <a:rPr lang="en-US" sz="2400" dirty="0" smtClean="0">
                <a:solidFill>
                  <a:srgbClr val="7030A0"/>
                </a:solidFill>
              </a:rPr>
              <a:t>ubmit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</a:t>
            </a:r>
            <a:r>
              <a:rPr lang="en-US" sz="2400" dirty="0" err="1" smtClean="0">
                <a:solidFill>
                  <a:srgbClr val="1E9660"/>
                </a:solidFill>
              </a:rPr>
              <a:t>followMe</a:t>
            </a:r>
            <a:r>
              <a:rPr lang="en-US" sz="2400" dirty="0" smtClean="0">
                <a:solidFill>
                  <a:srgbClr val="1E9660"/>
                </a:solidFill>
              </a:rPr>
              <a:t>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	public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ILink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fo</a:t>
            </a:r>
            <a:r>
              <a:rPr lang="en-US" sz="2400" dirty="0" err="1" smtClean="0">
                <a:solidFill>
                  <a:srgbClr val="7030A0"/>
                </a:solidFill>
              </a:rPr>
              <a:t>llowMe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C000"/>
                </a:solidFill>
              </a:rPr>
              <a:t>	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“.navigation”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public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IMenu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na</a:t>
            </a:r>
            <a:r>
              <a:rPr lang="en-US" sz="2400" dirty="0" smtClean="0">
                <a:solidFill>
                  <a:srgbClr val="7030A0"/>
                </a:solidFill>
              </a:rPr>
              <a:t>vigation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8649" y="1339272"/>
            <a:ext cx="59992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u="sng" dirty="0" err="1">
                <a:solidFill>
                  <a:srgbClr val="C00000"/>
                </a:solidFill>
              </a:rPr>
              <a:t>MapInterfaceToElement</a:t>
            </a:r>
            <a:r>
              <a:rPr lang="en-US" sz="2400" dirty="0" err="1"/>
              <a:t>.update</a:t>
            </a:r>
            <a:r>
              <a:rPr lang="en-US" sz="2400" dirty="0" smtClean="0"/>
              <a:t>(</a:t>
            </a:r>
          </a:p>
          <a:p>
            <a:r>
              <a:rPr lang="en-US" sz="2400" dirty="0" smtClean="0"/>
              <a:t>       new </a:t>
            </a:r>
            <a:r>
              <a:rPr lang="en-US" sz="2400" dirty="0"/>
              <a:t>Object</a:t>
            </a:r>
            <a:r>
              <a:rPr lang="en-US" sz="2400" dirty="0" smtClean="0"/>
              <a:t>[][]</a:t>
            </a:r>
            <a:r>
              <a:rPr lang="ru-RU" sz="2400" dirty="0" smtClean="0"/>
              <a:t>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/>
              <a:t>            </a:t>
            </a:r>
            <a:r>
              <a:rPr lang="en-US" sz="2400" dirty="0" smtClean="0"/>
              <a:t>{</a:t>
            </a:r>
            <a:r>
              <a:rPr lang="ru-RU" sz="2400" dirty="0" smtClean="0"/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IDropDown</a:t>
            </a:r>
            <a:r>
              <a:rPr lang="en-US" sz="2400" dirty="0" err="1" smtClean="0"/>
              <a:t>.class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70C0"/>
                </a:solidFill>
              </a:rPr>
              <a:t>MyDropDown</a:t>
            </a:r>
            <a:r>
              <a:rPr lang="en-US" sz="2400" dirty="0" err="1"/>
              <a:t>.class</a:t>
            </a:r>
            <a:r>
              <a:rPr lang="en-US" sz="2400" dirty="0"/>
              <a:t>},</a:t>
            </a:r>
          </a:p>
          <a:p>
            <a:r>
              <a:rPr lang="en-US" sz="2400" dirty="0"/>
              <a:t>            </a:t>
            </a:r>
            <a:r>
              <a:rPr lang="en-US" sz="2400" dirty="0" smtClean="0"/>
              <a:t>{</a:t>
            </a:r>
            <a:r>
              <a:rPr lang="ru-RU" sz="2400" dirty="0" smtClean="0"/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IButton</a:t>
            </a:r>
            <a:r>
              <a:rPr lang="en-US" sz="2400" dirty="0" err="1" smtClean="0"/>
              <a:t>.class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70C0"/>
                </a:solidFill>
              </a:rPr>
              <a:t>MyButton</a:t>
            </a:r>
            <a:r>
              <a:rPr lang="en-US" sz="2400" dirty="0" err="1"/>
              <a:t>.class</a:t>
            </a:r>
            <a:r>
              <a:rPr lang="en-US" sz="2400" dirty="0"/>
              <a:t>},</a:t>
            </a:r>
          </a:p>
          <a:p>
            <a:r>
              <a:rPr lang="en-US" sz="2400" dirty="0"/>
              <a:t>            </a:t>
            </a:r>
            <a:r>
              <a:rPr lang="en-US" sz="2400" dirty="0" smtClean="0"/>
              <a:t>{</a:t>
            </a:r>
            <a:r>
              <a:rPr lang="ru-RU" sz="2400" dirty="0" smtClean="0"/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ITable</a:t>
            </a:r>
            <a:r>
              <a:rPr lang="en-US" sz="2400" dirty="0" err="1" smtClean="0"/>
              <a:t>.class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70C0"/>
                </a:solidFill>
              </a:rPr>
              <a:t>CustomTable</a:t>
            </a:r>
            <a:r>
              <a:rPr lang="en-US" sz="2400" dirty="0" err="1"/>
              <a:t>.class</a:t>
            </a:r>
            <a:r>
              <a:rPr lang="en-US" sz="2400" dirty="0"/>
              <a:t>}</a:t>
            </a:r>
          </a:p>
          <a:p>
            <a:r>
              <a:rPr lang="en-US" sz="2400" dirty="0"/>
              <a:t>       </a:t>
            </a:r>
            <a:r>
              <a:rPr lang="en-US" sz="2400" dirty="0" smtClean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96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interfaces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br>
              <a:rPr lang="en-US" dirty="0" smtClean="0"/>
            </a:br>
            <a:r>
              <a:rPr lang="en-US" dirty="0" smtClean="0"/>
              <a:t>test run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15371</TotalTime>
  <Words>730</Words>
  <Application>Microsoft Office PowerPoint</Application>
  <PresentationFormat>Widescreen</PresentationFormat>
  <Paragraphs>184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Trebuchet MS</vt:lpstr>
      <vt:lpstr>Wingdings</vt:lpstr>
      <vt:lpstr>Office Theme</vt:lpstr>
      <vt:lpstr>JDI for any ui</vt:lpstr>
      <vt:lpstr>PowerPoint Presentation</vt:lpstr>
      <vt:lpstr>PowerPoint Presentation</vt:lpstr>
      <vt:lpstr>interfaces</vt:lpstr>
      <vt:lpstr>PowerPoint Presentation</vt:lpstr>
      <vt:lpstr>PowerPoint Presentation</vt:lpstr>
      <vt:lpstr>PowerPoint Presentation</vt:lpstr>
      <vt:lpstr>PowerPoint Presentation</vt:lpstr>
      <vt:lpstr>Parallel  test run</vt:lpstr>
      <vt:lpstr>PowerPoint Presentation</vt:lpstr>
      <vt:lpstr>PowerPoint Presentation</vt:lpstr>
      <vt:lpstr>instruction</vt:lpstr>
      <vt:lpstr>PowerPoint Presentation</vt:lpstr>
      <vt:lpstr>PowerPoint Presentation</vt:lpstr>
      <vt:lpstr>Good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176</cp:revision>
  <dcterms:created xsi:type="dcterms:W3CDTF">2016-08-29T09:02:22Z</dcterms:created>
  <dcterms:modified xsi:type="dcterms:W3CDTF">2017-05-29T14:48:58Z</dcterms:modified>
</cp:coreProperties>
</file>