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20"/>
  </p:notesMasterIdLst>
  <p:handoutMasterIdLst>
    <p:handoutMasterId r:id="rId21"/>
  </p:handoutMasterIdLst>
  <p:sldIdLst>
    <p:sldId id="256" r:id="rId5"/>
    <p:sldId id="267" r:id="rId6"/>
    <p:sldId id="257" r:id="rId7"/>
    <p:sldId id="271" r:id="rId8"/>
    <p:sldId id="272" r:id="rId9"/>
    <p:sldId id="262" r:id="rId10"/>
    <p:sldId id="273" r:id="rId11"/>
    <p:sldId id="274"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va Ma" userId="c1d6692f08883fe5" providerId="LiveId" clId="{CD43619D-C2CF-4C87-BDAF-A95B1E9E9043}"/>
    <pc:docChg chg="undo custSel addSld delSld modSld sldOrd">
      <pc:chgData name="Elva Ma" userId="c1d6692f08883fe5" providerId="LiveId" clId="{CD43619D-C2CF-4C87-BDAF-A95B1E9E9043}" dt="2020-10-11T20:53:46.070" v="994" actId="207"/>
      <pc:docMkLst>
        <pc:docMk/>
      </pc:docMkLst>
      <pc:sldChg chg="modSp mod">
        <pc:chgData name="Elva Ma" userId="c1d6692f08883fe5" providerId="LiveId" clId="{CD43619D-C2CF-4C87-BDAF-A95B1E9E9043}" dt="2020-10-11T20:10:03.579" v="349" actId="1076"/>
        <pc:sldMkLst>
          <pc:docMk/>
          <pc:sldMk cId="306700942" sldId="256"/>
        </pc:sldMkLst>
        <pc:spChg chg="mod">
          <ac:chgData name="Elva Ma" userId="c1d6692f08883fe5" providerId="LiveId" clId="{CD43619D-C2CF-4C87-BDAF-A95B1E9E9043}" dt="2020-10-11T20:10:01.019" v="348" actId="1076"/>
          <ac:spMkLst>
            <pc:docMk/>
            <pc:sldMk cId="306700942" sldId="256"/>
            <ac:spMk id="2" creationId="{1129B41E-FC51-4047-9C2D-7FA6782DAFEB}"/>
          </ac:spMkLst>
        </pc:spChg>
        <pc:spChg chg="mod">
          <ac:chgData name="Elva Ma" userId="c1d6692f08883fe5" providerId="LiveId" clId="{CD43619D-C2CF-4C87-BDAF-A95B1E9E9043}" dt="2020-10-11T20:10:03.579" v="349" actId="1076"/>
          <ac:spMkLst>
            <pc:docMk/>
            <pc:sldMk cId="306700942" sldId="256"/>
            <ac:spMk id="3" creationId="{252E989F-747B-4007-9C7A-A35E8B662A7B}"/>
          </ac:spMkLst>
        </pc:spChg>
      </pc:sldChg>
      <pc:sldChg chg="addSp modSp mod ord">
        <pc:chgData name="Elva Ma" userId="c1d6692f08883fe5" providerId="LiveId" clId="{CD43619D-C2CF-4C87-BDAF-A95B1E9E9043}" dt="2020-10-11T20:21:33.773" v="482"/>
        <pc:sldMkLst>
          <pc:docMk/>
          <pc:sldMk cId="2394598200" sldId="257"/>
        </pc:sldMkLst>
        <pc:spChg chg="mod">
          <ac:chgData name="Elva Ma" userId="c1d6692f08883fe5" providerId="LiveId" clId="{CD43619D-C2CF-4C87-BDAF-A95B1E9E9043}" dt="2020-10-11T20:20:11.061" v="473" actId="1076"/>
          <ac:spMkLst>
            <pc:docMk/>
            <pc:sldMk cId="2394598200" sldId="257"/>
            <ac:spMk id="2" creationId="{F4480DAD-30FE-4C86-9C81-495661668944}"/>
          </ac:spMkLst>
        </pc:spChg>
        <pc:spChg chg="mod">
          <ac:chgData name="Elva Ma" userId="c1d6692f08883fe5" providerId="LiveId" clId="{CD43619D-C2CF-4C87-BDAF-A95B1E9E9043}" dt="2020-10-11T19:59:20.926" v="174" actId="2711"/>
          <ac:spMkLst>
            <pc:docMk/>
            <pc:sldMk cId="2394598200" sldId="257"/>
            <ac:spMk id="4" creationId="{E98DCA46-603B-4178-8707-30E192CE6B8D}"/>
          </ac:spMkLst>
        </pc:spChg>
        <pc:spChg chg="add mod">
          <ac:chgData name="Elva Ma" userId="c1d6692f08883fe5" providerId="LiveId" clId="{CD43619D-C2CF-4C87-BDAF-A95B1E9E9043}" dt="2020-10-11T20:21:33.773" v="482"/>
          <ac:spMkLst>
            <pc:docMk/>
            <pc:sldMk cId="2394598200" sldId="257"/>
            <ac:spMk id="5" creationId="{169D8C2A-83E1-4EDC-A320-A55FDFD975DF}"/>
          </ac:spMkLst>
        </pc:spChg>
      </pc:sldChg>
      <pc:sldChg chg="addSp delSp modSp mod ord">
        <pc:chgData name="Elva Ma" userId="c1d6692f08883fe5" providerId="LiveId" clId="{CD43619D-C2CF-4C87-BDAF-A95B1E9E9043}" dt="2020-10-11T20:25:46.151" v="671" actId="1076"/>
        <pc:sldMkLst>
          <pc:docMk/>
          <pc:sldMk cId="3628637217" sldId="262"/>
        </pc:sldMkLst>
        <pc:spChg chg="mod">
          <ac:chgData name="Elva Ma" userId="c1d6692f08883fe5" providerId="LiveId" clId="{CD43619D-C2CF-4C87-BDAF-A95B1E9E9043}" dt="2020-10-11T20:17:40.249" v="472" actId="20577"/>
          <ac:spMkLst>
            <pc:docMk/>
            <pc:sldMk cId="3628637217" sldId="262"/>
            <ac:spMk id="2" creationId="{C185B441-CEE7-4B03-83E6-D9CE5466EDFC}"/>
          </ac:spMkLst>
        </pc:spChg>
        <pc:spChg chg="add del mod">
          <ac:chgData name="Elva Ma" userId="c1d6692f08883fe5" providerId="LiveId" clId="{CD43619D-C2CF-4C87-BDAF-A95B1E9E9043}" dt="2020-10-11T19:54:51.757" v="62"/>
          <ac:spMkLst>
            <pc:docMk/>
            <pc:sldMk cId="3628637217" sldId="262"/>
            <ac:spMk id="4" creationId="{7F63FFC7-6D94-4BC4-A0A1-F9964A151ACA}"/>
          </ac:spMkLst>
        </pc:spChg>
        <pc:spChg chg="add del mod">
          <ac:chgData name="Elva Ma" userId="c1d6692f08883fe5" providerId="LiveId" clId="{CD43619D-C2CF-4C87-BDAF-A95B1E9E9043}" dt="2020-10-11T20:17:06.802" v="466" actId="478"/>
          <ac:spMkLst>
            <pc:docMk/>
            <pc:sldMk cId="3628637217" sldId="262"/>
            <ac:spMk id="6" creationId="{88AA4EF9-1D79-4107-9C50-67FDDCF3EECD}"/>
          </ac:spMkLst>
        </pc:spChg>
        <pc:spChg chg="add mod">
          <ac:chgData name="Elva Ma" userId="c1d6692f08883fe5" providerId="LiveId" clId="{CD43619D-C2CF-4C87-BDAF-A95B1E9E9043}" dt="2020-10-11T20:21:11.445" v="481" actId="1076"/>
          <ac:spMkLst>
            <pc:docMk/>
            <pc:sldMk cId="3628637217" sldId="262"/>
            <ac:spMk id="7" creationId="{535E8BEC-58A5-411D-BD9B-E6DAA2471F03}"/>
          </ac:spMkLst>
        </pc:spChg>
        <pc:spChg chg="add mod">
          <ac:chgData name="Elva Ma" userId="c1d6692f08883fe5" providerId="LiveId" clId="{CD43619D-C2CF-4C87-BDAF-A95B1E9E9043}" dt="2020-10-11T20:25:46.151" v="671" actId="1076"/>
          <ac:spMkLst>
            <pc:docMk/>
            <pc:sldMk cId="3628637217" sldId="262"/>
            <ac:spMk id="8" creationId="{6AF7680D-49C9-4DEE-99DF-6EEB7E2991A3}"/>
          </ac:spMkLst>
        </pc:spChg>
        <pc:graphicFrameChg chg="del mod">
          <ac:chgData name="Elva Ma" userId="c1d6692f08883fe5" providerId="LiveId" clId="{CD43619D-C2CF-4C87-BDAF-A95B1E9E9043}" dt="2020-10-11T19:51:00.412" v="51" actId="478"/>
          <ac:graphicFrameMkLst>
            <pc:docMk/>
            <pc:sldMk cId="3628637217" sldId="262"/>
            <ac:graphicFrameMk id="5" creationId="{98A38006-F5DD-4447-B2BD-295B48BD10E7}"/>
          </ac:graphicFrameMkLst>
        </pc:graphicFrameChg>
      </pc:sldChg>
      <pc:sldChg chg="del">
        <pc:chgData name="Elva Ma" userId="c1d6692f08883fe5" providerId="LiveId" clId="{CD43619D-C2CF-4C87-BDAF-A95B1E9E9043}" dt="2020-10-11T19:49:15.998" v="32" actId="47"/>
        <pc:sldMkLst>
          <pc:docMk/>
          <pc:sldMk cId="4049523675" sldId="264"/>
        </pc:sldMkLst>
      </pc:sldChg>
      <pc:sldChg chg="del">
        <pc:chgData name="Elva Ma" userId="c1d6692f08883fe5" providerId="LiveId" clId="{CD43619D-C2CF-4C87-BDAF-A95B1E9E9043}" dt="2020-10-11T19:49:18.243" v="33" actId="47"/>
        <pc:sldMkLst>
          <pc:docMk/>
          <pc:sldMk cId="3162439051" sldId="265"/>
        </pc:sldMkLst>
      </pc:sldChg>
      <pc:sldChg chg="addSp modSp mod">
        <pc:chgData name="Elva Ma" userId="c1d6692f08883fe5" providerId="LiveId" clId="{CD43619D-C2CF-4C87-BDAF-A95B1E9E9043}" dt="2020-10-11T20:31:22.448" v="782" actId="20577"/>
        <pc:sldMkLst>
          <pc:docMk/>
          <pc:sldMk cId="944875080" sldId="267"/>
        </pc:sldMkLst>
        <pc:spChg chg="mod">
          <ac:chgData name="Elva Ma" userId="c1d6692f08883fe5" providerId="LiveId" clId="{CD43619D-C2CF-4C87-BDAF-A95B1E9E9043}" dt="2020-10-11T19:47:14.316" v="1" actId="1076"/>
          <ac:spMkLst>
            <pc:docMk/>
            <pc:sldMk cId="944875080" sldId="267"/>
            <ac:spMk id="2" creationId="{09588723-F88E-4F02-B1A9-D1224233BEEF}"/>
          </ac:spMkLst>
        </pc:spChg>
        <pc:spChg chg="mod">
          <ac:chgData name="Elva Ma" userId="c1d6692f08883fe5" providerId="LiveId" clId="{CD43619D-C2CF-4C87-BDAF-A95B1E9E9043}" dt="2020-10-11T19:47:10.863" v="0" actId="1076"/>
          <ac:spMkLst>
            <pc:docMk/>
            <pc:sldMk cId="944875080" sldId="267"/>
            <ac:spMk id="3" creationId="{902B5742-D468-45B7-9156-641CD4D80AD3}"/>
          </ac:spMkLst>
        </pc:spChg>
        <pc:spChg chg="mod">
          <ac:chgData name="Elva Ma" userId="c1d6692f08883fe5" providerId="LiveId" clId="{CD43619D-C2CF-4C87-BDAF-A95B1E9E9043}" dt="2020-10-11T19:47:10.863" v="0" actId="1076"/>
          <ac:spMkLst>
            <pc:docMk/>
            <pc:sldMk cId="944875080" sldId="267"/>
            <ac:spMk id="4" creationId="{D88D3AC9-532C-45CE-A886-41FE54A32E61}"/>
          </ac:spMkLst>
        </pc:spChg>
        <pc:spChg chg="mod">
          <ac:chgData name="Elva Ma" userId="c1d6692f08883fe5" providerId="LiveId" clId="{CD43619D-C2CF-4C87-BDAF-A95B1E9E9043}" dt="2020-10-11T19:47:10.863" v="0" actId="1076"/>
          <ac:spMkLst>
            <pc:docMk/>
            <pc:sldMk cId="944875080" sldId="267"/>
            <ac:spMk id="5" creationId="{CB033E00-5119-4205-BD29-9D1A753BE3C3}"/>
          </ac:spMkLst>
        </pc:spChg>
        <pc:spChg chg="mod">
          <ac:chgData name="Elva Ma" userId="c1d6692f08883fe5" providerId="LiveId" clId="{CD43619D-C2CF-4C87-BDAF-A95B1E9E9043}" dt="2020-10-11T20:31:22.448" v="782" actId="20577"/>
          <ac:spMkLst>
            <pc:docMk/>
            <pc:sldMk cId="944875080" sldId="267"/>
            <ac:spMk id="6" creationId="{0C0A6450-4901-4648-A1D8-F9E19429FA66}"/>
          </ac:spMkLst>
        </pc:spChg>
        <pc:spChg chg="mod">
          <ac:chgData name="Elva Ma" userId="c1d6692f08883fe5" providerId="LiveId" clId="{CD43619D-C2CF-4C87-BDAF-A95B1E9E9043}" dt="2020-10-11T19:47:10.863" v="0" actId="1076"/>
          <ac:spMkLst>
            <pc:docMk/>
            <pc:sldMk cId="944875080" sldId="267"/>
            <ac:spMk id="9" creationId="{246A07C8-F3A3-4A79-ADA4-D3DF410E6827}"/>
          </ac:spMkLst>
        </pc:spChg>
        <pc:spChg chg="add mod">
          <ac:chgData name="Elva Ma" userId="c1d6692f08883fe5" providerId="LiveId" clId="{CD43619D-C2CF-4C87-BDAF-A95B1E9E9043}" dt="2020-10-11T19:48:36.662" v="27" actId="20577"/>
          <ac:spMkLst>
            <pc:docMk/>
            <pc:sldMk cId="944875080" sldId="267"/>
            <ac:spMk id="15" creationId="{B8E75210-1D08-4414-89EC-7C8DA3124BC6}"/>
          </ac:spMkLst>
        </pc:spChg>
        <pc:picChg chg="add mod">
          <ac:chgData name="Elva Ma" userId="c1d6692f08883fe5" providerId="LiveId" clId="{CD43619D-C2CF-4C87-BDAF-A95B1E9E9043}" dt="2020-10-11T19:48:53.807" v="31" actId="688"/>
          <ac:picMkLst>
            <pc:docMk/>
            <pc:sldMk cId="944875080" sldId="267"/>
            <ac:picMk id="14" creationId="{E281DB9A-2F64-4614-88AE-14FACE639F9E}"/>
          </ac:picMkLst>
        </pc:picChg>
        <pc:picChg chg="mod">
          <ac:chgData name="Elva Ma" userId="c1d6692f08883fe5" providerId="LiveId" clId="{CD43619D-C2CF-4C87-BDAF-A95B1E9E9043}" dt="2020-10-11T19:47:10.863" v="0" actId="1076"/>
          <ac:picMkLst>
            <pc:docMk/>
            <pc:sldMk cId="944875080" sldId="267"/>
            <ac:picMk id="32" creationId="{88238207-50D4-41D4-A729-30B439AC8420}"/>
          </ac:picMkLst>
        </pc:picChg>
        <pc:picChg chg="mod">
          <ac:chgData name="Elva Ma" userId="c1d6692f08883fe5" providerId="LiveId" clId="{CD43619D-C2CF-4C87-BDAF-A95B1E9E9043}" dt="2020-10-11T19:47:10.863" v="0" actId="1076"/>
          <ac:picMkLst>
            <pc:docMk/>
            <pc:sldMk cId="944875080" sldId="267"/>
            <ac:picMk id="34" creationId="{3A3178EB-E188-4B9F-9865-1C058BC971A4}"/>
          </ac:picMkLst>
        </pc:picChg>
        <pc:picChg chg="mod">
          <ac:chgData name="Elva Ma" userId="c1d6692f08883fe5" providerId="LiveId" clId="{CD43619D-C2CF-4C87-BDAF-A95B1E9E9043}" dt="2020-10-11T19:47:10.863" v="0" actId="1076"/>
          <ac:picMkLst>
            <pc:docMk/>
            <pc:sldMk cId="944875080" sldId="267"/>
            <ac:picMk id="36" creationId="{21A379A7-E90A-4466-BAB4-13E7280FC04A}"/>
          </ac:picMkLst>
        </pc:picChg>
        <pc:picChg chg="mod">
          <ac:chgData name="Elva Ma" userId="c1d6692f08883fe5" providerId="LiveId" clId="{CD43619D-C2CF-4C87-BDAF-A95B1E9E9043}" dt="2020-10-11T19:47:10.863" v="0" actId="1076"/>
          <ac:picMkLst>
            <pc:docMk/>
            <pc:sldMk cId="944875080" sldId="267"/>
            <ac:picMk id="38" creationId="{1CBCB90A-70A5-49AD-821D-C108E3441E0D}"/>
          </ac:picMkLst>
        </pc:picChg>
        <pc:picChg chg="mod">
          <ac:chgData name="Elva Ma" userId="c1d6692f08883fe5" providerId="LiveId" clId="{CD43619D-C2CF-4C87-BDAF-A95B1E9E9043}" dt="2020-10-11T19:47:10.863" v="0" actId="1076"/>
          <ac:picMkLst>
            <pc:docMk/>
            <pc:sldMk cId="944875080" sldId="267"/>
            <ac:picMk id="40" creationId="{21506F1E-3CF6-4B0C-AE4F-832BC6EA1314}"/>
          </ac:picMkLst>
        </pc:picChg>
      </pc:sldChg>
      <pc:sldChg chg="addSp delSp modSp del mod">
        <pc:chgData name="Elva Ma" userId="c1d6692f08883fe5" providerId="LiveId" clId="{CD43619D-C2CF-4C87-BDAF-A95B1E9E9043}" dt="2020-10-11T20:26:24.249" v="673" actId="47"/>
        <pc:sldMkLst>
          <pc:docMk/>
          <pc:sldMk cId="2710768665" sldId="270"/>
        </pc:sldMkLst>
        <pc:spChg chg="del">
          <ac:chgData name="Elva Ma" userId="c1d6692f08883fe5" providerId="LiveId" clId="{CD43619D-C2CF-4C87-BDAF-A95B1E9E9043}" dt="2020-10-11T19:49:29.077" v="35" actId="478"/>
          <ac:spMkLst>
            <pc:docMk/>
            <pc:sldMk cId="2710768665" sldId="270"/>
            <ac:spMk id="3" creationId="{1EC2495D-630A-AF42-97CB-9B1D6372777F}"/>
          </ac:spMkLst>
        </pc:spChg>
        <pc:spChg chg="del">
          <ac:chgData name="Elva Ma" userId="c1d6692f08883fe5" providerId="LiveId" clId="{CD43619D-C2CF-4C87-BDAF-A95B1E9E9043}" dt="2020-10-11T19:49:27.113" v="34" actId="478"/>
          <ac:spMkLst>
            <pc:docMk/>
            <pc:sldMk cId="2710768665" sldId="270"/>
            <ac:spMk id="4" creationId="{C54F589A-CEC8-4207-8D7B-43220A840A6C}"/>
          </ac:spMkLst>
        </pc:spChg>
        <pc:spChg chg="del">
          <ac:chgData name="Elva Ma" userId="c1d6692f08883fe5" providerId="LiveId" clId="{CD43619D-C2CF-4C87-BDAF-A95B1E9E9043}" dt="2020-10-11T19:49:27.113" v="34" actId="478"/>
          <ac:spMkLst>
            <pc:docMk/>
            <pc:sldMk cId="2710768665" sldId="270"/>
            <ac:spMk id="6" creationId="{71EA63EB-C2C5-4671-AE38-4464037BE2F9}"/>
          </ac:spMkLst>
        </pc:spChg>
        <pc:spChg chg="add del mod">
          <ac:chgData name="Elva Ma" userId="c1d6692f08883fe5" providerId="LiveId" clId="{CD43619D-C2CF-4C87-BDAF-A95B1E9E9043}" dt="2020-10-11T19:49:29.077" v="35" actId="478"/>
          <ac:spMkLst>
            <pc:docMk/>
            <pc:sldMk cId="2710768665" sldId="270"/>
            <ac:spMk id="7" creationId="{B0D7A106-577D-4DD7-A70B-CA170A7E37B7}"/>
          </ac:spMkLst>
        </pc:spChg>
        <pc:spChg chg="add del mod">
          <ac:chgData name="Elva Ma" userId="c1d6692f08883fe5" providerId="LiveId" clId="{CD43619D-C2CF-4C87-BDAF-A95B1E9E9043}" dt="2020-10-11T19:49:29.077" v="35" actId="478"/>
          <ac:spMkLst>
            <pc:docMk/>
            <pc:sldMk cId="2710768665" sldId="270"/>
            <ac:spMk id="9" creationId="{2552E0E2-D5EA-4444-A1BC-5D5CE47DCFBA}"/>
          </ac:spMkLst>
        </pc:spChg>
        <pc:spChg chg="add del mod">
          <ac:chgData name="Elva Ma" userId="c1d6692f08883fe5" providerId="LiveId" clId="{CD43619D-C2CF-4C87-BDAF-A95B1E9E9043}" dt="2020-10-11T19:49:29.077" v="35" actId="478"/>
          <ac:spMkLst>
            <pc:docMk/>
            <pc:sldMk cId="2710768665" sldId="270"/>
            <ac:spMk id="11" creationId="{CF05D500-306D-42D7-BA2C-2343DF3617E8}"/>
          </ac:spMkLst>
        </pc:spChg>
        <pc:spChg chg="add del mod">
          <ac:chgData name="Elva Ma" userId="c1d6692f08883fe5" providerId="LiveId" clId="{CD43619D-C2CF-4C87-BDAF-A95B1E9E9043}" dt="2020-10-11T19:49:29.077" v="35" actId="478"/>
          <ac:spMkLst>
            <pc:docMk/>
            <pc:sldMk cId="2710768665" sldId="270"/>
            <ac:spMk id="15" creationId="{D7CAEC94-0293-48F9-B583-0BF6CD944BBA}"/>
          </ac:spMkLst>
        </pc:spChg>
        <pc:picChg chg="del">
          <ac:chgData name="Elva Ma" userId="c1d6692f08883fe5" providerId="LiveId" clId="{CD43619D-C2CF-4C87-BDAF-A95B1E9E9043}" dt="2020-10-11T19:49:27.113" v="34" actId="478"/>
          <ac:picMkLst>
            <pc:docMk/>
            <pc:sldMk cId="2710768665" sldId="270"/>
            <ac:picMk id="12" creationId="{F789BF61-D242-4C97-BB4D-41ABE8AA48E8}"/>
          </ac:picMkLst>
        </pc:picChg>
        <pc:picChg chg="del">
          <ac:chgData name="Elva Ma" userId="c1d6692f08883fe5" providerId="LiveId" clId="{CD43619D-C2CF-4C87-BDAF-A95B1E9E9043}" dt="2020-10-11T19:49:27.113" v="34" actId="478"/>
          <ac:picMkLst>
            <pc:docMk/>
            <pc:sldMk cId="2710768665" sldId="270"/>
            <ac:picMk id="14" creationId="{19E134B0-C7E0-44A0-BADA-93C2019D09FB}"/>
          </ac:picMkLst>
        </pc:picChg>
      </pc:sldChg>
      <pc:sldChg chg="addSp modSp add mod">
        <pc:chgData name="Elva Ma" userId="c1d6692f08883fe5" providerId="LiveId" clId="{CD43619D-C2CF-4C87-BDAF-A95B1E9E9043}" dt="2020-10-11T20:21:37.045" v="483"/>
        <pc:sldMkLst>
          <pc:docMk/>
          <pc:sldMk cId="3408531414" sldId="271"/>
        </pc:sldMkLst>
        <pc:spChg chg="mod">
          <ac:chgData name="Elva Ma" userId="c1d6692f08883fe5" providerId="LiveId" clId="{CD43619D-C2CF-4C87-BDAF-A95B1E9E9043}" dt="2020-10-11T20:20:15.039" v="474" actId="1076"/>
          <ac:spMkLst>
            <pc:docMk/>
            <pc:sldMk cId="3408531414" sldId="271"/>
            <ac:spMk id="2" creationId="{F4480DAD-30FE-4C86-9C81-495661668944}"/>
          </ac:spMkLst>
        </pc:spChg>
        <pc:spChg chg="add mod">
          <ac:chgData name="Elva Ma" userId="c1d6692f08883fe5" providerId="LiveId" clId="{CD43619D-C2CF-4C87-BDAF-A95B1E9E9043}" dt="2020-10-11T20:21:37.045" v="483"/>
          <ac:spMkLst>
            <pc:docMk/>
            <pc:sldMk cId="3408531414" sldId="271"/>
            <ac:spMk id="5" creationId="{511B2E08-15A7-4D3D-B206-565B3CB2B29E}"/>
          </ac:spMkLst>
        </pc:spChg>
      </pc:sldChg>
      <pc:sldChg chg="del">
        <pc:chgData name="Elva Ma" userId="c1d6692f08883fe5" providerId="LiveId" clId="{CD43619D-C2CF-4C87-BDAF-A95B1E9E9043}" dt="2020-10-11T19:56:18.609" v="127" actId="47"/>
        <pc:sldMkLst>
          <pc:docMk/>
          <pc:sldMk cId="3663049606" sldId="271"/>
        </pc:sldMkLst>
      </pc:sldChg>
      <pc:sldChg chg="del">
        <pc:chgData name="Elva Ma" userId="c1d6692f08883fe5" providerId="LiveId" clId="{CD43619D-C2CF-4C87-BDAF-A95B1E9E9043}" dt="2020-10-11T19:56:19.657" v="128" actId="47"/>
        <pc:sldMkLst>
          <pc:docMk/>
          <pc:sldMk cId="1486305253" sldId="272"/>
        </pc:sldMkLst>
      </pc:sldChg>
      <pc:sldChg chg="addSp modSp add mod">
        <pc:chgData name="Elva Ma" userId="c1d6692f08883fe5" providerId="LiveId" clId="{CD43619D-C2CF-4C87-BDAF-A95B1E9E9043}" dt="2020-10-11T20:21:40.074" v="484"/>
        <pc:sldMkLst>
          <pc:docMk/>
          <pc:sldMk cId="2625298268" sldId="272"/>
        </pc:sldMkLst>
        <pc:spChg chg="mod">
          <ac:chgData name="Elva Ma" userId="c1d6692f08883fe5" providerId="LiveId" clId="{CD43619D-C2CF-4C87-BDAF-A95B1E9E9043}" dt="2020-10-11T20:20:28.219" v="478" actId="113"/>
          <ac:spMkLst>
            <pc:docMk/>
            <pc:sldMk cId="2625298268" sldId="272"/>
            <ac:spMk id="2" creationId="{F4480DAD-30FE-4C86-9C81-495661668944}"/>
          </ac:spMkLst>
        </pc:spChg>
        <pc:spChg chg="add mod">
          <ac:chgData name="Elva Ma" userId="c1d6692f08883fe5" providerId="LiveId" clId="{CD43619D-C2CF-4C87-BDAF-A95B1E9E9043}" dt="2020-10-11T20:21:40.074" v="484"/>
          <ac:spMkLst>
            <pc:docMk/>
            <pc:sldMk cId="2625298268" sldId="272"/>
            <ac:spMk id="5" creationId="{8CD42811-DDDC-4332-A909-A8942D9B994A}"/>
          </ac:spMkLst>
        </pc:spChg>
      </pc:sldChg>
      <pc:sldChg chg="addSp delSp modSp add mod setBg">
        <pc:chgData name="Elva Ma" userId="c1d6692f08883fe5" providerId="LiveId" clId="{CD43619D-C2CF-4C87-BDAF-A95B1E9E9043}" dt="2020-10-11T20:30:42.085" v="767" actId="122"/>
        <pc:sldMkLst>
          <pc:docMk/>
          <pc:sldMk cId="2117465376" sldId="273"/>
        </pc:sldMkLst>
        <pc:spChg chg="mod">
          <ac:chgData name="Elva Ma" userId="c1d6692f08883fe5" providerId="LiveId" clId="{CD43619D-C2CF-4C87-BDAF-A95B1E9E9043}" dt="2020-10-11T20:30:42.085" v="767" actId="122"/>
          <ac:spMkLst>
            <pc:docMk/>
            <pc:sldMk cId="2117465376" sldId="273"/>
            <ac:spMk id="2" creationId="{C185B441-CEE7-4B03-83E6-D9CE5466EDFC}"/>
          </ac:spMkLst>
        </pc:spChg>
        <pc:spChg chg="mod">
          <ac:chgData name="Elva Ma" userId="c1d6692f08883fe5" providerId="LiveId" clId="{CD43619D-C2CF-4C87-BDAF-A95B1E9E9043}" dt="2020-10-11T20:29:32.340" v="700" actId="207"/>
          <ac:spMkLst>
            <pc:docMk/>
            <pc:sldMk cId="2117465376" sldId="273"/>
            <ac:spMk id="8" creationId="{6AF7680D-49C9-4DEE-99DF-6EEB7E2991A3}"/>
          </ac:spMkLst>
        </pc:spChg>
        <pc:spChg chg="add del">
          <ac:chgData name="Elva Ma" userId="c1d6692f08883fe5" providerId="LiveId" clId="{CD43619D-C2CF-4C87-BDAF-A95B1E9E9043}" dt="2020-10-11T20:27:11.756" v="679" actId="22"/>
          <ac:spMkLst>
            <pc:docMk/>
            <pc:sldMk cId="2117465376" sldId="273"/>
            <ac:spMk id="9" creationId="{5CA08BBC-C5A0-4259-828E-CB0097C4785B}"/>
          </ac:spMkLst>
        </pc:spChg>
        <pc:spChg chg="add del">
          <ac:chgData name="Elva Ma" userId="c1d6692f08883fe5" providerId="LiveId" clId="{CD43619D-C2CF-4C87-BDAF-A95B1E9E9043}" dt="2020-10-11T20:27:34.530" v="685" actId="22"/>
          <ac:spMkLst>
            <pc:docMk/>
            <pc:sldMk cId="2117465376" sldId="273"/>
            <ac:spMk id="10" creationId="{8C7DECA7-B2BE-4E2F-96E2-104241CCBFAA}"/>
          </ac:spMkLst>
        </pc:spChg>
      </pc:sldChg>
      <pc:sldChg chg="addSp delSp modSp add mod">
        <pc:chgData name="Elva Ma" userId="c1d6692f08883fe5" providerId="LiveId" clId="{CD43619D-C2CF-4C87-BDAF-A95B1E9E9043}" dt="2020-10-11T20:46:55.752" v="939" actId="207"/>
        <pc:sldMkLst>
          <pc:docMk/>
          <pc:sldMk cId="3554071563" sldId="274"/>
        </pc:sldMkLst>
        <pc:spChg chg="mod">
          <ac:chgData name="Elva Ma" userId="c1d6692f08883fe5" providerId="LiveId" clId="{CD43619D-C2CF-4C87-BDAF-A95B1E9E9043}" dt="2020-10-11T20:30:39.149" v="766" actId="122"/>
          <ac:spMkLst>
            <pc:docMk/>
            <pc:sldMk cId="3554071563" sldId="274"/>
            <ac:spMk id="2" creationId="{C185B441-CEE7-4B03-83E6-D9CE5466EDFC}"/>
          </ac:spMkLst>
        </pc:spChg>
        <pc:spChg chg="mod">
          <ac:chgData name="Elva Ma" userId="c1d6692f08883fe5" providerId="LiveId" clId="{CD43619D-C2CF-4C87-BDAF-A95B1E9E9043}" dt="2020-10-11T20:46:55.752" v="939" actId="207"/>
          <ac:spMkLst>
            <pc:docMk/>
            <pc:sldMk cId="3554071563" sldId="274"/>
            <ac:spMk id="8" creationId="{6AF7680D-49C9-4DEE-99DF-6EEB7E2991A3}"/>
          </ac:spMkLst>
        </pc:spChg>
        <pc:spChg chg="add del">
          <ac:chgData name="Elva Ma" userId="c1d6692f08883fe5" providerId="LiveId" clId="{CD43619D-C2CF-4C87-BDAF-A95B1E9E9043}" dt="2020-10-11T20:30:02.938" v="759" actId="22"/>
          <ac:spMkLst>
            <pc:docMk/>
            <pc:sldMk cId="3554071563" sldId="274"/>
            <ac:spMk id="9" creationId="{795F2AEA-CD47-452B-86FE-CD5608BFE22E}"/>
          </ac:spMkLst>
        </pc:spChg>
      </pc:sldChg>
      <pc:sldChg chg="modSp add mod">
        <pc:chgData name="Elva Ma" userId="c1d6692f08883fe5" providerId="LiveId" clId="{CD43619D-C2CF-4C87-BDAF-A95B1E9E9043}" dt="2020-10-11T20:46:59.544" v="940" actId="207"/>
        <pc:sldMkLst>
          <pc:docMk/>
          <pc:sldMk cId="2410215500" sldId="275"/>
        </pc:sldMkLst>
        <pc:spChg chg="mod">
          <ac:chgData name="Elva Ma" userId="c1d6692f08883fe5" providerId="LiveId" clId="{CD43619D-C2CF-4C87-BDAF-A95B1E9E9043}" dt="2020-10-11T20:31:10.357" v="773" actId="20577"/>
          <ac:spMkLst>
            <pc:docMk/>
            <pc:sldMk cId="2410215500" sldId="275"/>
            <ac:spMk id="2" creationId="{C185B441-CEE7-4B03-83E6-D9CE5466EDFC}"/>
          </ac:spMkLst>
        </pc:spChg>
        <pc:spChg chg="mod">
          <ac:chgData name="Elva Ma" userId="c1d6692f08883fe5" providerId="LiveId" clId="{CD43619D-C2CF-4C87-BDAF-A95B1E9E9043}" dt="2020-10-11T20:46:59.544" v="940" actId="207"/>
          <ac:spMkLst>
            <pc:docMk/>
            <pc:sldMk cId="2410215500" sldId="275"/>
            <ac:spMk id="8" creationId="{6AF7680D-49C9-4DEE-99DF-6EEB7E2991A3}"/>
          </ac:spMkLst>
        </pc:spChg>
      </pc:sldChg>
      <pc:sldChg chg="modSp add mod">
        <pc:chgData name="Elva Ma" userId="c1d6692f08883fe5" providerId="LiveId" clId="{CD43619D-C2CF-4C87-BDAF-A95B1E9E9043}" dt="2020-10-11T20:53:46.070" v="994" actId="207"/>
        <pc:sldMkLst>
          <pc:docMk/>
          <pc:sldMk cId="970694644" sldId="276"/>
        </pc:sldMkLst>
        <pc:spChg chg="mod">
          <ac:chgData name="Elva Ma" userId="c1d6692f08883fe5" providerId="LiveId" clId="{CD43619D-C2CF-4C87-BDAF-A95B1E9E9043}" dt="2020-10-11T20:53:46.070" v="994" actId="207"/>
          <ac:spMkLst>
            <pc:docMk/>
            <pc:sldMk cId="970694644" sldId="276"/>
            <ac:spMk id="8" creationId="{6AF7680D-49C9-4DEE-99DF-6EEB7E2991A3}"/>
          </ac:spMkLst>
        </pc:spChg>
      </pc:sldChg>
      <pc:sldChg chg="addSp delSp modSp add mod">
        <pc:chgData name="Elva Ma" userId="c1d6692f08883fe5" providerId="LiveId" clId="{CD43619D-C2CF-4C87-BDAF-A95B1E9E9043}" dt="2020-10-11T20:40:55.321" v="898" actId="14100"/>
        <pc:sldMkLst>
          <pc:docMk/>
          <pc:sldMk cId="3235799550" sldId="277"/>
        </pc:sldMkLst>
        <pc:spChg chg="del">
          <ac:chgData name="Elva Ma" userId="c1d6692f08883fe5" providerId="LiveId" clId="{CD43619D-C2CF-4C87-BDAF-A95B1E9E9043}" dt="2020-10-11T20:39:35.130" v="883" actId="478"/>
          <ac:spMkLst>
            <pc:docMk/>
            <pc:sldMk cId="3235799550" sldId="277"/>
            <ac:spMk id="8" creationId="{6AF7680D-49C9-4DEE-99DF-6EEB7E2991A3}"/>
          </ac:spMkLst>
        </pc:spChg>
        <pc:picChg chg="add mod">
          <ac:chgData name="Elva Ma" userId="c1d6692f08883fe5" providerId="LiveId" clId="{CD43619D-C2CF-4C87-BDAF-A95B1E9E9043}" dt="2020-10-11T20:40:55.321" v="898" actId="14100"/>
          <ac:picMkLst>
            <pc:docMk/>
            <pc:sldMk cId="3235799550" sldId="277"/>
            <ac:picMk id="6" creationId="{A8930213-132A-4304-A69A-314BF5194887}"/>
          </ac:picMkLst>
        </pc:picChg>
        <pc:picChg chg="add mod">
          <ac:chgData name="Elva Ma" userId="c1d6692f08883fe5" providerId="LiveId" clId="{CD43619D-C2CF-4C87-BDAF-A95B1E9E9043}" dt="2020-10-11T20:40:09.988" v="896" actId="14100"/>
          <ac:picMkLst>
            <pc:docMk/>
            <pc:sldMk cId="3235799550" sldId="277"/>
            <ac:picMk id="9" creationId="{E5C37481-2157-4D5C-8473-56A0F81CD6A5}"/>
          </ac:picMkLst>
        </pc:picChg>
      </pc:sldChg>
      <pc:sldChg chg="modSp add mod">
        <pc:chgData name="Elva Ma" userId="c1d6692f08883fe5" providerId="LiveId" clId="{CD43619D-C2CF-4C87-BDAF-A95B1E9E9043}" dt="2020-10-11T20:43:37.774" v="930" actId="1076"/>
        <pc:sldMkLst>
          <pc:docMk/>
          <pc:sldMk cId="1318746556" sldId="278"/>
        </pc:sldMkLst>
        <pc:spChg chg="mod">
          <ac:chgData name="Elva Ma" userId="c1d6692f08883fe5" providerId="LiveId" clId="{CD43619D-C2CF-4C87-BDAF-A95B1E9E9043}" dt="2020-10-11T20:43:37.774" v="930" actId="1076"/>
          <ac:spMkLst>
            <pc:docMk/>
            <pc:sldMk cId="1318746556" sldId="278"/>
            <ac:spMk id="2" creationId="{F4480DAD-30FE-4C86-9C81-495661668944}"/>
          </ac:spMkLst>
        </pc:spChg>
        <pc:spChg chg="mod">
          <ac:chgData name="Elva Ma" userId="c1d6692f08883fe5" providerId="LiveId" clId="{CD43619D-C2CF-4C87-BDAF-A95B1E9E9043}" dt="2020-10-11T20:41:19.688" v="900"/>
          <ac:spMkLst>
            <pc:docMk/>
            <pc:sldMk cId="1318746556" sldId="278"/>
            <ac:spMk id="4" creationId="{E98DCA46-603B-4178-8707-30E192CE6B8D}"/>
          </ac:spMkLst>
        </pc:spChg>
      </pc:sldChg>
      <pc:sldChg chg="modSp add mod">
        <pc:chgData name="Elva Ma" userId="c1d6692f08883fe5" providerId="LiveId" clId="{CD43619D-C2CF-4C87-BDAF-A95B1E9E9043}" dt="2020-10-11T20:51:26.312" v="972" actId="948"/>
        <pc:sldMkLst>
          <pc:docMk/>
          <pc:sldMk cId="1016000184" sldId="279"/>
        </pc:sldMkLst>
        <pc:spChg chg="mod">
          <ac:chgData name="Elva Ma" userId="c1d6692f08883fe5" providerId="LiveId" clId="{CD43619D-C2CF-4C87-BDAF-A95B1E9E9043}" dt="2020-10-11T20:51:26.312" v="972" actId="948"/>
          <ac:spMkLst>
            <pc:docMk/>
            <pc:sldMk cId="1016000184" sldId="279"/>
            <ac:spMk id="2" creationId="{F4480DAD-30FE-4C86-9C81-495661668944}"/>
          </ac:spMkLst>
        </pc:spChg>
        <pc:spChg chg="mod">
          <ac:chgData name="Elva Ma" userId="c1d6692f08883fe5" providerId="LiveId" clId="{CD43619D-C2CF-4C87-BDAF-A95B1E9E9043}" dt="2020-10-11T20:44:23.878" v="932"/>
          <ac:spMkLst>
            <pc:docMk/>
            <pc:sldMk cId="1016000184" sldId="279"/>
            <ac:spMk id="4" creationId="{E98DCA46-603B-4178-8707-30E192CE6B8D}"/>
          </ac:spMkLst>
        </pc:spChg>
      </pc:sldChg>
      <pc:sldChg chg="modSp add mod">
        <pc:chgData name="Elva Ma" userId="c1d6692f08883fe5" providerId="LiveId" clId="{CD43619D-C2CF-4C87-BDAF-A95B1E9E9043}" dt="2020-10-11T20:52:19.597" v="974" actId="948"/>
        <pc:sldMkLst>
          <pc:docMk/>
          <pc:sldMk cId="3543929764" sldId="280"/>
        </pc:sldMkLst>
        <pc:spChg chg="mod">
          <ac:chgData name="Elva Ma" userId="c1d6692f08883fe5" providerId="LiveId" clId="{CD43619D-C2CF-4C87-BDAF-A95B1E9E9043}" dt="2020-10-11T20:52:19.597" v="974" actId="948"/>
          <ac:spMkLst>
            <pc:docMk/>
            <pc:sldMk cId="3543929764" sldId="280"/>
            <ac:spMk id="2" creationId="{F4480DAD-30FE-4C86-9C81-495661668944}"/>
          </ac:spMkLst>
        </pc:spChg>
      </pc:sldChg>
      <pc:sldChg chg="modSp add mod">
        <pc:chgData name="Elva Ma" userId="c1d6692f08883fe5" providerId="LiveId" clId="{CD43619D-C2CF-4C87-BDAF-A95B1E9E9043}" dt="2020-10-11T20:50:18.264" v="961" actId="6549"/>
        <pc:sldMkLst>
          <pc:docMk/>
          <pc:sldMk cId="580522836" sldId="281"/>
        </pc:sldMkLst>
        <pc:spChg chg="mod">
          <ac:chgData name="Elva Ma" userId="c1d6692f08883fe5" providerId="LiveId" clId="{CD43619D-C2CF-4C87-BDAF-A95B1E9E9043}" dt="2020-10-11T20:50:18.264" v="961" actId="6549"/>
          <ac:spMkLst>
            <pc:docMk/>
            <pc:sldMk cId="580522836" sldId="281"/>
            <ac:spMk id="2" creationId="{F4480DAD-30FE-4C86-9C81-4956616689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10/11/2020</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10/11/2020</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10/11/2020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10/11/2020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10/11/2020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10/11/2020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10/11/2020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10/11/2020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10/11/2020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10/11/2020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10/11/2020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10/11/2020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10/11/2020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10/11/2020</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1511626" y="1395664"/>
            <a:ext cx="8825658" cy="1963842"/>
          </a:xfrm>
        </p:spPr>
        <p:txBody>
          <a:bodyPr/>
          <a:lstStyle/>
          <a:p>
            <a:pPr algn="ctr"/>
            <a:r>
              <a:rPr lang="en-US" sz="4400" b="1" dirty="0">
                <a:solidFill>
                  <a:schemeClr val="bg1"/>
                </a:solidFill>
              </a:rPr>
              <a:t>Financial Market Under the Influence of COVID-19</a:t>
            </a: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1248739" y="3802204"/>
            <a:ext cx="9088545" cy="1118711"/>
          </a:xfrm>
        </p:spPr>
        <p:txBody>
          <a:bodyPr>
            <a:normAutofit fontScale="92500" lnSpcReduction="10000"/>
          </a:bodyPr>
          <a:lstStyle/>
          <a:p>
            <a:pPr algn="ctr"/>
            <a:r>
              <a:rPr lang="en-US" dirty="0"/>
              <a:t>Xiaoyan ma</a:t>
            </a:r>
          </a:p>
          <a:p>
            <a:pPr algn="ctr"/>
            <a:r>
              <a:rPr lang="en-US" dirty="0">
                <a:solidFill>
                  <a:schemeClr val="bg1"/>
                </a:solidFill>
              </a:rPr>
              <a:t>University of </a:t>
            </a:r>
            <a:r>
              <a:rPr lang="en-US" dirty="0"/>
              <a:t>Bridgeport</a:t>
            </a:r>
          </a:p>
          <a:p>
            <a:pPr algn="ctr"/>
            <a:r>
              <a:rPr lang="en-US" dirty="0"/>
              <a:t>Oct. 11, 2020</a:t>
            </a:r>
          </a:p>
          <a:p>
            <a:pPr algn="ctr"/>
            <a:endParaRPr lang="en-US" dirty="0"/>
          </a:p>
          <a:p>
            <a:pPr algn="ctr"/>
            <a:endParaRPr lang="en-US" dirty="0">
              <a:solidFill>
                <a:schemeClr val="bg1"/>
              </a:solidFill>
            </a:endParaRP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a:xfrm>
            <a:off x="1002556" y="1560257"/>
            <a:ext cx="3438881" cy="2283824"/>
          </a:xfrm>
        </p:spPr>
        <p:txBody>
          <a:bodyPr>
            <a:normAutofit/>
          </a:bodyPr>
          <a:lstStyle/>
          <a:p>
            <a:pPr algn="ctr"/>
            <a:r>
              <a:rPr lang="en-US" sz="2800" b="1" dirty="0">
                <a:solidFill>
                  <a:schemeClr val="bg1"/>
                </a:solidFill>
              </a:rPr>
              <a:t>Stock Market</a:t>
            </a:r>
          </a:p>
        </p:txBody>
      </p:sp>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10</a:t>
            </a:fld>
            <a:endParaRPr lang="en-US" dirty="0"/>
          </a:p>
        </p:txBody>
      </p:sp>
      <p:sp>
        <p:nvSpPr>
          <p:cNvPr id="7" name="Text Placeholder 1">
            <a:extLst>
              <a:ext uri="{FF2B5EF4-FFF2-40B4-BE49-F238E27FC236}">
                <a16:creationId xmlns:a16="http://schemas.microsoft.com/office/drawing/2014/main" id="{535E8BEC-58A5-411D-BD9B-E6DAA2471F03}"/>
              </a:ext>
            </a:extLst>
          </p:cNvPr>
          <p:cNvSpPr txBox="1">
            <a:spLocks/>
          </p:cNvSpPr>
          <p:nvPr/>
        </p:nvSpPr>
        <p:spPr>
          <a:xfrm>
            <a:off x="5105794" y="1314978"/>
            <a:ext cx="6632305" cy="4228043"/>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Text Placeholder 1">
            <a:extLst>
              <a:ext uri="{FF2B5EF4-FFF2-40B4-BE49-F238E27FC236}">
                <a16:creationId xmlns:a16="http://schemas.microsoft.com/office/drawing/2014/main" id="{6AF7680D-49C9-4DEE-99DF-6EEB7E2991A3}"/>
              </a:ext>
            </a:extLst>
          </p:cNvPr>
          <p:cNvSpPr txBox="1">
            <a:spLocks/>
          </p:cNvSpPr>
          <p:nvPr/>
        </p:nvSpPr>
        <p:spPr>
          <a:xfrm>
            <a:off x="4942356" y="1388640"/>
            <a:ext cx="6358918" cy="4742529"/>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dirty="0">
                <a:solidFill>
                  <a:schemeClr val="tx1"/>
                </a:solidFill>
                <a:latin typeface="Times New Roman" panose="02020603050405020304" pitchFamily="18" charset="0"/>
                <a:ea typeface="DengXian" panose="02010600030101010101" pitchFamily="2" charset="-122"/>
              </a:rPr>
              <a:t>The </a:t>
            </a:r>
            <a:r>
              <a:rPr lang="en-US" sz="1800" dirty="0">
                <a:solidFill>
                  <a:schemeClr val="tx1"/>
                </a:solidFill>
                <a:effectLst/>
                <a:latin typeface="Times New Roman" panose="02020603050405020304" pitchFamily="18" charset="0"/>
                <a:ea typeface="DengXian" panose="02010600030101010101" pitchFamily="2" charset="-122"/>
              </a:rPr>
              <a:t>research discovered the linkages across markets during the crisis and generate a new investigation about the impact of COVID-19 on S&amp;P 500 from the period dated March 1st to the end of Sept. 2020. </a:t>
            </a:r>
            <a:endParaRPr lang="en-US" dirty="0">
              <a:solidFill>
                <a:schemeClr val="tx1"/>
              </a:solidFill>
              <a:latin typeface="Times New Roman" panose="02020603050405020304" pitchFamily="18" charset="0"/>
              <a:ea typeface="DengXian" panose="02010600030101010101" pitchFamily="2" charset="-122"/>
            </a:endParaRPr>
          </a:p>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 study applied daily positive increase cases as independent variables from the COVID tracking project were collected and reported timely. (COVID Tracking Project, 2020) and the S&amp;P 500 stock daily close as the dependent variable from the historical database of Yahoo finance. (Yahoo Finance, 2020). </a:t>
            </a:r>
          </a:p>
          <a:p>
            <a:pPr>
              <a:buFont typeface="Wingdings" panose="05000000000000000000" pitchFamily="2" charset="2"/>
              <a:buChar char="q"/>
            </a:pPr>
            <a:r>
              <a:rPr lang="en-US" sz="1800" dirty="0">
                <a:solidFill>
                  <a:schemeClr val="tx1"/>
                </a:solidFill>
                <a:effectLst/>
                <a:latin typeface="Times New Roman" panose="02020603050405020304" pitchFamily="18" charset="0"/>
                <a:ea typeface="DengXian" panose="02010600030101010101" pitchFamily="2" charset="-122"/>
              </a:rPr>
              <a:t>The study constructs a panel simple linear regression model with coefficients to minimize the residual sum of squares between the daily positive increase cases as independent variable and S&amp;P 500 stock daily close as a dependent variable by the linear approximation, with 175 observations.</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69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a:xfrm>
            <a:off x="1002556" y="1560257"/>
            <a:ext cx="3438881" cy="2283824"/>
          </a:xfrm>
        </p:spPr>
        <p:txBody>
          <a:bodyPr>
            <a:normAutofit/>
          </a:bodyPr>
          <a:lstStyle/>
          <a:p>
            <a:pPr algn="ctr"/>
            <a:r>
              <a:rPr lang="en-US" sz="2800" b="1" dirty="0">
                <a:solidFill>
                  <a:schemeClr val="bg1"/>
                </a:solidFill>
              </a:rPr>
              <a:t>Stock Market</a:t>
            </a:r>
          </a:p>
        </p:txBody>
      </p:sp>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11</a:t>
            </a:fld>
            <a:endParaRPr lang="en-US" dirty="0"/>
          </a:p>
        </p:txBody>
      </p:sp>
      <p:sp>
        <p:nvSpPr>
          <p:cNvPr id="7" name="Text Placeholder 1">
            <a:extLst>
              <a:ext uri="{FF2B5EF4-FFF2-40B4-BE49-F238E27FC236}">
                <a16:creationId xmlns:a16="http://schemas.microsoft.com/office/drawing/2014/main" id="{535E8BEC-58A5-411D-BD9B-E6DAA2471F03}"/>
              </a:ext>
            </a:extLst>
          </p:cNvPr>
          <p:cNvSpPr txBox="1">
            <a:spLocks/>
          </p:cNvSpPr>
          <p:nvPr/>
        </p:nvSpPr>
        <p:spPr>
          <a:xfrm>
            <a:off x="5105794" y="1314978"/>
            <a:ext cx="6632305" cy="4228043"/>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8930213-132A-4304-A69A-314BF5194887}"/>
              </a:ext>
            </a:extLst>
          </p:cNvPr>
          <p:cNvPicPr/>
          <p:nvPr/>
        </p:nvPicPr>
        <p:blipFill>
          <a:blip r:embed="rId2"/>
          <a:stretch>
            <a:fillRect/>
          </a:stretch>
        </p:blipFill>
        <p:spPr>
          <a:xfrm>
            <a:off x="5231597" y="679572"/>
            <a:ext cx="5030457" cy="3315465"/>
          </a:xfrm>
          <a:prstGeom prst="rect">
            <a:avLst/>
          </a:prstGeom>
        </p:spPr>
      </p:pic>
      <p:pic>
        <p:nvPicPr>
          <p:cNvPr id="9" name="Picture 8">
            <a:extLst>
              <a:ext uri="{FF2B5EF4-FFF2-40B4-BE49-F238E27FC236}">
                <a16:creationId xmlns:a16="http://schemas.microsoft.com/office/drawing/2014/main" id="{E5C37481-2157-4D5C-8473-56A0F81CD6A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37347" y="4246599"/>
            <a:ext cx="6891238" cy="1547984"/>
          </a:xfrm>
          <a:prstGeom prst="rect">
            <a:avLst/>
          </a:prstGeom>
          <a:noFill/>
          <a:ln>
            <a:noFill/>
          </a:ln>
        </p:spPr>
      </p:pic>
    </p:spTree>
    <p:extLst>
      <p:ext uri="{BB962C8B-B14F-4D97-AF65-F5344CB8AC3E}">
        <p14:creationId xmlns:p14="http://schemas.microsoft.com/office/powerpoint/2010/main" val="323579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675139" y="2441023"/>
            <a:ext cx="10515600" cy="3608085"/>
          </a:xfrm>
        </p:spPr>
        <p:txBody>
          <a:bodyPr anchor="t">
            <a:noAutofit/>
          </a:bodyPr>
          <a:lstStyle/>
          <a:p>
            <a:pPr marL="285750" indent="-285750" algn="l">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This research had a massive literature reviews on the most severely affected area in oil price and tourism industries. And due to data limitation, most of early research project were only focus on the shot period to investigate the effect of COVID-19 on stock market. </a:t>
            </a:r>
          </a:p>
          <a:p>
            <a:pPr marL="285750" indent="-285750" algn="l">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The finding of this research paper presents a longer study period to capture the socioeconomic consequences of the stock market under the influence of COVID-19 from March to end of Sept. 2020. The results indicate that the S&amp;P 500 stock daily close is significance affected by the COVID-19 daily increase cases. </a:t>
            </a:r>
          </a:p>
          <a:p>
            <a:pPr marL="285750" indent="-285750" algn="l">
              <a:buFont typeface="Wingdings" panose="05000000000000000000" pitchFamily="2" charset="2"/>
              <a:buChar char="ü"/>
            </a:pPr>
            <a:r>
              <a:rPr lang="en-US" sz="1800" dirty="0">
                <a:solidFill>
                  <a:schemeClr val="tx1"/>
                </a:solidFill>
                <a:effectLst/>
                <a:latin typeface="Times New Roman" panose="02020603050405020304" pitchFamily="18" charset="0"/>
                <a:ea typeface="DengXian" panose="02010600030101010101" pitchFamily="2" charset="-122"/>
              </a:rPr>
              <a:t>It becomes extremely expensive and difficult to contain the virus and reduce the risk of imports due to globalization, transportation connectivity, and economic interconnection, once the disease started to spread in multiple places.</a:t>
            </a:r>
          </a:p>
          <a:p>
            <a:pPr marL="285750" indent="-285750" algn="l">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The outbreaks of new infections will most likely not disappear in a short time, active international action is needed. We must protect our economic prosperity and sustainability while saving countless lives. </a:t>
            </a:r>
          </a:p>
        </p:txBody>
      </p:sp>
      <p:sp>
        <p:nvSpPr>
          <p:cNvPr id="5" name="Slide Number Placeholder 6">
            <a:extLst>
              <a:ext uri="{FF2B5EF4-FFF2-40B4-BE49-F238E27FC236}">
                <a16:creationId xmlns:a16="http://schemas.microsoft.com/office/drawing/2014/main" id="{8CD42811-DDDC-4332-A909-A8942D9B994A}"/>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12</a:t>
            </a:fld>
            <a:endParaRPr lang="en-US" dirty="0"/>
          </a:p>
        </p:txBody>
      </p:sp>
    </p:spTree>
    <p:extLst>
      <p:ext uri="{BB962C8B-B14F-4D97-AF65-F5344CB8AC3E}">
        <p14:creationId xmlns:p14="http://schemas.microsoft.com/office/powerpoint/2010/main" val="131874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675139" y="2441023"/>
            <a:ext cx="10515600" cy="3608085"/>
          </a:xfrm>
        </p:spPr>
        <p:txBody>
          <a:bodyPr anchor="t">
            <a:noAutofit/>
          </a:bodyPr>
          <a:lstStyle/>
          <a:p>
            <a:pPr indent="457200" algn="l"/>
            <a:r>
              <a:rPr lang="en-US" sz="1800" dirty="0">
                <a:solidFill>
                  <a:schemeClr val="tx1"/>
                </a:solidFill>
                <a:latin typeface="Times New Roman" panose="02020603050405020304" pitchFamily="18" charset="0"/>
                <a:cs typeface="Times New Roman" panose="02020603050405020304" pitchFamily="18" charset="0"/>
              </a:rPr>
              <a:t>Cox, J., Greenwald, D. L., &amp; </a:t>
            </a:r>
            <a:r>
              <a:rPr lang="en-US" sz="1800" dirty="0" err="1">
                <a:solidFill>
                  <a:schemeClr val="tx1"/>
                </a:solidFill>
                <a:latin typeface="Times New Roman" panose="02020603050405020304" pitchFamily="18" charset="0"/>
                <a:cs typeface="Times New Roman" panose="02020603050405020304" pitchFamily="18" charset="0"/>
              </a:rPr>
              <a:t>Ludvigson</a:t>
            </a:r>
            <a:r>
              <a:rPr lang="en-US" sz="1800" dirty="0">
                <a:solidFill>
                  <a:schemeClr val="tx1"/>
                </a:solidFill>
                <a:latin typeface="Times New Roman" panose="02020603050405020304" pitchFamily="18" charset="0"/>
                <a:cs typeface="Times New Roman" panose="02020603050405020304" pitchFamily="18" charset="0"/>
              </a:rPr>
              <a:t>, S. C. (2020). What Explains the COVID-19 Stock Market? (No. w27784). National Bureau of Economic Research.</a:t>
            </a:r>
          </a:p>
          <a:p>
            <a:pPr indent="457200" algn="l"/>
            <a:r>
              <a:rPr lang="en-US" sz="1800" dirty="0">
                <a:solidFill>
                  <a:schemeClr val="tx1"/>
                </a:solidFill>
                <a:latin typeface="Times New Roman" panose="02020603050405020304" pitchFamily="18" charset="0"/>
                <a:cs typeface="Times New Roman" panose="02020603050405020304" pitchFamily="18" charset="0"/>
              </a:rPr>
              <a:t>CDC COVID Data Tracker. (2020). United States COVID-19 Cases and Deaths by State. Retrieved 2020, from https://covid.cdc.gov/covid-data-tracker/#cases_casesinlast7days. </a:t>
            </a:r>
          </a:p>
          <a:p>
            <a:pPr indent="457200" algn="l"/>
            <a:r>
              <a:rPr lang="en-US" sz="1800" dirty="0">
                <a:solidFill>
                  <a:schemeClr val="tx1"/>
                </a:solidFill>
                <a:latin typeface="Times New Roman" panose="02020603050405020304" pitchFamily="18" charset="0"/>
                <a:cs typeface="Times New Roman" panose="02020603050405020304" pitchFamily="18" charset="0"/>
              </a:rPr>
              <a:t>Fan, J., Liu, X., Pan, W., Douglas, M. W., &amp; Bao, S. (2020). Epidemiology of Coronavirus Disease in Gansu Province, China, 2020. Emerging Infectious Diseases, 26(6), 1257-1265. https://dx.doi.org/10.3201/eid2606.200251.</a:t>
            </a:r>
          </a:p>
          <a:p>
            <a:pPr indent="457200" algn="l"/>
            <a:r>
              <a:rPr lang="en-US" sz="1800" dirty="0">
                <a:solidFill>
                  <a:schemeClr val="tx1"/>
                </a:solidFill>
                <a:latin typeface="Times New Roman" panose="02020603050405020304" pitchFamily="18" charset="0"/>
                <a:cs typeface="Times New Roman" panose="02020603050405020304" pitchFamily="18" charset="0"/>
              </a:rPr>
              <a:t>Global Financial Stability Report. (2020). Global Financial Stability Report. Retrieved April 29, 2020, from https://www.imf.org/ </a:t>
            </a:r>
            <a:r>
              <a:rPr lang="en-US" sz="1800" dirty="0" err="1">
                <a:solidFill>
                  <a:schemeClr val="tx1"/>
                </a:solidFill>
                <a:latin typeface="Times New Roman" panose="02020603050405020304" pitchFamily="18" charset="0"/>
                <a:cs typeface="Times New Roman" panose="02020603050405020304" pitchFamily="18" charset="0"/>
              </a:rPr>
              <a:t>en</a:t>
            </a:r>
            <a:r>
              <a:rPr lang="en-US" sz="1800" dirty="0">
                <a:solidFill>
                  <a:schemeClr val="tx1"/>
                </a:solidFill>
                <a:latin typeface="Times New Roman" panose="02020603050405020304" pitchFamily="18" charset="0"/>
                <a:cs typeface="Times New Roman" panose="02020603050405020304" pitchFamily="18" charset="0"/>
              </a:rPr>
              <a:t>/Publications/GFSR/Issues/2020/04/14/global-financialstability-report-april-2020</a:t>
            </a:r>
          </a:p>
          <a:p>
            <a:pPr indent="457200" algn="l"/>
            <a:r>
              <a:rPr lang="en-US" sz="1800" dirty="0" err="1">
                <a:solidFill>
                  <a:schemeClr val="tx1"/>
                </a:solidFill>
                <a:latin typeface="Times New Roman" panose="02020603050405020304" pitchFamily="18" charset="0"/>
                <a:cs typeface="Times New Roman" panose="02020603050405020304" pitchFamily="18" charset="0"/>
              </a:rPr>
              <a:t>Ozili</a:t>
            </a:r>
            <a:r>
              <a:rPr lang="en-US" sz="1800" dirty="0">
                <a:solidFill>
                  <a:schemeClr val="tx1"/>
                </a:solidFill>
                <a:latin typeface="Times New Roman" panose="02020603050405020304" pitchFamily="18" charset="0"/>
                <a:cs typeface="Times New Roman" panose="02020603050405020304" pitchFamily="18" charset="0"/>
              </a:rPr>
              <a:t>, P. K., &amp; Arun, T. (2020). Spillover of COVID-19: impact on the Global Economy. Available at SSRN 3562570.</a:t>
            </a:r>
          </a:p>
          <a:p>
            <a:pPr indent="457200" algn="l"/>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6">
            <a:extLst>
              <a:ext uri="{FF2B5EF4-FFF2-40B4-BE49-F238E27FC236}">
                <a16:creationId xmlns:a16="http://schemas.microsoft.com/office/drawing/2014/main" id="{8CD42811-DDDC-4332-A909-A8942D9B994A}"/>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13</a:t>
            </a:fld>
            <a:endParaRPr lang="en-US" dirty="0"/>
          </a:p>
        </p:txBody>
      </p:sp>
    </p:spTree>
    <p:extLst>
      <p:ext uri="{BB962C8B-B14F-4D97-AF65-F5344CB8AC3E}">
        <p14:creationId xmlns:p14="http://schemas.microsoft.com/office/powerpoint/2010/main" val="101600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675139" y="2441023"/>
            <a:ext cx="10515600" cy="3608085"/>
          </a:xfrm>
        </p:spPr>
        <p:txBody>
          <a:bodyPr anchor="t">
            <a:noAutofit/>
          </a:bodyPr>
          <a:lstStyle/>
          <a:p>
            <a:pPr indent="457200" algn="l"/>
            <a:r>
              <a:rPr lang="en-US" sz="1800" dirty="0">
                <a:solidFill>
                  <a:schemeClr val="tx1"/>
                </a:solidFill>
                <a:latin typeface="Times New Roman" panose="02020603050405020304" pitchFamily="18" charset="0"/>
                <a:cs typeface="Times New Roman" panose="02020603050405020304" pitchFamily="18" charset="0"/>
              </a:rPr>
              <a:t>Rosenbaum, E. (2020, April 2). Since 1990, this is how Dow, S&amp;P perform in quarters that follow their worst drops. Retrieved 2020, from https://www.cnbc.com/2020/04/02/how-dow-sp-perform-in-quarters-following-their-worst-drops.html</a:t>
            </a:r>
          </a:p>
          <a:p>
            <a:pPr indent="457200" algn="l"/>
            <a:r>
              <a:rPr lang="en-US" sz="1800" dirty="0">
                <a:solidFill>
                  <a:schemeClr val="tx1"/>
                </a:solidFill>
                <a:latin typeface="Times New Roman" panose="02020603050405020304" pitchFamily="18" charset="0"/>
                <a:cs typeface="Times New Roman" panose="02020603050405020304" pitchFamily="18" charset="0"/>
              </a:rPr>
              <a:t>Sacks, A., &amp;amp; </a:t>
            </a:r>
            <a:r>
              <a:rPr lang="en-US" sz="1800" dirty="0" err="1">
                <a:solidFill>
                  <a:schemeClr val="tx1"/>
                </a:solidFill>
                <a:latin typeface="Times New Roman" panose="02020603050405020304" pitchFamily="18" charset="0"/>
                <a:cs typeface="Times New Roman" panose="02020603050405020304" pitchFamily="18" charset="0"/>
              </a:rPr>
              <a:t>Molon</a:t>
            </a:r>
            <a:r>
              <a:rPr lang="en-US" sz="1800" dirty="0">
                <a:solidFill>
                  <a:schemeClr val="tx1"/>
                </a:solidFill>
                <a:latin typeface="Times New Roman" panose="02020603050405020304" pitchFamily="18" charset="0"/>
                <a:cs typeface="Times New Roman" panose="02020603050405020304" pitchFamily="18" charset="0"/>
              </a:rPr>
              <a:t>, D. (2020, October 6). TRAVEL INDUSTRY EMPLOYMENT THROUGH SEPTEMBER 2020. Retrieved from https://www.ustravel.org/sites/default/files/media_root/Employment%20report%2010-6-2020%5b4%5d.pdf?utm_source=MagnetMail&amp;amp;utm_medium=email&amp;amp;utm_content=10%2E8%2E20%20%2D%20COVID%20Research%20Weekly&amp;amp;utm_campaign=ust</a:t>
            </a:r>
          </a:p>
          <a:p>
            <a:pPr indent="457200" algn="l"/>
            <a:r>
              <a:rPr lang="en-US" sz="1800" dirty="0" err="1">
                <a:solidFill>
                  <a:schemeClr val="tx1"/>
                </a:solidFill>
                <a:latin typeface="Times New Roman" panose="02020603050405020304" pitchFamily="18" charset="0"/>
                <a:cs typeface="Times New Roman" panose="02020603050405020304" pitchFamily="18" charset="0"/>
              </a:rPr>
              <a:t>Saefong</a:t>
            </a:r>
            <a:r>
              <a:rPr lang="en-US" sz="1800" dirty="0">
                <a:solidFill>
                  <a:schemeClr val="tx1"/>
                </a:solidFill>
                <a:latin typeface="Times New Roman" panose="02020603050405020304" pitchFamily="18" charset="0"/>
                <a:cs typeface="Times New Roman" panose="02020603050405020304" pitchFamily="18" charset="0"/>
              </a:rPr>
              <a:t>, M. P., &amp; Watts, W. (2020, September 25). Oil prices post a weekly fall on worries over COVID-19 impact on crude demand. Retrieved October 10, 2020, from https://www.marketwatch.com/story/oil-prices-on-track-for-weekly-fall-on-worries-over-covid-19-impact-on-crude-demand-2020-09-25</a:t>
            </a:r>
          </a:p>
          <a:p>
            <a:pPr indent="457200" algn="l"/>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6">
            <a:extLst>
              <a:ext uri="{FF2B5EF4-FFF2-40B4-BE49-F238E27FC236}">
                <a16:creationId xmlns:a16="http://schemas.microsoft.com/office/drawing/2014/main" id="{8CD42811-DDDC-4332-A909-A8942D9B994A}"/>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14</a:t>
            </a:fld>
            <a:endParaRPr lang="en-US" dirty="0"/>
          </a:p>
        </p:txBody>
      </p:sp>
    </p:spTree>
    <p:extLst>
      <p:ext uri="{BB962C8B-B14F-4D97-AF65-F5344CB8AC3E}">
        <p14:creationId xmlns:p14="http://schemas.microsoft.com/office/powerpoint/2010/main" val="354392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675139" y="2441023"/>
            <a:ext cx="10515600" cy="3608085"/>
          </a:xfrm>
        </p:spPr>
        <p:txBody>
          <a:bodyPr anchor="t">
            <a:noAutofit/>
          </a:bodyPr>
          <a:lstStyle/>
          <a:p>
            <a:pPr indent="457200" algn="l"/>
            <a:r>
              <a:rPr lang="en-US" sz="1800" dirty="0">
                <a:solidFill>
                  <a:schemeClr val="tx1"/>
                </a:solidFill>
                <a:latin typeface="Times New Roman" panose="02020603050405020304" pitchFamily="18" charset="0"/>
                <a:cs typeface="Times New Roman" panose="02020603050405020304" pitchFamily="18" charset="0"/>
              </a:rPr>
              <a:t>Sharif, A., </a:t>
            </a:r>
            <a:r>
              <a:rPr lang="en-US" sz="1800" dirty="0" err="1">
                <a:solidFill>
                  <a:schemeClr val="tx1"/>
                </a:solidFill>
                <a:latin typeface="Times New Roman" panose="02020603050405020304" pitchFamily="18" charset="0"/>
                <a:cs typeface="Times New Roman" panose="02020603050405020304" pitchFamily="18" charset="0"/>
              </a:rPr>
              <a:t>Aloui</a:t>
            </a:r>
            <a:r>
              <a:rPr lang="en-US" sz="1800" dirty="0">
                <a:solidFill>
                  <a:schemeClr val="tx1"/>
                </a:solidFill>
                <a:latin typeface="Times New Roman" panose="02020603050405020304" pitchFamily="18" charset="0"/>
                <a:cs typeface="Times New Roman" panose="02020603050405020304" pitchFamily="18" charset="0"/>
              </a:rPr>
              <a:t>, C., &amp; </a:t>
            </a:r>
            <a:r>
              <a:rPr lang="en-US" sz="1800" dirty="0" err="1">
                <a:solidFill>
                  <a:schemeClr val="tx1"/>
                </a:solidFill>
                <a:latin typeface="Times New Roman" panose="02020603050405020304" pitchFamily="18" charset="0"/>
                <a:cs typeface="Times New Roman" panose="02020603050405020304" pitchFamily="18" charset="0"/>
              </a:rPr>
              <a:t>Yarovaya</a:t>
            </a:r>
            <a:r>
              <a:rPr lang="en-US" sz="1800" dirty="0">
                <a:solidFill>
                  <a:schemeClr val="tx1"/>
                </a:solidFill>
                <a:latin typeface="Times New Roman" panose="02020603050405020304" pitchFamily="18" charset="0"/>
                <a:cs typeface="Times New Roman" panose="02020603050405020304" pitchFamily="18" charset="0"/>
              </a:rPr>
              <a:t>, L. (2020). COVID-19 pandemic, oil prices, stock market, geopolitical risk and policy uncertainty nexus in the US economy: Fresh evidence from the wavelet-based approach. International Review of Financial Analysis, 101496.</a:t>
            </a:r>
          </a:p>
          <a:p>
            <a:pPr indent="457200" algn="l"/>
            <a:r>
              <a:rPr lang="en-US" sz="1800" dirty="0">
                <a:solidFill>
                  <a:schemeClr val="tx1"/>
                </a:solidFill>
                <a:latin typeface="Times New Roman" panose="02020603050405020304" pitchFamily="18" charset="0"/>
                <a:cs typeface="Times New Roman" panose="02020603050405020304" pitchFamily="18" charset="0"/>
              </a:rPr>
              <a:t>The COVID Tracking Project. (2020). Retrieved 2020, from https://covidtracking.com/data/download</a:t>
            </a:r>
          </a:p>
          <a:p>
            <a:pPr indent="457200" algn="l"/>
            <a:r>
              <a:rPr lang="en-US" sz="1800" dirty="0">
                <a:solidFill>
                  <a:schemeClr val="tx1"/>
                </a:solidFill>
                <a:latin typeface="Times New Roman" panose="02020603050405020304" pitchFamily="18" charset="0"/>
                <a:cs typeface="Times New Roman" panose="02020603050405020304" pitchFamily="18" charset="0"/>
              </a:rPr>
              <a:t>U.S. Bureau of Labor Statistics (BLS). (2020, May 13). Unemployment rate rises to record high 14.7 percent in April 2020. Retrieved September 24, 2020, from https://www.bls.gov/opub/ted/2020/unemployment-rate-rises-to-record-high-14-point-7-percent-in-april-2020.htm?view_full</a:t>
            </a:r>
          </a:p>
          <a:p>
            <a:pPr indent="457200" algn="l"/>
            <a:r>
              <a:rPr lang="en-US" sz="1800" dirty="0">
                <a:solidFill>
                  <a:schemeClr val="tx1"/>
                </a:solidFill>
                <a:latin typeface="Times New Roman" panose="02020603050405020304" pitchFamily="18" charset="0"/>
                <a:cs typeface="Times New Roman" panose="02020603050405020304" pitchFamily="18" charset="0"/>
              </a:rPr>
              <a:t>Yahoo Finance. (2020) S&amp;P 500 historical data. Retrieved 2020, from https://finance.yahoo.com/quote/%5EGSPC/history?p=%5EGSPC</a:t>
            </a:r>
          </a:p>
          <a:p>
            <a:pPr indent="457200" algn="l"/>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6">
            <a:extLst>
              <a:ext uri="{FF2B5EF4-FFF2-40B4-BE49-F238E27FC236}">
                <a16:creationId xmlns:a16="http://schemas.microsoft.com/office/drawing/2014/main" id="{8CD42811-DDDC-4332-A909-A8942D9B994A}"/>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15</a:t>
            </a:fld>
            <a:endParaRPr lang="en-US" dirty="0"/>
          </a:p>
        </p:txBody>
      </p:sp>
    </p:spTree>
    <p:extLst>
      <p:ext uri="{BB962C8B-B14F-4D97-AF65-F5344CB8AC3E}">
        <p14:creationId xmlns:p14="http://schemas.microsoft.com/office/powerpoint/2010/main" val="58052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a:xfrm>
            <a:off x="1061171" y="1529626"/>
            <a:ext cx="3438881" cy="2283824"/>
          </a:xfrm>
        </p:spPr>
        <p:txBody>
          <a:bodyPr>
            <a:normAutofit/>
          </a:bodyPr>
          <a:lstStyle/>
          <a:p>
            <a:pPr>
              <a:lnSpc>
                <a:spcPct val="90000"/>
              </a:lnSpc>
            </a:pPr>
            <a:r>
              <a:rPr lang="en-US" sz="4400" b="1" dirty="0">
                <a:latin typeface="Arial Black" panose="020B0A04020102020204" pitchFamily="34" charset="0"/>
              </a:rPr>
              <a:t>Contents</a:t>
            </a:r>
            <a:endParaRPr lang="en-US" sz="4400" dirty="0">
              <a:solidFill>
                <a:schemeClr val="bg1"/>
              </a:solidFill>
            </a:endParaRPr>
          </a:p>
        </p:txBody>
      </p:sp>
      <p:pic>
        <p:nvPicPr>
          <p:cNvPr id="32" name="Picture Placeholder 31" descr="Open Book">
            <a:extLst>
              <a:ext uri="{FF2B5EF4-FFF2-40B4-BE49-F238E27FC236}">
                <a16:creationId xmlns:a16="http://schemas.microsoft.com/office/drawing/2014/main" id="{88238207-50D4-41D4-A729-30B439AC8420}"/>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680906" y="1535824"/>
            <a:ext cx="442593" cy="442593"/>
          </a:xfrm>
        </p:spPr>
      </p:pic>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a:xfrm>
            <a:off x="6500540" y="1397120"/>
            <a:ext cx="3852000" cy="720000"/>
          </a:xfrm>
        </p:spPr>
        <p:txBody>
          <a:bodyPr>
            <a:normAutofit/>
          </a:bodyPr>
          <a:lstStyle/>
          <a:p>
            <a:r>
              <a:rPr lang="en-US" sz="2400" b="1" dirty="0">
                <a:latin typeface="Arial" panose="020B0604020202020204" pitchFamily="34" charset="0"/>
                <a:cs typeface="Arial" panose="020B0604020202020204" pitchFamily="34" charset="0"/>
              </a:rPr>
              <a:t>Introduction</a:t>
            </a:r>
            <a:endParaRPr lang="en-US" dirty="0"/>
          </a:p>
        </p:txBody>
      </p:sp>
      <p:pic>
        <p:nvPicPr>
          <p:cNvPr id="34" name="Picture Placeholder 33" descr="Pencil">
            <a:extLst>
              <a:ext uri="{FF2B5EF4-FFF2-40B4-BE49-F238E27FC236}">
                <a16:creationId xmlns:a16="http://schemas.microsoft.com/office/drawing/2014/main" id="{3A3178EB-E188-4B9F-9865-1C058BC971A4}"/>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680906" y="2348168"/>
            <a:ext cx="442593" cy="442593"/>
          </a:xfrm>
        </p:spPr>
      </p:pic>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a:xfrm>
            <a:off x="6500540" y="2209464"/>
            <a:ext cx="3852000" cy="720000"/>
          </a:xfrm>
        </p:spPr>
        <p:txBody>
          <a:bodyPr>
            <a:normAutofit/>
          </a:bodyPr>
          <a:lstStyle/>
          <a:p>
            <a:r>
              <a:rPr lang="en-US" sz="2400" b="1" dirty="0">
                <a:latin typeface="Arial" panose="020B0604020202020204" pitchFamily="34" charset="0"/>
                <a:cs typeface="Arial" panose="020B0604020202020204" pitchFamily="34" charset="0"/>
              </a:rPr>
              <a:t>Affect oil prices</a:t>
            </a:r>
          </a:p>
        </p:txBody>
      </p:sp>
      <p:pic>
        <p:nvPicPr>
          <p:cNvPr id="36" name="Picture Placeholder 35" descr="Pen">
            <a:extLst>
              <a:ext uri="{FF2B5EF4-FFF2-40B4-BE49-F238E27FC236}">
                <a16:creationId xmlns:a16="http://schemas.microsoft.com/office/drawing/2014/main" id="{21A379A7-E90A-4466-BAB4-13E7280FC04A}"/>
              </a:ext>
            </a:extLst>
          </p:cNvPr>
          <p:cNvPicPr>
            <a:picLocks noGrp="1" noChangeAspect="1"/>
          </p:cNvPicPr>
          <p:nvPr>
            <p:ph type="pic"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680906" y="3160513"/>
            <a:ext cx="442593" cy="442593"/>
          </a:xfrm>
        </p:spPr>
      </p:pic>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a:xfrm>
            <a:off x="6500540" y="3021809"/>
            <a:ext cx="3852000" cy="720000"/>
          </a:xfrm>
        </p:spPr>
        <p:txBody>
          <a:bodyPr>
            <a:normAutofit/>
          </a:bodyPr>
          <a:lstStyle/>
          <a:p>
            <a:pPr marL="0" marR="0">
              <a:spcBef>
                <a:spcPts val="0"/>
              </a:spcBef>
              <a:spcAft>
                <a:spcPts val="800"/>
              </a:spcAft>
            </a:pPr>
            <a:r>
              <a:rPr lang="en-US" sz="2400" b="1" dirty="0">
                <a:effectLst/>
                <a:latin typeface="Arial" panose="020B0604020202020204" pitchFamily="34" charset="0"/>
                <a:ea typeface="DengXian" panose="02010600030101010101" pitchFamily="2" charset="-122"/>
                <a:cs typeface="Arial" panose="020B0604020202020204" pitchFamily="34" charset="0"/>
              </a:rPr>
              <a:t>Hits tourism</a:t>
            </a:r>
          </a:p>
        </p:txBody>
      </p:sp>
      <p:pic>
        <p:nvPicPr>
          <p:cNvPr id="38" name="Picture Placeholder 37" descr="Highlighter ">
            <a:extLst>
              <a:ext uri="{FF2B5EF4-FFF2-40B4-BE49-F238E27FC236}">
                <a16:creationId xmlns:a16="http://schemas.microsoft.com/office/drawing/2014/main" id="{1CBCB90A-70A5-49AD-821D-C108E3441E0D}"/>
              </a:ext>
            </a:extLst>
          </p:cNvPr>
          <p:cNvPicPr>
            <a:picLocks noGrp="1" noChangeAspect="1"/>
          </p:cNvPicPr>
          <p:nvPr>
            <p:ph type="pic" sz="quarter" idx="21"/>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680906" y="3972858"/>
            <a:ext cx="442593" cy="442593"/>
          </a:xfrm>
        </p:spPr>
      </p:pic>
      <p:sp>
        <p:nvSpPr>
          <p:cNvPr id="6" name="Text Placeholder 5">
            <a:extLst>
              <a:ext uri="{FF2B5EF4-FFF2-40B4-BE49-F238E27FC236}">
                <a16:creationId xmlns:a16="http://schemas.microsoft.com/office/drawing/2014/main" id="{0C0A6450-4901-4648-A1D8-F9E19429FA66}"/>
              </a:ext>
            </a:extLst>
          </p:cNvPr>
          <p:cNvSpPr>
            <a:spLocks noGrp="1"/>
          </p:cNvSpPr>
          <p:nvPr>
            <p:ph type="body" sz="quarter" idx="16"/>
          </p:nvPr>
        </p:nvSpPr>
        <p:spPr>
          <a:xfrm>
            <a:off x="6500540" y="3834154"/>
            <a:ext cx="3852000" cy="720000"/>
          </a:xfrm>
        </p:spPr>
        <p:txBody>
          <a:bodyPr>
            <a:normAutofit/>
          </a:bodyPr>
          <a:lstStyle/>
          <a:p>
            <a:r>
              <a:rPr lang="en-US" sz="2400" b="1" dirty="0">
                <a:latin typeface="Arial" panose="020B0604020202020204" pitchFamily="34" charset="0"/>
                <a:ea typeface="DengXian" panose="02010600030101010101" pitchFamily="2" charset="-122"/>
                <a:cs typeface="Arial" panose="020B0604020202020204" pitchFamily="34" charset="0"/>
              </a:rPr>
              <a:t>S</a:t>
            </a:r>
            <a:r>
              <a:rPr lang="en-US" sz="2400" b="1" dirty="0">
                <a:effectLst/>
                <a:latin typeface="Arial" panose="020B0604020202020204" pitchFamily="34" charset="0"/>
                <a:ea typeface="DengXian" panose="02010600030101010101" pitchFamily="2" charset="-122"/>
                <a:cs typeface="Arial" panose="020B0604020202020204" pitchFamily="34" charset="0"/>
              </a:rPr>
              <a:t>tock market</a:t>
            </a:r>
          </a:p>
        </p:txBody>
      </p:sp>
      <p:pic>
        <p:nvPicPr>
          <p:cNvPr id="40" name="Picture Placeholder 39" descr="Books">
            <a:extLst>
              <a:ext uri="{FF2B5EF4-FFF2-40B4-BE49-F238E27FC236}">
                <a16:creationId xmlns:a16="http://schemas.microsoft.com/office/drawing/2014/main" id="{21506F1E-3CF6-4B0C-AE4F-832BC6EA1314}"/>
              </a:ext>
            </a:extLst>
          </p:cNvPr>
          <p:cNvPicPr>
            <a:picLocks noGrp="1" noChangeAspect="1"/>
          </p:cNvPicPr>
          <p:nvPr>
            <p:ph type="pic" sz="quarter" idx="23"/>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5680906" y="4785202"/>
            <a:ext cx="442593" cy="442593"/>
          </a:xfrm>
        </p:spPr>
      </p:pic>
      <p:sp>
        <p:nvSpPr>
          <p:cNvPr id="9" name="Text Placeholder 8">
            <a:extLst>
              <a:ext uri="{FF2B5EF4-FFF2-40B4-BE49-F238E27FC236}">
                <a16:creationId xmlns:a16="http://schemas.microsoft.com/office/drawing/2014/main" id="{246A07C8-F3A3-4A79-ADA4-D3DF410E6827}"/>
              </a:ext>
            </a:extLst>
          </p:cNvPr>
          <p:cNvSpPr>
            <a:spLocks noGrp="1"/>
          </p:cNvSpPr>
          <p:nvPr>
            <p:ph type="body" sz="quarter" idx="17"/>
          </p:nvPr>
        </p:nvSpPr>
        <p:spPr>
          <a:xfrm>
            <a:off x="6500540" y="4646498"/>
            <a:ext cx="3852000" cy="720000"/>
          </a:xfrm>
        </p:spPr>
        <p:txBody>
          <a:bodyPr>
            <a:normAutofit/>
          </a:bodyPr>
          <a:lstStyle/>
          <a:p>
            <a:r>
              <a:rPr lang="en-US" sz="2400" b="1" dirty="0">
                <a:latin typeface="Arial" panose="020B0604020202020204" pitchFamily="34" charset="0"/>
                <a:cs typeface="Arial" panose="020B0604020202020204" pitchFamily="34" charset="0"/>
              </a:rPr>
              <a:t>Conclusion</a:t>
            </a:r>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2</a:t>
            </a:fld>
            <a:endParaRPr lang="en-US" dirty="0"/>
          </a:p>
        </p:txBody>
      </p:sp>
      <p:pic>
        <p:nvPicPr>
          <p:cNvPr id="14" name="Picture Placeholder 13" descr="Pencil">
            <a:extLst>
              <a:ext uri="{FF2B5EF4-FFF2-40B4-BE49-F238E27FC236}">
                <a16:creationId xmlns:a16="http://schemas.microsoft.com/office/drawing/2014/main" id="{E281DB9A-2F64-4614-88AE-14FACE639F9E}"/>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rot="16200000">
            <a:off x="5680906" y="5579738"/>
            <a:ext cx="553831" cy="553831"/>
          </a:xfrm>
          <a:prstGeom prst="ellipse">
            <a:avLst/>
          </a:prstGeom>
        </p:spPr>
      </p:pic>
      <p:sp>
        <p:nvSpPr>
          <p:cNvPr id="15" name="Text Placeholder 8">
            <a:extLst>
              <a:ext uri="{FF2B5EF4-FFF2-40B4-BE49-F238E27FC236}">
                <a16:creationId xmlns:a16="http://schemas.microsoft.com/office/drawing/2014/main" id="{B8E75210-1D08-4414-89EC-7C8DA3124BC6}"/>
              </a:ext>
            </a:extLst>
          </p:cNvPr>
          <p:cNvSpPr txBox="1">
            <a:spLocks/>
          </p:cNvSpPr>
          <p:nvPr/>
        </p:nvSpPr>
        <p:spPr>
          <a:xfrm>
            <a:off x="6500540" y="5458842"/>
            <a:ext cx="3852000" cy="720000"/>
          </a:xfrm>
          <a:prstGeom prst="roundRect">
            <a:avLst/>
          </a:prstGeom>
          <a:solidFill>
            <a:schemeClr val="bg1">
              <a:lumMod val="95000"/>
            </a:schemeClr>
          </a:solidFill>
          <a:ln w="31750">
            <a:solidFill>
              <a:schemeClr val="accent1">
                <a:lumMod val="60000"/>
                <a:lumOff val="40000"/>
              </a:schemeClr>
            </a:solidFill>
          </a:ln>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100" b="0" i="0" kern="120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b="1"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94487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1764150" y="2584204"/>
            <a:ext cx="8663700" cy="4146550"/>
          </a:xfrm>
        </p:spPr>
        <p:txBody>
          <a:bodyPr anchor="t">
            <a:normAutofit/>
          </a:bodyPr>
          <a:lstStyle/>
          <a:p>
            <a:pPr indent="457200" algn="l"/>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COVID-19 pandemic impact on organizations, communities, and individuals is rapidly evolving. It’s not only a public health crisis and a global pandemic, but it has also significantly affected the global financial markets and economy</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WHO announcement first confirmed case was found in Wuhan province, China at end of Dec. 2019. </a:t>
            </a:r>
            <a:r>
              <a:rPr lang="en-US" sz="1800" dirty="0">
                <a:solidFill>
                  <a:schemeClr val="tx1"/>
                </a:solidFill>
                <a:effectLst/>
                <a:latin typeface="Times New Roman" panose="02020603050405020304" pitchFamily="18" charset="0"/>
                <a:ea typeface="DengXian" panose="02010600030101010101" pitchFamily="2" charset="-122"/>
              </a:rPr>
              <a:t>(Fan, Liu, Pan, Douglas &amp; Bao, 2020).</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ea typeface="DengXian" panose="02010600030101010101" pitchFamily="2" charset="-122"/>
              </a:rPr>
              <a:t>O</a:t>
            </a:r>
            <a:r>
              <a:rPr lang="en-US" sz="1800" dirty="0">
                <a:solidFill>
                  <a:schemeClr val="tx1"/>
                </a:solidFill>
                <a:effectLst/>
                <a:latin typeface="Times New Roman" panose="02020603050405020304" pitchFamily="18" charset="0"/>
                <a:ea typeface="DengXian" panose="02010600030101010101" pitchFamily="2" charset="-122"/>
              </a:rPr>
              <a:t>ver 210 thousand deaths, and 7.5 million more infected cases have been reported in the U.S. (CDC, 2020). </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Each nation's governments have taken active measures to executed social distancing orders and locked its markets, businesses, schools, etc. </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ea typeface="DengXian" panose="02010600030101010101" pitchFamily="2" charset="-122"/>
              </a:rPr>
              <a:t>I</a:t>
            </a:r>
            <a:r>
              <a:rPr lang="en-US" sz="1800" dirty="0">
                <a:solidFill>
                  <a:schemeClr val="tx1"/>
                </a:solidFill>
                <a:effectLst/>
                <a:latin typeface="Times New Roman" panose="02020603050405020304" pitchFamily="18" charset="0"/>
                <a:ea typeface="DengXian" panose="02010600030101010101" pitchFamily="2" charset="-122"/>
              </a:rPr>
              <a:t>t has severely risen in unemployment, reduced income, and disruptions in the services, manufacturing industries, transportation</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6">
            <a:extLst>
              <a:ext uri="{FF2B5EF4-FFF2-40B4-BE49-F238E27FC236}">
                <a16:creationId xmlns:a16="http://schemas.microsoft.com/office/drawing/2014/main" id="{169D8C2A-83E1-4EDC-A320-A55FDFD975DF}"/>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3</a:t>
            </a:fld>
            <a:endParaRPr lang="en-US" dirty="0"/>
          </a:p>
        </p:txBody>
      </p:sp>
    </p:spTree>
    <p:extLst>
      <p:ext uri="{BB962C8B-B14F-4D97-AF65-F5344CB8AC3E}">
        <p14:creationId xmlns:p14="http://schemas.microsoft.com/office/powerpoint/2010/main" val="239459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1764150" y="2548693"/>
            <a:ext cx="8663700" cy="3138365"/>
          </a:xfrm>
        </p:spPr>
        <p:txBody>
          <a:bodyPr anchor="t">
            <a:normAutofit/>
          </a:bodyPr>
          <a:lstStyle/>
          <a:p>
            <a:pPr marL="285750" indent="-285750" algn="l">
              <a:buFont typeface="Arial" panose="020B0604020202020204" pitchFamily="34" charset="0"/>
              <a:buChar char="•"/>
            </a:pPr>
            <a:r>
              <a:rPr lang="en-US" sz="1800" dirty="0">
                <a:solidFill>
                  <a:schemeClr val="tx1"/>
                </a:solidFill>
                <a:effectLst/>
                <a:latin typeface="Times New Roman" panose="02020603050405020304" pitchFamily="18" charset="0"/>
                <a:ea typeface="DengXian" panose="02010600030101010101" pitchFamily="2" charset="-122"/>
              </a:rPr>
              <a:t>The U.S. unemployment rate was caused to a high record at 14.7 percent in April 2020. (BLS, 2020). </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S&amp;P 500 stock market index was the first to respond to news of the disease, it recorded several shock waves and fell by more than 33% from February 19 to March 23, 2020. (Cox, Greenwald &amp; </a:t>
            </a:r>
            <a:r>
              <a:rPr lang="en-US" sz="1800" dirty="0" err="1">
                <a:solidFill>
                  <a:schemeClr val="tx1"/>
                </a:solidFill>
                <a:latin typeface="Times New Roman" panose="02020603050405020304" pitchFamily="18" charset="0"/>
                <a:cs typeface="Times New Roman" panose="02020603050405020304" pitchFamily="18" charset="0"/>
              </a:rPr>
              <a:t>Ludvigson</a:t>
            </a:r>
            <a:r>
              <a:rPr lang="en-US" sz="1800" dirty="0">
                <a:solidFill>
                  <a:schemeClr val="tx1"/>
                </a:solidFill>
                <a:latin typeface="Times New Roman" panose="02020603050405020304" pitchFamily="18" charset="0"/>
                <a:cs typeface="Times New Roman" panose="02020603050405020304" pitchFamily="18" charset="0"/>
              </a:rPr>
              <a:t>, 2020). </a:t>
            </a:r>
          </a:p>
          <a:p>
            <a:pPr marL="285750" indent="-285750" algn="l">
              <a:buFont typeface="Arial" panose="020B0604020202020204" pitchFamily="34" charset="0"/>
              <a:buChar char="•"/>
            </a:pPr>
            <a:r>
              <a:rPr lang="en-US" sz="1800" dirty="0">
                <a:solidFill>
                  <a:schemeClr val="tx1"/>
                </a:solidFill>
                <a:effectLst/>
                <a:latin typeface="Times New Roman" panose="02020603050405020304" pitchFamily="18" charset="0"/>
                <a:ea typeface="DengXian" panose="02010600030101010101" pitchFamily="2" charset="-122"/>
              </a:rPr>
              <a:t>Many early analysis and investigate the correlation between U.S. stock return and COVID-19 confirmed cases by estimating the regression model, but with limitation in the short period.</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6">
            <a:extLst>
              <a:ext uri="{FF2B5EF4-FFF2-40B4-BE49-F238E27FC236}">
                <a16:creationId xmlns:a16="http://schemas.microsoft.com/office/drawing/2014/main" id="{511B2E08-15A7-4D3D-B206-565B3CB2B29E}"/>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4</a:t>
            </a:fld>
            <a:endParaRPr lang="en-US" dirty="0"/>
          </a:p>
        </p:txBody>
      </p:sp>
    </p:spTree>
    <p:extLst>
      <p:ext uri="{BB962C8B-B14F-4D97-AF65-F5344CB8AC3E}">
        <p14:creationId xmlns:p14="http://schemas.microsoft.com/office/powerpoint/2010/main" val="340853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1764150" y="2628592"/>
            <a:ext cx="8663700" cy="2282581"/>
          </a:xfrm>
        </p:spPr>
        <p:txBody>
          <a:bodyPr anchor="t">
            <a:normAutofit/>
          </a:bodyPr>
          <a:lstStyle/>
          <a:p>
            <a:r>
              <a:rPr lang="en-US" sz="1800" b="1" dirty="0">
                <a:latin typeface="Times New Roman" panose="02020603050405020304" pitchFamily="18" charset="0"/>
                <a:ea typeface="DengXian" panose="02010600030101010101" pitchFamily="2" charset="-122"/>
              </a:rPr>
              <a:t>P</a:t>
            </a:r>
            <a:r>
              <a:rPr lang="en-US" sz="1800" b="1" dirty="0">
                <a:effectLst/>
                <a:latin typeface="Times New Roman" panose="02020603050405020304" pitchFamily="18" charset="0"/>
                <a:ea typeface="DengXian" panose="02010600030101010101" pitchFamily="2" charset="-122"/>
              </a:rPr>
              <a:t>urpose of this research paper </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Provide informed the study to contributions to the literature on the most severely affected area in oil price and tourism</a:t>
            </a:r>
          </a:p>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Extends the study of the impact of new COVID-19 daily positive increase cases on the S&amp;P 500 stock daily close from March 1st to the end of Sep. 2020.</a:t>
            </a:r>
          </a:p>
        </p:txBody>
      </p:sp>
      <p:sp>
        <p:nvSpPr>
          <p:cNvPr id="5" name="Slide Number Placeholder 6">
            <a:extLst>
              <a:ext uri="{FF2B5EF4-FFF2-40B4-BE49-F238E27FC236}">
                <a16:creationId xmlns:a16="http://schemas.microsoft.com/office/drawing/2014/main" id="{8CD42811-DDDC-4332-A909-A8942D9B994A}"/>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5</a:t>
            </a:fld>
            <a:endParaRPr lang="en-US" dirty="0"/>
          </a:p>
        </p:txBody>
      </p:sp>
    </p:spTree>
    <p:extLst>
      <p:ext uri="{BB962C8B-B14F-4D97-AF65-F5344CB8AC3E}">
        <p14:creationId xmlns:p14="http://schemas.microsoft.com/office/powerpoint/2010/main" val="262529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a:xfrm>
            <a:off x="1002556" y="1560257"/>
            <a:ext cx="3438881" cy="2283824"/>
          </a:xfrm>
        </p:spPr>
        <p:txBody>
          <a:bodyPr>
            <a:normAutofit/>
          </a:bodyPr>
          <a:lstStyle/>
          <a:p>
            <a:r>
              <a:rPr lang="en-US" sz="2800" b="1" dirty="0">
                <a:solidFill>
                  <a:schemeClr val="bg1"/>
                </a:solidFill>
              </a:rPr>
              <a:t>Affect oil prices</a:t>
            </a:r>
          </a:p>
        </p:txBody>
      </p:sp>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6</a:t>
            </a:fld>
            <a:endParaRPr lang="en-US" dirty="0"/>
          </a:p>
        </p:txBody>
      </p:sp>
      <p:sp>
        <p:nvSpPr>
          <p:cNvPr id="7" name="Text Placeholder 1">
            <a:extLst>
              <a:ext uri="{FF2B5EF4-FFF2-40B4-BE49-F238E27FC236}">
                <a16:creationId xmlns:a16="http://schemas.microsoft.com/office/drawing/2014/main" id="{535E8BEC-58A5-411D-BD9B-E6DAA2471F03}"/>
              </a:ext>
            </a:extLst>
          </p:cNvPr>
          <p:cNvSpPr txBox="1">
            <a:spLocks/>
          </p:cNvSpPr>
          <p:nvPr/>
        </p:nvSpPr>
        <p:spPr>
          <a:xfrm>
            <a:off x="5105794" y="1314978"/>
            <a:ext cx="6632305" cy="4228043"/>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Text Placeholder 1">
            <a:extLst>
              <a:ext uri="{FF2B5EF4-FFF2-40B4-BE49-F238E27FC236}">
                <a16:creationId xmlns:a16="http://schemas.microsoft.com/office/drawing/2014/main" id="{6AF7680D-49C9-4DEE-99DF-6EEB7E2991A3}"/>
              </a:ext>
            </a:extLst>
          </p:cNvPr>
          <p:cNvSpPr txBox="1">
            <a:spLocks/>
          </p:cNvSpPr>
          <p:nvPr/>
        </p:nvSpPr>
        <p:spPr>
          <a:xfrm>
            <a:off x="4942356" y="1314978"/>
            <a:ext cx="6358918" cy="4910881"/>
          </a:xfrm>
          <a:prstGeom prst="rect">
            <a:avLst/>
          </a:prstGeom>
        </p:spPr>
        <p:txBody>
          <a:bodyPr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The oil prices in the global market got plummeted due to a combination of demand and supply issues, which led to the collapse of financial markets.</a:t>
            </a:r>
          </a:p>
          <a:p>
            <a:r>
              <a:rPr lang="en-US" dirty="0">
                <a:solidFill>
                  <a:schemeClr val="tx1"/>
                </a:solidFill>
                <a:latin typeface="Times New Roman" panose="02020603050405020304" pitchFamily="18" charset="0"/>
                <a:cs typeface="Times New Roman" panose="02020603050405020304" pitchFamily="18" charset="0"/>
              </a:rPr>
              <a:t>Oil is mainly used in the transportation industry, the closure of businesses, the reduction of domestic and international travel, and the quarantines and lockdowns measure in many countries has shrunk the oil demand. </a:t>
            </a:r>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(Sharif, </a:t>
            </a:r>
            <a:r>
              <a:rPr lang="en-US" sz="1800"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Aloui</a:t>
            </a:r>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&amp; </a:t>
            </a:r>
            <a:r>
              <a:rPr lang="en-US" sz="1800"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Yarovaya</a:t>
            </a:r>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2020). </a:t>
            </a:r>
          </a:p>
          <a:p>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oil prices sunk below zero, and oil closing at -$37.63 with May futures for WTI on April 20th. (</a:t>
            </a:r>
            <a:r>
              <a:rPr lang="en-US" sz="1800"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Saefong</a:t>
            </a:r>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&amp; Watts, 2020). </a:t>
            </a:r>
            <a:endParaRPr lang="en-US" dirty="0">
              <a:solidFill>
                <a:schemeClr val="tx1"/>
              </a:solidFill>
              <a:latin typeface="Times New Roman" panose="02020603050405020304" pitchFamily="18" charset="0"/>
              <a:ea typeface="DengXian" panose="02010600030101010101" pitchFamily="2" charset="-122"/>
              <a:cs typeface="Times New Roman" panose="02020603050405020304" pitchFamily="18" charset="0"/>
            </a:endParaRPr>
          </a:p>
          <a:p>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low demand and decline in global oil prices for petroleum products in the international market have led to a significant shortage of oil revenues in oil-dependent countries, which worsened the balance of payments and has increased the current account deficits of many oil-dependent countries.</a:t>
            </a:r>
          </a:p>
          <a:p>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Its subsequent devaluation of local currencies against the U.S. dollar, such as s such as Venezuela, Nigeria, and Angola. (</a:t>
            </a:r>
            <a:r>
              <a:rPr lang="en-US" sz="1800"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Ozili</a:t>
            </a:r>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&amp; Arun, 2020).</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63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a:xfrm>
            <a:off x="1002556" y="1560257"/>
            <a:ext cx="3438881" cy="2283824"/>
          </a:xfrm>
        </p:spPr>
        <p:txBody>
          <a:bodyPr>
            <a:normAutofit/>
          </a:bodyPr>
          <a:lstStyle/>
          <a:p>
            <a:pPr algn="ctr"/>
            <a:r>
              <a:rPr lang="en-US" sz="2800" b="1" dirty="0">
                <a:solidFill>
                  <a:schemeClr val="bg1"/>
                </a:solidFill>
              </a:rPr>
              <a:t>Hits tourism</a:t>
            </a:r>
          </a:p>
        </p:txBody>
      </p:sp>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7</a:t>
            </a:fld>
            <a:endParaRPr lang="en-US" dirty="0"/>
          </a:p>
        </p:txBody>
      </p:sp>
      <p:sp>
        <p:nvSpPr>
          <p:cNvPr id="7" name="Text Placeholder 1">
            <a:extLst>
              <a:ext uri="{FF2B5EF4-FFF2-40B4-BE49-F238E27FC236}">
                <a16:creationId xmlns:a16="http://schemas.microsoft.com/office/drawing/2014/main" id="{535E8BEC-58A5-411D-BD9B-E6DAA2471F03}"/>
              </a:ext>
            </a:extLst>
          </p:cNvPr>
          <p:cNvSpPr txBox="1">
            <a:spLocks/>
          </p:cNvSpPr>
          <p:nvPr/>
        </p:nvSpPr>
        <p:spPr>
          <a:xfrm>
            <a:off x="5105794" y="1314978"/>
            <a:ext cx="6632305" cy="4228043"/>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Text Placeholder 1">
            <a:extLst>
              <a:ext uri="{FF2B5EF4-FFF2-40B4-BE49-F238E27FC236}">
                <a16:creationId xmlns:a16="http://schemas.microsoft.com/office/drawing/2014/main" id="{6AF7680D-49C9-4DEE-99DF-6EEB7E2991A3}"/>
              </a:ext>
            </a:extLst>
          </p:cNvPr>
          <p:cNvSpPr txBox="1">
            <a:spLocks/>
          </p:cNvSpPr>
          <p:nvPr/>
        </p:nvSpPr>
        <p:spPr>
          <a:xfrm>
            <a:off x="4942356" y="1388640"/>
            <a:ext cx="6358918" cy="4910881"/>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effectLst/>
                <a:latin typeface="Times New Roman" panose="02020603050405020304" pitchFamily="18" charset="0"/>
                <a:ea typeface="DengXian" panose="02010600030101010101" pitchFamily="2" charset="-122"/>
              </a:rPr>
              <a:t>COVID-19 pandemic outbreaks have severely affected the tourism industry, with a concomitant effect on the traveling-related financial markets and their economic growth. </a:t>
            </a:r>
          </a:p>
          <a:p>
            <a:pP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With such travel restrictions, the global loss caused by the tourism industry alone exceeds $200 billion, excluding other losses from tourism travel. </a:t>
            </a:r>
          </a:p>
          <a:p>
            <a:pP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According to the International Air Transport Association – IATA, the aviation industry's total loss is $113 billion. 8 US airlines sought $50 billion in bailout found for the US aviation industry alone. (</a:t>
            </a:r>
            <a:r>
              <a:rPr lang="en-US" dirty="0" err="1">
                <a:solidFill>
                  <a:schemeClr val="tx1"/>
                </a:solidFill>
                <a:latin typeface="Times New Roman" panose="02020603050405020304" pitchFamily="18" charset="0"/>
                <a:cs typeface="Times New Roman" panose="02020603050405020304" pitchFamily="18" charset="0"/>
              </a:rPr>
              <a:t>Ozili</a:t>
            </a:r>
            <a:r>
              <a:rPr lang="en-US" dirty="0">
                <a:solidFill>
                  <a:schemeClr val="tx1"/>
                </a:solidFill>
                <a:latin typeface="Times New Roman" panose="02020603050405020304" pitchFamily="18" charset="0"/>
                <a:cs typeface="Times New Roman" panose="02020603050405020304" pitchFamily="18" charset="0"/>
              </a:rPr>
              <a:t> &amp; Arun, 2020).</a:t>
            </a:r>
          </a:p>
          <a:p>
            <a:pPr>
              <a:buFont typeface="Wingdings" panose="05000000000000000000" pitchFamily="2" charset="2"/>
              <a:buChar char="v"/>
            </a:pPr>
            <a:r>
              <a:rPr lang="en-US" sz="1800" dirty="0">
                <a:solidFill>
                  <a:schemeClr val="tx1"/>
                </a:solidFill>
                <a:effectLst/>
                <a:latin typeface="Times New Roman" panose="02020603050405020304" pitchFamily="18" charset="0"/>
                <a:ea typeface="DengXian" panose="02010600030101010101" pitchFamily="2" charset="-122"/>
              </a:rPr>
              <a:t>Tourism Economics reported that 50 percent of travel supported jobs will be lost by December, and 1.3 million jobs will be lost in the future if there is no immediate assistance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4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a:xfrm>
            <a:off x="1002556" y="1560257"/>
            <a:ext cx="3438881" cy="2283824"/>
          </a:xfrm>
        </p:spPr>
        <p:txBody>
          <a:bodyPr>
            <a:normAutofit/>
          </a:bodyPr>
          <a:lstStyle/>
          <a:p>
            <a:pPr algn="ctr"/>
            <a:r>
              <a:rPr lang="en-US" sz="2800" b="1" dirty="0">
                <a:solidFill>
                  <a:schemeClr val="bg1"/>
                </a:solidFill>
              </a:rPr>
              <a:t>Hits tourism</a:t>
            </a:r>
          </a:p>
        </p:txBody>
      </p:sp>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8</a:t>
            </a:fld>
            <a:endParaRPr lang="en-US" dirty="0"/>
          </a:p>
        </p:txBody>
      </p:sp>
      <p:sp>
        <p:nvSpPr>
          <p:cNvPr id="7" name="Text Placeholder 1">
            <a:extLst>
              <a:ext uri="{FF2B5EF4-FFF2-40B4-BE49-F238E27FC236}">
                <a16:creationId xmlns:a16="http://schemas.microsoft.com/office/drawing/2014/main" id="{535E8BEC-58A5-411D-BD9B-E6DAA2471F03}"/>
              </a:ext>
            </a:extLst>
          </p:cNvPr>
          <p:cNvSpPr txBox="1">
            <a:spLocks/>
          </p:cNvSpPr>
          <p:nvPr/>
        </p:nvSpPr>
        <p:spPr>
          <a:xfrm>
            <a:off x="5105794" y="1314978"/>
            <a:ext cx="6632305" cy="4228043"/>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Text Placeholder 1">
            <a:extLst>
              <a:ext uri="{FF2B5EF4-FFF2-40B4-BE49-F238E27FC236}">
                <a16:creationId xmlns:a16="http://schemas.microsoft.com/office/drawing/2014/main" id="{6AF7680D-49C9-4DEE-99DF-6EEB7E2991A3}"/>
              </a:ext>
            </a:extLst>
          </p:cNvPr>
          <p:cNvSpPr txBox="1">
            <a:spLocks/>
          </p:cNvSpPr>
          <p:nvPr/>
        </p:nvSpPr>
        <p:spPr>
          <a:xfrm>
            <a:off x="4942356" y="1388640"/>
            <a:ext cx="6358918" cy="2784775"/>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solidFill>
                  <a:schemeClr val="tx1"/>
                </a:solidFill>
                <a:effectLst/>
                <a:latin typeface="Times New Roman" panose="02020603050405020304" pitchFamily="18" charset="0"/>
                <a:ea typeface="DengXian" panose="02010600030101010101" pitchFamily="2" charset="-122"/>
              </a:rPr>
              <a:t>There is 11 percent of pre-pandemic employment in the hospitality and leisure industry in the U.S. and has suffered 36 percent of all job losses. </a:t>
            </a:r>
          </a:p>
          <a:p>
            <a:pPr>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The COVID-19 pandemic has resulted in over $400 billion in cumulative losses for the U.S. tourism economy since the early of March 2020. (Sack &amp; </a:t>
            </a:r>
            <a:r>
              <a:rPr lang="en-US" dirty="0" err="1">
                <a:solidFill>
                  <a:schemeClr val="tx1"/>
                </a:solidFill>
                <a:latin typeface="Times New Roman" panose="02020603050405020304" pitchFamily="18" charset="0"/>
                <a:cs typeface="Times New Roman" panose="02020603050405020304" pitchFamily="18" charset="0"/>
              </a:rPr>
              <a:t>Molon</a:t>
            </a:r>
            <a:r>
              <a:rPr lang="en-US" dirty="0">
                <a:solidFill>
                  <a:schemeClr val="tx1"/>
                </a:solidFill>
                <a:latin typeface="Times New Roman" panose="02020603050405020304" pitchFamily="18" charset="0"/>
                <a:cs typeface="Times New Roman" panose="02020603050405020304" pitchFamily="18" charset="0"/>
              </a:rPr>
              <a:t>, 2020).</a:t>
            </a:r>
          </a:p>
        </p:txBody>
      </p:sp>
    </p:spTree>
    <p:extLst>
      <p:ext uri="{BB962C8B-B14F-4D97-AF65-F5344CB8AC3E}">
        <p14:creationId xmlns:p14="http://schemas.microsoft.com/office/powerpoint/2010/main" val="355407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441-CEE7-4B03-83E6-D9CE5466EDFC}"/>
              </a:ext>
            </a:extLst>
          </p:cNvPr>
          <p:cNvSpPr>
            <a:spLocks noGrp="1"/>
          </p:cNvSpPr>
          <p:nvPr>
            <p:ph type="title"/>
          </p:nvPr>
        </p:nvSpPr>
        <p:spPr>
          <a:xfrm>
            <a:off x="1002556" y="1560257"/>
            <a:ext cx="3438881" cy="2283824"/>
          </a:xfrm>
        </p:spPr>
        <p:txBody>
          <a:bodyPr>
            <a:normAutofit/>
          </a:bodyPr>
          <a:lstStyle/>
          <a:p>
            <a:pPr algn="ctr"/>
            <a:r>
              <a:rPr lang="en-US" sz="2800" b="1" dirty="0">
                <a:solidFill>
                  <a:schemeClr val="bg1"/>
                </a:solidFill>
              </a:rPr>
              <a:t>Stock Market</a:t>
            </a:r>
          </a:p>
        </p:txBody>
      </p:sp>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9</a:t>
            </a:fld>
            <a:endParaRPr lang="en-US" dirty="0"/>
          </a:p>
        </p:txBody>
      </p:sp>
      <p:sp>
        <p:nvSpPr>
          <p:cNvPr id="7" name="Text Placeholder 1">
            <a:extLst>
              <a:ext uri="{FF2B5EF4-FFF2-40B4-BE49-F238E27FC236}">
                <a16:creationId xmlns:a16="http://schemas.microsoft.com/office/drawing/2014/main" id="{535E8BEC-58A5-411D-BD9B-E6DAA2471F03}"/>
              </a:ext>
            </a:extLst>
          </p:cNvPr>
          <p:cNvSpPr txBox="1">
            <a:spLocks/>
          </p:cNvSpPr>
          <p:nvPr/>
        </p:nvSpPr>
        <p:spPr>
          <a:xfrm>
            <a:off x="5105794" y="1314978"/>
            <a:ext cx="6632305" cy="4228043"/>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8" name="Text Placeholder 1">
            <a:extLst>
              <a:ext uri="{FF2B5EF4-FFF2-40B4-BE49-F238E27FC236}">
                <a16:creationId xmlns:a16="http://schemas.microsoft.com/office/drawing/2014/main" id="{6AF7680D-49C9-4DEE-99DF-6EEB7E2991A3}"/>
              </a:ext>
            </a:extLst>
          </p:cNvPr>
          <p:cNvSpPr txBox="1">
            <a:spLocks/>
          </p:cNvSpPr>
          <p:nvPr/>
        </p:nvSpPr>
        <p:spPr>
          <a:xfrm>
            <a:off x="4942356" y="1388640"/>
            <a:ext cx="6358918" cy="3628837"/>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tx1"/>
                </a:solidFill>
                <a:latin typeface="Times New Roman" panose="02020603050405020304" pitchFamily="18" charset="0"/>
                <a:ea typeface="DengXian" panose="02010600030101010101" pitchFamily="2" charset="-122"/>
              </a:rPr>
              <a:t>G</a:t>
            </a:r>
            <a:r>
              <a:rPr lang="en-US" sz="1800" dirty="0">
                <a:solidFill>
                  <a:schemeClr val="tx1"/>
                </a:solidFill>
                <a:effectLst/>
                <a:latin typeface="Times New Roman" panose="02020603050405020304" pitchFamily="18" charset="0"/>
                <a:ea typeface="DengXian" panose="02010600030101010101" pitchFamily="2" charset="-122"/>
              </a:rPr>
              <a:t>lobal financial system was extremely impacted by the COVID-19 pandemic. (Global Financial Stability Report, 2020).</a:t>
            </a:r>
          </a:p>
          <a:p>
            <a:pPr>
              <a:buFont typeface="Wingdings" panose="05000000000000000000" pitchFamily="2" charset="2"/>
              <a:buChar char="q"/>
            </a:pPr>
            <a:r>
              <a:rPr lang="en-US" sz="1800" dirty="0">
                <a:solidFill>
                  <a:schemeClr val="tx1"/>
                </a:solidFill>
                <a:effectLst/>
                <a:latin typeface="Times New Roman" panose="02020603050405020304" pitchFamily="18" charset="0"/>
                <a:ea typeface="DengXian" panose="02010600030101010101" pitchFamily="2" charset="-122"/>
              </a:rPr>
              <a:t>It caused a 3 percent contraction of the global economy so that it was named the Great Lockdown. (World Economic Outlook, 2020). </a:t>
            </a:r>
          </a:p>
          <a:p>
            <a:pPr>
              <a:buFont typeface="Wingdings" panose="05000000000000000000" pitchFamily="2" charset="2"/>
              <a:buChar char="q"/>
            </a:pPr>
            <a:r>
              <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The S&amp;P 500 in the U.S. has experienced this situation. The S&amp;P 500 had a decline of 20% in the first-quarter, which is the worst period of the year since 2008. (Rosenbaum, 2020). </a:t>
            </a:r>
            <a:endParaRPr lang="en-US"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a:buFont typeface="Wingdings" panose="05000000000000000000" pitchFamily="2" charset="2"/>
              <a:buChar char="v"/>
            </a:pPr>
            <a:endParaRPr lang="en-US" dirty="0">
              <a:solidFill>
                <a:schemeClr val="tx1"/>
              </a:solidFill>
              <a:latin typeface="Times New Roman" panose="02020603050405020304" pitchFamily="18" charset="0"/>
              <a:ea typeface="DengXian" panose="02010600030101010101" pitchFamily="2" charset="-122"/>
            </a:endParaRPr>
          </a:p>
          <a:p>
            <a:pPr>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215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190</TotalTime>
  <Words>1692</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Century Gothic</vt:lpstr>
      <vt:lpstr>Times New Roman</vt:lpstr>
      <vt:lpstr>Wingdings</vt:lpstr>
      <vt:lpstr>Wingdings 3</vt:lpstr>
      <vt:lpstr>Ion Boardroom</vt:lpstr>
      <vt:lpstr>Financial Market Under the Influence of COVID-19</vt:lpstr>
      <vt:lpstr>Contents</vt:lpstr>
      <vt:lpstr>Introduction</vt:lpstr>
      <vt:lpstr>Introduction</vt:lpstr>
      <vt:lpstr>Introduction</vt:lpstr>
      <vt:lpstr>Affect oil prices</vt:lpstr>
      <vt:lpstr>Hits tourism</vt:lpstr>
      <vt:lpstr>Hits tourism</vt:lpstr>
      <vt:lpstr>Stock Market</vt:lpstr>
      <vt:lpstr>Stock Market</vt:lpstr>
      <vt:lpstr>Stock Market</vt:lpstr>
      <vt:lpstr>Conclusion</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 Under the Influence of COVID-19</dc:title>
  <dc:creator>Elva Ma</dc:creator>
  <cp:lastModifiedBy>Elva Ma</cp:lastModifiedBy>
  <cp:revision>4</cp:revision>
  <dcterms:created xsi:type="dcterms:W3CDTF">2020-10-11T17:42:56Z</dcterms:created>
  <dcterms:modified xsi:type="dcterms:W3CDTF">2020-10-11T20:53:49Z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