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24" r:id="rId3"/>
    <p:sldId id="257" r:id="rId4"/>
    <p:sldId id="325" r:id="rId5"/>
    <p:sldId id="335" r:id="rId6"/>
    <p:sldId id="295" r:id="rId7"/>
    <p:sldId id="296" r:id="rId8"/>
    <p:sldId id="334" r:id="rId9"/>
    <p:sldId id="327" r:id="rId10"/>
    <p:sldId id="330" r:id="rId11"/>
    <p:sldId id="329" r:id="rId12"/>
    <p:sldId id="331" r:id="rId13"/>
    <p:sldId id="332" r:id="rId14"/>
    <p:sldId id="333" r:id="rId15"/>
    <p:sldId id="298" r:id="rId16"/>
    <p:sldId id="301" r:id="rId17"/>
    <p:sldId id="278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/>
    <p:restoredTop sz="67465"/>
  </p:normalViewPr>
  <p:slideViewPr>
    <p:cSldViewPr snapToGrid="0" snapToObjects="1">
      <p:cViewPr varScale="1">
        <p:scale>
          <a:sx n="108" d="100"/>
          <a:sy n="108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63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Duration in month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banget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di </a:t>
            </a:r>
            <a:r>
              <a:rPr lang="en-US" dirty="0" err="1"/>
              <a:t>groupby</a:t>
            </a:r>
            <a:r>
              <a:rPr lang="en-US" dirty="0"/>
              <a:t> per 12 </a:t>
            </a:r>
            <a:r>
              <a:rPr lang="en-US" dirty="0" err="1"/>
              <a:t>bulan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Soalnya</a:t>
            </a:r>
            <a:r>
              <a:rPr lang="en-US" dirty="0"/>
              <a:t> kalua 1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engga</a:t>
            </a:r>
            <a:r>
              <a:rPr lang="en-US" dirty="0"/>
              <a:t> </a:t>
            </a:r>
            <a:r>
              <a:rPr lang="en-US" dirty="0" err="1"/>
              <a:t>seobvious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1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3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99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6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052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Tambahkan</a:t>
            </a:r>
            <a:r>
              <a:rPr lang="en-US" dirty="0"/>
              <a:t> slide suggestion di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333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technical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stackbar</a:t>
            </a:r>
            <a:r>
              <a:rPr lang="en-US" dirty="0"/>
              <a:t>/ratio </a:t>
            </a:r>
            <a:r>
              <a:rPr lang="en-US" dirty="0" err="1"/>
              <a:t>bsa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71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use simpler terms.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01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Tambahkan</a:t>
            </a:r>
            <a:r>
              <a:rPr lang="en-US" dirty="0"/>
              <a:t> slide suggestion di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15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19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82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07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8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5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</a:t>
            </a:r>
            <a:br>
              <a:rPr lang="en" dirty="0"/>
            </a:br>
            <a:r>
              <a:rPr lang="en" dirty="0"/>
              <a:t>Bank Loan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2.1 ACCOUNT CHECK STATUS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12301B-54C2-3E48-8BFA-4F036125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0" y="1557552"/>
            <a:ext cx="7312977" cy="2267989"/>
          </a:xfrm>
          <a:prstGeom prst="rect">
            <a:avLst/>
          </a:prstGeom>
        </p:spPr>
      </p:pic>
      <p:sp>
        <p:nvSpPr>
          <p:cNvPr id="13" name="Google Shape;163;p21">
            <a:extLst>
              <a:ext uri="{FF2B5EF4-FFF2-40B4-BE49-F238E27FC236}">
                <a16:creationId xmlns:a16="http://schemas.microsoft.com/office/drawing/2014/main" id="{580BE7AC-0F5F-5E4D-BBA8-BFD4C0B1AA4F}"/>
              </a:ext>
            </a:extLst>
          </p:cNvPr>
          <p:cNvSpPr txBox="1">
            <a:spLocks/>
          </p:cNvSpPr>
          <p:nvPr/>
        </p:nvSpPr>
        <p:spPr>
          <a:xfrm>
            <a:off x="1796498" y="3947354"/>
            <a:ext cx="662082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900" indent="0" algn="ctr">
              <a:buNone/>
            </a:pPr>
            <a:r>
              <a:rPr lang="en-ID" sz="2000" dirty="0"/>
              <a:t>Most people who are not default </a:t>
            </a:r>
            <a:r>
              <a:rPr lang="en-ID" sz="2000" b="1" dirty="0"/>
              <a:t>don’t check their account </a:t>
            </a:r>
            <a:r>
              <a:rPr lang="en-ID" sz="2000" dirty="0"/>
              <a:t>while most people who are default has </a:t>
            </a:r>
            <a:r>
              <a:rPr lang="en-ID" sz="2000" b="1" dirty="0"/>
              <a:t>&lt; 0 DM</a:t>
            </a:r>
            <a:r>
              <a:rPr lang="en-ID" sz="2000" dirty="0"/>
              <a:t>.</a:t>
            </a:r>
          </a:p>
          <a:p>
            <a:pPr algn="ctr"/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995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2.2 DURATION IN MONTH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63;p21">
            <a:extLst>
              <a:ext uri="{FF2B5EF4-FFF2-40B4-BE49-F238E27FC236}">
                <a16:creationId xmlns:a16="http://schemas.microsoft.com/office/drawing/2014/main" id="{E5AD728F-B7B3-F74E-B711-EED7876D9B9B}"/>
              </a:ext>
            </a:extLst>
          </p:cNvPr>
          <p:cNvSpPr txBox="1">
            <a:spLocks/>
          </p:cNvSpPr>
          <p:nvPr/>
        </p:nvSpPr>
        <p:spPr>
          <a:xfrm>
            <a:off x="2099733" y="4258411"/>
            <a:ext cx="6516272" cy="59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900" indent="0">
              <a:buNone/>
            </a:pPr>
            <a:r>
              <a:rPr lang="en-ID" dirty="0"/>
              <a:t>Loan with </a:t>
            </a:r>
            <a:r>
              <a:rPr lang="en-ID" b="1" dirty="0"/>
              <a:t>longer duration </a:t>
            </a:r>
            <a:r>
              <a:rPr lang="en-ID" dirty="0"/>
              <a:t>tends to be </a:t>
            </a:r>
            <a:r>
              <a:rPr lang="en-ID" b="1" dirty="0"/>
              <a:t>default</a:t>
            </a:r>
            <a:r>
              <a:rPr lang="en-ID" dirty="0"/>
              <a:t>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0B8E4BC-D3AE-BA4F-A714-510018CE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3" y="1384149"/>
            <a:ext cx="5840157" cy="29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2.3 CREDIT AMOUNT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16189B7-B4A5-8343-A66E-AD412BDC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18" y="1455328"/>
            <a:ext cx="6756153" cy="2777397"/>
          </a:xfrm>
          <a:prstGeom prst="rect">
            <a:avLst/>
          </a:prstGeom>
        </p:spPr>
      </p:pic>
      <p:sp>
        <p:nvSpPr>
          <p:cNvPr id="13" name="Google Shape;163;p21">
            <a:extLst>
              <a:ext uri="{FF2B5EF4-FFF2-40B4-BE49-F238E27FC236}">
                <a16:creationId xmlns:a16="http://schemas.microsoft.com/office/drawing/2014/main" id="{7B2C2E9C-D50E-244E-8794-6DEC93F5A41D}"/>
              </a:ext>
            </a:extLst>
          </p:cNvPr>
          <p:cNvSpPr txBox="1">
            <a:spLocks/>
          </p:cNvSpPr>
          <p:nvPr/>
        </p:nvSpPr>
        <p:spPr>
          <a:xfrm>
            <a:off x="2359709" y="4258411"/>
            <a:ext cx="6516272" cy="59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900" indent="0">
              <a:buNone/>
            </a:pPr>
            <a:r>
              <a:rPr lang="en-ID" dirty="0"/>
              <a:t>Higher </a:t>
            </a:r>
            <a:r>
              <a:rPr lang="en-ID" b="1" dirty="0"/>
              <a:t>credit amount </a:t>
            </a:r>
            <a:r>
              <a:rPr lang="en-ID" dirty="0"/>
              <a:t>tends to be </a:t>
            </a:r>
            <a:r>
              <a:rPr lang="en-ID" b="1" dirty="0"/>
              <a:t>default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1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2.4 SAVINGS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40BF9C6-52B7-5742-BBB8-F2EC84A9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09" y="1471171"/>
            <a:ext cx="5374427" cy="3022805"/>
          </a:xfrm>
          <a:prstGeom prst="rect">
            <a:avLst/>
          </a:prstGeom>
        </p:spPr>
      </p:pic>
      <p:sp>
        <p:nvSpPr>
          <p:cNvPr id="13" name="Google Shape;163;p21">
            <a:extLst>
              <a:ext uri="{FF2B5EF4-FFF2-40B4-BE49-F238E27FC236}">
                <a16:creationId xmlns:a16="http://schemas.microsoft.com/office/drawing/2014/main" id="{0CC8FFB4-3305-3545-B106-D4779AC53895}"/>
              </a:ext>
            </a:extLst>
          </p:cNvPr>
          <p:cNvSpPr txBox="1">
            <a:spLocks/>
          </p:cNvSpPr>
          <p:nvPr/>
        </p:nvSpPr>
        <p:spPr>
          <a:xfrm>
            <a:off x="2627728" y="4396423"/>
            <a:ext cx="6516272" cy="59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900" indent="0">
              <a:buNone/>
            </a:pPr>
            <a:r>
              <a:rPr lang="en-ID" dirty="0"/>
              <a:t>Lower </a:t>
            </a:r>
            <a:r>
              <a:rPr lang="en-ID" b="1" dirty="0"/>
              <a:t>savings </a:t>
            </a:r>
            <a:r>
              <a:rPr lang="en-ID" dirty="0"/>
              <a:t>tends to be </a:t>
            </a:r>
            <a:r>
              <a:rPr lang="en-ID" b="1" dirty="0"/>
              <a:t>default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3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2.5 CREDIT HISTORY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2198153-82D8-394A-9548-AAE23918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79" y="1542704"/>
            <a:ext cx="5528951" cy="2673877"/>
          </a:xfrm>
          <a:prstGeom prst="rect">
            <a:avLst/>
          </a:prstGeom>
        </p:spPr>
      </p:pic>
      <p:sp>
        <p:nvSpPr>
          <p:cNvPr id="13" name="Google Shape;163;p21">
            <a:extLst>
              <a:ext uri="{FF2B5EF4-FFF2-40B4-BE49-F238E27FC236}">
                <a16:creationId xmlns:a16="http://schemas.microsoft.com/office/drawing/2014/main" id="{99BDCCC2-A8D0-114B-8CD0-D377F1A79A50}"/>
              </a:ext>
            </a:extLst>
          </p:cNvPr>
          <p:cNvSpPr txBox="1">
            <a:spLocks/>
          </p:cNvSpPr>
          <p:nvPr/>
        </p:nvSpPr>
        <p:spPr>
          <a:xfrm>
            <a:off x="1539118" y="4098401"/>
            <a:ext cx="6973472" cy="59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900" indent="0" algn="ctr">
              <a:buNone/>
            </a:pPr>
            <a:r>
              <a:rPr lang="en-ID" dirty="0"/>
              <a:t>People who has </a:t>
            </a:r>
            <a:r>
              <a:rPr lang="en-ID" b="1" dirty="0"/>
              <a:t>existing credits paid back duty till now </a:t>
            </a:r>
            <a:r>
              <a:rPr lang="en-ID" dirty="0"/>
              <a:t>is the category with the most default and not default.</a:t>
            </a:r>
          </a:p>
        </p:txBody>
      </p:sp>
    </p:spTree>
    <p:extLst>
      <p:ext uri="{BB962C8B-B14F-4D97-AF65-F5344CB8AC3E}">
        <p14:creationId xmlns:p14="http://schemas.microsoft.com/office/powerpoint/2010/main" val="29479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IS THE AVAILABLE DATA ENOUGH TO DETERMINE DEFAULT OR NOT?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3. IS THE AVAILABLE DATA ENOUGH TO DETERMINE DEFAULT OR NOT?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611016" y="1732256"/>
            <a:ext cx="651627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dirty="0"/>
              <a:t>We still </a:t>
            </a:r>
            <a:r>
              <a:rPr lang="en-ID" b="1" dirty="0"/>
              <a:t>can’t determine </a:t>
            </a:r>
            <a:r>
              <a:rPr lang="en-ID" dirty="0"/>
              <a:t>whether some default or not </a:t>
            </a:r>
            <a:r>
              <a:rPr lang="en-ID" b="1" dirty="0"/>
              <a:t>using the current data </a:t>
            </a:r>
            <a:r>
              <a:rPr lang="en-ID" dirty="0"/>
              <a:t>which </a:t>
            </a:r>
            <a:r>
              <a:rPr lang="en-ID" b="1" dirty="0"/>
              <a:t>none of the features</a:t>
            </a:r>
            <a:r>
              <a:rPr lang="en-ID" dirty="0"/>
              <a:t> has high correlation. </a:t>
            </a:r>
          </a:p>
          <a:p>
            <a:r>
              <a:rPr lang="en-ID" dirty="0"/>
              <a:t>We don't take into account the </a:t>
            </a:r>
            <a:r>
              <a:rPr lang="en-ID" b="1" dirty="0"/>
              <a:t>complementarity of groups of features </a:t>
            </a:r>
            <a:r>
              <a:rPr lang="en-ID" dirty="0"/>
              <a:t>together.</a:t>
            </a:r>
          </a:p>
          <a:p>
            <a:r>
              <a:rPr lang="en-ID" dirty="0"/>
              <a:t>Measures are based on </a:t>
            </a:r>
            <a:r>
              <a:rPr lang="en-ID" b="1" dirty="0"/>
              <a:t>linearity assumptions </a:t>
            </a:r>
            <a:r>
              <a:rPr lang="en-ID" dirty="0"/>
              <a:t>and it </a:t>
            </a:r>
            <a:r>
              <a:rPr lang="en-ID" b="1" dirty="0"/>
              <a:t>might be not suitable </a:t>
            </a:r>
            <a:r>
              <a:rPr lang="en-ID" dirty="0"/>
              <a:t>for the data.</a:t>
            </a:r>
          </a:p>
        </p:txBody>
      </p:sp>
    </p:spTree>
    <p:extLst>
      <p:ext uri="{BB962C8B-B14F-4D97-AF65-F5344CB8AC3E}">
        <p14:creationId xmlns:p14="http://schemas.microsoft.com/office/powerpoint/2010/main" val="26914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THANKS!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Any questions</a:t>
            </a:r>
            <a:r>
              <a:rPr lang="en" b="1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USER REQUIREMENT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6954714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D" sz="2000" dirty="0"/>
              <a:t>To minimize loss, banks need to be able to create approval decisions to determine customers who will default if given a loan, and who will keep paying.  An applicant’s demographic, socio-economic profiles, and past behaviours are considered by loan managers before a decision is taken regarding his/her loan application.</a:t>
            </a:r>
          </a:p>
          <a:p>
            <a:pPr>
              <a:buFont typeface="Wingdings" pitchFamily="2" charset="2"/>
              <a:buChar char="v"/>
            </a:pPr>
            <a:r>
              <a:rPr lang="en-ID" sz="2000" b="1" dirty="0">
                <a:effectLst/>
              </a:rPr>
              <a:t>Objective</a:t>
            </a:r>
            <a:r>
              <a:rPr lang="en-ID" sz="2000" dirty="0">
                <a:effectLst/>
              </a:rPr>
              <a:t>:</a:t>
            </a:r>
            <a:r>
              <a:rPr lang="en-ID" sz="2000" b="1" dirty="0">
                <a:effectLst/>
              </a:rPr>
              <a:t> </a:t>
            </a:r>
            <a:r>
              <a:rPr lang="en-ID" sz="2000" dirty="0"/>
              <a:t>analyse the loan applicant’s data to know what is the current status of the applicants submitted to the bank and the insight you could get from the data.</a:t>
            </a:r>
            <a:endParaRPr lang="en-ID" sz="2000" dirty="0">
              <a:effectLst/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828;p49">
            <a:extLst>
              <a:ext uri="{FF2B5EF4-FFF2-40B4-BE49-F238E27FC236}">
                <a16:creationId xmlns:a16="http://schemas.microsoft.com/office/drawing/2014/main" id="{399F4332-39C6-354F-9609-CF3AD3A46E3F}"/>
              </a:ext>
            </a:extLst>
          </p:cNvPr>
          <p:cNvGrpSpPr/>
          <p:nvPr/>
        </p:nvGrpSpPr>
        <p:grpSpPr>
          <a:xfrm>
            <a:off x="8221320" y="641228"/>
            <a:ext cx="289725" cy="311193"/>
            <a:chOff x="611175" y="2326900"/>
            <a:chExt cx="362700" cy="389575"/>
          </a:xfrm>
        </p:grpSpPr>
        <p:sp>
          <p:nvSpPr>
            <p:cNvPr id="7" name="Google Shape;829;p49">
              <a:extLst>
                <a:ext uri="{FF2B5EF4-FFF2-40B4-BE49-F238E27FC236}">
                  <a16:creationId xmlns:a16="http://schemas.microsoft.com/office/drawing/2014/main" id="{37168BD7-99BB-BA47-80A7-D317BF5F09F3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0;p49">
              <a:extLst>
                <a:ext uri="{FF2B5EF4-FFF2-40B4-BE49-F238E27FC236}">
                  <a16:creationId xmlns:a16="http://schemas.microsoft.com/office/drawing/2014/main" id="{D95B0A7C-E4A2-464C-8731-C05F0880265B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1;p49">
              <a:extLst>
                <a:ext uri="{FF2B5EF4-FFF2-40B4-BE49-F238E27FC236}">
                  <a16:creationId xmlns:a16="http://schemas.microsoft.com/office/drawing/2014/main" id="{DCFD483C-CF81-9541-8634-81D4E13E65FF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2;p49">
              <a:extLst>
                <a:ext uri="{FF2B5EF4-FFF2-40B4-BE49-F238E27FC236}">
                  <a16:creationId xmlns:a16="http://schemas.microsoft.com/office/drawing/2014/main" id="{8069812C-A6BC-E542-BB36-224DD0A266F5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6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BUSINESS QUESTIONS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68110" y="1367325"/>
            <a:ext cx="6353589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D" sz="2400" dirty="0"/>
              <a:t>What Parameters are affecting the loan credit default? </a:t>
            </a:r>
          </a:p>
          <a:p>
            <a:pPr fontAlgn="base"/>
            <a:r>
              <a:rPr lang="en-ID" sz="2400" dirty="0"/>
              <a:t>Is there any parameter that affects the default process the most (or no parameter at all)?</a:t>
            </a:r>
          </a:p>
          <a:p>
            <a:pPr fontAlgn="base"/>
            <a:r>
              <a:rPr lang="en-ID" sz="2400" dirty="0"/>
              <a:t>Is the available data and parameters enough to know what is affecting the credit default or not?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dirty="0"/>
          </a:p>
        </p:txBody>
      </p:sp>
      <p:grpSp>
        <p:nvGrpSpPr>
          <p:cNvPr id="21" name="Google Shape;101;p15">
            <a:extLst>
              <a:ext uri="{FF2B5EF4-FFF2-40B4-BE49-F238E27FC236}">
                <a16:creationId xmlns:a16="http://schemas.microsoft.com/office/drawing/2014/main" id="{A3088146-62EF-524E-B39B-45D9D3A7357B}"/>
              </a:ext>
            </a:extLst>
          </p:cNvPr>
          <p:cNvGrpSpPr/>
          <p:nvPr/>
        </p:nvGrpSpPr>
        <p:grpSpPr>
          <a:xfrm>
            <a:off x="8158943" y="631962"/>
            <a:ext cx="390214" cy="329725"/>
            <a:chOff x="3918650" y="293075"/>
            <a:chExt cx="488500" cy="412775"/>
          </a:xfrm>
        </p:grpSpPr>
        <p:sp>
          <p:nvSpPr>
            <p:cNvPr id="22" name="Google Shape;102;p15">
              <a:extLst>
                <a:ext uri="{FF2B5EF4-FFF2-40B4-BE49-F238E27FC236}">
                  <a16:creationId xmlns:a16="http://schemas.microsoft.com/office/drawing/2014/main" id="{353F8DC6-228B-B64A-BF7E-E22E9F1F3264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  <p:sp>
          <p:nvSpPr>
            <p:cNvPr id="23" name="Google Shape;103;p15">
              <a:extLst>
                <a:ext uri="{FF2B5EF4-FFF2-40B4-BE49-F238E27FC236}">
                  <a16:creationId xmlns:a16="http://schemas.microsoft.com/office/drawing/2014/main" id="{B8365E04-47B0-5840-9DD9-44BE682F9090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  <p:sp>
          <p:nvSpPr>
            <p:cNvPr id="24" name="Google Shape;104;p15">
              <a:extLst>
                <a:ext uri="{FF2B5EF4-FFF2-40B4-BE49-F238E27FC236}">
                  <a16:creationId xmlns:a16="http://schemas.microsoft.com/office/drawing/2014/main" id="{B87FBB48-3DC7-574B-A87F-AED84246ED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76275" y="1397700"/>
            <a:ext cx="6584552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D" sz="2400" dirty="0"/>
              <a:t>There are </a:t>
            </a:r>
            <a:r>
              <a:rPr lang="en-ID" sz="2400" b="1" dirty="0"/>
              <a:t>no features </a:t>
            </a:r>
            <a:r>
              <a:rPr lang="en-ID" sz="2400" dirty="0"/>
              <a:t>that has </a:t>
            </a:r>
            <a:r>
              <a:rPr lang="en-ID" sz="2400" b="1" dirty="0"/>
              <a:t>high correlation</a:t>
            </a:r>
            <a:r>
              <a:rPr lang="en-ID" sz="2400" dirty="0"/>
              <a:t> with default.</a:t>
            </a:r>
          </a:p>
          <a:p>
            <a:pPr algn="just">
              <a:buFont typeface="Wingdings" pitchFamily="2" charset="2"/>
              <a:buChar char="ü"/>
            </a:pPr>
            <a:r>
              <a:rPr lang="en-ID" sz="2400" dirty="0"/>
              <a:t>The top 3 features are: </a:t>
            </a:r>
            <a:r>
              <a:rPr lang="en-ID" sz="2400" b="1" dirty="0"/>
              <a:t>account check status</a:t>
            </a:r>
            <a:r>
              <a:rPr lang="en-ID" sz="2400" dirty="0"/>
              <a:t>, </a:t>
            </a:r>
            <a:r>
              <a:rPr lang="en-ID" sz="2400" b="1" dirty="0"/>
              <a:t>duration</a:t>
            </a:r>
            <a:r>
              <a:rPr lang="en-ID" sz="2400" dirty="0"/>
              <a:t>, and </a:t>
            </a:r>
            <a:r>
              <a:rPr lang="en-ID" sz="2400" b="1" dirty="0"/>
              <a:t>amount of credit</a:t>
            </a:r>
            <a:r>
              <a:rPr lang="en-ID" sz="2400" dirty="0"/>
              <a:t>.</a:t>
            </a:r>
            <a:r>
              <a:rPr lang="en-ID" sz="2400" b="1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ID" sz="2400" dirty="0"/>
              <a:t>The current available data is </a:t>
            </a:r>
            <a:r>
              <a:rPr lang="en-ID" sz="2400" b="1" dirty="0"/>
              <a:t>still not enough </a:t>
            </a:r>
            <a:r>
              <a:rPr lang="en-ID" sz="2400" dirty="0"/>
              <a:t>to determine whether someone default or not.</a:t>
            </a:r>
          </a:p>
          <a:p>
            <a:pPr marL="88900" indent="0" algn="just">
              <a:buNone/>
            </a:pPr>
            <a:endParaRPr lang="en-ID" sz="2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dirty="0"/>
          </a:p>
        </p:txBody>
      </p:sp>
      <p:grpSp>
        <p:nvGrpSpPr>
          <p:cNvPr id="9" name="Google Shape;895;p49">
            <a:extLst>
              <a:ext uri="{FF2B5EF4-FFF2-40B4-BE49-F238E27FC236}">
                <a16:creationId xmlns:a16="http://schemas.microsoft.com/office/drawing/2014/main" id="{D79ADE07-7FF9-D74F-B5E8-200F08CC3BA8}"/>
              </a:ext>
            </a:extLst>
          </p:cNvPr>
          <p:cNvGrpSpPr/>
          <p:nvPr/>
        </p:nvGrpSpPr>
        <p:grpSpPr>
          <a:xfrm>
            <a:off x="8178454" y="664154"/>
            <a:ext cx="361896" cy="265341"/>
            <a:chOff x="3936375" y="3703750"/>
            <a:chExt cx="453050" cy="332175"/>
          </a:xfrm>
        </p:grpSpPr>
        <p:sp>
          <p:nvSpPr>
            <p:cNvPr id="10" name="Google Shape;896;p49">
              <a:extLst>
                <a:ext uri="{FF2B5EF4-FFF2-40B4-BE49-F238E27FC236}">
                  <a16:creationId xmlns:a16="http://schemas.microsoft.com/office/drawing/2014/main" id="{45746E6A-4CB8-204F-8A7F-672604E99964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7;p49">
              <a:extLst>
                <a:ext uri="{FF2B5EF4-FFF2-40B4-BE49-F238E27FC236}">
                  <a16:creationId xmlns:a16="http://schemas.microsoft.com/office/drawing/2014/main" id="{11C9294B-5096-8846-8C94-16B36AC29F49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8;p49">
              <a:extLst>
                <a:ext uri="{FF2B5EF4-FFF2-40B4-BE49-F238E27FC236}">
                  <a16:creationId xmlns:a16="http://schemas.microsoft.com/office/drawing/2014/main" id="{7E0D389A-9B2F-F54C-90BA-1E6D87F01B75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9;p49">
              <a:extLst>
                <a:ext uri="{FF2B5EF4-FFF2-40B4-BE49-F238E27FC236}">
                  <a16:creationId xmlns:a16="http://schemas.microsoft.com/office/drawing/2014/main" id="{37FE9F8D-1B2F-494C-A20E-5BCE87032FE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0;p49">
              <a:extLst>
                <a:ext uri="{FF2B5EF4-FFF2-40B4-BE49-F238E27FC236}">
                  <a16:creationId xmlns:a16="http://schemas.microsoft.com/office/drawing/2014/main" id="{481A89E8-82B7-4F49-AA9D-8DA1ECAFE3D5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KEY ACTIONS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B0389298-083A-CB4A-B556-C19437ED248A}"/>
              </a:ext>
            </a:extLst>
          </p:cNvPr>
          <p:cNvSpPr txBox="1">
            <a:spLocks/>
          </p:cNvSpPr>
          <p:nvPr/>
        </p:nvSpPr>
        <p:spPr>
          <a:xfrm>
            <a:off x="1611016" y="1732256"/>
            <a:ext cx="651627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dirty="0"/>
              <a:t>We should </a:t>
            </a:r>
            <a:r>
              <a:rPr lang="en-ID" b="1" dirty="0"/>
              <a:t>get more data </a:t>
            </a:r>
            <a:r>
              <a:rPr lang="en-ID" dirty="0"/>
              <a:t>to </a:t>
            </a:r>
            <a:r>
              <a:rPr lang="en-ID" dirty="0" err="1"/>
              <a:t>analyze</a:t>
            </a:r>
            <a:r>
              <a:rPr lang="en-ID" dirty="0"/>
              <a:t> the correlation further.</a:t>
            </a:r>
          </a:p>
          <a:p>
            <a:r>
              <a:rPr lang="en-ID" dirty="0"/>
              <a:t>Using </a:t>
            </a:r>
            <a:r>
              <a:rPr lang="en-ID" b="1" dirty="0"/>
              <a:t>machine learning</a:t>
            </a:r>
            <a:r>
              <a:rPr lang="en-ID" dirty="0"/>
              <a:t>, we can further </a:t>
            </a:r>
            <a:r>
              <a:rPr lang="en-ID" b="1" dirty="0"/>
              <a:t>explore the effects of each features </a:t>
            </a:r>
            <a:r>
              <a:rPr lang="en-ID" dirty="0"/>
              <a:t>(</a:t>
            </a:r>
            <a:r>
              <a:rPr lang="en-ID" i="1" dirty="0"/>
              <a:t>feature importance</a:t>
            </a:r>
            <a:r>
              <a:rPr lang="en-ID" dirty="0"/>
              <a:t>)</a:t>
            </a:r>
            <a:r>
              <a:rPr lang="en-ID" b="1" dirty="0"/>
              <a:t> </a:t>
            </a:r>
            <a:r>
              <a:rPr lang="en-ID" dirty="0"/>
              <a:t>to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7251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WHAT PARAMETERS ARE AFFECTING LOAN CREDIT DEFAULT?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2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1. WHAT PARAMETERS ARE AFFECTING LOAN CREDIT DEFAULT?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513C45AD-B0B5-874C-99CA-67F41A87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29" y="1312136"/>
            <a:ext cx="4896472" cy="2418327"/>
          </a:xfrm>
          <a:prstGeom prst="rect">
            <a:avLst/>
          </a:prstGeom>
        </p:spPr>
      </p:pic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9EE88667-3F83-6743-A68F-E6CBE19D8B3C}"/>
              </a:ext>
            </a:extLst>
          </p:cNvPr>
          <p:cNvSpPr txBox="1">
            <a:spLocks/>
          </p:cNvSpPr>
          <p:nvPr/>
        </p:nvSpPr>
        <p:spPr>
          <a:xfrm>
            <a:off x="1604715" y="3711545"/>
            <a:ext cx="6739500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1600" dirty="0"/>
              <a:t>All of the parameters has </a:t>
            </a:r>
            <a:r>
              <a:rPr lang="en-ID" sz="1600" b="1" dirty="0"/>
              <a:t>low correlation </a:t>
            </a:r>
            <a:r>
              <a:rPr lang="en-ID" sz="1600" dirty="0"/>
              <a:t>(below 0.4) with default.</a:t>
            </a:r>
          </a:p>
          <a:p>
            <a:r>
              <a:rPr lang="en-ID" sz="1600" dirty="0"/>
              <a:t>Parameter with the </a:t>
            </a:r>
            <a:r>
              <a:rPr lang="en-ID" sz="1600" b="1" dirty="0"/>
              <a:t>highest correlation </a:t>
            </a:r>
            <a:r>
              <a:rPr lang="en-ID" sz="1600" dirty="0"/>
              <a:t>is </a:t>
            </a:r>
            <a:r>
              <a:rPr lang="en-ID" sz="1600" b="1" dirty="0" err="1"/>
              <a:t>account_check_status</a:t>
            </a:r>
            <a:r>
              <a:rPr lang="en-ID" sz="1600" b="1" dirty="0"/>
              <a:t> </a:t>
            </a:r>
            <a:r>
              <a:rPr lang="en-ID" sz="1600" dirty="0"/>
              <a:t>with 0.30 negative correlation and the </a:t>
            </a:r>
            <a:r>
              <a:rPr lang="en-ID" sz="1600" b="1" dirty="0"/>
              <a:t>lowest correlation </a:t>
            </a:r>
            <a:r>
              <a:rPr lang="en-ID" sz="1600" dirty="0"/>
              <a:t>is </a:t>
            </a:r>
            <a:r>
              <a:rPr lang="en-ID" sz="1600" b="1" dirty="0" err="1"/>
              <a:t>present_emp_since</a:t>
            </a:r>
            <a:r>
              <a:rPr lang="en-ID" sz="1600" b="1" dirty="0"/>
              <a:t> </a:t>
            </a:r>
            <a:r>
              <a:rPr lang="en-ID" sz="1600" dirty="0"/>
              <a:t>with 0.001 positive correlation.</a:t>
            </a:r>
          </a:p>
          <a:p>
            <a:endParaRPr lang="en-ID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28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176402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/>
              <a:t>2. IS THERE ANY PARAMETER THAT AFFECTS THE DEFAULT PROCESS THE MOST?</a:t>
            </a:r>
            <a:endParaRPr sz="24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8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2. IS THERE ANY PARAMETER THAT AFFECTS THE DEFAULT PROCESS THE MOST?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B349F75-9C6A-7346-9D92-340AF366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863" y="1313904"/>
            <a:ext cx="3955060" cy="2515691"/>
          </a:xfrm>
          <a:prstGeom prst="rect">
            <a:avLst/>
          </a:prstGeom>
        </p:spPr>
      </p:pic>
      <p:sp>
        <p:nvSpPr>
          <p:cNvPr id="11" name="Google Shape;163;p21">
            <a:extLst>
              <a:ext uri="{FF2B5EF4-FFF2-40B4-BE49-F238E27FC236}">
                <a16:creationId xmlns:a16="http://schemas.microsoft.com/office/drawing/2014/main" id="{641665E7-B2E1-654E-BBEE-08A43DB8F4FD}"/>
              </a:ext>
            </a:extLst>
          </p:cNvPr>
          <p:cNvSpPr txBox="1">
            <a:spLocks/>
          </p:cNvSpPr>
          <p:nvPr/>
        </p:nvSpPr>
        <p:spPr>
          <a:xfrm>
            <a:off x="2002982" y="3759020"/>
            <a:ext cx="6620822" cy="198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D" sz="1600" dirty="0"/>
              <a:t>From the top 5 features, </a:t>
            </a:r>
            <a:r>
              <a:rPr lang="en-ID" sz="1600" b="1" dirty="0"/>
              <a:t>2 out of 5 </a:t>
            </a:r>
            <a:r>
              <a:rPr lang="en-ID" sz="1600" dirty="0"/>
              <a:t>has negative correlation while the rest has positive correlation.</a:t>
            </a:r>
          </a:p>
          <a:p>
            <a:r>
              <a:rPr lang="en-ID" sz="1600" dirty="0"/>
              <a:t>The most positively correlated feature is </a:t>
            </a:r>
            <a:r>
              <a:rPr lang="en-ID" sz="1600" b="1" dirty="0"/>
              <a:t>account check status </a:t>
            </a:r>
            <a:r>
              <a:rPr lang="en-ID" sz="1600" dirty="0"/>
              <a:t>and the most negatively correlated feature is </a:t>
            </a:r>
            <a:r>
              <a:rPr lang="en-ID" sz="1600" b="1" dirty="0"/>
              <a:t>duration in month</a:t>
            </a:r>
            <a:r>
              <a:rPr lang="en-ID" sz="1600" dirty="0"/>
              <a:t>.</a:t>
            </a:r>
          </a:p>
          <a:p>
            <a:endParaRPr lang="en-ID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64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586</Words>
  <Application>Microsoft Macintosh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Wingdings</vt:lpstr>
      <vt:lpstr>Arial</vt:lpstr>
      <vt:lpstr>Barlow</vt:lpstr>
      <vt:lpstr>Basset template</vt:lpstr>
      <vt:lpstr>Case Study:  Bank Loan</vt:lpstr>
      <vt:lpstr>BUSINESS USER REQUIREMENT</vt:lpstr>
      <vt:lpstr>BUSINESS QUESTIONS</vt:lpstr>
      <vt:lpstr>EXECUTIVE SUMMARY</vt:lpstr>
      <vt:lpstr>KEY ACTIONS</vt:lpstr>
      <vt:lpstr>1. WHAT PARAMETERS ARE AFFECTING LOAN CREDIT DEFAULT?</vt:lpstr>
      <vt:lpstr>1. WHAT PARAMETERS ARE AFFECTING LOAN CREDIT DEFAULT?</vt:lpstr>
      <vt:lpstr>2. IS THERE ANY PARAMETER THAT AFFECTS THE DEFAULT PROCESS THE MOST?</vt:lpstr>
      <vt:lpstr>2. IS THERE ANY PARAMETER THAT AFFECTS THE DEFAULT PROCESS THE MOST?</vt:lpstr>
      <vt:lpstr>2.1 ACCOUNT CHECK STATUS</vt:lpstr>
      <vt:lpstr>2.2 DURATION IN MONTH</vt:lpstr>
      <vt:lpstr>2.3 CREDIT AMOUNT</vt:lpstr>
      <vt:lpstr>2.4 SAVINGS</vt:lpstr>
      <vt:lpstr>2.5 CREDIT HISTORY</vt:lpstr>
      <vt:lpstr>3. IS THE AVAILABLE DATA ENOUGH TO DETERMINE DEFAULT OR NOT?</vt:lpstr>
      <vt:lpstr>3. IS THE AVAILABLE DATA ENOUGH TO DETERMINE DEFAULT OR NOT?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Sales Analysis</dc:title>
  <cp:lastModifiedBy>ELVAN SELVANO</cp:lastModifiedBy>
  <cp:revision>7</cp:revision>
  <dcterms:modified xsi:type="dcterms:W3CDTF">2021-05-28T13:16:01Z</dcterms:modified>
</cp:coreProperties>
</file>