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34"/>
  </p:notesMasterIdLst>
  <p:sldIdLst>
    <p:sldId id="256" r:id="rId2"/>
    <p:sldId id="324" r:id="rId3"/>
    <p:sldId id="257" r:id="rId4"/>
    <p:sldId id="325" r:id="rId5"/>
    <p:sldId id="295" r:id="rId6"/>
    <p:sldId id="296" r:id="rId7"/>
    <p:sldId id="298" r:id="rId8"/>
    <p:sldId id="301" r:id="rId9"/>
    <p:sldId id="299" r:id="rId10"/>
    <p:sldId id="300" r:id="rId11"/>
    <p:sldId id="302" r:id="rId12"/>
    <p:sldId id="305" r:id="rId13"/>
    <p:sldId id="303" r:id="rId14"/>
    <p:sldId id="304" r:id="rId15"/>
    <p:sldId id="306" r:id="rId16"/>
    <p:sldId id="307" r:id="rId17"/>
    <p:sldId id="308" r:id="rId18"/>
    <p:sldId id="309" r:id="rId19"/>
    <p:sldId id="310" r:id="rId20"/>
    <p:sldId id="311" r:id="rId21"/>
    <p:sldId id="312" r:id="rId22"/>
    <p:sldId id="322" r:id="rId23"/>
    <p:sldId id="314" r:id="rId24"/>
    <p:sldId id="315" r:id="rId25"/>
    <p:sldId id="316" r:id="rId26"/>
    <p:sldId id="317" r:id="rId27"/>
    <p:sldId id="318" r:id="rId28"/>
    <p:sldId id="319" r:id="rId29"/>
    <p:sldId id="320" r:id="rId30"/>
    <p:sldId id="321" r:id="rId31"/>
    <p:sldId id="326" r:id="rId32"/>
    <p:sldId id="278" r:id="rId33"/>
  </p:sldIdLst>
  <p:sldSz cx="9144000" cy="5143500" type="screen16x9"/>
  <p:notesSz cx="6858000" cy="9144000"/>
  <p:embeddedFontLst>
    <p:embeddedFont>
      <p:font typeface="Barlow" pitchFamily="2" charset="77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F142F75-7C1E-4CD8-8D0B-BB6E87AE0EED}">
  <a:tblStyle styleId="{4F142F75-7C1E-4CD8-8D0B-BB6E87AE0EE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DE76D83-BB02-407F-8F4D-D8C6B472E35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34"/>
    <p:restoredTop sz="94648"/>
  </p:normalViewPr>
  <p:slideViewPr>
    <p:cSldViewPr snapToGrid="0" snapToObjects="1">
      <p:cViewPr varScale="1">
        <p:scale>
          <a:sx n="156" d="100"/>
          <a:sy n="156" d="100"/>
        </p:scale>
        <p:origin x="288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86934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71488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91510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56260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31482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75404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48831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34035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36154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74966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57145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51974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42965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04116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94805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51939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339373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145861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809639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938851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83069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744344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124356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50118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61970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78214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00529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93334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6488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872900" y="-75"/>
            <a:ext cx="1271100" cy="5143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241225" y="1310875"/>
            <a:ext cx="6509100" cy="2521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2710225" y="1310850"/>
            <a:ext cx="5476800" cy="25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3047925" y="-75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3"/>
          <p:cNvSpPr/>
          <p:nvPr/>
        </p:nvSpPr>
        <p:spPr>
          <a:xfrm>
            <a:off x="2241225" y="1770000"/>
            <a:ext cx="6509100" cy="160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2935400" y="1846200"/>
            <a:ext cx="5814900" cy="91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2935400" y="2604625"/>
            <a:ext cx="5814900" cy="45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/>
          <p:nvPr/>
        </p:nvSpPr>
        <p:spPr>
          <a:xfrm>
            <a:off x="877500" y="393525"/>
            <a:ext cx="7872900" cy="8067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1556331" y="1349141"/>
            <a:ext cx="7085700" cy="29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SzPts val="2600"/>
              <a:buChar char="▪"/>
              <a:defRPr/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/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/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/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" name="Google Shape;32;p5"/>
          <p:cNvSpPr/>
          <p:nvPr/>
        </p:nvSpPr>
        <p:spPr>
          <a:xfrm>
            <a:off x="7943750" y="393425"/>
            <a:ext cx="806700" cy="806700"/>
          </a:xfrm>
          <a:prstGeom prst="rect">
            <a:avLst/>
          </a:prstGeom>
          <a:solidFill>
            <a:srgbClr val="FFFFFF">
              <a:alpha val="52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7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7"/>
          <p:cNvSpPr/>
          <p:nvPr/>
        </p:nvSpPr>
        <p:spPr>
          <a:xfrm>
            <a:off x="877500" y="393525"/>
            <a:ext cx="7872900" cy="8067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1576275" y="1367175"/>
            <a:ext cx="3482400" cy="33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Char char="▪"/>
              <a:defRPr sz="2200"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2"/>
          </p:nvPr>
        </p:nvSpPr>
        <p:spPr>
          <a:xfrm>
            <a:off x="5268071" y="1367175"/>
            <a:ext cx="3482400" cy="33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Char char="▪"/>
              <a:defRPr sz="2200"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" name="Google Shape;49;p7"/>
          <p:cNvSpPr/>
          <p:nvPr/>
        </p:nvSpPr>
        <p:spPr>
          <a:xfrm>
            <a:off x="7943750" y="393425"/>
            <a:ext cx="806700" cy="806700"/>
          </a:xfrm>
          <a:prstGeom prst="rect">
            <a:avLst/>
          </a:prstGeom>
          <a:solidFill>
            <a:srgbClr val="FFFFFF">
              <a:alpha val="52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1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8595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7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556331" y="1349141"/>
            <a:ext cx="7085700" cy="29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Barlow"/>
              <a:buChar char="▪"/>
              <a:defRPr sz="2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Barlow"/>
              <a:buChar char="▫"/>
              <a:defRPr sz="2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Barlow"/>
              <a:buChar char="▫"/>
              <a:defRPr sz="2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▫"/>
              <a:defRPr sz="2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○"/>
              <a:defRPr sz="2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■"/>
              <a:defRPr sz="2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●"/>
              <a:defRPr sz="2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○"/>
              <a:defRPr sz="2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■"/>
              <a:defRPr sz="2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2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buNone/>
              <a:defRPr sz="12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ctr">
              <a:buNone/>
              <a:defRPr sz="12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ctr">
              <a:buNone/>
              <a:defRPr sz="12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ctr">
              <a:buNone/>
              <a:defRPr sz="12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ctr">
              <a:buNone/>
              <a:defRPr sz="12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ctr">
              <a:buNone/>
              <a:defRPr sz="12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ctr">
              <a:buNone/>
              <a:defRPr sz="12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ctr">
              <a:buNone/>
              <a:defRPr sz="12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61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ctrTitle"/>
          </p:nvPr>
        </p:nvSpPr>
        <p:spPr>
          <a:xfrm>
            <a:off x="2710225" y="1310850"/>
            <a:ext cx="5476800" cy="25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Case Study: </a:t>
            </a:r>
            <a:br>
              <a:rPr lang="en" dirty="0"/>
            </a:br>
            <a:r>
              <a:rPr lang="en" dirty="0"/>
              <a:t>Sales Analysis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1"/>
          <p:cNvSpPr txBox="1">
            <a:spLocks noGrp="1"/>
          </p:cNvSpPr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dirty="0"/>
              <a:t>2. HOW IS THE SALES PERFORMANCE?</a:t>
            </a:r>
            <a:endParaRPr dirty="0"/>
          </a:p>
        </p:txBody>
      </p:sp>
      <p:sp>
        <p:nvSpPr>
          <p:cNvPr id="164" name="Google Shape;164;p21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pSp>
        <p:nvGrpSpPr>
          <p:cNvPr id="165" name="Google Shape;165;p21"/>
          <p:cNvGrpSpPr/>
          <p:nvPr/>
        </p:nvGrpSpPr>
        <p:grpSpPr>
          <a:xfrm>
            <a:off x="8247163" y="629034"/>
            <a:ext cx="205851" cy="335576"/>
            <a:chOff x="6730350" y="2315900"/>
            <a:chExt cx="257700" cy="420100"/>
          </a:xfrm>
        </p:grpSpPr>
        <p:sp>
          <p:nvSpPr>
            <p:cNvPr id="166" name="Google Shape;166;p21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1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1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1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1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098" name="Picture 2">
            <a:extLst>
              <a:ext uri="{FF2B5EF4-FFF2-40B4-BE49-F238E27FC236}">
                <a16:creationId xmlns:a16="http://schemas.microsoft.com/office/drawing/2014/main" id="{12E15334-E67F-7241-8917-C375B7C38D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8263" y="1440409"/>
            <a:ext cx="6460929" cy="3022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71194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>
            <a:spLocks noGrp="1"/>
          </p:cNvSpPr>
          <p:nvPr>
            <p:ph type="ctrTitle"/>
          </p:nvPr>
        </p:nvSpPr>
        <p:spPr>
          <a:xfrm>
            <a:off x="2935400" y="1846200"/>
            <a:ext cx="5814900" cy="91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3. </a:t>
            </a:r>
            <a:r>
              <a:rPr lang="en-ID" sz="2400" dirty="0"/>
              <a:t>W</a:t>
            </a:r>
            <a:r>
              <a:rPr lang="en" sz="2400" dirty="0"/>
              <a:t>HAT IS THE RATIO BETWEEN PREMIUM AND REGULAR USERS?</a:t>
            </a:r>
            <a:endParaRPr sz="2400" dirty="0"/>
          </a:p>
        </p:txBody>
      </p:sp>
      <p:sp>
        <p:nvSpPr>
          <p:cNvPr id="117" name="Google Shape;117;p17"/>
          <p:cNvSpPr txBox="1">
            <a:spLocks noGrp="1"/>
          </p:cNvSpPr>
          <p:nvPr>
            <p:ph type="subTitle" idx="1"/>
          </p:nvPr>
        </p:nvSpPr>
        <p:spPr>
          <a:xfrm>
            <a:off x="2935400" y="2604625"/>
            <a:ext cx="5814900" cy="45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472805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1"/>
          <p:cNvSpPr txBox="1">
            <a:spLocks noGrp="1"/>
          </p:cNvSpPr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dirty="0"/>
              <a:t>3. </a:t>
            </a:r>
            <a:r>
              <a:rPr lang="en-ID" dirty="0"/>
              <a:t>W</a:t>
            </a:r>
            <a:r>
              <a:rPr lang="en" dirty="0"/>
              <a:t>HAT IS THE RATIO BETWEEN PREMIUM AND REGULAR USERS?</a:t>
            </a:r>
            <a:endParaRPr dirty="0"/>
          </a:p>
        </p:txBody>
      </p:sp>
      <p:sp>
        <p:nvSpPr>
          <p:cNvPr id="164" name="Google Shape;164;p21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grpSp>
        <p:nvGrpSpPr>
          <p:cNvPr id="165" name="Google Shape;165;p21"/>
          <p:cNvGrpSpPr/>
          <p:nvPr/>
        </p:nvGrpSpPr>
        <p:grpSpPr>
          <a:xfrm>
            <a:off x="8247163" y="629034"/>
            <a:ext cx="205851" cy="335576"/>
            <a:chOff x="6730350" y="2315900"/>
            <a:chExt cx="257700" cy="420100"/>
          </a:xfrm>
        </p:grpSpPr>
        <p:sp>
          <p:nvSpPr>
            <p:cNvPr id="166" name="Google Shape;166;p21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1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1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1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1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Google Shape;163;p21">
            <a:extLst>
              <a:ext uri="{FF2B5EF4-FFF2-40B4-BE49-F238E27FC236}">
                <a16:creationId xmlns:a16="http://schemas.microsoft.com/office/drawing/2014/main" id="{B0389298-083A-CB4A-B556-C19437ED248A}"/>
              </a:ext>
            </a:extLst>
          </p:cNvPr>
          <p:cNvSpPr txBox="1">
            <a:spLocks/>
          </p:cNvSpPr>
          <p:nvPr/>
        </p:nvSpPr>
        <p:spPr>
          <a:xfrm>
            <a:off x="1537537" y="1433200"/>
            <a:ext cx="6516272" cy="1981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Barlow"/>
              <a:buChar char="▪"/>
              <a:defRPr sz="2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Barlow"/>
              <a:buChar char="▫"/>
              <a:defRPr sz="2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Barlow"/>
              <a:buChar char="▫"/>
              <a:defRPr sz="2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Barlow"/>
              <a:buChar char="▫"/>
              <a:defRPr sz="2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Barlow"/>
              <a:buChar char="○"/>
              <a:defRPr sz="2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Barlow"/>
              <a:buChar char="■"/>
              <a:defRPr sz="2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Barlow"/>
              <a:buChar char="●"/>
              <a:defRPr sz="2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Barlow"/>
              <a:buChar char="○"/>
              <a:defRPr sz="2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Barlow"/>
              <a:buChar char="■"/>
              <a:defRPr sz="2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just"/>
            <a:r>
              <a:rPr lang="en-ID" sz="2000" dirty="0">
                <a:solidFill>
                  <a:schemeClr val="tx1">
                    <a:lumMod val="50000"/>
                  </a:schemeClr>
                </a:solidFill>
              </a:rPr>
              <a:t>Percentage of premium users that bought product A have </a:t>
            </a:r>
            <a:r>
              <a:rPr lang="en-ID" sz="2000" b="1" dirty="0">
                <a:solidFill>
                  <a:schemeClr val="tx1">
                    <a:lumMod val="50000"/>
                  </a:schemeClr>
                </a:solidFill>
              </a:rPr>
              <a:t>stayed mostly the same </a:t>
            </a:r>
            <a:r>
              <a:rPr lang="en-ID" sz="2000" dirty="0">
                <a:solidFill>
                  <a:schemeClr val="tx1">
                    <a:lumMod val="50000"/>
                  </a:schemeClr>
                </a:solidFill>
              </a:rPr>
              <a:t>between the interval</a:t>
            </a:r>
            <a:r>
              <a:rPr lang="en-ID" sz="2000" b="1" dirty="0">
                <a:solidFill>
                  <a:schemeClr val="tx1">
                    <a:lumMod val="50000"/>
                  </a:schemeClr>
                </a:solidFill>
              </a:rPr>
              <a:t> 50 to 60 percent</a:t>
            </a:r>
            <a:r>
              <a:rPr lang="en-ID" sz="2000" dirty="0">
                <a:solidFill>
                  <a:schemeClr val="tx1">
                    <a:lumMod val="50000"/>
                  </a:schemeClr>
                </a:solidFill>
              </a:rPr>
              <a:t>. While for product B, the percentage of premium user is </a:t>
            </a:r>
            <a:r>
              <a:rPr lang="en-ID" sz="2000" b="1" dirty="0">
                <a:solidFill>
                  <a:schemeClr val="tx1">
                    <a:lumMod val="50000"/>
                  </a:schemeClr>
                </a:solidFill>
              </a:rPr>
              <a:t>slightly higher</a:t>
            </a:r>
            <a:r>
              <a:rPr lang="en-ID" sz="2000" dirty="0">
                <a:solidFill>
                  <a:schemeClr val="tx1">
                    <a:lumMod val="50000"/>
                  </a:schemeClr>
                </a:solidFill>
              </a:rPr>
              <a:t>.</a:t>
            </a:r>
          </a:p>
          <a:p>
            <a:pPr algn="just"/>
            <a:r>
              <a:rPr lang="en-ID" sz="2000" dirty="0">
                <a:solidFill>
                  <a:schemeClr val="tx1">
                    <a:lumMod val="50000"/>
                  </a:schemeClr>
                </a:solidFill>
              </a:rPr>
              <a:t>Promotion team has </a:t>
            </a:r>
            <a:r>
              <a:rPr lang="en-ID" sz="2000" b="1" dirty="0" err="1">
                <a:solidFill>
                  <a:schemeClr val="tx1">
                    <a:lumMod val="50000"/>
                  </a:schemeClr>
                </a:solidFill>
              </a:rPr>
              <a:t>sucessfully</a:t>
            </a:r>
            <a:r>
              <a:rPr lang="en-ID" sz="2000" b="1" dirty="0">
                <a:solidFill>
                  <a:schemeClr val="tx1">
                    <a:lumMod val="50000"/>
                  </a:schemeClr>
                </a:solidFill>
              </a:rPr>
              <a:t> maintain the ratio </a:t>
            </a:r>
            <a:r>
              <a:rPr lang="en-ID" sz="2000" dirty="0">
                <a:solidFill>
                  <a:schemeClr val="tx1">
                    <a:lumMod val="50000"/>
                  </a:schemeClr>
                </a:solidFill>
              </a:rPr>
              <a:t>between premium user and regular user despite the fact that the number of transactions keep increasing up to 2017.</a:t>
            </a:r>
          </a:p>
          <a:p>
            <a:pPr algn="just"/>
            <a:r>
              <a:rPr lang="en-ID" sz="2000" b="1" dirty="0">
                <a:solidFill>
                  <a:schemeClr val="tx1">
                    <a:lumMod val="50000"/>
                  </a:schemeClr>
                </a:solidFill>
              </a:rPr>
              <a:t>Evaluate the current promotion method </a:t>
            </a:r>
            <a:r>
              <a:rPr lang="en-ID" sz="2000" dirty="0">
                <a:solidFill>
                  <a:schemeClr val="tx1">
                    <a:lumMod val="50000"/>
                  </a:schemeClr>
                </a:solidFill>
              </a:rPr>
              <a:t>to increase the conversion rate from regular to premium users.</a:t>
            </a:r>
          </a:p>
          <a:p>
            <a:pPr algn="just"/>
            <a:endParaRPr lang="en-ID" sz="20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88541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1"/>
          <p:cNvSpPr txBox="1">
            <a:spLocks noGrp="1"/>
          </p:cNvSpPr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dirty="0"/>
              <a:t>3. </a:t>
            </a:r>
            <a:r>
              <a:rPr lang="en-ID" dirty="0"/>
              <a:t>W</a:t>
            </a:r>
            <a:r>
              <a:rPr lang="en" dirty="0"/>
              <a:t>HAT IS THE RATIO BETWEEN PREMIUM AND REGULAR USERS?</a:t>
            </a:r>
            <a:endParaRPr dirty="0"/>
          </a:p>
        </p:txBody>
      </p:sp>
      <p:sp>
        <p:nvSpPr>
          <p:cNvPr id="164" name="Google Shape;164;p21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grpSp>
        <p:nvGrpSpPr>
          <p:cNvPr id="165" name="Google Shape;165;p21"/>
          <p:cNvGrpSpPr/>
          <p:nvPr/>
        </p:nvGrpSpPr>
        <p:grpSpPr>
          <a:xfrm>
            <a:off x="8247163" y="629034"/>
            <a:ext cx="205851" cy="335576"/>
            <a:chOff x="6730350" y="2315900"/>
            <a:chExt cx="257700" cy="420100"/>
          </a:xfrm>
        </p:grpSpPr>
        <p:sp>
          <p:nvSpPr>
            <p:cNvPr id="166" name="Google Shape;166;p21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1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1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1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1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170" name="Picture 2">
            <a:extLst>
              <a:ext uri="{FF2B5EF4-FFF2-40B4-BE49-F238E27FC236}">
                <a16:creationId xmlns:a16="http://schemas.microsoft.com/office/drawing/2014/main" id="{BDBEBFF7-56FF-E948-A4FE-BF9D8DD72F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3929" y="1600536"/>
            <a:ext cx="6783234" cy="2755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22194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1"/>
          <p:cNvSpPr txBox="1">
            <a:spLocks noGrp="1"/>
          </p:cNvSpPr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dirty="0"/>
              <a:t>3. </a:t>
            </a:r>
            <a:r>
              <a:rPr lang="en-ID" dirty="0"/>
              <a:t>W</a:t>
            </a:r>
            <a:r>
              <a:rPr lang="en" dirty="0"/>
              <a:t>HAT IS THE RATIO BETWEEN PREMIUM AND REGULAR USERS?</a:t>
            </a:r>
            <a:endParaRPr dirty="0"/>
          </a:p>
        </p:txBody>
      </p:sp>
      <p:sp>
        <p:nvSpPr>
          <p:cNvPr id="164" name="Google Shape;164;p21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grpSp>
        <p:nvGrpSpPr>
          <p:cNvPr id="165" name="Google Shape;165;p21"/>
          <p:cNvGrpSpPr/>
          <p:nvPr/>
        </p:nvGrpSpPr>
        <p:grpSpPr>
          <a:xfrm>
            <a:off x="8247163" y="629034"/>
            <a:ext cx="205851" cy="335576"/>
            <a:chOff x="6730350" y="2315900"/>
            <a:chExt cx="257700" cy="420100"/>
          </a:xfrm>
        </p:grpSpPr>
        <p:sp>
          <p:nvSpPr>
            <p:cNvPr id="166" name="Google Shape;166;p21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1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1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1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1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8194" name="Picture 2">
            <a:extLst>
              <a:ext uri="{FF2B5EF4-FFF2-40B4-BE49-F238E27FC236}">
                <a16:creationId xmlns:a16="http://schemas.microsoft.com/office/drawing/2014/main" id="{6467BFE8-35AE-F64E-BD24-219F70C552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4576" y="1682049"/>
            <a:ext cx="6582587" cy="267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57733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>
            <a:spLocks noGrp="1"/>
          </p:cNvSpPr>
          <p:nvPr>
            <p:ph type="ctrTitle"/>
          </p:nvPr>
        </p:nvSpPr>
        <p:spPr>
          <a:xfrm>
            <a:off x="2935400" y="1846200"/>
            <a:ext cx="5814900" cy="91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4. WHAT IS THE RATIO BETWEEN ONLINE AND OFFLINE CHANNELS?</a:t>
            </a:r>
            <a:endParaRPr sz="2400" dirty="0"/>
          </a:p>
        </p:txBody>
      </p:sp>
      <p:sp>
        <p:nvSpPr>
          <p:cNvPr id="117" name="Google Shape;117;p17"/>
          <p:cNvSpPr txBox="1">
            <a:spLocks noGrp="1"/>
          </p:cNvSpPr>
          <p:nvPr>
            <p:ph type="subTitle" idx="1"/>
          </p:nvPr>
        </p:nvSpPr>
        <p:spPr>
          <a:xfrm>
            <a:off x="2935400" y="2604625"/>
            <a:ext cx="5814900" cy="45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165931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1"/>
          <p:cNvSpPr txBox="1">
            <a:spLocks noGrp="1"/>
          </p:cNvSpPr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4. WHAT IS THE RATIO BETWEEN ONLINE AND OFFLINE CHANNELS?</a:t>
            </a:r>
            <a:endParaRPr dirty="0"/>
          </a:p>
        </p:txBody>
      </p:sp>
      <p:sp>
        <p:nvSpPr>
          <p:cNvPr id="164" name="Google Shape;164;p21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grpSp>
        <p:nvGrpSpPr>
          <p:cNvPr id="165" name="Google Shape;165;p21"/>
          <p:cNvGrpSpPr/>
          <p:nvPr/>
        </p:nvGrpSpPr>
        <p:grpSpPr>
          <a:xfrm>
            <a:off x="8247163" y="629034"/>
            <a:ext cx="205851" cy="335576"/>
            <a:chOff x="6730350" y="2315900"/>
            <a:chExt cx="257700" cy="420100"/>
          </a:xfrm>
        </p:grpSpPr>
        <p:sp>
          <p:nvSpPr>
            <p:cNvPr id="166" name="Google Shape;166;p21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1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1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1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1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Google Shape;163;p21">
            <a:extLst>
              <a:ext uri="{FF2B5EF4-FFF2-40B4-BE49-F238E27FC236}">
                <a16:creationId xmlns:a16="http://schemas.microsoft.com/office/drawing/2014/main" id="{B0389298-083A-CB4A-B556-C19437ED248A}"/>
              </a:ext>
            </a:extLst>
          </p:cNvPr>
          <p:cNvSpPr txBox="1">
            <a:spLocks/>
          </p:cNvSpPr>
          <p:nvPr/>
        </p:nvSpPr>
        <p:spPr>
          <a:xfrm>
            <a:off x="1537537" y="1433200"/>
            <a:ext cx="6516272" cy="1981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Barlow"/>
              <a:buChar char="▪"/>
              <a:defRPr sz="2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Barlow"/>
              <a:buChar char="▫"/>
              <a:defRPr sz="2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Barlow"/>
              <a:buChar char="▫"/>
              <a:defRPr sz="2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Barlow"/>
              <a:buChar char="▫"/>
              <a:defRPr sz="2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Barlow"/>
              <a:buChar char="○"/>
              <a:defRPr sz="2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Barlow"/>
              <a:buChar char="■"/>
              <a:defRPr sz="2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Barlow"/>
              <a:buChar char="●"/>
              <a:defRPr sz="2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Barlow"/>
              <a:buChar char="○"/>
              <a:defRPr sz="2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Barlow"/>
              <a:buChar char="■"/>
              <a:defRPr sz="2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rPr lang="en-ID" sz="2400" dirty="0"/>
              <a:t>Offline channels for product A have </a:t>
            </a:r>
            <a:r>
              <a:rPr lang="en-ID" sz="2400" b="1" dirty="0"/>
              <a:t>dropped</a:t>
            </a:r>
            <a:r>
              <a:rPr lang="en-ID" sz="2400" dirty="0"/>
              <a:t> from </a:t>
            </a:r>
            <a:r>
              <a:rPr lang="en-ID" sz="2400" b="1" dirty="0"/>
              <a:t>66% in 2013 </a:t>
            </a:r>
            <a:r>
              <a:rPr lang="en-ID" sz="2400" dirty="0"/>
              <a:t>to </a:t>
            </a:r>
            <a:r>
              <a:rPr lang="en-ID" sz="2400" b="1" dirty="0"/>
              <a:t>54% in 2019</a:t>
            </a:r>
            <a:r>
              <a:rPr lang="en-ID" sz="2400" dirty="0"/>
              <a:t>.</a:t>
            </a:r>
          </a:p>
          <a:p>
            <a:r>
              <a:rPr lang="en-ID" sz="2400" dirty="0"/>
              <a:t>Channels ratio for product B have seen </a:t>
            </a:r>
            <a:r>
              <a:rPr lang="en-ID" sz="2400" b="1" dirty="0"/>
              <a:t>6% increase</a:t>
            </a:r>
            <a:r>
              <a:rPr lang="en-ID" sz="2400" dirty="0"/>
              <a:t> in </a:t>
            </a:r>
            <a:r>
              <a:rPr lang="en-ID" sz="2400" b="1" dirty="0"/>
              <a:t>offline sales </a:t>
            </a:r>
            <a:r>
              <a:rPr lang="en-ID" sz="2400" dirty="0"/>
              <a:t>from 2018 to 2019.</a:t>
            </a:r>
          </a:p>
          <a:p>
            <a:r>
              <a:rPr lang="en-ID" sz="2400" dirty="0"/>
              <a:t>The company should focus on the channel that generate the </a:t>
            </a:r>
            <a:r>
              <a:rPr lang="en-ID" sz="2400" b="1" dirty="0"/>
              <a:t>most revenue </a:t>
            </a:r>
            <a:r>
              <a:rPr lang="en-ID" sz="2400" dirty="0"/>
              <a:t>with </a:t>
            </a:r>
            <a:r>
              <a:rPr lang="en-ID" sz="2400" b="1" dirty="0"/>
              <a:t>least expense</a:t>
            </a:r>
            <a:r>
              <a:rPr lang="en-ID" sz="2400" dirty="0"/>
              <a:t>.</a:t>
            </a:r>
          </a:p>
          <a:p>
            <a:endParaRPr lang="en-ID" sz="2400" dirty="0"/>
          </a:p>
        </p:txBody>
      </p:sp>
    </p:spTree>
    <p:extLst>
      <p:ext uri="{BB962C8B-B14F-4D97-AF65-F5344CB8AC3E}">
        <p14:creationId xmlns:p14="http://schemas.microsoft.com/office/powerpoint/2010/main" val="42756135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1"/>
          <p:cNvSpPr txBox="1">
            <a:spLocks noGrp="1"/>
          </p:cNvSpPr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4. WHAT IS THE RATIO BETWEEN ONLINE AND OFFLINE CHANNELS?</a:t>
            </a:r>
            <a:endParaRPr dirty="0"/>
          </a:p>
        </p:txBody>
      </p:sp>
      <p:sp>
        <p:nvSpPr>
          <p:cNvPr id="164" name="Google Shape;164;p21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grpSp>
        <p:nvGrpSpPr>
          <p:cNvPr id="165" name="Google Shape;165;p21"/>
          <p:cNvGrpSpPr/>
          <p:nvPr/>
        </p:nvGrpSpPr>
        <p:grpSpPr>
          <a:xfrm>
            <a:off x="8247163" y="629034"/>
            <a:ext cx="205851" cy="335576"/>
            <a:chOff x="6730350" y="2315900"/>
            <a:chExt cx="257700" cy="420100"/>
          </a:xfrm>
        </p:grpSpPr>
        <p:sp>
          <p:nvSpPr>
            <p:cNvPr id="166" name="Google Shape;166;p21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1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1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1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1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1266" name="Picture 2">
            <a:extLst>
              <a:ext uri="{FF2B5EF4-FFF2-40B4-BE49-F238E27FC236}">
                <a16:creationId xmlns:a16="http://schemas.microsoft.com/office/drawing/2014/main" id="{2983CCEB-5CB8-884E-9A18-7B8EA8B036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076" y="1469100"/>
            <a:ext cx="7205717" cy="2927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56767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1"/>
          <p:cNvSpPr txBox="1">
            <a:spLocks noGrp="1"/>
          </p:cNvSpPr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4. WHAT IS THE RATIO BETWEEN ONLINE AND OFFLINE CHANNELS?</a:t>
            </a:r>
            <a:endParaRPr dirty="0"/>
          </a:p>
        </p:txBody>
      </p:sp>
      <p:sp>
        <p:nvSpPr>
          <p:cNvPr id="164" name="Google Shape;164;p21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grpSp>
        <p:nvGrpSpPr>
          <p:cNvPr id="165" name="Google Shape;165;p21"/>
          <p:cNvGrpSpPr/>
          <p:nvPr/>
        </p:nvGrpSpPr>
        <p:grpSpPr>
          <a:xfrm>
            <a:off x="8247163" y="629034"/>
            <a:ext cx="205851" cy="335576"/>
            <a:chOff x="6730350" y="2315900"/>
            <a:chExt cx="257700" cy="420100"/>
          </a:xfrm>
        </p:grpSpPr>
        <p:sp>
          <p:nvSpPr>
            <p:cNvPr id="166" name="Google Shape;166;p21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1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1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1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1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2290" name="Picture 2">
            <a:extLst>
              <a:ext uri="{FF2B5EF4-FFF2-40B4-BE49-F238E27FC236}">
                <a16:creationId xmlns:a16="http://schemas.microsoft.com/office/drawing/2014/main" id="{04EE7BEE-2F03-114B-9608-126BC46941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9571" y="1524125"/>
            <a:ext cx="7070271" cy="2872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63823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>
            <a:spLocks noGrp="1"/>
          </p:cNvSpPr>
          <p:nvPr>
            <p:ph type="ctrTitle"/>
          </p:nvPr>
        </p:nvSpPr>
        <p:spPr>
          <a:xfrm>
            <a:off x="2935400" y="1846200"/>
            <a:ext cx="5814900" cy="91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5. WHEN IS THE BUSIEST TIME OF THE DAY?</a:t>
            </a:r>
            <a:endParaRPr sz="2400" dirty="0"/>
          </a:p>
        </p:txBody>
      </p:sp>
      <p:sp>
        <p:nvSpPr>
          <p:cNvPr id="117" name="Google Shape;117;p17"/>
          <p:cNvSpPr txBox="1">
            <a:spLocks noGrp="1"/>
          </p:cNvSpPr>
          <p:nvPr>
            <p:ph type="subTitle" idx="1"/>
          </p:nvPr>
        </p:nvSpPr>
        <p:spPr>
          <a:xfrm>
            <a:off x="2935400" y="2604625"/>
            <a:ext cx="5814900" cy="45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758885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7"/>
          <p:cNvSpPr txBox="1">
            <a:spLocks noGrp="1"/>
          </p:cNvSpPr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CASE SUMMARY</a:t>
            </a:r>
            <a:endParaRPr dirty="0"/>
          </a:p>
        </p:txBody>
      </p:sp>
      <p:sp>
        <p:nvSpPr>
          <p:cNvPr id="372" name="Google Shape;372;p37"/>
          <p:cNvSpPr txBox="1">
            <a:spLocks noGrp="1"/>
          </p:cNvSpPr>
          <p:nvPr>
            <p:ph type="body" idx="1"/>
          </p:nvPr>
        </p:nvSpPr>
        <p:spPr>
          <a:xfrm>
            <a:off x="1556331" y="1349141"/>
            <a:ext cx="6954714" cy="29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Wingdings" pitchFamily="2" charset="2"/>
              <a:buChar char="v"/>
            </a:pPr>
            <a:r>
              <a:rPr lang="en-ID" sz="2000" dirty="0"/>
              <a:t>You're the Data Analyst of a retail company. The stakeholders want to get the insights from their historical purchases record between two types of products . You were given two datasets (Product1 &amp; Product2) that represent the information about customers' historical purchases.</a:t>
            </a:r>
          </a:p>
          <a:p>
            <a:pPr>
              <a:buFont typeface="Wingdings" pitchFamily="2" charset="2"/>
              <a:buChar char="v"/>
            </a:pPr>
            <a:r>
              <a:rPr lang="en-ID" sz="2000" b="1" dirty="0">
                <a:effectLst/>
              </a:rPr>
              <a:t>Objective</a:t>
            </a:r>
            <a:r>
              <a:rPr lang="en-ID" sz="2000" dirty="0">
                <a:effectLst/>
              </a:rPr>
              <a:t>: </a:t>
            </a:r>
            <a:r>
              <a:rPr lang="en-ID" sz="2000" dirty="0"/>
              <a:t>Create pitch deck to present your findings to the stakeholders (Presentation slides) </a:t>
            </a:r>
          </a:p>
          <a:p>
            <a:pPr>
              <a:buFont typeface="Wingdings" pitchFamily="2" charset="2"/>
              <a:buChar char="v"/>
            </a:pPr>
            <a:endParaRPr lang="en-ID" sz="2000" dirty="0">
              <a:effectLst/>
            </a:endParaRPr>
          </a:p>
        </p:txBody>
      </p:sp>
      <p:sp>
        <p:nvSpPr>
          <p:cNvPr id="373" name="Google Shape;373;p37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6" name="Google Shape;828;p49">
            <a:extLst>
              <a:ext uri="{FF2B5EF4-FFF2-40B4-BE49-F238E27FC236}">
                <a16:creationId xmlns:a16="http://schemas.microsoft.com/office/drawing/2014/main" id="{399F4332-39C6-354F-9609-CF3AD3A46E3F}"/>
              </a:ext>
            </a:extLst>
          </p:cNvPr>
          <p:cNvGrpSpPr/>
          <p:nvPr/>
        </p:nvGrpSpPr>
        <p:grpSpPr>
          <a:xfrm>
            <a:off x="8221320" y="641228"/>
            <a:ext cx="289725" cy="311193"/>
            <a:chOff x="611175" y="2326900"/>
            <a:chExt cx="362700" cy="389575"/>
          </a:xfrm>
        </p:grpSpPr>
        <p:sp>
          <p:nvSpPr>
            <p:cNvPr id="7" name="Google Shape;829;p49">
              <a:extLst>
                <a:ext uri="{FF2B5EF4-FFF2-40B4-BE49-F238E27FC236}">
                  <a16:creationId xmlns:a16="http://schemas.microsoft.com/office/drawing/2014/main" id="{37168BD7-99BB-BA47-80A7-D317BF5F09F3}"/>
                </a:ext>
              </a:extLst>
            </p:cNvPr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30;p49">
              <a:extLst>
                <a:ext uri="{FF2B5EF4-FFF2-40B4-BE49-F238E27FC236}">
                  <a16:creationId xmlns:a16="http://schemas.microsoft.com/office/drawing/2014/main" id="{D95B0A7C-E4A2-464C-8731-C05F0880265B}"/>
                </a:ext>
              </a:extLst>
            </p:cNvPr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831;p49">
              <a:extLst>
                <a:ext uri="{FF2B5EF4-FFF2-40B4-BE49-F238E27FC236}">
                  <a16:creationId xmlns:a16="http://schemas.microsoft.com/office/drawing/2014/main" id="{DCFD483C-CF81-9541-8634-81D4E13E65FF}"/>
                </a:ext>
              </a:extLst>
            </p:cNvPr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832;p49">
              <a:extLst>
                <a:ext uri="{FF2B5EF4-FFF2-40B4-BE49-F238E27FC236}">
                  <a16:creationId xmlns:a16="http://schemas.microsoft.com/office/drawing/2014/main" id="{8069812C-A6BC-E542-BB36-224DD0A266F5}"/>
                </a:ext>
              </a:extLst>
            </p:cNvPr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1686146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1"/>
          <p:cNvSpPr txBox="1">
            <a:spLocks noGrp="1"/>
          </p:cNvSpPr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5. WHEN IS THE BUSIEST TIME OF THE DAY?</a:t>
            </a:r>
            <a:endParaRPr dirty="0"/>
          </a:p>
        </p:txBody>
      </p:sp>
      <p:sp>
        <p:nvSpPr>
          <p:cNvPr id="164" name="Google Shape;164;p21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grpSp>
        <p:nvGrpSpPr>
          <p:cNvPr id="165" name="Google Shape;165;p21"/>
          <p:cNvGrpSpPr/>
          <p:nvPr/>
        </p:nvGrpSpPr>
        <p:grpSpPr>
          <a:xfrm>
            <a:off x="8247163" y="629034"/>
            <a:ext cx="205851" cy="335576"/>
            <a:chOff x="6730350" y="2315900"/>
            <a:chExt cx="257700" cy="420100"/>
          </a:xfrm>
        </p:grpSpPr>
        <p:sp>
          <p:nvSpPr>
            <p:cNvPr id="166" name="Google Shape;166;p21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1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1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1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1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Google Shape;163;p21">
            <a:extLst>
              <a:ext uri="{FF2B5EF4-FFF2-40B4-BE49-F238E27FC236}">
                <a16:creationId xmlns:a16="http://schemas.microsoft.com/office/drawing/2014/main" id="{B0389298-083A-CB4A-B556-C19437ED248A}"/>
              </a:ext>
            </a:extLst>
          </p:cNvPr>
          <p:cNvSpPr txBox="1">
            <a:spLocks/>
          </p:cNvSpPr>
          <p:nvPr/>
        </p:nvSpPr>
        <p:spPr>
          <a:xfrm>
            <a:off x="1537537" y="1433200"/>
            <a:ext cx="5402105" cy="1981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Barlow"/>
              <a:buChar char="▪"/>
              <a:defRPr sz="2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Barlow"/>
              <a:buChar char="▫"/>
              <a:defRPr sz="2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Barlow"/>
              <a:buChar char="▫"/>
              <a:defRPr sz="2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Barlow"/>
              <a:buChar char="▫"/>
              <a:defRPr sz="2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Barlow"/>
              <a:buChar char="○"/>
              <a:defRPr sz="2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Barlow"/>
              <a:buChar char="■"/>
              <a:defRPr sz="2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Barlow"/>
              <a:buChar char="●"/>
              <a:defRPr sz="2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Barlow"/>
              <a:buChar char="○"/>
              <a:defRPr sz="2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Barlow"/>
              <a:buChar char="■"/>
              <a:defRPr sz="2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rPr lang="en-ID" sz="2400" dirty="0"/>
              <a:t>The most popular time is during </a:t>
            </a:r>
            <a:r>
              <a:rPr lang="en-ID" sz="2400" b="1" dirty="0"/>
              <a:t>morning</a:t>
            </a:r>
            <a:r>
              <a:rPr lang="en-ID" sz="2400" dirty="0"/>
              <a:t> and </a:t>
            </a:r>
            <a:r>
              <a:rPr lang="en-ID" sz="2400" b="1" dirty="0"/>
              <a:t>early morning </a:t>
            </a:r>
            <a:r>
              <a:rPr lang="en-ID" sz="2400" dirty="0"/>
              <a:t>while the least popular is during </a:t>
            </a:r>
            <a:r>
              <a:rPr lang="en-ID" sz="2400" b="1" dirty="0"/>
              <a:t>evening</a:t>
            </a:r>
            <a:r>
              <a:rPr lang="en-ID" sz="2400" dirty="0"/>
              <a:t> and </a:t>
            </a:r>
            <a:r>
              <a:rPr lang="en-ID" sz="2400" b="1" dirty="0"/>
              <a:t>night</a:t>
            </a:r>
            <a:r>
              <a:rPr lang="en-ID" sz="2400" dirty="0"/>
              <a:t>.</a:t>
            </a:r>
          </a:p>
          <a:p>
            <a:r>
              <a:rPr lang="en-ID" sz="2400" dirty="0"/>
              <a:t>Create </a:t>
            </a:r>
            <a:r>
              <a:rPr lang="en-ID" sz="2400" b="1" dirty="0"/>
              <a:t>promotions</a:t>
            </a:r>
            <a:r>
              <a:rPr lang="en-ID" sz="2400" dirty="0"/>
              <a:t> during evening and night to </a:t>
            </a:r>
            <a:r>
              <a:rPr lang="en-ID" sz="2400" b="1" dirty="0"/>
              <a:t>increase transactions</a:t>
            </a:r>
            <a:r>
              <a:rPr lang="en-ID" sz="2400" dirty="0"/>
              <a:t>.</a:t>
            </a:r>
          </a:p>
          <a:p>
            <a:endParaRPr lang="en-ID" sz="2400" dirty="0"/>
          </a:p>
          <a:p>
            <a:endParaRPr lang="en-ID" sz="2400" dirty="0"/>
          </a:p>
          <a:p>
            <a:endParaRPr lang="en-ID" sz="2400" dirty="0"/>
          </a:p>
        </p:txBody>
      </p:sp>
    </p:spTree>
    <p:extLst>
      <p:ext uri="{BB962C8B-B14F-4D97-AF65-F5344CB8AC3E}">
        <p14:creationId xmlns:p14="http://schemas.microsoft.com/office/powerpoint/2010/main" val="21882550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1"/>
          <p:cNvSpPr txBox="1">
            <a:spLocks noGrp="1"/>
          </p:cNvSpPr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5. WHEN IS THE BUSIEST TIME OF THE DAY?</a:t>
            </a:r>
            <a:endParaRPr dirty="0"/>
          </a:p>
        </p:txBody>
      </p:sp>
      <p:sp>
        <p:nvSpPr>
          <p:cNvPr id="164" name="Google Shape;164;p21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grpSp>
        <p:nvGrpSpPr>
          <p:cNvPr id="165" name="Google Shape;165;p21"/>
          <p:cNvGrpSpPr/>
          <p:nvPr/>
        </p:nvGrpSpPr>
        <p:grpSpPr>
          <a:xfrm>
            <a:off x="8247163" y="629034"/>
            <a:ext cx="205851" cy="335576"/>
            <a:chOff x="6730350" y="2315900"/>
            <a:chExt cx="257700" cy="420100"/>
          </a:xfrm>
        </p:grpSpPr>
        <p:sp>
          <p:nvSpPr>
            <p:cNvPr id="166" name="Google Shape;166;p21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1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1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1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1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4340" name="Picture 4">
            <a:extLst>
              <a:ext uri="{FF2B5EF4-FFF2-40B4-BE49-F238E27FC236}">
                <a16:creationId xmlns:a16="http://schemas.microsoft.com/office/drawing/2014/main" id="{B7E722E7-E899-BF45-AC6C-289BFEFD03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9081" y="1610852"/>
            <a:ext cx="6993933" cy="2803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64479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1"/>
          <p:cNvSpPr txBox="1">
            <a:spLocks noGrp="1"/>
          </p:cNvSpPr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5. WHEN IS THE BUSIEST TIME OF THE DAY?</a:t>
            </a:r>
            <a:endParaRPr dirty="0"/>
          </a:p>
        </p:txBody>
      </p:sp>
      <p:sp>
        <p:nvSpPr>
          <p:cNvPr id="164" name="Google Shape;164;p21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grpSp>
        <p:nvGrpSpPr>
          <p:cNvPr id="165" name="Google Shape;165;p21"/>
          <p:cNvGrpSpPr/>
          <p:nvPr/>
        </p:nvGrpSpPr>
        <p:grpSpPr>
          <a:xfrm>
            <a:off x="8247163" y="629034"/>
            <a:ext cx="205851" cy="335576"/>
            <a:chOff x="6730350" y="2315900"/>
            <a:chExt cx="257700" cy="420100"/>
          </a:xfrm>
        </p:grpSpPr>
        <p:sp>
          <p:nvSpPr>
            <p:cNvPr id="166" name="Google Shape;166;p21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1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1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1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1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4340" name="Picture 4">
            <a:extLst>
              <a:ext uri="{FF2B5EF4-FFF2-40B4-BE49-F238E27FC236}">
                <a16:creationId xmlns:a16="http://schemas.microsoft.com/office/drawing/2014/main" id="{B7E722E7-E899-BF45-AC6C-289BFEFD03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9081" y="1610852"/>
            <a:ext cx="6993933" cy="2803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54" name="Picture 2">
            <a:extLst>
              <a:ext uri="{FF2B5EF4-FFF2-40B4-BE49-F238E27FC236}">
                <a16:creationId xmlns:a16="http://schemas.microsoft.com/office/drawing/2014/main" id="{F540B0C6-401A-B541-B624-A09A51ECA6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0917" y="1625629"/>
            <a:ext cx="6993932" cy="2803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79191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>
            <a:spLocks noGrp="1"/>
          </p:cNvSpPr>
          <p:nvPr>
            <p:ph type="ctrTitle"/>
          </p:nvPr>
        </p:nvSpPr>
        <p:spPr>
          <a:xfrm>
            <a:off x="2935400" y="1846200"/>
            <a:ext cx="5814900" cy="91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6. WHAT IS THE AGE SEGMENTATION?</a:t>
            </a:r>
            <a:endParaRPr sz="2400" dirty="0"/>
          </a:p>
        </p:txBody>
      </p:sp>
      <p:sp>
        <p:nvSpPr>
          <p:cNvPr id="117" name="Google Shape;117;p17"/>
          <p:cNvSpPr txBox="1">
            <a:spLocks noGrp="1"/>
          </p:cNvSpPr>
          <p:nvPr>
            <p:ph type="subTitle" idx="1"/>
          </p:nvPr>
        </p:nvSpPr>
        <p:spPr>
          <a:xfrm>
            <a:off x="2935400" y="2604625"/>
            <a:ext cx="5814900" cy="45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981363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1"/>
          <p:cNvSpPr txBox="1">
            <a:spLocks noGrp="1"/>
          </p:cNvSpPr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6. WHAT IS THE AGE SEGMENTATION?</a:t>
            </a:r>
            <a:endParaRPr dirty="0"/>
          </a:p>
        </p:txBody>
      </p:sp>
      <p:sp>
        <p:nvSpPr>
          <p:cNvPr id="164" name="Google Shape;164;p21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grpSp>
        <p:nvGrpSpPr>
          <p:cNvPr id="165" name="Google Shape;165;p21"/>
          <p:cNvGrpSpPr/>
          <p:nvPr/>
        </p:nvGrpSpPr>
        <p:grpSpPr>
          <a:xfrm>
            <a:off x="8247163" y="629034"/>
            <a:ext cx="205851" cy="335576"/>
            <a:chOff x="6730350" y="2315900"/>
            <a:chExt cx="257700" cy="420100"/>
          </a:xfrm>
        </p:grpSpPr>
        <p:sp>
          <p:nvSpPr>
            <p:cNvPr id="166" name="Google Shape;166;p21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1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1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1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1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Google Shape;163;p21">
            <a:extLst>
              <a:ext uri="{FF2B5EF4-FFF2-40B4-BE49-F238E27FC236}">
                <a16:creationId xmlns:a16="http://schemas.microsoft.com/office/drawing/2014/main" id="{B0389298-083A-CB4A-B556-C19437ED248A}"/>
              </a:ext>
            </a:extLst>
          </p:cNvPr>
          <p:cNvSpPr txBox="1">
            <a:spLocks/>
          </p:cNvSpPr>
          <p:nvPr/>
        </p:nvSpPr>
        <p:spPr>
          <a:xfrm>
            <a:off x="1537537" y="1433200"/>
            <a:ext cx="6479792" cy="1981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Barlow"/>
              <a:buChar char="▪"/>
              <a:defRPr sz="2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Barlow"/>
              <a:buChar char="▫"/>
              <a:defRPr sz="2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Barlow"/>
              <a:buChar char="▫"/>
              <a:defRPr sz="2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Barlow"/>
              <a:buChar char="▫"/>
              <a:defRPr sz="2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Barlow"/>
              <a:buChar char="○"/>
              <a:defRPr sz="2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Barlow"/>
              <a:buChar char="■"/>
              <a:defRPr sz="2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Barlow"/>
              <a:buChar char="●"/>
              <a:defRPr sz="2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Barlow"/>
              <a:buChar char="○"/>
              <a:defRPr sz="2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Barlow"/>
              <a:buChar char="■"/>
              <a:defRPr sz="2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rPr lang="en-ID" sz="2000" dirty="0"/>
              <a:t>The category that has the most customers for product A is </a:t>
            </a:r>
            <a:r>
              <a:rPr lang="en-ID" sz="2000" b="1" dirty="0"/>
              <a:t>26-25</a:t>
            </a:r>
            <a:r>
              <a:rPr lang="en-ID" sz="2000" dirty="0"/>
              <a:t> with a total of </a:t>
            </a:r>
            <a:r>
              <a:rPr lang="en-ID" sz="2000" b="1" dirty="0"/>
              <a:t>2091 customers </a:t>
            </a:r>
            <a:r>
              <a:rPr lang="en-ID" sz="2000" dirty="0"/>
              <a:t>while for product B is </a:t>
            </a:r>
            <a:r>
              <a:rPr lang="en-ID" sz="2000" b="1" dirty="0"/>
              <a:t>46-55</a:t>
            </a:r>
            <a:r>
              <a:rPr lang="en-ID" sz="2000" dirty="0"/>
              <a:t> with </a:t>
            </a:r>
            <a:r>
              <a:rPr lang="en-ID" sz="2000" b="1" dirty="0"/>
              <a:t>2138 customers</a:t>
            </a:r>
            <a:r>
              <a:rPr lang="en-ID" sz="2000" dirty="0"/>
              <a:t>.</a:t>
            </a:r>
          </a:p>
          <a:p>
            <a:r>
              <a:rPr lang="en-ID" sz="2000" dirty="0"/>
              <a:t>Both products are more appealing to people </a:t>
            </a:r>
            <a:r>
              <a:rPr lang="en-ID" sz="2000" b="1" dirty="0"/>
              <a:t>older than 25 years old</a:t>
            </a:r>
            <a:r>
              <a:rPr lang="en-ID" sz="2000" dirty="0"/>
              <a:t>.</a:t>
            </a:r>
          </a:p>
          <a:p>
            <a:r>
              <a:rPr lang="en-ID" sz="2000" dirty="0"/>
              <a:t>Create </a:t>
            </a:r>
            <a:r>
              <a:rPr lang="en-ID" sz="2000" b="1" dirty="0"/>
              <a:t>new product </a:t>
            </a:r>
            <a:r>
              <a:rPr lang="en-ID" sz="2000" dirty="0"/>
              <a:t>to attract the </a:t>
            </a:r>
            <a:r>
              <a:rPr lang="en-ID" sz="2000" b="1" dirty="0"/>
              <a:t>18-25</a:t>
            </a:r>
            <a:r>
              <a:rPr lang="en-ID" sz="2000" dirty="0"/>
              <a:t> category.</a:t>
            </a:r>
          </a:p>
          <a:p>
            <a:r>
              <a:rPr lang="en-ID" sz="2000" dirty="0"/>
              <a:t>Besides that, creating a new product to target people </a:t>
            </a:r>
            <a:r>
              <a:rPr lang="en-ID" sz="2000" b="1" dirty="0"/>
              <a:t>below 18 years old </a:t>
            </a:r>
            <a:r>
              <a:rPr lang="en-ID" sz="2000" dirty="0"/>
              <a:t>is also reasonable as long as it's still relevant for the company.</a:t>
            </a:r>
          </a:p>
          <a:p>
            <a:endParaRPr lang="en-ID" sz="2000" dirty="0"/>
          </a:p>
        </p:txBody>
      </p:sp>
    </p:spTree>
    <p:extLst>
      <p:ext uri="{BB962C8B-B14F-4D97-AF65-F5344CB8AC3E}">
        <p14:creationId xmlns:p14="http://schemas.microsoft.com/office/powerpoint/2010/main" val="28105589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1"/>
          <p:cNvSpPr txBox="1">
            <a:spLocks noGrp="1"/>
          </p:cNvSpPr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6. WHAT IS THE AGE SEGMENTATION?</a:t>
            </a:r>
            <a:endParaRPr dirty="0"/>
          </a:p>
        </p:txBody>
      </p:sp>
      <p:sp>
        <p:nvSpPr>
          <p:cNvPr id="164" name="Google Shape;164;p21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grpSp>
        <p:nvGrpSpPr>
          <p:cNvPr id="165" name="Google Shape;165;p21"/>
          <p:cNvGrpSpPr/>
          <p:nvPr/>
        </p:nvGrpSpPr>
        <p:grpSpPr>
          <a:xfrm>
            <a:off x="8247163" y="629034"/>
            <a:ext cx="205851" cy="335576"/>
            <a:chOff x="6730350" y="2315900"/>
            <a:chExt cx="257700" cy="420100"/>
          </a:xfrm>
        </p:grpSpPr>
        <p:sp>
          <p:nvSpPr>
            <p:cNvPr id="166" name="Google Shape;166;p21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1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1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1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1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7410" name="Picture 2">
            <a:extLst>
              <a:ext uri="{FF2B5EF4-FFF2-40B4-BE49-F238E27FC236}">
                <a16:creationId xmlns:a16="http://schemas.microsoft.com/office/drawing/2014/main" id="{85A4ABDC-14BB-4B4A-9C58-9F54C06395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670" y="1597254"/>
            <a:ext cx="7217608" cy="2893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11593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1"/>
          <p:cNvSpPr txBox="1">
            <a:spLocks noGrp="1"/>
          </p:cNvSpPr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6. WHAT IS THE AGE SEGMENTATION?</a:t>
            </a:r>
            <a:endParaRPr dirty="0"/>
          </a:p>
        </p:txBody>
      </p:sp>
      <p:sp>
        <p:nvSpPr>
          <p:cNvPr id="164" name="Google Shape;164;p21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grpSp>
        <p:nvGrpSpPr>
          <p:cNvPr id="165" name="Google Shape;165;p21"/>
          <p:cNvGrpSpPr/>
          <p:nvPr/>
        </p:nvGrpSpPr>
        <p:grpSpPr>
          <a:xfrm>
            <a:off x="8247163" y="629034"/>
            <a:ext cx="205851" cy="335576"/>
            <a:chOff x="6730350" y="2315900"/>
            <a:chExt cx="257700" cy="420100"/>
          </a:xfrm>
        </p:grpSpPr>
        <p:sp>
          <p:nvSpPr>
            <p:cNvPr id="166" name="Google Shape;166;p21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1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1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1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1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8434" name="Picture 2">
            <a:extLst>
              <a:ext uri="{FF2B5EF4-FFF2-40B4-BE49-F238E27FC236}">
                <a16:creationId xmlns:a16="http://schemas.microsoft.com/office/drawing/2014/main" id="{C8262368-FDCA-F64B-B27A-E8F8DAD1A5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6914" y="1622672"/>
            <a:ext cx="7213829" cy="2891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69109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>
            <a:spLocks noGrp="1"/>
          </p:cNvSpPr>
          <p:nvPr>
            <p:ph type="ctrTitle"/>
          </p:nvPr>
        </p:nvSpPr>
        <p:spPr>
          <a:xfrm>
            <a:off x="2935400" y="1846200"/>
            <a:ext cx="5814900" cy="91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7. WHEN IS THE BUSIEST DAY OF THE WEEK?</a:t>
            </a:r>
            <a:endParaRPr sz="2400" dirty="0"/>
          </a:p>
        </p:txBody>
      </p:sp>
      <p:sp>
        <p:nvSpPr>
          <p:cNvPr id="117" name="Google Shape;117;p17"/>
          <p:cNvSpPr txBox="1">
            <a:spLocks noGrp="1"/>
          </p:cNvSpPr>
          <p:nvPr>
            <p:ph type="subTitle" idx="1"/>
          </p:nvPr>
        </p:nvSpPr>
        <p:spPr>
          <a:xfrm>
            <a:off x="2935400" y="2604625"/>
            <a:ext cx="5814900" cy="45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556612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1"/>
          <p:cNvSpPr txBox="1">
            <a:spLocks noGrp="1"/>
          </p:cNvSpPr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7. WHEN IS THE BUSIEST DAY OF THE WEEK?</a:t>
            </a:r>
            <a:endParaRPr dirty="0"/>
          </a:p>
        </p:txBody>
      </p:sp>
      <p:sp>
        <p:nvSpPr>
          <p:cNvPr id="164" name="Google Shape;164;p21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grpSp>
        <p:nvGrpSpPr>
          <p:cNvPr id="165" name="Google Shape;165;p21"/>
          <p:cNvGrpSpPr/>
          <p:nvPr/>
        </p:nvGrpSpPr>
        <p:grpSpPr>
          <a:xfrm>
            <a:off x="8247163" y="629034"/>
            <a:ext cx="205851" cy="335576"/>
            <a:chOff x="6730350" y="2315900"/>
            <a:chExt cx="257700" cy="420100"/>
          </a:xfrm>
        </p:grpSpPr>
        <p:sp>
          <p:nvSpPr>
            <p:cNvPr id="166" name="Google Shape;166;p21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1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1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1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1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Google Shape;163;p21">
            <a:extLst>
              <a:ext uri="{FF2B5EF4-FFF2-40B4-BE49-F238E27FC236}">
                <a16:creationId xmlns:a16="http://schemas.microsoft.com/office/drawing/2014/main" id="{B0389298-083A-CB4A-B556-C19437ED248A}"/>
              </a:ext>
            </a:extLst>
          </p:cNvPr>
          <p:cNvSpPr txBox="1">
            <a:spLocks/>
          </p:cNvSpPr>
          <p:nvPr/>
        </p:nvSpPr>
        <p:spPr>
          <a:xfrm>
            <a:off x="1537537" y="1433200"/>
            <a:ext cx="5785827" cy="1981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Barlow"/>
              <a:buChar char="▪"/>
              <a:defRPr sz="2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Barlow"/>
              <a:buChar char="▫"/>
              <a:defRPr sz="2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Barlow"/>
              <a:buChar char="▫"/>
              <a:defRPr sz="2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Barlow"/>
              <a:buChar char="▫"/>
              <a:defRPr sz="2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Barlow"/>
              <a:buChar char="○"/>
              <a:defRPr sz="2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Barlow"/>
              <a:buChar char="■"/>
              <a:defRPr sz="2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Barlow"/>
              <a:buChar char="●"/>
              <a:defRPr sz="2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Barlow"/>
              <a:buChar char="○"/>
              <a:defRPr sz="2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Barlow"/>
              <a:buChar char="■"/>
              <a:defRPr sz="2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rPr lang="en-ID" dirty="0"/>
              <a:t>We can see that the transactions are </a:t>
            </a:r>
            <a:r>
              <a:rPr lang="en-ID" b="1" dirty="0"/>
              <a:t>mostly done on weekday</a:t>
            </a:r>
            <a:r>
              <a:rPr lang="en-ID" dirty="0"/>
              <a:t> because there is a </a:t>
            </a:r>
            <a:r>
              <a:rPr lang="en-ID" b="1" dirty="0"/>
              <a:t>slight decrease in weekends</a:t>
            </a:r>
            <a:r>
              <a:rPr lang="en-ID" dirty="0"/>
              <a:t>.</a:t>
            </a:r>
          </a:p>
          <a:p>
            <a:r>
              <a:rPr lang="en-ID" b="1" dirty="0"/>
              <a:t>Create promotions </a:t>
            </a:r>
            <a:r>
              <a:rPr lang="en-ID" dirty="0"/>
              <a:t>during weekends to </a:t>
            </a:r>
            <a:r>
              <a:rPr lang="en-ID" b="1" dirty="0"/>
              <a:t>attract more customers</a:t>
            </a:r>
            <a:r>
              <a:rPr lang="en-ID" dirty="0"/>
              <a:t>.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3515816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1"/>
          <p:cNvSpPr txBox="1">
            <a:spLocks noGrp="1"/>
          </p:cNvSpPr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7. WHEN IS THE BUSIEST DAY OF THE WEEK?</a:t>
            </a:r>
            <a:endParaRPr dirty="0"/>
          </a:p>
        </p:txBody>
      </p:sp>
      <p:sp>
        <p:nvSpPr>
          <p:cNvPr id="164" name="Google Shape;164;p21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grpSp>
        <p:nvGrpSpPr>
          <p:cNvPr id="165" name="Google Shape;165;p21"/>
          <p:cNvGrpSpPr/>
          <p:nvPr/>
        </p:nvGrpSpPr>
        <p:grpSpPr>
          <a:xfrm>
            <a:off x="8247163" y="629034"/>
            <a:ext cx="205851" cy="335576"/>
            <a:chOff x="6730350" y="2315900"/>
            <a:chExt cx="257700" cy="420100"/>
          </a:xfrm>
        </p:grpSpPr>
        <p:sp>
          <p:nvSpPr>
            <p:cNvPr id="166" name="Google Shape;166;p21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1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1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1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1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0484" name="Picture 4">
            <a:extLst>
              <a:ext uri="{FF2B5EF4-FFF2-40B4-BE49-F238E27FC236}">
                <a16:creationId xmlns:a16="http://schemas.microsoft.com/office/drawing/2014/main" id="{02594284-0899-1E4E-BACD-443A07A085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6629" y="1368342"/>
            <a:ext cx="5199742" cy="3433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16739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" dirty="0"/>
              <a:t>PROBLEM STATEMENTS</a:t>
            </a:r>
            <a:endParaRPr dirty="0"/>
          </a:p>
        </p:txBody>
      </p:sp>
      <p:sp>
        <p:nvSpPr>
          <p:cNvPr id="98" name="Google Shape;98;p15"/>
          <p:cNvSpPr txBox="1">
            <a:spLocks noGrp="1"/>
          </p:cNvSpPr>
          <p:nvPr>
            <p:ph type="body" idx="1"/>
          </p:nvPr>
        </p:nvSpPr>
        <p:spPr>
          <a:xfrm>
            <a:off x="1568111" y="1367325"/>
            <a:ext cx="5069454" cy="33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46100" indent="-457200">
              <a:buFont typeface="+mj-lt"/>
              <a:buAutoNum type="arabicPeriod"/>
            </a:pPr>
            <a:r>
              <a:rPr lang="en-ID" sz="1800" dirty="0"/>
              <a:t>What is the most popular item?</a:t>
            </a:r>
          </a:p>
          <a:p>
            <a:pPr marL="546100" indent="-457200">
              <a:buFont typeface="+mj-lt"/>
              <a:buAutoNum type="arabicPeriod"/>
            </a:pPr>
            <a:r>
              <a:rPr lang="en-ID" sz="1800" dirty="0"/>
              <a:t>How is the sales performance year to year?</a:t>
            </a:r>
          </a:p>
          <a:p>
            <a:pPr marL="546100" indent="-457200">
              <a:buFont typeface="+mj-lt"/>
              <a:buAutoNum type="arabicPeriod"/>
            </a:pPr>
            <a:r>
              <a:rPr lang="en-ID" sz="1800" dirty="0"/>
              <a:t>What is the ratio between premium and regular users (year to year)?</a:t>
            </a:r>
          </a:p>
          <a:p>
            <a:pPr marL="546100" indent="-457200">
              <a:buFont typeface="+mj-lt"/>
              <a:buAutoNum type="arabicPeriod"/>
            </a:pPr>
            <a:r>
              <a:rPr lang="en-ID" sz="1800" dirty="0"/>
              <a:t>What is the ratio between online and offline channels (year to year)?</a:t>
            </a:r>
          </a:p>
          <a:p>
            <a:pPr marL="546100" indent="-457200">
              <a:buFont typeface="+mj-lt"/>
              <a:buAutoNum type="arabicPeriod"/>
            </a:pPr>
            <a:r>
              <a:rPr lang="en-ID" sz="1800" dirty="0"/>
              <a:t>When is the busiest time of the day?</a:t>
            </a:r>
          </a:p>
          <a:p>
            <a:pPr marL="546100" indent="-457200">
              <a:buFont typeface="+mj-lt"/>
              <a:buAutoNum type="arabicPeriod"/>
            </a:pPr>
            <a:r>
              <a:rPr lang="en-ID" sz="1800" dirty="0"/>
              <a:t>What is our age segmentation?</a:t>
            </a:r>
          </a:p>
          <a:p>
            <a:pPr marL="546100" indent="-457200">
              <a:buFont typeface="+mj-lt"/>
              <a:buAutoNum type="arabicPeriod"/>
            </a:pPr>
            <a:r>
              <a:rPr lang="en-ID" sz="1800" dirty="0"/>
              <a:t>When is the busiest day of the week?</a:t>
            </a:r>
          </a:p>
          <a:p>
            <a:pPr marL="546100" indent="-457200">
              <a:buFont typeface="+mj-lt"/>
              <a:buAutoNum type="arabicPeriod"/>
            </a:pPr>
            <a:r>
              <a:rPr lang="en-ID" sz="1800" dirty="0"/>
              <a:t>Who are our top 5 customers?</a:t>
            </a:r>
          </a:p>
          <a:p>
            <a:pPr marL="546100" indent="-457200">
              <a:buFont typeface="+mj-lt"/>
              <a:buAutoNum type="arabicPeriod"/>
            </a:pPr>
            <a:endParaRPr lang="en-ID" sz="1800" dirty="0"/>
          </a:p>
        </p:txBody>
      </p:sp>
      <p:sp>
        <p:nvSpPr>
          <p:cNvPr id="100" name="Google Shape;100;p15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"/>
              <a:pPr lvl="0" algn="ctr" rtl="0">
                <a:spcBef>
                  <a:spcPts val="0"/>
                </a:spcBef>
                <a:spcAft>
                  <a:spcPts val="0"/>
                </a:spcAft>
              </a:pPr>
              <a:t>3</a:t>
            </a:fld>
            <a:endParaRPr dirty="0"/>
          </a:p>
        </p:txBody>
      </p:sp>
      <p:grpSp>
        <p:nvGrpSpPr>
          <p:cNvPr id="21" name="Google Shape;101;p15">
            <a:extLst>
              <a:ext uri="{FF2B5EF4-FFF2-40B4-BE49-F238E27FC236}">
                <a16:creationId xmlns:a16="http://schemas.microsoft.com/office/drawing/2014/main" id="{A3088146-62EF-524E-B39B-45D9D3A7357B}"/>
              </a:ext>
            </a:extLst>
          </p:cNvPr>
          <p:cNvGrpSpPr/>
          <p:nvPr/>
        </p:nvGrpSpPr>
        <p:grpSpPr>
          <a:xfrm>
            <a:off x="8158943" y="631962"/>
            <a:ext cx="390214" cy="329725"/>
            <a:chOff x="3918650" y="293075"/>
            <a:chExt cx="488500" cy="412775"/>
          </a:xfrm>
        </p:grpSpPr>
        <p:sp>
          <p:nvSpPr>
            <p:cNvPr id="22" name="Google Shape;102;p15">
              <a:extLst>
                <a:ext uri="{FF2B5EF4-FFF2-40B4-BE49-F238E27FC236}">
                  <a16:creationId xmlns:a16="http://schemas.microsoft.com/office/drawing/2014/main" id="{353F8DC6-228B-B64A-BF7E-E22E9F1F3264}"/>
                </a:ext>
              </a:extLst>
            </p:cNvPr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l" t="t" r="r" b="b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342900" lvl="0" indent="-342900" algn="l" rtl="0">
                <a:spcBef>
                  <a:spcPts val="0"/>
                </a:spcBef>
                <a:spcAft>
                  <a:spcPts val="0"/>
                </a:spcAft>
                <a:buFont typeface="+mj-lt"/>
                <a:buAutoNum type="arabicPeriod"/>
              </a:pPr>
              <a:endParaRPr/>
            </a:p>
          </p:txBody>
        </p:sp>
        <p:sp>
          <p:nvSpPr>
            <p:cNvPr id="23" name="Google Shape;103;p15">
              <a:extLst>
                <a:ext uri="{FF2B5EF4-FFF2-40B4-BE49-F238E27FC236}">
                  <a16:creationId xmlns:a16="http://schemas.microsoft.com/office/drawing/2014/main" id="{B8365E04-47B0-5840-9DD9-44BE682F9090}"/>
                </a:ext>
              </a:extLst>
            </p:cNvPr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l" t="t" r="r" b="b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342900" lvl="0" indent="-342900" algn="l" rtl="0">
                <a:spcBef>
                  <a:spcPts val="0"/>
                </a:spcBef>
                <a:spcAft>
                  <a:spcPts val="0"/>
                </a:spcAft>
                <a:buFont typeface="+mj-lt"/>
                <a:buAutoNum type="arabicPeriod"/>
              </a:pPr>
              <a:endParaRPr/>
            </a:p>
          </p:txBody>
        </p:sp>
        <p:sp>
          <p:nvSpPr>
            <p:cNvPr id="24" name="Google Shape;104;p15">
              <a:extLst>
                <a:ext uri="{FF2B5EF4-FFF2-40B4-BE49-F238E27FC236}">
                  <a16:creationId xmlns:a16="http://schemas.microsoft.com/office/drawing/2014/main" id="{B87FBB48-3DC7-574B-A87F-AED84246ED1D}"/>
                </a:ext>
              </a:extLst>
            </p:cNvPr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l" t="t" r="r" b="b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342900" lvl="0" indent="-342900" algn="l" rtl="0">
                <a:spcBef>
                  <a:spcPts val="0"/>
                </a:spcBef>
                <a:spcAft>
                  <a:spcPts val="0"/>
                </a:spcAft>
                <a:buFont typeface="+mj-lt"/>
                <a:buAutoNum type="arabicPeriod"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1"/>
          <p:cNvSpPr txBox="1">
            <a:spLocks noGrp="1"/>
          </p:cNvSpPr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7. WHEN IS THE BUSIEST DAY OF THE WEEK?</a:t>
            </a:r>
            <a:endParaRPr dirty="0"/>
          </a:p>
        </p:txBody>
      </p:sp>
      <p:sp>
        <p:nvSpPr>
          <p:cNvPr id="164" name="Google Shape;164;p21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grpSp>
        <p:nvGrpSpPr>
          <p:cNvPr id="165" name="Google Shape;165;p21"/>
          <p:cNvGrpSpPr/>
          <p:nvPr/>
        </p:nvGrpSpPr>
        <p:grpSpPr>
          <a:xfrm>
            <a:off x="8247163" y="629034"/>
            <a:ext cx="205851" cy="335576"/>
            <a:chOff x="6730350" y="2315900"/>
            <a:chExt cx="257700" cy="420100"/>
          </a:xfrm>
        </p:grpSpPr>
        <p:sp>
          <p:nvSpPr>
            <p:cNvPr id="166" name="Google Shape;166;p21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1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1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1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1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1508" name="Picture 4">
            <a:extLst>
              <a:ext uri="{FF2B5EF4-FFF2-40B4-BE49-F238E27FC236}">
                <a16:creationId xmlns:a16="http://schemas.microsoft.com/office/drawing/2014/main" id="{EF1FE69C-1F8C-0345-B6B0-5915A899F5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8272" y="1438111"/>
            <a:ext cx="5167086" cy="3411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15031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1"/>
          <p:cNvSpPr txBox="1">
            <a:spLocks noGrp="1"/>
          </p:cNvSpPr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8. WHO ARE OUR TOP 5 CUSTOMERS?</a:t>
            </a:r>
            <a:endParaRPr dirty="0"/>
          </a:p>
        </p:txBody>
      </p:sp>
      <p:sp>
        <p:nvSpPr>
          <p:cNvPr id="164" name="Google Shape;164;p21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grpSp>
        <p:nvGrpSpPr>
          <p:cNvPr id="165" name="Google Shape;165;p21"/>
          <p:cNvGrpSpPr/>
          <p:nvPr/>
        </p:nvGrpSpPr>
        <p:grpSpPr>
          <a:xfrm>
            <a:off x="8247163" y="629034"/>
            <a:ext cx="205851" cy="335576"/>
            <a:chOff x="6730350" y="2315900"/>
            <a:chExt cx="257700" cy="420100"/>
          </a:xfrm>
        </p:grpSpPr>
        <p:sp>
          <p:nvSpPr>
            <p:cNvPr id="166" name="Google Shape;166;p21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1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1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1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1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Google Shape;163;p21">
            <a:extLst>
              <a:ext uri="{FF2B5EF4-FFF2-40B4-BE49-F238E27FC236}">
                <a16:creationId xmlns:a16="http://schemas.microsoft.com/office/drawing/2014/main" id="{B0389298-083A-CB4A-B556-C19437ED248A}"/>
              </a:ext>
            </a:extLst>
          </p:cNvPr>
          <p:cNvSpPr txBox="1">
            <a:spLocks/>
          </p:cNvSpPr>
          <p:nvPr/>
        </p:nvSpPr>
        <p:spPr>
          <a:xfrm>
            <a:off x="4771169" y="1706335"/>
            <a:ext cx="3616984" cy="394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Barlow"/>
              <a:buChar char="▪"/>
              <a:defRPr sz="2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Barlow"/>
              <a:buChar char="▫"/>
              <a:defRPr sz="2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Barlow"/>
              <a:buChar char="▫"/>
              <a:defRPr sz="2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Barlow"/>
              <a:buChar char="▫"/>
              <a:defRPr sz="2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Barlow"/>
              <a:buChar char="○"/>
              <a:defRPr sz="2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Barlow"/>
              <a:buChar char="■"/>
              <a:defRPr sz="2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Barlow"/>
              <a:buChar char="●"/>
              <a:defRPr sz="2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Barlow"/>
              <a:buChar char="○"/>
              <a:defRPr sz="2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Barlow"/>
              <a:buChar char="■"/>
              <a:defRPr sz="2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just"/>
            <a:r>
              <a:rPr lang="en-ID" sz="2000" dirty="0"/>
              <a:t>There are 5 customers that generate the most revenue: 18359911, 7751124, 1634356, 26964176, and 20078062.</a:t>
            </a:r>
          </a:p>
          <a:p>
            <a:pPr algn="just"/>
            <a:r>
              <a:rPr lang="en-ID" sz="2000" dirty="0"/>
              <a:t>Create </a:t>
            </a:r>
            <a:r>
              <a:rPr lang="en-ID" sz="2000" b="1" dirty="0"/>
              <a:t>benefits</a:t>
            </a:r>
            <a:r>
              <a:rPr lang="en-ID" sz="2000" dirty="0"/>
              <a:t> for top customers to increase sales.</a:t>
            </a:r>
          </a:p>
          <a:p>
            <a:pPr algn="just"/>
            <a:endParaRPr lang="en-ID" sz="2000" dirty="0"/>
          </a:p>
        </p:txBody>
      </p:sp>
      <p:pic>
        <p:nvPicPr>
          <p:cNvPr id="24578" name="Picture 2">
            <a:extLst>
              <a:ext uri="{FF2B5EF4-FFF2-40B4-BE49-F238E27FC236}">
                <a16:creationId xmlns:a16="http://schemas.microsoft.com/office/drawing/2014/main" id="{17244A7F-59E8-0441-B59A-714116A227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93" y="1628314"/>
            <a:ext cx="4344307" cy="2924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42374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6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sp>
        <p:nvSpPr>
          <p:cNvPr id="365" name="Google Shape;365;p36"/>
          <p:cNvSpPr txBox="1">
            <a:spLocks noGrp="1"/>
          </p:cNvSpPr>
          <p:nvPr>
            <p:ph type="ctrTitle" idx="4294967295"/>
          </p:nvPr>
        </p:nvSpPr>
        <p:spPr>
          <a:xfrm>
            <a:off x="1504677" y="569850"/>
            <a:ext cx="7245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>
                <a:solidFill>
                  <a:schemeClr val="accent1"/>
                </a:solidFill>
              </a:rPr>
              <a:t>THANKS!</a:t>
            </a:r>
            <a:endParaRPr sz="9600" dirty="0">
              <a:solidFill>
                <a:schemeClr val="accent1"/>
              </a:solidFill>
            </a:endParaRPr>
          </a:p>
        </p:txBody>
      </p:sp>
      <p:sp>
        <p:nvSpPr>
          <p:cNvPr id="366" name="Google Shape;366;p36"/>
          <p:cNvSpPr txBox="1">
            <a:spLocks noGrp="1"/>
          </p:cNvSpPr>
          <p:nvPr>
            <p:ph type="subTitle" idx="4294967295"/>
          </p:nvPr>
        </p:nvSpPr>
        <p:spPr>
          <a:xfrm>
            <a:off x="1557975" y="1777100"/>
            <a:ext cx="7192200" cy="197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D" b="1" dirty="0"/>
              <a:t>Any questions</a:t>
            </a:r>
            <a:r>
              <a:rPr lang="en" b="1" dirty="0"/>
              <a:t>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" dirty="0"/>
              <a:t>EXECUTIVE SUMMARY</a:t>
            </a:r>
            <a:endParaRPr dirty="0"/>
          </a:p>
        </p:txBody>
      </p:sp>
      <p:sp>
        <p:nvSpPr>
          <p:cNvPr id="98" name="Google Shape;98;p15"/>
          <p:cNvSpPr txBox="1">
            <a:spLocks noGrp="1"/>
          </p:cNvSpPr>
          <p:nvPr>
            <p:ph type="body" idx="1"/>
          </p:nvPr>
        </p:nvSpPr>
        <p:spPr>
          <a:xfrm>
            <a:off x="1576275" y="1397700"/>
            <a:ext cx="6584552" cy="33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buFont typeface="Wingdings" pitchFamily="2" charset="2"/>
              <a:buChar char="ü"/>
            </a:pPr>
            <a:r>
              <a:rPr lang="en-ID" sz="1600" dirty="0"/>
              <a:t>There is a decreasing trend in revenue since 2017. Both products A and B have seen significant decreased in total transactions.</a:t>
            </a:r>
          </a:p>
          <a:p>
            <a:pPr algn="just">
              <a:buFont typeface="Wingdings" pitchFamily="2" charset="2"/>
              <a:buChar char="ü"/>
            </a:pPr>
            <a:r>
              <a:rPr lang="en-ID" sz="1600" dirty="0"/>
              <a:t>Evaluate the current promotion method to increase the conversion rate from regular to premium users.</a:t>
            </a:r>
          </a:p>
          <a:p>
            <a:pPr algn="just">
              <a:buFont typeface="Wingdings" pitchFamily="2" charset="2"/>
              <a:buChar char="ü"/>
            </a:pPr>
            <a:r>
              <a:rPr lang="en-ID" sz="1600" dirty="0"/>
              <a:t>Focus on the channel that generate the most revenue with least expense.</a:t>
            </a:r>
          </a:p>
          <a:p>
            <a:pPr algn="just">
              <a:buFont typeface="Wingdings" pitchFamily="2" charset="2"/>
              <a:buChar char="ü"/>
            </a:pPr>
            <a:r>
              <a:rPr lang="en-ID" sz="1600" dirty="0"/>
              <a:t>Create promotions during weekends or at night to increase transactions.</a:t>
            </a:r>
          </a:p>
          <a:p>
            <a:pPr algn="just">
              <a:buFont typeface="Wingdings" pitchFamily="2" charset="2"/>
              <a:buChar char="ü"/>
            </a:pPr>
            <a:r>
              <a:rPr lang="en-ID" sz="1600" dirty="0"/>
              <a:t>Create new product to attract people from 18 to 25 years old and for people below 18 years old.</a:t>
            </a:r>
          </a:p>
          <a:p>
            <a:pPr algn="just">
              <a:buFont typeface="Wingdings" pitchFamily="2" charset="2"/>
              <a:buChar char="ü"/>
            </a:pPr>
            <a:r>
              <a:rPr lang="en-ID" sz="1600" dirty="0"/>
              <a:t>Give benefits for top customers that generate the most revenue.</a:t>
            </a:r>
          </a:p>
          <a:p>
            <a:pPr algn="just">
              <a:buFont typeface="Wingdings" pitchFamily="2" charset="2"/>
              <a:buChar char="ü"/>
            </a:pPr>
            <a:endParaRPr lang="en-ID" sz="1600" dirty="0"/>
          </a:p>
        </p:txBody>
      </p:sp>
      <p:sp>
        <p:nvSpPr>
          <p:cNvPr id="100" name="Google Shape;100;p15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"/>
              <a:pPr lvl="0" algn="ctr" rtl="0">
                <a:spcBef>
                  <a:spcPts val="0"/>
                </a:spcBef>
                <a:spcAft>
                  <a:spcPts val="0"/>
                </a:spcAft>
              </a:pPr>
              <a:t>4</a:t>
            </a:fld>
            <a:endParaRPr dirty="0"/>
          </a:p>
        </p:txBody>
      </p:sp>
      <p:grpSp>
        <p:nvGrpSpPr>
          <p:cNvPr id="9" name="Google Shape;895;p49">
            <a:extLst>
              <a:ext uri="{FF2B5EF4-FFF2-40B4-BE49-F238E27FC236}">
                <a16:creationId xmlns:a16="http://schemas.microsoft.com/office/drawing/2014/main" id="{D79ADE07-7FF9-D74F-B5E8-200F08CC3BA8}"/>
              </a:ext>
            </a:extLst>
          </p:cNvPr>
          <p:cNvGrpSpPr/>
          <p:nvPr/>
        </p:nvGrpSpPr>
        <p:grpSpPr>
          <a:xfrm>
            <a:off x="8178454" y="664154"/>
            <a:ext cx="361896" cy="265341"/>
            <a:chOff x="3936375" y="3703750"/>
            <a:chExt cx="453050" cy="332175"/>
          </a:xfrm>
        </p:grpSpPr>
        <p:sp>
          <p:nvSpPr>
            <p:cNvPr id="10" name="Google Shape;896;p49">
              <a:extLst>
                <a:ext uri="{FF2B5EF4-FFF2-40B4-BE49-F238E27FC236}">
                  <a16:creationId xmlns:a16="http://schemas.microsoft.com/office/drawing/2014/main" id="{45746E6A-4CB8-204F-8A7F-672604E99964}"/>
                </a:ext>
              </a:extLst>
            </p:cNvPr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897;p49">
              <a:extLst>
                <a:ext uri="{FF2B5EF4-FFF2-40B4-BE49-F238E27FC236}">
                  <a16:creationId xmlns:a16="http://schemas.microsoft.com/office/drawing/2014/main" id="{11C9294B-5096-8846-8C94-16B36AC29F49}"/>
                </a:ext>
              </a:extLst>
            </p:cNvPr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898;p49">
              <a:extLst>
                <a:ext uri="{FF2B5EF4-FFF2-40B4-BE49-F238E27FC236}">
                  <a16:creationId xmlns:a16="http://schemas.microsoft.com/office/drawing/2014/main" id="{7E0D389A-9B2F-F54C-90BA-1E6D87F01B75}"/>
                </a:ext>
              </a:extLst>
            </p:cNvPr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899;p49">
              <a:extLst>
                <a:ext uri="{FF2B5EF4-FFF2-40B4-BE49-F238E27FC236}">
                  <a16:creationId xmlns:a16="http://schemas.microsoft.com/office/drawing/2014/main" id="{37FE9F8D-1B2F-494C-A20E-5BCE87032FE7}"/>
                </a:ext>
              </a:extLst>
            </p:cNvPr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l" t="t" r="r" b="b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900;p49">
              <a:extLst>
                <a:ext uri="{FF2B5EF4-FFF2-40B4-BE49-F238E27FC236}">
                  <a16:creationId xmlns:a16="http://schemas.microsoft.com/office/drawing/2014/main" id="{481A89E8-82B7-4F49-AA9D-8DA1ECAFE3D5}"/>
                </a:ext>
              </a:extLst>
            </p:cNvPr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l" t="t" r="r" b="b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9850562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>
            <a:spLocks noGrp="1"/>
          </p:cNvSpPr>
          <p:nvPr>
            <p:ph type="ctrTitle"/>
          </p:nvPr>
        </p:nvSpPr>
        <p:spPr>
          <a:xfrm>
            <a:off x="2935400" y="1846200"/>
            <a:ext cx="5814900" cy="91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1. WHAT IS THE MOST POPULAR ITEM?</a:t>
            </a:r>
            <a:endParaRPr sz="2400" dirty="0"/>
          </a:p>
        </p:txBody>
      </p:sp>
      <p:sp>
        <p:nvSpPr>
          <p:cNvPr id="117" name="Google Shape;117;p17"/>
          <p:cNvSpPr txBox="1">
            <a:spLocks noGrp="1"/>
          </p:cNvSpPr>
          <p:nvPr>
            <p:ph type="subTitle" idx="1"/>
          </p:nvPr>
        </p:nvSpPr>
        <p:spPr>
          <a:xfrm>
            <a:off x="2935400" y="2604625"/>
            <a:ext cx="5814900" cy="45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972269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1"/>
          <p:cNvSpPr txBox="1">
            <a:spLocks noGrp="1"/>
          </p:cNvSpPr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dirty="0"/>
              <a:t>1. WHAT IS THE MOST POPULAR ITEM?</a:t>
            </a:r>
            <a:endParaRPr dirty="0"/>
          </a:p>
        </p:txBody>
      </p:sp>
      <p:sp>
        <p:nvSpPr>
          <p:cNvPr id="163" name="Google Shape;163;p21"/>
          <p:cNvSpPr txBox="1">
            <a:spLocks noGrp="1"/>
          </p:cNvSpPr>
          <p:nvPr>
            <p:ph type="body" idx="2"/>
          </p:nvPr>
        </p:nvSpPr>
        <p:spPr>
          <a:xfrm>
            <a:off x="1488552" y="3474272"/>
            <a:ext cx="6516272" cy="19816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D" sz="1800" dirty="0">
                <a:solidFill>
                  <a:schemeClr val="tx1">
                    <a:lumMod val="50000"/>
                  </a:schemeClr>
                </a:solidFill>
              </a:rPr>
              <a:t>Product A sold for a total of 36966 (</a:t>
            </a:r>
            <a:r>
              <a:rPr lang="en-ID" sz="1800" b="1" dirty="0">
                <a:solidFill>
                  <a:schemeClr val="tx1">
                    <a:lumMod val="50000"/>
                  </a:schemeClr>
                </a:solidFill>
              </a:rPr>
              <a:t>62.08%</a:t>
            </a:r>
            <a:r>
              <a:rPr lang="en-ID" sz="1800" dirty="0">
                <a:solidFill>
                  <a:schemeClr val="tx1">
                    <a:lumMod val="50000"/>
                  </a:schemeClr>
                </a:solidFill>
              </a:rPr>
              <a:t>) while product B only sold for 22573 (</a:t>
            </a:r>
            <a:r>
              <a:rPr lang="en-ID" sz="1800" b="1" dirty="0">
                <a:solidFill>
                  <a:schemeClr val="tx1">
                    <a:lumMod val="50000"/>
                  </a:schemeClr>
                </a:solidFill>
              </a:rPr>
              <a:t>37.91%</a:t>
            </a:r>
            <a:r>
              <a:rPr lang="en-ID" sz="1800" dirty="0">
                <a:solidFill>
                  <a:schemeClr val="tx1">
                    <a:lumMod val="50000"/>
                  </a:schemeClr>
                </a:solidFill>
              </a:rPr>
              <a:t>).</a:t>
            </a:r>
          </a:p>
          <a:p>
            <a:r>
              <a:rPr lang="en-ID" sz="1800" dirty="0">
                <a:solidFill>
                  <a:schemeClr val="tx1">
                    <a:lumMod val="50000"/>
                  </a:schemeClr>
                </a:solidFill>
              </a:rPr>
              <a:t>Product A generate the </a:t>
            </a:r>
            <a:r>
              <a:rPr lang="en-ID" sz="1800" b="1" dirty="0">
                <a:solidFill>
                  <a:schemeClr val="tx1">
                    <a:lumMod val="50000"/>
                  </a:schemeClr>
                </a:solidFill>
              </a:rPr>
              <a:t>most revenue </a:t>
            </a:r>
            <a:r>
              <a:rPr lang="en-ID" sz="1800" dirty="0">
                <a:solidFill>
                  <a:schemeClr val="tx1">
                    <a:lumMod val="50000"/>
                  </a:schemeClr>
                </a:solidFill>
              </a:rPr>
              <a:t>from 2013 to 2019.</a:t>
            </a:r>
          </a:p>
          <a:p>
            <a:r>
              <a:rPr lang="en-ID" sz="1800" b="1" dirty="0">
                <a:solidFill>
                  <a:schemeClr val="tx1">
                    <a:lumMod val="50000"/>
                  </a:schemeClr>
                </a:solidFill>
              </a:rPr>
              <a:t>Keep</a:t>
            </a:r>
            <a:r>
              <a:rPr lang="en-ID" sz="1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ID" sz="1800" b="1" dirty="0">
                <a:solidFill>
                  <a:schemeClr val="tx1">
                    <a:lumMod val="50000"/>
                  </a:schemeClr>
                </a:solidFill>
              </a:rPr>
              <a:t>product A in stock </a:t>
            </a:r>
            <a:r>
              <a:rPr lang="en-ID" sz="1800" dirty="0">
                <a:solidFill>
                  <a:schemeClr val="tx1">
                    <a:lumMod val="50000"/>
                  </a:schemeClr>
                </a:solidFill>
              </a:rPr>
              <a:t>to generate the most revenue</a:t>
            </a:r>
            <a:r>
              <a:rPr lang="en-ID" sz="1800" dirty="0"/>
              <a:t>.</a:t>
            </a:r>
          </a:p>
          <a:p>
            <a:endParaRPr lang="en-ID" sz="1800" dirty="0"/>
          </a:p>
          <a:p>
            <a:endParaRPr lang="en-ID" sz="1800" dirty="0"/>
          </a:p>
        </p:txBody>
      </p:sp>
      <p:sp>
        <p:nvSpPr>
          <p:cNvPr id="164" name="Google Shape;164;p21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165" name="Google Shape;165;p21"/>
          <p:cNvGrpSpPr/>
          <p:nvPr/>
        </p:nvGrpSpPr>
        <p:grpSpPr>
          <a:xfrm>
            <a:off x="8247163" y="629034"/>
            <a:ext cx="205851" cy="335576"/>
            <a:chOff x="6730350" y="2315900"/>
            <a:chExt cx="257700" cy="420100"/>
          </a:xfrm>
        </p:grpSpPr>
        <p:sp>
          <p:nvSpPr>
            <p:cNvPr id="166" name="Google Shape;166;p21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1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1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1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1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8FE837FF-16ED-B24A-93A1-4CEDAD60A4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557" y="1283675"/>
            <a:ext cx="3438756" cy="2135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E1B41C32-768D-5E49-9365-D58A32845E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6688" y="1283676"/>
            <a:ext cx="3149099" cy="2135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28271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>
            <a:spLocks noGrp="1"/>
          </p:cNvSpPr>
          <p:nvPr>
            <p:ph type="ctrTitle"/>
          </p:nvPr>
        </p:nvSpPr>
        <p:spPr>
          <a:xfrm>
            <a:off x="2935400" y="1846200"/>
            <a:ext cx="5814900" cy="91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2. HOW IS THE SALES PERFORMANCE?</a:t>
            </a:r>
            <a:endParaRPr sz="2400" dirty="0"/>
          </a:p>
        </p:txBody>
      </p:sp>
      <p:sp>
        <p:nvSpPr>
          <p:cNvPr id="117" name="Google Shape;117;p17"/>
          <p:cNvSpPr txBox="1">
            <a:spLocks noGrp="1"/>
          </p:cNvSpPr>
          <p:nvPr>
            <p:ph type="subTitle" idx="1"/>
          </p:nvPr>
        </p:nvSpPr>
        <p:spPr>
          <a:xfrm>
            <a:off x="2935400" y="2604625"/>
            <a:ext cx="5814900" cy="45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515849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1"/>
          <p:cNvSpPr txBox="1">
            <a:spLocks noGrp="1"/>
          </p:cNvSpPr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dirty="0"/>
              <a:t>2. HOW IS THE SALES PERFORMANCE?</a:t>
            </a:r>
            <a:endParaRPr dirty="0"/>
          </a:p>
        </p:txBody>
      </p:sp>
      <p:sp>
        <p:nvSpPr>
          <p:cNvPr id="164" name="Google Shape;164;p21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165" name="Google Shape;165;p21"/>
          <p:cNvGrpSpPr/>
          <p:nvPr/>
        </p:nvGrpSpPr>
        <p:grpSpPr>
          <a:xfrm>
            <a:off x="8247163" y="629034"/>
            <a:ext cx="205851" cy="335576"/>
            <a:chOff x="6730350" y="2315900"/>
            <a:chExt cx="257700" cy="420100"/>
          </a:xfrm>
        </p:grpSpPr>
        <p:sp>
          <p:nvSpPr>
            <p:cNvPr id="166" name="Google Shape;166;p21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1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1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1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1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Google Shape;163;p21">
            <a:extLst>
              <a:ext uri="{FF2B5EF4-FFF2-40B4-BE49-F238E27FC236}">
                <a16:creationId xmlns:a16="http://schemas.microsoft.com/office/drawing/2014/main" id="{B0389298-083A-CB4A-B556-C19437ED248A}"/>
              </a:ext>
            </a:extLst>
          </p:cNvPr>
          <p:cNvSpPr txBox="1">
            <a:spLocks/>
          </p:cNvSpPr>
          <p:nvPr/>
        </p:nvSpPr>
        <p:spPr>
          <a:xfrm>
            <a:off x="1611016" y="1816922"/>
            <a:ext cx="6516272" cy="1981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Barlow"/>
              <a:buChar char="▪"/>
              <a:defRPr sz="2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Barlow"/>
              <a:buChar char="▫"/>
              <a:defRPr sz="2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Barlow"/>
              <a:buChar char="▫"/>
              <a:defRPr sz="2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Barlow"/>
              <a:buChar char="▫"/>
              <a:defRPr sz="2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Barlow"/>
              <a:buChar char="○"/>
              <a:defRPr sz="2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Barlow"/>
              <a:buChar char="■"/>
              <a:defRPr sz="2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Barlow"/>
              <a:buChar char="●"/>
              <a:defRPr sz="2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Barlow"/>
              <a:buChar char="○"/>
              <a:defRPr sz="2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Barlow"/>
              <a:buChar char="■"/>
              <a:defRPr sz="2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rPr lang="en-ID" dirty="0"/>
              <a:t>Both product A and B have seen </a:t>
            </a:r>
            <a:r>
              <a:rPr lang="en-ID" b="1" dirty="0"/>
              <a:t>decreased</a:t>
            </a:r>
            <a:r>
              <a:rPr lang="en-ID" dirty="0"/>
              <a:t> in sales since </a:t>
            </a:r>
            <a:r>
              <a:rPr lang="en-ID" b="1" dirty="0"/>
              <a:t>mid 2017</a:t>
            </a:r>
            <a:r>
              <a:rPr lang="en-ID" dirty="0"/>
              <a:t>.</a:t>
            </a:r>
          </a:p>
          <a:p>
            <a:r>
              <a:rPr lang="en-ID" dirty="0"/>
              <a:t>In 2019, the sales </a:t>
            </a:r>
            <a:r>
              <a:rPr lang="en-ID" b="1" dirty="0"/>
              <a:t>have decreased significantly </a:t>
            </a:r>
            <a:r>
              <a:rPr lang="en-ID" dirty="0"/>
              <a:t>compared to the previous years.</a:t>
            </a:r>
          </a:p>
          <a:p>
            <a:r>
              <a:rPr lang="en-ID" dirty="0"/>
              <a:t>Using </a:t>
            </a:r>
            <a:r>
              <a:rPr lang="en-ID" b="1" dirty="0"/>
              <a:t>more data</a:t>
            </a:r>
            <a:r>
              <a:rPr lang="en-ID" dirty="0"/>
              <a:t>, we can find out the </a:t>
            </a:r>
            <a:r>
              <a:rPr lang="en-ID" b="1" dirty="0"/>
              <a:t>reasons why the sales have dropped </a:t>
            </a:r>
            <a:r>
              <a:rPr lang="en-ID" dirty="0"/>
              <a:t>since 2017.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6914930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1"/>
          <p:cNvSpPr txBox="1">
            <a:spLocks noGrp="1"/>
          </p:cNvSpPr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dirty="0"/>
              <a:t>2. HOW IS THE SALES PERFORMANCE?</a:t>
            </a:r>
            <a:endParaRPr dirty="0"/>
          </a:p>
        </p:txBody>
      </p:sp>
      <p:sp>
        <p:nvSpPr>
          <p:cNvPr id="164" name="Google Shape;164;p21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165" name="Google Shape;165;p21"/>
          <p:cNvGrpSpPr/>
          <p:nvPr/>
        </p:nvGrpSpPr>
        <p:grpSpPr>
          <a:xfrm>
            <a:off x="8247163" y="629034"/>
            <a:ext cx="205851" cy="335576"/>
            <a:chOff x="6730350" y="2315900"/>
            <a:chExt cx="257700" cy="420100"/>
          </a:xfrm>
        </p:grpSpPr>
        <p:sp>
          <p:nvSpPr>
            <p:cNvPr id="166" name="Google Shape;166;p21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1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1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1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1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9F4C6211-1976-A942-8F3B-8AE64EBD70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3171" y="1545525"/>
            <a:ext cx="6899843" cy="3180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98340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asset template">
  <a:themeElements>
    <a:clrScheme name="Custom 347">
      <a:dk1>
        <a:srgbClr val="434343"/>
      </a:dk1>
      <a:lt1>
        <a:srgbClr val="FFFFFF"/>
      </a:lt1>
      <a:dk2>
        <a:srgbClr val="D9D9D9"/>
      </a:dk2>
      <a:lt2>
        <a:srgbClr val="F1F1F1"/>
      </a:lt2>
      <a:accent1>
        <a:srgbClr val="FFB000"/>
      </a:accent1>
      <a:accent2>
        <a:srgbClr val="FFE19E"/>
      </a:accent2>
      <a:accent3>
        <a:srgbClr val="6D9EEB"/>
      </a:accent3>
      <a:accent4>
        <a:srgbClr val="C9DAF8"/>
      </a:accent4>
      <a:accent5>
        <a:srgbClr val="93C47D"/>
      </a:accent5>
      <a:accent6>
        <a:srgbClr val="D9EAD3"/>
      </a:accent6>
      <a:hlink>
        <a:srgbClr val="FF99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937</Words>
  <Application>Microsoft Macintosh PowerPoint</Application>
  <PresentationFormat>On-screen Show (16:9)</PresentationFormat>
  <Paragraphs>96</Paragraphs>
  <Slides>32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Wingdings</vt:lpstr>
      <vt:lpstr>Arial</vt:lpstr>
      <vt:lpstr>Barlow</vt:lpstr>
      <vt:lpstr>Basset template</vt:lpstr>
      <vt:lpstr>Case Study:  Sales Analysis</vt:lpstr>
      <vt:lpstr>CASE SUMMARY</vt:lpstr>
      <vt:lpstr>PROBLEM STATEMENTS</vt:lpstr>
      <vt:lpstr>EXECUTIVE SUMMARY</vt:lpstr>
      <vt:lpstr>1. WHAT IS THE MOST POPULAR ITEM?</vt:lpstr>
      <vt:lpstr>1. WHAT IS THE MOST POPULAR ITEM?</vt:lpstr>
      <vt:lpstr>2. HOW IS THE SALES PERFORMANCE?</vt:lpstr>
      <vt:lpstr>2. HOW IS THE SALES PERFORMANCE?</vt:lpstr>
      <vt:lpstr>2. HOW IS THE SALES PERFORMANCE?</vt:lpstr>
      <vt:lpstr>2. HOW IS THE SALES PERFORMANCE?</vt:lpstr>
      <vt:lpstr>3. WHAT IS THE RATIO BETWEEN PREMIUM AND REGULAR USERS?</vt:lpstr>
      <vt:lpstr>3. WHAT IS THE RATIO BETWEEN PREMIUM AND REGULAR USERS?</vt:lpstr>
      <vt:lpstr>3. WHAT IS THE RATIO BETWEEN PREMIUM AND REGULAR USERS?</vt:lpstr>
      <vt:lpstr>3. WHAT IS THE RATIO BETWEEN PREMIUM AND REGULAR USERS?</vt:lpstr>
      <vt:lpstr>4. WHAT IS THE RATIO BETWEEN ONLINE AND OFFLINE CHANNELS?</vt:lpstr>
      <vt:lpstr>4. WHAT IS THE RATIO BETWEEN ONLINE AND OFFLINE CHANNELS?</vt:lpstr>
      <vt:lpstr>4. WHAT IS THE RATIO BETWEEN ONLINE AND OFFLINE CHANNELS?</vt:lpstr>
      <vt:lpstr>4. WHAT IS THE RATIO BETWEEN ONLINE AND OFFLINE CHANNELS?</vt:lpstr>
      <vt:lpstr>5. WHEN IS THE BUSIEST TIME OF THE DAY?</vt:lpstr>
      <vt:lpstr>5. WHEN IS THE BUSIEST TIME OF THE DAY?</vt:lpstr>
      <vt:lpstr>5. WHEN IS THE BUSIEST TIME OF THE DAY?</vt:lpstr>
      <vt:lpstr>5. WHEN IS THE BUSIEST TIME OF THE DAY?</vt:lpstr>
      <vt:lpstr>6. WHAT IS THE AGE SEGMENTATION?</vt:lpstr>
      <vt:lpstr>6. WHAT IS THE AGE SEGMENTATION?</vt:lpstr>
      <vt:lpstr>6. WHAT IS THE AGE SEGMENTATION?</vt:lpstr>
      <vt:lpstr>6. WHAT IS THE AGE SEGMENTATION?</vt:lpstr>
      <vt:lpstr>7. WHEN IS THE BUSIEST DAY OF THE WEEK?</vt:lpstr>
      <vt:lpstr>7. WHEN IS THE BUSIEST DAY OF THE WEEK?</vt:lpstr>
      <vt:lpstr>7. WHEN IS THE BUSIEST DAY OF THE WEEK?</vt:lpstr>
      <vt:lpstr>7. WHEN IS THE BUSIEST DAY OF THE WEEK?</vt:lpstr>
      <vt:lpstr>8. WHO ARE OUR TOP 5 CUSTOMERS?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Study: Sales Analysis</dc:title>
  <cp:lastModifiedBy>ELVAN SELVANO</cp:lastModifiedBy>
  <cp:revision>2</cp:revision>
  <dcterms:modified xsi:type="dcterms:W3CDTF">2021-04-29T23:07:59Z</dcterms:modified>
</cp:coreProperties>
</file>