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3" r:id="rId11"/>
    <p:sldId id="272" r:id="rId12"/>
    <p:sldId id="268" r:id="rId13"/>
    <p:sldId id="274" r:id="rId14"/>
    <p:sldId id="275" r:id="rId15"/>
    <p:sldId id="269" r:id="rId16"/>
    <p:sldId id="266" r:id="rId17"/>
    <p:sldId id="270" r:id="rId18"/>
    <p:sldId id="26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D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2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48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0C952-4E52-7040-BF2B-B8118873176F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C8E2-74AD-914A-BA82-2BFDA06A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C8E2-74AD-914A-BA82-2BFDA06ADA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C8E2-74AD-914A-BA82-2BFDA06AD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C8E2-74AD-914A-BA82-2BFDA06ADA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62F-EFC2-FC48-A22D-D2DC1601CAD7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B41-8A01-EC48-82F6-71D78817BF54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ACE-388D-C641-B678-D2B870EF5872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1000" cy="1325563"/>
          </a:xfrm>
          <a:noFill/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CA38-311D-C741-8913-0A43F11C8211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7A63AE-AC78-7E4F-AB84-6DA2A88D5095}"/>
              </a:ext>
            </a:extLst>
          </p:cNvPr>
          <p:cNvCxnSpPr/>
          <p:nvPr userDrawn="1"/>
        </p:nvCxnSpPr>
        <p:spPr>
          <a:xfrm>
            <a:off x="660400" y="1765300"/>
            <a:ext cx="108458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DC9D12C-5F5C-724C-A03A-431856351536}"/>
              </a:ext>
            </a:extLst>
          </p:cNvPr>
          <p:cNvGrpSpPr/>
          <p:nvPr userDrawn="1"/>
        </p:nvGrpSpPr>
        <p:grpSpPr>
          <a:xfrm rot="20117243">
            <a:off x="-61295" y="196747"/>
            <a:ext cx="2129363" cy="807333"/>
            <a:chOff x="7406306" y="476146"/>
            <a:chExt cx="2129363" cy="8073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450BB9-CB2E-2B41-9466-B5B2310ED17B}"/>
                </a:ext>
              </a:extLst>
            </p:cNvPr>
            <p:cNvSpPr txBox="1"/>
            <p:nvPr/>
          </p:nvSpPr>
          <p:spPr>
            <a:xfrm>
              <a:off x="7448238" y="514038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cs typeface="Apple Chancery" panose="03020702040506060504" pitchFamily="66" charset="-79"/>
                </a:rPr>
                <a:t>NaN</a:t>
              </a:r>
              <a:r>
                <a:rPr lang="en-US" sz="4400" dirty="0">
                  <a:cs typeface="Apple Chancery" panose="03020702040506060504" pitchFamily="66" charset="-79"/>
                </a:rPr>
                <a:t> AIR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1955D-6DD8-AD4E-AE29-25F07A3A7332}"/>
                </a:ext>
              </a:extLst>
            </p:cNvPr>
            <p:cNvSpPr txBox="1"/>
            <p:nvPr/>
          </p:nvSpPr>
          <p:spPr>
            <a:xfrm>
              <a:off x="7406306" y="476146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solidFill>
                    <a:schemeClr val="accent2"/>
                  </a:solidFill>
                  <a:cs typeface="Apple Chancery" panose="03020702040506060504" pitchFamily="66" charset="-79"/>
                </a:rPr>
                <a:t>NaN</a:t>
              </a:r>
              <a:r>
                <a:rPr lang="en-US" sz="4400" dirty="0">
                  <a:solidFill>
                    <a:schemeClr val="accent2"/>
                  </a:solidFill>
                  <a:cs typeface="Apple Chancery" panose="03020702040506060504" pitchFamily="66" charset="-79"/>
                </a:rPr>
                <a:t> AIR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A781BB-DE56-CF40-9179-27CB50E7F985}"/>
              </a:ext>
            </a:extLst>
          </p:cNvPr>
          <p:cNvSpPr txBox="1"/>
          <p:nvPr userDrawn="1"/>
        </p:nvSpPr>
        <p:spPr>
          <a:xfrm>
            <a:off x="9461500" y="86360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__|__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--@-(_)-@--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!  !  !</a:t>
            </a:r>
          </a:p>
        </p:txBody>
      </p:sp>
    </p:spTree>
    <p:extLst>
      <p:ext uri="{BB962C8B-B14F-4D97-AF65-F5344CB8AC3E}">
        <p14:creationId xmlns:p14="http://schemas.microsoft.com/office/powerpoint/2010/main" val="9452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308C-9C94-7949-8CBD-DDEEBD2E8CDD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512-D28E-D342-964C-AC5B19C11CB5}" type="datetime1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F043-5B9A-9D49-AE06-F81337A6D39C}" type="datetime1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7AD-39CA-7C4E-AAC0-F8E8300CB513}" type="datetime1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B272-1FD9-F844-AAB5-95E4784E4DCF}" type="datetime1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7A7A-FF8E-C44B-A9CA-B425F76EB68C}" type="datetime1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370-60F1-7D4C-BC1A-DBF0B73D5428}" type="datetime1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B1A9-3A4A-4A49-92EC-7C0DD78F5ED2}" type="datetime1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Kynning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áfanganum</a:t>
            </a:r>
            <a:br>
              <a:rPr lang="en-US" dirty="0"/>
            </a:br>
            <a:r>
              <a:rPr lang="en-US" dirty="0" err="1"/>
              <a:t>Verklegt</a:t>
            </a:r>
            <a:r>
              <a:rPr lang="en-US" dirty="0"/>
              <a:t>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Fyrirlesari er Gylfi Þór Guðmundsson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1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C5938-DB17-E84F-BA4B-7070F99E9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3CF01D15-CC5B-1511-4D0A-490289F2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01900"/>
            <a:ext cx="44196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5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492F5A-8065-33CE-A9DE-7AA5E47B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Git client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9CDE-7C09-F5BF-CF6D-112E1B6A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72558-D64E-8ED4-72E3-9FE19C74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6" y="2292350"/>
            <a:ext cx="5346700" cy="2273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9C75A7-9D5C-CE72-CAF5-B5D8A7C9C9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r>
              <a:rPr lang="en-US" sz="2800" dirty="0"/>
              <a:t>Nr. 1, 2 </a:t>
            </a:r>
            <a:r>
              <a:rPr lang="en-US" sz="2800" dirty="0" err="1"/>
              <a:t>og</a:t>
            </a:r>
            <a:r>
              <a:rPr lang="en-US" sz="2800" dirty="0"/>
              <a:t> 3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Horfið</a:t>
            </a:r>
            <a:r>
              <a:rPr lang="en-US" sz="2800" dirty="0"/>
              <a:t> </a:t>
            </a:r>
            <a:r>
              <a:rPr lang="en-US" sz="2800" dirty="0" err="1"/>
              <a:t>á</a:t>
            </a:r>
            <a:r>
              <a:rPr lang="en-US" sz="2800" dirty="0"/>
              <a:t> </a:t>
            </a:r>
            <a:r>
              <a:rPr lang="en-US" sz="2800" dirty="0" err="1"/>
              <a:t>myndböndin</a:t>
            </a:r>
            <a:r>
              <a:rPr lang="en-US" sz="2800" dirty="0"/>
              <a:t> </a:t>
            </a:r>
            <a:r>
              <a:rPr lang="en-US" sz="2800" dirty="0" err="1"/>
              <a:t>sem</a:t>
            </a:r>
            <a:r>
              <a:rPr lang="en-US" sz="2800" dirty="0"/>
              <a:t> </a:t>
            </a:r>
            <a:r>
              <a:rPr lang="en-US" sz="2800" dirty="0" err="1"/>
              <a:t>eru</a:t>
            </a:r>
            <a:r>
              <a:rPr lang="en-US" sz="2800" dirty="0"/>
              <a:t> </a:t>
            </a:r>
            <a:r>
              <a:rPr lang="en-US" sz="2800" dirty="0" err="1"/>
              <a:t>á</a:t>
            </a:r>
            <a:r>
              <a:rPr lang="en-US" sz="2800" dirty="0"/>
              <a:t> Canvas:</a:t>
            </a:r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r>
              <a:rPr lang="en-US" sz="2800" dirty="0"/>
              <a:t>Git-</a:t>
            </a:r>
            <a:r>
              <a:rPr lang="en-US" sz="2800" dirty="0" err="1"/>
              <a:t>Handbók</a:t>
            </a:r>
            <a:r>
              <a:rPr lang="en-US" sz="2800" dirty="0"/>
              <a:t> </a:t>
            </a:r>
            <a:r>
              <a:rPr lang="en-US" sz="2800" dirty="0" err="1"/>
              <a:t>skal</a:t>
            </a:r>
            <a:r>
              <a:rPr lang="en-US" sz="2800" dirty="0"/>
              <a:t> </a:t>
            </a:r>
            <a:r>
              <a:rPr lang="en-US" sz="2800" dirty="0" err="1"/>
              <a:t>skila</a:t>
            </a:r>
            <a:r>
              <a:rPr lang="en-US" sz="2800" dirty="0"/>
              <a:t> </a:t>
            </a:r>
            <a:r>
              <a:rPr lang="en-US" sz="2800" dirty="0" err="1"/>
              <a:t>með</a:t>
            </a:r>
            <a:r>
              <a:rPr lang="en-US" sz="2800" dirty="0"/>
              <a:t> </a:t>
            </a:r>
            <a:r>
              <a:rPr lang="en-US" sz="2800" dirty="0" err="1"/>
              <a:t>skýrslu</a:t>
            </a:r>
            <a:r>
              <a:rPr lang="en-US" sz="2800" dirty="0"/>
              <a:t> </a:t>
            </a:r>
            <a:r>
              <a:rPr lang="en-US" sz="2800" dirty="0" err="1"/>
              <a:t>á</a:t>
            </a:r>
            <a:r>
              <a:rPr lang="en-US" sz="2800" dirty="0"/>
              <a:t> </a:t>
            </a:r>
            <a:r>
              <a:rPr lang="en-US" sz="2800" dirty="0" err="1"/>
              <a:t>föstudegi</a:t>
            </a:r>
            <a:r>
              <a:rPr lang="en-US" sz="2800" dirty="0"/>
              <a:t> </a:t>
            </a:r>
            <a:r>
              <a:rPr lang="en-US" sz="2800" dirty="0" err="1"/>
              <a:t>í</a:t>
            </a:r>
            <a:r>
              <a:rPr lang="en-US" sz="2800" dirty="0"/>
              <a:t> Viku1</a:t>
            </a:r>
          </a:p>
          <a:p>
            <a:pPr lvl="1">
              <a:lnSpc>
                <a:spcPct val="70000"/>
              </a:lnSpc>
              <a:buClr>
                <a:srgbClr val="002060"/>
              </a:buClr>
              <a:buSzPts val="3330"/>
            </a:pPr>
            <a:r>
              <a:rPr lang="en-US" sz="2400" dirty="0" err="1">
                <a:solidFill>
                  <a:srgbClr val="002060"/>
                </a:solidFill>
              </a:rPr>
              <a:t>Handbókin</a:t>
            </a:r>
            <a:r>
              <a:rPr lang="en-US" sz="2400" dirty="0">
                <a:solidFill>
                  <a:srgbClr val="002060"/>
                </a:solidFill>
              </a:rPr>
              <a:t> er </a:t>
            </a:r>
            <a:r>
              <a:rPr lang="en-US" sz="2400" dirty="0" err="1">
                <a:solidFill>
                  <a:srgbClr val="002060"/>
                </a:solidFill>
              </a:rPr>
              <a:t>fyrir</a:t>
            </a:r>
            <a:r>
              <a:rPr lang="en-US" sz="2400" dirty="0">
                <a:solidFill>
                  <a:srgbClr val="002060"/>
                </a:solidFill>
              </a:rPr>
              <a:t> YKKUR</a:t>
            </a:r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243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2BE4B-395A-A442-AF95-6C6D3DD4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10" y="5337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Hönnunarmunstur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3-Laga </a:t>
            </a:r>
            <a:r>
              <a:rPr lang="en-US" dirty="0" err="1"/>
              <a:t>högun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chemeClr val="accent3"/>
                </a:solidFill>
              </a:rPr>
              <a:t>(e. 3-tier design)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C5938-DB17-E84F-BA4B-7070F99E9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E931F-65F9-0448-88D3-9F1EDE126C4C}"/>
              </a:ext>
            </a:extLst>
          </p:cNvPr>
          <p:cNvSpPr/>
          <p:nvPr/>
        </p:nvSpPr>
        <p:spPr>
          <a:xfrm>
            <a:off x="5458328" y="3196343"/>
            <a:ext cx="1415969" cy="5671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5D1CF-A807-6341-85C4-785186A1128A}"/>
              </a:ext>
            </a:extLst>
          </p:cNvPr>
          <p:cNvSpPr/>
          <p:nvPr/>
        </p:nvSpPr>
        <p:spPr>
          <a:xfrm>
            <a:off x="5460257" y="3973775"/>
            <a:ext cx="1415969" cy="567159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Logic-Layer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E56EE-71BB-444B-B811-3DE6A037DCB9}"/>
              </a:ext>
            </a:extLst>
          </p:cNvPr>
          <p:cNvSpPr/>
          <p:nvPr/>
        </p:nvSpPr>
        <p:spPr>
          <a:xfrm>
            <a:off x="5462186" y="4762782"/>
            <a:ext cx="1415969" cy="5671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Storage-Layer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BDE2F164-7EE8-3E4B-AE15-F5CAFB9DEA4A}"/>
              </a:ext>
            </a:extLst>
          </p:cNvPr>
          <p:cNvSpPr/>
          <p:nvPr/>
        </p:nvSpPr>
        <p:spPr>
          <a:xfrm>
            <a:off x="6075643" y="4504282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209A246A-2636-E34C-AD69-3129EDCC5F8A}"/>
              </a:ext>
            </a:extLst>
          </p:cNvPr>
          <p:cNvSpPr/>
          <p:nvPr/>
        </p:nvSpPr>
        <p:spPr>
          <a:xfrm>
            <a:off x="6054423" y="3730707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FDFC-1640-238C-304E-062493E82F48}"/>
              </a:ext>
            </a:extLst>
          </p:cNvPr>
          <p:cNvSpPr/>
          <p:nvPr/>
        </p:nvSpPr>
        <p:spPr>
          <a:xfrm>
            <a:off x="7948748" y="3679030"/>
            <a:ext cx="1692165" cy="920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 classes</a:t>
            </a:r>
          </a:p>
        </p:txBody>
      </p:sp>
    </p:spTree>
    <p:extLst>
      <p:ext uri="{BB962C8B-B14F-4D97-AF65-F5344CB8AC3E}">
        <p14:creationId xmlns:p14="http://schemas.microsoft.com/office/powerpoint/2010/main" val="236739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Single Corner of Rectangle 38">
            <a:extLst>
              <a:ext uri="{FF2B5EF4-FFF2-40B4-BE49-F238E27FC236}">
                <a16:creationId xmlns:a16="http://schemas.microsoft.com/office/drawing/2014/main" id="{30251EA6-3D20-C090-EF38-6856BD2B2DF5}"/>
              </a:ext>
            </a:extLst>
          </p:cNvPr>
          <p:cNvSpPr/>
          <p:nvPr/>
        </p:nvSpPr>
        <p:spPr>
          <a:xfrm>
            <a:off x="7237065" y="2719232"/>
            <a:ext cx="336331" cy="1261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of Rectangle 14">
            <a:extLst>
              <a:ext uri="{FF2B5EF4-FFF2-40B4-BE49-F238E27FC236}">
                <a16:creationId xmlns:a16="http://schemas.microsoft.com/office/drawing/2014/main" id="{5BB1A358-B21F-56D8-409A-FC7BD03FBED1}"/>
              </a:ext>
            </a:extLst>
          </p:cNvPr>
          <p:cNvSpPr/>
          <p:nvPr/>
        </p:nvSpPr>
        <p:spPr>
          <a:xfrm>
            <a:off x="2995448" y="3402463"/>
            <a:ext cx="336331" cy="1261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of Rectangle 17">
            <a:extLst>
              <a:ext uri="{FF2B5EF4-FFF2-40B4-BE49-F238E27FC236}">
                <a16:creationId xmlns:a16="http://schemas.microsoft.com/office/drawing/2014/main" id="{D200FD4E-D365-2476-FBE1-CC95312055AC}"/>
              </a:ext>
            </a:extLst>
          </p:cNvPr>
          <p:cNvSpPr/>
          <p:nvPr/>
        </p:nvSpPr>
        <p:spPr>
          <a:xfrm>
            <a:off x="2995448" y="3677649"/>
            <a:ext cx="336331" cy="1261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ingle Corner of Rectangle 18">
            <a:extLst>
              <a:ext uri="{FF2B5EF4-FFF2-40B4-BE49-F238E27FC236}">
                <a16:creationId xmlns:a16="http://schemas.microsoft.com/office/drawing/2014/main" id="{E6E29170-6F69-EAA5-24C1-8096BEA1A5DA}"/>
              </a:ext>
            </a:extLst>
          </p:cNvPr>
          <p:cNvSpPr/>
          <p:nvPr/>
        </p:nvSpPr>
        <p:spPr>
          <a:xfrm>
            <a:off x="2995448" y="3991779"/>
            <a:ext cx="336331" cy="1261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Single Corner of Rectangle 27">
            <a:extLst>
              <a:ext uri="{FF2B5EF4-FFF2-40B4-BE49-F238E27FC236}">
                <a16:creationId xmlns:a16="http://schemas.microsoft.com/office/drawing/2014/main" id="{A0AF9B14-374F-DCF9-2F65-2F433DED59F9}"/>
              </a:ext>
            </a:extLst>
          </p:cNvPr>
          <p:cNvSpPr/>
          <p:nvPr/>
        </p:nvSpPr>
        <p:spPr>
          <a:xfrm>
            <a:off x="2995448" y="4239432"/>
            <a:ext cx="336331" cy="1261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0F8DE-7B22-A2B5-4A98-D0EF717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fyrst</a:t>
            </a:r>
            <a:r>
              <a:rPr lang="en-US" dirty="0"/>
              <a:t>: </a:t>
            </a:r>
            <a:r>
              <a:rPr lang="en-US" dirty="0" err="1"/>
              <a:t>Strúktúr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DD5DE-408F-2C58-BE58-3757092A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0691F-6C28-7107-9C7D-21B6203976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  <a:p>
            <a:pPr>
              <a:lnSpc>
                <a:spcPct val="70000"/>
              </a:lnSpc>
              <a:buClr>
                <a:srgbClr val="002060"/>
              </a:buClr>
              <a:buSzPts val="3330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12726-4632-31D0-E61D-1A78C0088F9E}"/>
              </a:ext>
            </a:extLst>
          </p:cNvPr>
          <p:cNvSpPr txBox="1"/>
          <p:nvPr/>
        </p:nvSpPr>
        <p:spPr>
          <a:xfrm>
            <a:off x="1235770" y="2243217"/>
            <a:ext cx="14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folder</a:t>
            </a:r>
          </a:p>
        </p:txBody>
      </p:sp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377CF66A-9FEB-DE81-E544-39F0D4EFC849}"/>
              </a:ext>
            </a:extLst>
          </p:cNvPr>
          <p:cNvSpPr/>
          <p:nvPr/>
        </p:nvSpPr>
        <p:spPr>
          <a:xfrm>
            <a:off x="1292772" y="2564003"/>
            <a:ext cx="2039007" cy="1881873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>
                <a:solidFill>
                  <a:srgbClr val="00B050"/>
                </a:solidFill>
              </a:rPr>
              <a:t>__main__.</a:t>
            </a:r>
            <a:r>
              <a:rPr lang="en-US" dirty="0" err="1">
                <a:solidFill>
                  <a:srgbClr val="00B050"/>
                </a:solidFill>
              </a:rPr>
              <a:t>py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DataLayer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LogicLayer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UiLayer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Models</a:t>
            </a:r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3C99334D-B65E-E144-E026-D4F785847C5C}"/>
              </a:ext>
            </a:extLst>
          </p:cNvPr>
          <p:cNvSpPr/>
          <p:nvPr/>
        </p:nvSpPr>
        <p:spPr>
          <a:xfrm>
            <a:off x="5545469" y="1947233"/>
            <a:ext cx="2039007" cy="909145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 err="1">
                <a:solidFill>
                  <a:srgbClr val="00B050"/>
                </a:solidFill>
              </a:rPr>
              <a:t>DataLayerAPI.py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Repository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0A151166-9C97-A9B1-8F06-EF507C692C77}"/>
              </a:ext>
            </a:extLst>
          </p:cNvPr>
          <p:cNvSpPr/>
          <p:nvPr/>
        </p:nvSpPr>
        <p:spPr>
          <a:xfrm>
            <a:off x="5545468" y="3393144"/>
            <a:ext cx="2039007" cy="909145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 err="1">
                <a:solidFill>
                  <a:srgbClr val="00B050"/>
                </a:solidFill>
              </a:rPr>
              <a:t>LogicLayerAPI.py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9DED4-4BCC-3405-2949-CDE7AA461D95}"/>
              </a:ext>
            </a:extLst>
          </p:cNvPr>
          <p:cNvSpPr txBox="1"/>
          <p:nvPr/>
        </p:nvSpPr>
        <p:spPr>
          <a:xfrm>
            <a:off x="5464136" y="1622351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DataLayer</a:t>
            </a:r>
            <a:r>
              <a:rPr lang="en-US" dirty="0"/>
              <a:t>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79355-D4C5-7FE6-001F-34181A2731E3}"/>
              </a:ext>
            </a:extLst>
          </p:cNvPr>
          <p:cNvSpPr txBox="1"/>
          <p:nvPr/>
        </p:nvSpPr>
        <p:spPr>
          <a:xfrm>
            <a:off x="5464136" y="3073541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LogicLayer</a:t>
            </a:r>
            <a:r>
              <a:rPr lang="en-US" dirty="0"/>
              <a:t> folder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33B3742-C297-0268-1A02-A248BC27EE60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3331779" y="2401806"/>
            <a:ext cx="2213690" cy="10637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83858A0-8056-5224-5F13-AC3F08F9EB4E}"/>
              </a:ext>
            </a:extLst>
          </p:cNvPr>
          <p:cNvSpPr/>
          <p:nvPr/>
        </p:nvSpPr>
        <p:spPr>
          <a:xfrm>
            <a:off x="5555409" y="4913139"/>
            <a:ext cx="2039007" cy="909145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 err="1">
                <a:solidFill>
                  <a:srgbClr val="00B050"/>
                </a:solidFill>
              </a:rPr>
              <a:t>LogicLayerAPI.py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F98DA-537B-994C-C5AB-91A89CC68A66}"/>
              </a:ext>
            </a:extLst>
          </p:cNvPr>
          <p:cNvSpPr txBox="1"/>
          <p:nvPr/>
        </p:nvSpPr>
        <p:spPr>
          <a:xfrm>
            <a:off x="5464136" y="4568241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UiLayer</a:t>
            </a:r>
            <a:r>
              <a:rPr lang="en-US" dirty="0"/>
              <a:t> folder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A664512-D01B-EF1A-B942-9482C9885B78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>
            <a:off x="3331779" y="3740711"/>
            <a:ext cx="2213689" cy="107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30C4542-F594-9660-6846-FB1528BF4B21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>
            <a:off x="3331779" y="4054841"/>
            <a:ext cx="2223630" cy="1312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9E322CB-1615-E24E-E519-3F1950D0F4E6}"/>
              </a:ext>
            </a:extLst>
          </p:cNvPr>
          <p:cNvCxnSpPr>
            <a:cxnSpLocks/>
            <a:stCxn id="28" idx="0"/>
            <a:endCxn id="32" idx="3"/>
          </p:cNvCxnSpPr>
          <p:nvPr/>
        </p:nvCxnSpPr>
        <p:spPr>
          <a:xfrm>
            <a:off x="3331779" y="4302494"/>
            <a:ext cx="683173" cy="1168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nip Single Corner of Rectangle 31">
            <a:extLst>
              <a:ext uri="{FF2B5EF4-FFF2-40B4-BE49-F238E27FC236}">
                <a16:creationId xmlns:a16="http://schemas.microsoft.com/office/drawing/2014/main" id="{B02F0391-98E5-E368-458C-5872F4A0AEAF}"/>
              </a:ext>
            </a:extLst>
          </p:cNvPr>
          <p:cNvSpPr/>
          <p:nvPr/>
        </p:nvSpPr>
        <p:spPr>
          <a:xfrm>
            <a:off x="2995448" y="5471092"/>
            <a:ext cx="2039007" cy="909145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 err="1">
                <a:solidFill>
                  <a:srgbClr val="00B050"/>
                </a:solidFill>
              </a:rPr>
              <a:t>ModelA.py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ModelB.py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Snip Single Corner of Rectangle 36">
            <a:extLst>
              <a:ext uri="{FF2B5EF4-FFF2-40B4-BE49-F238E27FC236}">
                <a16:creationId xmlns:a16="http://schemas.microsoft.com/office/drawing/2014/main" id="{0DB35D19-A754-8CC7-C261-33D58FC47E2B}"/>
              </a:ext>
            </a:extLst>
          </p:cNvPr>
          <p:cNvSpPr/>
          <p:nvPr/>
        </p:nvSpPr>
        <p:spPr>
          <a:xfrm>
            <a:off x="8862746" y="1947232"/>
            <a:ext cx="2039007" cy="909145"/>
          </a:xfrm>
          <a:prstGeom prst="snip1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..</a:t>
            </a:r>
          </a:p>
          <a:p>
            <a:r>
              <a:rPr lang="en-US" dirty="0" err="1">
                <a:solidFill>
                  <a:srgbClr val="00B050"/>
                </a:solidFill>
              </a:rPr>
              <a:t>DatafileA.csv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DatafileB.csv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9C0399-FA36-135D-0AB2-9927487757B9}"/>
              </a:ext>
            </a:extLst>
          </p:cNvPr>
          <p:cNvSpPr txBox="1"/>
          <p:nvPr/>
        </p:nvSpPr>
        <p:spPr>
          <a:xfrm>
            <a:off x="8758388" y="1607659"/>
            <a:ext cx="18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 folder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81B8EB8-9CE5-AA81-8FF4-C889A4390375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7573396" y="2401805"/>
            <a:ext cx="1289350" cy="380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2298EC-F9B4-7C4B-FB61-F62E4AA2A411}"/>
              </a:ext>
            </a:extLst>
          </p:cNvPr>
          <p:cNvSpPr txBox="1"/>
          <p:nvPr/>
        </p:nvSpPr>
        <p:spPr>
          <a:xfrm>
            <a:off x="2916282" y="5164822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folder</a:t>
            </a:r>
          </a:p>
        </p:txBody>
      </p:sp>
    </p:spTree>
    <p:extLst>
      <p:ext uri="{BB962C8B-B14F-4D97-AF65-F5344CB8AC3E}">
        <p14:creationId xmlns:p14="http://schemas.microsoft.com/office/powerpoint/2010/main" val="15119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 animBg="1"/>
      <p:bldP spid="10" grpId="0" animBg="1"/>
      <p:bldP spid="11" grpId="0"/>
      <p:bldP spid="12" grpId="0"/>
      <p:bldP spid="20" grpId="0" animBg="1"/>
      <p:bldP spid="21" grpId="0"/>
      <p:bldP spid="32" grpId="0" animBg="1"/>
      <p:bldP spid="37" grpId="0" animBg="1"/>
      <p:bldP spid="38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2BE4B-395A-A442-AF95-6C6D3DD4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10" y="5337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Hönnunarmunstur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3-Laga </a:t>
            </a:r>
            <a:r>
              <a:rPr lang="en-US" dirty="0" err="1"/>
              <a:t>högun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chemeClr val="accent3"/>
                </a:solidFill>
              </a:rPr>
              <a:t>(e. 3-tier design)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C5938-DB17-E84F-BA4B-7070F99E9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E931F-65F9-0448-88D3-9F1EDE126C4C}"/>
              </a:ext>
            </a:extLst>
          </p:cNvPr>
          <p:cNvSpPr/>
          <p:nvPr/>
        </p:nvSpPr>
        <p:spPr>
          <a:xfrm>
            <a:off x="5458328" y="3196343"/>
            <a:ext cx="1415969" cy="5671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5D1CF-A807-6341-85C4-785186A1128A}"/>
              </a:ext>
            </a:extLst>
          </p:cNvPr>
          <p:cNvSpPr/>
          <p:nvPr/>
        </p:nvSpPr>
        <p:spPr>
          <a:xfrm>
            <a:off x="5460257" y="3973775"/>
            <a:ext cx="1415969" cy="567159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Logic-Layer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E56EE-71BB-444B-B811-3DE6A037DCB9}"/>
              </a:ext>
            </a:extLst>
          </p:cNvPr>
          <p:cNvSpPr/>
          <p:nvPr/>
        </p:nvSpPr>
        <p:spPr>
          <a:xfrm>
            <a:off x="5462186" y="4762782"/>
            <a:ext cx="1415969" cy="5671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Storage-Layer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BDE2F164-7EE8-3E4B-AE15-F5CAFB9DEA4A}"/>
              </a:ext>
            </a:extLst>
          </p:cNvPr>
          <p:cNvSpPr/>
          <p:nvPr/>
        </p:nvSpPr>
        <p:spPr>
          <a:xfrm>
            <a:off x="6075643" y="4504282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209A246A-2636-E34C-AD69-3129EDCC5F8A}"/>
              </a:ext>
            </a:extLst>
          </p:cNvPr>
          <p:cNvSpPr/>
          <p:nvPr/>
        </p:nvSpPr>
        <p:spPr>
          <a:xfrm>
            <a:off x="6054423" y="3730707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6E98C-5EB8-AD7B-4B1C-B5A424EA49CD}"/>
              </a:ext>
            </a:extLst>
          </p:cNvPr>
          <p:cNvSpPr/>
          <p:nvPr/>
        </p:nvSpPr>
        <p:spPr>
          <a:xfrm>
            <a:off x="7948748" y="3679030"/>
            <a:ext cx="1692165" cy="920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 classes</a:t>
            </a:r>
          </a:p>
        </p:txBody>
      </p:sp>
    </p:spTree>
    <p:extLst>
      <p:ext uri="{BB962C8B-B14F-4D97-AF65-F5344CB8AC3E}">
        <p14:creationId xmlns:p14="http://schemas.microsoft.com/office/powerpoint/2010/main" val="20113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82C9D6-DADC-A34F-B03B-D419B7C04D93}"/>
              </a:ext>
            </a:extLst>
          </p:cNvPr>
          <p:cNvSpPr/>
          <p:nvPr/>
        </p:nvSpPr>
        <p:spPr>
          <a:xfrm>
            <a:off x="1" y="0"/>
            <a:ext cx="27704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D3D7-3F99-9944-86BF-34E11566A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634D6-3870-7648-859C-E146E6FEB3CF}"/>
              </a:ext>
            </a:extLst>
          </p:cNvPr>
          <p:cNvSpPr txBox="1"/>
          <p:nvPr/>
        </p:nvSpPr>
        <p:spPr>
          <a:xfrm>
            <a:off x="495758" y="859316"/>
            <a:ext cx="2162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4"/>
                </a:solidFill>
              </a:rPr>
              <a:t>Viðmóts</a:t>
            </a:r>
            <a:r>
              <a:rPr lang="en-US" sz="2800" dirty="0">
                <a:solidFill>
                  <a:schemeClr val="accent4"/>
                </a:solidFill>
              </a:rPr>
              <a:t> lag </a:t>
            </a: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UI-layer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E5CBE-3E5E-2E45-AAB8-A352981D4B8B}"/>
              </a:ext>
            </a:extLst>
          </p:cNvPr>
          <p:cNvSpPr txBox="1"/>
          <p:nvPr/>
        </p:nvSpPr>
        <p:spPr>
          <a:xfrm>
            <a:off x="317651" y="3027803"/>
            <a:ext cx="2525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Vinnslulag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lag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Logic-layer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C73DA-A0FB-1D49-A253-96C0F42C7E13}"/>
              </a:ext>
            </a:extLst>
          </p:cNvPr>
          <p:cNvSpPr txBox="1"/>
          <p:nvPr/>
        </p:nvSpPr>
        <p:spPr>
          <a:xfrm>
            <a:off x="370900" y="5526797"/>
            <a:ext cx="234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</a:rPr>
              <a:t>Vistunar</a:t>
            </a:r>
            <a:r>
              <a:rPr lang="en-US" sz="2800" dirty="0">
                <a:solidFill>
                  <a:schemeClr val="accent2"/>
                </a:solidFill>
              </a:rPr>
              <a:t> lag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Storage-layer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26A96-AAB9-0F40-823D-1C1D0BF219FE}"/>
              </a:ext>
            </a:extLst>
          </p:cNvPr>
          <p:cNvCxnSpPr/>
          <p:nvPr/>
        </p:nvCxnSpPr>
        <p:spPr>
          <a:xfrm>
            <a:off x="396607" y="2401677"/>
            <a:ext cx="106202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55A3FC-A70E-5344-BF1C-4A9D95E7F638}"/>
              </a:ext>
            </a:extLst>
          </p:cNvPr>
          <p:cNvCxnSpPr/>
          <p:nvPr/>
        </p:nvCxnSpPr>
        <p:spPr>
          <a:xfrm>
            <a:off x="242371" y="4935557"/>
            <a:ext cx="108185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F197858A-649B-834B-A610-8A17252E1963}"/>
              </a:ext>
            </a:extLst>
          </p:cNvPr>
          <p:cNvSpPr/>
          <p:nvPr/>
        </p:nvSpPr>
        <p:spPr>
          <a:xfrm>
            <a:off x="10490689" y="5174311"/>
            <a:ext cx="1090670" cy="63897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D61F6264-6C3E-2E49-B8B9-CED94C5A33F1}"/>
              </a:ext>
            </a:extLst>
          </p:cNvPr>
          <p:cNvSpPr/>
          <p:nvPr/>
        </p:nvSpPr>
        <p:spPr>
          <a:xfrm>
            <a:off x="9578097" y="6130641"/>
            <a:ext cx="903383" cy="517793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file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C2A2A7D9-9EE7-B045-A1D1-91852A23C575}"/>
              </a:ext>
            </a:extLst>
          </p:cNvPr>
          <p:cNvSpPr/>
          <p:nvPr/>
        </p:nvSpPr>
        <p:spPr>
          <a:xfrm>
            <a:off x="8234532" y="6130641"/>
            <a:ext cx="1057619" cy="528809"/>
          </a:xfrm>
          <a:prstGeom prst="foldedCorne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7133F-F8C8-584F-93A5-452B03D4DF87}"/>
              </a:ext>
            </a:extLst>
          </p:cNvPr>
          <p:cNvSpPr/>
          <p:nvPr/>
        </p:nvSpPr>
        <p:spPr>
          <a:xfrm>
            <a:off x="9849079" y="132203"/>
            <a:ext cx="1200839" cy="85931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User</a:t>
            </a:r>
            <a:br>
              <a:rPr lang="en-US" dirty="0"/>
            </a:br>
            <a:r>
              <a:rPr lang="en-US" dirty="0"/>
              <a:t>Interface </a:t>
            </a:r>
            <a:br>
              <a:rPr lang="en-US" dirty="0"/>
            </a:br>
            <a:r>
              <a:rPr lang="en-US" dirty="0"/>
              <a:t>TUI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26609-528B-164F-B2B3-17B82F5E9820}"/>
              </a:ext>
            </a:extLst>
          </p:cNvPr>
          <p:cNvSpPr/>
          <p:nvPr/>
        </p:nvSpPr>
        <p:spPr>
          <a:xfrm>
            <a:off x="7968455" y="1035586"/>
            <a:ext cx="1528084" cy="831223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UI-Class with UI logic.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1A59331-96D2-D943-B8B6-15E0C2B3B503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rot="5400000" flipH="1" flipV="1">
            <a:off x="9053926" y="240433"/>
            <a:ext cx="473725" cy="1116582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CDB18-91D9-344E-87EB-952D239FD247}"/>
              </a:ext>
            </a:extLst>
          </p:cNvPr>
          <p:cNvSpPr txBox="1"/>
          <p:nvPr/>
        </p:nvSpPr>
        <p:spPr>
          <a:xfrm>
            <a:off x="8789159" y="34119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C93DF-0288-2C42-B7F9-859A646E8552}"/>
              </a:ext>
            </a:extLst>
          </p:cNvPr>
          <p:cNvSpPr txBox="1"/>
          <p:nvPr/>
        </p:nvSpPr>
        <p:spPr>
          <a:xfrm>
            <a:off x="10279039" y="12169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Input from user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EB36B8B-913F-F54F-836C-6F125E89C0E5}"/>
              </a:ext>
            </a:extLst>
          </p:cNvPr>
          <p:cNvSpPr/>
          <p:nvPr/>
        </p:nvSpPr>
        <p:spPr>
          <a:xfrm>
            <a:off x="7968455" y="3194207"/>
            <a:ext cx="1421176" cy="815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C000"/>
                </a:solidFill>
              </a:rPr>
              <a:t>Business logic Class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0CDB990-92DE-9F4E-9A88-B6DABF867419}"/>
              </a:ext>
            </a:extLst>
          </p:cNvPr>
          <p:cNvCxnSpPr>
            <a:cxnSpLocks/>
            <a:stCxn id="16" idx="3"/>
            <a:endCxn id="26" idx="3"/>
          </p:cNvCxnSpPr>
          <p:nvPr/>
        </p:nvCxnSpPr>
        <p:spPr>
          <a:xfrm flipH="1">
            <a:off x="9389631" y="1451198"/>
            <a:ext cx="106908" cy="2150634"/>
          </a:xfrm>
          <a:prstGeom prst="curvedConnector3">
            <a:avLst>
              <a:gd name="adj1" fmla="val -213829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8C5BC67-7474-3445-8689-E3F97992C303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 flipH="1">
            <a:off x="8679043" y="3601832"/>
            <a:ext cx="710588" cy="407624"/>
          </a:xfrm>
          <a:prstGeom prst="curvedConnector4">
            <a:avLst>
              <a:gd name="adj1" fmla="val -55219"/>
              <a:gd name="adj2" fmla="val 199607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03A1-C064-C245-9570-AAD5AE8F3202}"/>
              </a:ext>
            </a:extLst>
          </p:cNvPr>
          <p:cNvSpPr txBox="1"/>
          <p:nvPr/>
        </p:nvSpPr>
        <p:spPr>
          <a:xfrm>
            <a:off x="9635318" y="4135272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Internal verification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3C21F-9F04-B74B-81F4-B1EC99EABDEA}"/>
              </a:ext>
            </a:extLst>
          </p:cNvPr>
          <p:cNvSpPr txBox="1"/>
          <p:nvPr/>
        </p:nvSpPr>
        <p:spPr>
          <a:xfrm>
            <a:off x="9774071" y="2131325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input/action</a:t>
            </a:r>
            <a:br>
              <a:rPr lang="en-US" dirty="0"/>
            </a:br>
            <a:r>
              <a:rPr lang="en-US" dirty="0"/>
              <a:t>sent down to logic layer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3CFA6A7-4BE4-EA47-8D15-7ACEE441E87C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rot="5400000">
            <a:off x="9743179" y="744878"/>
            <a:ext cx="459680" cy="952960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12A08A8-BAD7-3741-B9B2-7C8F66B8B2AA}"/>
              </a:ext>
            </a:extLst>
          </p:cNvPr>
          <p:cNvSpPr/>
          <p:nvPr/>
        </p:nvSpPr>
        <p:spPr>
          <a:xfrm>
            <a:off x="6172883" y="5339180"/>
            <a:ext cx="1513053" cy="8234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Storage Class and logic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A9E13CC0-4340-7A46-8A5A-EE0B2D2F2D2B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rot="5400000">
            <a:off x="7139365" y="3799502"/>
            <a:ext cx="1329724" cy="1749633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5B1800-CEBA-AB49-9A79-4EBAE8B3065D}"/>
              </a:ext>
            </a:extLst>
          </p:cNvPr>
          <p:cNvSpPr txBox="1"/>
          <p:nvPr/>
        </p:nvSpPr>
        <p:spPr>
          <a:xfrm>
            <a:off x="7115032" y="4685731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sent to be stored</a:t>
            </a:r>
            <a:br>
              <a:rPr lang="en-US" dirty="0"/>
            </a:br>
            <a:r>
              <a:rPr lang="en-US" dirty="0"/>
              <a:t>Data requested to be read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F3BCADD-1A86-6C49-969F-F7302BAB9D5D}"/>
              </a:ext>
            </a:extLst>
          </p:cNvPr>
          <p:cNvCxnSpPr>
            <a:cxnSpLocks/>
            <a:stCxn id="51" idx="3"/>
            <a:endCxn id="11" idx="2"/>
          </p:cNvCxnSpPr>
          <p:nvPr/>
        </p:nvCxnSpPr>
        <p:spPr>
          <a:xfrm flipV="1">
            <a:off x="7685936" y="5493800"/>
            <a:ext cx="2804753" cy="257089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3624E27-A465-D443-9E0E-AD83EDF4AF70}"/>
              </a:ext>
            </a:extLst>
          </p:cNvPr>
          <p:cNvCxnSpPr>
            <a:cxnSpLocks/>
            <a:stCxn id="51" idx="2"/>
            <a:endCxn id="13" idx="1"/>
          </p:cNvCxnSpPr>
          <p:nvPr/>
        </p:nvCxnSpPr>
        <p:spPr>
          <a:xfrm rot="16200000" flipH="1">
            <a:off x="7465747" y="5626260"/>
            <a:ext cx="232449" cy="1305122"/>
          </a:xfrm>
          <a:prstGeom prst="curvedConnector2">
            <a:avLst/>
          </a:prstGeom>
          <a:ln w="22225">
            <a:solidFill>
              <a:schemeClr val="accent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8691E4C-653E-074E-8336-803B7585B3B8}"/>
              </a:ext>
            </a:extLst>
          </p:cNvPr>
          <p:cNvCxnSpPr>
            <a:cxnSpLocks/>
            <a:stCxn id="51" idx="3"/>
            <a:endCxn id="12" idx="0"/>
          </p:cNvCxnSpPr>
          <p:nvPr/>
        </p:nvCxnSpPr>
        <p:spPr>
          <a:xfrm>
            <a:off x="7685936" y="5750889"/>
            <a:ext cx="2343853" cy="379752"/>
          </a:xfrm>
          <a:prstGeom prst="curvedConnector2">
            <a:avLst/>
          </a:prstGeom>
          <a:ln w="22225">
            <a:solidFill>
              <a:schemeClr val="accent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98FC0E9-3516-6646-A504-624940BAE980}"/>
              </a:ext>
            </a:extLst>
          </p:cNvPr>
          <p:cNvSpPr txBox="1"/>
          <p:nvPr/>
        </p:nvSpPr>
        <p:spPr>
          <a:xfrm>
            <a:off x="7754202" y="576163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read/written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7855BBF-8D72-1147-8D8F-107515DD1984}"/>
              </a:ext>
            </a:extLst>
          </p:cNvPr>
          <p:cNvCxnSpPr>
            <a:cxnSpLocks/>
            <a:stCxn id="51" idx="1"/>
            <a:endCxn id="26" idx="1"/>
          </p:cNvCxnSpPr>
          <p:nvPr/>
        </p:nvCxnSpPr>
        <p:spPr>
          <a:xfrm rot="10800000" flipH="1">
            <a:off x="6172883" y="3601833"/>
            <a:ext cx="1795572" cy="2149057"/>
          </a:xfrm>
          <a:prstGeom prst="curvedConnector3">
            <a:avLst>
              <a:gd name="adj1" fmla="val -12731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F52E8B-51E3-A249-9A03-CB405BDA6E28}"/>
              </a:ext>
            </a:extLst>
          </p:cNvPr>
          <p:cNvSpPr/>
          <p:nvPr/>
        </p:nvSpPr>
        <p:spPr>
          <a:xfrm>
            <a:off x="6125515" y="243659"/>
            <a:ext cx="1200839" cy="85931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User</a:t>
            </a:r>
            <a:br>
              <a:rPr lang="en-US" dirty="0"/>
            </a:br>
            <a:r>
              <a:rPr lang="en-US" dirty="0"/>
              <a:t>Interface </a:t>
            </a:r>
            <a:br>
              <a:rPr lang="en-US" dirty="0"/>
            </a:br>
            <a:r>
              <a:rPr lang="en-US" dirty="0"/>
              <a:t>TUI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B5DE5B6-71BD-1347-B36E-DECA41E91D1C}"/>
              </a:ext>
            </a:extLst>
          </p:cNvPr>
          <p:cNvCxnSpPr>
            <a:cxnSpLocks/>
            <a:stCxn id="16" idx="0"/>
            <a:endCxn id="86" idx="3"/>
          </p:cNvCxnSpPr>
          <p:nvPr/>
        </p:nvCxnSpPr>
        <p:spPr>
          <a:xfrm rot="16200000" flipV="1">
            <a:off x="7848292" y="151380"/>
            <a:ext cx="362269" cy="1406143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DA49E69-2B25-894E-BDB3-C518FF335049}"/>
              </a:ext>
            </a:extLst>
          </p:cNvPr>
          <p:cNvSpPr txBox="1"/>
          <p:nvPr/>
        </p:nvSpPr>
        <p:spPr>
          <a:xfrm>
            <a:off x="7481247" y="28887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show</a:t>
            </a:r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845B8285-40AD-C34E-99A4-FF58DEB00FF9}"/>
              </a:ext>
            </a:extLst>
          </p:cNvPr>
          <p:cNvCxnSpPr>
            <a:cxnSpLocks/>
            <a:stCxn id="26" idx="0"/>
            <a:endCxn id="16" idx="1"/>
          </p:cNvCxnSpPr>
          <p:nvPr/>
        </p:nvCxnSpPr>
        <p:spPr>
          <a:xfrm rot="16200000" flipV="1">
            <a:off x="7452245" y="1967409"/>
            <a:ext cx="1743009" cy="710588"/>
          </a:xfrm>
          <a:prstGeom prst="curvedConnector4">
            <a:avLst>
              <a:gd name="adj1" fmla="val 38078"/>
              <a:gd name="adj2" fmla="val 132171"/>
            </a:avLst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FD8AAC8-42BE-5740-B4BA-CB6787AAB9F4}"/>
              </a:ext>
            </a:extLst>
          </p:cNvPr>
          <p:cNvSpPr txBox="1"/>
          <p:nvPr/>
        </p:nvSpPr>
        <p:spPr>
          <a:xfrm>
            <a:off x="6118748" y="2133600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 </a:t>
            </a:r>
            <a:br>
              <a:rPr lang="en-US" dirty="0"/>
            </a:br>
            <a:r>
              <a:rPr lang="en-US" dirty="0"/>
              <a:t>request sent back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47DCFD-8258-B54E-9F46-5256A1E4E246}"/>
              </a:ext>
            </a:extLst>
          </p:cNvPr>
          <p:cNvSpPr txBox="1"/>
          <p:nvPr/>
        </p:nvSpPr>
        <p:spPr>
          <a:xfrm>
            <a:off x="4346814" y="468800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 </a:t>
            </a:r>
            <a:br>
              <a:rPr lang="en-US" dirty="0"/>
            </a:br>
            <a:r>
              <a:rPr lang="en-US" dirty="0"/>
              <a:t>request sent back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B590A61D-4BF9-9241-A5F0-7CD85F015533}"/>
              </a:ext>
            </a:extLst>
          </p:cNvPr>
          <p:cNvCxnSpPr>
            <a:cxnSpLocks/>
            <a:stCxn id="26" idx="1"/>
            <a:endCxn id="26" idx="0"/>
          </p:cNvCxnSpPr>
          <p:nvPr/>
        </p:nvCxnSpPr>
        <p:spPr>
          <a:xfrm rot="10800000" flipH="1">
            <a:off x="7968455" y="3194208"/>
            <a:ext cx="710588" cy="407625"/>
          </a:xfrm>
          <a:prstGeom prst="curvedConnector4">
            <a:avLst>
              <a:gd name="adj1" fmla="val -32171"/>
              <a:gd name="adj2" fmla="val 15608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A4EF468-490A-944C-97E0-315141D87670}"/>
              </a:ext>
            </a:extLst>
          </p:cNvPr>
          <p:cNvSpPr txBox="1"/>
          <p:nvPr/>
        </p:nvSpPr>
        <p:spPr>
          <a:xfrm>
            <a:off x="6157413" y="293654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Internal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595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5" grpId="1" animBg="1"/>
      <p:bldP spid="23" grpId="0"/>
      <p:bldP spid="23" grpId="1"/>
      <p:bldP spid="25" grpId="0"/>
      <p:bldP spid="25" grpId="1"/>
      <p:bldP spid="37" grpId="0"/>
      <p:bldP spid="38" grpId="0"/>
      <p:bldP spid="60" grpId="0"/>
      <p:bldP spid="71" grpId="0"/>
      <p:bldP spid="86" grpId="0" animBg="1"/>
      <p:bldP spid="88" grpId="0"/>
      <p:bldP spid="97" grpId="0"/>
      <p:bldP spid="98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C9927A0-C7C6-B249-A13C-DC89BF30036C}"/>
              </a:ext>
            </a:extLst>
          </p:cNvPr>
          <p:cNvCxnSpPr>
            <a:cxnSpLocks/>
            <a:stCxn id="152" idx="3"/>
            <a:endCxn id="51" idx="1"/>
          </p:cNvCxnSpPr>
          <p:nvPr/>
        </p:nvCxnSpPr>
        <p:spPr>
          <a:xfrm rot="16200000" flipH="1">
            <a:off x="3751396" y="5001699"/>
            <a:ext cx="772629" cy="1060529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29EA67BC-C443-734D-9831-7BA105047FFA}"/>
              </a:ext>
            </a:extLst>
          </p:cNvPr>
          <p:cNvCxnSpPr>
            <a:cxnSpLocks/>
            <a:stCxn id="152" idx="3"/>
            <a:endCxn id="103" idx="1"/>
          </p:cNvCxnSpPr>
          <p:nvPr/>
        </p:nvCxnSpPr>
        <p:spPr>
          <a:xfrm rot="16200000" flipH="1">
            <a:off x="4712111" y="4040984"/>
            <a:ext cx="772629" cy="2981959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3C3ACC03-223A-DE4E-BE1F-AA12D4F35FC2}"/>
              </a:ext>
            </a:extLst>
          </p:cNvPr>
          <p:cNvCxnSpPr>
            <a:cxnSpLocks/>
            <a:stCxn id="152" idx="3"/>
            <a:endCxn id="104" idx="1"/>
          </p:cNvCxnSpPr>
          <p:nvPr/>
        </p:nvCxnSpPr>
        <p:spPr>
          <a:xfrm rot="16200000" flipH="1">
            <a:off x="5875897" y="2877199"/>
            <a:ext cx="772628" cy="5309530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46F7F860-B3BD-7E4D-8D04-B6D78AB53A8B}"/>
              </a:ext>
            </a:extLst>
          </p:cNvPr>
          <p:cNvCxnSpPr>
            <a:cxnSpLocks/>
            <a:stCxn id="130" idx="3"/>
            <a:endCxn id="94" idx="1"/>
          </p:cNvCxnSpPr>
          <p:nvPr/>
        </p:nvCxnSpPr>
        <p:spPr>
          <a:xfrm rot="16200000" flipH="1">
            <a:off x="5980800" y="426823"/>
            <a:ext cx="628896" cy="5234354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82C9D6-DADC-A34F-B03B-D419B7C04D93}"/>
              </a:ext>
            </a:extLst>
          </p:cNvPr>
          <p:cNvSpPr/>
          <p:nvPr/>
        </p:nvSpPr>
        <p:spPr>
          <a:xfrm>
            <a:off x="1" y="818866"/>
            <a:ext cx="2770496" cy="6039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D3D7-3F99-9944-86BF-34E11566A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634D6-3870-7648-859C-E146E6FEB3CF}"/>
              </a:ext>
            </a:extLst>
          </p:cNvPr>
          <p:cNvSpPr txBox="1"/>
          <p:nvPr/>
        </p:nvSpPr>
        <p:spPr>
          <a:xfrm>
            <a:off x="495758" y="859316"/>
            <a:ext cx="2162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4"/>
                </a:solidFill>
              </a:rPr>
              <a:t>Viðmóts</a:t>
            </a:r>
            <a:r>
              <a:rPr lang="en-US" sz="2800" dirty="0">
                <a:solidFill>
                  <a:schemeClr val="accent4"/>
                </a:solidFill>
              </a:rPr>
              <a:t> lag </a:t>
            </a: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UI-layer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E5CBE-3E5E-2E45-AAB8-A352981D4B8B}"/>
              </a:ext>
            </a:extLst>
          </p:cNvPr>
          <p:cNvSpPr txBox="1"/>
          <p:nvPr/>
        </p:nvSpPr>
        <p:spPr>
          <a:xfrm>
            <a:off x="317651" y="3027803"/>
            <a:ext cx="2525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Vinnslulag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lag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Logic-layer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C73DA-A0FB-1D49-A253-96C0F42C7E13}"/>
              </a:ext>
            </a:extLst>
          </p:cNvPr>
          <p:cNvSpPr txBox="1"/>
          <p:nvPr/>
        </p:nvSpPr>
        <p:spPr>
          <a:xfrm>
            <a:off x="370900" y="5526797"/>
            <a:ext cx="234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</a:rPr>
              <a:t>Vistunar</a:t>
            </a:r>
            <a:r>
              <a:rPr lang="en-US" sz="2800" dirty="0">
                <a:solidFill>
                  <a:schemeClr val="accent2"/>
                </a:solidFill>
              </a:rPr>
              <a:t> lag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Storage-layer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26A96-AAB9-0F40-823D-1C1D0BF219FE}"/>
              </a:ext>
            </a:extLst>
          </p:cNvPr>
          <p:cNvCxnSpPr/>
          <p:nvPr/>
        </p:nvCxnSpPr>
        <p:spPr>
          <a:xfrm>
            <a:off x="396607" y="2401677"/>
            <a:ext cx="106202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55A3FC-A70E-5344-BF1C-4A9D95E7F638}"/>
              </a:ext>
            </a:extLst>
          </p:cNvPr>
          <p:cNvCxnSpPr/>
          <p:nvPr/>
        </p:nvCxnSpPr>
        <p:spPr>
          <a:xfrm>
            <a:off x="242371" y="4935557"/>
            <a:ext cx="108185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7133F-F8C8-584F-93A5-452B03D4DF87}"/>
              </a:ext>
            </a:extLst>
          </p:cNvPr>
          <p:cNvSpPr/>
          <p:nvPr/>
        </p:nvSpPr>
        <p:spPr>
          <a:xfrm>
            <a:off x="10122034" y="268544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26609-528B-164F-B2B3-17B82F5E9820}"/>
              </a:ext>
            </a:extLst>
          </p:cNvPr>
          <p:cNvSpPr/>
          <p:nvPr/>
        </p:nvSpPr>
        <p:spPr>
          <a:xfrm>
            <a:off x="9077526" y="1349486"/>
            <a:ext cx="1421176" cy="711327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UI-Class C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1A59331-96D2-D943-B8B6-15E0C2B3B503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H="1" flipV="1">
            <a:off x="10486002" y="818730"/>
            <a:ext cx="12700" cy="886420"/>
          </a:xfrm>
          <a:prstGeom prst="curvedConnector4">
            <a:avLst>
              <a:gd name="adj1" fmla="val -1800000"/>
              <a:gd name="adj2" fmla="val 70062"/>
            </a:avLst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EB36B8B-913F-F54F-836C-6F125E89C0E5}"/>
              </a:ext>
            </a:extLst>
          </p:cNvPr>
          <p:cNvSpPr/>
          <p:nvPr/>
        </p:nvSpPr>
        <p:spPr>
          <a:xfrm>
            <a:off x="4774881" y="2893959"/>
            <a:ext cx="1421176" cy="815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C000"/>
                </a:solidFill>
              </a:rPr>
              <a:t>Business logic Class A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3CFA6A7-4BE4-EA47-8D15-7ACEE441E87C}"/>
              </a:ext>
            </a:extLst>
          </p:cNvPr>
          <p:cNvCxnSpPr>
            <a:cxnSpLocks/>
            <a:stCxn id="16" idx="3"/>
            <a:endCxn id="54" idx="2"/>
          </p:cNvCxnSpPr>
          <p:nvPr/>
        </p:nvCxnSpPr>
        <p:spPr>
          <a:xfrm flipV="1">
            <a:off x="10498702" y="1039369"/>
            <a:ext cx="808440" cy="665781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12A08A8-BAD7-3741-B9B2-7C8F66B8B2AA}"/>
              </a:ext>
            </a:extLst>
          </p:cNvPr>
          <p:cNvSpPr/>
          <p:nvPr/>
        </p:nvSpPr>
        <p:spPr>
          <a:xfrm>
            <a:off x="4667975" y="5480208"/>
            <a:ext cx="1514406" cy="876142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Storage Class and logic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03A9-7B49-9747-947A-0DF85F25A22A}"/>
              </a:ext>
            </a:extLst>
          </p:cNvPr>
          <p:cNvSpPr txBox="1"/>
          <p:nvPr/>
        </p:nvSpPr>
        <p:spPr>
          <a:xfrm>
            <a:off x="545910" y="0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Hjúpun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02ED8-1CB5-CE44-A4A6-25C9FB47D3C8}"/>
              </a:ext>
            </a:extLst>
          </p:cNvPr>
          <p:cNvSpPr/>
          <p:nvPr/>
        </p:nvSpPr>
        <p:spPr>
          <a:xfrm>
            <a:off x="10943174" y="489183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390293-D5E7-6340-B256-F405ED5B7FDD}"/>
              </a:ext>
            </a:extLst>
          </p:cNvPr>
          <p:cNvSpPr/>
          <p:nvPr/>
        </p:nvSpPr>
        <p:spPr>
          <a:xfrm>
            <a:off x="5361241" y="202580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4DDA3DA-6696-DE45-9A5B-3EC47F0947B1}"/>
              </a:ext>
            </a:extLst>
          </p:cNvPr>
          <p:cNvSpPr/>
          <p:nvPr/>
        </p:nvSpPr>
        <p:spPr>
          <a:xfrm>
            <a:off x="4316733" y="1283522"/>
            <a:ext cx="1421176" cy="711327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UI-Class A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B7E38FE1-84A2-8340-88F7-90D4DB5EBC66}"/>
              </a:ext>
            </a:extLst>
          </p:cNvPr>
          <p:cNvCxnSpPr>
            <a:cxnSpLocks/>
            <a:stCxn id="80" idx="3"/>
            <a:endCxn id="79" idx="2"/>
          </p:cNvCxnSpPr>
          <p:nvPr/>
        </p:nvCxnSpPr>
        <p:spPr>
          <a:xfrm flipH="1" flipV="1">
            <a:off x="5725209" y="752766"/>
            <a:ext cx="12700" cy="886420"/>
          </a:xfrm>
          <a:prstGeom prst="curvedConnector4">
            <a:avLst>
              <a:gd name="adj1" fmla="val -1800000"/>
              <a:gd name="adj2" fmla="val 70062"/>
            </a:avLst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24E778A2-3076-8D42-93D2-C76354DC1326}"/>
              </a:ext>
            </a:extLst>
          </p:cNvPr>
          <p:cNvCxnSpPr>
            <a:cxnSpLocks/>
            <a:stCxn id="80" idx="3"/>
            <a:endCxn id="83" idx="2"/>
          </p:cNvCxnSpPr>
          <p:nvPr/>
        </p:nvCxnSpPr>
        <p:spPr>
          <a:xfrm flipV="1">
            <a:off x="5737909" y="973405"/>
            <a:ext cx="808440" cy="665781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09B31C2-3F03-4246-8097-43FD255C2C9E}"/>
              </a:ext>
            </a:extLst>
          </p:cNvPr>
          <p:cNvSpPr/>
          <p:nvPr/>
        </p:nvSpPr>
        <p:spPr>
          <a:xfrm>
            <a:off x="6182381" y="423219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DA4E92-941A-A347-A238-C9412CC8DCA2}"/>
              </a:ext>
            </a:extLst>
          </p:cNvPr>
          <p:cNvSpPr/>
          <p:nvPr/>
        </p:nvSpPr>
        <p:spPr>
          <a:xfrm>
            <a:off x="7681361" y="270818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DC513D-1089-2A4E-BBBB-8CCF505C6BD2}"/>
              </a:ext>
            </a:extLst>
          </p:cNvPr>
          <p:cNvSpPr/>
          <p:nvPr/>
        </p:nvSpPr>
        <p:spPr>
          <a:xfrm>
            <a:off x="6636853" y="1351760"/>
            <a:ext cx="1421176" cy="711327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UI-Class B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AC117C4C-46F7-EE4C-BB1A-3A11BB255F7A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H="1" flipV="1">
            <a:off x="8045329" y="821004"/>
            <a:ext cx="12700" cy="886420"/>
          </a:xfrm>
          <a:prstGeom prst="curvedConnector4">
            <a:avLst>
              <a:gd name="adj1" fmla="val -1800000"/>
              <a:gd name="adj2" fmla="val 70062"/>
            </a:avLst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48C39FDE-B3C8-1C46-B182-FE52D71227E3}"/>
              </a:ext>
            </a:extLst>
          </p:cNvPr>
          <p:cNvCxnSpPr>
            <a:cxnSpLocks/>
            <a:stCxn id="85" idx="3"/>
            <a:endCxn id="91" idx="2"/>
          </p:cNvCxnSpPr>
          <p:nvPr/>
        </p:nvCxnSpPr>
        <p:spPr>
          <a:xfrm flipV="1">
            <a:off x="8058029" y="1041643"/>
            <a:ext cx="808440" cy="665781"/>
          </a:xfrm>
          <a:prstGeom prst="curvedConnector2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0150F-EDFC-8F45-9494-78BC49402D85}"/>
              </a:ext>
            </a:extLst>
          </p:cNvPr>
          <p:cNvSpPr/>
          <p:nvPr/>
        </p:nvSpPr>
        <p:spPr>
          <a:xfrm>
            <a:off x="8502501" y="491457"/>
            <a:ext cx="727935" cy="5501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TUI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309AFB-3C55-764C-A3A6-592CCF01E638}"/>
              </a:ext>
            </a:extLst>
          </p:cNvPr>
          <p:cNvSpPr/>
          <p:nvPr/>
        </p:nvSpPr>
        <p:spPr>
          <a:xfrm>
            <a:off x="6329706" y="3629917"/>
            <a:ext cx="1869770" cy="6521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C000"/>
                </a:solidFill>
              </a:rPr>
              <a:t>Internal Business logic Class 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5BECA933-0F39-8148-BEC3-036E507FCCC2}"/>
              </a:ext>
            </a:extLst>
          </p:cNvPr>
          <p:cNvCxnSpPr>
            <a:cxnSpLocks/>
            <a:stCxn id="26" idx="3"/>
            <a:endCxn id="92" idx="0"/>
          </p:cNvCxnSpPr>
          <p:nvPr/>
        </p:nvCxnSpPr>
        <p:spPr>
          <a:xfrm>
            <a:off x="6196057" y="3301584"/>
            <a:ext cx="1068534" cy="328333"/>
          </a:xfrm>
          <a:prstGeom prst="curved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77CCE61-DB68-1E45-93AF-F5B86AC5C036}"/>
              </a:ext>
            </a:extLst>
          </p:cNvPr>
          <p:cNvSpPr/>
          <p:nvPr/>
        </p:nvSpPr>
        <p:spPr>
          <a:xfrm>
            <a:off x="8912425" y="2950823"/>
            <a:ext cx="1421176" cy="815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C000"/>
                </a:solidFill>
              </a:rPr>
              <a:t>Business logic Class B</a:t>
            </a: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B2F21BE5-4B0D-9D42-BD47-FD1EC05B82AE}"/>
              </a:ext>
            </a:extLst>
          </p:cNvPr>
          <p:cNvCxnSpPr>
            <a:cxnSpLocks/>
            <a:stCxn id="94" idx="1"/>
            <a:endCxn id="92" idx="0"/>
          </p:cNvCxnSpPr>
          <p:nvPr/>
        </p:nvCxnSpPr>
        <p:spPr>
          <a:xfrm rot="10800000" flipV="1">
            <a:off x="7264591" y="3358447"/>
            <a:ext cx="1647834" cy="271469"/>
          </a:xfrm>
          <a:prstGeom prst="curved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2289D93-19D2-5D4D-8CE9-9F383CB5F2F7}"/>
              </a:ext>
            </a:extLst>
          </p:cNvPr>
          <p:cNvSpPr/>
          <p:nvPr/>
        </p:nvSpPr>
        <p:spPr>
          <a:xfrm>
            <a:off x="6589405" y="5480208"/>
            <a:ext cx="1514406" cy="876142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Storage Class and logic B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F7662BA-5A3B-AA48-B42B-773A771CE922}"/>
              </a:ext>
            </a:extLst>
          </p:cNvPr>
          <p:cNvSpPr/>
          <p:nvPr/>
        </p:nvSpPr>
        <p:spPr>
          <a:xfrm>
            <a:off x="8916976" y="5480208"/>
            <a:ext cx="1514406" cy="876139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Storage Class and logic C</a:t>
            </a: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3914F428-CE6D-DA49-B876-BE22A3464339}"/>
              </a:ext>
            </a:extLst>
          </p:cNvPr>
          <p:cNvCxnSpPr>
            <a:cxnSpLocks/>
            <a:stCxn id="16" idx="2"/>
            <a:endCxn id="94" idx="0"/>
          </p:cNvCxnSpPr>
          <p:nvPr/>
        </p:nvCxnSpPr>
        <p:spPr>
          <a:xfrm rot="5400000">
            <a:off x="9260559" y="2423268"/>
            <a:ext cx="890010" cy="16510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E054016-36CE-AC4A-98A4-2D375EAA6625}"/>
              </a:ext>
            </a:extLst>
          </p:cNvPr>
          <p:cNvCxnSpPr>
            <a:cxnSpLocks/>
            <a:stCxn id="85" idx="2"/>
            <a:endCxn id="26" idx="0"/>
          </p:cNvCxnSpPr>
          <p:nvPr/>
        </p:nvCxnSpPr>
        <p:spPr>
          <a:xfrm rot="5400000">
            <a:off x="6001019" y="1547537"/>
            <a:ext cx="830872" cy="186197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E880C0AA-58AA-B247-9DE1-7313FD00D5C5}"/>
              </a:ext>
            </a:extLst>
          </p:cNvPr>
          <p:cNvCxnSpPr>
            <a:cxnSpLocks/>
            <a:stCxn id="80" idx="2"/>
            <a:endCxn id="26" idx="0"/>
          </p:cNvCxnSpPr>
          <p:nvPr/>
        </p:nvCxnSpPr>
        <p:spPr>
          <a:xfrm rot="16200000" flipH="1">
            <a:off x="4806840" y="2215330"/>
            <a:ext cx="899110" cy="45814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4B7FA130-F01E-1045-83F8-B102FEF6AE9D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rot="5400000">
            <a:off x="4569824" y="4564563"/>
            <a:ext cx="1771000" cy="6029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7C98C70C-086E-5844-92B0-94394377F6EC}"/>
              </a:ext>
            </a:extLst>
          </p:cNvPr>
          <p:cNvCxnSpPr>
            <a:cxnSpLocks/>
            <a:stCxn id="26" idx="2"/>
            <a:endCxn id="103" idx="0"/>
          </p:cNvCxnSpPr>
          <p:nvPr/>
        </p:nvCxnSpPr>
        <p:spPr>
          <a:xfrm rot="16200000" flipH="1">
            <a:off x="5530538" y="3664138"/>
            <a:ext cx="1771000" cy="186113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D6014EEE-1B76-1A40-9419-510F5FAF56F1}"/>
              </a:ext>
            </a:extLst>
          </p:cNvPr>
          <p:cNvCxnSpPr>
            <a:cxnSpLocks/>
            <a:stCxn id="94" idx="2"/>
            <a:endCxn id="104" idx="0"/>
          </p:cNvCxnSpPr>
          <p:nvPr/>
        </p:nvCxnSpPr>
        <p:spPr>
          <a:xfrm rot="16200000" flipH="1">
            <a:off x="8791528" y="4597557"/>
            <a:ext cx="1714136" cy="51166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Triangle 129">
            <a:extLst>
              <a:ext uri="{FF2B5EF4-FFF2-40B4-BE49-F238E27FC236}">
                <a16:creationId xmlns:a16="http://schemas.microsoft.com/office/drawing/2014/main" id="{1C2E10DF-AB37-424D-B805-A61C94872350}"/>
              </a:ext>
            </a:extLst>
          </p:cNvPr>
          <p:cNvSpPr/>
          <p:nvPr/>
        </p:nvSpPr>
        <p:spPr>
          <a:xfrm>
            <a:off x="2756847" y="1978926"/>
            <a:ext cx="1842448" cy="750626"/>
          </a:xfrm>
          <a:prstGeom prst="triangle">
            <a:avLst/>
          </a:prstGeom>
          <a:solidFill>
            <a:srgbClr val="2E75B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Wrapper</a:t>
            </a:r>
            <a:endParaRPr lang="en-US" dirty="0"/>
          </a:p>
        </p:txBody>
      </p: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F6DF912A-AB09-E945-8A3C-9FCAA7D47191}"/>
              </a:ext>
            </a:extLst>
          </p:cNvPr>
          <p:cNvCxnSpPr>
            <a:cxnSpLocks/>
            <a:stCxn id="80" idx="2"/>
            <a:endCxn id="130" idx="5"/>
          </p:cNvCxnSpPr>
          <p:nvPr/>
        </p:nvCxnSpPr>
        <p:spPr>
          <a:xfrm rot="5400000">
            <a:off x="4403307" y="1730225"/>
            <a:ext cx="359390" cy="888638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F799AC5C-1F8E-684B-9043-F4041AB0E61D}"/>
              </a:ext>
            </a:extLst>
          </p:cNvPr>
          <p:cNvCxnSpPr>
            <a:cxnSpLocks/>
            <a:stCxn id="85" idx="2"/>
            <a:endCxn id="130" idx="5"/>
          </p:cNvCxnSpPr>
          <p:nvPr/>
        </p:nvCxnSpPr>
        <p:spPr>
          <a:xfrm rot="5400000">
            <a:off x="5597486" y="604284"/>
            <a:ext cx="291152" cy="3208758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9231C583-D628-714C-942C-1DAA36A93015}"/>
              </a:ext>
            </a:extLst>
          </p:cNvPr>
          <p:cNvCxnSpPr>
            <a:cxnSpLocks/>
            <a:stCxn id="16" idx="2"/>
            <a:endCxn id="130" idx="5"/>
          </p:cNvCxnSpPr>
          <p:nvPr/>
        </p:nvCxnSpPr>
        <p:spPr>
          <a:xfrm rot="5400000">
            <a:off x="6816686" y="-617189"/>
            <a:ext cx="293426" cy="5649431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A33070AA-332E-7F41-A163-BE6321500CE8}"/>
              </a:ext>
            </a:extLst>
          </p:cNvPr>
          <p:cNvCxnSpPr>
            <a:cxnSpLocks/>
            <a:stCxn id="130" idx="3"/>
            <a:endCxn id="26" idx="1"/>
          </p:cNvCxnSpPr>
          <p:nvPr/>
        </p:nvCxnSpPr>
        <p:spPr>
          <a:xfrm rot="16200000" flipH="1">
            <a:off x="3940460" y="2467163"/>
            <a:ext cx="572032" cy="1096810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2" name="Triangle 151">
            <a:extLst>
              <a:ext uri="{FF2B5EF4-FFF2-40B4-BE49-F238E27FC236}">
                <a16:creationId xmlns:a16="http://schemas.microsoft.com/office/drawing/2014/main" id="{432EC176-16A0-DC40-9F8D-DB13B44E6E1E}"/>
              </a:ext>
            </a:extLst>
          </p:cNvPr>
          <p:cNvSpPr/>
          <p:nvPr/>
        </p:nvSpPr>
        <p:spPr>
          <a:xfrm>
            <a:off x="2686222" y="4395024"/>
            <a:ext cx="1842448" cy="75062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Wrapper</a:t>
            </a:r>
            <a:endParaRPr lang="en-US" dirty="0"/>
          </a:p>
        </p:txBody>
      </p: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D1F8A75A-3D02-3E47-BC22-52D8EC5AE629}"/>
              </a:ext>
            </a:extLst>
          </p:cNvPr>
          <p:cNvCxnSpPr>
            <a:cxnSpLocks/>
            <a:stCxn id="26" idx="2"/>
            <a:endCxn id="152" idx="5"/>
          </p:cNvCxnSpPr>
          <p:nvPr/>
        </p:nvCxnSpPr>
        <p:spPr>
          <a:xfrm rot="5400000">
            <a:off x="4246200" y="3531067"/>
            <a:ext cx="1061129" cy="1417411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F32CD88E-2AFD-EF48-9E3D-E93A99DA6DD0}"/>
              </a:ext>
            </a:extLst>
          </p:cNvPr>
          <p:cNvCxnSpPr>
            <a:cxnSpLocks/>
            <a:stCxn id="94" idx="2"/>
            <a:endCxn id="152" idx="5"/>
          </p:cNvCxnSpPr>
          <p:nvPr/>
        </p:nvCxnSpPr>
        <p:spPr>
          <a:xfrm rot="5400000">
            <a:off x="6343404" y="1490727"/>
            <a:ext cx="1004265" cy="5554955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52" grpId="0" animBg="1"/>
      <p:bldP spid="15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D4CC1-C631-474F-AA5D-378496AB2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02340-BA54-7E48-8A6B-0092B831E892}"/>
              </a:ext>
            </a:extLst>
          </p:cNvPr>
          <p:cNvSpPr/>
          <p:nvPr/>
        </p:nvSpPr>
        <p:spPr>
          <a:xfrm>
            <a:off x="9184673" y="1024071"/>
            <a:ext cx="1415969" cy="5671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7DBDB-7D0F-D14D-8745-E61ED015B8EA}"/>
              </a:ext>
            </a:extLst>
          </p:cNvPr>
          <p:cNvSpPr/>
          <p:nvPr/>
        </p:nvSpPr>
        <p:spPr>
          <a:xfrm>
            <a:off x="9186602" y="1801503"/>
            <a:ext cx="1415969" cy="567159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Logic-Layer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BF04B-4D2A-8A47-9055-293A9FD214D8}"/>
              </a:ext>
            </a:extLst>
          </p:cNvPr>
          <p:cNvSpPr/>
          <p:nvPr/>
        </p:nvSpPr>
        <p:spPr>
          <a:xfrm>
            <a:off x="9188531" y="2590510"/>
            <a:ext cx="1415969" cy="5671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Storage-Layer</a:t>
            </a:r>
          </a:p>
        </p:txBody>
      </p:sp>
      <p:sp>
        <p:nvSpPr>
          <p:cNvPr id="6" name="Up-Down Arrow 8">
            <a:extLst>
              <a:ext uri="{FF2B5EF4-FFF2-40B4-BE49-F238E27FC236}">
                <a16:creationId xmlns:a16="http://schemas.microsoft.com/office/drawing/2014/main" id="{042422B3-8736-A14B-A2CF-E94C63566223}"/>
              </a:ext>
            </a:extLst>
          </p:cNvPr>
          <p:cNvSpPr/>
          <p:nvPr/>
        </p:nvSpPr>
        <p:spPr>
          <a:xfrm>
            <a:off x="9801988" y="2332010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9">
            <a:extLst>
              <a:ext uri="{FF2B5EF4-FFF2-40B4-BE49-F238E27FC236}">
                <a16:creationId xmlns:a16="http://schemas.microsoft.com/office/drawing/2014/main" id="{8BA0AB44-8BAB-AA41-9CCE-64722E2AAE3C}"/>
              </a:ext>
            </a:extLst>
          </p:cNvPr>
          <p:cNvSpPr/>
          <p:nvPr/>
        </p:nvSpPr>
        <p:spPr>
          <a:xfrm>
            <a:off x="9780768" y="1558435"/>
            <a:ext cx="208345" cy="300941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731E3-2D9F-DB48-857B-0F4A539429C5}"/>
              </a:ext>
            </a:extLst>
          </p:cNvPr>
          <p:cNvSpPr/>
          <p:nvPr/>
        </p:nvSpPr>
        <p:spPr>
          <a:xfrm>
            <a:off x="6930204" y="1859376"/>
            <a:ext cx="1415969" cy="567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45E8B-1223-EA4E-8A1D-D97147F8D6F5}"/>
              </a:ext>
            </a:extLst>
          </p:cNvPr>
          <p:cNvSpPr txBox="1"/>
          <p:nvPr/>
        </p:nvSpPr>
        <p:spPr>
          <a:xfrm>
            <a:off x="432116" y="442984"/>
            <a:ext cx="689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Hvað</a:t>
            </a:r>
            <a:r>
              <a:rPr lang="en-US" sz="2800" dirty="0">
                <a:solidFill>
                  <a:srgbClr val="0070C0"/>
                </a:solidFill>
              </a:rPr>
              <a:t> fer </a:t>
            </a:r>
            <a:r>
              <a:rPr lang="en-US" sz="2800" dirty="0" err="1">
                <a:solidFill>
                  <a:srgbClr val="0070C0"/>
                </a:solidFill>
              </a:rPr>
              <a:t>á</a:t>
            </a:r>
            <a:r>
              <a:rPr lang="en-US" sz="2800" dirty="0">
                <a:solidFill>
                  <a:srgbClr val="0070C0"/>
                </a:solidFill>
              </a:rPr>
              <a:t> milli </a:t>
            </a:r>
            <a:r>
              <a:rPr lang="en-US" sz="2800" dirty="0" err="1">
                <a:solidFill>
                  <a:srgbClr val="0070C0"/>
                </a:solidFill>
              </a:rPr>
              <a:t>laga</a:t>
            </a:r>
            <a:r>
              <a:rPr lang="en-US" sz="28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F12EDB4-39A3-C24A-A63A-CC21578C1AAF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0800000">
            <a:off x="8346174" y="2142957"/>
            <a:ext cx="1507901" cy="339525"/>
          </a:xfrm>
          <a:prstGeom prst="curvedConnector3">
            <a:avLst>
              <a:gd name="adj1" fmla="val 7399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ABC636E-4C18-2749-A498-E361D1061EC3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10800000" flipV="1">
            <a:off x="8346174" y="1708906"/>
            <a:ext cx="1486681" cy="434050"/>
          </a:xfrm>
          <a:prstGeom prst="curvedConnector3">
            <a:avLst>
              <a:gd name="adj1" fmla="val 72695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8ED7D-CA67-004F-B8A1-B4AEFC09EFF8}"/>
              </a:ext>
            </a:extLst>
          </p:cNvPr>
          <p:cNvSpPr txBox="1"/>
          <p:nvPr/>
        </p:nvSpPr>
        <p:spPr>
          <a:xfrm>
            <a:off x="4606047" y="736118"/>
            <a:ext cx="3740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data is typically stored in so </a:t>
            </a:r>
            <a:r>
              <a:rPr lang="en-US" sz="1600" dirty="0">
                <a:solidFill>
                  <a:srgbClr val="7030A0"/>
                </a:solidFill>
              </a:rPr>
              <a:t>Called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Model Classes</a:t>
            </a:r>
            <a:r>
              <a:rPr lang="en-US" sz="1600" dirty="0"/>
              <a:t>. A class (bucket) that is</a:t>
            </a:r>
            <a:br>
              <a:rPr lang="en-US" sz="1600" dirty="0"/>
            </a:br>
            <a:r>
              <a:rPr lang="en-US" sz="1600" dirty="0"/>
              <a:t>just the data, with few functions.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069F1-B5F7-E546-B054-F3FB69A94F9B}"/>
              </a:ext>
            </a:extLst>
          </p:cNvPr>
          <p:cNvSpPr txBox="1"/>
          <p:nvPr/>
        </p:nvSpPr>
        <p:spPr>
          <a:xfrm>
            <a:off x="250458" y="2927583"/>
            <a:ext cx="112772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Þurfum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við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þá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að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gera</a:t>
            </a:r>
            <a:r>
              <a:rPr lang="en-US" sz="2800" dirty="0">
                <a:solidFill>
                  <a:srgbClr val="0070C0"/>
                </a:solidFill>
              </a:rPr>
              <a:t> 2 </a:t>
            </a:r>
            <a:r>
              <a:rPr lang="en-US" sz="2800" dirty="0" err="1">
                <a:solidFill>
                  <a:srgbClr val="0070C0"/>
                </a:solidFill>
              </a:rPr>
              <a:t>klasarit</a:t>
            </a:r>
            <a:r>
              <a:rPr lang="en-US" sz="2800" dirty="0">
                <a:solidFill>
                  <a:srgbClr val="0070C0"/>
                </a:solidFill>
              </a:rPr>
              <a:t>?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000" dirty="0"/>
              <a:t>   </a:t>
            </a:r>
            <a:r>
              <a:rPr lang="en-US" sz="2000" dirty="0" err="1"/>
              <a:t>Eiginlega</a:t>
            </a:r>
            <a:r>
              <a:rPr lang="en-US" sz="20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JÁ</a:t>
            </a:r>
            <a:r>
              <a:rPr lang="en-US" sz="2000" dirty="0"/>
              <a:t>. </a:t>
            </a:r>
            <a:r>
              <a:rPr lang="en-US" sz="2000" dirty="0" err="1"/>
              <a:t>Við</a:t>
            </a:r>
            <a:r>
              <a:rPr lang="en-US" sz="2000" dirty="0"/>
              <a:t> </a:t>
            </a:r>
            <a:r>
              <a:rPr lang="en-US" sz="2000" dirty="0" err="1"/>
              <a:t>viljum</a:t>
            </a:r>
            <a:r>
              <a:rPr lang="en-US" sz="2000" dirty="0"/>
              <a:t> </a:t>
            </a:r>
            <a:r>
              <a:rPr lang="en-US" sz="2000" dirty="0" err="1"/>
              <a:t>sjá</a:t>
            </a:r>
            <a:r>
              <a:rPr lang="en-US" sz="2000" dirty="0"/>
              <a:t> “</a:t>
            </a:r>
            <a:r>
              <a:rPr lang="en-US" sz="2000" dirty="0" err="1"/>
              <a:t>stóru</a:t>
            </a:r>
            <a:r>
              <a:rPr lang="en-US" sz="2000" dirty="0"/>
              <a:t> </a:t>
            </a:r>
            <a:r>
              <a:rPr lang="en-US" sz="2000" dirty="0" err="1"/>
              <a:t>myndina</a:t>
            </a:r>
            <a:r>
              <a:rPr lang="en-US" sz="2000" dirty="0"/>
              <a:t>” </a:t>
            </a:r>
            <a:r>
              <a:rPr lang="en-US" sz="2000" dirty="0" err="1"/>
              <a:t>í</a:t>
            </a:r>
            <a:r>
              <a:rPr lang="en-US" sz="2000" dirty="0"/>
              <a:t> 3-laga </a:t>
            </a:r>
            <a:r>
              <a:rPr lang="en-US" sz="2000" dirty="0" err="1"/>
              <a:t>klasaritinu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þá</a:t>
            </a:r>
            <a:r>
              <a:rPr lang="en-US" sz="2000" dirty="0"/>
              <a:t> er oft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þægilegt</a:t>
            </a:r>
            <a:r>
              <a:rPr lang="en-US" sz="2000" dirty="0"/>
              <a:t> </a:t>
            </a:r>
            <a:r>
              <a:rPr lang="en-US" sz="2000" dirty="0" err="1"/>
              <a:t>að</a:t>
            </a:r>
            <a:r>
              <a:rPr lang="en-US" sz="2000" dirty="0"/>
              <a:t> </a:t>
            </a:r>
            <a:r>
              <a:rPr lang="en-US" sz="2000" dirty="0" err="1"/>
              <a:t>slappa</a:t>
            </a:r>
            <a:r>
              <a:rPr lang="en-US" sz="2000" dirty="0"/>
              <a:t> </a:t>
            </a:r>
            <a:r>
              <a:rPr lang="en-US" sz="2000" dirty="0" err="1"/>
              <a:t>að</a:t>
            </a:r>
            <a:r>
              <a:rPr lang="en-US" sz="2000" dirty="0"/>
              <a:t> </a:t>
            </a:r>
            <a:r>
              <a:rPr lang="en-US" sz="2000" dirty="0" err="1"/>
              <a:t>sýna</a:t>
            </a:r>
            <a:r>
              <a:rPr lang="en-US" sz="2000" dirty="0"/>
              <a:t> </a:t>
            </a:r>
            <a:r>
              <a:rPr lang="en-US" sz="2000" dirty="0" err="1"/>
              <a:t>öll</a:t>
            </a:r>
            <a:r>
              <a:rPr lang="en-US" sz="2000" dirty="0"/>
              <a:t> </a:t>
            </a:r>
            <a:r>
              <a:rPr lang="en-US" sz="2000" dirty="0" err="1"/>
              <a:t>föllin</a:t>
            </a:r>
            <a:r>
              <a:rPr lang="en-US" sz="2000" dirty="0"/>
              <a:t> </a:t>
            </a:r>
            <a:r>
              <a:rPr lang="en-US" sz="2000" dirty="0" err="1"/>
              <a:t>osfrv</a:t>
            </a:r>
            <a:r>
              <a:rPr lang="en-US" sz="2000" dirty="0"/>
              <a:t>. (</a:t>
            </a:r>
            <a:r>
              <a:rPr lang="en-US" sz="2000" dirty="0" err="1"/>
              <a:t>enda</a:t>
            </a:r>
            <a:r>
              <a:rPr lang="en-US" sz="2000" dirty="0"/>
              <a:t> </a:t>
            </a:r>
            <a:r>
              <a:rPr lang="en-US" sz="2000" dirty="0" err="1"/>
              <a:t>eru</a:t>
            </a:r>
            <a:r>
              <a:rPr lang="en-US" sz="2000" dirty="0"/>
              <a:t> </a:t>
            </a:r>
            <a:r>
              <a:rPr lang="en-US" sz="2000" dirty="0" err="1"/>
              <a:t>væri</a:t>
            </a:r>
            <a:r>
              <a:rPr lang="en-US" sz="2000" dirty="0"/>
              <a:t> </a:t>
            </a:r>
            <a:r>
              <a:rPr lang="en-US" sz="2000" dirty="0" err="1"/>
              <a:t>mikið</a:t>
            </a:r>
            <a:r>
              <a:rPr lang="en-US" sz="2000" dirty="0"/>
              <a:t> um </a:t>
            </a:r>
            <a:r>
              <a:rPr lang="en-US" sz="2000" dirty="0" err="1"/>
              <a:t>tvítekkningu</a:t>
            </a:r>
            <a:r>
              <a:rPr lang="en-US" sz="2000" dirty="0"/>
              <a:t> </a:t>
            </a:r>
            <a:r>
              <a:rPr lang="en-US" sz="2000" dirty="0" err="1"/>
              <a:t>í</a:t>
            </a:r>
            <a:r>
              <a:rPr lang="en-US" sz="2000" dirty="0"/>
              <a:t> </a:t>
            </a:r>
            <a:r>
              <a:rPr lang="en-US" sz="2000" dirty="0" err="1"/>
              <a:t>hjúpinum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Þá</a:t>
            </a:r>
            <a:r>
              <a:rPr lang="en-US" sz="2000" dirty="0"/>
              <a:t> er </a:t>
            </a:r>
            <a:r>
              <a:rPr lang="en-US" sz="2000" dirty="0" err="1"/>
              <a:t>betra</a:t>
            </a:r>
            <a:r>
              <a:rPr lang="en-US" sz="2000" dirty="0"/>
              <a:t> </a:t>
            </a:r>
            <a:r>
              <a:rPr lang="en-US" sz="2000" dirty="0" err="1"/>
              <a:t>að</a:t>
            </a:r>
            <a:r>
              <a:rPr lang="en-US" sz="2000" dirty="0"/>
              <a:t> “</a:t>
            </a:r>
            <a:r>
              <a:rPr lang="en-US" sz="2000" dirty="0" err="1"/>
              <a:t>sleppa</a:t>
            </a:r>
            <a:r>
              <a:rPr lang="en-US" sz="2000" dirty="0"/>
              <a:t>” </a:t>
            </a:r>
            <a:r>
              <a:rPr lang="en-US" sz="2000" dirty="0" err="1"/>
              <a:t>að</a:t>
            </a:r>
            <a:r>
              <a:rPr lang="en-US" sz="2000" dirty="0"/>
              <a:t> </a:t>
            </a:r>
            <a:r>
              <a:rPr lang="en-US" sz="2000" dirty="0" err="1"/>
              <a:t>teikna</a:t>
            </a:r>
            <a:r>
              <a:rPr lang="en-US" sz="2000" dirty="0"/>
              <a:t> </a:t>
            </a:r>
            <a:r>
              <a:rPr lang="en-US" sz="2000" dirty="0" err="1"/>
              <a:t>það</a:t>
            </a:r>
            <a:r>
              <a:rPr lang="en-US" sz="2000" dirty="0"/>
              <a:t> </a:t>
            </a:r>
            <a:r>
              <a:rPr lang="en-US" sz="2000" dirty="0" err="1"/>
              <a:t>allt</a:t>
            </a:r>
            <a:r>
              <a:rPr lang="en-US" sz="2000" dirty="0"/>
              <a:t> inn </a:t>
            </a:r>
            <a:r>
              <a:rPr lang="en-US" sz="2000" dirty="0" err="1"/>
              <a:t>og</a:t>
            </a:r>
            <a:r>
              <a:rPr lang="en-US" sz="2000" dirty="0"/>
              <a:t> bara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þau</a:t>
            </a:r>
            <a:r>
              <a:rPr lang="en-US" sz="2000" dirty="0"/>
              <a:t> </a:t>
            </a:r>
            <a:r>
              <a:rPr lang="en-US" sz="2000" dirty="0" err="1"/>
              <a:t>sér</a:t>
            </a:r>
            <a:r>
              <a:rPr lang="en-US" sz="2000" dirty="0"/>
              <a:t> (</a:t>
            </a:r>
            <a:r>
              <a:rPr lang="en-US" sz="2000" dirty="0" err="1"/>
              <a:t>rit</a:t>
            </a:r>
            <a:r>
              <a:rPr lang="en-US" sz="2000" dirty="0"/>
              <a:t> </a:t>
            </a:r>
            <a:r>
              <a:rPr lang="en-US" sz="2000" dirty="0" err="1"/>
              <a:t>eru</a:t>
            </a:r>
            <a:r>
              <a:rPr lang="en-US" sz="2000" dirty="0"/>
              <a:t> </a:t>
            </a:r>
            <a:r>
              <a:rPr lang="en-US" sz="2000" dirty="0" err="1"/>
              <a:t>líka</a:t>
            </a:r>
            <a:r>
              <a:rPr lang="en-US" sz="2000" dirty="0"/>
              <a:t> </a:t>
            </a:r>
            <a:r>
              <a:rPr lang="en-US" sz="2000" dirty="0" err="1"/>
              <a:t>með</a:t>
            </a:r>
            <a:r>
              <a:rPr lang="en-US" sz="2000" dirty="0"/>
              <a:t> </a:t>
            </a:r>
            <a:r>
              <a:rPr lang="en-US" sz="2000" dirty="0" err="1"/>
              <a:t>texta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við</a:t>
            </a:r>
            <a:r>
              <a:rPr lang="en-US" sz="2000" dirty="0"/>
              <a:t> </a:t>
            </a:r>
            <a:r>
              <a:rPr lang="en-US" sz="2000" dirty="0" err="1"/>
              <a:t>viljum</a:t>
            </a:r>
            <a:r>
              <a:rPr lang="en-US" sz="2000" dirty="0"/>
              <a:t> </a:t>
            </a:r>
            <a:r>
              <a:rPr lang="en-US" sz="2000" dirty="0" err="1"/>
              <a:t>sjá</a:t>
            </a:r>
            <a:r>
              <a:rPr lang="en-US" sz="2000" dirty="0"/>
              <a:t> </a:t>
            </a:r>
            <a:r>
              <a:rPr lang="en-US" sz="2000" dirty="0" err="1"/>
              <a:t>nákv</a:t>
            </a:r>
            <a:r>
              <a:rPr lang="en-US" sz="2000" dirty="0"/>
              <a:t>. </a:t>
            </a:r>
            <a:r>
              <a:rPr lang="en-US" sz="2000" dirty="0" err="1"/>
              <a:t>samband</a:t>
            </a:r>
            <a:r>
              <a:rPr lang="en-US" sz="2000" dirty="0"/>
              <a:t> </a:t>
            </a:r>
            <a:r>
              <a:rPr lang="en-US" sz="2000" dirty="0" err="1"/>
              <a:t>á</a:t>
            </a:r>
            <a:r>
              <a:rPr lang="en-US" sz="2000" dirty="0"/>
              <a:t> milli </a:t>
            </a:r>
            <a:r>
              <a:rPr lang="en-US" sz="2000" dirty="0" err="1"/>
              <a:t>gagnaklasana</a:t>
            </a:r>
            <a:r>
              <a:rPr lang="en-US" sz="2000" dirty="0"/>
              <a:t>, </a:t>
            </a:r>
            <a:r>
              <a:rPr lang="en-US" sz="2000" dirty="0" err="1"/>
              <a:t>þeir</a:t>
            </a:r>
            <a:r>
              <a:rPr lang="en-US" sz="2000" dirty="0"/>
              <a:t> </a:t>
            </a:r>
            <a:r>
              <a:rPr lang="en-US" sz="2000" dirty="0" err="1"/>
              <a:t>eru</a:t>
            </a:r>
            <a:r>
              <a:rPr lang="en-US" sz="2000" dirty="0"/>
              <a:t> </a:t>
            </a:r>
            <a:r>
              <a:rPr lang="en-US" sz="2000" dirty="0" err="1"/>
              <a:t>nær</a:t>
            </a:r>
            <a:r>
              <a:rPr lang="en-US" sz="2000" dirty="0"/>
              <a:t> </a:t>
            </a:r>
            <a:r>
              <a:rPr lang="en-US" sz="2000" dirty="0" err="1"/>
              <a:t>hefðbundnum</a:t>
            </a:r>
            <a:r>
              <a:rPr lang="en-US" sz="2000" dirty="0"/>
              <a:t> </a:t>
            </a:r>
            <a:r>
              <a:rPr lang="en-US" sz="2000" dirty="0" err="1"/>
              <a:t>klasaritum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þið</a:t>
            </a:r>
            <a:r>
              <a:rPr lang="en-US" sz="2000" dirty="0"/>
              <a:t> </a:t>
            </a:r>
            <a:r>
              <a:rPr lang="en-US" sz="2000" dirty="0" err="1"/>
              <a:t>hafið</a:t>
            </a:r>
            <a:r>
              <a:rPr lang="en-US" sz="2000" dirty="0"/>
              <a:t> </a:t>
            </a:r>
            <a:r>
              <a:rPr lang="en-US" sz="2000" dirty="0" err="1"/>
              <a:t>séð</a:t>
            </a:r>
            <a:r>
              <a:rPr lang="en-US" sz="2000" dirty="0"/>
              <a:t>. </a:t>
            </a:r>
            <a:r>
              <a:rPr lang="en-US" sz="2000" dirty="0" err="1"/>
              <a:t>Við</a:t>
            </a:r>
            <a:r>
              <a:rPr lang="en-US" sz="2000" dirty="0"/>
              <a:t> </a:t>
            </a:r>
            <a:r>
              <a:rPr lang="en-US" sz="2000" dirty="0" err="1"/>
              <a:t>þurfum</a:t>
            </a:r>
            <a:r>
              <a:rPr lang="en-US" sz="2000" dirty="0"/>
              <a:t> </a:t>
            </a:r>
            <a:r>
              <a:rPr lang="en-US" sz="2000" dirty="0" err="1"/>
              <a:t>þau</a:t>
            </a:r>
            <a:r>
              <a:rPr lang="en-US" sz="2000" dirty="0"/>
              <a:t> </a:t>
            </a:r>
            <a:r>
              <a:rPr lang="en-US" sz="2000" dirty="0" err="1"/>
              <a:t>tengsl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að</a:t>
            </a:r>
            <a:r>
              <a:rPr lang="en-US" sz="2000" dirty="0"/>
              <a:t> vita </a:t>
            </a:r>
            <a:r>
              <a:rPr lang="en-US" sz="2000" dirty="0" err="1"/>
              <a:t>sambandið</a:t>
            </a:r>
            <a:r>
              <a:rPr lang="en-US" sz="2000" dirty="0"/>
              <a:t> </a:t>
            </a:r>
            <a:r>
              <a:rPr lang="en-US" sz="2000" dirty="0" err="1"/>
              <a:t>á</a:t>
            </a:r>
            <a:r>
              <a:rPr lang="en-US" sz="2000" dirty="0"/>
              <a:t> milli </a:t>
            </a:r>
            <a:r>
              <a:rPr lang="en-US" sz="2000" dirty="0" err="1"/>
              <a:t>gagna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það</a:t>
            </a:r>
            <a:r>
              <a:rPr lang="en-US" sz="2000" dirty="0"/>
              <a:t> </a:t>
            </a:r>
            <a:r>
              <a:rPr lang="en-US" sz="2000" dirty="0" err="1"/>
              <a:t>nýtist</a:t>
            </a:r>
            <a:r>
              <a:rPr lang="en-US" sz="2000" dirty="0"/>
              <a:t> </a:t>
            </a:r>
            <a:r>
              <a:rPr lang="en-US" sz="2000" dirty="0" err="1"/>
              <a:t>t.d.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gagnalaginu</a:t>
            </a:r>
            <a:r>
              <a:rPr lang="en-US" sz="2000" dirty="0"/>
              <a:t> vel </a:t>
            </a:r>
            <a:r>
              <a:rPr lang="en-US" sz="2000" dirty="0" err="1"/>
              <a:t>því</a:t>
            </a:r>
            <a:r>
              <a:rPr lang="en-US" sz="2000" dirty="0"/>
              <a:t> </a:t>
            </a:r>
            <a:r>
              <a:rPr lang="en-US" sz="2000" dirty="0" err="1"/>
              <a:t>þar</a:t>
            </a:r>
            <a:r>
              <a:rPr lang="en-US" sz="2000" dirty="0"/>
              <a:t> </a:t>
            </a:r>
            <a:r>
              <a:rPr lang="en-US" sz="2000" dirty="0" err="1"/>
              <a:t>þarf</a:t>
            </a:r>
            <a:r>
              <a:rPr lang="en-US" sz="2000" dirty="0"/>
              <a:t> </a:t>
            </a:r>
            <a:r>
              <a:rPr lang="en-US" sz="2000" dirty="0" err="1"/>
              <a:t>að</a:t>
            </a:r>
            <a:r>
              <a:rPr lang="en-US" sz="2000" dirty="0"/>
              <a:t> vita </a:t>
            </a:r>
            <a:r>
              <a:rPr lang="en-US" sz="2000" dirty="0" err="1"/>
              <a:t>hvað</a:t>
            </a:r>
            <a:r>
              <a:rPr lang="en-US" sz="2000" dirty="0"/>
              <a:t> </a:t>
            </a:r>
            <a:r>
              <a:rPr lang="en-US" sz="2000" dirty="0" err="1"/>
              <a:t>á</a:t>
            </a:r>
            <a:r>
              <a:rPr lang="en-US" sz="2000" dirty="0"/>
              <a:t> </a:t>
            </a:r>
            <a:r>
              <a:rPr lang="en-US" sz="2000" dirty="0" err="1"/>
              <a:t>heima</a:t>
            </a:r>
            <a:r>
              <a:rPr lang="en-US" sz="2000" dirty="0"/>
              <a:t> </a:t>
            </a:r>
            <a:r>
              <a:rPr lang="en-US" sz="2000" dirty="0" err="1"/>
              <a:t>í</a:t>
            </a:r>
            <a:r>
              <a:rPr lang="en-US" sz="2000" dirty="0"/>
              <a:t> </a:t>
            </a:r>
            <a:r>
              <a:rPr lang="en-US" sz="2000" dirty="0" err="1"/>
              <a:t>hvaða</a:t>
            </a:r>
            <a:r>
              <a:rPr lang="en-US" sz="2000" dirty="0"/>
              <a:t> </a:t>
            </a:r>
            <a:r>
              <a:rPr lang="en-US" sz="2000" dirty="0" err="1"/>
              <a:t>skrá</a:t>
            </a:r>
            <a:r>
              <a:rPr lang="en-US" sz="2000" dirty="0"/>
              <a:t> (</a:t>
            </a:r>
            <a:r>
              <a:rPr lang="en-US" sz="2000" dirty="0" err="1"/>
              <a:t>osfrv</a:t>
            </a:r>
            <a:r>
              <a:rPr lang="en-US" sz="2000" dirty="0"/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37986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7AEE5-9640-2D42-B0AA-D80DAB306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AC449-52F5-3540-BD6F-3F58E4881AF5}"/>
              </a:ext>
            </a:extLst>
          </p:cNvPr>
          <p:cNvSpPr txBox="1"/>
          <p:nvPr/>
        </p:nvSpPr>
        <p:spPr>
          <a:xfrm>
            <a:off x="545910" y="71440"/>
            <a:ext cx="938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Afhverju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3-laga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högun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E210-5CAC-CE42-8719-F1A82662205E}"/>
              </a:ext>
            </a:extLst>
          </p:cNvPr>
          <p:cNvSpPr txBox="1"/>
          <p:nvPr/>
        </p:nvSpPr>
        <p:spPr>
          <a:xfrm>
            <a:off x="536265" y="3021479"/>
            <a:ext cx="938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Afhverju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Hjúpun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783F-4D49-7E4F-B8C9-31C3B7B91780}"/>
              </a:ext>
            </a:extLst>
          </p:cNvPr>
          <p:cNvSpPr txBox="1"/>
          <p:nvPr/>
        </p:nvSpPr>
        <p:spPr>
          <a:xfrm>
            <a:off x="810228" y="727212"/>
            <a:ext cx="104967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Góð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skýr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“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gerast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þegar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forritið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verður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stærra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flóknara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Einfaldara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skipta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út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ákveðinni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hegðun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kóðinn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fyrir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hana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ákveðnum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stað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samskipti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takmörkuð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bara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ákveðna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klasa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Einfaldara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bæta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skipta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mismunandi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viðmót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gagnalag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þess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hætta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mikilvæg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viðskiptagreind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tapist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gleymist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33E1A-B9A1-774A-BF1A-D1E4099D9453}"/>
              </a:ext>
            </a:extLst>
          </p:cNvPr>
          <p:cNvSpPr txBox="1"/>
          <p:nvPr/>
        </p:nvSpPr>
        <p:spPr>
          <a:xfrm>
            <a:off x="777433" y="3694252"/>
            <a:ext cx="10464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Hvernig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eitt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lag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útfært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hefur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ekki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áhrif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restina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forritinu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Mjög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einfalt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skipta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um UI /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Gagnagleymslu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því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restin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forritinu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alveg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“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hjúpað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frá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því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hvernig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hlutirnir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eru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gerðir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öðrum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lögum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Auðvelt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algjörlega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endurskrifa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heilt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lag,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meðan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viðmótið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hjúpinn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föllin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boðið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uppá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wrapper-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klasanum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haldast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óbreytt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4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7AEE5-9640-2D42-B0AA-D80DAB306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AC449-52F5-3540-BD6F-3F58E4881AF5}"/>
              </a:ext>
            </a:extLst>
          </p:cNvPr>
          <p:cNvSpPr txBox="1"/>
          <p:nvPr/>
        </p:nvSpPr>
        <p:spPr>
          <a:xfrm>
            <a:off x="545910" y="71440"/>
            <a:ext cx="938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Hvað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er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þá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neikvæði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þátturinn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783F-4D49-7E4F-B8C9-31C3B7B91780}"/>
              </a:ext>
            </a:extLst>
          </p:cNvPr>
          <p:cNvSpPr txBox="1"/>
          <p:nvPr/>
        </p:nvSpPr>
        <p:spPr>
          <a:xfrm>
            <a:off x="810228" y="798652"/>
            <a:ext cx="96055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þarf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skilja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fylgja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höguninni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ALLTAF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minsta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“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svindl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allir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kostirnir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gætu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glatast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þarf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hanna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og</a:t>
            </a:r>
            <a:r>
              <a:rPr lang="en-US" sz="2000" dirty="0">
                <a:solidFill>
                  <a:schemeClr val="tx1"/>
                </a:solidFill>
              </a:rPr>
              <a:t> plana vel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heima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hvaða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lagi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hvaða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föll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eiga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að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vera </a:t>
            </a:r>
            <a:r>
              <a:rPr lang="en-US" sz="2000" dirty="0" err="1">
                <a:solidFill>
                  <a:schemeClr val="tx1"/>
                </a:solidFill>
              </a:rPr>
              <a:t>útsett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boði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hjúp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nefnilega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auðvelt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bæta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sjaldast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hægt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fækka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þessum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föllum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búið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bjóða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uppá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”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útávið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þarf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skilgreina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MJÖG VEL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hvaða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hvernig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gögn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milli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laga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er </a:t>
            </a:r>
            <a:r>
              <a:rPr lang="en-US" sz="2000" b="1" dirty="0">
                <a:solidFill>
                  <a:schemeClr val="tx1"/>
                </a:solidFill>
              </a:rPr>
              <a:t>ALVEG BANNAÐ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svindla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framhjá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hjúpinum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eða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fara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beint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frá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viðmóti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gagnagleymslu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50AB-0B0F-E94E-882C-7FC7DA0E279B}"/>
              </a:ext>
            </a:extLst>
          </p:cNvPr>
          <p:cNvSpPr txBox="1"/>
          <p:nvPr/>
        </p:nvSpPr>
        <p:spPr>
          <a:xfrm>
            <a:off x="426847" y="4495793"/>
            <a:ext cx="938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Hver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ræður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hvaða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föll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eru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í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hjúpinum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A2C8F-3328-0A4F-BC65-F9FD698B680E}"/>
              </a:ext>
            </a:extLst>
          </p:cNvPr>
          <p:cNvSpPr txBox="1"/>
          <p:nvPr/>
        </p:nvSpPr>
        <p:spPr>
          <a:xfrm>
            <a:off x="776891" y="5251584"/>
            <a:ext cx="11126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Forritarar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laginu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fyrir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ofan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biðja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ákv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þjónustu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EN ÞAÐ ERU ÞEIR SEM FORRITA NEÐRA LAGIÐ SEM RÁÐA HVAÐA FÖLL ERU </a:t>
            </a:r>
            <a:r>
              <a:rPr lang="en-US" sz="2000" b="1" dirty="0" err="1">
                <a:solidFill>
                  <a:schemeClr val="tx1"/>
                </a:solidFill>
              </a:rPr>
              <a:t>Í</a:t>
            </a:r>
            <a:r>
              <a:rPr lang="en-US" sz="2000" b="1" dirty="0">
                <a:solidFill>
                  <a:schemeClr val="tx1"/>
                </a:solidFill>
              </a:rPr>
              <a:t> BOÐI.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</a:t>
            </a:r>
            <a:r>
              <a:rPr lang="en-US" sz="2000" i="1" dirty="0" err="1">
                <a:solidFill>
                  <a:schemeClr val="accent2">
                    <a:lumMod val="50000"/>
                  </a:schemeClr>
                </a:solidFill>
              </a:rPr>
              <a:t>S.s.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2">
                    <a:lumMod val="50000"/>
                  </a:schemeClr>
                </a:solidFill>
              </a:rPr>
              <a:t>Wrappe-rinn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2">
                    <a:lumMod val="50000"/>
                  </a:schemeClr>
                </a:solidFill>
              </a:rPr>
              <a:t>tilheyrir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2">
                    <a:lumMod val="50000"/>
                  </a:schemeClr>
                </a:solidFill>
              </a:rPr>
              <a:t>neðra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2">
                    <a:lumMod val="50000"/>
                  </a:schemeClr>
                </a:solidFill>
              </a:rPr>
              <a:t>laginu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8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7E3D-B788-1543-9E3E-3AC41EC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E844C-EAE4-5148-81EB-F7D9F11D64BE}"/>
              </a:ext>
            </a:extLst>
          </p:cNvPr>
          <p:cNvSpPr txBox="1"/>
          <p:nvPr/>
        </p:nvSpPr>
        <p:spPr>
          <a:xfrm>
            <a:off x="2609538" y="285438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cs typeface="Apple Chancery" panose="03020702040506060504" pitchFamily="66" charset="-79"/>
              </a:rPr>
              <a:t>NaN</a:t>
            </a:r>
            <a:r>
              <a:rPr lang="en-US" sz="7200" dirty="0">
                <a:cs typeface="Apple Chancery" panose="03020702040506060504" pitchFamily="66" charset="-79"/>
              </a:rPr>
              <a:t> 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6F71-CDDE-7F45-A2B6-DA5B2EDFDF37}"/>
              </a:ext>
            </a:extLst>
          </p:cNvPr>
          <p:cNvSpPr txBox="1"/>
          <p:nvPr/>
        </p:nvSpPr>
        <p:spPr>
          <a:xfrm>
            <a:off x="2567606" y="247546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accent2"/>
                </a:solidFill>
                <a:cs typeface="Apple Chancery" panose="03020702040506060504" pitchFamily="66" charset="-79"/>
              </a:rPr>
              <a:t>NaN</a:t>
            </a:r>
            <a:r>
              <a:rPr lang="en-US" sz="7200" dirty="0">
                <a:solidFill>
                  <a:schemeClr val="accent2"/>
                </a:solidFill>
                <a:cs typeface="Apple Chancery" panose="03020702040506060504" pitchFamily="66" charset="-79"/>
              </a:rPr>
              <a:t> 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89B0E-8672-FB48-AC79-D67DCE43F34B}"/>
              </a:ext>
            </a:extLst>
          </p:cNvPr>
          <p:cNvSpPr txBox="1"/>
          <p:nvPr/>
        </p:nvSpPr>
        <p:spPr>
          <a:xfrm>
            <a:off x="3048000" y="1282700"/>
            <a:ext cx="669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Kicking ass all day, so you don’t have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15173-8157-774D-AD58-FB530672EF3D}"/>
              </a:ext>
            </a:extLst>
          </p:cNvPr>
          <p:cNvSpPr txBox="1"/>
          <p:nvPr/>
        </p:nvSpPr>
        <p:spPr>
          <a:xfrm>
            <a:off x="3035300" y="1270000"/>
            <a:ext cx="6796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Kicking ass all day, so you don’t have 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58666-49E8-4A4E-AD08-72A9A234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20" y="1886990"/>
            <a:ext cx="6240280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Verkefnið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Skrifa</a:t>
            </a:r>
            <a:r>
              <a:rPr lang="en-US" dirty="0"/>
              <a:t> </a:t>
            </a:r>
            <a:r>
              <a:rPr lang="en-US" dirty="0" err="1"/>
              <a:t>húgbúnað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nýtt</a:t>
            </a:r>
            <a:r>
              <a:rPr lang="en-US" dirty="0"/>
              <a:t> </a:t>
            </a:r>
            <a:r>
              <a:rPr lang="en-US" dirty="0" err="1"/>
              <a:t>flugfélag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heitir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Air </a:t>
            </a:r>
          </a:p>
          <a:p>
            <a:r>
              <a:rPr lang="en-US" dirty="0" err="1"/>
              <a:t>Bókhaldskerfi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starfsmenn</a:t>
            </a:r>
            <a:r>
              <a:rPr lang="en-US" dirty="0"/>
              <a:t> um </a:t>
            </a:r>
            <a:r>
              <a:rPr lang="en-US" dirty="0" err="1"/>
              <a:t>borð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flugvélum</a:t>
            </a:r>
            <a:endParaRPr lang="en-US" dirty="0"/>
          </a:p>
          <a:p>
            <a:pPr lvl="2"/>
            <a:r>
              <a:rPr lang="en-US" dirty="0" err="1"/>
              <a:t>Flugmenn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flugþjóna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Nemendur</a:t>
            </a:r>
            <a:r>
              <a:rPr lang="en-US" dirty="0"/>
              <a:t> </a:t>
            </a:r>
            <a:r>
              <a:rPr lang="en-US" dirty="0" err="1"/>
              <a:t>vinna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4-6 manna </a:t>
            </a:r>
            <a:r>
              <a:rPr lang="en-US" dirty="0" err="1"/>
              <a:t>hópum</a:t>
            </a:r>
            <a:endParaRPr lang="en-US" dirty="0"/>
          </a:p>
          <a:p>
            <a:pPr lvl="2"/>
            <a:r>
              <a:rPr lang="en-US" dirty="0" err="1"/>
              <a:t>Allir</a:t>
            </a:r>
            <a:r>
              <a:rPr lang="en-US" dirty="0"/>
              <a:t> </a:t>
            </a:r>
            <a:r>
              <a:rPr lang="en-US" dirty="0" err="1"/>
              <a:t>hópar</a:t>
            </a:r>
            <a:r>
              <a:rPr lang="en-US" dirty="0"/>
              <a:t> </a:t>
            </a:r>
            <a:r>
              <a:rPr lang="en-US" dirty="0" err="1"/>
              <a:t>fá</a:t>
            </a:r>
            <a:r>
              <a:rPr lang="en-US" dirty="0"/>
              <a:t> </a:t>
            </a:r>
            <a:r>
              <a:rPr lang="en-US" dirty="0" err="1"/>
              <a:t>borð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sólinni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einn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skila</a:t>
            </a:r>
            <a:r>
              <a:rPr lang="en-US" dirty="0"/>
              <a:t> </a:t>
            </a:r>
            <a:r>
              <a:rPr lang="en-US" dirty="0" err="1"/>
              <a:t>fullum</a:t>
            </a:r>
            <a:r>
              <a:rPr lang="en-US" dirty="0"/>
              <a:t> </a:t>
            </a:r>
            <a:r>
              <a:rPr lang="en-US" dirty="0" err="1"/>
              <a:t>vinnudegi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50C4-6A6D-E040-8A58-3E50BF58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B968-F511-5C40-84EA-F75CB2E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Námsmat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DFCA-A3D7-D14B-8D81-095FAEB3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Morgunfundir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dirty="0" err="1">
                <a:solidFill>
                  <a:schemeClr val="tx1"/>
                </a:solidFill>
              </a:rPr>
              <a:t>dagbók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viðvera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b="1" dirty="0" err="1"/>
              <a:t>Forsenda</a:t>
            </a:r>
            <a:r>
              <a:rPr lang="en-US" b="1" dirty="0"/>
              <a:t> </a:t>
            </a:r>
            <a:r>
              <a:rPr lang="en-US" b="1" dirty="0" err="1"/>
              <a:t>að</a:t>
            </a:r>
            <a:r>
              <a:rPr lang="en-US" b="1" dirty="0"/>
              <a:t> </a:t>
            </a:r>
            <a:r>
              <a:rPr lang="en-US" b="1" dirty="0" err="1"/>
              <a:t>standast</a:t>
            </a:r>
            <a:r>
              <a:rPr lang="en-US" b="1" dirty="0"/>
              <a:t> </a:t>
            </a:r>
            <a:r>
              <a:rPr lang="en-US" b="1" dirty="0" err="1"/>
              <a:t>áfangan</a:t>
            </a:r>
            <a:r>
              <a:rPr lang="en-US" b="1" dirty="0"/>
              <a:t> er </a:t>
            </a:r>
            <a:r>
              <a:rPr lang="en-US" b="1" dirty="0" err="1"/>
              <a:t>að</a:t>
            </a:r>
            <a:r>
              <a:rPr lang="en-US" b="1" dirty="0"/>
              <a:t> </a:t>
            </a:r>
            <a:r>
              <a:rPr lang="en-US" b="1" dirty="0" err="1"/>
              <a:t>dagbók</a:t>
            </a:r>
            <a:r>
              <a:rPr lang="en-US" b="1" dirty="0"/>
              <a:t> </a:t>
            </a:r>
            <a:r>
              <a:rPr lang="en-US" b="1" dirty="0" err="1"/>
              <a:t>sé</a:t>
            </a:r>
            <a:r>
              <a:rPr lang="en-US" b="1" dirty="0"/>
              <a:t> “</a:t>
            </a:r>
            <a:r>
              <a:rPr lang="en-US" b="1" dirty="0" err="1"/>
              <a:t>í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r>
              <a:rPr lang="en-US" b="1" dirty="0"/>
              <a:t>”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Hópur</a:t>
            </a:r>
            <a:r>
              <a:rPr lang="en-US" dirty="0"/>
              <a:t> </a:t>
            </a:r>
            <a:r>
              <a:rPr lang="en-US" dirty="0" err="1"/>
              <a:t>velur</a:t>
            </a:r>
            <a:r>
              <a:rPr lang="en-US" dirty="0"/>
              <a:t> </a:t>
            </a:r>
            <a:r>
              <a:rPr lang="en-US" dirty="0" err="1"/>
              <a:t>verkstjóra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má</a:t>
            </a:r>
            <a:r>
              <a:rPr lang="en-US" sz="2000" dirty="0"/>
              <a:t> vera bara </a:t>
            </a:r>
            <a:r>
              <a:rPr lang="en-US" sz="2000" dirty="0" err="1"/>
              <a:t>út</a:t>
            </a:r>
            <a:r>
              <a:rPr lang="en-US" sz="2000" dirty="0"/>
              <a:t> </a:t>
            </a:r>
            <a:r>
              <a:rPr lang="en-US" sz="2000" dirty="0" err="1"/>
              <a:t>þann</a:t>
            </a:r>
            <a:r>
              <a:rPr lang="en-US" sz="2000" dirty="0"/>
              <a:t> </a:t>
            </a:r>
            <a:r>
              <a:rPr lang="en-US" sz="2000" dirty="0" err="1"/>
              <a:t>dag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þið</a:t>
            </a:r>
            <a:r>
              <a:rPr lang="en-US" sz="2000" dirty="0"/>
              <a:t> </a:t>
            </a:r>
            <a:r>
              <a:rPr lang="en-US" sz="2000" dirty="0" err="1"/>
              <a:t>skiptist</a:t>
            </a:r>
            <a:r>
              <a:rPr lang="en-US" sz="2000" dirty="0"/>
              <a:t> </a:t>
            </a:r>
            <a:r>
              <a:rPr lang="en-US" sz="2000" dirty="0" err="1"/>
              <a:t>á</a:t>
            </a:r>
            <a:r>
              <a:rPr lang="en-US" sz="2000" dirty="0"/>
              <a:t>).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Hópur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skipuleggja</a:t>
            </a:r>
            <a:r>
              <a:rPr lang="en-US" dirty="0"/>
              <a:t> </a:t>
            </a:r>
            <a:r>
              <a:rPr lang="en-US" dirty="0" err="1"/>
              <a:t>daginn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skrá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dagbók</a:t>
            </a:r>
            <a:r>
              <a:rPr lang="en-US" dirty="0"/>
              <a:t>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Þið</a:t>
            </a:r>
            <a:r>
              <a:rPr lang="en-US" dirty="0"/>
              <a:t> </a:t>
            </a:r>
            <a:r>
              <a:rPr lang="en-US" dirty="0" err="1"/>
              <a:t>ráðir</a:t>
            </a:r>
            <a:r>
              <a:rPr lang="en-US" dirty="0"/>
              <a:t> </a:t>
            </a:r>
            <a:r>
              <a:rPr lang="en-US" dirty="0" err="1"/>
              <a:t>hvenær</a:t>
            </a:r>
            <a:r>
              <a:rPr lang="en-US" dirty="0"/>
              <a:t> </a:t>
            </a:r>
            <a:r>
              <a:rPr lang="en-US" dirty="0" err="1"/>
              <a:t>þig</a:t>
            </a:r>
            <a:r>
              <a:rPr lang="en-US" dirty="0"/>
              <a:t> </a:t>
            </a:r>
            <a:r>
              <a:rPr lang="en-US" dirty="0" err="1"/>
              <a:t>skilið</a:t>
            </a:r>
            <a:r>
              <a:rPr lang="en-US" dirty="0"/>
              <a:t> </a:t>
            </a:r>
            <a:r>
              <a:rPr lang="en-US" dirty="0" err="1"/>
              <a:t>vinnudeginum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Námsmatið</a:t>
            </a:r>
            <a:r>
              <a:rPr lang="en-US" dirty="0">
                <a:solidFill>
                  <a:schemeClr val="tx1"/>
                </a:solidFill>
              </a:rPr>
              <a:t> er </a:t>
            </a:r>
            <a:r>
              <a:rPr lang="en-US" dirty="0" err="1">
                <a:solidFill>
                  <a:schemeClr val="tx1"/>
                </a:solidFill>
              </a:rPr>
              <a:t>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lýsingu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Virkni</a:t>
            </a:r>
            <a:r>
              <a:rPr lang="en-US" dirty="0"/>
              <a:t>, </a:t>
            </a:r>
            <a:r>
              <a:rPr lang="en-US" dirty="0" err="1"/>
              <a:t>skýrslur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afurð</a:t>
            </a:r>
            <a:r>
              <a:rPr lang="en-US" dirty="0"/>
              <a:t> (70%) + </a:t>
            </a:r>
            <a:r>
              <a:rPr lang="en-US" dirty="0" err="1"/>
              <a:t>Frágangur</a:t>
            </a:r>
            <a:r>
              <a:rPr lang="en-US" dirty="0"/>
              <a:t> (10%) = </a:t>
            </a:r>
            <a:r>
              <a:rPr lang="en-US" u="sng" dirty="0"/>
              <a:t>80%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Mynband</a:t>
            </a:r>
            <a:r>
              <a:rPr lang="en-US" dirty="0"/>
              <a:t> (10%),  </a:t>
            </a:r>
            <a:r>
              <a:rPr lang="en-US" dirty="0" err="1"/>
              <a:t>Jafningjamat</a:t>
            </a:r>
            <a:r>
              <a:rPr lang="en-US" dirty="0"/>
              <a:t> (</a:t>
            </a:r>
            <a:r>
              <a:rPr lang="en-US" dirty="0" err="1"/>
              <a:t>sjálfsmat</a:t>
            </a:r>
            <a:r>
              <a:rPr lang="en-US" dirty="0"/>
              <a:t>?) (10%) = </a:t>
            </a:r>
            <a:r>
              <a:rPr lang="en-US" u="sng" dirty="0"/>
              <a:t>20%</a:t>
            </a:r>
          </a:p>
          <a:p>
            <a:pPr marL="1143000" lvl="2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10F3-30DB-CD44-8EB5-05A37D4F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AFB-D53E-C84C-A202-6DB80B6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Ferlið</a:t>
            </a:r>
            <a:r>
              <a:rPr lang="en-US" dirty="0"/>
              <a:t> </a:t>
            </a:r>
            <a:r>
              <a:rPr lang="en-US" dirty="0" err="1"/>
              <a:t>yfir</a:t>
            </a:r>
            <a:r>
              <a:rPr lang="en-US" dirty="0"/>
              <a:t> 3 </a:t>
            </a:r>
            <a:r>
              <a:rPr lang="en-US" dirty="0" err="1"/>
              <a:t>vikur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7BF4-392A-5A40-BCB4-5DDCA9D1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lang="en-US" dirty="0">
                <a:solidFill>
                  <a:schemeClr val="tx1"/>
                </a:solidFill>
              </a:rPr>
              <a:t>Vika 1 = </a:t>
            </a:r>
            <a:r>
              <a:rPr lang="en-US" dirty="0" err="1">
                <a:solidFill>
                  <a:schemeClr val="tx1"/>
                </a:solidFill>
              </a:rPr>
              <a:t>Hönnun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frumgerð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Skil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hönnunarskýrslum</a:t>
            </a:r>
            <a:r>
              <a:rPr lang="en-US" dirty="0"/>
              <a:t> </a:t>
            </a:r>
            <a:r>
              <a:rPr lang="en-US" dirty="0" err="1"/>
              <a:t>föstudaginn</a:t>
            </a:r>
            <a:r>
              <a:rPr lang="en-US" dirty="0"/>
              <a:t> 25. </a:t>
            </a:r>
            <a:r>
              <a:rPr lang="en-US" dirty="0" err="1"/>
              <a:t>nóv</a:t>
            </a:r>
            <a:r>
              <a:rPr lang="en-US" dirty="0"/>
              <a:t>.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Prófanir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frumgerð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Umsögn</a:t>
            </a:r>
            <a:r>
              <a:rPr lang="en-US" dirty="0"/>
              <a:t> </a:t>
            </a:r>
            <a:r>
              <a:rPr lang="en-US" dirty="0" err="1"/>
              <a:t>skilað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baka</a:t>
            </a:r>
            <a:endParaRPr lang="en-US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endParaRPr lang="en-US"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lang="en-US" dirty="0">
                <a:solidFill>
                  <a:schemeClr val="tx1"/>
                </a:solidFill>
              </a:rPr>
              <a:t>Vika 2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3 = </a:t>
            </a:r>
            <a:r>
              <a:rPr lang="en-US" dirty="0" err="1">
                <a:solidFill>
                  <a:schemeClr val="tx1"/>
                </a:solidFill>
              </a:rPr>
              <a:t>Útfærsla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Lágmark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klára</a:t>
            </a:r>
            <a:r>
              <a:rPr lang="en-US" dirty="0"/>
              <a:t> A </a:t>
            </a:r>
            <a:r>
              <a:rPr lang="en-US" dirty="0" err="1"/>
              <a:t>kröfur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standast</a:t>
            </a:r>
            <a:r>
              <a:rPr lang="en-US" dirty="0"/>
              <a:t> </a:t>
            </a:r>
            <a:r>
              <a:rPr lang="en-US" dirty="0" err="1"/>
              <a:t>áfangann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Klára</a:t>
            </a:r>
            <a:r>
              <a:rPr lang="en-US" dirty="0"/>
              <a:t> B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einhverja</a:t>
            </a:r>
            <a:r>
              <a:rPr lang="en-US" dirty="0"/>
              <a:t> C </a:t>
            </a:r>
            <a:r>
              <a:rPr lang="en-US" dirty="0" err="1"/>
              <a:t>kröfu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eiga</a:t>
            </a:r>
            <a:r>
              <a:rPr lang="en-US" dirty="0"/>
              <a:t> </a:t>
            </a:r>
            <a:r>
              <a:rPr lang="en-US" dirty="0" err="1"/>
              <a:t>mögulega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10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erum</a:t>
            </a:r>
            <a:r>
              <a:rPr lang="en-US" dirty="0"/>
              <a:t> </a:t>
            </a:r>
            <a:r>
              <a:rPr lang="en-US" dirty="0" err="1"/>
              <a:t>opin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“</a:t>
            </a:r>
            <a:r>
              <a:rPr lang="en-US" dirty="0" err="1"/>
              <a:t>aðlaga</a:t>
            </a:r>
            <a:r>
              <a:rPr lang="en-US" dirty="0"/>
              <a:t>” </a:t>
            </a:r>
            <a:r>
              <a:rPr lang="en-US" dirty="0" err="1"/>
              <a:t>kröfur</a:t>
            </a:r>
            <a:r>
              <a:rPr lang="en-US" dirty="0"/>
              <a:t> </a:t>
            </a:r>
          </a:p>
          <a:p>
            <a:pPr marL="1600200" lvl="3" indent="-228600">
              <a:buSzPts val="2800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þið</a:t>
            </a:r>
            <a:r>
              <a:rPr lang="en-US" dirty="0"/>
              <a:t> </a:t>
            </a:r>
            <a:r>
              <a:rPr lang="en-US" dirty="0" err="1"/>
              <a:t>veriðið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fá</a:t>
            </a:r>
            <a:r>
              <a:rPr lang="en-US" dirty="0"/>
              <a:t> </a:t>
            </a:r>
            <a:r>
              <a:rPr lang="en-US" dirty="0" err="1"/>
              <a:t>breytingar</a:t>
            </a:r>
            <a:r>
              <a:rPr lang="en-US" dirty="0"/>
              <a:t>/</a:t>
            </a:r>
            <a:r>
              <a:rPr lang="en-US" dirty="0" err="1"/>
              <a:t>frávik</a:t>
            </a:r>
            <a:r>
              <a:rPr lang="en-US" dirty="0"/>
              <a:t> </a:t>
            </a:r>
            <a:r>
              <a:rPr lang="en-US" dirty="0" err="1"/>
              <a:t>samþykkt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36C0-1D56-824F-ADC9-DBFBE7FC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63BF-138C-6746-B226-469CD884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Lokaskil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54F-1DE6-7246-85FB-427BF0D8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Skila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þarf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dirty="0" err="1"/>
              <a:t>Uppfærðum</a:t>
            </a:r>
            <a:r>
              <a:rPr lang="en-US" dirty="0"/>
              <a:t> </a:t>
            </a:r>
            <a:r>
              <a:rPr lang="en-US" dirty="0" err="1"/>
              <a:t>hönnunarskýrslum</a:t>
            </a:r>
            <a:endParaRPr lang="en-US"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dirty="0" err="1"/>
              <a:t>Kóða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öðrum</a:t>
            </a:r>
            <a:r>
              <a:rPr lang="en-US" dirty="0"/>
              <a:t> </a:t>
            </a:r>
            <a:r>
              <a:rPr lang="en-US" dirty="0" err="1"/>
              <a:t>fylgiskjölum</a:t>
            </a:r>
            <a:r>
              <a:rPr lang="en-US" dirty="0"/>
              <a:t> 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dirty="0" err="1"/>
              <a:t>Kennslumyndbandi</a:t>
            </a:r>
            <a:r>
              <a:rPr lang="en-US" dirty="0"/>
              <a:t> 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 err="1"/>
              <a:t>Sýnir</a:t>
            </a:r>
            <a:r>
              <a:rPr lang="en-US" dirty="0"/>
              <a:t> </a:t>
            </a:r>
            <a:r>
              <a:rPr lang="en-US" dirty="0" err="1"/>
              <a:t>virkni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kennir</a:t>
            </a:r>
            <a:r>
              <a:rPr lang="en-US" dirty="0"/>
              <a:t> notanda </a:t>
            </a:r>
            <a:r>
              <a:rPr lang="en-US" dirty="0" err="1"/>
              <a:t>að</a:t>
            </a:r>
            <a:r>
              <a:rPr lang="en-US" dirty="0"/>
              <a:t> nota </a:t>
            </a:r>
            <a:r>
              <a:rPr lang="en-US" dirty="0" err="1"/>
              <a:t>kerfið</a:t>
            </a:r>
            <a:endParaRPr lang="en-US" dirty="0"/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 b="1" u="sng" dirty="0" err="1">
                <a:solidFill>
                  <a:schemeClr val="tx1"/>
                </a:solidFill>
              </a:rPr>
              <a:t>Útfærið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fyrst</a:t>
            </a:r>
            <a:r>
              <a:rPr lang="en-US" b="1" u="sng" dirty="0">
                <a:solidFill>
                  <a:schemeClr val="tx1"/>
                </a:solidFill>
              </a:rPr>
              <a:t> A </a:t>
            </a:r>
            <a:r>
              <a:rPr lang="en-US" b="1" u="sng" dirty="0" err="1">
                <a:solidFill>
                  <a:schemeClr val="tx1"/>
                </a:solidFill>
              </a:rPr>
              <a:t>kröfur</a:t>
            </a:r>
            <a:r>
              <a:rPr lang="en-US" dirty="0"/>
              <a:t>, </a:t>
            </a:r>
            <a:r>
              <a:rPr lang="en-US" dirty="0" err="1"/>
              <a:t>svo</a:t>
            </a:r>
            <a:r>
              <a:rPr lang="en-US" dirty="0"/>
              <a:t> B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síðast</a:t>
            </a:r>
            <a:r>
              <a:rPr lang="en-US" dirty="0"/>
              <a:t> C.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setja</a:t>
            </a:r>
            <a:r>
              <a:rPr lang="en-US" dirty="0"/>
              <a:t> inn </a:t>
            </a:r>
            <a:r>
              <a:rPr lang="en-US" dirty="0" err="1"/>
              <a:t>kröfur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eru</a:t>
            </a:r>
            <a:r>
              <a:rPr lang="en-US" dirty="0"/>
              <a:t> </a:t>
            </a:r>
            <a:r>
              <a:rPr lang="en-US" dirty="0" err="1"/>
              <a:t>svo</a:t>
            </a:r>
            <a:r>
              <a:rPr lang="en-US" dirty="0"/>
              <a:t> ekki </a:t>
            </a:r>
            <a:r>
              <a:rPr lang="en-US" dirty="0" err="1"/>
              <a:t>útfærðar</a:t>
            </a:r>
            <a:r>
              <a:rPr lang="en-US" dirty="0"/>
              <a:t>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 dirty="0"/>
              <a:t>EN..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er </a:t>
            </a:r>
            <a:r>
              <a:rPr lang="en-US" dirty="0" err="1"/>
              <a:t>útfært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skilað</a:t>
            </a:r>
            <a:r>
              <a:rPr lang="en-US" dirty="0"/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skal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virka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DEA-F619-D549-A883-740909AC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63BF-138C-6746-B226-469CD884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Aðstoð: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54F-1DE6-7246-85FB-427BF0D8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30"/>
              <a:buChar char="•"/>
            </a:pPr>
            <a:r>
              <a:rPr lang="en-US" sz="3330" dirty="0" err="1">
                <a:solidFill>
                  <a:schemeClr val="tx1"/>
                </a:solidFill>
              </a:rPr>
              <a:t>Leiðbeinendur</a:t>
            </a:r>
            <a:r>
              <a:rPr lang="en-US" sz="3330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 err="1"/>
              <a:t>Gylfi</a:t>
            </a:r>
            <a:r>
              <a:rPr lang="en-US" sz="2590" dirty="0"/>
              <a:t> </a:t>
            </a:r>
            <a:r>
              <a:rPr lang="en-US" sz="2590" dirty="0" err="1"/>
              <a:t>Þór</a:t>
            </a:r>
            <a:r>
              <a:rPr lang="en-US" sz="2590" dirty="0"/>
              <a:t> </a:t>
            </a:r>
            <a:r>
              <a:rPr lang="en-US" sz="2590" dirty="0" err="1"/>
              <a:t>Guðmundsson</a:t>
            </a:r>
            <a:r>
              <a:rPr lang="en-US" sz="2590" dirty="0"/>
              <a:t> – </a:t>
            </a:r>
            <a:r>
              <a:rPr lang="en-US" sz="2590" dirty="0" err="1"/>
              <a:t>Umsjónamaður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/>
              <a:t>HR: </a:t>
            </a:r>
            <a:r>
              <a:rPr lang="en-US" sz="2590" dirty="0" err="1"/>
              <a:t>Arnar</a:t>
            </a:r>
            <a:r>
              <a:rPr lang="en-US" sz="2590" dirty="0"/>
              <a:t> </a:t>
            </a:r>
            <a:r>
              <a:rPr lang="en-US" sz="2590" dirty="0" err="1"/>
              <a:t>Ingi</a:t>
            </a:r>
            <a:r>
              <a:rPr lang="en-US" sz="2590" dirty="0"/>
              <a:t>, </a:t>
            </a:r>
            <a:r>
              <a:rPr lang="en-US" sz="2590" dirty="0" err="1"/>
              <a:t>Friðrik</a:t>
            </a:r>
            <a:r>
              <a:rPr lang="en-US" sz="2590" dirty="0"/>
              <a:t> </a:t>
            </a:r>
            <a:r>
              <a:rPr lang="en-US" sz="2590" dirty="0" err="1"/>
              <a:t>Snær</a:t>
            </a:r>
            <a:r>
              <a:rPr lang="en-US" sz="2590" dirty="0"/>
              <a:t>, </a:t>
            </a:r>
            <a:r>
              <a:rPr lang="en-US" sz="2590" dirty="0" err="1"/>
              <a:t>Hildur</a:t>
            </a:r>
            <a:r>
              <a:rPr lang="en-US" sz="2590" dirty="0"/>
              <a:t> </a:t>
            </a:r>
            <a:r>
              <a:rPr lang="en-US" sz="2590" dirty="0" err="1"/>
              <a:t>Björg</a:t>
            </a:r>
            <a:r>
              <a:rPr lang="en-US" sz="2590" dirty="0"/>
              <a:t> </a:t>
            </a:r>
            <a:r>
              <a:rPr lang="en-US" sz="2590" dirty="0" err="1"/>
              <a:t>og</a:t>
            </a:r>
            <a:r>
              <a:rPr lang="en-US" sz="2590" dirty="0"/>
              <a:t> </a:t>
            </a:r>
            <a:r>
              <a:rPr lang="en-US" sz="2590" dirty="0" err="1"/>
              <a:t>Magnúr</a:t>
            </a:r>
            <a:r>
              <a:rPr lang="en-US" sz="2590" dirty="0"/>
              <a:t> Freyr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8382"/>
              </a:buClr>
              <a:buSzPts val="2590"/>
              <a:buChar char="•"/>
            </a:pPr>
            <a:r>
              <a:rPr lang="en-US" sz="2590" dirty="0"/>
              <a:t>HA: </a:t>
            </a:r>
            <a:r>
              <a:rPr lang="en-US" sz="2590" dirty="0" err="1"/>
              <a:t>Þorsteinn</a:t>
            </a:r>
            <a:r>
              <a:rPr lang="en-US" sz="2590" dirty="0"/>
              <a:t> Jón </a:t>
            </a:r>
            <a:r>
              <a:rPr lang="en-US" sz="2590" dirty="0" err="1"/>
              <a:t>Thorlacius</a:t>
            </a:r>
            <a:r>
              <a:rPr lang="en-US" sz="2590" dirty="0"/>
              <a:t> </a:t>
            </a:r>
            <a:r>
              <a:rPr lang="en-US" sz="2590" dirty="0" err="1"/>
              <a:t>og</a:t>
            </a:r>
            <a:r>
              <a:rPr lang="en-US" sz="2590" dirty="0"/>
              <a:t> 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330"/>
              <a:buChar char="•"/>
            </a:pPr>
            <a:r>
              <a:rPr lang="en-US" sz="3330" dirty="0" err="1">
                <a:solidFill>
                  <a:schemeClr val="tx1"/>
                </a:solidFill>
              </a:rPr>
              <a:t>Aðstoð</a:t>
            </a:r>
            <a:r>
              <a:rPr lang="en-US" sz="3330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 err="1"/>
              <a:t>Skráning</a:t>
            </a:r>
            <a:r>
              <a:rPr lang="en-US" sz="2590" dirty="0"/>
              <a:t> </a:t>
            </a:r>
            <a:r>
              <a:rPr lang="en-US" sz="2590" dirty="0" err="1"/>
              <a:t>í</a:t>
            </a:r>
            <a:r>
              <a:rPr lang="en-US" sz="2590" dirty="0"/>
              <a:t> </a:t>
            </a:r>
            <a:r>
              <a:rPr lang="en-US" sz="2590" dirty="0">
                <a:solidFill>
                  <a:srgbClr val="7030A0"/>
                </a:solidFill>
              </a:rPr>
              <a:t>#</a:t>
            </a:r>
            <a:r>
              <a:rPr lang="en-US" sz="2590" dirty="0" err="1">
                <a:solidFill>
                  <a:srgbClr val="7030A0"/>
                </a:solidFill>
              </a:rPr>
              <a:t>biðröð</a:t>
            </a:r>
            <a:r>
              <a:rPr lang="en-US" sz="2590" dirty="0"/>
              <a:t> </a:t>
            </a:r>
            <a:r>
              <a:rPr lang="en-US" sz="2590" dirty="0" err="1"/>
              <a:t>á</a:t>
            </a:r>
            <a:r>
              <a:rPr lang="en-US" sz="2590" dirty="0"/>
              <a:t> Discord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dirty="0" err="1"/>
              <a:t>Prívat</a:t>
            </a:r>
            <a:r>
              <a:rPr lang="en-US" dirty="0"/>
              <a:t> </a:t>
            </a:r>
            <a:r>
              <a:rPr lang="en-US" dirty="0" err="1"/>
              <a:t>mál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senda</a:t>
            </a:r>
            <a:r>
              <a:rPr lang="en-US" dirty="0"/>
              <a:t> </a:t>
            </a:r>
            <a:r>
              <a:rPr lang="en-US" dirty="0" err="1"/>
              <a:t>beint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(DM) </a:t>
            </a:r>
            <a:r>
              <a:rPr lang="en-US" dirty="0" err="1"/>
              <a:t>á</a:t>
            </a:r>
            <a:r>
              <a:rPr lang="en-US" dirty="0"/>
              <a:t> Discord</a:t>
            </a:r>
          </a:p>
          <a:p>
            <a:pPr marL="228600" lvl="0" indent="-228600">
              <a:buSzPts val="3330"/>
            </a:pPr>
            <a:r>
              <a:rPr lang="en-US" dirty="0" err="1">
                <a:solidFill>
                  <a:schemeClr val="tx1"/>
                </a:solidFill>
              </a:rPr>
              <a:t>Viðvera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1102360" lvl="1" indent="-457200">
              <a:buSzPts val="2960"/>
            </a:pPr>
            <a:r>
              <a:rPr lang="en-US" sz="2800" dirty="0" err="1"/>
              <a:t>Alla</a:t>
            </a:r>
            <a:r>
              <a:rPr lang="en-US" sz="2800" dirty="0"/>
              <a:t> </a:t>
            </a:r>
            <a:r>
              <a:rPr lang="en-US" sz="2800" dirty="0" err="1"/>
              <a:t>virkar</a:t>
            </a:r>
            <a:r>
              <a:rPr lang="en-US" sz="2800" dirty="0"/>
              <a:t> </a:t>
            </a:r>
            <a:r>
              <a:rPr lang="en-US" sz="2800" dirty="0" err="1"/>
              <a:t>daga</a:t>
            </a:r>
            <a:r>
              <a:rPr lang="en-US" sz="2800" dirty="0"/>
              <a:t> </a:t>
            </a:r>
            <a:r>
              <a:rPr lang="en-US" sz="2800" dirty="0" err="1"/>
              <a:t>frá</a:t>
            </a:r>
            <a:r>
              <a:rPr lang="en-US" sz="2800" dirty="0"/>
              <a:t> 10:00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fram</a:t>
            </a:r>
            <a:r>
              <a:rPr lang="en-US" sz="2800" dirty="0"/>
              <a:t> </a:t>
            </a:r>
            <a:r>
              <a:rPr lang="en-US" sz="2800" dirty="0" err="1"/>
              <a:t>eftir</a:t>
            </a:r>
            <a:r>
              <a:rPr lang="en-US" sz="2800" dirty="0"/>
              <a:t> -- best-effort</a:t>
            </a:r>
            <a:endParaRPr lang="en-US" sz="296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DEA-F619-D549-A883-740909AC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365-331F-A748-9E4A-B1B9CC8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Efni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verður</a:t>
            </a:r>
            <a:r>
              <a:rPr lang="en-US" dirty="0"/>
              <a:t> sett </a:t>
            </a:r>
            <a:r>
              <a:rPr lang="en-US" dirty="0" err="1"/>
              <a:t>á</a:t>
            </a:r>
            <a:r>
              <a:rPr lang="en-US" dirty="0"/>
              <a:t>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E70C-FCDB-9442-8C81-0F90916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30"/>
              <a:buChar char="•"/>
            </a:pPr>
            <a:r>
              <a:rPr lang="en-US" sz="3330" dirty="0">
                <a:solidFill>
                  <a:schemeClr val="tx1"/>
                </a:solidFill>
              </a:rPr>
              <a:t>Git + </a:t>
            </a:r>
            <a:r>
              <a:rPr lang="en-US" sz="3330" dirty="0" err="1">
                <a:solidFill>
                  <a:schemeClr val="tx1"/>
                </a:solidFill>
              </a:rPr>
              <a:t>Hönnun</a:t>
            </a:r>
            <a:r>
              <a:rPr lang="en-US" sz="3330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/>
              <a:t>Git </a:t>
            </a:r>
            <a:r>
              <a:rPr lang="en-US" sz="2590" dirty="0" err="1"/>
              <a:t>og</a:t>
            </a:r>
            <a:r>
              <a:rPr lang="en-US" sz="2590" dirty="0"/>
              <a:t> GitHub, UML </a:t>
            </a:r>
            <a:r>
              <a:rPr lang="en-US" sz="2590" dirty="0" err="1"/>
              <a:t>rit</a:t>
            </a:r>
            <a:r>
              <a:rPr lang="en-US" sz="2590" dirty="0"/>
              <a:t> </a:t>
            </a:r>
            <a:r>
              <a:rPr lang="en-US" sz="2590" dirty="0" err="1"/>
              <a:t>ofl</a:t>
            </a:r>
            <a:r>
              <a:rPr lang="en-US" sz="2590" dirty="0"/>
              <a:t>. er </a:t>
            </a:r>
            <a:r>
              <a:rPr lang="en-US" sz="2590" dirty="0" err="1"/>
              <a:t>í</a:t>
            </a:r>
            <a:r>
              <a:rPr lang="en-US" sz="2590" dirty="0"/>
              <a:t> Modules</a:t>
            </a:r>
          </a:p>
          <a:p>
            <a:pPr marL="1143000" lvl="2" indent="-228600">
              <a:lnSpc>
                <a:spcPct val="70000"/>
              </a:lnSpc>
              <a:buSzPts val="2590"/>
            </a:pPr>
            <a:r>
              <a:rPr lang="en-US" dirty="0"/>
              <a:t>3-laga </a:t>
            </a:r>
            <a:r>
              <a:rPr lang="en-US" dirty="0" err="1"/>
              <a:t>högun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hjúpun</a:t>
            </a:r>
            <a:endParaRPr lang="en-US" dirty="0"/>
          </a:p>
          <a:p>
            <a:pPr marL="1143000" lvl="2" indent="-6413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None/>
            </a:pPr>
            <a:endParaRPr lang="en-US"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330"/>
              <a:buChar char="•"/>
            </a:pPr>
            <a:r>
              <a:rPr lang="en-US" sz="3330" dirty="0" err="1">
                <a:solidFill>
                  <a:schemeClr val="tx1"/>
                </a:solidFill>
              </a:rPr>
              <a:t>Kóði</a:t>
            </a:r>
            <a:r>
              <a:rPr lang="en-US" sz="3330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kemur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viku</a:t>
            </a:r>
            <a:r>
              <a:rPr lang="en-US" sz="2400" dirty="0">
                <a:solidFill>
                  <a:schemeClr val="tx1"/>
                </a:solidFill>
              </a:rPr>
              <a:t> 2)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 err="1"/>
              <a:t>Textaviðmót</a:t>
            </a:r>
            <a:r>
              <a:rPr lang="en-US" sz="2590" dirty="0"/>
              <a:t> (TUI)</a:t>
            </a:r>
            <a:endParaRPr lang="en-US" dirty="0"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 err="1"/>
              <a:t>Klasar</a:t>
            </a:r>
            <a:r>
              <a:rPr lang="en-US" sz="2590" dirty="0"/>
              <a:t> </a:t>
            </a:r>
            <a:r>
              <a:rPr lang="en-US" sz="2590" dirty="0" err="1"/>
              <a:t>og</a:t>
            </a:r>
            <a:r>
              <a:rPr lang="en-US" sz="2590" dirty="0"/>
              <a:t> </a:t>
            </a:r>
            <a:r>
              <a:rPr lang="en-US" sz="2590" dirty="0" err="1"/>
              <a:t>að</a:t>
            </a:r>
            <a:r>
              <a:rPr lang="en-US" sz="2590" dirty="0"/>
              <a:t> </a:t>
            </a:r>
            <a:r>
              <a:rPr lang="en-US" sz="2590" dirty="0" err="1"/>
              <a:t>vísa</a:t>
            </a:r>
            <a:r>
              <a:rPr lang="en-US" sz="2590" dirty="0"/>
              <a:t> </a:t>
            </a:r>
            <a:r>
              <a:rPr lang="en-US" sz="2590" dirty="0" err="1"/>
              <a:t>í</a:t>
            </a:r>
            <a:r>
              <a:rPr lang="en-US" sz="2590" dirty="0"/>
              <a:t> </a:t>
            </a:r>
            <a:r>
              <a:rPr lang="en-US" sz="2590" dirty="0" err="1"/>
              <a:t>eigin</a:t>
            </a:r>
            <a:r>
              <a:rPr lang="en-US" sz="2590" dirty="0"/>
              <a:t> </a:t>
            </a:r>
            <a:r>
              <a:rPr lang="en-US" sz="2590" dirty="0" err="1"/>
              <a:t>kóða</a:t>
            </a:r>
            <a:r>
              <a:rPr lang="en-US" sz="2590" dirty="0"/>
              <a:t> </a:t>
            </a:r>
            <a:endParaRPr lang="en-US" dirty="0"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 err="1"/>
              <a:t>Skráavinnsla</a:t>
            </a:r>
            <a:r>
              <a:rPr lang="en-US" sz="2590" dirty="0"/>
              <a:t> </a:t>
            </a:r>
            <a:endParaRPr lang="en-US" dirty="0"/>
          </a:p>
          <a:p>
            <a:pPr marL="1143000" lvl="2" indent="-6413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None/>
            </a:pPr>
            <a:endParaRPr lang="en-US"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330"/>
              <a:buChar char="•"/>
            </a:pPr>
            <a:r>
              <a:rPr lang="en-US" sz="3330" dirty="0" err="1">
                <a:solidFill>
                  <a:schemeClr val="tx1"/>
                </a:solidFill>
              </a:rPr>
              <a:t>Fyrirlestrar</a:t>
            </a:r>
            <a:r>
              <a:rPr lang="en-US" sz="3330" dirty="0">
                <a:solidFill>
                  <a:schemeClr val="tx1"/>
                </a:solidFill>
              </a:rPr>
              <a:t> </a:t>
            </a:r>
            <a:r>
              <a:rPr lang="en-US" sz="3330" dirty="0" err="1">
                <a:solidFill>
                  <a:schemeClr val="tx1"/>
                </a:solidFill>
              </a:rPr>
              <a:t>og</a:t>
            </a:r>
            <a:r>
              <a:rPr lang="en-US" sz="3330" dirty="0">
                <a:solidFill>
                  <a:schemeClr val="tx1"/>
                </a:solidFill>
              </a:rPr>
              <a:t> </a:t>
            </a:r>
            <a:r>
              <a:rPr lang="en-US" sz="3330" dirty="0" err="1">
                <a:solidFill>
                  <a:schemeClr val="tx1"/>
                </a:solidFill>
              </a:rPr>
              <a:t>myndefni</a:t>
            </a:r>
            <a:r>
              <a:rPr lang="en-US" sz="3330" dirty="0">
                <a:solidFill>
                  <a:schemeClr val="tx1"/>
                </a:solidFill>
              </a:rPr>
              <a:t> </a:t>
            </a:r>
            <a:r>
              <a:rPr lang="en-US" sz="3330" dirty="0" err="1"/>
              <a:t>v</a:t>
            </a:r>
            <a:r>
              <a:rPr lang="en-US" sz="3330" dirty="0" err="1">
                <a:solidFill>
                  <a:schemeClr val="tx1"/>
                </a:solidFill>
              </a:rPr>
              <a:t>erða</a:t>
            </a:r>
            <a:r>
              <a:rPr lang="en-US" sz="3330" dirty="0">
                <a:solidFill>
                  <a:schemeClr val="tx1"/>
                </a:solidFill>
              </a:rPr>
              <a:t> </a:t>
            </a:r>
            <a:r>
              <a:rPr lang="en-US" sz="3330" dirty="0" err="1">
                <a:solidFill>
                  <a:schemeClr val="tx1"/>
                </a:solidFill>
              </a:rPr>
              <a:t>settir</a:t>
            </a:r>
            <a:r>
              <a:rPr lang="en-US" sz="3330" dirty="0">
                <a:solidFill>
                  <a:schemeClr val="tx1"/>
                </a:solidFill>
              </a:rPr>
              <a:t> </a:t>
            </a:r>
            <a:r>
              <a:rPr lang="en-US" sz="3330" dirty="0" err="1">
                <a:solidFill>
                  <a:schemeClr val="tx1"/>
                </a:solidFill>
              </a:rPr>
              <a:t>á</a:t>
            </a:r>
            <a:r>
              <a:rPr lang="en-US" sz="3330" dirty="0">
                <a:solidFill>
                  <a:schemeClr val="tx1"/>
                </a:solidFill>
              </a:rPr>
              <a:t> Echo360 / Modules</a:t>
            </a:r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 dirty="0"/>
              <a:t>Ekki </a:t>
            </a:r>
            <a:r>
              <a:rPr lang="en-US" sz="2590" dirty="0" err="1"/>
              <a:t>tæmandi</a:t>
            </a:r>
            <a:r>
              <a:rPr lang="en-US" sz="2590" dirty="0"/>
              <a:t> </a:t>
            </a:r>
            <a:r>
              <a:rPr lang="en-US" sz="2590" dirty="0" err="1"/>
              <a:t>listi</a:t>
            </a:r>
            <a:r>
              <a:rPr lang="en-US" sz="2590" dirty="0"/>
              <a:t>, </a:t>
            </a:r>
            <a:r>
              <a:rPr lang="en-US" sz="2590" dirty="0" err="1"/>
              <a:t>munum</a:t>
            </a:r>
            <a:r>
              <a:rPr lang="en-US" sz="2590" dirty="0"/>
              <a:t> </a:t>
            </a:r>
            <a:r>
              <a:rPr lang="en-US" sz="2590" dirty="0" err="1"/>
              <a:t>bæta</a:t>
            </a:r>
            <a:r>
              <a:rPr lang="en-US" sz="2590" dirty="0"/>
              <a:t> </a:t>
            </a:r>
            <a:r>
              <a:rPr lang="en-US" sz="2590" dirty="0" err="1"/>
              <a:t>við</a:t>
            </a:r>
            <a:r>
              <a:rPr lang="en-US" sz="2590" dirty="0"/>
              <a:t> </a:t>
            </a:r>
            <a:r>
              <a:rPr lang="en-US" sz="2590" dirty="0" err="1"/>
              <a:t>eftir</a:t>
            </a:r>
            <a:r>
              <a:rPr lang="en-US" sz="2590" dirty="0"/>
              <a:t> </a:t>
            </a:r>
            <a:r>
              <a:rPr lang="en-US" sz="2590" dirty="0" err="1"/>
              <a:t>þörfum</a:t>
            </a:r>
            <a:endParaRPr lang="en-US" sz="259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330"/>
              <a:buNone/>
            </a:pPr>
            <a:endParaRPr lang="en-US" sz="33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94E9-7275-2640-BE2E-49595B67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401C-BAFC-703E-0CC0-5196B675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Áfanginn</a:t>
            </a:r>
            <a:r>
              <a:rPr lang="en-US" sz="4400" dirty="0"/>
              <a:t> er </a:t>
            </a:r>
            <a:r>
              <a:rPr lang="en-US" sz="4400" dirty="0" err="1"/>
              <a:t>byrjaður</a:t>
            </a:r>
            <a:r>
              <a:rPr lang="en-US" sz="4400" dirty="0"/>
              <a:t>, </a:t>
            </a:r>
            <a:r>
              <a:rPr lang="en-US" sz="4400" dirty="0" err="1"/>
              <a:t>hvað</a:t>
            </a:r>
            <a:r>
              <a:rPr lang="en-US" sz="4400" dirty="0"/>
              <a:t> </a:t>
            </a:r>
            <a:r>
              <a:rPr lang="en-US" sz="4400" dirty="0" err="1"/>
              <a:t>nú</a:t>
            </a:r>
            <a:r>
              <a:rPr lang="en-US" sz="44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58C0-C309-5D08-C9EC-4104B721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r>
              <a:rPr lang="en-US" sz="2800" dirty="0" err="1"/>
              <a:t>Skrá</a:t>
            </a:r>
            <a:r>
              <a:rPr lang="en-US" sz="2800" dirty="0"/>
              <a:t> sig </a:t>
            </a:r>
            <a:r>
              <a:rPr lang="en-US" sz="2800" dirty="0" err="1"/>
              <a:t>á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Discord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vera </a:t>
            </a:r>
            <a:r>
              <a:rPr lang="en-US" sz="2800" dirty="0" err="1"/>
              <a:t>flokkaður</a:t>
            </a:r>
            <a:r>
              <a:rPr lang="en-US" sz="2800" dirty="0"/>
              <a:t> </a:t>
            </a:r>
            <a:r>
              <a:rPr lang="en-US" sz="2800" dirty="0" err="1"/>
              <a:t>í</a:t>
            </a:r>
            <a:r>
              <a:rPr lang="en-US" sz="2800" dirty="0"/>
              <a:t> </a:t>
            </a:r>
            <a:r>
              <a:rPr lang="en-US" sz="2800" dirty="0" err="1"/>
              <a:t>sinn</a:t>
            </a:r>
            <a:r>
              <a:rPr lang="en-US" sz="2800" dirty="0"/>
              <a:t> </a:t>
            </a:r>
            <a:r>
              <a:rPr lang="en-US" sz="2800" dirty="0" err="1"/>
              <a:t>hóp</a:t>
            </a:r>
            <a:br>
              <a:rPr lang="en-US" sz="2800" dirty="0"/>
            </a:br>
            <a:r>
              <a:rPr lang="en-US" sz="2000" u="sng" dirty="0" err="1">
                <a:solidFill>
                  <a:srgbClr val="C00000"/>
                </a:solidFill>
              </a:rPr>
              <a:t>Þeir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sem</a:t>
            </a:r>
            <a:r>
              <a:rPr lang="en-US" sz="2000" u="sng" dirty="0">
                <a:solidFill>
                  <a:srgbClr val="C00000"/>
                </a:solidFill>
              </a:rPr>
              <a:t> ekki </a:t>
            </a:r>
            <a:r>
              <a:rPr lang="en-US" sz="2000" u="sng" dirty="0" err="1">
                <a:solidFill>
                  <a:srgbClr val="C00000"/>
                </a:solidFill>
              </a:rPr>
              <a:t>skila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sér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fyrstu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dagana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verða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reknir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úr</a:t>
            </a:r>
            <a:r>
              <a:rPr lang="en-US" sz="2000" u="sng" dirty="0">
                <a:solidFill>
                  <a:srgbClr val="C00000"/>
                </a:solidFill>
              </a:rPr>
              <a:t> </a:t>
            </a:r>
            <a:r>
              <a:rPr lang="en-US" sz="2000" u="sng" dirty="0" err="1">
                <a:solidFill>
                  <a:srgbClr val="C00000"/>
                </a:solidFill>
              </a:rPr>
              <a:t>námskeiðinu</a:t>
            </a:r>
            <a:endParaRPr lang="en-US" sz="2000" u="sng" dirty="0">
              <a:solidFill>
                <a:srgbClr val="C00000"/>
              </a:solidFill>
            </a:endParaRPr>
          </a:p>
          <a:p>
            <a:pPr lvl="5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</a:pPr>
            <a:r>
              <a:rPr lang="en-US" sz="2800" dirty="0"/>
              <a:t> </a:t>
            </a:r>
          </a:p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r>
              <a:rPr lang="en-US" sz="2800" dirty="0" err="1"/>
              <a:t>Hópurinn</a:t>
            </a:r>
            <a:r>
              <a:rPr lang="en-US" sz="2800" dirty="0"/>
              <a:t> </a:t>
            </a:r>
            <a:r>
              <a:rPr lang="en-US" sz="2800" dirty="0" err="1"/>
              <a:t>þarf</a:t>
            </a:r>
            <a:r>
              <a:rPr lang="en-US" sz="2800" dirty="0"/>
              <a:t> </a:t>
            </a:r>
            <a:r>
              <a:rPr lang="en-US" sz="2800" dirty="0" err="1"/>
              <a:t>að</a:t>
            </a:r>
            <a:r>
              <a:rPr lang="en-US" sz="2800" dirty="0"/>
              <a:t> </a:t>
            </a:r>
            <a:r>
              <a:rPr lang="en-US" sz="2800" dirty="0" err="1"/>
              <a:t>hittast</a:t>
            </a:r>
            <a:r>
              <a:rPr lang="en-US" sz="2800" dirty="0"/>
              <a:t>, </a:t>
            </a:r>
            <a:r>
              <a:rPr lang="en-US" sz="2800" dirty="0" err="1"/>
              <a:t>kynnast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taka </a:t>
            </a:r>
            <a:r>
              <a:rPr lang="en-US" sz="2800" dirty="0" err="1"/>
              <a:t>fyrsta</a:t>
            </a:r>
            <a:r>
              <a:rPr lang="en-US" sz="2800" dirty="0"/>
              <a:t> </a:t>
            </a:r>
            <a:r>
              <a:rPr lang="en-US" sz="2800" dirty="0" err="1"/>
              <a:t>morgunfundinn</a:t>
            </a:r>
            <a:r>
              <a:rPr lang="en-US" sz="2800" dirty="0"/>
              <a:t> 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/>
              <a:t>Velja</a:t>
            </a:r>
            <a:r>
              <a:rPr lang="en-US" sz="2800" dirty="0"/>
              <a:t> </a:t>
            </a:r>
            <a:r>
              <a:rPr lang="en-US" sz="2800" dirty="0" err="1"/>
              <a:t>verkstjóra</a:t>
            </a:r>
            <a:r>
              <a:rPr lang="en-US" sz="2800" dirty="0"/>
              <a:t> </a:t>
            </a:r>
          </a:p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r>
              <a:rPr lang="en-US" sz="2800" dirty="0" err="1"/>
              <a:t>Koma</a:t>
            </a:r>
            <a:r>
              <a:rPr lang="en-US" sz="2800" dirty="0"/>
              <a:t> </a:t>
            </a:r>
            <a:r>
              <a:rPr lang="en-US" sz="2800" dirty="0" err="1"/>
              <a:t>á</a:t>
            </a:r>
            <a:r>
              <a:rPr lang="en-US" sz="2800" dirty="0"/>
              <a:t> </a:t>
            </a:r>
            <a:r>
              <a:rPr lang="en-US" sz="2800" dirty="0" err="1"/>
              <a:t>fót</a:t>
            </a:r>
            <a:r>
              <a:rPr lang="en-US" sz="2800" dirty="0"/>
              <a:t> Git (</a:t>
            </a:r>
            <a:r>
              <a:rPr lang="en-US" sz="2800" dirty="0" err="1"/>
              <a:t>Github</a:t>
            </a:r>
            <a:r>
              <a:rPr lang="en-US" sz="2800" dirty="0"/>
              <a:t>)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starta</a:t>
            </a:r>
            <a:r>
              <a:rPr lang="en-US" sz="2800" dirty="0"/>
              <a:t> </a:t>
            </a:r>
            <a:r>
              <a:rPr lang="en-US" sz="2800" dirty="0" err="1"/>
              <a:t>dagbók</a:t>
            </a:r>
            <a:br>
              <a:rPr lang="en-US" sz="2800" dirty="0"/>
            </a:br>
            <a:r>
              <a:rPr lang="en-US" sz="2000" u="sng" dirty="0" err="1">
                <a:solidFill>
                  <a:srgbClr val="0070C0"/>
                </a:solidFill>
              </a:rPr>
              <a:t>Reynið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að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velja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strúktúr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á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hvernig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dagbókar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færslur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eiga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eð</a:t>
            </a:r>
            <a:r>
              <a:rPr lang="en-US" sz="2000" u="sng" dirty="0">
                <a:solidFill>
                  <a:srgbClr val="0070C0"/>
                </a:solidFill>
              </a:rPr>
              <a:t> vera</a:t>
            </a:r>
          </a:p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Font typeface="+mj-lt"/>
              <a:buAutoNum type="arabicPeriod"/>
            </a:pPr>
            <a:r>
              <a:rPr lang="en-US" sz="2800" dirty="0"/>
              <a:t>Lesa </a:t>
            </a:r>
            <a:r>
              <a:rPr lang="en-US" sz="2800" dirty="0" err="1"/>
              <a:t>verkefnalýsinguna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byrja</a:t>
            </a:r>
            <a:r>
              <a:rPr lang="en-US" sz="2800" dirty="0"/>
              <a:t> </a:t>
            </a:r>
            <a:r>
              <a:rPr lang="en-US" sz="2800" dirty="0" err="1"/>
              <a:t>að</a:t>
            </a:r>
            <a:r>
              <a:rPr lang="en-US" sz="2800" dirty="0"/>
              <a:t> </a:t>
            </a:r>
            <a:r>
              <a:rPr lang="en-US" sz="2800" dirty="0" err="1"/>
              <a:t>þarfagreina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hanna</a:t>
            </a:r>
            <a:r>
              <a:rPr lang="en-US" sz="2800" dirty="0"/>
              <a:t>…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buClr>
                <a:srgbClr val="002060"/>
              </a:buClr>
              <a:buSzPts val="3330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40CF-4637-2F73-41F8-2B3ADE60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1235</Words>
  <Application>Microsoft Macintosh PowerPoint</Application>
  <PresentationFormat>Widescreen</PresentationFormat>
  <Paragraphs>214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Kynning á áfanganum Verklegt 1 </vt:lpstr>
      <vt:lpstr>PowerPoint Presentation</vt:lpstr>
      <vt:lpstr>Verkefnið</vt:lpstr>
      <vt:lpstr>Námsmat</vt:lpstr>
      <vt:lpstr>Ferlið yfir 3 vikur</vt:lpstr>
      <vt:lpstr>Lokaskil</vt:lpstr>
      <vt:lpstr>Aðstoð:</vt:lpstr>
      <vt:lpstr>Efni sem verður sett á Canvas</vt:lpstr>
      <vt:lpstr>Áfanginn er byrjaður, hvað nú?</vt:lpstr>
      <vt:lpstr>PowerPoint Presentation</vt:lpstr>
      <vt:lpstr>Git, Github og Git client tools</vt:lpstr>
      <vt:lpstr>Hönnunarmunstur: 3-Laga högun  (e. 3-tier design)</vt:lpstr>
      <vt:lpstr>En fyrst: Strúktúr á disk</vt:lpstr>
      <vt:lpstr>Hönnunarmunstur: 3-Laga högun  (e. 3-tier design)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Gylfi Þór Guðmundsson</cp:lastModifiedBy>
  <cp:revision>34</cp:revision>
  <dcterms:created xsi:type="dcterms:W3CDTF">2019-11-15T22:18:12Z</dcterms:created>
  <dcterms:modified xsi:type="dcterms:W3CDTF">2023-11-26T19:18:49Z</dcterms:modified>
</cp:coreProperties>
</file>