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73" r:id="rId4"/>
    <p:sldId id="274" r:id="rId5"/>
    <p:sldId id="275" r:id="rId6"/>
    <p:sldId id="276" r:id="rId7"/>
    <p:sldId id="277" r:id="rId8"/>
    <p:sldId id="278" r:id="rId9"/>
    <p:sldId id="279" r:id="rId10"/>
    <p:sldId id="281" r:id="rId11"/>
    <p:sldId id="282" r:id="rId12"/>
    <p:sldId id="283" r:id="rId13"/>
    <p:sldId id="284" r:id="rId14"/>
    <p:sldId id="285" r:id="rId15"/>
    <p:sldId id="286" r:id="rId16"/>
    <p:sldId id="287" r:id="rId17"/>
    <p:sldId id="291" r:id="rId18"/>
    <p:sldId id="289"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0" autoAdjust="0"/>
    <p:restoredTop sz="94660"/>
  </p:normalViewPr>
  <p:slideViewPr>
    <p:cSldViewPr snapToGrid="0">
      <p:cViewPr varScale="1">
        <p:scale>
          <a:sx n="72" d="100"/>
          <a:sy n="72"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D138F614-845E-407F-8581-794F7B4F4D35}" type="datetimeFigureOut">
              <a:rPr lang="es-BO" smtClean="0"/>
              <a:t>27/3/2023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501832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8F614-845E-407F-8581-794F7B4F4D35}" type="datetimeFigureOut">
              <a:rPr lang="es-BO" smtClean="0"/>
              <a:t>27/3/2023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02017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8F614-845E-407F-8581-794F7B4F4D35}" type="datetimeFigureOut">
              <a:rPr lang="es-BO" smtClean="0"/>
              <a:t>27/3/2023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255878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138F614-845E-407F-8581-794F7B4F4D35}" type="datetimeFigureOut">
              <a:rPr lang="es-BO" smtClean="0"/>
              <a:t>27/3/2023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356989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D138F614-845E-407F-8581-794F7B4F4D35}" type="datetimeFigureOut">
              <a:rPr lang="es-BO" smtClean="0"/>
              <a:t>27/3/2023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101592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D138F614-845E-407F-8581-794F7B4F4D35}" type="datetimeFigureOut">
              <a:rPr lang="es-BO" smtClean="0"/>
              <a:t>27/3/2023</a:t>
            </a:fld>
            <a:endParaRPr lang="es-BO"/>
          </a:p>
        </p:txBody>
      </p:sp>
      <p:sp>
        <p:nvSpPr>
          <p:cNvPr id="9" name="Footer Placeholder 8"/>
          <p:cNvSpPr>
            <a:spLocks noGrp="1"/>
          </p:cNvSpPr>
          <p:nvPr>
            <p:ph type="ftr" sz="quarter" idx="11"/>
          </p:nvPr>
        </p:nvSpPr>
        <p:spPr/>
        <p:txBody>
          <a:bodyPr/>
          <a:lstStyle/>
          <a:p>
            <a:endParaRPr lang="es-BO"/>
          </a:p>
        </p:txBody>
      </p:sp>
      <p:sp>
        <p:nvSpPr>
          <p:cNvPr id="10" name="Slide Number Placeholder 9"/>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330196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D138F614-845E-407F-8581-794F7B4F4D35}" type="datetimeFigureOut">
              <a:rPr lang="es-BO" smtClean="0"/>
              <a:t>27/3/2023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510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138F614-845E-407F-8581-794F7B4F4D35}" type="datetimeFigureOut">
              <a:rPr lang="es-BO" smtClean="0"/>
              <a:t>27/3/2023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41628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8F614-845E-407F-8581-794F7B4F4D35}" type="datetimeFigureOut">
              <a:rPr lang="es-BO" smtClean="0"/>
              <a:t>27/3/2023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4742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38F614-845E-407F-8581-794F7B4F4D35}" type="datetimeFigureOut">
              <a:rPr lang="es-BO" smtClean="0"/>
              <a:t>27/3/2023</a:t>
            </a:fld>
            <a:endParaRPr lang="es-BO"/>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BO"/>
          </a:p>
        </p:txBody>
      </p:sp>
      <p:sp>
        <p:nvSpPr>
          <p:cNvPr id="11" name="Slide Number Placeholder 10"/>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281564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138F614-845E-407F-8581-794F7B4F4D35}" type="datetimeFigureOut">
              <a:rPr lang="es-BO" smtClean="0"/>
              <a:t>27/3/2023</a:t>
            </a:fld>
            <a:endParaRPr lang="es-BO"/>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BO"/>
          </a:p>
        </p:txBody>
      </p:sp>
      <p:sp>
        <p:nvSpPr>
          <p:cNvPr id="10" name="Slide Number Placeholder 9"/>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03462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138F614-845E-407F-8581-794F7B4F4D35}" type="datetimeFigureOut">
              <a:rPr lang="es-BO" smtClean="0"/>
              <a:t>27/3/2023</a:t>
            </a:fld>
            <a:endParaRPr lang="es-BO"/>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BO"/>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1539170-5CF9-42E4-916C-14BBDF55E1A8}" type="slidenum">
              <a:rPr lang="es-BO" smtClean="0"/>
              <a:t>‹Nº›</a:t>
            </a:fld>
            <a:endParaRPr lang="es-BO"/>
          </a:p>
        </p:txBody>
      </p:sp>
    </p:spTree>
    <p:extLst>
      <p:ext uri="{BB962C8B-B14F-4D97-AF65-F5344CB8AC3E}">
        <p14:creationId xmlns:p14="http://schemas.microsoft.com/office/powerpoint/2010/main" val="1963259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n-AU" dirty="0"/>
              <a:t>BASE DE DATOS ii</a:t>
            </a:r>
            <a:endParaRPr lang="es-BO" dirty="0"/>
          </a:p>
        </p:txBody>
      </p:sp>
      <p:sp>
        <p:nvSpPr>
          <p:cNvPr id="3" name="Subtítulo 2">
            <a:extLst>
              <a:ext uri="{FF2B5EF4-FFF2-40B4-BE49-F238E27FC236}">
                <a16:creationId xmlns:a16="http://schemas.microsoft.com/office/drawing/2014/main" id="{2F318BC4-0A51-49C6-885F-FE6CB356E796}"/>
              </a:ext>
            </a:extLst>
          </p:cNvPr>
          <p:cNvSpPr>
            <a:spLocks noGrp="1"/>
          </p:cNvSpPr>
          <p:nvPr>
            <p:ph type="subTitle" idx="1"/>
          </p:nvPr>
        </p:nvSpPr>
        <p:spPr>
          <a:xfrm>
            <a:off x="2695194" y="4352544"/>
            <a:ext cx="6801612" cy="2088013"/>
          </a:xfrm>
        </p:spPr>
        <p:txBody>
          <a:bodyPr>
            <a:normAutofit/>
          </a:bodyPr>
          <a:lstStyle/>
          <a:p>
            <a:r>
              <a:rPr lang="en-AU" dirty="0"/>
              <a:t>Estudiante </a:t>
            </a:r>
            <a:r>
              <a:rPr lang="es-ES" dirty="0"/>
              <a:t>:  Elvin Braxail Cussi Aranibar </a:t>
            </a:r>
          </a:p>
          <a:p>
            <a:r>
              <a:rPr lang="es-ES" dirty="0"/>
              <a:t>Semestre :  3er </a:t>
            </a:r>
          </a:p>
          <a:p>
            <a:r>
              <a:rPr lang="es-BO" dirty="0"/>
              <a:t>Año :    2023</a:t>
            </a:r>
          </a:p>
        </p:txBody>
      </p:sp>
    </p:spTree>
    <p:extLst>
      <p:ext uri="{BB962C8B-B14F-4D97-AF65-F5344CB8AC3E}">
        <p14:creationId xmlns:p14="http://schemas.microsoft.com/office/powerpoint/2010/main" val="54876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8. Que es DML y DDL?</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85000" lnSpcReduction="10000"/>
          </a:bodyPr>
          <a:lstStyle/>
          <a:p>
            <a:pPr marL="0" indent="0">
              <a:lnSpc>
                <a:spcPct val="150000"/>
              </a:lnSpc>
              <a:buNone/>
            </a:pPr>
            <a:r>
              <a:rPr lang="es-BO" b="0" i="0" dirty="0">
                <a:solidFill>
                  <a:schemeClr val="tx1"/>
                </a:solidFill>
                <a:effectLst/>
                <a:latin typeface="Söhne"/>
              </a:rPr>
              <a:t>DML (Data Manipulation Language) </a:t>
            </a:r>
            <a:r>
              <a:rPr lang="es-ES" b="0" i="0" dirty="0">
                <a:solidFill>
                  <a:schemeClr val="tx1"/>
                </a:solidFill>
                <a:effectLst/>
                <a:latin typeface="Söhne"/>
              </a:rPr>
              <a:t>Estos comandos incluyen SELECT, INSERT, UPDATE y DELETE. La función principal de los comandos DML es recuperar, agregar, modificar o eliminar datos en una o más tablas de una base de datos.</a:t>
            </a:r>
          </a:p>
          <a:p>
            <a:pPr marL="0" indent="0">
              <a:lnSpc>
                <a:spcPct val="150000"/>
              </a:lnSpc>
              <a:buNone/>
            </a:pPr>
            <a:r>
              <a:rPr lang="es-ES" b="0" i="0" dirty="0">
                <a:solidFill>
                  <a:schemeClr val="tx1"/>
                </a:solidFill>
                <a:effectLst/>
                <a:latin typeface="Söhne"/>
              </a:rPr>
              <a:t>DDL (Data Definition Language) es un conjunto de comandos utilizados para definir y administrar la estructura de una base de datos. Estos comandos incluyen CREATE, ALTER y DROP.</a:t>
            </a:r>
            <a:endParaRPr lang="es-BO" b="1" dirty="0">
              <a:solidFill>
                <a:schemeClr val="tx1"/>
              </a:solidFill>
            </a:endParaRPr>
          </a:p>
        </p:txBody>
      </p:sp>
      <p:pic>
        <p:nvPicPr>
          <p:cNvPr id="11266" name="Picture 2" descr="Diferencia, ejemplo y características de DDL y DML -">
            <a:extLst>
              <a:ext uri="{FF2B5EF4-FFF2-40B4-BE49-F238E27FC236}">
                <a16:creationId xmlns:a16="http://schemas.microsoft.com/office/drawing/2014/main" id="{13BF4938-E4A7-405E-8227-8A8B6D94DC8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0721" y="2475490"/>
            <a:ext cx="4792965" cy="351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6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fontScale="90000"/>
          </a:bodyPr>
          <a:lstStyle/>
          <a:p>
            <a:r>
              <a:rPr lang="es-ES" dirty="0"/>
              <a:t>9. ¿Qué cosas características debe de tener una función? Explique sobre el nombre, el </a:t>
            </a:r>
            <a:r>
              <a:rPr lang="es-ES" dirty="0" err="1"/>
              <a:t>return</a:t>
            </a:r>
            <a:r>
              <a:rPr lang="es-ES" dirty="0"/>
              <a:t>, </a:t>
            </a:r>
            <a:r>
              <a:rPr lang="es-ES" dirty="0" err="1"/>
              <a:t>parametros</a:t>
            </a:r>
            <a:r>
              <a:rPr lang="es-ES" dirty="0"/>
              <a:t>, etc.?</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85000" lnSpcReduction="20000"/>
          </a:bodyPr>
          <a:lstStyle/>
          <a:p>
            <a:pPr marL="0" indent="0" algn="l">
              <a:buNone/>
            </a:pPr>
            <a:r>
              <a:rPr lang="es-ES" b="0" i="0" dirty="0">
                <a:solidFill>
                  <a:srgbClr val="374151"/>
                </a:solidFill>
                <a:effectLst/>
                <a:latin typeface="Söhne"/>
              </a:rPr>
              <a:t>Nombre: Una función debe tener un nombre descriptivo que indique su función </a:t>
            </a:r>
          </a:p>
          <a:p>
            <a:pPr marL="0" indent="0" algn="l">
              <a:buNone/>
            </a:pPr>
            <a:r>
              <a:rPr lang="es-ES" b="0" i="0" dirty="0">
                <a:solidFill>
                  <a:srgbClr val="374151"/>
                </a:solidFill>
                <a:effectLst/>
                <a:latin typeface="Söhne"/>
              </a:rPr>
              <a:t>Parámetros: Una función puede recibir uno o más  que se utilizan para pasar datos a la función</a:t>
            </a:r>
          </a:p>
          <a:p>
            <a:pPr marL="0" indent="0" algn="l">
              <a:buNone/>
            </a:pPr>
            <a:r>
              <a:rPr lang="es-ES" b="0" i="0" dirty="0">
                <a:solidFill>
                  <a:srgbClr val="374151"/>
                </a:solidFill>
                <a:effectLst/>
                <a:latin typeface="Söhne"/>
              </a:rPr>
              <a:t>Cuerpo de la función: El cuerpo de la función es donde se define la tarea que se realizará. Esto puede incluir declaraciones de variables, estructuras de control de flujo (como </a:t>
            </a:r>
            <a:r>
              <a:rPr lang="es-ES" b="0" i="0" dirty="0" err="1">
                <a:solidFill>
                  <a:srgbClr val="374151"/>
                </a:solidFill>
                <a:effectLst/>
                <a:latin typeface="Söhne"/>
              </a:rPr>
              <a:t>if</a:t>
            </a:r>
            <a:r>
              <a:rPr lang="es-ES" b="0" i="0" dirty="0">
                <a:solidFill>
                  <a:srgbClr val="374151"/>
                </a:solidFill>
                <a:effectLst/>
                <a:latin typeface="Söhne"/>
              </a:rPr>
              <a:t>, </a:t>
            </a:r>
            <a:r>
              <a:rPr lang="es-ES" b="0" i="0" dirty="0" err="1">
                <a:solidFill>
                  <a:srgbClr val="374151"/>
                </a:solidFill>
                <a:effectLst/>
                <a:latin typeface="Söhne"/>
              </a:rPr>
              <a:t>while</a:t>
            </a:r>
            <a:r>
              <a:rPr lang="es-ES" b="0" i="0" dirty="0">
                <a:solidFill>
                  <a:srgbClr val="374151"/>
                </a:solidFill>
                <a:effectLst/>
                <a:latin typeface="Söhne"/>
              </a:rPr>
              <a:t>, for</a:t>
            </a:r>
          </a:p>
          <a:p>
            <a:pPr marL="0" indent="0" algn="l">
              <a:buNone/>
            </a:pPr>
            <a:r>
              <a:rPr lang="es-ES" b="0" i="0" dirty="0">
                <a:solidFill>
                  <a:srgbClr val="374151"/>
                </a:solidFill>
                <a:effectLst/>
                <a:latin typeface="Söhne"/>
              </a:rPr>
              <a:t>Retorno: Una función puede devolver un valor de salida a la parte del programa que la llamó. Este valor de retorno puede ser de cualquier tipo de datos, como enteros, cadenas, objetos, etc. Si una función no devuelve ningún valor, se dice que su tipo de retorno es </a:t>
            </a:r>
            <a:r>
              <a:rPr lang="es-ES" b="0" i="0" dirty="0" err="1">
                <a:solidFill>
                  <a:srgbClr val="374151"/>
                </a:solidFill>
                <a:effectLst/>
                <a:latin typeface="Söhne"/>
              </a:rPr>
              <a:t>void</a:t>
            </a:r>
            <a:r>
              <a:rPr lang="es-ES" b="0" i="0" dirty="0">
                <a:solidFill>
                  <a:srgbClr val="374151"/>
                </a:solidFill>
                <a:effectLst/>
                <a:latin typeface="Söhne"/>
              </a:rPr>
              <a:t>.</a:t>
            </a:r>
          </a:p>
          <a:p>
            <a:pPr marL="0" indent="0">
              <a:lnSpc>
                <a:spcPct val="150000"/>
              </a:lnSpc>
              <a:buNone/>
            </a:pPr>
            <a:endParaRPr lang="es-BO" b="1" dirty="0">
              <a:solidFill>
                <a:schemeClr val="tx1"/>
              </a:solidFill>
            </a:endParaRPr>
          </a:p>
        </p:txBody>
      </p:sp>
      <p:pic>
        <p:nvPicPr>
          <p:cNvPr id="10242" name="Picture 2" descr="Temario:funciones almacenadas">
            <a:extLst>
              <a:ext uri="{FF2B5EF4-FFF2-40B4-BE49-F238E27FC236}">
                <a16:creationId xmlns:a16="http://schemas.microsoft.com/office/drawing/2014/main" id="{86C0B837-F479-4D61-A884-74071882E95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6205" y="2638044"/>
            <a:ext cx="4824666" cy="252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1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10.¿Cómo crear, modificar y cómo eliminar una función?</a:t>
            </a:r>
            <a:endParaRPr lang="es-BO" dirty="0"/>
          </a:p>
        </p:txBody>
      </p:sp>
      <p:pic>
        <p:nvPicPr>
          <p:cNvPr id="16" name="Marcador de contenido 15">
            <a:extLst>
              <a:ext uri="{FF2B5EF4-FFF2-40B4-BE49-F238E27FC236}">
                <a16:creationId xmlns:a16="http://schemas.microsoft.com/office/drawing/2014/main" id="{5C43F9AE-590B-49A6-A6D6-7A8731E710FC}"/>
              </a:ext>
            </a:extLst>
          </p:cNvPr>
          <p:cNvPicPr>
            <a:picLocks noGrp="1" noChangeAspect="1"/>
          </p:cNvPicPr>
          <p:nvPr>
            <p:ph sz="half" idx="1"/>
          </p:nvPr>
        </p:nvPicPr>
        <p:blipFill>
          <a:blip r:embed="rId2"/>
          <a:stretch>
            <a:fillRect/>
          </a:stretch>
        </p:blipFill>
        <p:spPr>
          <a:xfrm>
            <a:off x="401708" y="2413915"/>
            <a:ext cx="6674954" cy="2030169"/>
          </a:xfrm>
        </p:spPr>
      </p:pic>
      <p:pic>
        <p:nvPicPr>
          <p:cNvPr id="18" name="Marcador de contenido 17">
            <a:extLst>
              <a:ext uri="{FF2B5EF4-FFF2-40B4-BE49-F238E27FC236}">
                <a16:creationId xmlns:a16="http://schemas.microsoft.com/office/drawing/2014/main" id="{128732F4-7ED4-4859-90D3-EBD213EEE31F}"/>
              </a:ext>
            </a:extLst>
          </p:cNvPr>
          <p:cNvPicPr>
            <a:picLocks noGrp="1" noChangeAspect="1"/>
          </p:cNvPicPr>
          <p:nvPr>
            <p:ph sz="half" idx="2"/>
          </p:nvPr>
        </p:nvPicPr>
        <p:blipFill>
          <a:blip r:embed="rId3"/>
          <a:stretch>
            <a:fillRect/>
          </a:stretch>
        </p:blipFill>
        <p:spPr>
          <a:xfrm>
            <a:off x="4415148" y="4444084"/>
            <a:ext cx="6674954" cy="2068007"/>
          </a:xfrm>
        </p:spPr>
      </p:pic>
    </p:spTree>
    <p:extLst>
      <p:ext uri="{BB962C8B-B14F-4D97-AF65-F5344CB8AC3E}">
        <p14:creationId xmlns:p14="http://schemas.microsoft.com/office/powerpoint/2010/main" val="352375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s-BO" dirty="0"/>
              <a:t>Parte practica</a:t>
            </a:r>
          </a:p>
        </p:txBody>
      </p:sp>
    </p:spTree>
    <p:extLst>
      <p:ext uri="{BB962C8B-B14F-4D97-AF65-F5344CB8AC3E}">
        <p14:creationId xmlns:p14="http://schemas.microsoft.com/office/powerpoint/2010/main" val="52031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fontScale="90000"/>
          </a:bodyPr>
          <a:lstStyle/>
          <a:p>
            <a:r>
              <a:rPr lang="es-ES" dirty="0"/>
              <a:t>11. Crear las tablas y 2 registros para cada tabla para el siguiente modelo ER</a:t>
            </a:r>
            <a:endParaRPr lang="es-BO" dirty="0"/>
          </a:p>
        </p:txBody>
      </p:sp>
      <p:pic>
        <p:nvPicPr>
          <p:cNvPr id="8" name="Marcador de contenido 7">
            <a:extLst>
              <a:ext uri="{FF2B5EF4-FFF2-40B4-BE49-F238E27FC236}">
                <a16:creationId xmlns:a16="http://schemas.microsoft.com/office/drawing/2014/main" id="{816D5F72-1E2A-4CC1-AD3E-6EEA10191724}"/>
              </a:ext>
            </a:extLst>
          </p:cNvPr>
          <p:cNvPicPr>
            <a:picLocks noGrp="1" noChangeAspect="1"/>
          </p:cNvPicPr>
          <p:nvPr>
            <p:ph sz="half" idx="1"/>
          </p:nvPr>
        </p:nvPicPr>
        <p:blipFill>
          <a:blip r:embed="rId2"/>
          <a:stretch>
            <a:fillRect/>
          </a:stretch>
        </p:blipFill>
        <p:spPr>
          <a:xfrm>
            <a:off x="791141" y="2638044"/>
            <a:ext cx="4682007" cy="2838284"/>
          </a:xfrm>
        </p:spPr>
      </p:pic>
      <p:pic>
        <p:nvPicPr>
          <p:cNvPr id="10" name="Marcador de contenido 9">
            <a:extLst>
              <a:ext uri="{FF2B5EF4-FFF2-40B4-BE49-F238E27FC236}">
                <a16:creationId xmlns:a16="http://schemas.microsoft.com/office/drawing/2014/main" id="{E403F3EE-0C19-4566-A2E2-282EBA830FA2}"/>
              </a:ext>
            </a:extLst>
          </p:cNvPr>
          <p:cNvPicPr>
            <a:picLocks noGrp="1" noChangeAspect="1"/>
          </p:cNvPicPr>
          <p:nvPr>
            <p:ph sz="half" idx="2"/>
          </p:nvPr>
        </p:nvPicPr>
        <p:blipFill>
          <a:blip r:embed="rId3"/>
          <a:stretch>
            <a:fillRect/>
          </a:stretch>
        </p:blipFill>
        <p:spPr>
          <a:xfrm>
            <a:off x="4231792" y="2849693"/>
            <a:ext cx="6966295" cy="2626635"/>
          </a:xfrm>
        </p:spPr>
      </p:pic>
    </p:spTree>
    <p:extLst>
      <p:ext uri="{BB962C8B-B14F-4D97-AF65-F5344CB8AC3E}">
        <p14:creationId xmlns:p14="http://schemas.microsoft.com/office/powerpoint/2010/main" val="13813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12.Crear una consulta SQL en base al ejercicio anterior</a:t>
            </a:r>
            <a:endParaRPr lang="es-BO" dirty="0"/>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p:txBody>
          <a:bodyPr/>
          <a:lstStyle/>
          <a:p>
            <a:pPr marL="0" indent="0">
              <a:buNone/>
            </a:pPr>
            <a:r>
              <a:rPr lang="es-ES" dirty="0"/>
              <a:t>○ Debe de utilizar las 3 tablas creadas anteriormente. </a:t>
            </a:r>
          </a:p>
          <a:p>
            <a:pPr marL="0" indent="0">
              <a:buNone/>
            </a:pPr>
            <a:r>
              <a:rPr lang="es-ES" dirty="0"/>
              <a:t>○ Para relacionar las tablas utilizar JOINS. </a:t>
            </a:r>
          </a:p>
          <a:p>
            <a:pPr marL="0" indent="0">
              <a:buNone/>
            </a:pPr>
            <a:r>
              <a:rPr lang="es-ES" dirty="0"/>
              <a:t>○ Adjuntar el código SQL generado.</a:t>
            </a:r>
            <a:endParaRPr lang="es-BO" dirty="0"/>
          </a:p>
        </p:txBody>
      </p:sp>
      <p:pic>
        <p:nvPicPr>
          <p:cNvPr id="8" name="Marcador de contenido 7">
            <a:extLst>
              <a:ext uri="{FF2B5EF4-FFF2-40B4-BE49-F238E27FC236}">
                <a16:creationId xmlns:a16="http://schemas.microsoft.com/office/drawing/2014/main" id="{1486B3EF-D5F9-438E-9E2D-9326CFA4202C}"/>
              </a:ext>
            </a:extLst>
          </p:cNvPr>
          <p:cNvPicPr>
            <a:picLocks noGrp="1" noChangeAspect="1"/>
          </p:cNvPicPr>
          <p:nvPr>
            <p:ph sz="half" idx="2"/>
          </p:nvPr>
        </p:nvPicPr>
        <p:blipFill>
          <a:blip r:embed="rId2"/>
          <a:stretch>
            <a:fillRect/>
          </a:stretch>
        </p:blipFill>
        <p:spPr>
          <a:xfrm>
            <a:off x="5084439" y="3758306"/>
            <a:ext cx="6796418" cy="2263454"/>
          </a:xfrm>
        </p:spPr>
      </p:pic>
    </p:spTree>
    <p:extLst>
      <p:ext uri="{BB962C8B-B14F-4D97-AF65-F5344CB8AC3E}">
        <p14:creationId xmlns:p14="http://schemas.microsoft.com/office/powerpoint/2010/main" val="475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BO" dirty="0"/>
              <a:t>13. Resolver lo siguiente:</a:t>
            </a:r>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p:txBody>
          <a:bodyPr/>
          <a:lstStyle/>
          <a:p>
            <a:pPr marL="0" indent="0">
              <a:buNone/>
            </a:pPr>
            <a:r>
              <a:rPr lang="es-ES" dirty="0"/>
              <a:t>■ Mostrar los nombres y apellidos de los estudiantes inscritos en la materia ARQ-105, adicionalmente mostrar el nombre de la materia.</a:t>
            </a:r>
          </a:p>
          <a:p>
            <a:pPr marL="0" indent="0">
              <a:buNone/>
            </a:pPr>
            <a:r>
              <a:rPr lang="es-ES" dirty="0"/>
              <a:t> ■ Deberá de crear una función que reciba dos parámetros y esta función deberá ser utilizada en la cláusula WHERE.</a:t>
            </a:r>
            <a:endParaRPr lang="es-BO" dirty="0"/>
          </a:p>
        </p:txBody>
      </p:sp>
      <p:pic>
        <p:nvPicPr>
          <p:cNvPr id="7" name="Marcador de contenido 6">
            <a:extLst>
              <a:ext uri="{FF2B5EF4-FFF2-40B4-BE49-F238E27FC236}">
                <a16:creationId xmlns:a16="http://schemas.microsoft.com/office/drawing/2014/main" id="{99475D5C-778A-425D-AA91-218EDFBB4449}"/>
              </a:ext>
            </a:extLst>
          </p:cNvPr>
          <p:cNvPicPr>
            <a:picLocks noGrp="1" noChangeAspect="1"/>
          </p:cNvPicPr>
          <p:nvPr>
            <p:ph sz="half" idx="2"/>
          </p:nvPr>
        </p:nvPicPr>
        <p:blipFill>
          <a:blip r:embed="rId2"/>
          <a:stretch>
            <a:fillRect/>
          </a:stretch>
        </p:blipFill>
        <p:spPr>
          <a:xfrm>
            <a:off x="5853683" y="2968487"/>
            <a:ext cx="5972382" cy="2407294"/>
          </a:xfrm>
        </p:spPr>
      </p:pic>
    </p:spTree>
    <p:extLst>
      <p:ext uri="{BB962C8B-B14F-4D97-AF65-F5344CB8AC3E}">
        <p14:creationId xmlns:p14="http://schemas.microsoft.com/office/powerpoint/2010/main" val="19153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15.Crear una función que permita concatenar 3 cadenas.</a:t>
            </a:r>
            <a:endParaRPr lang="es-BO" dirty="0"/>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a:xfrm>
            <a:off x="667512" y="2226364"/>
            <a:ext cx="4271771" cy="3101982"/>
          </a:xfrm>
        </p:spPr>
        <p:txBody>
          <a:bodyPr/>
          <a:lstStyle/>
          <a:p>
            <a:pPr marL="0" indent="0">
              <a:buNone/>
            </a:pPr>
            <a:r>
              <a:rPr lang="es-ES" dirty="0"/>
              <a:t>○ La función recibe 3 parámetros. </a:t>
            </a:r>
          </a:p>
          <a:p>
            <a:pPr marL="0" indent="0">
              <a:buNone/>
            </a:pPr>
            <a:r>
              <a:rPr lang="es-ES" dirty="0"/>
              <a:t>○ Si las cadenas fuesen: ■ Pepito ■ Pep ■ 50 ○ La salida debería ser: (Pepito), (Pep), (50) ○ La función creada utilizarlo en una consulta SQL. </a:t>
            </a:r>
          </a:p>
          <a:p>
            <a:pPr marL="0" indent="0">
              <a:buNone/>
            </a:pPr>
            <a:r>
              <a:rPr lang="es-ES" dirty="0"/>
              <a:t>■ Es decir podría mostrar el nombre,apellidos y la edad de los estudiantes</a:t>
            </a:r>
          </a:p>
          <a:p>
            <a:pPr marL="0" indent="0">
              <a:buNone/>
            </a:pPr>
            <a:endParaRPr lang="es-BO" dirty="0"/>
          </a:p>
        </p:txBody>
      </p:sp>
      <p:pic>
        <p:nvPicPr>
          <p:cNvPr id="7" name="Marcador de contenido 6">
            <a:extLst>
              <a:ext uri="{FF2B5EF4-FFF2-40B4-BE49-F238E27FC236}">
                <a16:creationId xmlns:a16="http://schemas.microsoft.com/office/drawing/2014/main" id="{70EC4B38-9B22-4AFE-8089-159E953B6DD2}"/>
              </a:ext>
            </a:extLst>
          </p:cNvPr>
          <p:cNvPicPr>
            <a:picLocks noGrp="1" noChangeAspect="1"/>
          </p:cNvPicPr>
          <p:nvPr>
            <p:ph sz="half" idx="2"/>
          </p:nvPr>
        </p:nvPicPr>
        <p:blipFill>
          <a:blip r:embed="rId2"/>
          <a:stretch>
            <a:fillRect/>
          </a:stretch>
        </p:blipFill>
        <p:spPr>
          <a:xfrm>
            <a:off x="5456419" y="2527490"/>
            <a:ext cx="6466081" cy="1261673"/>
          </a:xfrm>
        </p:spPr>
      </p:pic>
      <p:pic>
        <p:nvPicPr>
          <p:cNvPr id="10" name="Imagen 9">
            <a:extLst>
              <a:ext uri="{FF2B5EF4-FFF2-40B4-BE49-F238E27FC236}">
                <a16:creationId xmlns:a16="http://schemas.microsoft.com/office/drawing/2014/main" id="{C25E87C9-4CC5-4F7F-AFE3-9C01E675E86D}"/>
              </a:ext>
            </a:extLst>
          </p:cNvPr>
          <p:cNvPicPr>
            <a:picLocks noChangeAspect="1"/>
          </p:cNvPicPr>
          <p:nvPr/>
        </p:nvPicPr>
        <p:blipFill>
          <a:blip r:embed="rId3"/>
          <a:stretch>
            <a:fillRect/>
          </a:stretch>
        </p:blipFill>
        <p:spPr>
          <a:xfrm>
            <a:off x="6412666" y="3973038"/>
            <a:ext cx="4553585" cy="1867161"/>
          </a:xfrm>
          <a:prstGeom prst="rect">
            <a:avLst/>
          </a:prstGeom>
        </p:spPr>
      </p:pic>
    </p:spTree>
    <p:extLst>
      <p:ext uri="{BB962C8B-B14F-4D97-AF65-F5344CB8AC3E}">
        <p14:creationId xmlns:p14="http://schemas.microsoft.com/office/powerpoint/2010/main" val="36245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16.Crear la siguiente VISTA:</a:t>
            </a:r>
            <a:endParaRPr lang="es-BO" dirty="0"/>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a:xfrm>
            <a:off x="368922" y="2359747"/>
            <a:ext cx="5077721" cy="3935035"/>
          </a:xfrm>
        </p:spPr>
        <p:txBody>
          <a:bodyPr>
            <a:normAutofit/>
          </a:bodyPr>
          <a:lstStyle/>
          <a:p>
            <a:pPr marL="0" indent="0">
              <a:buNone/>
            </a:pPr>
            <a:r>
              <a:rPr lang="es-ES" dirty="0"/>
              <a:t>○ La vista deberá llamarse ARQUITECTURA_DIA_LIBRE </a:t>
            </a:r>
          </a:p>
          <a:p>
            <a:pPr marL="0" indent="0">
              <a:buNone/>
            </a:pPr>
            <a:r>
              <a:rPr lang="es-ES" dirty="0"/>
              <a:t>○ El </a:t>
            </a:r>
            <a:r>
              <a:rPr lang="es-ES" dirty="0" err="1"/>
              <a:t>dia</a:t>
            </a:r>
            <a:r>
              <a:rPr lang="es-ES" dirty="0"/>
              <a:t> viernes tendrán libre los estudiantes de la carrera de ARQUITECTURA debido a su aniversario ■ Este permiso es solo para aquellos estudiantes inscritos en el año 2021.</a:t>
            </a:r>
          </a:p>
          <a:p>
            <a:pPr marL="0" indent="0">
              <a:buNone/>
            </a:pPr>
            <a:r>
              <a:rPr lang="es-ES" dirty="0"/>
              <a:t> ■ La vista deberá tener los siguientes campos. 1. Nombres y apellidos concatenados = FULLNAME 2. La edad del estudiante = EDAD 3. El año de inscripción = GESTION 4. Generar una columna de nombre DIA_LIBRE a. Si tiene libre mostrar LIBRE b. Caso contrario mostrar NO LIBRE </a:t>
            </a:r>
            <a:endParaRPr lang="es-BO" dirty="0"/>
          </a:p>
        </p:txBody>
      </p:sp>
      <p:pic>
        <p:nvPicPr>
          <p:cNvPr id="7" name="Marcador de contenido 6">
            <a:extLst>
              <a:ext uri="{FF2B5EF4-FFF2-40B4-BE49-F238E27FC236}">
                <a16:creationId xmlns:a16="http://schemas.microsoft.com/office/drawing/2014/main" id="{5AFDAFB0-B5A5-4C3F-8C19-3FEE57C6B5AB}"/>
              </a:ext>
            </a:extLst>
          </p:cNvPr>
          <p:cNvPicPr>
            <a:picLocks noGrp="1" noChangeAspect="1"/>
          </p:cNvPicPr>
          <p:nvPr>
            <p:ph sz="half" idx="2"/>
          </p:nvPr>
        </p:nvPicPr>
        <p:blipFill>
          <a:blip r:embed="rId2"/>
          <a:stretch>
            <a:fillRect/>
          </a:stretch>
        </p:blipFill>
        <p:spPr>
          <a:xfrm>
            <a:off x="5446643" y="2676939"/>
            <a:ext cx="6603713" cy="2775694"/>
          </a:xfrm>
        </p:spPr>
      </p:pic>
    </p:spTree>
    <p:extLst>
      <p:ext uri="{BB962C8B-B14F-4D97-AF65-F5344CB8AC3E}">
        <p14:creationId xmlns:p14="http://schemas.microsoft.com/office/powerpoint/2010/main" val="142819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3543101" y="570705"/>
            <a:ext cx="8012794" cy="1261673"/>
          </a:xfrm>
        </p:spPr>
        <p:txBody>
          <a:bodyPr>
            <a:normAutofit/>
          </a:bodyPr>
          <a:lstStyle/>
          <a:p>
            <a:r>
              <a:rPr lang="es-ES" dirty="0"/>
              <a:t>17. Crear la siguiente VISTA:</a:t>
            </a:r>
            <a:endParaRPr lang="es-BO" dirty="0"/>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a:xfrm>
            <a:off x="386798" y="2452514"/>
            <a:ext cx="4271771" cy="3101982"/>
          </a:xfrm>
        </p:spPr>
        <p:txBody>
          <a:bodyPr/>
          <a:lstStyle/>
          <a:p>
            <a:pPr marL="0" indent="0">
              <a:buNone/>
            </a:pPr>
            <a:r>
              <a:rPr lang="es-ES" dirty="0"/>
              <a:t>○ Agregar una tabla cualquiera al modelo de base de datos. </a:t>
            </a:r>
          </a:p>
          <a:p>
            <a:pPr marL="0" indent="0">
              <a:buNone/>
            </a:pPr>
            <a:r>
              <a:rPr lang="es-ES" dirty="0"/>
              <a:t>○ Después generar una vista que maneje las 4 tablas </a:t>
            </a:r>
          </a:p>
          <a:p>
            <a:pPr marL="0" indent="0">
              <a:buNone/>
            </a:pPr>
            <a:r>
              <a:rPr lang="es-ES" dirty="0"/>
              <a:t>■ La vista deberá llamarse PARALELO_DBA_I</a:t>
            </a:r>
            <a:endParaRPr lang="es-BO" dirty="0"/>
          </a:p>
        </p:txBody>
      </p:sp>
      <p:pic>
        <p:nvPicPr>
          <p:cNvPr id="7" name="Imagen 6">
            <a:extLst>
              <a:ext uri="{FF2B5EF4-FFF2-40B4-BE49-F238E27FC236}">
                <a16:creationId xmlns:a16="http://schemas.microsoft.com/office/drawing/2014/main" id="{30CB638D-4484-4563-AFF3-4BFEF98A903F}"/>
              </a:ext>
            </a:extLst>
          </p:cNvPr>
          <p:cNvPicPr>
            <a:picLocks noChangeAspect="1"/>
          </p:cNvPicPr>
          <p:nvPr/>
        </p:nvPicPr>
        <p:blipFill>
          <a:blip r:embed="rId2"/>
          <a:stretch>
            <a:fillRect/>
          </a:stretch>
        </p:blipFill>
        <p:spPr>
          <a:xfrm>
            <a:off x="4704982" y="2240966"/>
            <a:ext cx="6850913" cy="2666838"/>
          </a:xfrm>
          <a:prstGeom prst="rect">
            <a:avLst/>
          </a:prstGeom>
        </p:spPr>
      </p:pic>
    </p:spTree>
    <p:extLst>
      <p:ext uri="{BB962C8B-B14F-4D97-AF65-F5344CB8AC3E}">
        <p14:creationId xmlns:p14="http://schemas.microsoft.com/office/powerpoint/2010/main" val="352496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s-BO" dirty="0"/>
              <a:t>Manejo de conceptos</a:t>
            </a:r>
          </a:p>
        </p:txBody>
      </p:sp>
    </p:spTree>
    <p:extLst>
      <p:ext uri="{BB962C8B-B14F-4D97-AF65-F5344CB8AC3E}">
        <p14:creationId xmlns:p14="http://schemas.microsoft.com/office/powerpoint/2010/main" val="142321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 ¿A que se refiere cuando se habla de bases de datos relacionales?</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lstStyle/>
          <a:p>
            <a:pPr marL="0" indent="0">
              <a:lnSpc>
                <a:spcPct val="150000"/>
              </a:lnSpc>
              <a:buNone/>
            </a:pPr>
            <a:r>
              <a:rPr lang="es-ES" b="1" i="0" u="sng" dirty="0">
                <a:solidFill>
                  <a:schemeClr val="tx1"/>
                </a:solidFill>
                <a:latin typeface="arial" panose="020B0604020202020204" pitchFamily="34" charset="0"/>
              </a:rPr>
              <a:t>Conjunto de información relacionada </a:t>
            </a:r>
            <a:r>
              <a:rPr lang="es-ES" b="1" i="0" dirty="0">
                <a:solidFill>
                  <a:schemeClr val="tx1"/>
                </a:solidFill>
                <a:latin typeface="arial" panose="020B0604020202020204" pitchFamily="34" charset="0"/>
              </a:rPr>
              <a:t>entre sí, referente a un tema o propósito en particular. </a:t>
            </a:r>
            <a:endParaRPr lang="es-BO" b="1" dirty="0">
              <a:solidFill>
                <a:schemeClr val="tx1"/>
              </a:solidFill>
            </a:endParaRPr>
          </a:p>
        </p:txBody>
      </p:sp>
      <p:pic>
        <p:nvPicPr>
          <p:cNvPr id="1026" name="Picture 2" descr="Las bases de datos relacionales permiten establecer conexiones lógicas entre los datos relacionados. ">
            <a:extLst>
              <a:ext uri="{FF2B5EF4-FFF2-40B4-BE49-F238E27FC236}">
                <a16:creationId xmlns:a16="http://schemas.microsoft.com/office/drawing/2014/main" id="{578639D3-F5E2-4FDA-9EFC-B75181EB494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1770" y="1987876"/>
            <a:ext cx="4270247" cy="440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91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2. ¿A que se refiere cuando se habla de bases de datos no relacionales? </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6506817" y="2782956"/>
            <a:ext cx="4101745" cy="2957069"/>
          </a:xfrm>
        </p:spPr>
        <p:txBody>
          <a:bodyPr/>
          <a:lstStyle/>
          <a:p>
            <a:pPr marL="0" indent="0">
              <a:lnSpc>
                <a:spcPct val="150000"/>
              </a:lnSpc>
              <a:buNone/>
            </a:pPr>
            <a:r>
              <a:rPr lang="es-ES" b="1" u="sng" dirty="0">
                <a:solidFill>
                  <a:schemeClr val="tx1"/>
                </a:solidFill>
              </a:rPr>
              <a:t>Conjunto de datos que funcionan de forma independientemente</a:t>
            </a:r>
            <a:r>
              <a:rPr lang="es-ES" b="1" dirty="0">
                <a:solidFill>
                  <a:schemeClr val="tx1"/>
                </a:solidFill>
              </a:rPr>
              <a:t> a esto se le añade que esto solo se usa en sitios web como puede ser </a:t>
            </a:r>
            <a:r>
              <a:rPr lang="es-ES" b="1" u="sng" dirty="0">
                <a:solidFill>
                  <a:schemeClr val="tx1"/>
                </a:solidFill>
              </a:rPr>
              <a:t>Facebook</a:t>
            </a:r>
            <a:endParaRPr lang="es-BO" b="1" u="sng" dirty="0">
              <a:solidFill>
                <a:schemeClr val="tx1"/>
              </a:solidFill>
            </a:endParaRPr>
          </a:p>
        </p:txBody>
      </p:sp>
      <p:pic>
        <p:nvPicPr>
          <p:cNvPr id="7170" name="Picture 2" descr="Bases de datos no relacionales: ¿por qué las necesitas?">
            <a:extLst>
              <a:ext uri="{FF2B5EF4-FFF2-40B4-BE49-F238E27FC236}">
                <a16:creationId xmlns:a16="http://schemas.microsoft.com/office/drawing/2014/main" id="{C34942A8-7950-4475-B2A2-9EBCE7FA9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080" y="3670089"/>
            <a:ext cx="4883201" cy="26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08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fontScale="90000"/>
          </a:bodyPr>
          <a:lstStyle/>
          <a:p>
            <a:r>
              <a:rPr lang="es-ES" dirty="0"/>
              <a:t>3. ¿Qué es MySQL y </a:t>
            </a:r>
            <a:r>
              <a:rPr lang="es-ES" dirty="0" err="1"/>
              <a:t>MariaDB</a:t>
            </a:r>
            <a:r>
              <a:rPr lang="es-ES" dirty="0"/>
              <a:t>?. Explique si existen diferencias o son iguales, </a:t>
            </a:r>
            <a:r>
              <a:rPr lang="es-ES" dirty="0" err="1"/>
              <a:t>etc</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1328993" y="2826278"/>
            <a:ext cx="4270247" cy="3101982"/>
          </a:xfrm>
        </p:spPr>
        <p:txBody>
          <a:bodyPr>
            <a:normAutofit fontScale="92500"/>
          </a:bodyPr>
          <a:lstStyle/>
          <a:p>
            <a:pPr marL="0" indent="0">
              <a:lnSpc>
                <a:spcPct val="150000"/>
              </a:lnSpc>
              <a:buNone/>
            </a:pPr>
            <a:r>
              <a:rPr lang="es-ES" i="0" dirty="0" err="1">
                <a:solidFill>
                  <a:schemeClr val="tx1"/>
                </a:solidFill>
                <a:effectLst/>
                <a:latin typeface="Gill Sans MT" panose="020B0502020104020203" pitchFamily="34" charset="0"/>
              </a:rPr>
              <a:t>MariaDB</a:t>
            </a:r>
            <a:r>
              <a:rPr lang="es-ES" i="0" dirty="0">
                <a:solidFill>
                  <a:schemeClr val="tx1"/>
                </a:solidFill>
                <a:effectLst/>
                <a:latin typeface="Gill Sans MT" panose="020B0502020104020203" pitchFamily="34" charset="0"/>
              </a:rPr>
              <a:t> ha agregado varias características y funcionalidades adicionales en comparación con MySQL, como la capacidad de manejar una mayor cantidad de conexiones concurrentes, soporte mejorado para la replicación y clústeres de alta disponibilidad, y nuevas funciones de seguridad.</a:t>
            </a:r>
            <a:endParaRPr lang="es-BO" dirty="0">
              <a:solidFill>
                <a:schemeClr val="tx1"/>
              </a:solidFill>
              <a:latin typeface="Gill Sans MT" panose="020B0502020104020203" pitchFamily="34" charset="0"/>
            </a:endParaRPr>
          </a:p>
        </p:txBody>
      </p:sp>
      <p:pic>
        <p:nvPicPr>
          <p:cNvPr id="6146" name="Picture 2" descr="Official MariaDB Logos | MariaDB">
            <a:extLst>
              <a:ext uri="{FF2B5EF4-FFF2-40B4-BE49-F238E27FC236}">
                <a16:creationId xmlns:a16="http://schemas.microsoft.com/office/drawing/2014/main" id="{E6D843A5-8655-41F2-B99E-9286D183B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819" y="4552124"/>
            <a:ext cx="2092041" cy="170521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ySQL Workbench Computer Icons Logo, database Server, blue, text png |  PNGEgg">
            <a:extLst>
              <a:ext uri="{FF2B5EF4-FFF2-40B4-BE49-F238E27FC236}">
                <a16:creationId xmlns:a16="http://schemas.microsoft.com/office/drawing/2014/main" id="{42F44F99-C36E-4B04-A176-86D462C4F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950" y="2559387"/>
            <a:ext cx="3309307" cy="173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31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4. ¿Qué son las funciones de agregación?</a:t>
            </a:r>
            <a:endParaRPr lang="es-BO" dirty="0"/>
          </a:p>
        </p:txBody>
      </p:sp>
      <p:sp>
        <p:nvSpPr>
          <p:cNvPr id="3" name="Marcador de contenido 2">
            <a:extLst>
              <a:ext uri="{FF2B5EF4-FFF2-40B4-BE49-F238E27FC236}">
                <a16:creationId xmlns:a16="http://schemas.microsoft.com/office/drawing/2014/main" id="{FE93495D-4F37-404F-B76E-71E9C799F135}"/>
              </a:ext>
            </a:extLst>
          </p:cNvPr>
          <p:cNvSpPr>
            <a:spLocks noGrp="1"/>
          </p:cNvSpPr>
          <p:nvPr>
            <p:ph sz="half" idx="1"/>
          </p:nvPr>
        </p:nvSpPr>
        <p:spPr/>
        <p:txBody>
          <a:bodyPr/>
          <a:lstStyle/>
          <a:p>
            <a:pPr marL="0" indent="0">
              <a:lnSpc>
                <a:spcPct val="150000"/>
              </a:lnSpc>
              <a:buNone/>
            </a:pPr>
            <a:r>
              <a:rPr lang="es-ES" dirty="0">
                <a:solidFill>
                  <a:schemeClr val="tx1"/>
                </a:solidFill>
                <a:latin typeface="Arial" panose="020B0604020202020204" pitchFamily="34" charset="0"/>
                <a:cs typeface="Arial" panose="020B0604020202020204" pitchFamily="34" charset="0"/>
              </a:rPr>
              <a:t>N</a:t>
            </a:r>
            <a:r>
              <a:rPr lang="es-ES" b="0" i="0" dirty="0">
                <a:solidFill>
                  <a:schemeClr val="tx1"/>
                </a:solidFill>
                <a:effectLst/>
                <a:latin typeface="Arial" panose="020B0604020202020204" pitchFamily="34" charset="0"/>
                <a:cs typeface="Arial" panose="020B0604020202020204" pitchFamily="34" charset="0"/>
              </a:rPr>
              <a:t>os permiten efectuar operaciones sobre un conjunto de resultados, pero devolviendo un único valor agregado para todos ellos</a:t>
            </a:r>
            <a:endParaRPr lang="es-BO" dirty="0">
              <a:solidFill>
                <a:schemeClr val="tx1"/>
              </a:solidFill>
              <a:latin typeface="Arial" panose="020B0604020202020204" pitchFamily="34" charset="0"/>
              <a:cs typeface="Arial" panose="020B0604020202020204" pitchFamily="34" charset="0"/>
            </a:endParaRPr>
          </a:p>
        </p:txBody>
      </p:sp>
      <p:pic>
        <p:nvPicPr>
          <p:cNvPr id="5122" name="Picture 2" descr="Tutorial SQL #6: Agrupaciones y funciones de agregación | campusMVP.es">
            <a:extLst>
              <a:ext uri="{FF2B5EF4-FFF2-40B4-BE49-F238E27FC236}">
                <a16:creationId xmlns:a16="http://schemas.microsoft.com/office/drawing/2014/main" id="{9BAF89A3-081C-41C4-8D7D-C223965C9E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911268"/>
            <a:ext cx="4847570" cy="193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19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5. ¿Qué llegaría a ser XAMPP, WAMP SERVER o LAMP? </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85000" lnSpcReduction="10000"/>
          </a:bodyPr>
          <a:lstStyle/>
          <a:p>
            <a:pPr marL="0" indent="0">
              <a:lnSpc>
                <a:spcPct val="160000"/>
              </a:lnSpc>
              <a:buNone/>
            </a:pPr>
            <a:r>
              <a:rPr lang="es-ES" b="0" i="0" u="sng" dirty="0">
                <a:solidFill>
                  <a:schemeClr val="tx1"/>
                </a:solidFill>
                <a:effectLst/>
                <a:latin typeface="Söhne"/>
              </a:rPr>
              <a:t>XAMPP, WAMP Server y LAMP </a:t>
            </a:r>
            <a:r>
              <a:rPr lang="es-ES" b="0" i="0" dirty="0">
                <a:solidFill>
                  <a:schemeClr val="tx1"/>
                </a:solidFill>
                <a:effectLst/>
                <a:latin typeface="Söhne"/>
              </a:rPr>
              <a:t>son herramientas de software para crear entornos de desarrollo y servidores web, que incluyen los componentes básicos necesarios para crear aplicaciones y sitios web, tales como un servidor web, una base de datos y un lenguaje de programación. La elección entre estas herramientas dependerá del sistema operativo y las necesidades específicas del usuario.</a:t>
            </a:r>
            <a:endParaRPr lang="es-BO" b="1" dirty="0">
              <a:solidFill>
                <a:schemeClr val="tx1"/>
              </a:solidFill>
            </a:endParaRPr>
          </a:p>
        </p:txBody>
      </p:sp>
      <p:pic>
        <p:nvPicPr>
          <p:cNvPr id="4098" name="Picture 2" descr="Logo Xampp PNG transparente - StickPNG">
            <a:extLst>
              <a:ext uri="{FF2B5EF4-FFF2-40B4-BE49-F238E27FC236}">
                <a16:creationId xmlns:a16="http://schemas.microsoft.com/office/drawing/2014/main" id="{7072A94E-B893-4B6F-A0FB-8DF5D61B7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91" y="2530356"/>
            <a:ext cx="1783246" cy="17972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Install WordPress on Windows using WAMP Server » Zuziko">
            <a:extLst>
              <a:ext uri="{FF2B5EF4-FFF2-40B4-BE49-F238E27FC236}">
                <a16:creationId xmlns:a16="http://schemas.microsoft.com/office/drawing/2014/main" id="{36AAD122-C910-46EA-87C3-B067FF74B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60" y="4913276"/>
            <a:ext cx="3126685" cy="135208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AMP Stack - Web Development &amp; Technology Resources">
            <a:extLst>
              <a:ext uri="{FF2B5EF4-FFF2-40B4-BE49-F238E27FC236}">
                <a16:creationId xmlns:a16="http://schemas.microsoft.com/office/drawing/2014/main" id="{5D6923F1-A124-41B2-914A-D80D608D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77654">
            <a:off x="2105856" y="3233498"/>
            <a:ext cx="4467432" cy="156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6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251334" cy="1673353"/>
          </a:xfrm>
        </p:spPr>
        <p:txBody>
          <a:bodyPr>
            <a:normAutofit fontScale="90000"/>
          </a:bodyPr>
          <a:lstStyle/>
          <a:p>
            <a:r>
              <a:rPr lang="es-ES" dirty="0"/>
              <a:t>6. ¿Cual es la diferencia entre las funciones de agresión y funciones creados por el DBA? Es decir funciones creadas por el usuario.</a:t>
            </a:r>
            <a:endParaRPr lang="es-BO" dirty="0"/>
          </a:p>
        </p:txBody>
      </p:sp>
      <p:sp>
        <p:nvSpPr>
          <p:cNvPr id="6" name="Marcador de contenido 5">
            <a:extLst>
              <a:ext uri="{FF2B5EF4-FFF2-40B4-BE49-F238E27FC236}">
                <a16:creationId xmlns:a16="http://schemas.microsoft.com/office/drawing/2014/main" id="{6BD13552-31B6-40E2-A024-3485010A95D2}"/>
              </a:ext>
            </a:extLst>
          </p:cNvPr>
          <p:cNvSpPr>
            <a:spLocks noGrp="1"/>
          </p:cNvSpPr>
          <p:nvPr>
            <p:ph sz="half" idx="2"/>
          </p:nvPr>
        </p:nvSpPr>
        <p:spPr>
          <a:xfrm>
            <a:off x="6351567" y="3029005"/>
            <a:ext cx="4270247" cy="2864304"/>
          </a:xfrm>
        </p:spPr>
        <p:txBody>
          <a:bodyPr>
            <a:normAutofit/>
          </a:bodyPr>
          <a:lstStyle/>
          <a:p>
            <a:pPr marL="0" indent="0">
              <a:buNone/>
            </a:pPr>
            <a:r>
              <a:rPr lang="es-ES" b="0" i="0" dirty="0">
                <a:solidFill>
                  <a:schemeClr val="tx1"/>
                </a:solidFill>
                <a:effectLst/>
                <a:latin typeface="Arial" panose="020B0604020202020204" pitchFamily="34" charset="0"/>
                <a:cs typeface="Arial" panose="020B0604020202020204" pitchFamily="34" charset="0"/>
              </a:rPr>
              <a:t>La principal diferencia entre las funciones de agregación y las funciones creadas por el usuario es que las funciones de agregación son funciones integradas en el DBMS y están disponibles para su uso inmediato, mientras que las funciones creadas por el usuario deben ser creadas y definidas antes de poder ser utilizadas en la base de datos. </a:t>
            </a:r>
            <a:endParaRPr lang="es-BO" dirty="0">
              <a:solidFill>
                <a:schemeClr val="tx1"/>
              </a:solidFill>
              <a:latin typeface="Arial" panose="020B0604020202020204" pitchFamily="34" charset="0"/>
              <a:cs typeface="Arial" panose="020B0604020202020204" pitchFamily="34" charset="0"/>
            </a:endParaRPr>
          </a:p>
        </p:txBody>
      </p:sp>
      <p:pic>
        <p:nvPicPr>
          <p:cNvPr id="3074" name="Picture 2" descr="What Is a DBMS? | LearnSQL.com">
            <a:extLst>
              <a:ext uri="{FF2B5EF4-FFF2-40B4-BE49-F238E27FC236}">
                <a16:creationId xmlns:a16="http://schemas.microsoft.com/office/drawing/2014/main" id="{513A6BEA-0397-4EA6-AC9B-AEE74439D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69" y="3631095"/>
            <a:ext cx="4688325" cy="263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47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7. ¿Para qué sirve el comando USE?</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lstStyle/>
          <a:p>
            <a:pPr marL="0" indent="0">
              <a:lnSpc>
                <a:spcPct val="150000"/>
              </a:lnSpc>
              <a:buNone/>
            </a:pPr>
            <a:r>
              <a:rPr lang="es-ES" b="0" i="0" dirty="0">
                <a:solidFill>
                  <a:schemeClr val="tx1"/>
                </a:solidFill>
                <a:effectLst/>
                <a:latin typeface="Söhne"/>
              </a:rPr>
              <a:t>El comando USE es un comando de SQL utilizado para cambiar la base de datos en la que se está trabajando en un servidor de bases de datos.</a:t>
            </a:r>
            <a:endParaRPr lang="es-BO" b="1" dirty="0">
              <a:solidFill>
                <a:schemeClr val="tx1"/>
              </a:solidFill>
            </a:endParaRPr>
          </a:p>
        </p:txBody>
      </p:sp>
      <p:pic>
        <p:nvPicPr>
          <p:cNvPr id="6" name="Marcador de contenido 5">
            <a:extLst>
              <a:ext uri="{FF2B5EF4-FFF2-40B4-BE49-F238E27FC236}">
                <a16:creationId xmlns:a16="http://schemas.microsoft.com/office/drawing/2014/main" id="{6D85B9C9-975C-4D88-BEC8-CB6CC5074AA7}"/>
              </a:ext>
            </a:extLst>
          </p:cNvPr>
          <p:cNvPicPr>
            <a:picLocks noGrp="1" noChangeAspect="1"/>
          </p:cNvPicPr>
          <p:nvPr>
            <p:ph sz="half" idx="1"/>
          </p:nvPr>
        </p:nvPicPr>
        <p:blipFill>
          <a:blip r:embed="rId2"/>
          <a:stretch>
            <a:fillRect/>
          </a:stretch>
        </p:blipFill>
        <p:spPr>
          <a:xfrm>
            <a:off x="493015" y="2823375"/>
            <a:ext cx="5602985" cy="3374734"/>
          </a:xfrm>
        </p:spPr>
      </p:pic>
    </p:spTree>
    <p:extLst>
      <p:ext uri="{BB962C8B-B14F-4D97-AF65-F5344CB8AC3E}">
        <p14:creationId xmlns:p14="http://schemas.microsoft.com/office/powerpoint/2010/main" val="934482893"/>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163</TotalTime>
  <Words>954</Words>
  <Application>Microsoft Office PowerPoint</Application>
  <PresentationFormat>Panorámica</PresentationFormat>
  <Paragraphs>49</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Arial</vt:lpstr>
      <vt:lpstr>Gill Sans MT</vt:lpstr>
      <vt:lpstr>Söhne</vt:lpstr>
      <vt:lpstr>Paquete</vt:lpstr>
      <vt:lpstr>BASE DE DATOS ii</vt:lpstr>
      <vt:lpstr>Manejo de conceptos</vt:lpstr>
      <vt:lpstr>1. ¿A que se refiere cuando se habla de bases de datos relacionales?</vt:lpstr>
      <vt:lpstr>2. ¿A que se refiere cuando se habla de bases de datos no relacionales? </vt:lpstr>
      <vt:lpstr>3. ¿Qué es MySQL y MariaDB?. Explique si existen diferencias o son iguales, etc</vt:lpstr>
      <vt:lpstr>4. ¿Qué son las funciones de agregación?</vt:lpstr>
      <vt:lpstr>5. ¿Qué llegaría a ser XAMPP, WAMP SERVER o LAMP? </vt:lpstr>
      <vt:lpstr>6. ¿Cual es la diferencia entre las funciones de agresión y funciones creados por el DBA? Es decir funciones creadas por el usuario.</vt:lpstr>
      <vt:lpstr>7. ¿Para qué sirve el comando USE?</vt:lpstr>
      <vt:lpstr>8. Que es DML y DDL?</vt:lpstr>
      <vt:lpstr>9. ¿Qué cosas características debe de tener una función? Explique sobre el nombre, el return, parametros, etc.?</vt:lpstr>
      <vt:lpstr>10.¿Cómo crear, modificar y cómo eliminar una función?</vt:lpstr>
      <vt:lpstr>Parte practica</vt:lpstr>
      <vt:lpstr>11. Crear las tablas y 2 registros para cada tabla para el siguiente modelo ER</vt:lpstr>
      <vt:lpstr>12.Crear una consulta SQL en base al ejercicio anterior</vt:lpstr>
      <vt:lpstr>13. Resolver lo siguiente:</vt:lpstr>
      <vt:lpstr>15.Crear una función que permita concatenar 3 cadenas.</vt:lpstr>
      <vt:lpstr>16.Crear la siguiente VISTA:</vt:lpstr>
      <vt:lpstr>17. Crear la siguiente VISTA: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Elvin Cussi</dc:creator>
  <cp:lastModifiedBy>Elvin Cussi</cp:lastModifiedBy>
  <cp:revision>1</cp:revision>
  <dcterms:created xsi:type="dcterms:W3CDTF">2023-03-27T19:00:37Z</dcterms:created>
  <dcterms:modified xsi:type="dcterms:W3CDTF">2023-03-27T21:44:32Z</dcterms:modified>
</cp:coreProperties>
</file>