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2"/>
  </p:notesMasterIdLst>
  <p:sldIdLst>
    <p:sldId id="256" r:id="rId3"/>
    <p:sldId id="259" r:id="rId4"/>
    <p:sldId id="257" r:id="rId5"/>
    <p:sldId id="271" r:id="rId6"/>
    <p:sldId id="299" r:id="rId7"/>
    <p:sldId id="300" r:id="rId8"/>
    <p:sldId id="279" r:id="rId9"/>
    <p:sldId id="301" r:id="rId10"/>
    <p:sldId id="302" r:id="rId11"/>
    <p:sldId id="303" r:id="rId12"/>
    <p:sldId id="304" r:id="rId13"/>
    <p:sldId id="305" r:id="rId14"/>
    <p:sldId id="263" r:id="rId15"/>
    <p:sldId id="306" r:id="rId16"/>
    <p:sldId id="307" r:id="rId17"/>
    <p:sldId id="308" r:id="rId18"/>
    <p:sldId id="309" r:id="rId19"/>
    <p:sldId id="310" r:id="rId20"/>
    <p:sldId id="298" r:id="rId21"/>
  </p:sldIdLst>
  <p:sldSz cx="9144000" cy="5143500" type="screen16x9"/>
  <p:notesSz cx="6858000" cy="9144000"/>
  <p:embeddedFontLst>
    <p:embeddedFont>
      <p:font typeface="Baloo Thambi 2" panose="020B0604020202020204" charset="0"/>
      <p:regular r:id="rId23"/>
      <p:bold r:id="rId24"/>
    </p:embeddedFont>
    <p:embeddedFont>
      <p:font typeface="Poppins ExtraBold" panose="00000900000000000000" pitchFamily="2" charset="0"/>
      <p:bold r:id="rId25"/>
      <p:boldItalic r:id="rId26"/>
    </p:embeddedFont>
    <p:embeddedFont>
      <p:font typeface="Poppins Thin" panose="00000300000000000000" pitchFamily="2"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8DA347-CCF3-49B8-9D9B-806B094BC34B}">
  <a:tblStyle styleId="{EA8DA347-CCF3-49B8-9D9B-806B094BC3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84" autoAdjust="0"/>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72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390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042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bd4967bc8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bd4967bc8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53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23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432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41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06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6"/>
        <p:cNvGrpSpPr/>
        <p:nvPr/>
      </p:nvGrpSpPr>
      <p:grpSpPr>
        <a:xfrm>
          <a:off x="0" y="0"/>
          <a:ext cx="0" cy="0"/>
          <a:chOff x="0" y="0"/>
          <a:chExt cx="0" cy="0"/>
        </a:xfrm>
      </p:grpSpPr>
      <p:sp>
        <p:nvSpPr>
          <p:cNvPr id="13747" name="Google Shape;13747;ge14e94f524_0_14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8" name="Google Shape;13748;ge14e94f524_0_14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1a75b8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1a75b8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bd4967bc8_1_29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bd4967bc8_1_29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bd4967bc8_1_29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bd4967bc8_1_29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04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bd4967bc8_1_29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bd4967bc8_1_29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221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943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de42e257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de42e257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45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7200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85" name="Google Shape;85;p9"/>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5490998" y="-186125"/>
            <a:ext cx="3995200" cy="4156151"/>
          </a:xfrm>
          <a:prstGeom prst="rect">
            <a:avLst/>
          </a:prstGeom>
          <a:noFill/>
          <a:ln>
            <a:noFill/>
          </a:ln>
        </p:spPr>
      </p:pic>
      <p:pic>
        <p:nvPicPr>
          <p:cNvPr id="87" name="Google Shape;87;p9"/>
          <p:cNvPicPr preferRelativeResize="0"/>
          <p:nvPr/>
        </p:nvPicPr>
        <p:blipFill>
          <a:blip r:embed="rId3">
            <a:alphaModFix/>
          </a:blip>
          <a:stretch>
            <a:fillRect/>
          </a:stretch>
        </p:blipFill>
        <p:spPr>
          <a:xfrm rot="-5400000">
            <a:off x="-15198" y="3557549"/>
            <a:ext cx="1589950" cy="165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720000" y="131585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subTitle" idx="1"/>
          </p:nvPr>
        </p:nvSpPr>
        <p:spPr>
          <a:xfrm>
            <a:off x="1741350" y="3420850"/>
            <a:ext cx="5661300" cy="406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94" name="Google Shape;94;p11"/>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95" name="Google Shape;95;p11"/>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96" name="Google Shape;96;p11"/>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97" name="Google Shape;97;p11"/>
          <p:cNvPicPr preferRelativeResize="0"/>
          <p:nvPr/>
        </p:nvPicPr>
        <p:blipFill>
          <a:blip r:embed="rId3">
            <a:alphaModFix/>
          </a:blip>
          <a:stretch>
            <a:fillRect/>
          </a:stretch>
        </p:blipFill>
        <p:spPr>
          <a:xfrm rot="10800000">
            <a:off x="7215775" y="60900"/>
            <a:ext cx="1863501" cy="1191750"/>
          </a:xfrm>
          <a:prstGeom prst="rect">
            <a:avLst/>
          </a:prstGeom>
          <a:noFill/>
          <a:ln>
            <a:noFill/>
          </a:ln>
        </p:spPr>
      </p:pic>
      <p:pic>
        <p:nvPicPr>
          <p:cNvPr id="98" name="Google Shape;98;p11"/>
          <p:cNvPicPr preferRelativeResize="0"/>
          <p:nvPr/>
        </p:nvPicPr>
        <p:blipFill>
          <a:blip r:embed="rId4">
            <a:alphaModFix/>
          </a:blip>
          <a:stretch>
            <a:fillRect/>
          </a:stretch>
        </p:blipFill>
        <p:spPr>
          <a:xfrm>
            <a:off x="-150125" y="-118850"/>
            <a:ext cx="2774501" cy="2886324"/>
          </a:xfrm>
          <a:prstGeom prst="rect">
            <a:avLst/>
          </a:prstGeom>
          <a:noFill/>
          <a:ln>
            <a:noFill/>
          </a:ln>
        </p:spPr>
      </p:pic>
      <p:pic>
        <p:nvPicPr>
          <p:cNvPr id="99" name="Google Shape;99;p11"/>
          <p:cNvPicPr preferRelativeResize="0"/>
          <p:nvPr/>
        </p:nvPicPr>
        <p:blipFill>
          <a:blip r:embed="rId5">
            <a:alphaModFix/>
          </a:blip>
          <a:stretch>
            <a:fillRect/>
          </a:stretch>
        </p:blipFill>
        <p:spPr>
          <a:xfrm>
            <a:off x="7229225" y="3122000"/>
            <a:ext cx="2095126" cy="2168851"/>
          </a:xfrm>
          <a:prstGeom prst="rect">
            <a:avLst/>
          </a:prstGeom>
          <a:noFill/>
          <a:ln>
            <a:noFill/>
          </a:ln>
        </p:spPr>
      </p:pic>
      <p:pic>
        <p:nvPicPr>
          <p:cNvPr id="100" name="Google Shape;100;p11"/>
          <p:cNvPicPr preferRelativeResize="0"/>
          <p:nvPr/>
        </p:nvPicPr>
        <p:blipFill>
          <a:blip r:embed="rId6">
            <a:alphaModFix/>
          </a:blip>
          <a:stretch>
            <a:fillRect/>
          </a:stretch>
        </p:blipFill>
        <p:spPr>
          <a:xfrm>
            <a:off x="7909476" y="2594350"/>
            <a:ext cx="1029050" cy="1029050"/>
          </a:xfrm>
          <a:prstGeom prst="rect">
            <a:avLst/>
          </a:prstGeom>
          <a:noFill/>
          <a:ln>
            <a:noFill/>
          </a:ln>
        </p:spPr>
      </p:pic>
      <p:pic>
        <p:nvPicPr>
          <p:cNvPr id="101" name="Google Shape;101;p11"/>
          <p:cNvPicPr preferRelativeResize="0"/>
          <p:nvPr/>
        </p:nvPicPr>
        <p:blipFill>
          <a:blip r:embed="rId6">
            <a:alphaModFix/>
          </a:blip>
          <a:stretch>
            <a:fillRect/>
          </a:stretch>
        </p:blipFill>
        <p:spPr>
          <a:xfrm>
            <a:off x="2042400" y="316500"/>
            <a:ext cx="686650" cy="686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83"/>
        <p:cNvGrpSpPr/>
        <p:nvPr/>
      </p:nvGrpSpPr>
      <p:grpSpPr>
        <a:xfrm>
          <a:off x="0" y="0"/>
          <a:ext cx="0" cy="0"/>
          <a:chOff x="0" y="0"/>
          <a:chExt cx="0" cy="0"/>
        </a:xfrm>
      </p:grpSpPr>
      <p:pic>
        <p:nvPicPr>
          <p:cNvPr id="184" name="Google Shape;184;p18"/>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185" name="Google Shape;185;p18"/>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pic>
        <p:nvPicPr>
          <p:cNvPr id="186" name="Google Shape;186;p18"/>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sp>
        <p:nvSpPr>
          <p:cNvPr id="187" name="Google Shape;18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88" name="Google Shape;188;p18"/>
          <p:cNvPicPr preferRelativeResize="0"/>
          <p:nvPr/>
        </p:nvPicPr>
        <p:blipFill>
          <a:blip r:embed="rId4">
            <a:alphaModFix/>
          </a:blip>
          <a:stretch>
            <a:fillRect/>
          </a:stretch>
        </p:blipFill>
        <p:spPr>
          <a:xfrm rot="-5400000">
            <a:off x="7542795" y="-81900"/>
            <a:ext cx="1622086" cy="1679150"/>
          </a:xfrm>
          <a:prstGeom prst="rect">
            <a:avLst/>
          </a:prstGeom>
          <a:noFill/>
          <a:ln>
            <a:noFill/>
          </a:ln>
        </p:spPr>
      </p:pic>
      <p:cxnSp>
        <p:nvCxnSpPr>
          <p:cNvPr id="189" name="Google Shape;189;p18"/>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190" name="Google Shape;190;p18"/>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TITLE_AND_TWO_COLUMNS_1_1_1_1">
    <p:spTree>
      <p:nvGrpSpPr>
        <p:cNvPr id="1" name="Shape 208"/>
        <p:cNvGrpSpPr/>
        <p:nvPr/>
      </p:nvGrpSpPr>
      <p:grpSpPr>
        <a:xfrm>
          <a:off x="0" y="0"/>
          <a:ext cx="0" cy="0"/>
          <a:chOff x="0" y="0"/>
          <a:chExt cx="0" cy="0"/>
        </a:xfrm>
      </p:grpSpPr>
      <p:sp>
        <p:nvSpPr>
          <p:cNvPr id="209" name="Google Shape;20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10" name="Google Shape;210;p20"/>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11" name="Google Shape;211;p20"/>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12" name="Google Shape;212;p20"/>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213" name="Google Shape;213;p20"/>
          <p:cNvSpPr txBox="1">
            <a:spLocks noGrp="1"/>
          </p:cNvSpPr>
          <p:nvPr>
            <p:ph type="subTitle" idx="1"/>
          </p:nvPr>
        </p:nvSpPr>
        <p:spPr>
          <a:xfrm>
            <a:off x="956150" y="2135625"/>
            <a:ext cx="3246000" cy="12246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214" name="Google Shape;214;p20"/>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15" name="Google Shape;215;p20"/>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16" name="Google Shape;216;p20"/>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7" r:id="rId4"/>
    <p:sldLayoutId id="2147483658" r:id="rId5"/>
    <p:sldLayoutId id="2147483664" r:id="rId6"/>
    <p:sldLayoutId id="2147483666"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60" name="Google Shape;260;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Estructura de Datos</a:t>
            </a:r>
            <a:endParaRPr dirty="0">
              <a:latin typeface="Poppins Thin"/>
              <a:ea typeface="Poppins Thin"/>
              <a:cs typeface="Poppins Thin"/>
              <a:sym typeface="Poppins Thin"/>
            </a:endParaRPr>
          </a:p>
        </p:txBody>
      </p:sp>
      <p:sp>
        <p:nvSpPr>
          <p:cNvPr id="267" name="Google Shape;267;p26"/>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2400" dirty="0"/>
              <a:t>Estudiante</a:t>
            </a:r>
            <a:r>
              <a:rPr lang="en-US" sz="2400" dirty="0"/>
              <a:t>:  Elvin Cussi Aranibar </a:t>
            </a:r>
            <a:endParaRPr sz="2400" dirty="0"/>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593814"/>
            <a:ext cx="7704000" cy="1504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400" dirty="0"/>
              <a:t>8. ¿A que se refiere los métodos esVacia() y esLLena() en una COLA? </a:t>
            </a:r>
            <a:br>
              <a:rPr lang="es-ES" sz="2400" dirty="0"/>
            </a:br>
            <a:br>
              <a:rPr lang="es-ES" sz="2400" dirty="0"/>
            </a:br>
            <a:r>
              <a:rPr lang="es-ES" sz="2400" dirty="0"/>
              <a:t>○ Adjunte los métodos </a:t>
            </a:r>
            <a:endParaRPr sz="2400" dirty="0"/>
          </a:p>
        </p:txBody>
      </p:sp>
      <p:pic>
        <p:nvPicPr>
          <p:cNvPr id="3" name="Imagen 2">
            <a:extLst>
              <a:ext uri="{FF2B5EF4-FFF2-40B4-BE49-F238E27FC236}">
                <a16:creationId xmlns:a16="http://schemas.microsoft.com/office/drawing/2014/main" id="{C7A46733-5158-4892-8F36-9520F4A5B7C2}"/>
              </a:ext>
            </a:extLst>
          </p:cNvPr>
          <p:cNvPicPr>
            <a:picLocks noChangeAspect="1"/>
          </p:cNvPicPr>
          <p:nvPr/>
        </p:nvPicPr>
        <p:blipFill>
          <a:blip r:embed="rId3"/>
          <a:stretch>
            <a:fillRect/>
          </a:stretch>
        </p:blipFill>
        <p:spPr>
          <a:xfrm>
            <a:off x="5755191" y="1257995"/>
            <a:ext cx="3223210" cy="1681386"/>
          </a:xfrm>
          <a:prstGeom prst="rect">
            <a:avLst/>
          </a:prstGeom>
        </p:spPr>
      </p:pic>
      <p:pic>
        <p:nvPicPr>
          <p:cNvPr id="5" name="Imagen 4">
            <a:extLst>
              <a:ext uri="{FF2B5EF4-FFF2-40B4-BE49-F238E27FC236}">
                <a16:creationId xmlns:a16="http://schemas.microsoft.com/office/drawing/2014/main" id="{A0970544-89DB-41E1-ADEF-7A41D156A4D2}"/>
              </a:ext>
            </a:extLst>
          </p:cNvPr>
          <p:cNvPicPr>
            <a:picLocks noChangeAspect="1"/>
          </p:cNvPicPr>
          <p:nvPr/>
        </p:nvPicPr>
        <p:blipFill>
          <a:blip r:embed="rId4"/>
          <a:stretch>
            <a:fillRect/>
          </a:stretch>
        </p:blipFill>
        <p:spPr>
          <a:xfrm>
            <a:off x="5579586" y="3047372"/>
            <a:ext cx="3398815" cy="1950889"/>
          </a:xfrm>
          <a:prstGeom prst="rect">
            <a:avLst/>
          </a:prstGeom>
        </p:spPr>
      </p:pic>
      <p:sp>
        <p:nvSpPr>
          <p:cNvPr id="6" name="CuadroTexto 5">
            <a:extLst>
              <a:ext uri="{FF2B5EF4-FFF2-40B4-BE49-F238E27FC236}">
                <a16:creationId xmlns:a16="http://schemas.microsoft.com/office/drawing/2014/main" id="{2E9FD019-54BB-4219-8209-C915258620FC}"/>
              </a:ext>
            </a:extLst>
          </p:cNvPr>
          <p:cNvSpPr txBox="1"/>
          <p:nvPr/>
        </p:nvSpPr>
        <p:spPr>
          <a:xfrm>
            <a:off x="165598" y="2098688"/>
            <a:ext cx="5413987" cy="3108543"/>
          </a:xfrm>
          <a:prstGeom prst="rect">
            <a:avLst/>
          </a:prstGeom>
          <a:noFill/>
        </p:spPr>
        <p:txBody>
          <a:bodyPr wrap="square" rtlCol="0">
            <a:spAutoFit/>
          </a:bodyPr>
          <a:lstStyle/>
          <a:p>
            <a:r>
              <a:rPr lang="es-ES" dirty="0">
                <a:solidFill>
                  <a:schemeClr val="bg1"/>
                </a:solidFill>
              </a:rPr>
              <a:t>Los métodos esVacia() y esLLena() en una cola se utilizan para verificar el estado de la cola en relación a su capacidad de almacenamiento.</a:t>
            </a:r>
          </a:p>
          <a:p>
            <a:endParaRPr lang="es-ES" dirty="0">
              <a:solidFill>
                <a:schemeClr val="bg1"/>
              </a:solidFill>
            </a:endParaRPr>
          </a:p>
          <a:p>
            <a:r>
              <a:rPr lang="es-ES" dirty="0">
                <a:solidFill>
                  <a:schemeClr val="bg1"/>
                </a:solidFill>
              </a:rPr>
              <a:t>esVacia(): Este método se utiliza para verificar si la cola está vacía, es decir, si no contiene ningún elemento. Retorna un valor booleano, generalmente true si la cola está vacía y false si contiene al menos un elemento.</a:t>
            </a:r>
          </a:p>
          <a:p>
            <a:endParaRPr lang="es-ES" dirty="0">
              <a:solidFill>
                <a:schemeClr val="bg1"/>
              </a:solidFill>
            </a:endParaRPr>
          </a:p>
          <a:p>
            <a:r>
              <a:rPr lang="es-ES" dirty="0">
                <a:solidFill>
                  <a:schemeClr val="bg1"/>
                </a:solidFill>
              </a:rPr>
              <a:t>esLLena(): Este método se utiliza para verificar si la cola está llena, es decir, si ha alcanzado su capacidad máxima de almacenamiento de elementos. Retorna un valor booleano, generalmente true si la cola está llena y false si aún tiene capacidad para agregar más elementos.</a:t>
            </a:r>
            <a:endParaRPr lang="es-BO" dirty="0">
              <a:solidFill>
                <a:schemeClr val="bg1"/>
              </a:solidFill>
            </a:endParaRPr>
          </a:p>
        </p:txBody>
      </p:sp>
    </p:spTree>
    <p:extLst>
      <p:ext uri="{BB962C8B-B14F-4D97-AF65-F5344CB8AC3E}">
        <p14:creationId xmlns:p14="http://schemas.microsoft.com/office/powerpoint/2010/main" val="64112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518400"/>
            <a:ext cx="7704000" cy="110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9. ¿Qué son los métodos estáticos en JAVA?</a:t>
            </a:r>
            <a:endParaRPr dirty="0"/>
          </a:p>
        </p:txBody>
      </p:sp>
      <p:sp>
        <p:nvSpPr>
          <p:cNvPr id="2" name="CuadroTexto 1">
            <a:extLst>
              <a:ext uri="{FF2B5EF4-FFF2-40B4-BE49-F238E27FC236}">
                <a16:creationId xmlns:a16="http://schemas.microsoft.com/office/drawing/2014/main" id="{2565FEAF-8DD4-43B4-8831-3DCD90CB7ED9}"/>
              </a:ext>
            </a:extLst>
          </p:cNvPr>
          <p:cNvSpPr txBox="1"/>
          <p:nvPr/>
        </p:nvSpPr>
        <p:spPr>
          <a:xfrm>
            <a:off x="792000" y="1828800"/>
            <a:ext cx="5428800" cy="954107"/>
          </a:xfrm>
          <a:prstGeom prst="rect">
            <a:avLst/>
          </a:prstGeom>
          <a:noFill/>
        </p:spPr>
        <p:txBody>
          <a:bodyPr wrap="square" rtlCol="0">
            <a:spAutoFit/>
          </a:bodyPr>
          <a:lstStyle/>
          <a:p>
            <a:r>
              <a:rPr lang="es-ES" b="0" i="0">
                <a:solidFill>
                  <a:srgbClr val="D1D5DB"/>
                </a:solidFill>
                <a:effectLst/>
                <a:latin typeface="Söhne"/>
              </a:rPr>
              <a:t>Los métodos estáticos en Java son métodos que pertenecen a la clase en sí misma en lugar de pertenecer a instancias individuales de la clase. Esto significa que se pueden llamar directamente a través del nombre de la clase, sin necesidad de crear un objeto de la clase.</a:t>
            </a:r>
            <a:endParaRPr lang="es-BO" dirty="0">
              <a:solidFill>
                <a:schemeClr val="bg1"/>
              </a:solidFill>
            </a:endParaRPr>
          </a:p>
        </p:txBody>
      </p:sp>
    </p:spTree>
    <p:extLst>
      <p:ext uri="{BB962C8B-B14F-4D97-AF65-F5344CB8AC3E}">
        <p14:creationId xmlns:p14="http://schemas.microsoft.com/office/powerpoint/2010/main" val="54861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7704000" cy="15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10.¿A través de un gráfico, muestre </a:t>
            </a:r>
            <a:br>
              <a:rPr lang="es-ES" sz="2000" dirty="0"/>
            </a:br>
            <a:r>
              <a:rPr lang="es-ES" sz="2000" dirty="0"/>
              <a:t>los métodos mínimos que debería de tener una COLA? </a:t>
            </a:r>
            <a:br>
              <a:rPr lang="es-ES" sz="2000" dirty="0"/>
            </a:br>
            <a:br>
              <a:rPr lang="es-ES" sz="2000" dirty="0"/>
            </a:br>
            <a:r>
              <a:rPr lang="es-ES" sz="2000" dirty="0"/>
              <a:t>○ Generar el diagrama con el editor INTELLIJ IDEA </a:t>
            </a:r>
            <a:endParaRPr sz="2000" dirty="0"/>
          </a:p>
        </p:txBody>
      </p:sp>
      <p:pic>
        <p:nvPicPr>
          <p:cNvPr id="3" name="Imagen 2">
            <a:extLst>
              <a:ext uri="{FF2B5EF4-FFF2-40B4-BE49-F238E27FC236}">
                <a16:creationId xmlns:a16="http://schemas.microsoft.com/office/drawing/2014/main" id="{2ADEFE35-A6C8-4D0E-93B2-988E05494604}"/>
              </a:ext>
            </a:extLst>
          </p:cNvPr>
          <p:cNvPicPr>
            <a:picLocks noChangeAspect="1"/>
          </p:cNvPicPr>
          <p:nvPr/>
        </p:nvPicPr>
        <p:blipFill>
          <a:blip r:embed="rId3"/>
          <a:stretch>
            <a:fillRect/>
          </a:stretch>
        </p:blipFill>
        <p:spPr>
          <a:xfrm>
            <a:off x="3031907" y="2016893"/>
            <a:ext cx="2605693" cy="2996810"/>
          </a:xfrm>
          <a:prstGeom prst="rect">
            <a:avLst/>
          </a:prstGeom>
        </p:spPr>
      </p:pic>
    </p:spTree>
    <p:extLst>
      <p:ext uri="{BB962C8B-B14F-4D97-AF65-F5344CB8AC3E}">
        <p14:creationId xmlns:p14="http://schemas.microsoft.com/office/powerpoint/2010/main" val="94890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title"/>
          </p:nvPr>
        </p:nvSpPr>
        <p:spPr>
          <a:xfrm>
            <a:off x="720000" y="1195200"/>
            <a:ext cx="7797600" cy="20841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600" dirty="0"/>
              <a:t>Parte Practica</a:t>
            </a:r>
            <a:endParaRPr sz="6600" dirty="0"/>
          </a:p>
        </p:txBody>
      </p:sp>
      <p:cxnSp>
        <p:nvCxnSpPr>
          <p:cNvPr id="395" name="Google Shape;395;p33"/>
          <p:cNvCxnSpPr/>
          <p:nvPr/>
        </p:nvCxnSpPr>
        <p:spPr>
          <a:xfrm>
            <a:off x="1807650" y="3279350"/>
            <a:ext cx="55287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7704000" cy="15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11. Crear las clases necesarias para la PILA DE CLIENTES.</a:t>
            </a:r>
            <a:endParaRPr sz="3200" dirty="0"/>
          </a:p>
        </p:txBody>
      </p:sp>
      <p:pic>
        <p:nvPicPr>
          <p:cNvPr id="4" name="Imagen 3">
            <a:extLst>
              <a:ext uri="{FF2B5EF4-FFF2-40B4-BE49-F238E27FC236}">
                <a16:creationId xmlns:a16="http://schemas.microsoft.com/office/drawing/2014/main" id="{4241C5F3-E386-4501-A7AC-6EDECDC79207}"/>
              </a:ext>
            </a:extLst>
          </p:cNvPr>
          <p:cNvPicPr>
            <a:picLocks noChangeAspect="1"/>
          </p:cNvPicPr>
          <p:nvPr/>
        </p:nvPicPr>
        <p:blipFill>
          <a:blip r:embed="rId3"/>
          <a:stretch>
            <a:fillRect/>
          </a:stretch>
        </p:blipFill>
        <p:spPr>
          <a:xfrm>
            <a:off x="95417" y="1237384"/>
            <a:ext cx="2575783" cy="2522439"/>
          </a:xfrm>
          <a:prstGeom prst="rect">
            <a:avLst/>
          </a:prstGeom>
        </p:spPr>
      </p:pic>
      <p:pic>
        <p:nvPicPr>
          <p:cNvPr id="6" name="Imagen 5">
            <a:extLst>
              <a:ext uri="{FF2B5EF4-FFF2-40B4-BE49-F238E27FC236}">
                <a16:creationId xmlns:a16="http://schemas.microsoft.com/office/drawing/2014/main" id="{15A2A1D3-A32E-42BF-9067-BC2BED8EC090}"/>
              </a:ext>
            </a:extLst>
          </p:cNvPr>
          <p:cNvPicPr>
            <a:picLocks noChangeAspect="1"/>
          </p:cNvPicPr>
          <p:nvPr/>
        </p:nvPicPr>
        <p:blipFill>
          <a:blip r:embed="rId4"/>
          <a:stretch>
            <a:fillRect/>
          </a:stretch>
        </p:blipFill>
        <p:spPr>
          <a:xfrm>
            <a:off x="5828361" y="1407600"/>
            <a:ext cx="3254604" cy="1994570"/>
          </a:xfrm>
          <a:prstGeom prst="rect">
            <a:avLst/>
          </a:prstGeom>
        </p:spPr>
      </p:pic>
      <p:pic>
        <p:nvPicPr>
          <p:cNvPr id="10" name="Imagen 9">
            <a:extLst>
              <a:ext uri="{FF2B5EF4-FFF2-40B4-BE49-F238E27FC236}">
                <a16:creationId xmlns:a16="http://schemas.microsoft.com/office/drawing/2014/main" id="{54F36B68-41C5-4D01-9EBC-E10C5D5BEB27}"/>
              </a:ext>
            </a:extLst>
          </p:cNvPr>
          <p:cNvPicPr>
            <a:picLocks noChangeAspect="1"/>
          </p:cNvPicPr>
          <p:nvPr/>
        </p:nvPicPr>
        <p:blipFill>
          <a:blip r:embed="rId5"/>
          <a:stretch>
            <a:fillRect/>
          </a:stretch>
        </p:blipFill>
        <p:spPr>
          <a:xfrm>
            <a:off x="4665599" y="2498604"/>
            <a:ext cx="1317929" cy="2522438"/>
          </a:xfrm>
          <a:prstGeom prst="rect">
            <a:avLst/>
          </a:prstGeom>
        </p:spPr>
      </p:pic>
      <p:pic>
        <p:nvPicPr>
          <p:cNvPr id="12" name="Imagen 11">
            <a:extLst>
              <a:ext uri="{FF2B5EF4-FFF2-40B4-BE49-F238E27FC236}">
                <a16:creationId xmlns:a16="http://schemas.microsoft.com/office/drawing/2014/main" id="{FA6C4A07-8351-46BE-B2CC-206BC1880F38}"/>
              </a:ext>
            </a:extLst>
          </p:cNvPr>
          <p:cNvPicPr>
            <a:picLocks noChangeAspect="1"/>
          </p:cNvPicPr>
          <p:nvPr/>
        </p:nvPicPr>
        <p:blipFill>
          <a:blip r:embed="rId6"/>
          <a:stretch>
            <a:fillRect/>
          </a:stretch>
        </p:blipFill>
        <p:spPr>
          <a:xfrm>
            <a:off x="2797942" y="1238062"/>
            <a:ext cx="1867657" cy="2933100"/>
          </a:xfrm>
          <a:prstGeom prst="rect">
            <a:avLst/>
          </a:prstGeom>
        </p:spPr>
      </p:pic>
    </p:spTree>
    <p:extLst>
      <p:ext uri="{BB962C8B-B14F-4D97-AF65-F5344CB8AC3E}">
        <p14:creationId xmlns:p14="http://schemas.microsoft.com/office/powerpoint/2010/main" val="17620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7704000" cy="5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12.Inicializar la cola de clientes.</a:t>
            </a:r>
            <a:endParaRPr sz="3600" dirty="0"/>
          </a:p>
        </p:txBody>
      </p:sp>
      <p:sp>
        <p:nvSpPr>
          <p:cNvPr id="2" name="CuadroTexto 1">
            <a:extLst>
              <a:ext uri="{FF2B5EF4-FFF2-40B4-BE49-F238E27FC236}">
                <a16:creationId xmlns:a16="http://schemas.microsoft.com/office/drawing/2014/main" id="{3E6A6B1E-F52A-40E4-9EBE-42262A93E566}"/>
              </a:ext>
            </a:extLst>
          </p:cNvPr>
          <p:cNvSpPr txBox="1"/>
          <p:nvPr/>
        </p:nvSpPr>
        <p:spPr>
          <a:xfrm>
            <a:off x="165600" y="1180800"/>
            <a:ext cx="4507200" cy="1815882"/>
          </a:xfrm>
          <a:prstGeom prst="rect">
            <a:avLst/>
          </a:prstGeom>
          <a:noFill/>
        </p:spPr>
        <p:txBody>
          <a:bodyPr wrap="square" rtlCol="0">
            <a:spAutoFit/>
          </a:bodyPr>
          <a:lstStyle/>
          <a:p>
            <a:r>
              <a:rPr lang="es-ES" dirty="0">
                <a:solidFill>
                  <a:schemeClr val="bg1"/>
                </a:solidFill>
              </a:rPr>
              <a:t>○ Crear una cola con 5 clientes. </a:t>
            </a:r>
          </a:p>
          <a:p>
            <a:endParaRPr lang="es-ES" dirty="0">
              <a:solidFill>
                <a:schemeClr val="bg1"/>
              </a:solidFill>
            </a:endParaRPr>
          </a:p>
          <a:p>
            <a:r>
              <a:rPr lang="es-ES" dirty="0">
                <a:solidFill>
                  <a:schemeClr val="bg1"/>
                </a:solidFill>
              </a:rPr>
              <a:t>■ En la clase MAIN deberán estar los 5 clientes. </a:t>
            </a:r>
          </a:p>
          <a:p>
            <a:r>
              <a:rPr lang="es-ES" dirty="0">
                <a:solidFill>
                  <a:schemeClr val="bg1"/>
                </a:solidFill>
              </a:rPr>
              <a:t>■ Mostrar todos los datos de la cola de clientes ○ Adjuntar los siguientes </a:t>
            </a:r>
          </a:p>
          <a:p>
            <a:r>
              <a:rPr lang="es-ES" dirty="0">
                <a:solidFill>
                  <a:schemeClr val="bg1"/>
                </a:solidFill>
              </a:rPr>
              <a:t>■ El código del método que resuelve el problema. </a:t>
            </a:r>
          </a:p>
          <a:p>
            <a:r>
              <a:rPr lang="es-ES" dirty="0">
                <a:solidFill>
                  <a:schemeClr val="bg1"/>
                </a:solidFill>
              </a:rPr>
              <a:t>■ Una imagen de la salida de la consola. </a:t>
            </a:r>
          </a:p>
          <a:p>
            <a:r>
              <a:rPr lang="es-ES" dirty="0">
                <a:solidFill>
                  <a:schemeClr val="bg1"/>
                </a:solidFill>
              </a:rPr>
              <a:t>■ Link que me lleve a la clase Main (GitHub)</a:t>
            </a:r>
            <a:endParaRPr lang="es-BO" dirty="0">
              <a:solidFill>
                <a:schemeClr val="bg1"/>
              </a:solidFill>
            </a:endParaRPr>
          </a:p>
        </p:txBody>
      </p:sp>
      <p:pic>
        <p:nvPicPr>
          <p:cNvPr id="9" name="Imagen 8">
            <a:extLst>
              <a:ext uri="{FF2B5EF4-FFF2-40B4-BE49-F238E27FC236}">
                <a16:creationId xmlns:a16="http://schemas.microsoft.com/office/drawing/2014/main" id="{32944E5F-3504-4556-A148-12A41FF0A6DF}"/>
              </a:ext>
            </a:extLst>
          </p:cNvPr>
          <p:cNvPicPr>
            <a:picLocks noChangeAspect="1"/>
          </p:cNvPicPr>
          <p:nvPr/>
        </p:nvPicPr>
        <p:blipFill>
          <a:blip r:embed="rId3"/>
          <a:stretch>
            <a:fillRect/>
          </a:stretch>
        </p:blipFill>
        <p:spPr>
          <a:xfrm>
            <a:off x="165600" y="3277097"/>
            <a:ext cx="5716800" cy="1662154"/>
          </a:xfrm>
          <a:prstGeom prst="rect">
            <a:avLst/>
          </a:prstGeom>
        </p:spPr>
      </p:pic>
    </p:spTree>
    <p:extLst>
      <p:ext uri="{BB962C8B-B14F-4D97-AF65-F5344CB8AC3E}">
        <p14:creationId xmlns:p14="http://schemas.microsoft.com/office/powerpoint/2010/main" val="872196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7488000" cy="4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800" dirty="0"/>
              <a:t>13.Promoción para usuarios de Bolivia.</a:t>
            </a:r>
            <a:endParaRPr sz="3200" dirty="0"/>
          </a:p>
        </p:txBody>
      </p:sp>
      <p:sp>
        <p:nvSpPr>
          <p:cNvPr id="2" name="CuadroTexto 1">
            <a:extLst>
              <a:ext uri="{FF2B5EF4-FFF2-40B4-BE49-F238E27FC236}">
                <a16:creationId xmlns:a16="http://schemas.microsoft.com/office/drawing/2014/main" id="{59C17922-E332-4BB0-A761-A556D83D3CA9}"/>
              </a:ext>
            </a:extLst>
          </p:cNvPr>
          <p:cNvSpPr txBox="1"/>
          <p:nvPr/>
        </p:nvSpPr>
        <p:spPr>
          <a:xfrm>
            <a:off x="0" y="1209601"/>
            <a:ext cx="3175200" cy="3323987"/>
          </a:xfrm>
          <a:prstGeom prst="rect">
            <a:avLst/>
          </a:prstGeom>
          <a:noFill/>
        </p:spPr>
        <p:txBody>
          <a:bodyPr wrap="square" rtlCol="0">
            <a:spAutoFit/>
          </a:bodyPr>
          <a:lstStyle/>
          <a:p>
            <a:r>
              <a:rPr lang="es-ES" dirty="0">
                <a:solidFill>
                  <a:schemeClr val="bg1"/>
                </a:solidFill>
              </a:rPr>
              <a:t>○ En el mes de diciembre a todos los clientes de Bolivia se les dará una promoción en cuanto a precios en viajes a nivel nacional. </a:t>
            </a:r>
          </a:p>
          <a:p>
            <a:r>
              <a:rPr lang="es-ES" dirty="0">
                <a:solidFill>
                  <a:schemeClr val="bg1"/>
                </a:solidFill>
              </a:rPr>
              <a:t>■ A todos los clientes que sean de nacionalidad boliviana y además el tipo de cliente GOLD, convertir a estos clientes en VIP </a:t>
            </a:r>
          </a:p>
          <a:p>
            <a:r>
              <a:rPr lang="es-ES" dirty="0">
                <a:solidFill>
                  <a:schemeClr val="bg1"/>
                </a:solidFill>
              </a:rPr>
              <a:t>■ Es decir si es de Bolivia y es GOLD deberá ser ahora un cliente VIP </a:t>
            </a:r>
          </a:p>
          <a:p>
            <a:r>
              <a:rPr lang="es-ES" dirty="0">
                <a:solidFill>
                  <a:schemeClr val="bg1"/>
                </a:solidFill>
              </a:rPr>
              <a:t>○ El método estático dentro de la clase MAIN recibe 3 atributos </a:t>
            </a:r>
          </a:p>
          <a:p>
            <a:r>
              <a:rPr lang="es-ES" dirty="0">
                <a:solidFill>
                  <a:schemeClr val="bg1"/>
                </a:solidFill>
              </a:rPr>
              <a:t>■ La cola de clientes</a:t>
            </a:r>
          </a:p>
          <a:p>
            <a:r>
              <a:rPr lang="es-ES" dirty="0">
                <a:solidFill>
                  <a:schemeClr val="bg1"/>
                </a:solidFill>
              </a:rPr>
              <a:t>■ El tipo de cliente </a:t>
            </a:r>
          </a:p>
          <a:p>
            <a:r>
              <a:rPr lang="es-ES" dirty="0">
                <a:solidFill>
                  <a:schemeClr val="bg1"/>
                </a:solidFill>
              </a:rPr>
              <a:t>■ La nacionalidad del cliente. </a:t>
            </a:r>
            <a:endParaRPr lang="es-BO" dirty="0">
              <a:solidFill>
                <a:schemeClr val="bg1"/>
              </a:solidFill>
            </a:endParaRPr>
          </a:p>
        </p:txBody>
      </p:sp>
      <p:pic>
        <p:nvPicPr>
          <p:cNvPr id="5" name="Imagen 4">
            <a:extLst>
              <a:ext uri="{FF2B5EF4-FFF2-40B4-BE49-F238E27FC236}">
                <a16:creationId xmlns:a16="http://schemas.microsoft.com/office/drawing/2014/main" id="{6BBFF860-5BE6-41EF-BF4E-892659A07A1C}"/>
              </a:ext>
            </a:extLst>
          </p:cNvPr>
          <p:cNvPicPr>
            <a:picLocks noChangeAspect="1"/>
          </p:cNvPicPr>
          <p:nvPr/>
        </p:nvPicPr>
        <p:blipFill>
          <a:blip r:embed="rId3"/>
          <a:stretch>
            <a:fillRect/>
          </a:stretch>
        </p:blipFill>
        <p:spPr>
          <a:xfrm>
            <a:off x="3308698" y="1209600"/>
            <a:ext cx="4550657" cy="1926377"/>
          </a:xfrm>
          <a:prstGeom prst="rect">
            <a:avLst/>
          </a:prstGeom>
        </p:spPr>
      </p:pic>
      <p:pic>
        <p:nvPicPr>
          <p:cNvPr id="7" name="Imagen 6">
            <a:extLst>
              <a:ext uri="{FF2B5EF4-FFF2-40B4-BE49-F238E27FC236}">
                <a16:creationId xmlns:a16="http://schemas.microsoft.com/office/drawing/2014/main" id="{DD8C8374-6E7C-4185-80CB-528D756BD015}"/>
              </a:ext>
            </a:extLst>
          </p:cNvPr>
          <p:cNvPicPr>
            <a:picLocks noChangeAspect="1"/>
          </p:cNvPicPr>
          <p:nvPr/>
        </p:nvPicPr>
        <p:blipFill>
          <a:blip r:embed="rId4"/>
          <a:stretch>
            <a:fillRect/>
          </a:stretch>
        </p:blipFill>
        <p:spPr>
          <a:xfrm>
            <a:off x="2832215" y="3313134"/>
            <a:ext cx="2644369" cy="1647666"/>
          </a:xfrm>
          <a:prstGeom prst="rect">
            <a:avLst/>
          </a:prstGeom>
        </p:spPr>
      </p:pic>
      <p:sp>
        <p:nvSpPr>
          <p:cNvPr id="8" name="Flecha: a la derecha 7">
            <a:extLst>
              <a:ext uri="{FF2B5EF4-FFF2-40B4-BE49-F238E27FC236}">
                <a16:creationId xmlns:a16="http://schemas.microsoft.com/office/drawing/2014/main" id="{74B0E962-EE51-4F9C-9853-A08C3FAFB509}"/>
              </a:ext>
            </a:extLst>
          </p:cNvPr>
          <p:cNvSpPr/>
          <p:nvPr/>
        </p:nvSpPr>
        <p:spPr>
          <a:xfrm>
            <a:off x="5584027" y="3933900"/>
            <a:ext cx="482400" cy="3213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dirty="0">
              <a:solidFill>
                <a:srgbClr val="FF0000"/>
              </a:solidFill>
            </a:endParaRPr>
          </a:p>
        </p:txBody>
      </p:sp>
      <p:pic>
        <p:nvPicPr>
          <p:cNvPr id="10" name="Imagen 9">
            <a:extLst>
              <a:ext uri="{FF2B5EF4-FFF2-40B4-BE49-F238E27FC236}">
                <a16:creationId xmlns:a16="http://schemas.microsoft.com/office/drawing/2014/main" id="{711C6872-DFDA-4AAA-AF5B-42D10AC797F6}"/>
              </a:ext>
            </a:extLst>
          </p:cNvPr>
          <p:cNvPicPr>
            <a:picLocks noChangeAspect="1"/>
          </p:cNvPicPr>
          <p:nvPr/>
        </p:nvPicPr>
        <p:blipFill>
          <a:blip r:embed="rId5"/>
          <a:stretch>
            <a:fillRect/>
          </a:stretch>
        </p:blipFill>
        <p:spPr>
          <a:xfrm>
            <a:off x="6173871" y="3229577"/>
            <a:ext cx="2748695" cy="1731223"/>
          </a:xfrm>
          <a:prstGeom prst="rect">
            <a:avLst/>
          </a:prstGeom>
        </p:spPr>
      </p:pic>
    </p:spTree>
    <p:extLst>
      <p:ext uri="{BB962C8B-B14F-4D97-AF65-F5344CB8AC3E}">
        <p14:creationId xmlns:p14="http://schemas.microsoft.com/office/powerpoint/2010/main" val="274167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7552800" cy="4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2000" dirty="0"/>
              <a:t>14.Moviendo clientes en la cola</a:t>
            </a:r>
            <a:r>
              <a:rPr lang="es-ES" sz="1200" dirty="0"/>
              <a:t>.</a:t>
            </a:r>
            <a:endParaRPr sz="2000" dirty="0"/>
          </a:p>
        </p:txBody>
      </p:sp>
      <p:sp>
        <p:nvSpPr>
          <p:cNvPr id="2" name="CuadroTexto 1">
            <a:extLst>
              <a:ext uri="{FF2B5EF4-FFF2-40B4-BE49-F238E27FC236}">
                <a16:creationId xmlns:a16="http://schemas.microsoft.com/office/drawing/2014/main" id="{3D656914-8D36-4B75-B81C-E5E69694E8C2}"/>
              </a:ext>
            </a:extLst>
          </p:cNvPr>
          <p:cNvSpPr txBox="1"/>
          <p:nvPr/>
        </p:nvSpPr>
        <p:spPr>
          <a:xfrm>
            <a:off x="309600" y="1447200"/>
            <a:ext cx="4780800" cy="1384995"/>
          </a:xfrm>
          <a:prstGeom prst="rect">
            <a:avLst/>
          </a:prstGeom>
          <a:noFill/>
        </p:spPr>
        <p:txBody>
          <a:bodyPr wrap="square" rtlCol="0">
            <a:spAutoFit/>
          </a:bodyPr>
          <a:lstStyle/>
          <a:p>
            <a:r>
              <a:rPr lang="es-ES" dirty="0">
                <a:solidFill>
                  <a:schemeClr val="bg1"/>
                </a:solidFill>
              </a:rPr>
              <a:t>○ Mover al inicio todos los clientes mayores a 60 años.</a:t>
            </a:r>
          </a:p>
          <a:p>
            <a:r>
              <a:rPr lang="es-ES" dirty="0">
                <a:solidFill>
                  <a:schemeClr val="bg1"/>
                </a:solidFill>
              </a:rPr>
              <a:t> ■ Es decir si el cliente es mayor a 60 deberá de moverlo al inicio de la cola. </a:t>
            </a:r>
          </a:p>
          <a:p>
            <a:r>
              <a:rPr lang="es-ES" dirty="0">
                <a:solidFill>
                  <a:schemeClr val="bg1"/>
                </a:solidFill>
              </a:rPr>
              <a:t>○ El método recibe 2 parámetros </a:t>
            </a:r>
          </a:p>
          <a:p>
            <a:r>
              <a:rPr lang="es-ES" dirty="0">
                <a:solidFill>
                  <a:schemeClr val="bg1"/>
                </a:solidFill>
              </a:rPr>
              <a:t>■ La Cola de Clientes </a:t>
            </a:r>
          </a:p>
          <a:p>
            <a:r>
              <a:rPr lang="es-ES" dirty="0">
                <a:solidFill>
                  <a:schemeClr val="bg1"/>
                </a:solidFill>
              </a:rPr>
              <a:t>■ El valor(int) de la edad.</a:t>
            </a:r>
            <a:endParaRPr lang="es-BO" dirty="0">
              <a:solidFill>
                <a:schemeClr val="bg1"/>
              </a:solidFill>
            </a:endParaRPr>
          </a:p>
        </p:txBody>
      </p:sp>
      <p:pic>
        <p:nvPicPr>
          <p:cNvPr id="5" name="Imagen 4">
            <a:extLst>
              <a:ext uri="{FF2B5EF4-FFF2-40B4-BE49-F238E27FC236}">
                <a16:creationId xmlns:a16="http://schemas.microsoft.com/office/drawing/2014/main" id="{A1AE9642-5219-4B4D-A5BB-043B476A5DDD}"/>
              </a:ext>
            </a:extLst>
          </p:cNvPr>
          <p:cNvPicPr>
            <a:picLocks noChangeAspect="1"/>
          </p:cNvPicPr>
          <p:nvPr/>
        </p:nvPicPr>
        <p:blipFill>
          <a:blip r:embed="rId3"/>
          <a:stretch>
            <a:fillRect/>
          </a:stretch>
        </p:blipFill>
        <p:spPr>
          <a:xfrm>
            <a:off x="5247282" y="1559589"/>
            <a:ext cx="3732978" cy="2545212"/>
          </a:xfrm>
          <a:prstGeom prst="rect">
            <a:avLst/>
          </a:prstGeom>
        </p:spPr>
      </p:pic>
      <p:pic>
        <p:nvPicPr>
          <p:cNvPr id="7" name="Imagen 6">
            <a:extLst>
              <a:ext uri="{FF2B5EF4-FFF2-40B4-BE49-F238E27FC236}">
                <a16:creationId xmlns:a16="http://schemas.microsoft.com/office/drawing/2014/main" id="{A3058E83-3A9A-49ED-94B9-107BEEB22F55}"/>
              </a:ext>
            </a:extLst>
          </p:cNvPr>
          <p:cNvPicPr>
            <a:picLocks noChangeAspect="1"/>
          </p:cNvPicPr>
          <p:nvPr/>
        </p:nvPicPr>
        <p:blipFill>
          <a:blip r:embed="rId4"/>
          <a:stretch>
            <a:fillRect/>
          </a:stretch>
        </p:blipFill>
        <p:spPr>
          <a:xfrm>
            <a:off x="81926" y="2832195"/>
            <a:ext cx="2325910" cy="2198605"/>
          </a:xfrm>
          <a:prstGeom prst="rect">
            <a:avLst/>
          </a:prstGeom>
        </p:spPr>
      </p:pic>
      <p:sp>
        <p:nvSpPr>
          <p:cNvPr id="8" name="Flecha: a la derecha 7">
            <a:extLst>
              <a:ext uri="{FF2B5EF4-FFF2-40B4-BE49-F238E27FC236}">
                <a16:creationId xmlns:a16="http://schemas.microsoft.com/office/drawing/2014/main" id="{EEE2B87A-BFDA-4197-9CA2-B8B8A38CB449}"/>
              </a:ext>
            </a:extLst>
          </p:cNvPr>
          <p:cNvSpPr/>
          <p:nvPr/>
        </p:nvSpPr>
        <p:spPr>
          <a:xfrm>
            <a:off x="2468082" y="3871117"/>
            <a:ext cx="367200" cy="273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0" name="Imagen 9">
            <a:extLst>
              <a:ext uri="{FF2B5EF4-FFF2-40B4-BE49-F238E27FC236}">
                <a16:creationId xmlns:a16="http://schemas.microsoft.com/office/drawing/2014/main" id="{655E22D9-97EC-41CE-9C39-325CF85E88AF}"/>
              </a:ext>
            </a:extLst>
          </p:cNvPr>
          <p:cNvPicPr>
            <a:picLocks noChangeAspect="1"/>
          </p:cNvPicPr>
          <p:nvPr/>
        </p:nvPicPr>
        <p:blipFill>
          <a:blip r:embed="rId5"/>
          <a:stretch>
            <a:fillRect/>
          </a:stretch>
        </p:blipFill>
        <p:spPr>
          <a:xfrm>
            <a:off x="2895528" y="2711433"/>
            <a:ext cx="2475672" cy="2319367"/>
          </a:xfrm>
          <a:prstGeom prst="rect">
            <a:avLst/>
          </a:prstGeom>
        </p:spPr>
      </p:pic>
    </p:spTree>
    <p:extLst>
      <p:ext uri="{BB962C8B-B14F-4D97-AF65-F5344CB8AC3E}">
        <p14:creationId xmlns:p14="http://schemas.microsoft.com/office/powerpoint/2010/main" val="4292111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655200"/>
            <a:ext cx="5796000" cy="54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sz="2400" dirty="0"/>
              <a:t>15.Moviendo clientes entre 2 colas</a:t>
            </a:r>
            <a:r>
              <a:rPr lang="es-BO" sz="1200" dirty="0"/>
              <a:t>.</a:t>
            </a:r>
            <a:endParaRPr sz="2000" dirty="0"/>
          </a:p>
        </p:txBody>
      </p:sp>
      <p:sp>
        <p:nvSpPr>
          <p:cNvPr id="2" name="CuadroTexto 1">
            <a:extLst>
              <a:ext uri="{FF2B5EF4-FFF2-40B4-BE49-F238E27FC236}">
                <a16:creationId xmlns:a16="http://schemas.microsoft.com/office/drawing/2014/main" id="{F8194233-C795-4331-B1E6-E0AFE0B547E7}"/>
              </a:ext>
            </a:extLst>
          </p:cNvPr>
          <p:cNvSpPr txBox="1"/>
          <p:nvPr/>
        </p:nvSpPr>
        <p:spPr>
          <a:xfrm>
            <a:off x="0" y="1317600"/>
            <a:ext cx="4111200" cy="1384995"/>
          </a:xfrm>
          <a:prstGeom prst="rect">
            <a:avLst/>
          </a:prstGeom>
          <a:noFill/>
        </p:spPr>
        <p:txBody>
          <a:bodyPr wrap="square" rtlCol="0">
            <a:spAutoFit/>
          </a:bodyPr>
          <a:lstStyle/>
          <a:p>
            <a:r>
              <a:rPr lang="es-ES" dirty="0">
                <a:solidFill>
                  <a:schemeClr val="bg1"/>
                </a:solidFill>
              </a:rPr>
              <a:t>○ Por razones de promociones de vuelo, es necesario cambiar de vuelo a ciertos clientes.</a:t>
            </a:r>
          </a:p>
          <a:p>
            <a:r>
              <a:rPr lang="es-ES" dirty="0">
                <a:solidFill>
                  <a:schemeClr val="bg1"/>
                </a:solidFill>
              </a:rPr>
              <a:t> </a:t>
            </a:r>
          </a:p>
          <a:p>
            <a:r>
              <a:rPr lang="es-ES" dirty="0">
                <a:solidFill>
                  <a:schemeClr val="bg1"/>
                </a:solidFill>
              </a:rPr>
              <a:t>■ Crear 2 colas con 5 clientes. </a:t>
            </a:r>
          </a:p>
          <a:p>
            <a:r>
              <a:rPr lang="es-ES" dirty="0">
                <a:solidFill>
                  <a:schemeClr val="bg1"/>
                </a:solidFill>
              </a:rPr>
              <a:t>■ Todos los clientes cuyo nombre sea Saul deberán ser agregados a la cola B al inicio. </a:t>
            </a:r>
            <a:endParaRPr lang="es-BO" dirty="0">
              <a:solidFill>
                <a:schemeClr val="bg1"/>
              </a:solidFill>
            </a:endParaRPr>
          </a:p>
        </p:txBody>
      </p:sp>
      <p:pic>
        <p:nvPicPr>
          <p:cNvPr id="5" name="Imagen 4">
            <a:extLst>
              <a:ext uri="{FF2B5EF4-FFF2-40B4-BE49-F238E27FC236}">
                <a16:creationId xmlns:a16="http://schemas.microsoft.com/office/drawing/2014/main" id="{C64FDEDD-2754-40B6-AFA3-B02F8BF96611}"/>
              </a:ext>
            </a:extLst>
          </p:cNvPr>
          <p:cNvPicPr>
            <a:picLocks noChangeAspect="1"/>
          </p:cNvPicPr>
          <p:nvPr/>
        </p:nvPicPr>
        <p:blipFill>
          <a:blip r:embed="rId3"/>
          <a:stretch>
            <a:fillRect/>
          </a:stretch>
        </p:blipFill>
        <p:spPr>
          <a:xfrm>
            <a:off x="4805407" y="1292887"/>
            <a:ext cx="4141865" cy="2354400"/>
          </a:xfrm>
          <a:prstGeom prst="rect">
            <a:avLst/>
          </a:prstGeom>
        </p:spPr>
      </p:pic>
      <p:pic>
        <p:nvPicPr>
          <p:cNvPr id="7" name="Imagen 6">
            <a:extLst>
              <a:ext uri="{FF2B5EF4-FFF2-40B4-BE49-F238E27FC236}">
                <a16:creationId xmlns:a16="http://schemas.microsoft.com/office/drawing/2014/main" id="{5188A9F8-9592-4E33-B481-A77380862868}"/>
              </a:ext>
            </a:extLst>
          </p:cNvPr>
          <p:cNvPicPr>
            <a:picLocks noChangeAspect="1"/>
          </p:cNvPicPr>
          <p:nvPr/>
        </p:nvPicPr>
        <p:blipFill rotWithShape="1">
          <a:blip r:embed="rId4"/>
          <a:srcRect r="29278"/>
          <a:stretch/>
        </p:blipFill>
        <p:spPr>
          <a:xfrm>
            <a:off x="78733" y="2817795"/>
            <a:ext cx="2055600" cy="2216823"/>
          </a:xfrm>
          <a:prstGeom prst="rect">
            <a:avLst/>
          </a:prstGeom>
        </p:spPr>
      </p:pic>
      <p:sp>
        <p:nvSpPr>
          <p:cNvPr id="8" name="Flecha: a la derecha 7">
            <a:extLst>
              <a:ext uri="{FF2B5EF4-FFF2-40B4-BE49-F238E27FC236}">
                <a16:creationId xmlns:a16="http://schemas.microsoft.com/office/drawing/2014/main" id="{BAE66227-6804-4D0E-B5D6-576B5907B851}"/>
              </a:ext>
            </a:extLst>
          </p:cNvPr>
          <p:cNvSpPr/>
          <p:nvPr/>
        </p:nvSpPr>
        <p:spPr>
          <a:xfrm>
            <a:off x="2180667" y="3834486"/>
            <a:ext cx="453600" cy="273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BO"/>
          </a:p>
        </p:txBody>
      </p:sp>
      <p:pic>
        <p:nvPicPr>
          <p:cNvPr id="10" name="Imagen 9">
            <a:extLst>
              <a:ext uri="{FF2B5EF4-FFF2-40B4-BE49-F238E27FC236}">
                <a16:creationId xmlns:a16="http://schemas.microsoft.com/office/drawing/2014/main" id="{C44A6929-2AD1-4309-BB06-7BBC4D626FFB}"/>
              </a:ext>
            </a:extLst>
          </p:cNvPr>
          <p:cNvPicPr>
            <a:picLocks noChangeAspect="1"/>
          </p:cNvPicPr>
          <p:nvPr/>
        </p:nvPicPr>
        <p:blipFill>
          <a:blip r:embed="rId5"/>
          <a:stretch>
            <a:fillRect/>
          </a:stretch>
        </p:blipFill>
        <p:spPr>
          <a:xfrm>
            <a:off x="2726935" y="2725687"/>
            <a:ext cx="1985804" cy="2299913"/>
          </a:xfrm>
          <a:prstGeom prst="rect">
            <a:avLst/>
          </a:prstGeom>
        </p:spPr>
      </p:pic>
    </p:spTree>
    <p:extLst>
      <p:ext uri="{BB962C8B-B14F-4D97-AF65-F5344CB8AC3E}">
        <p14:creationId xmlns:p14="http://schemas.microsoft.com/office/powerpoint/2010/main" val="28367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749"/>
        <p:cNvGrpSpPr/>
        <p:nvPr/>
      </p:nvGrpSpPr>
      <p:grpSpPr>
        <a:xfrm>
          <a:off x="0" y="0"/>
          <a:ext cx="0" cy="0"/>
          <a:chOff x="0" y="0"/>
          <a:chExt cx="0" cy="0"/>
        </a:xfrm>
      </p:grpSpPr>
      <p:sp>
        <p:nvSpPr>
          <p:cNvPr id="2" name="CuadroTexto 1">
            <a:extLst>
              <a:ext uri="{FF2B5EF4-FFF2-40B4-BE49-F238E27FC236}">
                <a16:creationId xmlns:a16="http://schemas.microsoft.com/office/drawing/2014/main" id="{E47A7B37-30C6-4D7B-858C-B5C07FDBAC57}"/>
              </a:ext>
            </a:extLst>
          </p:cNvPr>
          <p:cNvSpPr txBox="1"/>
          <p:nvPr/>
        </p:nvSpPr>
        <p:spPr>
          <a:xfrm>
            <a:off x="3708000" y="2325600"/>
            <a:ext cx="1922400" cy="923330"/>
          </a:xfrm>
          <a:prstGeom prst="rect">
            <a:avLst/>
          </a:prstGeom>
          <a:noFill/>
        </p:spPr>
        <p:txBody>
          <a:bodyPr wrap="square" rtlCol="0">
            <a:spAutoFit/>
          </a:bodyPr>
          <a:lstStyle/>
          <a:p>
            <a:r>
              <a:rPr lang="en-US" sz="5400" dirty="0">
                <a:solidFill>
                  <a:schemeClr val="bg1"/>
                </a:solidFill>
              </a:rPr>
              <a:t>FIN !!</a:t>
            </a:r>
            <a:endParaRPr lang="es-BO" sz="5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BO" dirty="0"/>
              <a:t>Manejo de conceptos.</a:t>
            </a:r>
            <a:endParaRPr dirty="0"/>
          </a:p>
        </p:txBody>
      </p:sp>
      <p:cxnSp>
        <p:nvCxnSpPr>
          <p:cNvPr id="302" name="Google Shape;302;p29"/>
          <p:cNvCxnSpPr/>
          <p:nvPr/>
        </p:nvCxnSpPr>
        <p:spPr>
          <a:xfrm>
            <a:off x="720000" y="2715600"/>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96800"/>
            <a:ext cx="7704000" cy="10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1. ¿A que se refiere cuando se </a:t>
            </a:r>
            <a:br>
              <a:rPr lang="es-ES" dirty="0"/>
            </a:br>
            <a:r>
              <a:rPr lang="es-ES" dirty="0"/>
              <a:t>habla de ESTRUCTURA DE DATOS?</a:t>
            </a:r>
            <a:endParaRPr dirty="0"/>
          </a:p>
        </p:txBody>
      </p:sp>
      <p:sp>
        <p:nvSpPr>
          <p:cNvPr id="274" name="Google Shape;274;p27"/>
          <p:cNvSpPr txBox="1">
            <a:spLocks noGrp="1"/>
          </p:cNvSpPr>
          <p:nvPr>
            <p:ph type="body" idx="1"/>
          </p:nvPr>
        </p:nvSpPr>
        <p:spPr>
          <a:xfrm>
            <a:off x="720000" y="1900800"/>
            <a:ext cx="7704000" cy="26680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400" b="0" i="0" dirty="0">
                <a:solidFill>
                  <a:srgbClr val="D1D5DB"/>
                </a:solidFill>
                <a:effectLst/>
                <a:latin typeface="Söhne"/>
              </a:rPr>
              <a:t>Cuando se habla de estructura de datos, se hace referencia a la forma en que se organiza y se almacena la información en un sistema informático. Es decir, se refiere a cómo se estructuran y se manipulan los datos para permitir su almacenamiento eficiente, acceso rápido y realizar operaciones o procesamientos de manera efectiva.</a:t>
            </a:r>
          </a:p>
          <a:p>
            <a:pPr marL="0" lvl="0" indent="0" algn="l" rtl="0">
              <a:spcBef>
                <a:spcPts val="0"/>
              </a:spcBef>
              <a:spcAft>
                <a:spcPts val="0"/>
              </a:spcAft>
              <a:buNone/>
            </a:pPr>
            <a:endParaRPr lang="es-ES" sz="1400" b="0" i="0" dirty="0">
              <a:solidFill>
                <a:srgbClr val="D1D5DB"/>
              </a:solidFill>
              <a:effectLst/>
              <a:latin typeface="Söhne"/>
            </a:endParaRPr>
          </a:p>
          <a:p>
            <a:pPr marL="0" lvl="0" indent="0" algn="l" rtl="0">
              <a:spcBef>
                <a:spcPts val="0"/>
              </a:spcBef>
              <a:spcAft>
                <a:spcPts val="0"/>
              </a:spcAft>
              <a:buNone/>
            </a:pPr>
            <a:r>
              <a:rPr lang="es-ES" sz="1200" dirty="0"/>
              <a:t>En el ámbito de la informática, las estructuras de</a:t>
            </a:r>
          </a:p>
          <a:p>
            <a:pPr marL="0" lvl="0" indent="0" algn="l" rtl="0">
              <a:spcBef>
                <a:spcPts val="0"/>
              </a:spcBef>
              <a:spcAft>
                <a:spcPts val="0"/>
              </a:spcAft>
              <a:buNone/>
            </a:pPr>
            <a:r>
              <a:rPr lang="es-ES" sz="1200" dirty="0"/>
              <a:t> datos son aquellas que nos permiten, como</a:t>
            </a:r>
          </a:p>
          <a:p>
            <a:pPr marL="0" lvl="0" indent="0" algn="l" rtl="0">
              <a:spcBef>
                <a:spcPts val="0"/>
              </a:spcBef>
              <a:spcAft>
                <a:spcPts val="0"/>
              </a:spcAft>
              <a:buNone/>
            </a:pPr>
            <a:r>
              <a:rPr lang="es-ES" sz="1200" dirty="0"/>
              <a:t> desarrolladores, organizar la información de</a:t>
            </a:r>
          </a:p>
          <a:p>
            <a:pPr marL="0" lvl="0" indent="0" algn="l" rtl="0">
              <a:spcBef>
                <a:spcPts val="0"/>
              </a:spcBef>
              <a:spcAft>
                <a:spcPts val="0"/>
              </a:spcAft>
              <a:buNone/>
            </a:pPr>
            <a:r>
              <a:rPr lang="es-ES" sz="1200" dirty="0"/>
              <a:t> manera eficiente, y en definitiva diseñar la </a:t>
            </a:r>
          </a:p>
          <a:p>
            <a:pPr marL="0" lvl="0" indent="0" algn="l" rtl="0">
              <a:spcBef>
                <a:spcPts val="0"/>
              </a:spcBef>
              <a:spcAft>
                <a:spcPts val="0"/>
              </a:spcAft>
              <a:buNone/>
            </a:pPr>
            <a:r>
              <a:rPr lang="es-ES" sz="1200" dirty="0"/>
              <a:t>solución correcta para un determinado problema.</a:t>
            </a:r>
            <a:endParaRPr sz="1200" dirty="0"/>
          </a:p>
        </p:txBody>
      </p:sp>
      <p:pic>
        <p:nvPicPr>
          <p:cNvPr id="1026" name="Picture 2" descr="Fundamentos de Estructura de Datos">
            <a:extLst>
              <a:ext uri="{FF2B5EF4-FFF2-40B4-BE49-F238E27FC236}">
                <a16:creationId xmlns:a16="http://schemas.microsoft.com/office/drawing/2014/main" id="{10C16E72-CAD9-45AD-92FE-C1BBD4989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425" y="2779828"/>
            <a:ext cx="3599175" cy="2077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720000" y="517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BO" dirty="0"/>
              <a:t>2. ¿Que significa FIFO?</a:t>
            </a:r>
            <a:endParaRPr dirty="0"/>
          </a:p>
        </p:txBody>
      </p:sp>
      <p:sp>
        <p:nvSpPr>
          <p:cNvPr id="3" name="Subtítulo 2">
            <a:extLst>
              <a:ext uri="{FF2B5EF4-FFF2-40B4-BE49-F238E27FC236}">
                <a16:creationId xmlns:a16="http://schemas.microsoft.com/office/drawing/2014/main" id="{0F3A43FD-E0C2-4C79-AA7B-67F74FDC3A8B}"/>
              </a:ext>
            </a:extLst>
          </p:cNvPr>
          <p:cNvSpPr>
            <a:spLocks noGrp="1"/>
          </p:cNvSpPr>
          <p:nvPr>
            <p:ph type="subTitle" idx="1"/>
          </p:nvPr>
        </p:nvSpPr>
        <p:spPr>
          <a:xfrm>
            <a:off x="624950" y="1728000"/>
            <a:ext cx="6776650" cy="2898475"/>
          </a:xfrm>
        </p:spPr>
        <p:txBody>
          <a:bodyPr/>
          <a:lstStyle/>
          <a:p>
            <a:r>
              <a:rPr lang="es-ES" b="0" i="0" dirty="0">
                <a:solidFill>
                  <a:srgbClr val="D1D5DB"/>
                </a:solidFill>
                <a:effectLst/>
                <a:latin typeface="Söhne"/>
              </a:rPr>
              <a:t>FIFO es un acrónimo en inglés que significa "First-In, First-Out", que en</a:t>
            </a:r>
          </a:p>
          <a:p>
            <a:r>
              <a:rPr lang="es-ES" b="0" i="0" dirty="0">
                <a:solidFill>
                  <a:srgbClr val="D1D5DB"/>
                </a:solidFill>
                <a:effectLst/>
                <a:latin typeface="Söhne"/>
              </a:rPr>
              <a:t>español se traduce como "primero en entrar, primero en salir". Es un </a:t>
            </a:r>
          </a:p>
          <a:p>
            <a:r>
              <a:rPr lang="es-ES" b="0" i="0" dirty="0">
                <a:solidFill>
                  <a:srgbClr val="D1D5DB"/>
                </a:solidFill>
                <a:effectLst/>
                <a:latin typeface="Söhne"/>
              </a:rPr>
              <a:t>concepto utilizado en el contexto de las estructuras de datos para describir</a:t>
            </a:r>
          </a:p>
          <a:p>
            <a:r>
              <a:rPr lang="es-ES" b="0" i="0" dirty="0">
                <a:solidFill>
                  <a:srgbClr val="D1D5DB"/>
                </a:solidFill>
                <a:effectLst/>
                <a:latin typeface="Söhne"/>
              </a:rPr>
              <a:t>una política de manejo de elementos o datos.</a:t>
            </a:r>
            <a:endParaRPr lang="es-BO" dirty="0"/>
          </a:p>
        </p:txBody>
      </p:sp>
      <p:pic>
        <p:nvPicPr>
          <p:cNvPr id="2050" name="Picture 2" descr="▷ Método FIFO y LIFO: técnicas de gestión de la carga">
            <a:extLst>
              <a:ext uri="{FF2B5EF4-FFF2-40B4-BE49-F238E27FC236}">
                <a16:creationId xmlns:a16="http://schemas.microsoft.com/office/drawing/2014/main" id="{FB84ADBD-6ED0-478D-8F46-1680E7C15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475" y="2877030"/>
            <a:ext cx="3996000" cy="209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331200" y="525600"/>
            <a:ext cx="7704000" cy="9719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3. ¿Muestra la diferencia entre </a:t>
            </a:r>
            <a:br>
              <a:rPr lang="es-ES" dirty="0"/>
            </a:br>
            <a:r>
              <a:rPr lang="es-ES" dirty="0"/>
              <a:t>LIFO y FIFO? </a:t>
            </a:r>
            <a:endParaRPr dirty="0"/>
          </a:p>
        </p:txBody>
      </p:sp>
      <p:sp>
        <p:nvSpPr>
          <p:cNvPr id="3" name="Subtítulo 2">
            <a:extLst>
              <a:ext uri="{FF2B5EF4-FFF2-40B4-BE49-F238E27FC236}">
                <a16:creationId xmlns:a16="http://schemas.microsoft.com/office/drawing/2014/main" id="{0F3A43FD-E0C2-4C79-AA7B-67F74FDC3A8B}"/>
              </a:ext>
            </a:extLst>
          </p:cNvPr>
          <p:cNvSpPr>
            <a:spLocks noGrp="1"/>
          </p:cNvSpPr>
          <p:nvPr>
            <p:ph type="subTitle" idx="1"/>
          </p:nvPr>
        </p:nvSpPr>
        <p:spPr>
          <a:xfrm>
            <a:off x="-138250" y="1497599"/>
            <a:ext cx="6776650" cy="3153600"/>
          </a:xfrm>
        </p:spPr>
        <p:txBody>
          <a:bodyPr/>
          <a:lstStyle/>
          <a:p>
            <a:pPr algn="l"/>
            <a:r>
              <a:rPr lang="es-ES" b="0" i="0" dirty="0">
                <a:solidFill>
                  <a:srgbClr val="D1D5DB"/>
                </a:solidFill>
                <a:effectLst/>
                <a:latin typeface="Söhne"/>
              </a:rPr>
              <a:t>LIFO (Last-In, First-Out):</a:t>
            </a:r>
          </a:p>
          <a:p>
            <a:pPr algn="l">
              <a:buFont typeface="Arial" panose="020B0604020202020204" pitchFamily="34" charset="0"/>
              <a:buChar char="•"/>
            </a:pPr>
            <a:r>
              <a:rPr lang="es-ES" b="0" i="0" dirty="0">
                <a:solidFill>
                  <a:srgbClr val="D1D5DB"/>
                </a:solidFill>
                <a:effectLst/>
                <a:latin typeface="Söhne"/>
              </a:rPr>
              <a:t>En LIFO, el último elemento que se ingresa es el primero en ser procesado o eliminado.</a:t>
            </a:r>
          </a:p>
          <a:p>
            <a:pPr algn="l">
              <a:buFont typeface="Arial" panose="020B0604020202020204" pitchFamily="34" charset="0"/>
              <a:buChar char="•"/>
            </a:pPr>
            <a:r>
              <a:rPr lang="es-ES" b="0" i="0" dirty="0">
                <a:solidFill>
                  <a:srgbClr val="D1D5DB"/>
                </a:solidFill>
                <a:effectLst/>
                <a:latin typeface="Söhne"/>
              </a:rPr>
              <a:t>Los elementos se agregan y se eliminan desde la misma posición, generalmente denominada "tope" o "cima".</a:t>
            </a:r>
          </a:p>
          <a:p>
            <a:pPr algn="l"/>
            <a:r>
              <a:rPr lang="es-ES" b="0" i="0" dirty="0">
                <a:solidFill>
                  <a:srgbClr val="D1D5DB"/>
                </a:solidFill>
                <a:effectLst/>
                <a:latin typeface="Söhne"/>
              </a:rPr>
              <a:t>FIFO (First-In, First-Out):</a:t>
            </a:r>
          </a:p>
          <a:p>
            <a:pPr algn="l">
              <a:buFont typeface="Arial" panose="020B0604020202020204" pitchFamily="34" charset="0"/>
              <a:buChar char="•"/>
            </a:pPr>
            <a:r>
              <a:rPr lang="es-ES" b="0" i="0" dirty="0">
                <a:solidFill>
                  <a:srgbClr val="D1D5DB"/>
                </a:solidFill>
                <a:effectLst/>
                <a:latin typeface="Söhne"/>
              </a:rPr>
              <a:t>En FIFO, el primer elemento que se ingresa es el primero en ser procesado o eliminado.</a:t>
            </a:r>
          </a:p>
          <a:p>
            <a:pPr algn="l">
              <a:buFont typeface="Arial" panose="020B0604020202020204" pitchFamily="34" charset="0"/>
              <a:buChar char="•"/>
            </a:pPr>
            <a:r>
              <a:rPr lang="es-ES" b="0" i="0" dirty="0">
                <a:solidFill>
                  <a:srgbClr val="D1D5DB"/>
                </a:solidFill>
                <a:effectLst/>
                <a:latin typeface="Söhne"/>
              </a:rPr>
              <a:t>Los elementos se agregan al final de la estructura y se eliminan desde el frente.</a:t>
            </a:r>
          </a:p>
          <a:p>
            <a:pPr algn="l">
              <a:buFont typeface="Arial" panose="020B0604020202020204" pitchFamily="34" charset="0"/>
              <a:buChar char="•"/>
            </a:pPr>
            <a:r>
              <a:rPr lang="es-ES" b="0" i="0" dirty="0">
                <a:solidFill>
                  <a:srgbClr val="D1D5DB"/>
                </a:solidFill>
                <a:effectLst/>
                <a:latin typeface="Söhne"/>
              </a:rPr>
              <a:t>Es similar a una cola en la vida cotidiana, donde las personas que llegan primero son las primeras en ser atendidas.</a:t>
            </a:r>
          </a:p>
          <a:p>
            <a:endParaRPr lang="es-BO" dirty="0"/>
          </a:p>
        </p:txBody>
      </p:sp>
      <p:pic>
        <p:nvPicPr>
          <p:cNvPr id="3074" name="Picture 2" descr="Modalidad Informatica: MEMORIAS LIFO Y FIFO">
            <a:extLst>
              <a:ext uri="{FF2B5EF4-FFF2-40B4-BE49-F238E27FC236}">
                <a16:creationId xmlns:a16="http://schemas.microsoft.com/office/drawing/2014/main" id="{AF780249-D571-4218-9113-8CC3E0784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425" y="2146949"/>
            <a:ext cx="2475975" cy="199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4. ¿Qué es una COLA?</a:t>
            </a:r>
            <a:endParaRPr dirty="0"/>
          </a:p>
        </p:txBody>
      </p:sp>
      <p:sp>
        <p:nvSpPr>
          <p:cNvPr id="3" name="Subtítulo 2">
            <a:extLst>
              <a:ext uri="{FF2B5EF4-FFF2-40B4-BE49-F238E27FC236}">
                <a16:creationId xmlns:a16="http://schemas.microsoft.com/office/drawing/2014/main" id="{0F3A43FD-E0C2-4C79-AA7B-67F74FDC3A8B}"/>
              </a:ext>
            </a:extLst>
          </p:cNvPr>
          <p:cNvSpPr>
            <a:spLocks noGrp="1"/>
          </p:cNvSpPr>
          <p:nvPr>
            <p:ph type="subTitle" idx="1"/>
          </p:nvPr>
        </p:nvSpPr>
        <p:spPr>
          <a:xfrm>
            <a:off x="956150" y="1454400"/>
            <a:ext cx="6776650" cy="3244075"/>
          </a:xfrm>
        </p:spPr>
        <p:txBody>
          <a:bodyPr/>
          <a:lstStyle/>
          <a:p>
            <a:r>
              <a:rPr lang="es-ES" b="0" i="0" dirty="0">
                <a:solidFill>
                  <a:srgbClr val="D1D5DB"/>
                </a:solidFill>
                <a:effectLst/>
                <a:latin typeface="Söhne"/>
              </a:rPr>
              <a:t>La cola se puede imaginar como una línea de espera, donde los elementos</a:t>
            </a:r>
          </a:p>
          <a:p>
            <a:r>
              <a:rPr lang="es-ES" b="0" i="0" dirty="0">
                <a:solidFill>
                  <a:srgbClr val="D1D5DB"/>
                </a:solidFill>
                <a:effectLst/>
                <a:latin typeface="Söhne"/>
              </a:rPr>
              <a:t>nuevos se agregan al final de la cola y los elementos existentes permanecen</a:t>
            </a:r>
          </a:p>
          <a:p>
            <a:r>
              <a:rPr lang="es-ES" b="0" i="0" dirty="0">
                <a:solidFill>
                  <a:srgbClr val="D1D5DB"/>
                </a:solidFill>
                <a:effectLst/>
                <a:latin typeface="Söhne"/>
              </a:rPr>
              <a:t>en su posición hasta que les llegue el turno de ser procesados o eliminados.</a:t>
            </a:r>
          </a:p>
          <a:p>
            <a:endParaRPr lang="es-ES" b="0" i="0" dirty="0">
              <a:solidFill>
                <a:srgbClr val="D1D5DB"/>
              </a:solidFill>
              <a:effectLst/>
              <a:latin typeface="Söhne"/>
            </a:endParaRPr>
          </a:p>
          <a:p>
            <a:r>
              <a:rPr lang="es-ES" b="0" i="0" dirty="0">
                <a:solidFill>
                  <a:srgbClr val="D1D5DB"/>
                </a:solidFill>
                <a:effectLst/>
                <a:latin typeface="Söhne"/>
              </a:rPr>
              <a:t>Este enfoque garantiza un tratamiento justo y equitativo, ya que los</a:t>
            </a:r>
          </a:p>
          <a:p>
            <a:r>
              <a:rPr lang="es-ES" b="0" i="0" dirty="0">
                <a:solidFill>
                  <a:srgbClr val="D1D5DB"/>
                </a:solidFill>
                <a:effectLst/>
                <a:latin typeface="Söhne"/>
              </a:rPr>
              <a:t>elementos se procesan en el mismo orden en el que llegaron.</a:t>
            </a:r>
            <a:endParaRPr lang="es-BO" dirty="0"/>
          </a:p>
        </p:txBody>
      </p:sp>
      <p:pic>
        <p:nvPicPr>
          <p:cNvPr id="4098" name="Picture 2" descr="Cola, Estructura De Datos, La Cola De Mensajes imagen png - imagen  transparente descarga gratuita">
            <a:extLst>
              <a:ext uri="{FF2B5EF4-FFF2-40B4-BE49-F238E27FC236}">
                <a16:creationId xmlns:a16="http://schemas.microsoft.com/office/drawing/2014/main" id="{58EEC68D-3BCD-4504-8C38-0F3DD65CE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400" y="3076437"/>
            <a:ext cx="2611600" cy="197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09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511200"/>
            <a:ext cx="7704000" cy="1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5. ¿Qué es QUEUE en JAVA, una </a:t>
            </a:r>
            <a:br>
              <a:rPr lang="es-ES" dirty="0"/>
            </a:br>
            <a:r>
              <a:rPr lang="es-ES" dirty="0"/>
              <a:t>QUEUE será lo mismo que una COLA?</a:t>
            </a:r>
            <a:endParaRPr dirty="0"/>
          </a:p>
        </p:txBody>
      </p:sp>
      <p:sp>
        <p:nvSpPr>
          <p:cNvPr id="7" name="CuadroTexto 6">
            <a:extLst>
              <a:ext uri="{FF2B5EF4-FFF2-40B4-BE49-F238E27FC236}">
                <a16:creationId xmlns:a16="http://schemas.microsoft.com/office/drawing/2014/main" id="{93150D3A-2304-474E-8028-706AB30E5045}"/>
              </a:ext>
            </a:extLst>
          </p:cNvPr>
          <p:cNvSpPr txBox="1"/>
          <p:nvPr/>
        </p:nvSpPr>
        <p:spPr>
          <a:xfrm>
            <a:off x="640800" y="2341853"/>
            <a:ext cx="6710400" cy="954107"/>
          </a:xfrm>
          <a:prstGeom prst="rect">
            <a:avLst/>
          </a:prstGeom>
          <a:noFill/>
        </p:spPr>
        <p:txBody>
          <a:bodyPr wrap="square" rtlCol="0">
            <a:spAutoFit/>
          </a:bodyPr>
          <a:lstStyle/>
          <a:p>
            <a:r>
              <a:rPr lang="es-ES" dirty="0">
                <a:solidFill>
                  <a:schemeClr val="bg1"/>
                </a:solidFill>
              </a:rPr>
              <a:t>La interfaz </a:t>
            </a:r>
            <a:r>
              <a:rPr lang="es-ES" dirty="0" err="1">
                <a:solidFill>
                  <a:schemeClr val="bg1"/>
                </a:solidFill>
              </a:rPr>
              <a:t>Queue</a:t>
            </a:r>
            <a:r>
              <a:rPr lang="es-ES" dirty="0">
                <a:solidFill>
                  <a:schemeClr val="bg1"/>
                </a:solidFill>
              </a:rPr>
              <a:t> define métodos para realizar operaciones comunes en una cola, como agregar elementos al final de la cola, eliminar elementos del frente de la cola, obtener el elemento del frente sin eliminarlo, verificar si la cola está vacía, obtener el tamaño de la cola, entre otros.</a:t>
            </a:r>
            <a:endParaRPr lang="es-BO"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720000" y="511200"/>
            <a:ext cx="7704000" cy="1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6. ¿Qué es INI o REAR en una COLA?</a:t>
            </a:r>
            <a:endParaRPr dirty="0"/>
          </a:p>
        </p:txBody>
      </p:sp>
      <p:sp>
        <p:nvSpPr>
          <p:cNvPr id="2" name="CuadroTexto 1">
            <a:extLst>
              <a:ext uri="{FF2B5EF4-FFF2-40B4-BE49-F238E27FC236}">
                <a16:creationId xmlns:a16="http://schemas.microsoft.com/office/drawing/2014/main" id="{F76CD6DC-643C-42DA-AFEF-76340B456C61}"/>
              </a:ext>
            </a:extLst>
          </p:cNvPr>
          <p:cNvSpPr txBox="1"/>
          <p:nvPr/>
        </p:nvSpPr>
        <p:spPr>
          <a:xfrm>
            <a:off x="547200" y="1720800"/>
            <a:ext cx="7588800" cy="1815882"/>
          </a:xfrm>
          <a:prstGeom prst="rect">
            <a:avLst/>
          </a:prstGeom>
          <a:noFill/>
        </p:spPr>
        <p:txBody>
          <a:bodyPr wrap="square" rtlCol="0">
            <a:spAutoFit/>
          </a:bodyPr>
          <a:lstStyle/>
          <a:p>
            <a:r>
              <a:rPr lang="es-ES" dirty="0">
                <a:solidFill>
                  <a:schemeClr val="bg1"/>
                </a:solidFill>
              </a:rPr>
              <a:t>En una cola, el término "</a:t>
            </a:r>
            <a:r>
              <a:rPr lang="es-ES" dirty="0" err="1">
                <a:solidFill>
                  <a:schemeClr val="bg1"/>
                </a:solidFill>
              </a:rPr>
              <a:t>rear</a:t>
            </a:r>
            <a:r>
              <a:rPr lang="es-ES" dirty="0">
                <a:solidFill>
                  <a:schemeClr val="bg1"/>
                </a:solidFill>
              </a:rPr>
              <a:t>" se refiere a la parte posterior de la cola, es decir, la posición donde se agregan nuevos elementos. También se le conoce como "</a:t>
            </a:r>
            <a:r>
              <a:rPr lang="es-ES" dirty="0" err="1">
                <a:solidFill>
                  <a:schemeClr val="bg1"/>
                </a:solidFill>
              </a:rPr>
              <a:t>tail</a:t>
            </a:r>
            <a:r>
              <a:rPr lang="es-ES" dirty="0">
                <a:solidFill>
                  <a:schemeClr val="bg1"/>
                </a:solidFill>
              </a:rPr>
              <a:t>" o "final". Por otro lado, "</a:t>
            </a:r>
            <a:r>
              <a:rPr lang="es-ES" dirty="0" err="1">
                <a:solidFill>
                  <a:schemeClr val="bg1"/>
                </a:solidFill>
              </a:rPr>
              <a:t>front</a:t>
            </a:r>
            <a:r>
              <a:rPr lang="es-ES" dirty="0">
                <a:solidFill>
                  <a:schemeClr val="bg1"/>
                </a:solidFill>
              </a:rPr>
              <a:t>" o "head" se refiere a la parte delantera de la cola, es decir, la posición desde donde se eliminan los elementos.</a:t>
            </a:r>
          </a:p>
          <a:p>
            <a:endParaRPr lang="es-ES" dirty="0">
              <a:solidFill>
                <a:schemeClr val="bg1"/>
              </a:solidFill>
            </a:endParaRPr>
          </a:p>
          <a:p>
            <a:r>
              <a:rPr lang="es-ES" dirty="0">
                <a:solidFill>
                  <a:schemeClr val="bg1"/>
                </a:solidFill>
              </a:rPr>
              <a:t>En términos más simples, "</a:t>
            </a:r>
            <a:r>
              <a:rPr lang="es-ES" dirty="0" err="1">
                <a:solidFill>
                  <a:schemeClr val="bg1"/>
                </a:solidFill>
              </a:rPr>
              <a:t>rear</a:t>
            </a:r>
            <a:r>
              <a:rPr lang="es-ES" dirty="0">
                <a:solidFill>
                  <a:schemeClr val="bg1"/>
                </a:solidFill>
              </a:rPr>
              <a:t>" indica el extremo en el que se insertan los elementos nuevos, mientras que "</a:t>
            </a:r>
            <a:r>
              <a:rPr lang="es-ES" dirty="0" err="1">
                <a:solidFill>
                  <a:schemeClr val="bg1"/>
                </a:solidFill>
              </a:rPr>
              <a:t>front</a:t>
            </a:r>
            <a:r>
              <a:rPr lang="es-ES" dirty="0">
                <a:solidFill>
                  <a:schemeClr val="bg1"/>
                </a:solidFill>
              </a:rPr>
              <a:t>" indica el extremo desde el que se eliminan los elementos existentes.</a:t>
            </a:r>
            <a:endParaRPr lang="es-BO" dirty="0">
              <a:solidFill>
                <a:schemeClr val="bg1"/>
              </a:solidFill>
            </a:endParaRPr>
          </a:p>
        </p:txBody>
      </p:sp>
    </p:spTree>
    <p:extLst>
      <p:ext uri="{BB962C8B-B14F-4D97-AF65-F5344CB8AC3E}">
        <p14:creationId xmlns:p14="http://schemas.microsoft.com/office/powerpoint/2010/main" val="116966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5" name="Google Shape;1485;p49"/>
          <p:cNvSpPr txBox="1">
            <a:spLocks noGrp="1"/>
          </p:cNvSpPr>
          <p:nvPr>
            <p:ph type="title"/>
          </p:nvPr>
        </p:nvSpPr>
        <p:spPr>
          <a:xfrm>
            <a:off x="338400" y="511200"/>
            <a:ext cx="7660800" cy="11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7. ¿Qué es FIN o FRONT en una COLA?</a:t>
            </a:r>
            <a:endParaRPr dirty="0"/>
          </a:p>
        </p:txBody>
      </p:sp>
      <p:sp>
        <p:nvSpPr>
          <p:cNvPr id="2" name="CuadroTexto 1">
            <a:extLst>
              <a:ext uri="{FF2B5EF4-FFF2-40B4-BE49-F238E27FC236}">
                <a16:creationId xmlns:a16="http://schemas.microsoft.com/office/drawing/2014/main" id="{EF436C9E-B141-4B3B-BEEE-5F15E01E0340}"/>
              </a:ext>
            </a:extLst>
          </p:cNvPr>
          <p:cNvSpPr txBox="1"/>
          <p:nvPr/>
        </p:nvSpPr>
        <p:spPr>
          <a:xfrm>
            <a:off x="590400" y="1620000"/>
            <a:ext cx="7473600" cy="2031325"/>
          </a:xfrm>
          <a:prstGeom prst="rect">
            <a:avLst/>
          </a:prstGeom>
          <a:noFill/>
        </p:spPr>
        <p:txBody>
          <a:bodyPr wrap="square" rtlCol="0">
            <a:spAutoFit/>
          </a:bodyPr>
          <a:lstStyle/>
          <a:p>
            <a:r>
              <a:rPr lang="es-ES" dirty="0">
                <a:solidFill>
                  <a:schemeClr val="bg1"/>
                </a:solidFill>
              </a:rPr>
              <a:t>En una cola, el término "</a:t>
            </a:r>
            <a:r>
              <a:rPr lang="es-ES" dirty="0" err="1">
                <a:solidFill>
                  <a:schemeClr val="bg1"/>
                </a:solidFill>
              </a:rPr>
              <a:t>front</a:t>
            </a:r>
            <a:r>
              <a:rPr lang="es-ES" dirty="0">
                <a:solidFill>
                  <a:schemeClr val="bg1"/>
                </a:solidFill>
              </a:rPr>
              <a:t>" se refiere a la parte delantera de la cola, es decir, la posición desde donde se eliminan los elementos. También se le conoce como "head" o "frente". Por otro lado, "</a:t>
            </a:r>
            <a:r>
              <a:rPr lang="es-ES" dirty="0" err="1">
                <a:solidFill>
                  <a:schemeClr val="bg1"/>
                </a:solidFill>
              </a:rPr>
              <a:t>rear</a:t>
            </a:r>
            <a:r>
              <a:rPr lang="es-ES" dirty="0">
                <a:solidFill>
                  <a:schemeClr val="bg1"/>
                </a:solidFill>
              </a:rPr>
              <a:t>" o "</a:t>
            </a:r>
            <a:r>
              <a:rPr lang="es-ES" dirty="0" err="1">
                <a:solidFill>
                  <a:schemeClr val="bg1"/>
                </a:solidFill>
              </a:rPr>
              <a:t>tail</a:t>
            </a:r>
            <a:r>
              <a:rPr lang="es-ES" dirty="0">
                <a:solidFill>
                  <a:schemeClr val="bg1"/>
                </a:solidFill>
              </a:rPr>
              <a:t>" se refiere a la parte posterior de la cola, es decir, la posición donde se agregan nuevos elementos.</a:t>
            </a:r>
          </a:p>
          <a:p>
            <a:endParaRPr lang="es-ES" dirty="0">
              <a:solidFill>
                <a:schemeClr val="bg1"/>
              </a:solidFill>
            </a:endParaRPr>
          </a:p>
          <a:p>
            <a:r>
              <a:rPr lang="es-ES" dirty="0">
                <a:solidFill>
                  <a:schemeClr val="bg1"/>
                </a:solidFill>
              </a:rPr>
              <a:t>En resumen, "</a:t>
            </a:r>
            <a:r>
              <a:rPr lang="es-ES" dirty="0" err="1">
                <a:solidFill>
                  <a:schemeClr val="bg1"/>
                </a:solidFill>
              </a:rPr>
              <a:t>front</a:t>
            </a:r>
            <a:r>
              <a:rPr lang="es-ES" dirty="0">
                <a:solidFill>
                  <a:schemeClr val="bg1"/>
                </a:solidFill>
              </a:rPr>
              <a:t>" indica el extremo desde el cual </a:t>
            </a:r>
          </a:p>
          <a:p>
            <a:r>
              <a:rPr lang="es-ES" dirty="0">
                <a:solidFill>
                  <a:schemeClr val="bg1"/>
                </a:solidFill>
              </a:rPr>
              <a:t>se eliminan los elementos existentes en una cola, </a:t>
            </a:r>
          </a:p>
          <a:p>
            <a:r>
              <a:rPr lang="es-ES" dirty="0">
                <a:solidFill>
                  <a:schemeClr val="bg1"/>
                </a:solidFill>
              </a:rPr>
              <a:t>mientras que "</a:t>
            </a:r>
            <a:r>
              <a:rPr lang="es-ES" dirty="0" err="1">
                <a:solidFill>
                  <a:schemeClr val="bg1"/>
                </a:solidFill>
              </a:rPr>
              <a:t>rear</a:t>
            </a:r>
            <a:r>
              <a:rPr lang="es-ES" dirty="0">
                <a:solidFill>
                  <a:schemeClr val="bg1"/>
                </a:solidFill>
              </a:rPr>
              <a:t>" indica el </a:t>
            </a:r>
          </a:p>
          <a:p>
            <a:r>
              <a:rPr lang="es-ES" dirty="0">
                <a:solidFill>
                  <a:schemeClr val="bg1"/>
                </a:solidFill>
              </a:rPr>
              <a:t>extremo en el que se insertan los elementos nuevos</a:t>
            </a:r>
            <a:endParaRPr lang="es-BO" dirty="0">
              <a:solidFill>
                <a:schemeClr val="bg1"/>
              </a:solidFill>
            </a:endParaRPr>
          </a:p>
        </p:txBody>
      </p:sp>
      <p:pic>
        <p:nvPicPr>
          <p:cNvPr id="6146" name="Picture 2" descr="Estructura de Datos y Algoritmos: Colas">
            <a:extLst>
              <a:ext uri="{FF2B5EF4-FFF2-40B4-BE49-F238E27FC236}">
                <a16:creationId xmlns:a16="http://schemas.microsoft.com/office/drawing/2014/main" id="{51788D66-DEC5-4569-8949-47A6D50F7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438" y="2519562"/>
            <a:ext cx="2595562" cy="2507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470611"/>
      </p:ext>
    </p:extLst>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1247</Words>
  <Application>Microsoft Office PowerPoint</Application>
  <PresentationFormat>Presentación en pantalla (16:9)</PresentationFormat>
  <Paragraphs>83</Paragraphs>
  <Slides>19</Slides>
  <Notes>19</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19</vt:i4>
      </vt:variant>
    </vt:vector>
  </HeadingPairs>
  <TitlesOfParts>
    <vt:vector size="28" baseType="lpstr">
      <vt:lpstr>Poppins Thin</vt:lpstr>
      <vt:lpstr>Arial</vt:lpstr>
      <vt:lpstr>Baloo Thambi 2</vt:lpstr>
      <vt:lpstr>Poppins ExtraBold</vt:lpstr>
      <vt:lpstr>Proxima Nova</vt:lpstr>
      <vt:lpstr>Proxima Nova Semibold</vt:lpstr>
      <vt:lpstr>Söhne</vt:lpstr>
      <vt:lpstr>Futuristisches Portfolio by Slidesgo</vt:lpstr>
      <vt:lpstr>Slidesgo Final Pages</vt:lpstr>
      <vt:lpstr>Estructura de Datos</vt:lpstr>
      <vt:lpstr>Manejo de conceptos.</vt:lpstr>
      <vt:lpstr>1. ¿A que se refiere cuando se  habla de ESTRUCTURA DE DATOS?</vt:lpstr>
      <vt:lpstr>2. ¿Que significa FIFO?</vt:lpstr>
      <vt:lpstr>3. ¿Muestra la diferencia entre  LIFO y FIFO? </vt:lpstr>
      <vt:lpstr>4. ¿Qué es una COLA?</vt:lpstr>
      <vt:lpstr>5. ¿Qué es QUEUE en JAVA, una  QUEUE será lo mismo que una COLA?</vt:lpstr>
      <vt:lpstr>6. ¿Qué es INI o REAR en una COLA?</vt:lpstr>
      <vt:lpstr>7. ¿Qué es FIN o FRONT en una COLA?</vt:lpstr>
      <vt:lpstr>8. ¿A que se refiere los métodos esVacia() y esLLena() en una COLA?   ○ Adjunte los métodos </vt:lpstr>
      <vt:lpstr>9. ¿Qué son los métodos estáticos en JAVA?</vt:lpstr>
      <vt:lpstr>10.¿A través de un gráfico, muestre  los métodos mínimos que debería de tener una COLA?   ○ Generar el diagrama con el editor INTELLIJ IDEA </vt:lpstr>
      <vt:lpstr>Parte Practica</vt:lpstr>
      <vt:lpstr>11. Crear las clases necesarias para la PILA DE CLIENTES.</vt:lpstr>
      <vt:lpstr>12.Inicializar la cola de clientes.</vt:lpstr>
      <vt:lpstr>13.Promoción para usuarios de Bolivia.</vt:lpstr>
      <vt:lpstr>14.Moviendo clientes en la cola.</vt:lpstr>
      <vt:lpstr>15.Moviendo clientes entre 2 colas.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Elvin</dc:creator>
  <cp:lastModifiedBy>Elvin Cussi</cp:lastModifiedBy>
  <cp:revision>16</cp:revision>
  <dcterms:modified xsi:type="dcterms:W3CDTF">2023-06-14T02:38:39Z</dcterms:modified>
</cp:coreProperties>
</file>