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66" r:id="rId3"/>
    <p:sldId id="256" r:id="rId4"/>
    <p:sldId id="257" r:id="rId5"/>
    <p:sldId id="258" r:id="rId6"/>
    <p:sldId id="259" r:id="rId7"/>
    <p:sldId id="282" r:id="rId8"/>
    <p:sldId id="260" r:id="rId9"/>
    <p:sldId id="283" r:id="rId10"/>
    <p:sldId id="285" r:id="rId11"/>
    <p:sldId id="284" r:id="rId12"/>
    <p:sldId id="286" r:id="rId13"/>
    <p:sldId id="261" r:id="rId14"/>
    <p:sldId id="263"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Forte" panose="03060902040502070203" pitchFamily="66" charset="0"/>
      <p:regular r:id="rId21"/>
    </p:embeddedFont>
    <p:embeddedFont>
      <p:font typeface="Harlow Solid Italic" panose="04030604020F02020D02" pitchFamily="82" charset="0"/>
      <p:italic r:id="rId22"/>
    </p:embeddedFont>
    <p:embeddedFont>
      <p:font typeface="Lucida Handwriting" panose="03010101010101010101" pitchFamily="66" charset="0"/>
      <p:regular r:id="rId23"/>
    </p:embeddedFont>
    <p:embeddedFont>
      <p:font typeface="Nunito Light" pitchFamily="2" charset="0"/>
      <p:regular r:id="rId24"/>
      <p:bold r:id="rId25"/>
      <p:italic r:id="rId26"/>
      <p:boldItalic r:id="rId27"/>
    </p:embeddedFont>
    <p:embeddedFont>
      <p:font typeface="Nunito Sans" pitchFamily="2" charset="0"/>
      <p:regular r:id="rId28"/>
      <p:bold r:id="rId29"/>
      <p:italic r:id="rId30"/>
      <p:boldItalic r:id="rId31"/>
    </p:embeddedFont>
    <p:embeddedFont>
      <p:font typeface="Nunito Sans ExtraLight"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49EE90-3A45-4A97-9CD4-C892A9F0D94D}">
  <a:tblStyle styleId="{8349EE90-3A45-4A97-9CD4-C892A9F0D94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3741" autoAdjust="0"/>
  </p:normalViewPr>
  <p:slideViewPr>
    <p:cSldViewPr snapToGrid="0">
      <p:cViewPr>
        <p:scale>
          <a:sx n="69" d="100"/>
          <a:sy n="69" d="100"/>
        </p:scale>
        <p:origin x="856" y="1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f665521969_2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2" name="Google Shape;342;g1f665521969_2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665521969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3" name="Google Shape;213;g1f665521969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252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665521969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g1f665521969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024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f665521969_2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0" name="Google Shape;240;g1f665521969_2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f665521969_2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9" name="Google Shape;279;g1f665521969_2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f665521969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1f665521969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f665521969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4" name="Google Shape;144;g1f66552196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665521969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g1f665521969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665521969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3" name="Google Shape;213;g1f665521969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665521969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g1f665521969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6183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f665521969_2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4" name="Google Shape;224;g1f665521969_2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f665521969_2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13" name="Google Shape;213;g1f665521969_2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2963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f665521969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0" name="Google Shape;170;g1f665521969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2283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dirty="0"/>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dirty="0"/>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dirty="0"/>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5" name="Picture 4">
            <a:extLst>
              <a:ext uri="{FF2B5EF4-FFF2-40B4-BE49-F238E27FC236}">
                <a16:creationId xmlns:a16="http://schemas.microsoft.com/office/drawing/2014/main" id="{EA2BF1F6-F74A-8F74-A12A-D87A31DE1E9F}"/>
              </a:ext>
            </a:extLst>
          </p:cNvPr>
          <p:cNvPicPr>
            <a:picLocks noChangeAspect="1"/>
          </p:cNvPicPr>
          <p:nvPr/>
        </p:nvPicPr>
        <p:blipFill>
          <a:blip r:embed="rId3"/>
          <a:stretch>
            <a:fillRect/>
          </a:stretch>
        </p:blipFill>
        <p:spPr>
          <a:xfrm>
            <a:off x="-9044" y="-647476"/>
            <a:ext cx="9143998" cy="5790976"/>
          </a:xfrm>
          <a:prstGeom prst="rect">
            <a:avLst/>
          </a:prstGeom>
        </p:spPr>
      </p:pic>
      <p:grpSp>
        <p:nvGrpSpPr>
          <p:cNvPr id="345" name="Google Shape;345;p35"/>
          <p:cNvGrpSpPr/>
          <p:nvPr/>
        </p:nvGrpSpPr>
        <p:grpSpPr>
          <a:xfrm rot="10800000">
            <a:off x="2622272" y="1334085"/>
            <a:ext cx="3899456" cy="2616396"/>
            <a:chOff x="0" y="-38100"/>
            <a:chExt cx="2054034" cy="1378184"/>
          </a:xfrm>
        </p:grpSpPr>
        <p:sp>
          <p:nvSpPr>
            <p:cNvPr id="346" name="Google Shape;346;p35"/>
            <p:cNvSpPr/>
            <p:nvPr/>
          </p:nvSpPr>
          <p:spPr>
            <a:xfrm>
              <a:off x="0" y="0"/>
              <a:ext cx="2054034" cy="1340084"/>
            </a:xfrm>
            <a:custGeom>
              <a:avLst/>
              <a:gdLst/>
              <a:ahLst/>
              <a:cxnLst/>
              <a:rect l="l" t="t" r="r" b="b"/>
              <a:pathLst>
                <a:path w="2054034" h="1340084" extrusionOk="0">
                  <a:moveTo>
                    <a:pt x="0" y="0"/>
                  </a:moveTo>
                  <a:lnTo>
                    <a:pt x="2054034" y="0"/>
                  </a:lnTo>
                  <a:lnTo>
                    <a:pt x="2054034" y="1340084"/>
                  </a:lnTo>
                  <a:lnTo>
                    <a:pt x="0" y="1340084"/>
                  </a:lnTo>
                  <a:close/>
                </a:path>
              </a:pathLst>
            </a:custGeom>
            <a:solidFill>
              <a:srgbClr val="CEABDD"/>
            </a:solidFill>
            <a:ln>
              <a:noFill/>
            </a:ln>
          </p:spPr>
        </p:sp>
        <p:sp>
          <p:nvSpPr>
            <p:cNvPr id="347" name="Google Shape;347;p35"/>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350" name="Google Shape;350;p35"/>
          <p:cNvSpPr txBox="1"/>
          <p:nvPr/>
        </p:nvSpPr>
        <p:spPr>
          <a:xfrm>
            <a:off x="2708651" y="1374006"/>
            <a:ext cx="2781338" cy="1592744"/>
          </a:xfrm>
          <a:prstGeom prst="rect">
            <a:avLst/>
          </a:prstGeom>
          <a:noFill/>
          <a:ln>
            <a:noFill/>
          </a:ln>
        </p:spPr>
        <p:txBody>
          <a:bodyPr spcFirstLastPara="1" wrap="square" lIns="0" tIns="0" rIns="0" bIns="0" anchor="t" anchorCtr="0">
            <a:spAutoFit/>
          </a:bodyPr>
          <a:lstStyle/>
          <a:p>
            <a:pPr marL="0" marR="0" lvl="0" indent="0" rtl="0">
              <a:lnSpc>
                <a:spcPct val="115000"/>
              </a:lnSpc>
              <a:spcBef>
                <a:spcPts val="0"/>
              </a:spcBef>
              <a:spcAft>
                <a:spcPts val="0"/>
              </a:spcAft>
              <a:buNone/>
            </a:pPr>
            <a:r>
              <a:rPr lang="en" sz="3000" dirty="0">
                <a:latin typeface="Harlow Solid Italic" panose="04030604020F02020D02" pitchFamily="82" charset="0"/>
                <a:sym typeface="Nunito Light"/>
              </a:rPr>
              <a:t>Analysing Fashion Brands by their attributes</a:t>
            </a:r>
            <a:endParaRPr sz="700" dirty="0">
              <a:latin typeface="Harlow Solid Italic" panose="04030604020F02020D02" pitchFamily="82" charset="0"/>
            </a:endParaRPr>
          </a:p>
        </p:txBody>
      </p:sp>
      <p:grpSp>
        <p:nvGrpSpPr>
          <p:cNvPr id="351" name="Google Shape;351;p35"/>
          <p:cNvGrpSpPr/>
          <p:nvPr/>
        </p:nvGrpSpPr>
        <p:grpSpPr>
          <a:xfrm rot="10800000">
            <a:off x="2" y="-770966"/>
            <a:ext cx="9143998" cy="1615385"/>
            <a:chOff x="0" y="-38100"/>
            <a:chExt cx="4816592" cy="850900"/>
          </a:xfrm>
        </p:grpSpPr>
        <p:sp>
          <p:nvSpPr>
            <p:cNvPr id="352" name="Google Shape;352;p35"/>
            <p:cNvSpPr/>
            <p:nvPr/>
          </p:nvSpPr>
          <p:spPr>
            <a:xfrm>
              <a:off x="0" y="0"/>
              <a:ext cx="4816592" cy="150890"/>
            </a:xfrm>
            <a:custGeom>
              <a:avLst/>
              <a:gdLst/>
              <a:ahLst/>
              <a:cxnLst/>
              <a:rect l="l" t="t" r="r" b="b"/>
              <a:pathLst>
                <a:path w="4816592" h="150890" extrusionOk="0">
                  <a:moveTo>
                    <a:pt x="0" y="0"/>
                  </a:moveTo>
                  <a:lnTo>
                    <a:pt x="4816592" y="0"/>
                  </a:lnTo>
                  <a:lnTo>
                    <a:pt x="4816592" y="150890"/>
                  </a:lnTo>
                  <a:lnTo>
                    <a:pt x="0" y="150890"/>
                  </a:lnTo>
                  <a:close/>
                </a:path>
              </a:pathLst>
            </a:custGeom>
            <a:solidFill>
              <a:srgbClr val="CEABDD"/>
            </a:solidFill>
            <a:ln>
              <a:noFill/>
            </a:ln>
          </p:spPr>
        </p:sp>
        <p:sp>
          <p:nvSpPr>
            <p:cNvPr id="353" name="Google Shape;353;p35"/>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354" name="Google Shape;354;p35"/>
          <p:cNvGrpSpPr/>
          <p:nvPr/>
        </p:nvGrpSpPr>
        <p:grpSpPr>
          <a:xfrm rot="10800000">
            <a:off x="2" y="3087247"/>
            <a:ext cx="9143998" cy="1615385"/>
            <a:chOff x="0" y="-38100"/>
            <a:chExt cx="4816592" cy="850900"/>
          </a:xfrm>
        </p:grpSpPr>
        <p:sp>
          <p:nvSpPr>
            <p:cNvPr id="355" name="Google Shape;355;p35"/>
            <p:cNvSpPr/>
            <p:nvPr/>
          </p:nvSpPr>
          <p:spPr>
            <a:xfrm>
              <a:off x="0" y="0"/>
              <a:ext cx="4816592" cy="150890"/>
            </a:xfrm>
            <a:custGeom>
              <a:avLst/>
              <a:gdLst/>
              <a:ahLst/>
              <a:cxnLst/>
              <a:rect l="l" t="t" r="r" b="b"/>
              <a:pathLst>
                <a:path w="4816592" h="150890" extrusionOk="0">
                  <a:moveTo>
                    <a:pt x="0" y="0"/>
                  </a:moveTo>
                  <a:lnTo>
                    <a:pt x="4816592" y="0"/>
                  </a:lnTo>
                  <a:lnTo>
                    <a:pt x="4816592" y="150890"/>
                  </a:lnTo>
                  <a:lnTo>
                    <a:pt x="0" y="150890"/>
                  </a:lnTo>
                  <a:close/>
                </a:path>
              </a:pathLst>
            </a:custGeom>
            <a:solidFill>
              <a:srgbClr val="CEABDD"/>
            </a:solidFill>
            <a:ln>
              <a:noFill/>
            </a:ln>
          </p:spPr>
        </p:sp>
        <p:sp>
          <p:nvSpPr>
            <p:cNvPr id="356" name="Google Shape;356;p35"/>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357" name="Google Shape;357;p35"/>
          <p:cNvGrpSpPr/>
          <p:nvPr/>
        </p:nvGrpSpPr>
        <p:grpSpPr>
          <a:xfrm rot="-5400000">
            <a:off x="-1882209" y="2500380"/>
            <a:ext cx="7843708" cy="1548000"/>
            <a:chOff x="0" y="-38100"/>
            <a:chExt cx="4816592" cy="850900"/>
          </a:xfrm>
        </p:grpSpPr>
        <p:sp>
          <p:nvSpPr>
            <p:cNvPr id="358" name="Google Shape;358;p35"/>
            <p:cNvSpPr/>
            <p:nvPr/>
          </p:nvSpPr>
          <p:spPr>
            <a:xfrm>
              <a:off x="0" y="0"/>
              <a:ext cx="4816592" cy="150890"/>
            </a:xfrm>
            <a:custGeom>
              <a:avLst/>
              <a:gdLst/>
              <a:ahLst/>
              <a:cxnLst/>
              <a:rect l="l" t="t" r="r" b="b"/>
              <a:pathLst>
                <a:path w="4816592" h="150890" extrusionOk="0">
                  <a:moveTo>
                    <a:pt x="0" y="0"/>
                  </a:moveTo>
                  <a:lnTo>
                    <a:pt x="4816592" y="0"/>
                  </a:lnTo>
                  <a:lnTo>
                    <a:pt x="4816592" y="150890"/>
                  </a:lnTo>
                  <a:lnTo>
                    <a:pt x="0" y="150890"/>
                  </a:lnTo>
                  <a:close/>
                </a:path>
              </a:pathLst>
            </a:custGeom>
            <a:solidFill>
              <a:srgbClr val="CEABDD"/>
            </a:solidFill>
            <a:ln>
              <a:noFill/>
            </a:ln>
          </p:spPr>
        </p:sp>
        <p:sp>
          <p:nvSpPr>
            <p:cNvPr id="359" name="Google Shape;359;p35"/>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360" name="Google Shape;360;p35"/>
          <p:cNvGrpSpPr/>
          <p:nvPr/>
        </p:nvGrpSpPr>
        <p:grpSpPr>
          <a:xfrm rot="-5400000">
            <a:off x="3948352" y="3415399"/>
            <a:ext cx="8757819" cy="1615385"/>
            <a:chOff x="0" y="-38100"/>
            <a:chExt cx="4816592" cy="850900"/>
          </a:xfrm>
        </p:grpSpPr>
        <p:sp>
          <p:nvSpPr>
            <p:cNvPr id="361" name="Google Shape;361;p35"/>
            <p:cNvSpPr/>
            <p:nvPr/>
          </p:nvSpPr>
          <p:spPr>
            <a:xfrm>
              <a:off x="0" y="0"/>
              <a:ext cx="4816592" cy="150890"/>
            </a:xfrm>
            <a:custGeom>
              <a:avLst/>
              <a:gdLst/>
              <a:ahLst/>
              <a:cxnLst/>
              <a:rect l="l" t="t" r="r" b="b"/>
              <a:pathLst>
                <a:path w="4816592" h="150890" extrusionOk="0">
                  <a:moveTo>
                    <a:pt x="0" y="0"/>
                  </a:moveTo>
                  <a:lnTo>
                    <a:pt x="4816592" y="0"/>
                  </a:lnTo>
                  <a:lnTo>
                    <a:pt x="4816592" y="150890"/>
                  </a:lnTo>
                  <a:lnTo>
                    <a:pt x="0" y="150890"/>
                  </a:lnTo>
                  <a:close/>
                </a:path>
              </a:pathLst>
            </a:custGeom>
            <a:solidFill>
              <a:srgbClr val="CEABDD"/>
            </a:solidFill>
            <a:ln>
              <a:noFill/>
            </a:ln>
          </p:spPr>
        </p:sp>
        <p:sp>
          <p:nvSpPr>
            <p:cNvPr id="362" name="Google Shape;362;p35"/>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6" name="TextBox 5">
            <a:extLst>
              <a:ext uri="{FF2B5EF4-FFF2-40B4-BE49-F238E27FC236}">
                <a16:creationId xmlns:a16="http://schemas.microsoft.com/office/drawing/2014/main" id="{3745B26C-E569-8D54-7855-E51847A697B0}"/>
              </a:ext>
            </a:extLst>
          </p:cNvPr>
          <p:cNvSpPr txBox="1"/>
          <p:nvPr/>
        </p:nvSpPr>
        <p:spPr>
          <a:xfrm>
            <a:off x="3606382" y="3192651"/>
            <a:ext cx="2781338" cy="523220"/>
          </a:xfrm>
          <a:prstGeom prst="rect">
            <a:avLst/>
          </a:prstGeom>
          <a:noFill/>
        </p:spPr>
        <p:txBody>
          <a:bodyPr wrap="square" rtlCol="0">
            <a:spAutoFit/>
          </a:bodyPr>
          <a:lstStyle/>
          <a:p>
            <a:pPr algn="r"/>
            <a:r>
              <a:rPr lang="en-IN" dirty="0">
                <a:latin typeface="Lucida Handwriting" panose="03010101010101010101" pitchFamily="66" charset="0"/>
              </a:rPr>
              <a:t>~A Project by Elvia Dey </a:t>
            </a:r>
          </a:p>
          <a:p>
            <a:pPr algn="r"/>
            <a:r>
              <a:rPr lang="en-IN" dirty="0">
                <a:latin typeface="Lucida Handwriting" panose="03010101010101010101" pitchFamily="66" charset="0"/>
              </a:rPr>
              <a:t>for AIDA (ENT-2017)</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8"/>
          <p:cNvPicPr preferRelativeResize="0"/>
          <p:nvPr/>
        </p:nvPicPr>
        <p:blipFill rotWithShape="1">
          <a:blip r:embed="rId3">
            <a:alphaModFix amt="57000"/>
          </a:blip>
          <a:srcRect t="43901" r="21837"/>
          <a:stretch/>
        </p:blipFill>
        <p:spPr>
          <a:xfrm>
            <a:off x="0" y="0"/>
            <a:ext cx="9144000" cy="5143500"/>
          </a:xfrm>
          <a:prstGeom prst="rect">
            <a:avLst/>
          </a:prstGeom>
          <a:noFill/>
          <a:ln>
            <a:noFill/>
          </a:ln>
        </p:spPr>
      </p:pic>
      <p:pic>
        <p:nvPicPr>
          <p:cNvPr id="4" name="Picture 3">
            <a:extLst>
              <a:ext uri="{FF2B5EF4-FFF2-40B4-BE49-F238E27FC236}">
                <a16:creationId xmlns:a16="http://schemas.microsoft.com/office/drawing/2014/main" id="{0E31E29A-B1D2-48E6-0EFB-35E542A2E965}"/>
              </a:ext>
            </a:extLst>
          </p:cNvPr>
          <p:cNvPicPr>
            <a:picLocks noChangeAspect="1"/>
          </p:cNvPicPr>
          <p:nvPr/>
        </p:nvPicPr>
        <p:blipFill>
          <a:blip r:embed="rId4"/>
          <a:stretch>
            <a:fillRect/>
          </a:stretch>
        </p:blipFill>
        <p:spPr>
          <a:xfrm>
            <a:off x="2263088" y="0"/>
            <a:ext cx="6880912" cy="5183468"/>
          </a:xfrm>
          <a:prstGeom prst="rect">
            <a:avLst/>
          </a:prstGeom>
        </p:spPr>
      </p:pic>
      <p:sp>
        <p:nvSpPr>
          <p:cNvPr id="216" name="Google Shape;216;p28"/>
          <p:cNvSpPr txBox="1"/>
          <p:nvPr/>
        </p:nvSpPr>
        <p:spPr>
          <a:xfrm>
            <a:off x="-64655" y="1325468"/>
            <a:ext cx="2804231" cy="2585323"/>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 sz="3000" b="0" i="0" u="none" strike="noStrike" cap="none" dirty="0">
                <a:solidFill>
                  <a:srgbClr val="171616"/>
                </a:solidFill>
                <a:latin typeface="Nunito Light"/>
                <a:ea typeface="Nunito Light"/>
                <a:cs typeface="Nunito Light"/>
                <a:sym typeface="Nunito Light"/>
              </a:rPr>
              <a:t>Scatter plot of Principal Component Analysis</a:t>
            </a:r>
            <a:endParaRPr sz="700" dirty="0"/>
          </a:p>
        </p:txBody>
      </p:sp>
    </p:spTree>
    <p:extLst>
      <p:ext uri="{BB962C8B-B14F-4D97-AF65-F5344CB8AC3E}">
        <p14:creationId xmlns:p14="http://schemas.microsoft.com/office/powerpoint/2010/main" val="258570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3" name="Picture 2">
            <a:extLst>
              <a:ext uri="{FF2B5EF4-FFF2-40B4-BE49-F238E27FC236}">
                <a16:creationId xmlns:a16="http://schemas.microsoft.com/office/drawing/2014/main" id="{E0F7E66E-488C-3839-C291-D63E7608FD7A}"/>
              </a:ext>
            </a:extLst>
          </p:cNvPr>
          <p:cNvPicPr>
            <a:picLocks noChangeAspect="1"/>
          </p:cNvPicPr>
          <p:nvPr/>
        </p:nvPicPr>
        <p:blipFill rotWithShape="1">
          <a:blip r:embed="rId3"/>
          <a:srcRect l="-4134" r="8252"/>
          <a:stretch/>
        </p:blipFill>
        <p:spPr>
          <a:xfrm>
            <a:off x="-285917" y="333912"/>
            <a:ext cx="6593662" cy="4475676"/>
          </a:xfrm>
          <a:prstGeom prst="rect">
            <a:avLst/>
          </a:prstGeom>
        </p:spPr>
      </p:pic>
      <p:pic>
        <p:nvPicPr>
          <p:cNvPr id="172" name="Google Shape;172;p27"/>
          <p:cNvPicPr preferRelativeResize="0"/>
          <p:nvPr/>
        </p:nvPicPr>
        <p:blipFill rotWithShape="1">
          <a:blip r:embed="rId4">
            <a:alphaModFix amt="57000"/>
          </a:blip>
          <a:srcRect t="297" b="27932"/>
          <a:stretch/>
        </p:blipFill>
        <p:spPr>
          <a:xfrm>
            <a:off x="8908" y="-10935"/>
            <a:ext cx="9144000" cy="5143500"/>
          </a:xfrm>
          <a:prstGeom prst="rect">
            <a:avLst/>
          </a:prstGeom>
          <a:noFill/>
          <a:ln>
            <a:noFill/>
          </a:ln>
        </p:spPr>
      </p:pic>
      <p:grpSp>
        <p:nvGrpSpPr>
          <p:cNvPr id="174" name="Google Shape;174;p27"/>
          <p:cNvGrpSpPr/>
          <p:nvPr/>
        </p:nvGrpSpPr>
        <p:grpSpPr>
          <a:xfrm>
            <a:off x="868156" y="479559"/>
            <a:ext cx="4105448" cy="4108265"/>
            <a:chOff x="0" y="-28575"/>
            <a:chExt cx="2162583" cy="2164067"/>
          </a:xfrm>
        </p:grpSpPr>
        <p:sp>
          <p:nvSpPr>
            <p:cNvPr id="175" name="Google Shape;175;p27"/>
            <p:cNvSpPr/>
            <p:nvPr/>
          </p:nvSpPr>
          <p:spPr>
            <a:xfrm>
              <a:off x="0" y="0"/>
              <a:ext cx="2162583" cy="2135492"/>
            </a:xfrm>
            <a:custGeom>
              <a:avLst/>
              <a:gdLst/>
              <a:ahLst/>
              <a:cxnLst/>
              <a:rect l="l" t="t" r="r" b="b"/>
              <a:pathLst>
                <a:path w="2162583" h="2135492" extrusionOk="0">
                  <a:moveTo>
                    <a:pt x="0" y="0"/>
                  </a:moveTo>
                  <a:lnTo>
                    <a:pt x="2162583" y="0"/>
                  </a:lnTo>
                  <a:lnTo>
                    <a:pt x="2162583" y="2135492"/>
                  </a:lnTo>
                  <a:lnTo>
                    <a:pt x="0" y="2135492"/>
                  </a:lnTo>
                  <a:close/>
                </a:path>
              </a:pathLst>
            </a:custGeom>
            <a:solidFill>
              <a:srgbClr val="FFFFFF"/>
            </a:solidFill>
            <a:ln>
              <a:noFill/>
            </a:ln>
          </p:spPr>
        </p:sp>
        <p:sp>
          <p:nvSpPr>
            <p:cNvPr id="176" name="Google Shape;176;p27"/>
            <p:cNvSpPr txBox="1"/>
            <p:nvPr/>
          </p:nvSpPr>
          <p:spPr>
            <a:xfrm>
              <a:off x="0" y="-28575"/>
              <a:ext cx="812800" cy="841375"/>
            </a:xfrm>
            <a:prstGeom prst="rect">
              <a:avLst/>
            </a:prstGeom>
            <a:noFill/>
            <a:ln>
              <a:noFill/>
            </a:ln>
          </p:spPr>
          <p:txBody>
            <a:bodyPr spcFirstLastPara="1" wrap="square" lIns="25400" tIns="25400" rIns="25400" bIns="25400" anchor="ctr" anchorCtr="0">
              <a:noAutofit/>
            </a:bodyPr>
            <a:lstStyle/>
            <a:p>
              <a:pPr marL="0" marR="0" lvl="0" indent="0" algn="ctr" rtl="0">
                <a:lnSpc>
                  <a:spcPct val="133500"/>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177" name="Google Shape;177;p27"/>
          <p:cNvSpPr/>
          <p:nvPr/>
        </p:nvSpPr>
        <p:spPr>
          <a:xfrm>
            <a:off x="5187468" y="1956108"/>
            <a:ext cx="2050110" cy="369064"/>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179" name="Google Shape;179;p27"/>
          <p:cNvSpPr/>
          <p:nvPr/>
        </p:nvSpPr>
        <p:spPr>
          <a:xfrm>
            <a:off x="5157755" y="1362946"/>
            <a:ext cx="2050069" cy="369057"/>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181" name="Google Shape;181;p27"/>
          <p:cNvSpPr txBox="1"/>
          <p:nvPr/>
        </p:nvSpPr>
        <p:spPr>
          <a:xfrm>
            <a:off x="6774423" y="1375227"/>
            <a:ext cx="2110774" cy="2585323"/>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IN" sz="3000" b="0" i="0" u="none" strike="noStrike" cap="none" dirty="0">
                <a:solidFill>
                  <a:srgbClr val="171616"/>
                </a:solidFill>
                <a:latin typeface="Nunito Light"/>
                <a:ea typeface="Nunito Light"/>
                <a:cs typeface="Nunito Light"/>
                <a:sym typeface="Nunito Light"/>
              </a:rPr>
              <a:t>Inference from the PCA Scatter plot</a:t>
            </a:r>
            <a:endParaRPr sz="700" dirty="0"/>
          </a:p>
        </p:txBody>
      </p:sp>
      <p:grpSp>
        <p:nvGrpSpPr>
          <p:cNvPr id="182" name="Google Shape;182;p27"/>
          <p:cNvGrpSpPr/>
          <p:nvPr/>
        </p:nvGrpSpPr>
        <p:grpSpPr>
          <a:xfrm>
            <a:off x="4983546" y="1013312"/>
            <a:ext cx="1543050" cy="1615385"/>
            <a:chOff x="0" y="-38100"/>
            <a:chExt cx="812800" cy="850900"/>
          </a:xfrm>
        </p:grpSpPr>
        <p:sp>
          <p:nvSpPr>
            <p:cNvPr id="183" name="Google Shape;183;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84" name="Google Shape;184;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85" name="Google Shape;185;p27"/>
          <p:cNvGrpSpPr/>
          <p:nvPr/>
        </p:nvGrpSpPr>
        <p:grpSpPr>
          <a:xfrm>
            <a:off x="5480" y="963604"/>
            <a:ext cx="1543050" cy="1615385"/>
            <a:chOff x="0" y="-38100"/>
            <a:chExt cx="812800" cy="850900"/>
          </a:xfrm>
        </p:grpSpPr>
        <p:sp>
          <p:nvSpPr>
            <p:cNvPr id="186" name="Google Shape;186;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87" name="Google Shape;187;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88" name="Google Shape;188;p27"/>
          <p:cNvGrpSpPr/>
          <p:nvPr/>
        </p:nvGrpSpPr>
        <p:grpSpPr>
          <a:xfrm>
            <a:off x="4983546" y="1834857"/>
            <a:ext cx="1543050" cy="1615385"/>
            <a:chOff x="0" y="-38100"/>
            <a:chExt cx="812800" cy="850900"/>
          </a:xfrm>
        </p:grpSpPr>
        <p:sp>
          <p:nvSpPr>
            <p:cNvPr id="189" name="Google Shape;189;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0" name="Google Shape;190;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1" name="Google Shape;191;p27"/>
          <p:cNvGrpSpPr/>
          <p:nvPr/>
        </p:nvGrpSpPr>
        <p:grpSpPr>
          <a:xfrm>
            <a:off x="-13309" y="1834857"/>
            <a:ext cx="1543050" cy="1615385"/>
            <a:chOff x="0" y="-38100"/>
            <a:chExt cx="812800" cy="850900"/>
          </a:xfrm>
        </p:grpSpPr>
        <p:sp>
          <p:nvSpPr>
            <p:cNvPr id="192" name="Google Shape;192;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3" name="Google Shape;193;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4" name="Google Shape;194;p27"/>
          <p:cNvGrpSpPr/>
          <p:nvPr/>
        </p:nvGrpSpPr>
        <p:grpSpPr>
          <a:xfrm>
            <a:off x="4983546" y="2841627"/>
            <a:ext cx="1543050" cy="1615385"/>
            <a:chOff x="0" y="-38100"/>
            <a:chExt cx="812800" cy="850900"/>
          </a:xfrm>
        </p:grpSpPr>
        <p:sp>
          <p:nvSpPr>
            <p:cNvPr id="195" name="Google Shape;195;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6" name="Google Shape;196;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7" name="Google Shape;197;p27"/>
          <p:cNvGrpSpPr/>
          <p:nvPr/>
        </p:nvGrpSpPr>
        <p:grpSpPr>
          <a:xfrm>
            <a:off x="5480" y="2841627"/>
            <a:ext cx="1543050" cy="1615385"/>
            <a:chOff x="0" y="-38100"/>
            <a:chExt cx="812800" cy="850900"/>
          </a:xfrm>
        </p:grpSpPr>
        <p:sp>
          <p:nvSpPr>
            <p:cNvPr id="198" name="Google Shape;198;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9" name="Google Shape;199;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200" name="Google Shape;200;p27"/>
          <p:cNvGrpSpPr/>
          <p:nvPr/>
        </p:nvGrpSpPr>
        <p:grpSpPr>
          <a:xfrm>
            <a:off x="4973604" y="3876129"/>
            <a:ext cx="1543050" cy="1615385"/>
            <a:chOff x="0" y="-38100"/>
            <a:chExt cx="812800" cy="850900"/>
          </a:xfrm>
        </p:grpSpPr>
        <p:sp>
          <p:nvSpPr>
            <p:cNvPr id="201" name="Google Shape;201;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202" name="Google Shape;202;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203" name="Google Shape;203;p27"/>
          <p:cNvGrpSpPr/>
          <p:nvPr/>
        </p:nvGrpSpPr>
        <p:grpSpPr>
          <a:xfrm>
            <a:off x="-1" y="3744991"/>
            <a:ext cx="1543050" cy="1615385"/>
            <a:chOff x="0" y="-38100"/>
            <a:chExt cx="812800" cy="850900"/>
          </a:xfrm>
        </p:grpSpPr>
        <p:sp>
          <p:nvSpPr>
            <p:cNvPr id="204" name="Google Shape;204;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205" name="Google Shape;205;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208" name="Google Shape;208;p27"/>
          <p:cNvSpPr/>
          <p:nvPr/>
        </p:nvSpPr>
        <p:spPr>
          <a:xfrm>
            <a:off x="5183630" y="1373554"/>
            <a:ext cx="2050068" cy="369057"/>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210" name="Google Shape;210;p27"/>
          <p:cNvSpPr txBox="1"/>
          <p:nvPr/>
        </p:nvSpPr>
        <p:spPr>
          <a:xfrm>
            <a:off x="828955" y="1763495"/>
            <a:ext cx="4183849" cy="1597500"/>
          </a:xfrm>
          <a:prstGeom prst="rect">
            <a:avLst/>
          </a:prstGeom>
          <a:noFill/>
          <a:ln>
            <a:noFill/>
          </a:ln>
        </p:spPr>
        <p:txBody>
          <a:bodyPr spcFirstLastPara="1" wrap="square" lIns="25400" tIns="25400" rIns="25400" bIns="25400" anchor="ctr" anchorCtr="0">
            <a:noAutofit/>
          </a:bodyPr>
          <a:lstStyle/>
          <a:p>
            <a:pPr marL="0" marR="0" lvl="0" indent="0" algn="ctr" rtl="0">
              <a:lnSpc>
                <a:spcPct val="140035"/>
              </a:lnSpc>
              <a:spcBef>
                <a:spcPts val="0"/>
              </a:spcBef>
              <a:spcAft>
                <a:spcPts val="0"/>
              </a:spcAft>
              <a:buNone/>
            </a:pPr>
            <a:r>
              <a:rPr lang="en-IN" dirty="0">
                <a:solidFill>
                  <a:srgbClr val="7030A0"/>
                </a:solidFill>
                <a:latin typeface="Nunito Sans" pitchFamily="2" charset="0"/>
              </a:rPr>
              <a:t>After analyzing the scatter plot and taking into consideration the other factors which are known about the brands, we infer that the x-axis represents the affordability of a brand, and y-axis represents the popularity. The higher the x value, the more affordable the brand is, and the lower the y value, the more popular the brand is. Chanel being a high-end luxury brand is one of the most popular ones, whereas Burberry, although not very expensive as compared to Chanel, is less popular. H&amp;M being affordable is also among the more popular brands.</a:t>
            </a:r>
            <a:endParaRPr dirty="0">
              <a:solidFill>
                <a:srgbClr val="7030A0"/>
              </a:solidFill>
              <a:latin typeface="Nunito Sans" pitchFamily="2" charset="0"/>
            </a:endParaRPr>
          </a:p>
        </p:txBody>
      </p:sp>
    </p:spTree>
    <p:extLst>
      <p:ext uri="{BB962C8B-B14F-4D97-AF65-F5344CB8AC3E}">
        <p14:creationId xmlns:p14="http://schemas.microsoft.com/office/powerpoint/2010/main" val="3490286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30"/>
          <p:cNvPicPr preferRelativeResize="0"/>
          <p:nvPr/>
        </p:nvPicPr>
        <p:blipFill rotWithShape="1">
          <a:blip r:embed="rId3">
            <a:alphaModFix amt="57000"/>
          </a:blip>
          <a:srcRect t="297" b="27932"/>
          <a:stretch/>
        </p:blipFill>
        <p:spPr>
          <a:xfrm>
            <a:off x="0" y="18473"/>
            <a:ext cx="9144000" cy="5143500"/>
          </a:xfrm>
          <a:prstGeom prst="rect">
            <a:avLst/>
          </a:prstGeom>
          <a:noFill/>
          <a:ln>
            <a:noFill/>
          </a:ln>
        </p:spPr>
      </p:pic>
      <p:sp>
        <p:nvSpPr>
          <p:cNvPr id="244" name="Google Shape;244;p30"/>
          <p:cNvSpPr txBox="1"/>
          <p:nvPr/>
        </p:nvSpPr>
        <p:spPr>
          <a:xfrm>
            <a:off x="514350" y="1198481"/>
            <a:ext cx="2450237" cy="301621"/>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endParaRPr lang="en-IN" sz="700" dirty="0"/>
          </a:p>
          <a:p>
            <a:pPr marL="0" marR="0" lvl="0" indent="0" algn="l" rtl="0">
              <a:lnSpc>
                <a:spcPct val="140006"/>
              </a:lnSpc>
              <a:spcBef>
                <a:spcPts val="0"/>
              </a:spcBef>
              <a:spcAft>
                <a:spcPts val="0"/>
              </a:spcAft>
              <a:buNone/>
            </a:pPr>
            <a:endParaRPr sz="700" dirty="0"/>
          </a:p>
        </p:txBody>
      </p:sp>
      <p:sp>
        <p:nvSpPr>
          <p:cNvPr id="248" name="Google Shape;248;p30"/>
          <p:cNvSpPr txBox="1"/>
          <p:nvPr/>
        </p:nvSpPr>
        <p:spPr>
          <a:xfrm>
            <a:off x="2717557" y="4291409"/>
            <a:ext cx="1593988" cy="150811"/>
          </a:xfrm>
          <a:prstGeom prst="rect">
            <a:avLst/>
          </a:prstGeom>
          <a:noFill/>
          <a:ln>
            <a:noFill/>
          </a:ln>
        </p:spPr>
        <p:txBody>
          <a:bodyPr spcFirstLastPara="1" wrap="square" lIns="0" tIns="0" rIns="0" bIns="0" anchor="t" anchorCtr="0">
            <a:spAutoFit/>
          </a:bodyPr>
          <a:lstStyle/>
          <a:p>
            <a:pPr marL="0" marR="0" lvl="1" indent="0" algn="l" rtl="0">
              <a:lnSpc>
                <a:spcPct val="140020"/>
              </a:lnSpc>
              <a:spcBef>
                <a:spcPts val="0"/>
              </a:spcBef>
              <a:spcAft>
                <a:spcPts val="0"/>
              </a:spcAft>
              <a:buNone/>
            </a:pPr>
            <a:endParaRPr sz="700" dirty="0"/>
          </a:p>
        </p:txBody>
      </p:sp>
      <p:sp>
        <p:nvSpPr>
          <p:cNvPr id="251" name="Google Shape;251;p30"/>
          <p:cNvSpPr txBox="1"/>
          <p:nvPr/>
        </p:nvSpPr>
        <p:spPr>
          <a:xfrm>
            <a:off x="4902095" y="4291409"/>
            <a:ext cx="1593988" cy="150811"/>
          </a:xfrm>
          <a:prstGeom prst="rect">
            <a:avLst/>
          </a:prstGeom>
          <a:noFill/>
          <a:ln>
            <a:noFill/>
          </a:ln>
        </p:spPr>
        <p:txBody>
          <a:bodyPr spcFirstLastPara="1" wrap="square" lIns="0" tIns="0" rIns="0" bIns="0" anchor="t" anchorCtr="0">
            <a:spAutoFit/>
          </a:bodyPr>
          <a:lstStyle/>
          <a:p>
            <a:pPr marL="0" marR="0" lvl="1" indent="0" algn="l" rtl="0">
              <a:lnSpc>
                <a:spcPct val="140020"/>
              </a:lnSpc>
              <a:spcBef>
                <a:spcPts val="0"/>
              </a:spcBef>
              <a:spcAft>
                <a:spcPts val="0"/>
              </a:spcAft>
              <a:buNone/>
            </a:pPr>
            <a:endParaRPr sz="700" dirty="0"/>
          </a:p>
        </p:txBody>
      </p:sp>
      <p:pic>
        <p:nvPicPr>
          <p:cNvPr id="3" name="Picture 2">
            <a:extLst>
              <a:ext uri="{FF2B5EF4-FFF2-40B4-BE49-F238E27FC236}">
                <a16:creationId xmlns:a16="http://schemas.microsoft.com/office/drawing/2014/main" id="{EEE67B28-CFCF-6204-53F1-1A3F8D7E7E47}"/>
              </a:ext>
            </a:extLst>
          </p:cNvPr>
          <p:cNvPicPr>
            <a:picLocks noChangeAspect="1"/>
          </p:cNvPicPr>
          <p:nvPr/>
        </p:nvPicPr>
        <p:blipFill>
          <a:blip r:embed="rId4"/>
          <a:stretch>
            <a:fillRect/>
          </a:stretch>
        </p:blipFill>
        <p:spPr>
          <a:xfrm>
            <a:off x="3100833" y="0"/>
            <a:ext cx="6043167" cy="5143500"/>
          </a:xfrm>
          <a:prstGeom prst="rect">
            <a:avLst/>
          </a:prstGeom>
        </p:spPr>
      </p:pic>
      <p:pic>
        <p:nvPicPr>
          <p:cNvPr id="4" name="Google Shape;172;p27">
            <a:extLst>
              <a:ext uri="{FF2B5EF4-FFF2-40B4-BE49-F238E27FC236}">
                <a16:creationId xmlns:a16="http://schemas.microsoft.com/office/drawing/2014/main" id="{5281C96B-655A-22F1-1A0B-4DA1345248CF}"/>
              </a:ext>
            </a:extLst>
          </p:cNvPr>
          <p:cNvPicPr preferRelativeResize="0"/>
          <p:nvPr/>
        </p:nvPicPr>
        <p:blipFill rotWithShape="1">
          <a:blip r:embed="rId3">
            <a:alphaModFix amt="57000"/>
          </a:blip>
          <a:srcRect t="297" b="27932"/>
          <a:stretch/>
        </p:blipFill>
        <p:spPr>
          <a:xfrm>
            <a:off x="0" y="0"/>
            <a:ext cx="9144000" cy="5143500"/>
          </a:xfrm>
          <a:prstGeom prst="rect">
            <a:avLst/>
          </a:prstGeom>
          <a:noFill/>
          <a:ln>
            <a:noFill/>
          </a:ln>
        </p:spPr>
      </p:pic>
      <p:sp>
        <p:nvSpPr>
          <p:cNvPr id="6" name="TextBox 5">
            <a:extLst>
              <a:ext uri="{FF2B5EF4-FFF2-40B4-BE49-F238E27FC236}">
                <a16:creationId xmlns:a16="http://schemas.microsoft.com/office/drawing/2014/main" id="{0FCA559C-CE6C-C47C-C9DC-D1AD4A706D21}"/>
              </a:ext>
            </a:extLst>
          </p:cNvPr>
          <p:cNvSpPr txBox="1"/>
          <p:nvPr/>
        </p:nvSpPr>
        <p:spPr>
          <a:xfrm>
            <a:off x="1880511" y="220202"/>
            <a:ext cx="6043167" cy="553998"/>
          </a:xfrm>
          <a:prstGeom prst="rect">
            <a:avLst/>
          </a:prstGeom>
          <a:noFill/>
        </p:spPr>
        <p:txBody>
          <a:bodyPr wrap="square" rtlCol="0">
            <a:spAutoFit/>
          </a:bodyPr>
          <a:lstStyle/>
          <a:p>
            <a:r>
              <a:rPr lang="en-IN" sz="3000" dirty="0">
                <a:latin typeface="Nunito Light" pitchFamily="2" charset="0"/>
              </a:rPr>
              <a:t>Customer Behaviour Analysis</a:t>
            </a:r>
          </a:p>
        </p:txBody>
      </p:sp>
      <p:sp>
        <p:nvSpPr>
          <p:cNvPr id="7" name="TextBox 6">
            <a:extLst>
              <a:ext uri="{FF2B5EF4-FFF2-40B4-BE49-F238E27FC236}">
                <a16:creationId xmlns:a16="http://schemas.microsoft.com/office/drawing/2014/main" id="{81E6E30E-F05F-2D09-293E-B3254B0AF8CA}"/>
              </a:ext>
            </a:extLst>
          </p:cNvPr>
          <p:cNvSpPr txBox="1"/>
          <p:nvPr/>
        </p:nvSpPr>
        <p:spPr>
          <a:xfrm>
            <a:off x="514350" y="849062"/>
            <a:ext cx="7841673" cy="5078313"/>
          </a:xfrm>
          <a:prstGeom prst="rect">
            <a:avLst/>
          </a:prstGeom>
          <a:noFill/>
        </p:spPr>
        <p:txBody>
          <a:bodyPr wrap="square" rtlCol="0">
            <a:spAutoFit/>
          </a:bodyPr>
          <a:lstStyle/>
          <a:p>
            <a:pPr marL="285750" indent="-285750">
              <a:buFont typeface="Arial" panose="020B0604020202020204" pitchFamily="34" charset="0"/>
              <a:buChar char="•"/>
            </a:pPr>
            <a:r>
              <a:rPr lang="en-IN" sz="1800" dirty="0">
                <a:solidFill>
                  <a:srgbClr val="7030A0"/>
                </a:solidFill>
                <a:latin typeface="Nunito Sans" pitchFamily="2" charset="0"/>
              </a:rPr>
              <a:t>Based on popularity, customers tend to be attracted to brands with a high value in attributes like luxury,  youthfulness, and friendliness.</a:t>
            </a:r>
          </a:p>
          <a:p>
            <a:pPr marL="285750" indent="-285750">
              <a:buFont typeface="Arial" panose="020B0604020202020204" pitchFamily="34" charset="0"/>
              <a:buChar char="•"/>
            </a:pPr>
            <a:endParaRPr lang="en-IN" sz="1800" dirty="0">
              <a:solidFill>
                <a:srgbClr val="7030A0"/>
              </a:solidFill>
              <a:latin typeface="Nunito Sans" pitchFamily="2" charset="0"/>
            </a:endParaRPr>
          </a:p>
          <a:p>
            <a:pPr marL="285750" indent="-285750">
              <a:buFont typeface="Arial" panose="020B0604020202020204" pitchFamily="34" charset="0"/>
              <a:buChar char="•"/>
            </a:pPr>
            <a:r>
              <a:rPr lang="en-IN" sz="1800" dirty="0">
                <a:solidFill>
                  <a:srgbClr val="7030A0"/>
                </a:solidFill>
                <a:latin typeface="Nunito Sans" pitchFamily="2" charset="0"/>
              </a:rPr>
              <a:t>Brands with similar values in attributes attract similar customers, like GAP, H&amp;M, and Uniqlo who attract the younger crowd, and Louis Vuitton, Rolex, and Burberry who attract a more mature crowd.</a:t>
            </a:r>
          </a:p>
          <a:p>
            <a:pPr marL="285750" indent="-285750">
              <a:buFont typeface="Arial" panose="020B0604020202020204" pitchFamily="34" charset="0"/>
              <a:buChar char="•"/>
            </a:pPr>
            <a:endParaRPr lang="en-IN" sz="1800" dirty="0">
              <a:solidFill>
                <a:srgbClr val="7030A0"/>
              </a:solidFill>
              <a:latin typeface="Nunito Sans" pitchFamily="2" charset="0"/>
            </a:endParaRPr>
          </a:p>
          <a:p>
            <a:pPr marL="285750" indent="-285750">
              <a:buFont typeface="Arial" panose="020B0604020202020204" pitchFamily="34" charset="0"/>
              <a:buChar char="•"/>
            </a:pPr>
            <a:r>
              <a:rPr lang="en-IN" sz="1800" dirty="0">
                <a:solidFill>
                  <a:srgbClr val="7030A0"/>
                </a:solidFill>
                <a:latin typeface="Nunito Sans" pitchFamily="2" charset="0"/>
              </a:rPr>
              <a:t>The blank space between Benetton and Tiffany indicates that within our data set, there isn’t a brand that is in a price range between the two and is popular. </a:t>
            </a:r>
          </a:p>
          <a:p>
            <a:pPr marL="285750" indent="-285750">
              <a:buFont typeface="Arial" panose="020B0604020202020204" pitchFamily="34" charset="0"/>
              <a:buChar char="•"/>
            </a:pPr>
            <a:endParaRPr lang="en-IN" sz="1800" dirty="0">
              <a:solidFill>
                <a:srgbClr val="7030A0"/>
              </a:solidFill>
              <a:latin typeface="Nunito Sans" pitchFamily="2" charset="0"/>
            </a:endParaRPr>
          </a:p>
          <a:p>
            <a:pPr marL="285750" indent="-285750">
              <a:buFont typeface="Arial" panose="020B0604020202020204" pitchFamily="34" charset="0"/>
              <a:buChar char="•"/>
            </a:pPr>
            <a:r>
              <a:rPr lang="en-IN" sz="1800" dirty="0">
                <a:solidFill>
                  <a:srgbClr val="7030A0"/>
                </a:solidFill>
                <a:latin typeface="Nunito Sans" pitchFamily="2" charset="0"/>
              </a:rPr>
              <a:t>A simple brand can only be popular if it is affordable, as seen in the case of Uniqlo. Burberry and Ralph Lauren although simple, are not popular due to their high cost.</a:t>
            </a:r>
          </a:p>
          <a:p>
            <a:pPr marL="285750" indent="-285750">
              <a:buFont typeface="Arial" panose="020B0604020202020204" pitchFamily="34" charset="0"/>
              <a:buChar char="•"/>
            </a:pPr>
            <a:endParaRPr lang="en-IN" sz="1800" dirty="0">
              <a:solidFill>
                <a:srgbClr val="7030A0"/>
              </a:solidFill>
              <a:latin typeface="Nunito Sans" pitchFamily="2" charset="0"/>
            </a:endParaRPr>
          </a:p>
          <a:p>
            <a:pPr marL="285750" indent="-285750">
              <a:buFont typeface="Arial" panose="020B0604020202020204" pitchFamily="34" charset="0"/>
              <a:buChar char="•"/>
            </a:pPr>
            <a:endParaRPr lang="en-IN" sz="1800" dirty="0">
              <a:solidFill>
                <a:srgbClr val="7030A0"/>
              </a:solidFill>
              <a:latin typeface="Nunito Sans" pitchFamily="2" charset="0"/>
            </a:endParaRPr>
          </a:p>
          <a:p>
            <a:pPr marL="285750" indent="-285750">
              <a:buFont typeface="Arial" panose="020B0604020202020204" pitchFamily="34" charset="0"/>
              <a:buChar char="•"/>
            </a:pPr>
            <a:endParaRPr lang="en-IN" sz="1800" dirty="0">
              <a:solidFill>
                <a:srgbClr val="7030A0"/>
              </a:solidFill>
              <a:latin typeface="Nunito Sans" pitchFamily="2" charset="0"/>
            </a:endParaRPr>
          </a:p>
          <a:p>
            <a:pPr marL="285750" indent="-285750">
              <a:buFont typeface="Arial" panose="020B0604020202020204" pitchFamily="34" charset="0"/>
              <a:buChar char="•"/>
            </a:pPr>
            <a:endParaRPr lang="en-IN" sz="1800" dirty="0">
              <a:solidFill>
                <a:srgbClr val="7030A0"/>
              </a:solidFill>
              <a:latin typeface="Nunito Sans"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4" name="Picture 3">
            <a:extLst>
              <a:ext uri="{FF2B5EF4-FFF2-40B4-BE49-F238E27FC236}">
                <a16:creationId xmlns:a16="http://schemas.microsoft.com/office/drawing/2014/main" id="{684B8EB5-FBE5-AC98-B181-538C5A20183D}"/>
              </a:ext>
            </a:extLst>
          </p:cNvPr>
          <p:cNvPicPr>
            <a:picLocks noChangeAspect="1"/>
          </p:cNvPicPr>
          <p:nvPr/>
        </p:nvPicPr>
        <p:blipFill rotWithShape="1">
          <a:blip r:embed="rId3"/>
          <a:srcRect l="6522" t="9494" r="15736" b="11950"/>
          <a:stretch/>
        </p:blipFill>
        <p:spPr>
          <a:xfrm rot="5400000">
            <a:off x="2000251" y="-2000250"/>
            <a:ext cx="5143499" cy="9144002"/>
          </a:xfrm>
          <a:prstGeom prst="rect">
            <a:avLst/>
          </a:prstGeom>
        </p:spPr>
      </p:pic>
      <p:pic>
        <p:nvPicPr>
          <p:cNvPr id="5" name="Google Shape;172;p27">
            <a:extLst>
              <a:ext uri="{FF2B5EF4-FFF2-40B4-BE49-F238E27FC236}">
                <a16:creationId xmlns:a16="http://schemas.microsoft.com/office/drawing/2014/main" id="{D559AC4F-2E06-5363-0B43-0D298084FE01}"/>
              </a:ext>
            </a:extLst>
          </p:cNvPr>
          <p:cNvPicPr preferRelativeResize="0"/>
          <p:nvPr/>
        </p:nvPicPr>
        <p:blipFill rotWithShape="1">
          <a:blip r:embed="rId4">
            <a:alphaModFix amt="57000"/>
          </a:blip>
          <a:srcRect t="297" b="27932"/>
          <a:stretch/>
        </p:blipFill>
        <p:spPr>
          <a:xfrm>
            <a:off x="-1" y="-1"/>
            <a:ext cx="9144000" cy="5143500"/>
          </a:xfrm>
          <a:prstGeom prst="rect">
            <a:avLst/>
          </a:prstGeom>
          <a:noFill/>
          <a:ln>
            <a:noFill/>
          </a:ln>
        </p:spPr>
      </p:pic>
      <p:sp>
        <p:nvSpPr>
          <p:cNvPr id="7" name="Rectangle 6">
            <a:extLst>
              <a:ext uri="{FF2B5EF4-FFF2-40B4-BE49-F238E27FC236}">
                <a16:creationId xmlns:a16="http://schemas.microsoft.com/office/drawing/2014/main" id="{AF2AEBC5-4001-4F11-58DF-DAF100D175D7}"/>
              </a:ext>
            </a:extLst>
          </p:cNvPr>
          <p:cNvSpPr/>
          <p:nvPr/>
        </p:nvSpPr>
        <p:spPr>
          <a:xfrm>
            <a:off x="1816718" y="1971538"/>
            <a:ext cx="5510564" cy="923330"/>
          </a:xfrm>
          <a:prstGeom prst="rect">
            <a:avLst/>
          </a:prstGeom>
          <a:solidFill>
            <a:schemeClr val="accent4">
              <a:lumMod val="40000"/>
              <a:lumOff val="60000"/>
            </a:schemeClr>
          </a:solid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5400" b="1" dirty="0">
                <a:ln/>
                <a:solidFill>
                  <a:schemeClr val="accent4"/>
                </a:solidFill>
                <a:latin typeface="Forte" panose="03060902040502070203" pitchFamily="66" charset="0"/>
              </a:rPr>
              <a:t>THANK YOU!</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mt="57000"/>
          </a:blip>
          <a:srcRect t="14114" b="14113"/>
          <a:stretch/>
        </p:blipFill>
        <p:spPr>
          <a:xfrm>
            <a:off x="0" y="0"/>
            <a:ext cx="9144002" cy="5143503"/>
          </a:xfrm>
          <a:prstGeom prst="rect">
            <a:avLst/>
          </a:prstGeom>
          <a:noFill/>
          <a:ln>
            <a:noFill/>
          </a:ln>
        </p:spPr>
      </p:pic>
      <p:sp>
        <p:nvSpPr>
          <p:cNvPr id="140" name="Google Shape;140;p25"/>
          <p:cNvSpPr txBox="1"/>
          <p:nvPr/>
        </p:nvSpPr>
        <p:spPr>
          <a:xfrm>
            <a:off x="391355" y="300439"/>
            <a:ext cx="4073500" cy="530915"/>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IN" sz="3000" dirty="0">
                <a:solidFill>
                  <a:srgbClr val="171616"/>
                </a:solidFill>
                <a:latin typeface="Nunito Sans ExtraLight"/>
                <a:sym typeface="Nunito Sans ExtraLight"/>
              </a:rPr>
              <a:t>Describing the Data Set</a:t>
            </a:r>
            <a:endParaRPr sz="700" dirty="0"/>
          </a:p>
        </p:txBody>
      </p:sp>
      <p:pic>
        <p:nvPicPr>
          <p:cNvPr id="3" name="Picture 2">
            <a:extLst>
              <a:ext uri="{FF2B5EF4-FFF2-40B4-BE49-F238E27FC236}">
                <a16:creationId xmlns:a16="http://schemas.microsoft.com/office/drawing/2014/main" id="{A477E82C-8043-8563-50E3-38B9D3ED1F7D}"/>
              </a:ext>
            </a:extLst>
          </p:cNvPr>
          <p:cNvPicPr>
            <a:picLocks noChangeAspect="1"/>
          </p:cNvPicPr>
          <p:nvPr/>
        </p:nvPicPr>
        <p:blipFill>
          <a:blip r:embed="rId4"/>
          <a:stretch>
            <a:fillRect/>
          </a:stretch>
        </p:blipFill>
        <p:spPr>
          <a:xfrm>
            <a:off x="5951394" y="0"/>
            <a:ext cx="3192600" cy="5143500"/>
          </a:xfrm>
          <a:prstGeom prst="rect">
            <a:avLst/>
          </a:prstGeom>
        </p:spPr>
      </p:pic>
      <p:sp>
        <p:nvSpPr>
          <p:cNvPr id="4" name="TextBox 3">
            <a:extLst>
              <a:ext uri="{FF2B5EF4-FFF2-40B4-BE49-F238E27FC236}">
                <a16:creationId xmlns:a16="http://schemas.microsoft.com/office/drawing/2014/main" id="{59F9C8B9-9354-F7A9-4FE1-FD84D42D4A5A}"/>
              </a:ext>
            </a:extLst>
          </p:cNvPr>
          <p:cNvSpPr txBox="1"/>
          <p:nvPr/>
        </p:nvSpPr>
        <p:spPr>
          <a:xfrm>
            <a:off x="391355" y="930315"/>
            <a:ext cx="5168685" cy="4278094"/>
          </a:xfrm>
          <a:prstGeom prst="rect">
            <a:avLst/>
          </a:prstGeom>
          <a:noFill/>
        </p:spPr>
        <p:txBody>
          <a:bodyPr wrap="square" rtlCol="0">
            <a:spAutoFit/>
          </a:bodyPr>
          <a:lstStyle/>
          <a:p>
            <a:pPr algn="l">
              <a:buFont typeface="Arial" panose="020B0604020202020204" pitchFamily="34" charset="0"/>
              <a:buChar char="•"/>
            </a:pPr>
            <a:r>
              <a:rPr lang="en-US" sz="1600" b="0" i="0" dirty="0">
                <a:solidFill>
                  <a:srgbClr val="7030A0"/>
                </a:solidFill>
                <a:effectLst/>
                <a:latin typeface="Nunito Sans" pitchFamily="2" charset="0"/>
              </a:rPr>
              <a:t>The data set contains 11 brands: Chanel, Louis Vuitton, Christian Dior, Tiffany, Rolex, Burberry, Ralph Lauren, Benetton, Uniqlo, H&amp;M, and GAP.</a:t>
            </a:r>
          </a:p>
          <a:p>
            <a:pPr algn="l"/>
            <a:endParaRPr lang="en-US" sz="1600" b="0" i="0" dirty="0">
              <a:solidFill>
                <a:srgbClr val="7030A0"/>
              </a:solidFill>
              <a:effectLst/>
              <a:latin typeface="Nunito Sans" pitchFamily="2" charset="0"/>
            </a:endParaRPr>
          </a:p>
          <a:p>
            <a:pPr algn="l">
              <a:buFont typeface="Arial" panose="020B0604020202020204" pitchFamily="34" charset="0"/>
              <a:buChar char="•"/>
            </a:pPr>
            <a:r>
              <a:rPr lang="en-US" sz="1600" b="0" i="0" dirty="0">
                <a:solidFill>
                  <a:srgbClr val="7030A0"/>
                </a:solidFill>
                <a:effectLst/>
                <a:latin typeface="Nunito Sans" pitchFamily="2" charset="0"/>
              </a:rPr>
              <a:t>There are 9 attributes on which the brands are scored: luxurious, traditional, intellectual, brilliant, calm, youthful, friendly, simple, and energetic.</a:t>
            </a:r>
          </a:p>
          <a:p>
            <a:pPr algn="l"/>
            <a:endParaRPr lang="en-US" sz="1600" b="0" i="0" dirty="0">
              <a:solidFill>
                <a:srgbClr val="7030A0"/>
              </a:solidFill>
              <a:effectLst/>
              <a:latin typeface="Nunito Sans" pitchFamily="2" charset="0"/>
            </a:endParaRPr>
          </a:p>
          <a:p>
            <a:pPr algn="l">
              <a:buFont typeface="Arial" panose="020B0604020202020204" pitchFamily="34" charset="0"/>
              <a:buChar char="•"/>
            </a:pPr>
            <a:r>
              <a:rPr lang="en-US" sz="1600" b="0" i="0" dirty="0">
                <a:solidFill>
                  <a:srgbClr val="7030A0"/>
                </a:solidFill>
                <a:effectLst/>
                <a:latin typeface="Nunito Sans" pitchFamily="2" charset="0"/>
              </a:rPr>
              <a:t>The scores are numerical, with higher scores indicating a stronger association between the brand and the attribute.</a:t>
            </a:r>
          </a:p>
          <a:p>
            <a:pPr algn="l">
              <a:buFont typeface="Arial" panose="020B0604020202020204" pitchFamily="34" charset="0"/>
              <a:buChar char="•"/>
            </a:pPr>
            <a:endParaRPr lang="en-US" sz="1600" dirty="0">
              <a:solidFill>
                <a:srgbClr val="7030A0"/>
              </a:solidFill>
              <a:latin typeface="Nunito Sans" pitchFamily="2" charset="0"/>
            </a:endParaRPr>
          </a:p>
          <a:p>
            <a:pPr algn="l">
              <a:buFont typeface="Arial" panose="020B0604020202020204" pitchFamily="34" charset="0"/>
              <a:buChar char="•"/>
            </a:pPr>
            <a:r>
              <a:rPr lang="en-US" sz="1600" b="0" i="0" dirty="0">
                <a:solidFill>
                  <a:srgbClr val="7030A0"/>
                </a:solidFill>
                <a:effectLst/>
                <a:latin typeface="Nunito Sans" pitchFamily="2" charset="0"/>
              </a:rPr>
              <a:t>The range of scores varies across the attributes and the brands. For example, the highest score for the "luxurious" attribute is 449 (for Chanel), while the lowest score is 6 (for Uniqlo).</a:t>
            </a:r>
          </a:p>
          <a:p>
            <a:pPr marL="285750" indent="-285750">
              <a:buFont typeface="Arial" panose="020B0604020202020204" pitchFamily="34" charset="0"/>
              <a:buChar char="•"/>
            </a:pPr>
            <a:endParaRPr lang="en-IN" sz="1600" dirty="0">
              <a:solidFill>
                <a:srgbClr val="7030A0"/>
              </a:solidFill>
              <a:latin typeface="Nunito Sans"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7" name="Picture 6">
            <a:extLst>
              <a:ext uri="{FF2B5EF4-FFF2-40B4-BE49-F238E27FC236}">
                <a16:creationId xmlns:a16="http://schemas.microsoft.com/office/drawing/2014/main" id="{BBDA2468-417F-0726-2268-2242B8B36E23}"/>
              </a:ext>
            </a:extLst>
          </p:cNvPr>
          <p:cNvPicPr>
            <a:picLocks noChangeAspect="1"/>
          </p:cNvPicPr>
          <p:nvPr/>
        </p:nvPicPr>
        <p:blipFill rotWithShape="1">
          <a:blip r:embed="rId3"/>
          <a:srcRect l="721" t="-689" r="15330" b="19400"/>
          <a:stretch/>
        </p:blipFill>
        <p:spPr>
          <a:xfrm>
            <a:off x="6877368" y="883666"/>
            <a:ext cx="2266632" cy="3811392"/>
          </a:xfrm>
          <a:prstGeom prst="rect">
            <a:avLst/>
          </a:prstGeom>
        </p:spPr>
      </p:pic>
      <p:pic>
        <p:nvPicPr>
          <p:cNvPr id="5" name="Picture 4">
            <a:extLst>
              <a:ext uri="{FF2B5EF4-FFF2-40B4-BE49-F238E27FC236}">
                <a16:creationId xmlns:a16="http://schemas.microsoft.com/office/drawing/2014/main" id="{878DAD65-A5B5-FFDF-6F64-3A116220AE70}"/>
              </a:ext>
            </a:extLst>
          </p:cNvPr>
          <p:cNvPicPr>
            <a:picLocks noChangeAspect="1"/>
          </p:cNvPicPr>
          <p:nvPr/>
        </p:nvPicPr>
        <p:blipFill rotWithShape="1">
          <a:blip r:embed="rId4"/>
          <a:srcRect l="18800" t="10000" r="28153" b="10542"/>
          <a:stretch/>
        </p:blipFill>
        <p:spPr>
          <a:xfrm>
            <a:off x="-1" y="614622"/>
            <a:ext cx="1534539" cy="4086859"/>
          </a:xfrm>
          <a:prstGeom prst="rect">
            <a:avLst/>
          </a:prstGeom>
        </p:spPr>
      </p:pic>
      <p:grpSp>
        <p:nvGrpSpPr>
          <p:cNvPr id="165" name="Google Shape;165;p26"/>
          <p:cNvGrpSpPr/>
          <p:nvPr/>
        </p:nvGrpSpPr>
        <p:grpSpPr>
          <a:xfrm>
            <a:off x="-4325" y="4356430"/>
            <a:ext cx="1548000" cy="1615385"/>
            <a:chOff x="0" y="-38100"/>
            <a:chExt cx="1456635" cy="850900"/>
          </a:xfrm>
        </p:grpSpPr>
        <p:sp>
          <p:nvSpPr>
            <p:cNvPr id="166" name="Google Shape;166;p26"/>
            <p:cNvSpPr/>
            <p:nvPr/>
          </p:nvSpPr>
          <p:spPr>
            <a:xfrm>
              <a:off x="0" y="0"/>
              <a:ext cx="1456635" cy="150890"/>
            </a:xfrm>
            <a:custGeom>
              <a:avLst/>
              <a:gdLst/>
              <a:ahLst/>
              <a:cxnLst/>
              <a:rect l="l" t="t" r="r" b="b"/>
              <a:pathLst>
                <a:path w="1456635" h="150890" extrusionOk="0">
                  <a:moveTo>
                    <a:pt x="0" y="0"/>
                  </a:moveTo>
                  <a:lnTo>
                    <a:pt x="1456635" y="0"/>
                  </a:lnTo>
                  <a:lnTo>
                    <a:pt x="1456635" y="150890"/>
                  </a:lnTo>
                  <a:lnTo>
                    <a:pt x="0" y="150890"/>
                  </a:lnTo>
                  <a:close/>
                </a:path>
              </a:pathLst>
            </a:custGeom>
            <a:solidFill>
              <a:srgbClr val="CEABDD"/>
            </a:solidFill>
            <a:ln>
              <a:noFill/>
            </a:ln>
          </p:spPr>
        </p:sp>
        <p:sp>
          <p:nvSpPr>
            <p:cNvPr id="167" name="Google Shape;167;p26"/>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153" name="Google Shape;153;p26"/>
          <p:cNvSpPr/>
          <p:nvPr/>
        </p:nvSpPr>
        <p:spPr>
          <a:xfrm>
            <a:off x="2582938" y="2257017"/>
            <a:ext cx="2293818" cy="216659"/>
          </a:xfrm>
          <a:custGeom>
            <a:avLst/>
            <a:gdLst/>
            <a:ahLst/>
            <a:cxnLst/>
            <a:rect l="l" t="t" r="r" b="b"/>
            <a:pathLst>
              <a:path w="1208290" h="114127" extrusionOk="0">
                <a:moveTo>
                  <a:pt x="0" y="0"/>
                </a:moveTo>
                <a:lnTo>
                  <a:pt x="1208290" y="0"/>
                </a:lnTo>
                <a:lnTo>
                  <a:pt x="1208290" y="114127"/>
                </a:lnTo>
                <a:lnTo>
                  <a:pt x="0" y="114127"/>
                </a:lnTo>
                <a:close/>
              </a:path>
            </a:pathLst>
          </a:custGeom>
          <a:solidFill>
            <a:srgbClr val="000000">
              <a:alpha val="0"/>
            </a:srgbClr>
          </a:solidFill>
          <a:ln>
            <a:noFill/>
          </a:ln>
        </p:spPr>
      </p:sp>
      <p:sp>
        <p:nvSpPr>
          <p:cNvPr id="156" name="Google Shape;156;p26"/>
          <p:cNvSpPr/>
          <p:nvPr/>
        </p:nvSpPr>
        <p:spPr>
          <a:xfrm>
            <a:off x="2582938" y="4098504"/>
            <a:ext cx="1756825" cy="216659"/>
          </a:xfrm>
          <a:custGeom>
            <a:avLst/>
            <a:gdLst/>
            <a:ahLst/>
            <a:cxnLst/>
            <a:rect l="l" t="t" r="r" b="b"/>
            <a:pathLst>
              <a:path w="925424" h="114127" extrusionOk="0">
                <a:moveTo>
                  <a:pt x="0" y="0"/>
                </a:moveTo>
                <a:lnTo>
                  <a:pt x="925424" y="0"/>
                </a:lnTo>
                <a:lnTo>
                  <a:pt x="925424" y="114127"/>
                </a:lnTo>
                <a:lnTo>
                  <a:pt x="0" y="114127"/>
                </a:lnTo>
                <a:close/>
              </a:path>
            </a:pathLst>
          </a:custGeom>
          <a:solidFill>
            <a:srgbClr val="000000">
              <a:alpha val="0"/>
            </a:srgbClr>
          </a:solidFill>
          <a:ln>
            <a:noFill/>
          </a:ln>
        </p:spPr>
      </p:sp>
      <p:sp>
        <p:nvSpPr>
          <p:cNvPr id="158" name="Google Shape;158;p26"/>
          <p:cNvSpPr txBox="1"/>
          <p:nvPr/>
        </p:nvSpPr>
        <p:spPr>
          <a:xfrm>
            <a:off x="1348590" y="103399"/>
            <a:ext cx="5982345" cy="1107996"/>
          </a:xfrm>
          <a:prstGeom prst="rect">
            <a:avLst/>
          </a:prstGeom>
          <a:noFill/>
          <a:ln>
            <a:noFill/>
          </a:ln>
        </p:spPr>
        <p:txBody>
          <a:bodyPr spcFirstLastPara="1" wrap="square" lIns="0" tIns="0" rIns="0" bIns="0" anchor="t" anchorCtr="0">
            <a:spAutoFit/>
          </a:bodyPr>
          <a:lstStyle/>
          <a:p>
            <a:pPr marL="0" marR="0" lvl="0" indent="0" algn="ctr" rtl="0">
              <a:lnSpc>
                <a:spcPct val="120003"/>
              </a:lnSpc>
              <a:spcBef>
                <a:spcPts val="0"/>
              </a:spcBef>
              <a:spcAft>
                <a:spcPts val="0"/>
              </a:spcAft>
              <a:buNone/>
            </a:pPr>
            <a:r>
              <a:rPr lang="en-IN" sz="3000" dirty="0">
                <a:latin typeface="Nunito Sans ExtraLight" pitchFamily="2" charset="0"/>
              </a:rPr>
              <a:t>Various operations performed on the Data Set</a:t>
            </a:r>
            <a:endParaRPr sz="3000" dirty="0">
              <a:latin typeface="Nunito Sans ExtraLight" pitchFamily="2" charset="0"/>
            </a:endParaRPr>
          </a:p>
        </p:txBody>
      </p:sp>
      <p:grpSp>
        <p:nvGrpSpPr>
          <p:cNvPr id="162" name="Google Shape;162;p26"/>
          <p:cNvGrpSpPr/>
          <p:nvPr/>
        </p:nvGrpSpPr>
        <p:grpSpPr>
          <a:xfrm>
            <a:off x="6876000" y="614622"/>
            <a:ext cx="2268000" cy="1615385"/>
            <a:chOff x="0" y="-38100"/>
            <a:chExt cx="1456635" cy="850900"/>
          </a:xfrm>
        </p:grpSpPr>
        <p:sp>
          <p:nvSpPr>
            <p:cNvPr id="163" name="Google Shape;163;p26"/>
            <p:cNvSpPr/>
            <p:nvPr/>
          </p:nvSpPr>
          <p:spPr>
            <a:xfrm>
              <a:off x="0" y="0"/>
              <a:ext cx="1456635" cy="150890"/>
            </a:xfrm>
            <a:custGeom>
              <a:avLst/>
              <a:gdLst/>
              <a:ahLst/>
              <a:cxnLst/>
              <a:rect l="l" t="t" r="r" b="b"/>
              <a:pathLst>
                <a:path w="1456635" h="150890" extrusionOk="0">
                  <a:moveTo>
                    <a:pt x="0" y="0"/>
                  </a:moveTo>
                  <a:lnTo>
                    <a:pt x="1456635" y="0"/>
                  </a:lnTo>
                  <a:lnTo>
                    <a:pt x="1456635" y="150890"/>
                  </a:lnTo>
                  <a:lnTo>
                    <a:pt x="0" y="150890"/>
                  </a:lnTo>
                  <a:close/>
                </a:path>
              </a:pathLst>
            </a:custGeom>
            <a:solidFill>
              <a:srgbClr val="CEABDD"/>
            </a:solidFill>
            <a:ln>
              <a:noFill/>
            </a:ln>
          </p:spPr>
        </p:sp>
        <p:sp>
          <p:nvSpPr>
            <p:cNvPr id="164" name="Google Shape;164;p26"/>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BFD48772-2548-5117-EE9F-A395533D6561}"/>
              </a:ext>
            </a:extLst>
          </p:cNvPr>
          <p:cNvSpPr txBox="1"/>
          <p:nvPr/>
        </p:nvSpPr>
        <p:spPr>
          <a:xfrm rot="10800000" flipH="1" flipV="1">
            <a:off x="1527373" y="1211395"/>
            <a:ext cx="5340858" cy="427809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rgbClr val="7030A0"/>
                </a:solidFill>
                <a:latin typeface="Nunito Sans" pitchFamily="2" charset="0"/>
              </a:rPr>
              <a:t>Importing the data set into a Pandas Data Frame</a:t>
            </a:r>
          </a:p>
          <a:p>
            <a:pPr marL="285750" indent="-285750">
              <a:buFont typeface="Arial" panose="020B0604020202020204" pitchFamily="34" charset="0"/>
              <a:buChar char="•"/>
            </a:pPr>
            <a:endParaRPr lang="en-IN" sz="1600" dirty="0">
              <a:solidFill>
                <a:srgbClr val="7030A0"/>
              </a:solidFill>
              <a:latin typeface="Nunito Sans" pitchFamily="2" charset="0"/>
            </a:endParaRPr>
          </a:p>
          <a:p>
            <a:pPr marL="285750" indent="-285750">
              <a:buFont typeface="Arial" panose="020B0604020202020204" pitchFamily="34" charset="0"/>
              <a:buChar char="•"/>
            </a:pPr>
            <a:r>
              <a:rPr lang="en-IN" sz="1600" dirty="0">
                <a:solidFill>
                  <a:srgbClr val="7030A0"/>
                </a:solidFill>
                <a:latin typeface="Nunito Sans" pitchFamily="2" charset="0"/>
              </a:rPr>
              <a:t>Drawing a scatter plot of the brands and their attributes</a:t>
            </a:r>
          </a:p>
          <a:p>
            <a:pPr marL="285750" indent="-285750">
              <a:buFont typeface="Arial" panose="020B0604020202020204" pitchFamily="34" charset="0"/>
              <a:buChar char="•"/>
            </a:pPr>
            <a:endParaRPr lang="en-IN" sz="1600" dirty="0">
              <a:solidFill>
                <a:srgbClr val="7030A0"/>
              </a:solidFill>
              <a:latin typeface="Nunito Sans" pitchFamily="2" charset="0"/>
            </a:endParaRPr>
          </a:p>
          <a:p>
            <a:pPr marL="285750" indent="-285750">
              <a:buFont typeface="Arial" panose="020B0604020202020204" pitchFamily="34" charset="0"/>
              <a:buChar char="•"/>
            </a:pPr>
            <a:r>
              <a:rPr lang="en-IN" sz="1600" dirty="0">
                <a:solidFill>
                  <a:srgbClr val="7030A0"/>
                </a:solidFill>
                <a:latin typeface="Nunito Sans" pitchFamily="2" charset="0"/>
              </a:rPr>
              <a:t>Drawing a heatmap showing the correlation between different attributes</a:t>
            </a:r>
          </a:p>
          <a:p>
            <a:pPr marL="285750" indent="-285750">
              <a:buFont typeface="Arial" panose="020B0604020202020204" pitchFamily="34" charset="0"/>
              <a:buChar char="•"/>
            </a:pPr>
            <a:endParaRPr lang="en-IN" sz="1600" dirty="0">
              <a:solidFill>
                <a:srgbClr val="7030A0"/>
              </a:solidFill>
              <a:latin typeface="Nunito Sans" pitchFamily="2" charset="0"/>
            </a:endParaRPr>
          </a:p>
          <a:p>
            <a:pPr marL="285750" indent="-285750">
              <a:buFont typeface="Arial" panose="020B0604020202020204" pitchFamily="34" charset="0"/>
              <a:buChar char="•"/>
            </a:pPr>
            <a:r>
              <a:rPr lang="en-IN" sz="1600" dirty="0">
                <a:solidFill>
                  <a:srgbClr val="7030A0"/>
                </a:solidFill>
                <a:latin typeface="Nunito Sans" pitchFamily="2" charset="0"/>
              </a:rPr>
              <a:t>Using K-means clustering to “club” the brands into groups</a:t>
            </a:r>
          </a:p>
          <a:p>
            <a:pPr marL="285750" indent="-285750">
              <a:buFont typeface="Arial" panose="020B0604020202020204" pitchFamily="34" charset="0"/>
              <a:buChar char="•"/>
            </a:pPr>
            <a:endParaRPr lang="en-IN" sz="1600" dirty="0">
              <a:solidFill>
                <a:srgbClr val="7030A0"/>
              </a:solidFill>
              <a:latin typeface="Nunito Sans" pitchFamily="2" charset="0"/>
            </a:endParaRPr>
          </a:p>
          <a:p>
            <a:pPr marL="285750" indent="-285750">
              <a:buFont typeface="Arial" panose="020B0604020202020204" pitchFamily="34" charset="0"/>
              <a:buChar char="•"/>
            </a:pPr>
            <a:r>
              <a:rPr lang="en-IN" sz="1600" dirty="0">
                <a:solidFill>
                  <a:srgbClr val="7030A0"/>
                </a:solidFill>
                <a:latin typeface="Nunito Sans" pitchFamily="2" charset="0"/>
              </a:rPr>
              <a:t>Performing Multi-Dimensional Scaling</a:t>
            </a:r>
          </a:p>
          <a:p>
            <a:pPr marL="285750" indent="-285750">
              <a:buFont typeface="Arial" panose="020B0604020202020204" pitchFamily="34" charset="0"/>
              <a:buChar char="•"/>
            </a:pPr>
            <a:endParaRPr lang="en-IN" sz="1600" dirty="0">
              <a:solidFill>
                <a:srgbClr val="7030A0"/>
              </a:solidFill>
              <a:latin typeface="Nunito Sans" pitchFamily="2" charset="0"/>
            </a:endParaRPr>
          </a:p>
          <a:p>
            <a:pPr marL="285750" indent="-285750">
              <a:buFont typeface="Arial" panose="020B0604020202020204" pitchFamily="34" charset="0"/>
              <a:buChar char="•"/>
            </a:pPr>
            <a:r>
              <a:rPr lang="en-IN" sz="1600" dirty="0">
                <a:solidFill>
                  <a:srgbClr val="7030A0"/>
                </a:solidFill>
                <a:latin typeface="Nunito Sans" pitchFamily="2" charset="0"/>
              </a:rPr>
              <a:t>Conducting Principal Component Analysis</a:t>
            </a:r>
          </a:p>
          <a:p>
            <a:pPr marL="285750" indent="-285750">
              <a:buFont typeface="Arial" panose="020B0604020202020204" pitchFamily="34" charset="0"/>
              <a:buChar char="•"/>
            </a:pPr>
            <a:endParaRPr lang="en-IN" sz="1600" dirty="0">
              <a:solidFill>
                <a:srgbClr val="7030A0"/>
              </a:solidFill>
              <a:latin typeface="Nunito Sans" pitchFamily="2" charset="0"/>
            </a:endParaRPr>
          </a:p>
          <a:p>
            <a:pPr marL="285750" indent="-285750">
              <a:buFont typeface="Arial" panose="020B0604020202020204" pitchFamily="34" charset="0"/>
              <a:buChar char="•"/>
            </a:pPr>
            <a:endParaRPr lang="en-IN" sz="1600" dirty="0">
              <a:solidFill>
                <a:srgbClr val="7030A0"/>
              </a:solidFill>
              <a:latin typeface="Nunito Sans" pitchFamily="2" charset="0"/>
            </a:endParaRPr>
          </a:p>
          <a:p>
            <a:pPr marL="285750" indent="-285750">
              <a:buFont typeface="Arial" panose="020B0604020202020204" pitchFamily="34" charset="0"/>
              <a:buChar char="•"/>
            </a:pPr>
            <a:endParaRPr lang="en-IN" sz="1600" dirty="0">
              <a:solidFill>
                <a:srgbClr val="7030A0"/>
              </a:solidFill>
              <a:latin typeface="Nunito Sans" pitchFamily="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3" name="Picture 2">
            <a:extLst>
              <a:ext uri="{FF2B5EF4-FFF2-40B4-BE49-F238E27FC236}">
                <a16:creationId xmlns:a16="http://schemas.microsoft.com/office/drawing/2014/main" id="{E0F7E66E-488C-3839-C291-D63E7608FD7A}"/>
              </a:ext>
            </a:extLst>
          </p:cNvPr>
          <p:cNvPicPr>
            <a:picLocks noChangeAspect="1"/>
          </p:cNvPicPr>
          <p:nvPr/>
        </p:nvPicPr>
        <p:blipFill rotWithShape="1">
          <a:blip r:embed="rId3"/>
          <a:srcRect l="-4134" r="8252"/>
          <a:stretch/>
        </p:blipFill>
        <p:spPr>
          <a:xfrm>
            <a:off x="2550339" y="364223"/>
            <a:ext cx="6593662" cy="4475676"/>
          </a:xfrm>
          <a:prstGeom prst="rect">
            <a:avLst/>
          </a:prstGeom>
        </p:spPr>
      </p:pic>
      <p:pic>
        <p:nvPicPr>
          <p:cNvPr id="172" name="Google Shape;172;p27"/>
          <p:cNvPicPr preferRelativeResize="0"/>
          <p:nvPr/>
        </p:nvPicPr>
        <p:blipFill rotWithShape="1">
          <a:blip r:embed="rId4">
            <a:alphaModFix amt="57000"/>
          </a:blip>
          <a:srcRect t="297" b="27932"/>
          <a:stretch/>
        </p:blipFill>
        <p:spPr>
          <a:xfrm>
            <a:off x="0" y="721416"/>
            <a:ext cx="9144000" cy="5143500"/>
          </a:xfrm>
          <a:prstGeom prst="rect">
            <a:avLst/>
          </a:prstGeom>
          <a:noFill/>
          <a:ln>
            <a:noFill/>
          </a:ln>
        </p:spPr>
      </p:pic>
      <p:grpSp>
        <p:nvGrpSpPr>
          <p:cNvPr id="174" name="Google Shape;174;p27"/>
          <p:cNvGrpSpPr/>
          <p:nvPr/>
        </p:nvGrpSpPr>
        <p:grpSpPr>
          <a:xfrm>
            <a:off x="4159758" y="520805"/>
            <a:ext cx="4105448" cy="4108265"/>
            <a:chOff x="0" y="-28575"/>
            <a:chExt cx="2162583" cy="2164067"/>
          </a:xfrm>
        </p:grpSpPr>
        <p:sp>
          <p:nvSpPr>
            <p:cNvPr id="175" name="Google Shape;175;p27"/>
            <p:cNvSpPr/>
            <p:nvPr/>
          </p:nvSpPr>
          <p:spPr>
            <a:xfrm>
              <a:off x="0" y="0"/>
              <a:ext cx="2162583" cy="2135492"/>
            </a:xfrm>
            <a:custGeom>
              <a:avLst/>
              <a:gdLst/>
              <a:ahLst/>
              <a:cxnLst/>
              <a:rect l="l" t="t" r="r" b="b"/>
              <a:pathLst>
                <a:path w="2162583" h="2135492" extrusionOk="0">
                  <a:moveTo>
                    <a:pt x="0" y="0"/>
                  </a:moveTo>
                  <a:lnTo>
                    <a:pt x="2162583" y="0"/>
                  </a:lnTo>
                  <a:lnTo>
                    <a:pt x="2162583" y="2135492"/>
                  </a:lnTo>
                  <a:lnTo>
                    <a:pt x="0" y="2135492"/>
                  </a:lnTo>
                  <a:close/>
                </a:path>
              </a:pathLst>
            </a:custGeom>
            <a:solidFill>
              <a:srgbClr val="FFFFFF"/>
            </a:solidFill>
            <a:ln>
              <a:noFill/>
            </a:ln>
          </p:spPr>
        </p:sp>
        <p:sp>
          <p:nvSpPr>
            <p:cNvPr id="176" name="Google Shape;176;p27"/>
            <p:cNvSpPr txBox="1"/>
            <p:nvPr/>
          </p:nvSpPr>
          <p:spPr>
            <a:xfrm>
              <a:off x="0" y="-28575"/>
              <a:ext cx="812800" cy="841375"/>
            </a:xfrm>
            <a:prstGeom prst="rect">
              <a:avLst/>
            </a:prstGeom>
            <a:noFill/>
            <a:ln>
              <a:noFill/>
            </a:ln>
          </p:spPr>
          <p:txBody>
            <a:bodyPr spcFirstLastPara="1" wrap="square" lIns="25400" tIns="25400" rIns="25400" bIns="25400" anchor="ctr" anchorCtr="0">
              <a:noAutofit/>
            </a:bodyPr>
            <a:lstStyle/>
            <a:p>
              <a:pPr marL="0" marR="0" lvl="0" indent="0" algn="ctr" rtl="0">
                <a:lnSpc>
                  <a:spcPct val="133500"/>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177" name="Google Shape;177;p27"/>
          <p:cNvSpPr/>
          <p:nvPr/>
        </p:nvSpPr>
        <p:spPr>
          <a:xfrm>
            <a:off x="5187468" y="1956108"/>
            <a:ext cx="2050110" cy="369064"/>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grpSp>
        <p:nvGrpSpPr>
          <p:cNvPr id="178" name="Google Shape;178;p27"/>
          <p:cNvGrpSpPr/>
          <p:nvPr/>
        </p:nvGrpSpPr>
        <p:grpSpPr>
          <a:xfrm>
            <a:off x="4100372" y="1362946"/>
            <a:ext cx="4164834" cy="2215672"/>
            <a:chOff x="-556986" y="0"/>
            <a:chExt cx="2193865" cy="1167126"/>
          </a:xfrm>
        </p:grpSpPr>
        <p:sp>
          <p:nvSpPr>
            <p:cNvPr id="179" name="Google Shape;179;p27"/>
            <p:cNvSpPr/>
            <p:nvPr/>
          </p:nvSpPr>
          <p:spPr>
            <a:xfrm>
              <a:off x="0" y="0"/>
              <a:ext cx="1079893" cy="194404"/>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180" name="Google Shape;180;p27"/>
            <p:cNvSpPr txBox="1"/>
            <p:nvPr/>
          </p:nvSpPr>
          <p:spPr>
            <a:xfrm>
              <a:off x="-556986" y="325626"/>
              <a:ext cx="2193865" cy="841500"/>
            </a:xfrm>
            <a:prstGeom prst="rect">
              <a:avLst/>
            </a:prstGeom>
            <a:noFill/>
            <a:ln>
              <a:noFill/>
            </a:ln>
          </p:spPr>
          <p:txBody>
            <a:bodyPr spcFirstLastPara="1" wrap="square" lIns="25400" tIns="25400" rIns="25400" bIns="25400" anchor="ctr" anchorCtr="0">
              <a:noAutofit/>
            </a:bodyPr>
            <a:lstStyle/>
            <a:p>
              <a:pPr algn="ctr">
                <a:lnSpc>
                  <a:spcPct val="140035"/>
                </a:lnSpc>
              </a:pPr>
              <a:r>
                <a:rPr lang="en-US" sz="1200" b="0" i="0" dirty="0">
                  <a:solidFill>
                    <a:srgbClr val="7030A0"/>
                  </a:solidFill>
                  <a:effectLst/>
                  <a:latin typeface="Nunito Sans" pitchFamily="2" charset="0"/>
                </a:rPr>
                <a:t>The scores for each attribute are higher for luxury brands like Chanel, Louis Vuitton, and Christian Dior, compared to more mainstream brands like Uniqlo, H&amp;M, and GAP.</a:t>
              </a:r>
            </a:p>
            <a:p>
              <a:pPr marL="0" marR="0" lvl="0" indent="0" algn="ctr" rtl="0">
                <a:lnSpc>
                  <a:spcPct val="140035"/>
                </a:lnSpc>
                <a:spcBef>
                  <a:spcPts val="0"/>
                </a:spcBef>
                <a:spcAft>
                  <a:spcPts val="0"/>
                </a:spcAft>
                <a:buNone/>
              </a:pPr>
              <a:endParaRPr sz="1200" dirty="0">
                <a:solidFill>
                  <a:srgbClr val="7030A0"/>
                </a:solidFill>
                <a:latin typeface="Nunito Sans" pitchFamily="2" charset="0"/>
              </a:endParaRPr>
            </a:p>
          </p:txBody>
        </p:sp>
      </p:grpSp>
      <p:sp>
        <p:nvSpPr>
          <p:cNvPr id="181" name="Google Shape;181;p27"/>
          <p:cNvSpPr txBox="1"/>
          <p:nvPr/>
        </p:nvSpPr>
        <p:spPr>
          <a:xfrm>
            <a:off x="227739" y="1164053"/>
            <a:ext cx="2613950" cy="2585323"/>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IN" sz="3000" b="0" i="0" u="none" strike="noStrike" cap="none" dirty="0">
                <a:solidFill>
                  <a:srgbClr val="171616"/>
                </a:solidFill>
                <a:latin typeface="Nunito Light"/>
                <a:ea typeface="Nunito Light"/>
                <a:cs typeface="Nunito Light"/>
                <a:sym typeface="Nunito Light"/>
              </a:rPr>
              <a:t>Initial Observation from reading the data</a:t>
            </a:r>
            <a:endParaRPr sz="700" dirty="0"/>
          </a:p>
        </p:txBody>
      </p:sp>
      <p:grpSp>
        <p:nvGrpSpPr>
          <p:cNvPr id="182" name="Google Shape;182;p27"/>
          <p:cNvGrpSpPr/>
          <p:nvPr/>
        </p:nvGrpSpPr>
        <p:grpSpPr>
          <a:xfrm>
            <a:off x="8265288" y="960855"/>
            <a:ext cx="1543050" cy="1615385"/>
            <a:chOff x="0" y="-38100"/>
            <a:chExt cx="812800" cy="850900"/>
          </a:xfrm>
        </p:grpSpPr>
        <p:sp>
          <p:nvSpPr>
            <p:cNvPr id="183" name="Google Shape;183;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84" name="Google Shape;184;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85" name="Google Shape;185;p27"/>
          <p:cNvGrpSpPr/>
          <p:nvPr/>
        </p:nvGrpSpPr>
        <p:grpSpPr>
          <a:xfrm>
            <a:off x="3281045" y="960855"/>
            <a:ext cx="1543050" cy="1615385"/>
            <a:chOff x="0" y="-38100"/>
            <a:chExt cx="812800" cy="850900"/>
          </a:xfrm>
        </p:grpSpPr>
        <p:sp>
          <p:nvSpPr>
            <p:cNvPr id="186" name="Google Shape;186;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87" name="Google Shape;187;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88" name="Google Shape;188;p27"/>
          <p:cNvGrpSpPr/>
          <p:nvPr/>
        </p:nvGrpSpPr>
        <p:grpSpPr>
          <a:xfrm>
            <a:off x="8265288" y="1883777"/>
            <a:ext cx="1543050" cy="1615385"/>
            <a:chOff x="0" y="-38100"/>
            <a:chExt cx="812800" cy="850900"/>
          </a:xfrm>
        </p:grpSpPr>
        <p:sp>
          <p:nvSpPr>
            <p:cNvPr id="189" name="Google Shape;189;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0" name="Google Shape;190;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1" name="Google Shape;191;p27"/>
          <p:cNvGrpSpPr/>
          <p:nvPr/>
        </p:nvGrpSpPr>
        <p:grpSpPr>
          <a:xfrm>
            <a:off x="3281045" y="1883777"/>
            <a:ext cx="1543050" cy="1615385"/>
            <a:chOff x="0" y="-38100"/>
            <a:chExt cx="812800" cy="850900"/>
          </a:xfrm>
        </p:grpSpPr>
        <p:sp>
          <p:nvSpPr>
            <p:cNvPr id="192" name="Google Shape;192;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3" name="Google Shape;193;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4" name="Google Shape;194;p27"/>
          <p:cNvGrpSpPr/>
          <p:nvPr/>
        </p:nvGrpSpPr>
        <p:grpSpPr>
          <a:xfrm>
            <a:off x="8265288" y="2806699"/>
            <a:ext cx="1543050" cy="1615385"/>
            <a:chOff x="0" y="-38100"/>
            <a:chExt cx="812800" cy="850900"/>
          </a:xfrm>
        </p:grpSpPr>
        <p:sp>
          <p:nvSpPr>
            <p:cNvPr id="195" name="Google Shape;195;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6" name="Google Shape;196;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7" name="Google Shape;197;p27"/>
          <p:cNvGrpSpPr/>
          <p:nvPr/>
        </p:nvGrpSpPr>
        <p:grpSpPr>
          <a:xfrm>
            <a:off x="3281045" y="2806699"/>
            <a:ext cx="1543050" cy="1615385"/>
            <a:chOff x="0" y="-38100"/>
            <a:chExt cx="812800" cy="850900"/>
          </a:xfrm>
        </p:grpSpPr>
        <p:sp>
          <p:nvSpPr>
            <p:cNvPr id="198" name="Google Shape;198;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9" name="Google Shape;199;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200" name="Google Shape;200;p27"/>
          <p:cNvGrpSpPr/>
          <p:nvPr/>
        </p:nvGrpSpPr>
        <p:grpSpPr>
          <a:xfrm>
            <a:off x="8265288" y="3729621"/>
            <a:ext cx="1543050" cy="1615385"/>
            <a:chOff x="0" y="-38100"/>
            <a:chExt cx="812800" cy="850900"/>
          </a:xfrm>
        </p:grpSpPr>
        <p:sp>
          <p:nvSpPr>
            <p:cNvPr id="201" name="Google Shape;201;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202" name="Google Shape;202;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203" name="Google Shape;203;p27"/>
          <p:cNvGrpSpPr/>
          <p:nvPr/>
        </p:nvGrpSpPr>
        <p:grpSpPr>
          <a:xfrm>
            <a:off x="3281045" y="3729621"/>
            <a:ext cx="1543050" cy="1615385"/>
            <a:chOff x="0" y="-38100"/>
            <a:chExt cx="812800" cy="850900"/>
          </a:xfrm>
        </p:grpSpPr>
        <p:sp>
          <p:nvSpPr>
            <p:cNvPr id="204" name="Google Shape;204;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205" name="Google Shape;205;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208" name="Google Shape;208;p27"/>
          <p:cNvSpPr/>
          <p:nvPr/>
        </p:nvSpPr>
        <p:spPr>
          <a:xfrm>
            <a:off x="5183630" y="1373554"/>
            <a:ext cx="2050068" cy="369057"/>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210" name="Google Shape;210;p27"/>
          <p:cNvSpPr txBox="1"/>
          <p:nvPr/>
        </p:nvSpPr>
        <p:spPr>
          <a:xfrm>
            <a:off x="4116739" y="771401"/>
            <a:ext cx="4183849" cy="1597500"/>
          </a:xfrm>
          <a:prstGeom prst="rect">
            <a:avLst/>
          </a:prstGeom>
          <a:noFill/>
          <a:ln>
            <a:noFill/>
          </a:ln>
        </p:spPr>
        <p:txBody>
          <a:bodyPr spcFirstLastPara="1" wrap="square" lIns="25400" tIns="25400" rIns="25400" bIns="25400" anchor="ctr" anchorCtr="0">
            <a:noAutofit/>
          </a:bodyPr>
          <a:lstStyle/>
          <a:p>
            <a:pPr algn="ctr">
              <a:lnSpc>
                <a:spcPct val="140035"/>
              </a:lnSpc>
            </a:pPr>
            <a:r>
              <a:rPr lang="en-US" sz="1300" b="0" i="0" dirty="0">
                <a:solidFill>
                  <a:srgbClr val="7030A0"/>
                </a:solidFill>
                <a:effectLst/>
                <a:latin typeface="Nunito Sans" pitchFamily="2" charset="0"/>
              </a:rPr>
              <a:t>There is a lot of variability in the scores for each brand across the different attributes. For example, Louis Vuitton has a high score on the "traditional" attribute, but a relatively low score on the "youthful" attribute.</a:t>
            </a:r>
          </a:p>
          <a:p>
            <a:pPr marL="0" marR="0" lvl="0" indent="0" algn="ctr" rtl="0">
              <a:lnSpc>
                <a:spcPct val="140035"/>
              </a:lnSpc>
              <a:spcBef>
                <a:spcPts val="0"/>
              </a:spcBef>
              <a:spcAft>
                <a:spcPts val="0"/>
              </a:spcAft>
              <a:buNone/>
            </a:pPr>
            <a:endParaRPr sz="1300" dirty="0">
              <a:solidFill>
                <a:srgbClr val="7030A0"/>
              </a:solidFill>
              <a:latin typeface="Nunito Sans" pitchFamily="2" charset="0"/>
            </a:endParaRPr>
          </a:p>
        </p:txBody>
      </p:sp>
      <p:sp>
        <p:nvSpPr>
          <p:cNvPr id="5" name="TextBox 4">
            <a:extLst>
              <a:ext uri="{FF2B5EF4-FFF2-40B4-BE49-F238E27FC236}">
                <a16:creationId xmlns:a16="http://schemas.microsoft.com/office/drawing/2014/main" id="{A42705ED-A832-19DE-F0BE-8C32414BC799}"/>
              </a:ext>
            </a:extLst>
          </p:cNvPr>
          <p:cNvSpPr txBox="1"/>
          <p:nvPr/>
        </p:nvSpPr>
        <p:spPr>
          <a:xfrm>
            <a:off x="4100372" y="3323127"/>
            <a:ext cx="4164834" cy="900246"/>
          </a:xfrm>
          <a:prstGeom prst="rect">
            <a:avLst/>
          </a:prstGeom>
          <a:noFill/>
        </p:spPr>
        <p:txBody>
          <a:bodyPr wrap="square">
            <a:spAutoFit/>
          </a:bodyPr>
          <a:lstStyle/>
          <a:p>
            <a:pPr algn="ctr">
              <a:lnSpc>
                <a:spcPct val="150000"/>
              </a:lnSpc>
            </a:pPr>
            <a:r>
              <a:rPr lang="en-US" sz="1200" b="0" i="0" dirty="0">
                <a:solidFill>
                  <a:srgbClr val="7030A0"/>
                </a:solidFill>
                <a:effectLst/>
                <a:latin typeface="Nunito Sans" pitchFamily="2" charset="0"/>
              </a:rPr>
              <a:t>Uniqlo has very high scores on the "youthful," "friendly," and "simple" attributes, suggesting that the brand may be targeting a younger and more casual audience.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8"/>
          <p:cNvPicPr preferRelativeResize="0"/>
          <p:nvPr/>
        </p:nvPicPr>
        <p:blipFill rotWithShape="1">
          <a:blip r:embed="rId3">
            <a:alphaModFix amt="57000"/>
          </a:blip>
          <a:srcRect t="43901" r="21837"/>
          <a:stretch/>
        </p:blipFill>
        <p:spPr>
          <a:xfrm>
            <a:off x="0" y="0"/>
            <a:ext cx="9144000" cy="5143500"/>
          </a:xfrm>
          <a:prstGeom prst="rect">
            <a:avLst/>
          </a:prstGeom>
          <a:noFill/>
          <a:ln>
            <a:noFill/>
          </a:ln>
        </p:spPr>
      </p:pic>
      <p:sp>
        <p:nvSpPr>
          <p:cNvPr id="216" name="Google Shape;216;p28"/>
          <p:cNvSpPr txBox="1"/>
          <p:nvPr/>
        </p:nvSpPr>
        <p:spPr>
          <a:xfrm>
            <a:off x="6114519" y="1529101"/>
            <a:ext cx="2804231" cy="1938992"/>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 sz="3000" b="0" i="0" u="none" strike="noStrike" cap="none" dirty="0">
                <a:solidFill>
                  <a:srgbClr val="171616"/>
                </a:solidFill>
                <a:latin typeface="Nunito Light"/>
                <a:ea typeface="Nunito Light"/>
                <a:cs typeface="Nunito Light"/>
                <a:sym typeface="Nunito Light"/>
              </a:rPr>
              <a:t>Correlation Analysis using heatmap</a:t>
            </a:r>
            <a:endParaRPr sz="700" dirty="0"/>
          </a:p>
        </p:txBody>
      </p:sp>
      <p:pic>
        <p:nvPicPr>
          <p:cNvPr id="3" name="Picture 2">
            <a:extLst>
              <a:ext uri="{FF2B5EF4-FFF2-40B4-BE49-F238E27FC236}">
                <a16:creationId xmlns:a16="http://schemas.microsoft.com/office/drawing/2014/main" id="{426DC19C-D629-59E1-8FB0-9CA25588AB24}"/>
              </a:ext>
            </a:extLst>
          </p:cNvPr>
          <p:cNvPicPr>
            <a:picLocks noChangeAspect="1"/>
          </p:cNvPicPr>
          <p:nvPr/>
        </p:nvPicPr>
        <p:blipFill>
          <a:blip r:embed="rId4"/>
          <a:stretch>
            <a:fillRect/>
          </a:stretch>
        </p:blipFill>
        <p:spPr>
          <a:xfrm>
            <a:off x="0" y="142871"/>
            <a:ext cx="6214475" cy="50006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3" name="Picture 2">
            <a:extLst>
              <a:ext uri="{FF2B5EF4-FFF2-40B4-BE49-F238E27FC236}">
                <a16:creationId xmlns:a16="http://schemas.microsoft.com/office/drawing/2014/main" id="{E0F7E66E-488C-3839-C291-D63E7608FD7A}"/>
              </a:ext>
            </a:extLst>
          </p:cNvPr>
          <p:cNvPicPr>
            <a:picLocks noChangeAspect="1"/>
          </p:cNvPicPr>
          <p:nvPr/>
        </p:nvPicPr>
        <p:blipFill rotWithShape="1">
          <a:blip r:embed="rId3"/>
          <a:srcRect l="-4134" r="8252"/>
          <a:stretch/>
        </p:blipFill>
        <p:spPr>
          <a:xfrm>
            <a:off x="-285917" y="333912"/>
            <a:ext cx="6593662" cy="4475676"/>
          </a:xfrm>
          <a:prstGeom prst="rect">
            <a:avLst/>
          </a:prstGeom>
        </p:spPr>
      </p:pic>
      <p:pic>
        <p:nvPicPr>
          <p:cNvPr id="172" name="Google Shape;172;p27"/>
          <p:cNvPicPr preferRelativeResize="0"/>
          <p:nvPr/>
        </p:nvPicPr>
        <p:blipFill rotWithShape="1">
          <a:blip r:embed="rId4">
            <a:alphaModFix amt="57000"/>
          </a:blip>
          <a:srcRect t="297" b="27932"/>
          <a:stretch/>
        </p:blipFill>
        <p:spPr>
          <a:xfrm>
            <a:off x="8908" y="-10935"/>
            <a:ext cx="9144000" cy="5143500"/>
          </a:xfrm>
          <a:prstGeom prst="rect">
            <a:avLst/>
          </a:prstGeom>
          <a:noFill/>
          <a:ln>
            <a:noFill/>
          </a:ln>
        </p:spPr>
      </p:pic>
      <p:grpSp>
        <p:nvGrpSpPr>
          <p:cNvPr id="174" name="Google Shape;174;p27"/>
          <p:cNvGrpSpPr/>
          <p:nvPr/>
        </p:nvGrpSpPr>
        <p:grpSpPr>
          <a:xfrm>
            <a:off x="868156" y="479559"/>
            <a:ext cx="4105448" cy="4108265"/>
            <a:chOff x="0" y="-28575"/>
            <a:chExt cx="2162583" cy="2164067"/>
          </a:xfrm>
        </p:grpSpPr>
        <p:sp>
          <p:nvSpPr>
            <p:cNvPr id="175" name="Google Shape;175;p27"/>
            <p:cNvSpPr/>
            <p:nvPr/>
          </p:nvSpPr>
          <p:spPr>
            <a:xfrm>
              <a:off x="0" y="0"/>
              <a:ext cx="2162583" cy="2135492"/>
            </a:xfrm>
            <a:custGeom>
              <a:avLst/>
              <a:gdLst/>
              <a:ahLst/>
              <a:cxnLst/>
              <a:rect l="l" t="t" r="r" b="b"/>
              <a:pathLst>
                <a:path w="2162583" h="2135492" extrusionOk="0">
                  <a:moveTo>
                    <a:pt x="0" y="0"/>
                  </a:moveTo>
                  <a:lnTo>
                    <a:pt x="2162583" y="0"/>
                  </a:lnTo>
                  <a:lnTo>
                    <a:pt x="2162583" y="2135492"/>
                  </a:lnTo>
                  <a:lnTo>
                    <a:pt x="0" y="2135492"/>
                  </a:lnTo>
                  <a:close/>
                </a:path>
              </a:pathLst>
            </a:custGeom>
            <a:solidFill>
              <a:srgbClr val="FFFFFF"/>
            </a:solidFill>
            <a:ln>
              <a:noFill/>
            </a:ln>
          </p:spPr>
        </p:sp>
        <p:sp>
          <p:nvSpPr>
            <p:cNvPr id="176" name="Google Shape;176;p27"/>
            <p:cNvSpPr txBox="1"/>
            <p:nvPr/>
          </p:nvSpPr>
          <p:spPr>
            <a:xfrm>
              <a:off x="0" y="-28575"/>
              <a:ext cx="812800" cy="841375"/>
            </a:xfrm>
            <a:prstGeom prst="rect">
              <a:avLst/>
            </a:prstGeom>
            <a:noFill/>
            <a:ln>
              <a:noFill/>
            </a:ln>
          </p:spPr>
          <p:txBody>
            <a:bodyPr spcFirstLastPara="1" wrap="square" lIns="25400" tIns="25400" rIns="25400" bIns="25400" anchor="ctr" anchorCtr="0">
              <a:noAutofit/>
            </a:bodyPr>
            <a:lstStyle/>
            <a:p>
              <a:pPr marL="0" marR="0" lvl="0" indent="0" algn="ctr" rtl="0">
                <a:lnSpc>
                  <a:spcPct val="133500"/>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177" name="Google Shape;177;p27"/>
          <p:cNvSpPr/>
          <p:nvPr/>
        </p:nvSpPr>
        <p:spPr>
          <a:xfrm>
            <a:off x="5187468" y="1956108"/>
            <a:ext cx="2050110" cy="369064"/>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grpSp>
        <p:nvGrpSpPr>
          <p:cNvPr id="178" name="Google Shape;178;p27"/>
          <p:cNvGrpSpPr/>
          <p:nvPr/>
        </p:nvGrpSpPr>
        <p:grpSpPr>
          <a:xfrm>
            <a:off x="853668" y="1362946"/>
            <a:ext cx="6354156" cy="3068473"/>
            <a:chOff x="-2267218" y="0"/>
            <a:chExt cx="3347111" cy="1616347"/>
          </a:xfrm>
        </p:grpSpPr>
        <p:sp>
          <p:nvSpPr>
            <p:cNvPr id="179" name="Google Shape;179;p27"/>
            <p:cNvSpPr/>
            <p:nvPr/>
          </p:nvSpPr>
          <p:spPr>
            <a:xfrm>
              <a:off x="0" y="0"/>
              <a:ext cx="1079893" cy="194404"/>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180" name="Google Shape;180;p27"/>
            <p:cNvSpPr txBox="1"/>
            <p:nvPr/>
          </p:nvSpPr>
          <p:spPr>
            <a:xfrm>
              <a:off x="-2267218" y="774847"/>
              <a:ext cx="2193865" cy="841500"/>
            </a:xfrm>
            <a:prstGeom prst="rect">
              <a:avLst/>
            </a:prstGeom>
            <a:noFill/>
            <a:ln>
              <a:noFill/>
            </a:ln>
          </p:spPr>
          <p:txBody>
            <a:bodyPr spcFirstLastPara="1" wrap="square" lIns="25400" tIns="25400" rIns="25400" bIns="25400" anchor="ctr" anchorCtr="0">
              <a:noAutofit/>
            </a:bodyPr>
            <a:lstStyle/>
            <a:p>
              <a:pPr algn="ctr">
                <a:lnSpc>
                  <a:spcPct val="140035"/>
                </a:lnSpc>
              </a:pPr>
              <a:r>
                <a:rPr lang="en-US" sz="1200" b="0" i="0" dirty="0">
                  <a:solidFill>
                    <a:srgbClr val="7030A0"/>
                  </a:solidFill>
                  <a:effectLst/>
                  <a:latin typeface="Nunito Sans" pitchFamily="2" charset="0"/>
                </a:rPr>
                <a:t>Similarly, brands such as H&amp;M and GAP are highly youthful but have a low value of luxury, and Christian Dior is brilliant but not simple.</a:t>
              </a:r>
            </a:p>
            <a:p>
              <a:pPr marL="0" marR="0" lvl="0" indent="0" algn="ctr" rtl="0">
                <a:lnSpc>
                  <a:spcPct val="140035"/>
                </a:lnSpc>
                <a:spcBef>
                  <a:spcPts val="0"/>
                </a:spcBef>
                <a:spcAft>
                  <a:spcPts val="0"/>
                </a:spcAft>
                <a:buNone/>
              </a:pPr>
              <a:endParaRPr sz="1200" dirty="0">
                <a:solidFill>
                  <a:srgbClr val="7030A0"/>
                </a:solidFill>
                <a:latin typeface="Nunito Sans" pitchFamily="2" charset="0"/>
              </a:endParaRPr>
            </a:p>
          </p:txBody>
        </p:sp>
      </p:grpSp>
      <p:sp>
        <p:nvSpPr>
          <p:cNvPr id="181" name="Google Shape;181;p27"/>
          <p:cNvSpPr txBox="1"/>
          <p:nvPr/>
        </p:nvSpPr>
        <p:spPr>
          <a:xfrm>
            <a:off x="6974289" y="1659201"/>
            <a:ext cx="2110774" cy="1938992"/>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IN" sz="3000" b="0" i="0" u="none" strike="noStrike" cap="none" dirty="0">
                <a:solidFill>
                  <a:srgbClr val="171616"/>
                </a:solidFill>
                <a:latin typeface="Nunito Light"/>
                <a:ea typeface="Nunito Light"/>
                <a:cs typeface="Nunito Light"/>
                <a:sym typeface="Nunito Light"/>
              </a:rPr>
              <a:t>Inference from the heatmap</a:t>
            </a:r>
            <a:endParaRPr sz="700" dirty="0"/>
          </a:p>
        </p:txBody>
      </p:sp>
      <p:grpSp>
        <p:nvGrpSpPr>
          <p:cNvPr id="182" name="Google Shape;182;p27"/>
          <p:cNvGrpSpPr/>
          <p:nvPr/>
        </p:nvGrpSpPr>
        <p:grpSpPr>
          <a:xfrm>
            <a:off x="4983546" y="1013312"/>
            <a:ext cx="1543050" cy="1615385"/>
            <a:chOff x="0" y="-38100"/>
            <a:chExt cx="812800" cy="850900"/>
          </a:xfrm>
        </p:grpSpPr>
        <p:sp>
          <p:nvSpPr>
            <p:cNvPr id="183" name="Google Shape;183;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84" name="Google Shape;184;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85" name="Google Shape;185;p27"/>
          <p:cNvGrpSpPr/>
          <p:nvPr/>
        </p:nvGrpSpPr>
        <p:grpSpPr>
          <a:xfrm>
            <a:off x="5480" y="963604"/>
            <a:ext cx="1543050" cy="1615385"/>
            <a:chOff x="0" y="-38100"/>
            <a:chExt cx="812800" cy="850900"/>
          </a:xfrm>
        </p:grpSpPr>
        <p:sp>
          <p:nvSpPr>
            <p:cNvPr id="186" name="Google Shape;186;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87" name="Google Shape;187;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88" name="Google Shape;188;p27"/>
          <p:cNvGrpSpPr/>
          <p:nvPr/>
        </p:nvGrpSpPr>
        <p:grpSpPr>
          <a:xfrm>
            <a:off x="4983546" y="1834857"/>
            <a:ext cx="1543050" cy="1615385"/>
            <a:chOff x="0" y="-38100"/>
            <a:chExt cx="812800" cy="850900"/>
          </a:xfrm>
        </p:grpSpPr>
        <p:sp>
          <p:nvSpPr>
            <p:cNvPr id="189" name="Google Shape;189;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0" name="Google Shape;190;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1" name="Google Shape;191;p27"/>
          <p:cNvGrpSpPr/>
          <p:nvPr/>
        </p:nvGrpSpPr>
        <p:grpSpPr>
          <a:xfrm>
            <a:off x="-13309" y="1834857"/>
            <a:ext cx="1543050" cy="1615385"/>
            <a:chOff x="0" y="-38100"/>
            <a:chExt cx="812800" cy="850900"/>
          </a:xfrm>
        </p:grpSpPr>
        <p:sp>
          <p:nvSpPr>
            <p:cNvPr id="192" name="Google Shape;192;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3" name="Google Shape;193;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4" name="Google Shape;194;p27"/>
          <p:cNvGrpSpPr/>
          <p:nvPr/>
        </p:nvGrpSpPr>
        <p:grpSpPr>
          <a:xfrm>
            <a:off x="4983546" y="2841627"/>
            <a:ext cx="1543050" cy="1615385"/>
            <a:chOff x="0" y="-38100"/>
            <a:chExt cx="812800" cy="850900"/>
          </a:xfrm>
        </p:grpSpPr>
        <p:sp>
          <p:nvSpPr>
            <p:cNvPr id="195" name="Google Shape;195;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6" name="Google Shape;196;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7" name="Google Shape;197;p27"/>
          <p:cNvGrpSpPr/>
          <p:nvPr/>
        </p:nvGrpSpPr>
        <p:grpSpPr>
          <a:xfrm>
            <a:off x="5480" y="2841627"/>
            <a:ext cx="1543050" cy="1615385"/>
            <a:chOff x="0" y="-38100"/>
            <a:chExt cx="812800" cy="850900"/>
          </a:xfrm>
        </p:grpSpPr>
        <p:sp>
          <p:nvSpPr>
            <p:cNvPr id="198" name="Google Shape;198;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9" name="Google Shape;199;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200" name="Google Shape;200;p27"/>
          <p:cNvGrpSpPr/>
          <p:nvPr/>
        </p:nvGrpSpPr>
        <p:grpSpPr>
          <a:xfrm>
            <a:off x="4973604" y="3876129"/>
            <a:ext cx="1543050" cy="1615385"/>
            <a:chOff x="0" y="-38100"/>
            <a:chExt cx="812800" cy="850900"/>
          </a:xfrm>
        </p:grpSpPr>
        <p:sp>
          <p:nvSpPr>
            <p:cNvPr id="201" name="Google Shape;201;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202" name="Google Shape;202;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203" name="Google Shape;203;p27"/>
          <p:cNvGrpSpPr/>
          <p:nvPr/>
        </p:nvGrpSpPr>
        <p:grpSpPr>
          <a:xfrm>
            <a:off x="-1" y="3744991"/>
            <a:ext cx="1543050" cy="1615385"/>
            <a:chOff x="0" y="-38100"/>
            <a:chExt cx="812800" cy="850900"/>
          </a:xfrm>
        </p:grpSpPr>
        <p:sp>
          <p:nvSpPr>
            <p:cNvPr id="204" name="Google Shape;204;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205" name="Google Shape;205;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208" name="Google Shape;208;p27"/>
          <p:cNvSpPr/>
          <p:nvPr/>
        </p:nvSpPr>
        <p:spPr>
          <a:xfrm>
            <a:off x="5183630" y="1373554"/>
            <a:ext cx="2050068" cy="369057"/>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210" name="Google Shape;210;p27"/>
          <p:cNvSpPr txBox="1"/>
          <p:nvPr/>
        </p:nvSpPr>
        <p:spPr>
          <a:xfrm>
            <a:off x="826493" y="1194419"/>
            <a:ext cx="4183849" cy="1597500"/>
          </a:xfrm>
          <a:prstGeom prst="rect">
            <a:avLst/>
          </a:prstGeom>
          <a:noFill/>
          <a:ln>
            <a:noFill/>
          </a:ln>
        </p:spPr>
        <p:txBody>
          <a:bodyPr spcFirstLastPara="1" wrap="square" lIns="25400" tIns="25400" rIns="25400" bIns="25400" anchor="ctr" anchorCtr="0">
            <a:noAutofit/>
          </a:bodyPr>
          <a:lstStyle/>
          <a:p>
            <a:pPr algn="ctr">
              <a:lnSpc>
                <a:spcPct val="140035"/>
              </a:lnSpc>
            </a:pPr>
            <a:r>
              <a:rPr lang="en-US" sz="1300" dirty="0">
                <a:solidFill>
                  <a:srgbClr val="7030A0"/>
                </a:solidFill>
                <a:latin typeface="Nunito Sans" pitchFamily="2" charset="0"/>
              </a:rPr>
              <a:t>Attributes such as luxurious/traditional, simple/friendly have a positive correlation while luxurious/youthful and simple/brilliant have a negative correlation</a:t>
            </a:r>
          </a:p>
          <a:p>
            <a:pPr algn="ctr">
              <a:lnSpc>
                <a:spcPct val="140035"/>
              </a:lnSpc>
            </a:pPr>
            <a:endParaRPr lang="en-US" sz="1300" dirty="0">
              <a:solidFill>
                <a:srgbClr val="7030A0"/>
              </a:solidFill>
              <a:latin typeface="Nunito Sans" pitchFamily="2" charset="0"/>
            </a:endParaRPr>
          </a:p>
          <a:p>
            <a:pPr algn="ctr">
              <a:lnSpc>
                <a:spcPct val="140035"/>
              </a:lnSpc>
            </a:pPr>
            <a:r>
              <a:rPr lang="en-US" sz="1300" dirty="0">
                <a:solidFill>
                  <a:srgbClr val="7030A0"/>
                </a:solidFill>
                <a:latin typeface="Nunito Sans" pitchFamily="2" charset="0"/>
              </a:rPr>
              <a:t>Brands such as Chanel and Louis Vuitton are more luxurious and traditional, while Uniqlo and GAP are more simple and friendly.</a:t>
            </a:r>
            <a:endParaRPr lang="en-US" sz="1300" b="0" i="0" dirty="0">
              <a:solidFill>
                <a:srgbClr val="7030A0"/>
              </a:solidFill>
              <a:effectLst/>
              <a:latin typeface="Nunito Sans" pitchFamily="2" charset="0"/>
            </a:endParaRPr>
          </a:p>
          <a:p>
            <a:pPr marL="0" marR="0" lvl="0" indent="0" algn="ctr" rtl="0">
              <a:lnSpc>
                <a:spcPct val="140035"/>
              </a:lnSpc>
              <a:spcBef>
                <a:spcPts val="0"/>
              </a:spcBef>
              <a:spcAft>
                <a:spcPts val="0"/>
              </a:spcAft>
              <a:buNone/>
            </a:pPr>
            <a:endParaRPr sz="1300" dirty="0">
              <a:solidFill>
                <a:srgbClr val="7030A0"/>
              </a:solidFill>
              <a:latin typeface="Nunito Sans" pitchFamily="2" charset="0"/>
            </a:endParaRPr>
          </a:p>
        </p:txBody>
      </p:sp>
    </p:spTree>
    <p:extLst>
      <p:ext uri="{BB962C8B-B14F-4D97-AF65-F5344CB8AC3E}">
        <p14:creationId xmlns:p14="http://schemas.microsoft.com/office/powerpoint/2010/main" val="4032303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9"/>
          <p:cNvPicPr preferRelativeResize="0"/>
          <p:nvPr/>
        </p:nvPicPr>
        <p:blipFill rotWithShape="1">
          <a:blip r:embed="rId3">
            <a:alphaModFix amt="57000"/>
          </a:blip>
          <a:srcRect l="21017" t="17304" r="819" b="26597"/>
          <a:stretch/>
        </p:blipFill>
        <p:spPr>
          <a:xfrm>
            <a:off x="53638" y="0"/>
            <a:ext cx="9144000" cy="5143500"/>
          </a:xfrm>
          <a:prstGeom prst="rect">
            <a:avLst/>
          </a:prstGeom>
          <a:noFill/>
          <a:ln>
            <a:noFill/>
          </a:ln>
        </p:spPr>
      </p:pic>
      <p:sp>
        <p:nvSpPr>
          <p:cNvPr id="230" name="Google Shape;230;p29"/>
          <p:cNvSpPr txBox="1"/>
          <p:nvPr/>
        </p:nvSpPr>
        <p:spPr>
          <a:xfrm>
            <a:off x="1425162" y="160805"/>
            <a:ext cx="4204612" cy="646331"/>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 sz="3000" dirty="0">
                <a:solidFill>
                  <a:srgbClr val="171616"/>
                </a:solidFill>
                <a:latin typeface="Nunito Light"/>
                <a:sym typeface="Nunito Light"/>
              </a:rPr>
              <a:t>K-Means Clustering</a:t>
            </a:r>
            <a:endParaRPr sz="700" dirty="0"/>
          </a:p>
        </p:txBody>
      </p:sp>
      <p:grpSp>
        <p:nvGrpSpPr>
          <p:cNvPr id="232" name="Google Shape;232;p29"/>
          <p:cNvGrpSpPr/>
          <p:nvPr/>
        </p:nvGrpSpPr>
        <p:grpSpPr>
          <a:xfrm>
            <a:off x="0" y="4270363"/>
            <a:ext cx="1543050" cy="1615385"/>
            <a:chOff x="0" y="-38100"/>
            <a:chExt cx="812800" cy="850900"/>
          </a:xfrm>
        </p:grpSpPr>
        <p:sp>
          <p:nvSpPr>
            <p:cNvPr id="233" name="Google Shape;233;p29"/>
            <p:cNvSpPr/>
            <p:nvPr/>
          </p:nvSpPr>
          <p:spPr>
            <a:xfrm>
              <a:off x="0" y="0"/>
              <a:ext cx="337157" cy="150890"/>
            </a:xfrm>
            <a:custGeom>
              <a:avLst/>
              <a:gdLst/>
              <a:ahLst/>
              <a:cxnLst/>
              <a:rect l="l" t="t" r="r" b="b"/>
              <a:pathLst>
                <a:path w="337157" h="150890" extrusionOk="0">
                  <a:moveTo>
                    <a:pt x="0" y="0"/>
                  </a:moveTo>
                  <a:lnTo>
                    <a:pt x="337157" y="0"/>
                  </a:lnTo>
                  <a:lnTo>
                    <a:pt x="337157" y="150890"/>
                  </a:lnTo>
                  <a:lnTo>
                    <a:pt x="0" y="150890"/>
                  </a:lnTo>
                  <a:close/>
                </a:path>
              </a:pathLst>
            </a:custGeom>
            <a:solidFill>
              <a:srgbClr val="CEABDD"/>
            </a:solidFill>
            <a:ln>
              <a:noFill/>
            </a:ln>
          </p:spPr>
        </p:sp>
        <p:sp>
          <p:nvSpPr>
            <p:cNvPr id="234" name="Google Shape;234;p29"/>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235" name="Google Shape;235;p29"/>
          <p:cNvGrpSpPr/>
          <p:nvPr/>
        </p:nvGrpSpPr>
        <p:grpSpPr>
          <a:xfrm>
            <a:off x="0" y="268412"/>
            <a:ext cx="1543050" cy="1615385"/>
            <a:chOff x="0" y="-38100"/>
            <a:chExt cx="812800" cy="850900"/>
          </a:xfrm>
        </p:grpSpPr>
        <p:sp>
          <p:nvSpPr>
            <p:cNvPr id="236" name="Google Shape;236;p29"/>
            <p:cNvSpPr/>
            <p:nvPr/>
          </p:nvSpPr>
          <p:spPr>
            <a:xfrm>
              <a:off x="0" y="0"/>
              <a:ext cx="337157" cy="150890"/>
            </a:xfrm>
            <a:custGeom>
              <a:avLst/>
              <a:gdLst/>
              <a:ahLst/>
              <a:cxnLst/>
              <a:rect l="l" t="t" r="r" b="b"/>
              <a:pathLst>
                <a:path w="337157" h="150890" extrusionOk="0">
                  <a:moveTo>
                    <a:pt x="0" y="0"/>
                  </a:moveTo>
                  <a:lnTo>
                    <a:pt x="337157" y="0"/>
                  </a:lnTo>
                  <a:lnTo>
                    <a:pt x="337157" y="150890"/>
                  </a:lnTo>
                  <a:lnTo>
                    <a:pt x="0" y="150890"/>
                  </a:lnTo>
                  <a:close/>
                </a:path>
              </a:pathLst>
            </a:custGeom>
            <a:solidFill>
              <a:srgbClr val="CEABDD"/>
            </a:solidFill>
            <a:ln>
              <a:noFill/>
            </a:ln>
          </p:spPr>
        </p:sp>
        <p:sp>
          <p:nvSpPr>
            <p:cNvPr id="237" name="Google Shape;237;p29"/>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pic>
        <p:nvPicPr>
          <p:cNvPr id="9" name="Picture 8">
            <a:extLst>
              <a:ext uri="{FF2B5EF4-FFF2-40B4-BE49-F238E27FC236}">
                <a16:creationId xmlns:a16="http://schemas.microsoft.com/office/drawing/2014/main" id="{450C29C6-F9EE-564B-C6E6-890B27B4530C}"/>
              </a:ext>
            </a:extLst>
          </p:cNvPr>
          <p:cNvPicPr>
            <a:picLocks noChangeAspect="1"/>
          </p:cNvPicPr>
          <p:nvPr/>
        </p:nvPicPr>
        <p:blipFill rotWithShape="1">
          <a:blip r:embed="rId4"/>
          <a:srcRect t="1616"/>
          <a:stretch/>
        </p:blipFill>
        <p:spPr>
          <a:xfrm>
            <a:off x="7790148" y="0"/>
            <a:ext cx="1407490" cy="5143500"/>
          </a:xfrm>
          <a:prstGeom prst="rect">
            <a:avLst/>
          </a:prstGeom>
        </p:spPr>
      </p:pic>
      <p:pic>
        <p:nvPicPr>
          <p:cNvPr id="7" name="Picture 6">
            <a:extLst>
              <a:ext uri="{FF2B5EF4-FFF2-40B4-BE49-F238E27FC236}">
                <a16:creationId xmlns:a16="http://schemas.microsoft.com/office/drawing/2014/main" id="{1DC7413B-DE06-5C72-5B04-B1E61C13384D}"/>
              </a:ext>
            </a:extLst>
          </p:cNvPr>
          <p:cNvPicPr>
            <a:picLocks noChangeAspect="1"/>
          </p:cNvPicPr>
          <p:nvPr/>
        </p:nvPicPr>
        <p:blipFill>
          <a:blip r:embed="rId5"/>
          <a:stretch>
            <a:fillRect/>
          </a:stretch>
        </p:blipFill>
        <p:spPr>
          <a:xfrm>
            <a:off x="6147011" y="0"/>
            <a:ext cx="1813828" cy="5143500"/>
          </a:xfrm>
          <a:prstGeom prst="rect">
            <a:avLst/>
          </a:prstGeom>
        </p:spPr>
      </p:pic>
      <p:sp>
        <p:nvSpPr>
          <p:cNvPr id="10" name="TextBox 9">
            <a:extLst>
              <a:ext uri="{FF2B5EF4-FFF2-40B4-BE49-F238E27FC236}">
                <a16:creationId xmlns:a16="http://schemas.microsoft.com/office/drawing/2014/main" id="{D0E20D00-6394-8EA7-093F-D4A035E478CE}"/>
              </a:ext>
            </a:extLst>
          </p:cNvPr>
          <p:cNvSpPr txBox="1"/>
          <p:nvPr/>
        </p:nvSpPr>
        <p:spPr>
          <a:xfrm>
            <a:off x="267496" y="1112323"/>
            <a:ext cx="5837382" cy="3539430"/>
          </a:xfrm>
          <a:prstGeom prst="rect">
            <a:avLst/>
          </a:prstGeom>
          <a:noFill/>
        </p:spPr>
        <p:txBody>
          <a:bodyPr wrap="square" rtlCol="0">
            <a:spAutoFit/>
          </a:bodyPr>
          <a:lstStyle/>
          <a:p>
            <a:r>
              <a:rPr lang="en-IN" dirty="0">
                <a:solidFill>
                  <a:srgbClr val="7030A0"/>
                </a:solidFill>
                <a:latin typeface="Nunito Sans" pitchFamily="2" charset="0"/>
              </a:rPr>
              <a:t>Setting the number of clusters at 3, the groups got divided.</a:t>
            </a:r>
          </a:p>
          <a:p>
            <a:endParaRPr lang="en-IN" dirty="0">
              <a:solidFill>
                <a:srgbClr val="7030A0"/>
              </a:solidFill>
              <a:latin typeface="Nunito Sans" pitchFamily="2" charset="0"/>
            </a:endParaRPr>
          </a:p>
          <a:p>
            <a:r>
              <a:rPr lang="en-IN" dirty="0">
                <a:solidFill>
                  <a:srgbClr val="7030A0"/>
                </a:solidFill>
                <a:latin typeface="Nunito Sans" pitchFamily="2" charset="0"/>
              </a:rPr>
              <a:t>In the first group, there was Burberry and Ralph Lauran. After analyzing their data, we can see that neither of these brands has a high score in any attribute, indicating that compared to all the other brands, they are not extremely luxurious, youthful, etc.</a:t>
            </a:r>
          </a:p>
          <a:p>
            <a:endParaRPr lang="en-IN" dirty="0">
              <a:solidFill>
                <a:srgbClr val="7030A0"/>
              </a:solidFill>
              <a:latin typeface="Nunito Sans" pitchFamily="2" charset="0"/>
            </a:endParaRPr>
          </a:p>
          <a:p>
            <a:r>
              <a:rPr lang="en-IN" dirty="0">
                <a:solidFill>
                  <a:srgbClr val="7030A0"/>
                </a:solidFill>
                <a:latin typeface="Nunito Sans" pitchFamily="2" charset="0"/>
              </a:rPr>
              <a:t>In the second group, there was Uniqlo, H&amp;M, and Gap. All these three brands have very low scores in attributes like luxury, intellect whereas are very simple, friendly, and energetic. These are also the brands that are mostly popular among the younger generation.</a:t>
            </a:r>
          </a:p>
          <a:p>
            <a:endParaRPr lang="en-IN" dirty="0">
              <a:solidFill>
                <a:srgbClr val="7030A0"/>
              </a:solidFill>
              <a:latin typeface="Nunito Sans" pitchFamily="2" charset="0"/>
            </a:endParaRPr>
          </a:p>
          <a:p>
            <a:r>
              <a:rPr lang="en-IN" dirty="0">
                <a:solidFill>
                  <a:srgbClr val="7030A0"/>
                </a:solidFill>
                <a:latin typeface="Nunito Sans" pitchFamily="2" charset="0"/>
              </a:rPr>
              <a:t>In the third group, exists the highly traditional, luxurious, and intellectual brands such as Chanel, Louis Vuitton, Christian Dior, and Tiffany. All these brands are expensive compared to the others and tend to be more popular among the older generation for their style.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8"/>
          <p:cNvPicPr preferRelativeResize="0"/>
          <p:nvPr/>
        </p:nvPicPr>
        <p:blipFill rotWithShape="1">
          <a:blip r:embed="rId3">
            <a:alphaModFix amt="57000"/>
          </a:blip>
          <a:srcRect t="43901" r="21837"/>
          <a:stretch/>
        </p:blipFill>
        <p:spPr>
          <a:xfrm>
            <a:off x="0" y="0"/>
            <a:ext cx="9144000" cy="5143500"/>
          </a:xfrm>
          <a:prstGeom prst="rect">
            <a:avLst/>
          </a:prstGeom>
          <a:noFill/>
          <a:ln>
            <a:noFill/>
          </a:ln>
        </p:spPr>
      </p:pic>
      <p:sp>
        <p:nvSpPr>
          <p:cNvPr id="216" name="Google Shape;216;p28"/>
          <p:cNvSpPr txBox="1"/>
          <p:nvPr/>
        </p:nvSpPr>
        <p:spPr>
          <a:xfrm>
            <a:off x="6452832" y="1336061"/>
            <a:ext cx="2804231" cy="2585323"/>
          </a:xfrm>
          <a:prstGeom prst="rect">
            <a:avLst/>
          </a:prstGeom>
          <a:noFill/>
          <a:ln>
            <a:noFill/>
          </a:ln>
        </p:spPr>
        <p:txBody>
          <a:bodyPr spcFirstLastPara="1" wrap="square" lIns="0" tIns="0" rIns="0" bIns="0" anchor="t" anchorCtr="0">
            <a:spAutoFit/>
          </a:bodyPr>
          <a:lstStyle/>
          <a:p>
            <a:pPr marL="0" marR="0" lvl="0" indent="0" algn="ctr" rtl="0">
              <a:lnSpc>
                <a:spcPct val="140006"/>
              </a:lnSpc>
              <a:spcBef>
                <a:spcPts val="0"/>
              </a:spcBef>
              <a:spcAft>
                <a:spcPts val="0"/>
              </a:spcAft>
              <a:buNone/>
            </a:pPr>
            <a:r>
              <a:rPr lang="en" sz="3000" b="0" i="0" u="none" strike="noStrike" cap="none" dirty="0">
                <a:solidFill>
                  <a:srgbClr val="171616"/>
                </a:solidFill>
                <a:latin typeface="Nunito Light"/>
                <a:ea typeface="Nunito Light"/>
                <a:cs typeface="Nunito Light"/>
                <a:sym typeface="Nunito Light"/>
              </a:rPr>
              <a:t>Scatter plot of Multi- Dimensional Scaling</a:t>
            </a:r>
            <a:endParaRPr sz="700" dirty="0"/>
          </a:p>
        </p:txBody>
      </p:sp>
      <p:pic>
        <p:nvPicPr>
          <p:cNvPr id="6" name="Picture 5">
            <a:extLst>
              <a:ext uri="{FF2B5EF4-FFF2-40B4-BE49-F238E27FC236}">
                <a16:creationId xmlns:a16="http://schemas.microsoft.com/office/drawing/2014/main" id="{050F3F5A-5250-A723-F07E-9CB0157DF38D}"/>
              </a:ext>
            </a:extLst>
          </p:cNvPr>
          <p:cNvPicPr>
            <a:picLocks noChangeAspect="1"/>
          </p:cNvPicPr>
          <p:nvPr/>
        </p:nvPicPr>
        <p:blipFill>
          <a:blip r:embed="rId4"/>
          <a:stretch>
            <a:fillRect/>
          </a:stretch>
        </p:blipFill>
        <p:spPr>
          <a:xfrm>
            <a:off x="0" y="195921"/>
            <a:ext cx="6565894" cy="4865605"/>
          </a:xfrm>
          <a:prstGeom prst="rect">
            <a:avLst/>
          </a:prstGeom>
        </p:spPr>
      </p:pic>
    </p:spTree>
    <p:extLst>
      <p:ext uri="{BB962C8B-B14F-4D97-AF65-F5344CB8AC3E}">
        <p14:creationId xmlns:p14="http://schemas.microsoft.com/office/powerpoint/2010/main" val="2142698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3" name="Picture 2">
            <a:extLst>
              <a:ext uri="{FF2B5EF4-FFF2-40B4-BE49-F238E27FC236}">
                <a16:creationId xmlns:a16="http://schemas.microsoft.com/office/drawing/2014/main" id="{E0F7E66E-488C-3839-C291-D63E7608FD7A}"/>
              </a:ext>
            </a:extLst>
          </p:cNvPr>
          <p:cNvPicPr>
            <a:picLocks noChangeAspect="1"/>
          </p:cNvPicPr>
          <p:nvPr/>
        </p:nvPicPr>
        <p:blipFill rotWithShape="1">
          <a:blip r:embed="rId3"/>
          <a:srcRect l="-4134" r="8252"/>
          <a:stretch/>
        </p:blipFill>
        <p:spPr>
          <a:xfrm>
            <a:off x="2550338" y="333912"/>
            <a:ext cx="6593662" cy="4475676"/>
          </a:xfrm>
          <a:prstGeom prst="rect">
            <a:avLst/>
          </a:prstGeom>
        </p:spPr>
      </p:pic>
      <p:pic>
        <p:nvPicPr>
          <p:cNvPr id="172" name="Google Shape;172;p27"/>
          <p:cNvPicPr preferRelativeResize="0"/>
          <p:nvPr/>
        </p:nvPicPr>
        <p:blipFill rotWithShape="1">
          <a:blip r:embed="rId4">
            <a:alphaModFix amt="57000"/>
          </a:blip>
          <a:srcRect t="297" b="27932"/>
          <a:stretch/>
        </p:blipFill>
        <p:spPr>
          <a:xfrm>
            <a:off x="0" y="0"/>
            <a:ext cx="9144000" cy="5143500"/>
          </a:xfrm>
          <a:prstGeom prst="rect">
            <a:avLst/>
          </a:prstGeom>
          <a:noFill/>
          <a:ln>
            <a:noFill/>
          </a:ln>
        </p:spPr>
      </p:pic>
      <p:grpSp>
        <p:nvGrpSpPr>
          <p:cNvPr id="174" name="Google Shape;174;p27"/>
          <p:cNvGrpSpPr/>
          <p:nvPr/>
        </p:nvGrpSpPr>
        <p:grpSpPr>
          <a:xfrm>
            <a:off x="4159758" y="520805"/>
            <a:ext cx="4105448" cy="4108265"/>
            <a:chOff x="0" y="-28575"/>
            <a:chExt cx="2162583" cy="2164067"/>
          </a:xfrm>
        </p:grpSpPr>
        <p:sp>
          <p:nvSpPr>
            <p:cNvPr id="175" name="Google Shape;175;p27"/>
            <p:cNvSpPr/>
            <p:nvPr/>
          </p:nvSpPr>
          <p:spPr>
            <a:xfrm>
              <a:off x="0" y="0"/>
              <a:ext cx="2162583" cy="2135492"/>
            </a:xfrm>
            <a:custGeom>
              <a:avLst/>
              <a:gdLst/>
              <a:ahLst/>
              <a:cxnLst/>
              <a:rect l="l" t="t" r="r" b="b"/>
              <a:pathLst>
                <a:path w="2162583" h="2135492" extrusionOk="0">
                  <a:moveTo>
                    <a:pt x="0" y="0"/>
                  </a:moveTo>
                  <a:lnTo>
                    <a:pt x="2162583" y="0"/>
                  </a:lnTo>
                  <a:lnTo>
                    <a:pt x="2162583" y="2135492"/>
                  </a:lnTo>
                  <a:lnTo>
                    <a:pt x="0" y="2135492"/>
                  </a:lnTo>
                  <a:close/>
                </a:path>
              </a:pathLst>
            </a:custGeom>
            <a:solidFill>
              <a:srgbClr val="FFFFFF"/>
            </a:solidFill>
            <a:ln>
              <a:noFill/>
            </a:ln>
          </p:spPr>
        </p:sp>
        <p:sp>
          <p:nvSpPr>
            <p:cNvPr id="176" name="Google Shape;176;p27"/>
            <p:cNvSpPr txBox="1"/>
            <p:nvPr/>
          </p:nvSpPr>
          <p:spPr>
            <a:xfrm>
              <a:off x="0" y="-28575"/>
              <a:ext cx="812800" cy="841375"/>
            </a:xfrm>
            <a:prstGeom prst="rect">
              <a:avLst/>
            </a:prstGeom>
            <a:noFill/>
            <a:ln>
              <a:noFill/>
            </a:ln>
          </p:spPr>
          <p:txBody>
            <a:bodyPr spcFirstLastPara="1" wrap="square" lIns="25400" tIns="25400" rIns="25400" bIns="25400" anchor="ctr" anchorCtr="0">
              <a:noAutofit/>
            </a:bodyPr>
            <a:lstStyle/>
            <a:p>
              <a:pPr marL="0" marR="0" lvl="0" indent="0" algn="ctr" rtl="0">
                <a:lnSpc>
                  <a:spcPct val="133500"/>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177" name="Google Shape;177;p27"/>
          <p:cNvSpPr/>
          <p:nvPr/>
        </p:nvSpPr>
        <p:spPr>
          <a:xfrm>
            <a:off x="5187468" y="1956108"/>
            <a:ext cx="2050110" cy="369064"/>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179" name="Google Shape;179;p27"/>
          <p:cNvSpPr/>
          <p:nvPr/>
        </p:nvSpPr>
        <p:spPr>
          <a:xfrm>
            <a:off x="5157754" y="1362946"/>
            <a:ext cx="2050069" cy="369057"/>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181" name="Google Shape;181;p27"/>
          <p:cNvSpPr txBox="1"/>
          <p:nvPr/>
        </p:nvSpPr>
        <p:spPr>
          <a:xfrm>
            <a:off x="384051" y="1675399"/>
            <a:ext cx="2209894" cy="1938992"/>
          </a:xfrm>
          <a:prstGeom prst="rect">
            <a:avLst/>
          </a:prstGeom>
          <a:noFill/>
          <a:ln>
            <a:noFill/>
          </a:ln>
        </p:spPr>
        <p:txBody>
          <a:bodyPr spcFirstLastPara="1" wrap="square" lIns="0" tIns="0" rIns="0" bIns="0" anchor="t" anchorCtr="0">
            <a:spAutoFit/>
          </a:bodyPr>
          <a:lstStyle/>
          <a:p>
            <a:pPr marL="0" marR="0" lvl="0" indent="0" algn="l" rtl="0">
              <a:lnSpc>
                <a:spcPct val="140006"/>
              </a:lnSpc>
              <a:spcBef>
                <a:spcPts val="0"/>
              </a:spcBef>
              <a:spcAft>
                <a:spcPts val="0"/>
              </a:spcAft>
              <a:buNone/>
            </a:pPr>
            <a:r>
              <a:rPr lang="en-IN" sz="3000" b="0" i="0" u="none" strike="noStrike" cap="none" dirty="0">
                <a:solidFill>
                  <a:srgbClr val="171616"/>
                </a:solidFill>
                <a:latin typeface="Nunito Light"/>
                <a:ea typeface="Nunito Light"/>
                <a:cs typeface="Nunito Light"/>
                <a:sym typeface="Nunito Light"/>
              </a:rPr>
              <a:t>Inference from MDS Scatter Plot</a:t>
            </a:r>
            <a:endParaRPr sz="700" dirty="0"/>
          </a:p>
        </p:txBody>
      </p:sp>
      <p:grpSp>
        <p:nvGrpSpPr>
          <p:cNvPr id="182" name="Google Shape;182;p27"/>
          <p:cNvGrpSpPr/>
          <p:nvPr/>
        </p:nvGrpSpPr>
        <p:grpSpPr>
          <a:xfrm>
            <a:off x="8265288" y="960855"/>
            <a:ext cx="1543050" cy="1615385"/>
            <a:chOff x="0" y="-38100"/>
            <a:chExt cx="812800" cy="850900"/>
          </a:xfrm>
        </p:grpSpPr>
        <p:sp>
          <p:nvSpPr>
            <p:cNvPr id="183" name="Google Shape;183;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84" name="Google Shape;184;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85" name="Google Shape;185;p27"/>
          <p:cNvGrpSpPr/>
          <p:nvPr/>
        </p:nvGrpSpPr>
        <p:grpSpPr>
          <a:xfrm>
            <a:off x="3281045" y="960855"/>
            <a:ext cx="1543050" cy="1615385"/>
            <a:chOff x="0" y="-38100"/>
            <a:chExt cx="812800" cy="850900"/>
          </a:xfrm>
        </p:grpSpPr>
        <p:sp>
          <p:nvSpPr>
            <p:cNvPr id="186" name="Google Shape;186;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87" name="Google Shape;187;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88" name="Google Shape;188;p27"/>
          <p:cNvGrpSpPr/>
          <p:nvPr/>
        </p:nvGrpSpPr>
        <p:grpSpPr>
          <a:xfrm>
            <a:off x="8265288" y="1883777"/>
            <a:ext cx="1543050" cy="1615385"/>
            <a:chOff x="0" y="-38100"/>
            <a:chExt cx="812800" cy="850900"/>
          </a:xfrm>
        </p:grpSpPr>
        <p:sp>
          <p:nvSpPr>
            <p:cNvPr id="189" name="Google Shape;189;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0" name="Google Shape;190;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1" name="Google Shape;191;p27"/>
          <p:cNvGrpSpPr/>
          <p:nvPr/>
        </p:nvGrpSpPr>
        <p:grpSpPr>
          <a:xfrm>
            <a:off x="3281045" y="1883777"/>
            <a:ext cx="1543050" cy="1615385"/>
            <a:chOff x="0" y="-38100"/>
            <a:chExt cx="812800" cy="850900"/>
          </a:xfrm>
        </p:grpSpPr>
        <p:sp>
          <p:nvSpPr>
            <p:cNvPr id="192" name="Google Shape;192;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3" name="Google Shape;193;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4" name="Google Shape;194;p27"/>
          <p:cNvGrpSpPr/>
          <p:nvPr/>
        </p:nvGrpSpPr>
        <p:grpSpPr>
          <a:xfrm>
            <a:off x="8265288" y="2806699"/>
            <a:ext cx="1543050" cy="1615385"/>
            <a:chOff x="0" y="-38100"/>
            <a:chExt cx="812800" cy="850900"/>
          </a:xfrm>
        </p:grpSpPr>
        <p:sp>
          <p:nvSpPr>
            <p:cNvPr id="195" name="Google Shape;195;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6" name="Google Shape;196;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197" name="Google Shape;197;p27"/>
          <p:cNvGrpSpPr/>
          <p:nvPr/>
        </p:nvGrpSpPr>
        <p:grpSpPr>
          <a:xfrm>
            <a:off x="3281045" y="2806699"/>
            <a:ext cx="1543050" cy="1615385"/>
            <a:chOff x="0" y="-38100"/>
            <a:chExt cx="812800" cy="850900"/>
          </a:xfrm>
        </p:grpSpPr>
        <p:sp>
          <p:nvSpPr>
            <p:cNvPr id="198" name="Google Shape;198;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199" name="Google Shape;199;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200" name="Google Shape;200;p27"/>
          <p:cNvGrpSpPr/>
          <p:nvPr/>
        </p:nvGrpSpPr>
        <p:grpSpPr>
          <a:xfrm>
            <a:off x="8265288" y="3729621"/>
            <a:ext cx="1543050" cy="1615385"/>
            <a:chOff x="0" y="-38100"/>
            <a:chExt cx="812800" cy="850900"/>
          </a:xfrm>
        </p:grpSpPr>
        <p:sp>
          <p:nvSpPr>
            <p:cNvPr id="201" name="Google Shape;201;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202" name="Google Shape;202;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grpSp>
        <p:nvGrpSpPr>
          <p:cNvPr id="203" name="Google Shape;203;p27"/>
          <p:cNvGrpSpPr/>
          <p:nvPr/>
        </p:nvGrpSpPr>
        <p:grpSpPr>
          <a:xfrm>
            <a:off x="3281045" y="3729621"/>
            <a:ext cx="1543050" cy="1615385"/>
            <a:chOff x="0" y="-38100"/>
            <a:chExt cx="812800" cy="850900"/>
          </a:xfrm>
        </p:grpSpPr>
        <p:sp>
          <p:nvSpPr>
            <p:cNvPr id="204" name="Google Shape;204;p27"/>
            <p:cNvSpPr/>
            <p:nvPr/>
          </p:nvSpPr>
          <p:spPr>
            <a:xfrm>
              <a:off x="0" y="0"/>
              <a:ext cx="462861" cy="150890"/>
            </a:xfrm>
            <a:custGeom>
              <a:avLst/>
              <a:gdLst/>
              <a:ahLst/>
              <a:cxnLst/>
              <a:rect l="l" t="t" r="r" b="b"/>
              <a:pathLst>
                <a:path w="462861" h="150890" extrusionOk="0">
                  <a:moveTo>
                    <a:pt x="0" y="0"/>
                  </a:moveTo>
                  <a:lnTo>
                    <a:pt x="462861" y="0"/>
                  </a:lnTo>
                  <a:lnTo>
                    <a:pt x="462861" y="150890"/>
                  </a:lnTo>
                  <a:lnTo>
                    <a:pt x="0" y="150890"/>
                  </a:lnTo>
                  <a:close/>
                </a:path>
              </a:pathLst>
            </a:custGeom>
            <a:solidFill>
              <a:srgbClr val="CEABDD"/>
            </a:solidFill>
            <a:ln>
              <a:noFill/>
            </a:ln>
          </p:spPr>
        </p:sp>
        <p:sp>
          <p:nvSpPr>
            <p:cNvPr id="205" name="Google Shape;205;p27"/>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marL="0" marR="0" lvl="0" indent="0" algn="ctr" rtl="0">
                <a:lnSpc>
                  <a:spcPct val="164611"/>
                </a:lnSpc>
                <a:spcBef>
                  <a:spcPts val="0"/>
                </a:spcBef>
                <a:spcAft>
                  <a:spcPts val="0"/>
                </a:spcAft>
                <a:buNone/>
              </a:pPr>
              <a:endParaRPr sz="900" b="0" i="0" u="none" strike="noStrike" cap="none" dirty="0">
                <a:solidFill>
                  <a:schemeClr val="dk1"/>
                </a:solidFill>
                <a:latin typeface="Calibri"/>
                <a:ea typeface="Calibri"/>
                <a:cs typeface="Calibri"/>
                <a:sym typeface="Calibri"/>
              </a:endParaRPr>
            </a:p>
          </p:txBody>
        </p:sp>
      </p:grpSp>
      <p:sp>
        <p:nvSpPr>
          <p:cNvPr id="208" name="Google Shape;208;p27"/>
          <p:cNvSpPr/>
          <p:nvPr/>
        </p:nvSpPr>
        <p:spPr>
          <a:xfrm>
            <a:off x="5183630" y="1373554"/>
            <a:ext cx="2050068" cy="369057"/>
          </a:xfrm>
          <a:custGeom>
            <a:avLst/>
            <a:gdLst/>
            <a:ahLst/>
            <a:cxnLst/>
            <a:rect l="l" t="t" r="r" b="b"/>
            <a:pathLst>
              <a:path w="1079893" h="194404" extrusionOk="0">
                <a:moveTo>
                  <a:pt x="0" y="0"/>
                </a:moveTo>
                <a:lnTo>
                  <a:pt x="1079893" y="0"/>
                </a:lnTo>
                <a:lnTo>
                  <a:pt x="1079893" y="194404"/>
                </a:lnTo>
                <a:lnTo>
                  <a:pt x="0" y="194404"/>
                </a:lnTo>
                <a:close/>
              </a:path>
            </a:pathLst>
          </a:custGeom>
          <a:solidFill>
            <a:srgbClr val="000000">
              <a:alpha val="0"/>
            </a:srgbClr>
          </a:solidFill>
          <a:ln>
            <a:noFill/>
          </a:ln>
        </p:spPr>
      </p:sp>
      <p:sp>
        <p:nvSpPr>
          <p:cNvPr id="210" name="Google Shape;210;p27"/>
          <p:cNvSpPr txBox="1"/>
          <p:nvPr/>
        </p:nvSpPr>
        <p:spPr>
          <a:xfrm>
            <a:off x="4128338" y="1814942"/>
            <a:ext cx="4183849" cy="1597500"/>
          </a:xfrm>
          <a:prstGeom prst="rect">
            <a:avLst/>
          </a:prstGeom>
          <a:noFill/>
          <a:ln>
            <a:noFill/>
          </a:ln>
        </p:spPr>
        <p:txBody>
          <a:bodyPr spcFirstLastPara="1" wrap="square" lIns="25400" tIns="25400" rIns="25400" bIns="25400" anchor="ctr" anchorCtr="0">
            <a:noAutofit/>
          </a:bodyPr>
          <a:lstStyle/>
          <a:p>
            <a:pPr marL="0" marR="0" lvl="0" indent="0" algn="ctr" rtl="0">
              <a:lnSpc>
                <a:spcPct val="140035"/>
              </a:lnSpc>
              <a:spcBef>
                <a:spcPts val="0"/>
              </a:spcBef>
              <a:spcAft>
                <a:spcPts val="0"/>
              </a:spcAft>
              <a:buNone/>
            </a:pPr>
            <a:r>
              <a:rPr lang="en-US" b="0" i="0" dirty="0">
                <a:solidFill>
                  <a:srgbClr val="7030A0"/>
                </a:solidFill>
                <a:effectLst/>
                <a:latin typeface="Nunito Sans" pitchFamily="2" charset="0"/>
              </a:rPr>
              <a:t>MDS (Multidimensional Scaling) provides a visualization of the similarity or dissimilarity between the different brands based on their scores on the different attributes. The closer two brands are in the MDS plot, the more similar they are in terms of their attribute scores. Conversely, the farther apart two brands are, the more dissimilar they are in terms of their attribute scores. The observations from MDS line up with our results from the K-means clustering since they both produce similar groups where Uniqlo, H&amp;M and Gap, and Chanel, Louis Vuitton, and Dior are close to each other.</a:t>
            </a:r>
            <a:endParaRPr dirty="0">
              <a:solidFill>
                <a:srgbClr val="7030A0"/>
              </a:solidFill>
              <a:latin typeface="Nunito Sans" pitchFamily="2" charset="0"/>
            </a:endParaRPr>
          </a:p>
        </p:txBody>
      </p:sp>
    </p:spTree>
    <p:extLst>
      <p:ext uri="{BB962C8B-B14F-4D97-AF65-F5344CB8AC3E}">
        <p14:creationId xmlns:p14="http://schemas.microsoft.com/office/powerpoint/2010/main" val="1324153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955</Words>
  <Application>Microsoft Office PowerPoint</Application>
  <PresentationFormat>On-screen Show (16:9)</PresentationFormat>
  <Paragraphs>59</Paragraphs>
  <Slides>13</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Harlow Solid Italic</vt:lpstr>
      <vt:lpstr>Nunito Sans</vt:lpstr>
      <vt:lpstr>Arial</vt:lpstr>
      <vt:lpstr>Forte</vt:lpstr>
      <vt:lpstr>Nunito Light</vt:lpstr>
      <vt:lpstr>Lucida Handwriting</vt:lpstr>
      <vt:lpstr>Calibri</vt:lpstr>
      <vt:lpstr>Nunito Sans ExtraLight</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Elvia Dey</cp:lastModifiedBy>
  <cp:revision>1</cp:revision>
  <dcterms:modified xsi:type="dcterms:W3CDTF">2023-04-05T23:09:38Z</dcterms:modified>
</cp:coreProperties>
</file>