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3" r:id="rId7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PT Serif" panose="020A0603040505020204" pitchFamily="18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9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RETURNS OF NIFTY50 BASED ON 10 STOCKS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List of Selected Stocks</a:t>
            </a:r>
            <a:endParaRPr sz="3600" dirty="0"/>
          </a:p>
        </p:txBody>
      </p:sp>
      <p:sp>
        <p:nvSpPr>
          <p:cNvPr id="263" name="Google Shape;263;p13"/>
          <p:cNvSpPr txBox="1"/>
          <p:nvPr/>
        </p:nvSpPr>
        <p:spPr>
          <a:xfrm>
            <a:off x="1321495" y="1164300"/>
            <a:ext cx="26442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1. </a:t>
            </a:r>
            <a:r>
              <a:rPr lang="en-US" sz="1700" b="0" i="0" u="none" strike="noStrike" dirty="0">
                <a:solidFill>
                  <a:srgbClr val="92D050"/>
                </a:solidFill>
                <a:effectLst/>
                <a:latin typeface="PT Serif" panose="020A0603040505020204" pitchFamily="18" charset="0"/>
              </a:rPr>
              <a:t>Axis Bank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700" dirty="0">
              <a:solidFill>
                <a:srgbClr val="92D050"/>
              </a:solidFill>
              <a:latin typeface="PT Serif" panose="020A0603040505020204" pitchFamily="18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700" dirty="0">
              <a:solidFill>
                <a:srgbClr val="92D050"/>
              </a:solidFill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3</a:t>
            </a:r>
            <a:r>
              <a:rPr lang="en-US" sz="1700" b="0" i="0" u="none" strike="noStrike" dirty="0">
                <a:solidFill>
                  <a:srgbClr val="92D050"/>
                </a:solidFill>
                <a:effectLst/>
                <a:latin typeface="PT Serif" panose="020A0603040505020204" pitchFamily="18" charset="0"/>
              </a:rPr>
              <a:t>. Dr. Reddy’s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5. </a:t>
            </a:r>
            <a:r>
              <a:rPr lang="en-US" sz="1700" b="0" i="0" u="none" strike="noStrike" dirty="0">
                <a:solidFill>
                  <a:srgbClr val="92D050"/>
                </a:solidFill>
                <a:effectLst/>
                <a:latin typeface="PT Serif" panose="020A0603040505020204" pitchFamily="18" charset="0"/>
              </a:rPr>
              <a:t>ICICI Bank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7. Nestle India</a:t>
            </a: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9. TCS</a:t>
            </a: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rgbClr val="92D050"/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 dirty="0">
              <a:solidFill>
                <a:srgbClr val="92D050"/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4303302" y="1483135"/>
            <a:ext cx="27594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2</a:t>
            </a:r>
            <a:r>
              <a:rPr lang="en-US" sz="1700" b="0" i="0" u="none" strike="noStrike" dirty="0">
                <a:solidFill>
                  <a:srgbClr val="92D050"/>
                </a:solidFill>
                <a:effectLst/>
                <a:latin typeface="PT Serif" panose="020A0603040505020204" pitchFamily="18" charset="0"/>
              </a:rPr>
              <a:t>. </a:t>
            </a: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Coal India</a:t>
            </a: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92D050"/>
              </a:solidFill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4</a:t>
            </a:r>
            <a:r>
              <a:rPr lang="en-US" sz="1700" b="0" i="0" u="none" strike="noStrike" dirty="0">
                <a:solidFill>
                  <a:srgbClr val="92D050"/>
                </a:solidFill>
                <a:effectLst/>
                <a:latin typeface="PT Serif" panose="020A0603040505020204" pitchFamily="18" charset="0"/>
              </a:rPr>
              <a:t>. HDFC Bank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92D050"/>
              </a:solidFill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6</a:t>
            </a:r>
            <a:r>
              <a:rPr lang="en-US" sz="1700" b="0" i="0" u="none" strike="noStrike" dirty="0">
                <a:solidFill>
                  <a:srgbClr val="92D050"/>
                </a:solidFill>
                <a:effectLst/>
                <a:latin typeface="PT Serif" panose="020A0603040505020204" pitchFamily="18" charset="0"/>
              </a:rPr>
              <a:t>. </a:t>
            </a: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Infosys</a:t>
            </a: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92D050"/>
              </a:solidFill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8</a:t>
            </a:r>
            <a:r>
              <a:rPr lang="en-US" sz="1700" b="0" i="0" u="none" strike="noStrike" dirty="0">
                <a:solidFill>
                  <a:srgbClr val="92D050"/>
                </a:solidFill>
                <a:effectLst/>
                <a:latin typeface="PT Serif" panose="020A0603040505020204" pitchFamily="18" charset="0"/>
              </a:rPr>
              <a:t>. </a:t>
            </a:r>
            <a:r>
              <a:rPr lang="en-US" sz="1700" dirty="0">
                <a:solidFill>
                  <a:srgbClr val="92D050"/>
                </a:solidFill>
                <a:latin typeface="PT Serif" panose="020A0603040505020204" pitchFamily="18" charset="0"/>
              </a:rPr>
              <a:t>Reliance</a:t>
            </a: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700" b="0" i="0" u="none" strike="noStrike" dirty="0">
              <a:solidFill>
                <a:srgbClr val="92D050"/>
              </a:solidFill>
              <a:effectLst/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92D050"/>
              </a:solidFill>
              <a:latin typeface="PT Serif" panose="020A060304050502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 dirty="0">
                <a:solidFill>
                  <a:srgbClr val="92D050"/>
                </a:solidFill>
                <a:effectLst/>
                <a:latin typeface="PT Serif" panose="020A0603040505020204" pitchFamily="18" charset="0"/>
              </a:rPr>
              <a:t>10. Wipro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85800" y="399925"/>
            <a:ext cx="5908729" cy="719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The Dataset Used: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9AD34-97D2-7931-6EAF-13CC2849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7740"/>
            <a:ext cx="9144000" cy="3815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-371960" y="3652794"/>
            <a:ext cx="7768403" cy="1441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Principal Component Analysis</a:t>
            </a:r>
            <a:endParaRPr sz="3000" dirty="0"/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A7BFF-2358-43FE-E51C-3FA60051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9" y="399925"/>
            <a:ext cx="5833884" cy="4160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6200" y="399925"/>
            <a:ext cx="7325840" cy="610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Analysis of PCA Scatterplot</a:t>
            </a:r>
            <a:endParaRPr sz="3600" dirty="0"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211063" y="1130371"/>
            <a:ext cx="6925905" cy="3033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researching the chosen stocks, it was observed that the stocks are arranged along the x-axis on the </a:t>
            </a:r>
            <a:r>
              <a:rPr lang="en-US" sz="17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basis of their p/e ratio (Coal India has the lowest ratio of 4.82 and Nestle India has the highest ratio of 82.8).</a:t>
            </a:r>
          </a:p>
          <a:p>
            <a:pPr marL="76200" indent="0" algn="l">
              <a:buNone/>
            </a:pPr>
            <a:endParaRPr lang="en-US" sz="1700" b="0" i="0" dirty="0">
              <a:solidFill>
                <a:srgbClr val="D5D5D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7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stocks are arranged along the y-axis on the basis of their stock weightage (Currently Reliance has the highest weightage of 10.33% and Coal India has the lowest weightage of 0.59%)</a:t>
            </a:r>
          </a:p>
          <a:p>
            <a:pPr algn="l"/>
            <a:endParaRPr lang="en-US" sz="1700" dirty="0">
              <a:solidFill>
                <a:srgbClr val="D5D5D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7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So, the two principal components are </a:t>
            </a:r>
            <a:r>
              <a:rPr lang="en-US" sz="17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price-to-earnings ratio </a:t>
            </a:r>
            <a:r>
              <a:rPr lang="en-US" sz="17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</a:t>
            </a:r>
            <a:r>
              <a:rPr lang="en-US" sz="17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stock weightage</a:t>
            </a:r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6200" y="399925"/>
            <a:ext cx="7325840" cy="610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Analysis of PCA Scatterplot</a:t>
            </a:r>
            <a:endParaRPr sz="3600" dirty="0"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211063" y="1130371"/>
            <a:ext cx="6925905" cy="3033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high % of stock weightage indicates the </a:t>
            </a:r>
            <a:r>
              <a:rPr lang="en-US" sz="17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% of NIFTYs movement which can be attributed to that stock. For example, since the stock weightage of Reliance is 10.33%, that % of NIFTY’s movement can be attributed to Reliance</a:t>
            </a:r>
            <a:endParaRPr lang="en-US" sz="17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6200" indent="0" algn="l">
              <a:buNone/>
            </a:pPr>
            <a:endParaRPr lang="en-US" sz="17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7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Historically, the lower the P/E, the higher the return. This indicates that the x-axis also indicates the returns on investments of the stocks. The higher the value of the p/e ratio, the lower the return, and hence stocks on the left-hand side of the graph have a high return. </a:t>
            </a:r>
            <a:endParaRPr lang="en-US" sz="1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n-US" sz="1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067724"/>
      </p:ext>
    </p:extLst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262</Words>
  <Application>Microsoft Office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PT Serif</vt:lpstr>
      <vt:lpstr>Arial</vt:lpstr>
      <vt:lpstr>Abril Fatface</vt:lpstr>
      <vt:lpstr>Roboto</vt:lpstr>
      <vt:lpstr>Balthasar template</vt:lpstr>
      <vt:lpstr>PREDICTING RETURNS OF NIFTY50 BASED ON 10 STOCKS</vt:lpstr>
      <vt:lpstr>List of Selected Stocks</vt:lpstr>
      <vt:lpstr>The Dataset Used:</vt:lpstr>
      <vt:lpstr>Principal Component Analysis</vt:lpstr>
      <vt:lpstr>Analysis of PCA Scatterplot</vt:lpstr>
      <vt:lpstr>Analysis of PCA Scatterplot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RETURNS OF NIFTY50 BASED ON 10 STOCKS</dc:title>
  <cp:lastModifiedBy>Elvia Dey</cp:lastModifiedBy>
  <cp:revision>2</cp:revision>
  <dcterms:modified xsi:type="dcterms:W3CDTF">2023-04-18T22:10:51Z</dcterms:modified>
</cp:coreProperties>
</file>