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3"/>
  </p:notesMasterIdLst>
  <p:sldIdLst>
    <p:sldId id="256" r:id="rId2"/>
    <p:sldId id="275" r:id="rId3"/>
    <p:sldId id="297" r:id="rId4"/>
    <p:sldId id="298" r:id="rId5"/>
    <p:sldId id="301" r:id="rId6"/>
    <p:sldId id="302" r:id="rId7"/>
    <p:sldId id="303" r:id="rId8"/>
    <p:sldId id="276" r:id="rId9"/>
    <p:sldId id="299" r:id="rId10"/>
    <p:sldId id="300" r:id="rId11"/>
    <p:sldId id="257" r:id="rId12"/>
    <p:sldId id="304" r:id="rId13"/>
    <p:sldId id="277" r:id="rId14"/>
    <p:sldId id="273" r:id="rId15"/>
    <p:sldId id="278" r:id="rId16"/>
    <p:sldId id="260" r:id="rId17"/>
    <p:sldId id="258" r:id="rId18"/>
    <p:sldId id="259" r:id="rId19"/>
    <p:sldId id="279" r:id="rId20"/>
    <p:sldId id="280" r:id="rId21"/>
    <p:sldId id="261" r:id="rId22"/>
    <p:sldId id="262" r:id="rId23"/>
    <p:sldId id="264" r:id="rId24"/>
    <p:sldId id="288" r:id="rId25"/>
    <p:sldId id="281" r:id="rId26"/>
    <p:sldId id="282" r:id="rId27"/>
    <p:sldId id="267" r:id="rId28"/>
    <p:sldId id="268" r:id="rId29"/>
    <p:sldId id="269" r:id="rId30"/>
    <p:sldId id="283" r:id="rId31"/>
    <p:sldId id="284" r:id="rId32"/>
    <p:sldId id="271" r:id="rId33"/>
    <p:sldId id="294" r:id="rId34"/>
    <p:sldId id="286" r:id="rId35"/>
    <p:sldId id="291" r:id="rId36"/>
    <p:sldId id="293" r:id="rId37"/>
    <p:sldId id="292" r:id="rId38"/>
    <p:sldId id="285" r:id="rId39"/>
    <p:sldId id="272" r:id="rId40"/>
    <p:sldId id="290"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0" autoAdjust="0"/>
    <p:restoredTop sz="94660"/>
  </p:normalViewPr>
  <p:slideViewPr>
    <p:cSldViewPr snapToGrid="0">
      <p:cViewPr varScale="1">
        <p:scale>
          <a:sx n="96" d="100"/>
          <a:sy n="96" d="100"/>
        </p:scale>
        <p:origin x="108"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Android</c:v>
                </c:pt>
              </c:strCache>
            </c:strRef>
          </c:tx>
          <c:spPr>
            <a:solidFill>
              <a:srgbClr val="00AEEF">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Sheet1!$B$2:$B$5</c:f>
              <c:numCache>
                <c:formatCode>#,##0</c:formatCode>
                <c:ptCount val="4"/>
                <c:pt idx="0">
                  <c:v>497082</c:v>
                </c:pt>
                <c:pt idx="1">
                  <c:v>860937</c:v>
                </c:pt>
                <c:pt idx="2">
                  <c:v>1069503</c:v>
                </c:pt>
                <c:pt idx="3">
                  <c:v>1468619</c:v>
                </c:pt>
              </c:numCache>
            </c:numRef>
          </c:val>
        </c:ser>
        <c:ser>
          <c:idx val="1"/>
          <c:order val="1"/>
          <c:tx>
            <c:strRef>
              <c:f>Sheet1!$C$1</c:f>
              <c:strCache>
                <c:ptCount val="1"/>
                <c:pt idx="0">
                  <c:v>Windows</c:v>
                </c:pt>
              </c:strCache>
            </c:strRef>
          </c:tx>
          <c:spPr>
            <a:solidFill>
              <a:srgbClr val="A6CE39">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Sheet1!$C$2:$C$5</c:f>
              <c:numCache>
                <c:formatCode>#,##0</c:formatCode>
                <c:ptCount val="4"/>
                <c:pt idx="0">
                  <c:v>346457</c:v>
                </c:pt>
                <c:pt idx="1">
                  <c:v>354410</c:v>
                </c:pt>
                <c:pt idx="2">
                  <c:v>397533</c:v>
                </c:pt>
                <c:pt idx="3">
                  <c:v>570937</c:v>
                </c:pt>
              </c:numCache>
            </c:numRef>
          </c:val>
        </c:ser>
        <c:ser>
          <c:idx val="2"/>
          <c:order val="2"/>
          <c:tx>
            <c:strRef>
              <c:f>Sheet1!$D$1</c:f>
              <c:strCache>
                <c:ptCount val="1"/>
                <c:pt idx="0">
                  <c:v>iOS/MacOS</c:v>
                </c:pt>
              </c:strCache>
            </c:strRef>
          </c:tx>
          <c:spPr>
            <a:solidFill>
              <a:srgbClr val="FDB813">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Sheet1!$D$2:$D$5</c:f>
              <c:numCache>
                <c:formatCode>#,##0</c:formatCode>
                <c:ptCount val="4"/>
                <c:pt idx="0">
                  <c:v>212899</c:v>
                </c:pt>
                <c:pt idx="1">
                  <c:v>293428</c:v>
                </c:pt>
                <c:pt idx="2">
                  <c:v>359483</c:v>
                </c:pt>
                <c:pt idx="3">
                  <c:v>504147</c:v>
                </c:pt>
              </c:numCache>
            </c:numRef>
          </c:val>
        </c:ser>
        <c:ser>
          <c:idx val="3"/>
          <c:order val="3"/>
          <c:tx>
            <c:strRef>
              <c:f>Sheet1!$E$1</c:f>
              <c:strCache>
                <c:ptCount val="1"/>
                <c:pt idx="0">
                  <c:v>RIM</c:v>
                </c:pt>
              </c:strCache>
            </c:strRef>
          </c:tx>
          <c:spPr>
            <a:solidFill>
              <a:schemeClr val="accent6"/>
            </a:solidFill>
            <a:ln>
              <a:noFill/>
            </a:ln>
            <a:effectLst/>
          </c:spPr>
          <c:cat>
            <c:numRef>
              <c:f>Sheet1!$A$2:$A$5</c:f>
              <c:numCache>
                <c:formatCode>General</c:formatCode>
                <c:ptCount val="4"/>
                <c:pt idx="0">
                  <c:v>2012</c:v>
                </c:pt>
                <c:pt idx="1">
                  <c:v>2013</c:v>
                </c:pt>
                <c:pt idx="2">
                  <c:v>2014</c:v>
                </c:pt>
                <c:pt idx="3">
                  <c:v>2017</c:v>
                </c:pt>
              </c:numCache>
            </c:numRef>
          </c:cat>
          <c:val>
            <c:numRef>
              <c:f>Sheet1!$E$2:$E$5</c:f>
              <c:numCache>
                <c:formatCode>#,##0</c:formatCode>
                <c:ptCount val="4"/>
                <c:pt idx="0">
                  <c:v>34722</c:v>
                </c:pt>
                <c:pt idx="1">
                  <c:v>31253</c:v>
                </c:pt>
                <c:pt idx="2">
                  <c:v>27150</c:v>
                </c:pt>
                <c:pt idx="3">
                  <c:v>24121</c:v>
                </c:pt>
              </c:numCache>
            </c:numRef>
          </c:val>
        </c:ser>
        <c:ser>
          <c:idx val="4"/>
          <c:order val="4"/>
          <c:tx>
            <c:strRef>
              <c:f>Sheet1!$F$1</c:f>
              <c:strCache>
                <c:ptCount val="1"/>
                <c:pt idx="0">
                  <c:v>Others</c:v>
                </c:pt>
              </c:strCache>
            </c:strRef>
          </c:tx>
          <c:spPr>
            <a:solidFill>
              <a:srgbClr val="C00000">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Sheet1!$F$2:$F$5</c:f>
              <c:numCache>
                <c:formatCode>#,##0</c:formatCode>
                <c:ptCount val="4"/>
                <c:pt idx="0">
                  <c:v>1122213</c:v>
                </c:pt>
                <c:pt idx="1">
                  <c:v>871718</c:v>
                </c:pt>
                <c:pt idx="2">
                  <c:v>702786</c:v>
                </c:pt>
                <c:pt idx="3">
                  <c:v>396959</c:v>
                </c:pt>
              </c:numCache>
            </c:numRef>
          </c:val>
        </c:ser>
        <c:dLbls>
          <c:showLegendKey val="0"/>
          <c:showVal val="0"/>
          <c:showCatName val="0"/>
          <c:showSerName val="0"/>
          <c:showPercent val="0"/>
          <c:showBubbleSize val="0"/>
        </c:dLbls>
        <c:axId val="173148480"/>
        <c:axId val="173149264"/>
      </c:areaChart>
      <c:catAx>
        <c:axId val="17314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173149264"/>
        <c:crosses val="autoZero"/>
        <c:auto val="1"/>
        <c:lblAlgn val="ctr"/>
        <c:lblOffset val="100"/>
        <c:noMultiLvlLbl val="0"/>
      </c:catAx>
      <c:valAx>
        <c:axId val="173149264"/>
        <c:scaling>
          <c:orientation val="minMax"/>
          <c:max val="3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173148480"/>
        <c:crosses val="autoZero"/>
        <c:crossBetween val="midCat"/>
      </c:valAx>
      <c:spPr>
        <a:noFill/>
        <a:ln>
          <a:noFill/>
        </a:ln>
        <a:effectLst/>
      </c:spPr>
    </c:plotArea>
    <c:plotVisOnly val="1"/>
    <c:dispBlanksAs val="zero"/>
    <c:showDLblsOverMax val="0"/>
  </c:chart>
  <c:spPr>
    <a:noFill/>
    <a:ln>
      <a:noFill/>
    </a:ln>
    <a:effectLst/>
  </c:spPr>
  <c:txPr>
    <a:bodyPr/>
    <a:lstStyle/>
    <a:p>
      <a:pPr>
        <a:defRPr baseline="0">
          <a:solidFill>
            <a:schemeClr val="tx1"/>
          </a:solidFill>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Worldwide Device Shipments by OS </a:t>
            </a:r>
            <a:br>
              <a:rPr lang="en-US"/>
            </a:br>
            <a:r>
              <a:rPr lang="en-US"/>
              <a:t>(Thousands of Units)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ru-RU"/>
        </a:p>
      </c:txPr>
    </c:title>
    <c:autoTitleDeleted val="0"/>
    <c:plotArea>
      <c:layout/>
      <c:areaChart>
        <c:grouping val="stacked"/>
        <c:varyColors val="0"/>
        <c:ser>
          <c:idx val="0"/>
          <c:order val="0"/>
          <c:tx>
            <c:strRef>
              <c:f>Sheet1!$B$1</c:f>
              <c:strCache>
                <c:ptCount val="1"/>
                <c:pt idx="0">
                  <c:v>Android</c:v>
                </c:pt>
              </c:strCache>
            </c:strRef>
          </c:tx>
          <c:spPr>
            <a:solidFill>
              <a:srgbClr val="00AEEF">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Sheet1!$B$2:$B$5</c:f>
              <c:numCache>
                <c:formatCode>#,##0</c:formatCode>
                <c:ptCount val="4"/>
                <c:pt idx="0">
                  <c:v>497082</c:v>
                </c:pt>
                <c:pt idx="1">
                  <c:v>860937</c:v>
                </c:pt>
                <c:pt idx="2">
                  <c:v>1069503</c:v>
                </c:pt>
                <c:pt idx="3">
                  <c:v>1468619</c:v>
                </c:pt>
              </c:numCache>
            </c:numRef>
          </c:val>
        </c:ser>
        <c:ser>
          <c:idx val="1"/>
          <c:order val="1"/>
          <c:tx>
            <c:strRef>
              <c:f>Sheet1!$C$1</c:f>
              <c:strCache>
                <c:ptCount val="1"/>
                <c:pt idx="0">
                  <c:v>Windows</c:v>
                </c:pt>
              </c:strCache>
            </c:strRef>
          </c:tx>
          <c:spPr>
            <a:solidFill>
              <a:srgbClr val="A6CE39">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Sheet1!$C$2:$C$5</c:f>
              <c:numCache>
                <c:formatCode>#,##0</c:formatCode>
                <c:ptCount val="4"/>
                <c:pt idx="0">
                  <c:v>346457</c:v>
                </c:pt>
                <c:pt idx="1">
                  <c:v>354410</c:v>
                </c:pt>
                <c:pt idx="2">
                  <c:v>397533</c:v>
                </c:pt>
                <c:pt idx="3">
                  <c:v>570937</c:v>
                </c:pt>
              </c:numCache>
            </c:numRef>
          </c:val>
        </c:ser>
        <c:ser>
          <c:idx val="2"/>
          <c:order val="2"/>
          <c:tx>
            <c:strRef>
              <c:f>Sheet1!$D$1</c:f>
              <c:strCache>
                <c:ptCount val="1"/>
                <c:pt idx="0">
                  <c:v>iOS/MacOS</c:v>
                </c:pt>
              </c:strCache>
            </c:strRef>
          </c:tx>
          <c:spPr>
            <a:solidFill>
              <a:srgbClr val="FDB813">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Sheet1!$D$2:$D$5</c:f>
              <c:numCache>
                <c:formatCode>#,##0</c:formatCode>
                <c:ptCount val="4"/>
                <c:pt idx="0">
                  <c:v>212899</c:v>
                </c:pt>
                <c:pt idx="1">
                  <c:v>293428</c:v>
                </c:pt>
                <c:pt idx="2">
                  <c:v>359483</c:v>
                </c:pt>
                <c:pt idx="3">
                  <c:v>504147</c:v>
                </c:pt>
              </c:numCache>
            </c:numRef>
          </c:val>
        </c:ser>
        <c:ser>
          <c:idx val="3"/>
          <c:order val="3"/>
          <c:tx>
            <c:strRef>
              <c:f>Sheet1!$E$1</c:f>
              <c:strCache>
                <c:ptCount val="1"/>
                <c:pt idx="0">
                  <c:v>RIM</c:v>
                </c:pt>
              </c:strCache>
            </c:strRef>
          </c:tx>
          <c:spPr>
            <a:solidFill>
              <a:schemeClr val="accent6"/>
            </a:solidFill>
            <a:ln>
              <a:noFill/>
            </a:ln>
            <a:effectLst/>
          </c:spPr>
          <c:cat>
            <c:numRef>
              <c:f>Sheet1!$A$2:$A$5</c:f>
              <c:numCache>
                <c:formatCode>General</c:formatCode>
                <c:ptCount val="4"/>
                <c:pt idx="0">
                  <c:v>2012</c:v>
                </c:pt>
                <c:pt idx="1">
                  <c:v>2013</c:v>
                </c:pt>
                <c:pt idx="2">
                  <c:v>2014</c:v>
                </c:pt>
                <c:pt idx="3">
                  <c:v>2017</c:v>
                </c:pt>
              </c:numCache>
            </c:numRef>
          </c:cat>
          <c:val>
            <c:numRef>
              <c:f>Sheet1!$E$2:$E$5</c:f>
              <c:numCache>
                <c:formatCode>#,##0</c:formatCode>
                <c:ptCount val="4"/>
                <c:pt idx="0">
                  <c:v>34722</c:v>
                </c:pt>
                <c:pt idx="1">
                  <c:v>31253</c:v>
                </c:pt>
                <c:pt idx="2">
                  <c:v>27150</c:v>
                </c:pt>
                <c:pt idx="3">
                  <c:v>24121</c:v>
                </c:pt>
              </c:numCache>
            </c:numRef>
          </c:val>
        </c:ser>
        <c:ser>
          <c:idx val="4"/>
          <c:order val="4"/>
          <c:tx>
            <c:strRef>
              <c:f>Sheet1!$F$1</c:f>
              <c:strCache>
                <c:ptCount val="1"/>
                <c:pt idx="0">
                  <c:v>Others</c:v>
                </c:pt>
              </c:strCache>
            </c:strRef>
          </c:tx>
          <c:spPr>
            <a:solidFill>
              <a:srgbClr val="C00000">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Sheet1!$F$2:$F$5</c:f>
              <c:numCache>
                <c:formatCode>#,##0</c:formatCode>
                <c:ptCount val="4"/>
                <c:pt idx="0">
                  <c:v>1122213</c:v>
                </c:pt>
                <c:pt idx="1">
                  <c:v>871718</c:v>
                </c:pt>
                <c:pt idx="2">
                  <c:v>702786</c:v>
                </c:pt>
                <c:pt idx="3">
                  <c:v>396959</c:v>
                </c:pt>
              </c:numCache>
            </c:numRef>
          </c:val>
        </c:ser>
        <c:dLbls>
          <c:showLegendKey val="0"/>
          <c:showVal val="0"/>
          <c:showCatName val="0"/>
          <c:showSerName val="0"/>
          <c:showPercent val="0"/>
          <c:showBubbleSize val="0"/>
        </c:dLbls>
        <c:axId val="173150440"/>
        <c:axId val="173151224"/>
      </c:areaChart>
      <c:catAx>
        <c:axId val="173150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173151224"/>
        <c:crosses val="autoZero"/>
        <c:auto val="1"/>
        <c:lblAlgn val="ctr"/>
        <c:lblOffset val="100"/>
        <c:noMultiLvlLbl val="0"/>
      </c:catAx>
      <c:valAx>
        <c:axId val="173151224"/>
        <c:scaling>
          <c:orientation val="minMax"/>
          <c:max val="3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173150440"/>
        <c:crosses val="autoZero"/>
        <c:crossBetween val="midCat"/>
      </c:valAx>
      <c:spPr>
        <a:noFill/>
        <a:ln>
          <a:noFill/>
        </a:ln>
        <a:effectLst/>
      </c:spPr>
    </c:plotArea>
    <c:legend>
      <c:legendPos val="b"/>
      <c:layout>
        <c:manualLayout>
          <c:xMode val="edge"/>
          <c:yMode val="edge"/>
          <c:x val="0.10060100126373091"/>
          <c:y val="0.20661280109595859"/>
          <c:w val="0.5487979974725381"/>
          <c:h val="5.0057003908563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legend>
    <c:plotVisOnly val="1"/>
    <c:dispBlanksAs val="zero"/>
    <c:showDLblsOverMax val="0"/>
  </c:chart>
  <c:spPr>
    <a:noFill/>
    <a:ln>
      <a:noFill/>
    </a:ln>
    <a:effectLst/>
  </c:spPr>
  <c:txPr>
    <a:bodyPr/>
    <a:lstStyle/>
    <a:p>
      <a:pPr>
        <a:defRPr baseline="0">
          <a:solidFill>
            <a:schemeClr val="tx1"/>
          </a:solidFill>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DB0A-805C-458D-B989-4A97E48AFF9B}" type="datetimeFigureOut">
              <a:rPr lang="ru-RU" smtClean="0"/>
              <a:t>14.04.2014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556E3-3949-4405-B4F1-C3073F72E0FD}" type="slidenum">
              <a:rPr lang="ru-RU" smtClean="0"/>
              <a:t>‹#›</a:t>
            </a:fld>
            <a:endParaRPr lang="ru-RU"/>
          </a:p>
        </p:txBody>
      </p:sp>
    </p:spTree>
    <p:extLst>
      <p:ext uri="{BB962C8B-B14F-4D97-AF65-F5344CB8AC3E}">
        <p14:creationId xmlns:p14="http://schemas.microsoft.com/office/powerpoint/2010/main" val="139090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Worldwide Devices Shipments by Operating System (Thousands of Units)</a:t>
            </a:r>
          </a:p>
          <a:p>
            <a:r>
              <a:rPr lang="en-US" dirty="0" smtClean="0"/>
              <a:t>Source: Gartner (April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shares of operating systems (OSs) in device sales, the shift to mobile and the fight for the third ecosystem becomes more evident. Android continues to be the dominant OS in the device market, buoyed by strong growth in the smartphone market. Competition for the second spot will be between Apple's iOS/Mac OS and Microsoft Windows.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Devices include notebooks and desk-based PCs, tablets, </a:t>
            </a:r>
            <a:r>
              <a:rPr lang="en-US" sz="1200" b="0" i="0" u="none" strike="noStrike" kern="1200" baseline="0" dirty="0" err="1" smtClean="0">
                <a:solidFill>
                  <a:schemeClr val="tx1"/>
                </a:solidFill>
                <a:latin typeface="+mn-lt"/>
                <a:ea typeface="+mn-ea"/>
                <a:cs typeface="+mn-cs"/>
              </a:rPr>
              <a:t>ultramobiles</a:t>
            </a:r>
            <a:r>
              <a:rPr lang="en-US" sz="1200" b="0" i="0" u="none" strike="noStrike" kern="1200" baseline="0" dirty="0" smtClean="0">
                <a:solidFill>
                  <a:schemeClr val="tx1"/>
                </a:solidFill>
                <a:latin typeface="+mn-lt"/>
                <a:ea typeface="+mn-ea"/>
                <a:cs typeface="+mn-cs"/>
              </a:rPr>
              <a:t> and mobile phones.</a:t>
            </a:r>
          </a:p>
          <a:p>
            <a:r>
              <a:rPr lang="en-US" sz="1200" b="0" i="0" u="none" strike="noStrike" kern="1200" baseline="0" dirty="0" smtClean="0">
                <a:solidFill>
                  <a:schemeClr val="tx1"/>
                </a:solidFill>
                <a:latin typeface="+mn-lt"/>
                <a:ea typeface="+mn-ea"/>
                <a:cs typeface="+mn-cs"/>
              </a:rPr>
              <a:t>Source: Gartner (April 2013)</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3</a:t>
            </a:fld>
            <a:endParaRPr lang="en-US"/>
          </a:p>
        </p:txBody>
      </p:sp>
    </p:spTree>
    <p:extLst>
      <p:ext uri="{BB962C8B-B14F-4D97-AF65-F5344CB8AC3E}">
        <p14:creationId xmlns:p14="http://schemas.microsoft.com/office/powerpoint/2010/main" val="1376002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19</a:t>
            </a:fld>
            <a:endParaRPr lang="en-US"/>
          </a:p>
        </p:txBody>
      </p:sp>
    </p:spTree>
    <p:extLst>
      <p:ext uri="{BB962C8B-B14F-4D97-AF65-F5344CB8AC3E}">
        <p14:creationId xmlns:p14="http://schemas.microsoft.com/office/powerpoint/2010/main" val="146151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20</a:t>
            </a:fld>
            <a:endParaRPr lang="en-US"/>
          </a:p>
        </p:txBody>
      </p:sp>
    </p:spTree>
    <p:extLst>
      <p:ext uri="{BB962C8B-B14F-4D97-AF65-F5344CB8AC3E}">
        <p14:creationId xmlns:p14="http://schemas.microsoft.com/office/powerpoint/2010/main" val="4249870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25</a:t>
            </a:fld>
            <a:endParaRPr lang="en-US"/>
          </a:p>
        </p:txBody>
      </p:sp>
    </p:spTree>
    <p:extLst>
      <p:ext uri="{BB962C8B-B14F-4D97-AF65-F5344CB8AC3E}">
        <p14:creationId xmlns:p14="http://schemas.microsoft.com/office/powerpoint/2010/main" val="303082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26</a:t>
            </a:fld>
            <a:endParaRPr lang="en-US"/>
          </a:p>
        </p:txBody>
      </p:sp>
    </p:spTree>
    <p:extLst>
      <p:ext uri="{BB962C8B-B14F-4D97-AF65-F5344CB8AC3E}">
        <p14:creationId xmlns:p14="http://schemas.microsoft.com/office/powerpoint/2010/main" val="1141344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30</a:t>
            </a:fld>
            <a:endParaRPr lang="en-US"/>
          </a:p>
        </p:txBody>
      </p:sp>
    </p:spTree>
    <p:extLst>
      <p:ext uri="{BB962C8B-B14F-4D97-AF65-F5344CB8AC3E}">
        <p14:creationId xmlns:p14="http://schemas.microsoft.com/office/powerpoint/2010/main" val="32132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31</a:t>
            </a:fld>
            <a:endParaRPr lang="en-US"/>
          </a:p>
        </p:txBody>
      </p:sp>
    </p:spTree>
    <p:extLst>
      <p:ext uri="{BB962C8B-B14F-4D97-AF65-F5344CB8AC3E}">
        <p14:creationId xmlns:p14="http://schemas.microsoft.com/office/powerpoint/2010/main" val="305508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34</a:t>
            </a:fld>
            <a:endParaRPr lang="en-US"/>
          </a:p>
        </p:txBody>
      </p:sp>
    </p:spTree>
    <p:extLst>
      <p:ext uri="{BB962C8B-B14F-4D97-AF65-F5344CB8AC3E}">
        <p14:creationId xmlns:p14="http://schemas.microsoft.com/office/powerpoint/2010/main" val="38837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36</a:t>
            </a:fld>
            <a:endParaRPr lang="en-US"/>
          </a:p>
        </p:txBody>
      </p:sp>
    </p:spTree>
    <p:extLst>
      <p:ext uri="{BB962C8B-B14F-4D97-AF65-F5344CB8AC3E}">
        <p14:creationId xmlns:p14="http://schemas.microsoft.com/office/powerpoint/2010/main" val="107163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38</a:t>
            </a:fld>
            <a:endParaRPr lang="en-US"/>
          </a:p>
        </p:txBody>
      </p:sp>
    </p:spTree>
    <p:extLst>
      <p:ext uri="{BB962C8B-B14F-4D97-AF65-F5344CB8AC3E}">
        <p14:creationId xmlns:p14="http://schemas.microsoft.com/office/powerpoint/2010/main" val="12114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40</a:t>
            </a:fld>
            <a:endParaRPr lang="en-US"/>
          </a:p>
        </p:txBody>
      </p:sp>
    </p:spTree>
    <p:extLst>
      <p:ext uri="{BB962C8B-B14F-4D97-AF65-F5344CB8AC3E}">
        <p14:creationId xmlns:p14="http://schemas.microsoft.com/office/powerpoint/2010/main" val="382214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Worldwide Devices Shipments by Operating System (Thousands of Units)</a:t>
            </a:r>
          </a:p>
          <a:p>
            <a:r>
              <a:rPr lang="en-US" dirty="0" smtClean="0"/>
              <a:t>Source: Gartner (April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shares of operating systems (OSs) in device sales, the shift to mobile and the fight for the third ecosystem becomes more evident. Android continues to be the dominant OS in the device market, buoyed by strong growth in the smartphone market. Competition for the second spot will be between Apple's iOS/Mac OS and Microsoft Windows.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Devices include notebooks and desk-based PCs, tablets, </a:t>
            </a:r>
            <a:r>
              <a:rPr lang="en-US" sz="1200" b="0" i="0" u="none" strike="noStrike" kern="1200" baseline="0" dirty="0" err="1" smtClean="0">
                <a:solidFill>
                  <a:schemeClr val="tx1"/>
                </a:solidFill>
                <a:latin typeface="+mn-lt"/>
                <a:ea typeface="+mn-ea"/>
                <a:cs typeface="+mn-cs"/>
              </a:rPr>
              <a:t>ultramobiles</a:t>
            </a:r>
            <a:r>
              <a:rPr lang="en-US" sz="1200" b="0" i="0" u="none" strike="noStrike" kern="1200" baseline="0" dirty="0" smtClean="0">
                <a:solidFill>
                  <a:schemeClr val="tx1"/>
                </a:solidFill>
                <a:latin typeface="+mn-lt"/>
                <a:ea typeface="+mn-ea"/>
                <a:cs typeface="+mn-cs"/>
              </a:rPr>
              <a:t> and mobile phones.</a:t>
            </a:r>
          </a:p>
          <a:p>
            <a:r>
              <a:rPr lang="en-US" sz="1200" b="0" i="0" u="none" strike="noStrike" kern="1200" baseline="0" dirty="0" smtClean="0">
                <a:solidFill>
                  <a:schemeClr val="tx1"/>
                </a:solidFill>
                <a:latin typeface="+mn-lt"/>
                <a:ea typeface="+mn-ea"/>
                <a:cs typeface="+mn-cs"/>
              </a:rPr>
              <a:t>Source: Gartner (April 2013)</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4</a:t>
            </a:fld>
            <a:endParaRPr lang="en-US"/>
          </a:p>
        </p:txBody>
      </p:sp>
    </p:spTree>
    <p:extLst>
      <p:ext uri="{BB962C8B-B14F-4D97-AF65-F5344CB8AC3E}">
        <p14:creationId xmlns:p14="http://schemas.microsoft.com/office/powerpoint/2010/main" val="25775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many developers, supporting multiple platforms means they must maintain multiple code source bases using multiple</a:t>
            </a:r>
            <a:r>
              <a:rPr lang="en-US" baseline="0" smtClean="0"/>
              <a:t> Software Development Kits (SDKs) on multiple development platforms. For example:</a:t>
            </a:r>
          </a:p>
          <a:p>
            <a:endParaRPr lang="en-US" baseline="0" smtClean="0"/>
          </a:p>
          <a:p>
            <a:pPr marL="171450" lvl="0" indent="-171450">
              <a:buFont typeface="Arial" pitchFamily="34" charset="0"/>
              <a:buChar char="•"/>
            </a:pPr>
            <a:r>
              <a:rPr lang="en-US" baseline="0" smtClean="0"/>
              <a:t>to develop </a:t>
            </a:r>
            <a:r>
              <a:rPr lang="en-US" baseline="0" err="1" smtClean="0"/>
              <a:t>iOS</a:t>
            </a:r>
            <a:r>
              <a:rPr lang="en-US" baseline="0" smtClean="0"/>
              <a:t> native applications you must use the Apple </a:t>
            </a:r>
            <a:r>
              <a:rPr lang="en-US" baseline="0" err="1" smtClean="0"/>
              <a:t>Xcode</a:t>
            </a:r>
            <a:r>
              <a:rPr lang="en-US" baseline="0" smtClean="0"/>
              <a:t> development system which runs only on a Mac OS X system and utilizes Objective C as the primary programming language</a:t>
            </a:r>
          </a:p>
          <a:p>
            <a:pPr marL="171450" lvl="0" indent="-171450">
              <a:buFont typeface="Arial" pitchFamily="34" charset="0"/>
              <a:buChar char="•"/>
            </a:pPr>
            <a:r>
              <a:rPr lang="en-US" baseline="0" smtClean="0"/>
              <a:t>to develop Android native applications you must use the Android Eclipse development system (on Windows, Mac or Linux) and utilizes Java as the primary programming language</a:t>
            </a:r>
          </a:p>
          <a:p>
            <a:pPr marL="171450" lvl="0" indent="-171450">
              <a:buFont typeface="Arial" pitchFamily="34" charset="0"/>
              <a:buChar char="•"/>
            </a:pPr>
            <a:r>
              <a:rPr lang="en-US" baseline="0" smtClean="0"/>
              <a:t>to develop Windows 8 native applications you must us Visual Studio 2012 on a Windows 8 system and utilizes C#, JavaScript or C/C++ as the primary programming language(s)</a:t>
            </a:r>
          </a:p>
          <a:p>
            <a:pPr marL="0" lvl="0" indent="0">
              <a:buFont typeface="Arial" pitchFamily="34" charset="0"/>
              <a:buNone/>
            </a:pPr>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5</a:t>
            </a:fld>
            <a:endParaRPr lang="en-US"/>
          </a:p>
        </p:txBody>
      </p:sp>
    </p:spTree>
    <p:extLst>
      <p:ext uri="{BB962C8B-B14F-4D97-AF65-F5344CB8AC3E}">
        <p14:creationId xmlns:p14="http://schemas.microsoft.com/office/powerpoint/2010/main" val="395039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…working within</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these</a:t>
            </a:r>
            <a:r>
              <a:rPr lang="en-US" sz="1200" b="0" kern="1200" baseline="0" smtClean="0">
                <a:solidFill>
                  <a:schemeClr val="tx1"/>
                </a:solidFill>
                <a:effectLst/>
                <a:latin typeface="+mn-lt"/>
                <a:ea typeface="+mn-ea"/>
                <a:cs typeface="+mn-cs"/>
              </a:rPr>
              <a:t> restrictions means having to work inside a set of walled gardens that prevent you from reaching the full potential of the mobile device market.</a:t>
            </a:r>
            <a:endParaRPr lang="en-US" sz="1200" b="0" kern="1200" smtClean="0">
              <a:solidFill>
                <a:schemeClr val="tx1"/>
              </a:solidFill>
              <a:effectLst/>
              <a:latin typeface="+mn-lt"/>
              <a:ea typeface="+mn-ea"/>
              <a:cs typeface="+mn-cs"/>
            </a:endParaRPr>
          </a:p>
          <a:p>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F52B1D-A896-47C9-A140-1D4B625DADB9}" type="slidenum">
              <a:rPr lang="en-US" smtClean="0"/>
              <a:t>6</a:t>
            </a:fld>
            <a:endParaRPr lang="en-US"/>
          </a:p>
        </p:txBody>
      </p:sp>
    </p:spTree>
    <p:extLst>
      <p:ext uri="{BB962C8B-B14F-4D97-AF65-F5344CB8AC3E}">
        <p14:creationId xmlns:p14="http://schemas.microsoft.com/office/powerpoint/2010/main" val="22164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how can developers reach</a:t>
            </a:r>
            <a:r>
              <a:rPr lang="en-US" baseline="0" smtClean="0"/>
              <a:t> the full spectrum of mobile devices without being trapped by “Walled Gardens”?</a:t>
            </a:r>
          </a:p>
          <a:p>
            <a:endParaRPr lang="en-US" baseline="0" smtClean="0"/>
          </a:p>
          <a:p>
            <a:r>
              <a:rPr lang="en-US" baseline="0" smtClean="0"/>
              <a:t>Look closely at this chart, there is a common theme, something that can be used to create applications using a single programming technology: HTML5 (HTML + CSS + JavaScript)!</a:t>
            </a:r>
            <a:endParaRPr lang="en-US"/>
          </a:p>
        </p:txBody>
      </p:sp>
      <p:sp>
        <p:nvSpPr>
          <p:cNvPr id="4" name="Slide Number Placeholder 3"/>
          <p:cNvSpPr>
            <a:spLocks noGrp="1"/>
          </p:cNvSpPr>
          <p:nvPr>
            <p:ph type="sldNum" sz="quarter" idx="10"/>
          </p:nvPr>
        </p:nvSpPr>
        <p:spPr/>
        <p:txBody>
          <a:bodyPr/>
          <a:lstStyle/>
          <a:p>
            <a:pPr>
              <a:defRPr/>
            </a:pPr>
            <a:fld id="{4C9C1128-6927-447B-8162-02FDAF1168D7}" type="slidenum">
              <a:rPr lang="en-US" smtClean="0"/>
              <a:pPr>
                <a:defRPr/>
              </a:pPr>
              <a:t>7</a:t>
            </a:fld>
            <a:endParaRPr lang="en-US"/>
          </a:p>
        </p:txBody>
      </p:sp>
    </p:spTree>
    <p:extLst>
      <p:ext uri="{BB962C8B-B14F-4D97-AF65-F5344CB8AC3E}">
        <p14:creationId xmlns:p14="http://schemas.microsoft.com/office/powerpoint/2010/main" val="321449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Native Apps-</a:t>
            </a:r>
            <a:r>
              <a:rPr lang="en-US" sz="1200" b="0" i="0" kern="1200" dirty="0" smtClean="0">
                <a:solidFill>
                  <a:schemeClr val="tx1"/>
                </a:solidFill>
                <a:effectLst/>
                <a:latin typeface="+mn-lt"/>
                <a:ea typeface="+mn-ea"/>
                <a:cs typeface="+mn-cs"/>
              </a:rPr>
              <a:t> Built using the native programming language for the platform (iPhone and iPad apps are built using Objective-C and Android are built with Java). Native apps are fast, provide a native user experience and interface and have access to all device features on the platform. The down side of native apps are their restricted reach: e.g., an android app cannot be run on an iPhone and vice versa. If you want to cover a larger target market, across all platforms, you must build separate native apps for each target.</a:t>
            </a:r>
          </a:p>
          <a:p>
            <a:r>
              <a:rPr lang="en-US" sz="1200" b="1" i="0" kern="1200" dirty="0" smtClean="0">
                <a:solidFill>
                  <a:schemeClr val="tx1"/>
                </a:solidFill>
                <a:effectLst/>
                <a:latin typeface="+mn-lt"/>
                <a:ea typeface="+mn-ea"/>
                <a:cs typeface="+mn-cs"/>
              </a:rPr>
              <a:t>Web Apps -</a:t>
            </a:r>
            <a:r>
              <a:rPr lang="en-US" sz="1200" b="0" i="0" kern="1200" dirty="0" smtClean="0">
                <a:solidFill>
                  <a:schemeClr val="tx1"/>
                </a:solidFill>
                <a:effectLst/>
                <a:latin typeface="+mn-lt"/>
                <a:ea typeface="+mn-ea"/>
                <a:cs typeface="+mn-cs"/>
              </a:rPr>
              <a:t> A website built using HTML5, CSS3 and JavaScript which resembles an application and can be accessed through a browser is called a web app. The biggest advantage of web apps is that it can be used across all platforms and devices. However, web apps are not accepted in any of the native app stores thereby cutting off an important distribution channel for app developers. Also, web apps cannot access or use the native APIs or device specific hardware features.</a:t>
            </a:r>
            <a:endParaRPr 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9</a:t>
            </a:fld>
            <a:endParaRPr lang="en-US"/>
          </a:p>
        </p:txBody>
      </p:sp>
    </p:spTree>
    <p:extLst>
      <p:ext uri="{BB962C8B-B14F-4D97-AF65-F5344CB8AC3E}">
        <p14:creationId xmlns:p14="http://schemas.microsoft.com/office/powerpoint/2010/main" val="34116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0" kern="1200" dirty="0" smtClean="0">
                <a:solidFill>
                  <a:schemeClr val="tx1"/>
                </a:solidFill>
                <a:effectLst/>
                <a:latin typeface="+mn-lt"/>
                <a:ea typeface="+mn-ea"/>
                <a:cs typeface="+mn-cs"/>
              </a:rPr>
              <a:t>Native Apps-</a:t>
            </a:r>
            <a:r>
              <a:rPr lang="en-US" sz="1200" b="0" i="0" kern="1200" dirty="0" smtClean="0">
                <a:solidFill>
                  <a:schemeClr val="tx1"/>
                </a:solidFill>
                <a:effectLst/>
                <a:latin typeface="+mn-lt"/>
                <a:ea typeface="+mn-ea"/>
                <a:cs typeface="+mn-cs"/>
              </a:rPr>
              <a:t> Built using the native programming language for the platform (iPhone and iPad apps are built using Objective-C and Android are built with Java). Native apps are fast, provide a native user experience and interface and have access to all device features on the platform. The down side of native apps are their restricted reach: e.g., an android app cannot be run on an iPhone and vice versa. If you want to cover a larger target market, across all platforms, you must build separate native apps for each target.</a:t>
            </a:r>
          </a:p>
          <a:p>
            <a:r>
              <a:rPr lang="en-US" sz="1200" b="1" i="0" kern="1200" dirty="0" smtClean="0">
                <a:solidFill>
                  <a:schemeClr val="tx1"/>
                </a:solidFill>
                <a:effectLst/>
                <a:latin typeface="+mn-lt"/>
                <a:ea typeface="+mn-ea"/>
                <a:cs typeface="+mn-cs"/>
              </a:rPr>
              <a:t>Web Apps -</a:t>
            </a:r>
            <a:r>
              <a:rPr lang="en-US" sz="1200" b="0" i="0" kern="1200" dirty="0" smtClean="0">
                <a:solidFill>
                  <a:schemeClr val="tx1"/>
                </a:solidFill>
                <a:effectLst/>
                <a:latin typeface="+mn-lt"/>
                <a:ea typeface="+mn-ea"/>
                <a:cs typeface="+mn-cs"/>
              </a:rPr>
              <a:t> A website built using HTML5, CSS3 and JavaScript which resembles an application and can be accessed through a browser is called a web app. The biggest advantage of web apps is that it can be used across all platforms and devices. However, web apps are not accepted in any of the native app stores thereby cutting off an important distribution channel for app developers. Also, web apps cannot access or use the native APIs or device specific hardware features.</a:t>
            </a:r>
            <a:endParaRPr lang="en-US" dirty="0" smtClean="0"/>
          </a:p>
          <a:p>
            <a:r>
              <a:rPr lang="en-US" sz="1200" b="1" i="0" kern="1200" dirty="0" smtClean="0">
                <a:solidFill>
                  <a:schemeClr val="tx1"/>
                </a:solidFill>
                <a:effectLst/>
                <a:latin typeface="+mn-lt"/>
                <a:ea typeface="+mn-ea"/>
                <a:cs typeface="+mn-cs"/>
              </a:rPr>
              <a:t>Hybrid Apps – </a:t>
            </a:r>
            <a:r>
              <a:rPr lang="en-US" sz="1200" b="0" i="0" kern="1200" dirty="0" smtClean="0">
                <a:solidFill>
                  <a:schemeClr val="tx1"/>
                </a:solidFill>
                <a:effectLst/>
                <a:latin typeface="+mn-lt"/>
                <a:ea typeface="+mn-ea"/>
                <a:cs typeface="+mn-cs"/>
              </a:rPr>
              <a:t>A hybrid app is built using web technology and then “wrapped” in a platform specific container. The native container makes hybrid apps installable on a target device, just like a native app and, therefore, is eligible to be submitted to the platform’s app</a:t>
            </a:r>
            <a:r>
              <a:rPr lang="en-US" sz="1200" b="0" i="0" kern="1200" baseline="0" dirty="0" smtClean="0">
                <a:solidFill>
                  <a:schemeClr val="tx1"/>
                </a:solidFill>
                <a:effectLst/>
                <a:latin typeface="+mn-lt"/>
                <a:ea typeface="+mn-ea"/>
                <a:cs typeface="+mn-cs"/>
              </a:rPr>
              <a:t> store. </a:t>
            </a:r>
            <a:r>
              <a:rPr lang="en-US" sz="1200" b="0" i="0" kern="1200" dirty="0" smtClean="0">
                <a:solidFill>
                  <a:schemeClr val="tx1"/>
                </a:solidFill>
                <a:effectLst/>
                <a:latin typeface="+mn-lt"/>
                <a:ea typeface="+mn-ea"/>
                <a:cs typeface="+mn-cs"/>
              </a:rPr>
              <a:t>Developers can include hooks to native features in the container, in order to access native APIs and use device-specific hardware features. A hybrid app is basically an app developed in using a combination of HTML5 web technology and native platform technology. For cross-platform reach, developers would need to code the native part separately for each platform, but they can use the same HTML5 across all of their target platforms. Fortunately, technologies like Cordova</a:t>
            </a:r>
            <a:r>
              <a:rPr lang="en-US" sz="1200" b="0" i="0" kern="1200" baseline="0" dirty="0" smtClean="0">
                <a:solidFill>
                  <a:schemeClr val="tx1"/>
                </a:solidFill>
                <a:effectLst/>
                <a:latin typeface="+mn-lt"/>
                <a:ea typeface="+mn-ea"/>
                <a:cs typeface="+mn-cs"/>
              </a:rPr>
              <a:t> (PhoneGap) and the Intel XDK make the process of developing the target container code a non-issue.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10</a:t>
            </a:fld>
            <a:endParaRPr lang="en-US"/>
          </a:p>
        </p:txBody>
      </p:sp>
    </p:spTree>
    <p:extLst>
      <p:ext uri="{BB962C8B-B14F-4D97-AF65-F5344CB8AC3E}">
        <p14:creationId xmlns:p14="http://schemas.microsoft.com/office/powerpoint/2010/main" val="385236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0"/>
            <a:r>
              <a:rPr lang="en-US" dirty="0" smtClean="0"/>
              <a:t>Before we venture into the world</a:t>
            </a:r>
            <a:r>
              <a:rPr lang="en-US" baseline="0" dirty="0" smtClean="0"/>
              <a:t> of building HTML5 mobile device applications it is worth talking about the different kinds of HTML5 apps that exist today. Today there are primarily two types of HTML5 applications: “web apps” and “hybrid apps.” </a:t>
            </a:r>
          </a:p>
          <a:p>
            <a:pPr lvl="0"/>
            <a:endParaRPr lang="en-US" baseline="0" dirty="0" smtClean="0"/>
          </a:p>
          <a:p>
            <a:pPr lvl="0"/>
            <a:r>
              <a:rPr lang="en-US" baseline="0" dirty="0" smtClean="0"/>
              <a:t>Web apps are really just a web page that appears like an app on a device, but does not actually “install” on that device, it runs inside the mobile device’s browser and is served up by a web server over the Internet. On iOS (Apple) devices there are clever techniques available to hide the fact that you are viewing a web page, special “tags” can be used inside your HTML page(s) to place an icon on an iOS desktop that instructs the browser to load and run this web site. Also, pages within such a “web app” can be cached locally, on the device, in order to accommodate a faster startup that does not depend on a network connection. However, ultimately, these are nothing more than clever URL bookmarks saved on the device screen. These apps cannot be hosted in the Apple store nor are they every truly “installed” on the device.</a:t>
            </a:r>
          </a:p>
          <a:p>
            <a:pPr lvl="0"/>
            <a:endParaRPr lang="en-US" baseline="0" dirty="0" smtClean="0"/>
          </a:p>
          <a:p>
            <a:pPr lvl="0"/>
            <a:r>
              <a:rPr lang="en-US" baseline="0" dirty="0" smtClean="0"/>
              <a:t>And, unfortunately, this “web app bookmark” trick that works so nicely on iOS devices does not work on Android and other mobile devices. More importantly, these special “web apps” do not have access to device features like the accelerometer, compass, GPS, camera(s), contacts, etc. They are limited by browser security restrictions, and therefore are not considered to be “trusted” applications for the purpose of device and user data access.</a:t>
            </a:r>
          </a:p>
          <a:p>
            <a:pPr lvl="0"/>
            <a:endParaRPr lang="en-US" baseline="0" dirty="0" smtClean="0"/>
          </a:p>
          <a:p>
            <a:pPr lvl="0"/>
            <a:r>
              <a:rPr lang="en-US" baseline="0" dirty="0" smtClean="0"/>
              <a:t>“Hybrid apps” can be thought of as “web apps” that have been “wrapped” inside a native container so the application can actually be submitted to a device store (Apple store, Android store, etc.) and downloaded for installation on a user’s mobile device. In addition, because hybrid apps are installable apps they have access to device features, so they can more intimately interact with the end user.</a:t>
            </a:r>
          </a:p>
          <a:p>
            <a:pPr lvl="0"/>
            <a:endParaRPr lang="en-US" baseline="0" dirty="0" smtClean="0"/>
          </a:p>
          <a:p>
            <a:pPr lvl="0"/>
            <a:r>
              <a:rPr lang="en-US" baseline="0" dirty="0" smtClean="0"/>
              <a:t>An “HTML5 app” goes one step beyond a hybrid app. A true HTML5 app is a collection of the HTML5 files (HTML, CSS, JavaScript and related asset files, such as image files) that make up the application. In this case, the collection of files are delivered in a signed ZIP format that is recognized by the target system as a “runnable” application that can be “installed” on the device. Firefox OS applications and Tizen HTML5 applications are such HTML5 apps (of tomorrow). They do not require a special “wrapper” or “container” to turn them into native executables that can be installed and run on a device, they consist only of the HTML5 parts that are necessary to run as HTML5 applications. And the device platform (e.g., Firefox OS and Tizen) provides a complete JavaScript API that allows the applications access to device-specific features, such as sensors, cameras, contact databases, SMS messaging, etc. – access to features you cannot get from a typical browser.</a:t>
            </a:r>
            <a:endParaRPr lang="en-US" dirty="0" smtClean="0"/>
          </a:p>
          <a:p>
            <a:pPr lvl="0"/>
            <a:endParaRPr lang="en-US" dirty="0" smtClean="0"/>
          </a:p>
          <a:p>
            <a:pPr lvl="0"/>
            <a:r>
              <a:rPr lang="en-US" dirty="0" smtClean="0"/>
              <a:t>The</a:t>
            </a:r>
            <a:r>
              <a:rPr lang="en-US" baseline="0" dirty="0" smtClean="0"/>
              <a:t> last two rows of this table are particularly important. Notice that hybrid apps and the HTML5 apps (of tomorrow) run inside a “web runtime” as opposed to inside a web browser. This is a very important distinction. The “web browser” is that agent you normally use to “browse the web.” It is Chrome or Firefox or IE or Opera or Safari… The “web runtime” or “</a:t>
            </a:r>
            <a:r>
              <a:rPr lang="en-US" baseline="0" dirty="0" err="1" smtClean="0"/>
              <a:t>webview</a:t>
            </a:r>
            <a:r>
              <a:rPr lang="en-US" baseline="0" dirty="0" smtClean="0"/>
              <a:t>” is a </a:t>
            </a:r>
            <a:r>
              <a:rPr lang="en-US" baseline="0" dirty="0" err="1" smtClean="0"/>
              <a:t>builtin</a:t>
            </a:r>
            <a:r>
              <a:rPr lang="en-US" baseline="0" dirty="0" smtClean="0"/>
              <a:t> native programming object that can be used by native applications to display web content within a window or “view” as part of the native application. The “native container” that “wraps” an HTML5 hybrid application uses this </a:t>
            </a:r>
            <a:r>
              <a:rPr lang="en-US" baseline="0" dirty="0" err="1" smtClean="0"/>
              <a:t>webview</a:t>
            </a:r>
            <a:r>
              <a:rPr lang="en-US" baseline="0" dirty="0" smtClean="0"/>
              <a:t> to run the HTML5 application on a device.</a:t>
            </a:r>
          </a:p>
          <a:p>
            <a:pPr lvl="0"/>
            <a:endParaRPr lang="en-US" baseline="0" dirty="0" smtClean="0"/>
          </a:p>
          <a:p>
            <a:pPr lvl="0"/>
            <a:r>
              <a:rPr lang="en-US" baseline="0" dirty="0" smtClean="0"/>
              <a:t>While the “web browser” on a device can be easily updated by redistributing and installing a new browser (for instance, by installing a new instance of the Chrome browser on your Android device), the </a:t>
            </a:r>
            <a:r>
              <a:rPr lang="en-US" baseline="0" dirty="0" err="1" smtClean="0"/>
              <a:t>builtin</a:t>
            </a:r>
            <a:r>
              <a:rPr lang="en-US" baseline="0" dirty="0" smtClean="0"/>
              <a:t> “web runtime” or “</a:t>
            </a:r>
            <a:r>
              <a:rPr lang="en-US" baseline="0" dirty="0" err="1" smtClean="0"/>
              <a:t>webview</a:t>
            </a:r>
            <a:r>
              <a:rPr lang="en-US" baseline="0" dirty="0" smtClean="0"/>
              <a:t>” is not so easily updated. It is generally built into the ROM of the device and will only be updated if the device OS is updated. Additionally, there may be features present in the mobile browser (e.g., Safari on iOS and Chrome on Android) that do not exist within the </a:t>
            </a:r>
            <a:r>
              <a:rPr lang="en-US" baseline="0" dirty="0" err="1" smtClean="0"/>
              <a:t>webview</a:t>
            </a:r>
            <a:r>
              <a:rPr lang="en-US" baseline="0" dirty="0" smtClean="0"/>
              <a:t>. It is important to understand this distinction because it can impact how you write your HTML5 application as well as how you debug that application. Some typical differences include a more limited memory footprint as well as more limited use of hardware acceleration (this especially impacts certain CSS features). In essence, you cannot assume that just because something works well in a browser that it will work equally well in a </a:t>
            </a:r>
            <a:r>
              <a:rPr lang="en-US" baseline="0" dirty="0" err="1" smtClean="0"/>
              <a:t>webview</a:t>
            </a:r>
            <a:r>
              <a:rPr lang="en-US" baseline="0" dirty="0" smtClean="0"/>
              <a:t>.</a:t>
            </a:r>
            <a:endParaRPr lang="en-US" dirty="0" smtClean="0"/>
          </a:p>
          <a:p>
            <a:pPr lvl="0"/>
            <a:endParaRPr lang="en-US" dirty="0" smtClean="0"/>
          </a:p>
          <a:p>
            <a:pPr lvl="0"/>
            <a:r>
              <a:rPr lang="en-US" dirty="0" smtClean="0"/>
              <a:t>Web Apps:</a:t>
            </a:r>
          </a:p>
          <a:p>
            <a:pPr marL="171450" lvl="0" indent="-171450">
              <a:buFont typeface="Arial" pitchFamily="34" charset="0"/>
              <a:buChar char="•"/>
            </a:pPr>
            <a:r>
              <a:rPr lang="en-US" dirty="0" smtClean="0"/>
              <a:t>‘Pure’ HTML/CSS/JavaScript. Typically, just a URL that will run in a browser</a:t>
            </a:r>
          </a:p>
          <a:p>
            <a:pPr marL="171450" lvl="0" indent="-171450">
              <a:buFont typeface="Arial" pitchFamily="34" charset="0"/>
              <a:buChar char="•"/>
            </a:pPr>
            <a:r>
              <a:rPr lang="en-US" dirty="0" smtClean="0"/>
              <a:t>Universal across platforms</a:t>
            </a:r>
          </a:p>
          <a:p>
            <a:pPr marL="171450" lvl="0" indent="-171450">
              <a:buFont typeface="Arial" pitchFamily="34" charset="0"/>
              <a:buChar char="•"/>
            </a:pPr>
            <a:r>
              <a:rPr lang="en-US" dirty="0" smtClean="0"/>
              <a:t>Limited or no access to device data and sensors (GPS, Accelerometer,…)</a:t>
            </a:r>
          </a:p>
          <a:p>
            <a:pPr lvl="0"/>
            <a:endParaRPr lang="en-US" dirty="0" smtClean="0"/>
          </a:p>
          <a:p>
            <a:pPr lvl="0"/>
            <a:r>
              <a:rPr lang="en-US" dirty="0" smtClean="0"/>
              <a:t>Hybrid Apps:</a:t>
            </a:r>
          </a:p>
          <a:p>
            <a:pPr marL="171450" lvl="0" indent="-171450">
              <a:buFont typeface="Arial" pitchFamily="34" charset="0"/>
              <a:buChar char="•"/>
            </a:pPr>
            <a:r>
              <a:rPr lang="en-US" dirty="0" smtClean="0"/>
              <a:t>Mostly HTML5, but wrapped in a ‘native </a:t>
            </a:r>
            <a:r>
              <a:rPr lang="en-US" dirty="0" err="1" smtClean="0"/>
              <a:t>webview</a:t>
            </a:r>
            <a:r>
              <a:rPr lang="en-US" dirty="0" smtClean="0"/>
              <a:t>’</a:t>
            </a:r>
          </a:p>
          <a:p>
            <a:pPr marL="171450" lvl="0" indent="-171450">
              <a:buFont typeface="Arial" pitchFamily="34" charset="0"/>
              <a:buChar char="•"/>
            </a:pPr>
            <a:r>
              <a:rPr lang="en-US" dirty="0" smtClean="0"/>
              <a:t>Must be build for each platform. </a:t>
            </a:r>
          </a:p>
          <a:p>
            <a:pPr marL="171450" lvl="0" indent="-171450">
              <a:buFont typeface="Arial" pitchFamily="34" charset="0"/>
              <a:buChar char="•"/>
            </a:pPr>
            <a:r>
              <a:rPr lang="en-US" dirty="0" smtClean="0"/>
              <a:t>Distributed as native executable</a:t>
            </a:r>
          </a:p>
          <a:p>
            <a:pPr marL="171450" lvl="0" indent="-171450">
              <a:buFont typeface="Arial" pitchFamily="34" charset="0"/>
              <a:buChar char="•"/>
            </a:pPr>
            <a:r>
              <a:rPr lang="en-US" dirty="0" smtClean="0"/>
              <a:t>Packaged as native apps</a:t>
            </a:r>
          </a:p>
          <a:p>
            <a:pPr marL="171450" lvl="0" indent="-171450">
              <a:buFont typeface="Arial" pitchFamily="34" charset="0"/>
              <a:buChar char="•"/>
            </a:pPr>
            <a:r>
              <a:rPr lang="en-US" dirty="0" smtClean="0"/>
              <a:t>JavaScript APIs for access to device data </a:t>
            </a:r>
          </a:p>
          <a:p>
            <a:pPr lvl="0"/>
            <a:endParaRPr lang="en-US" dirty="0" smtClean="0"/>
          </a:p>
          <a:p>
            <a:pPr lvl="0"/>
            <a:r>
              <a:rPr lang="en-US" dirty="0" smtClean="0"/>
              <a:t>HTML5 Apps:</a:t>
            </a:r>
          </a:p>
          <a:p>
            <a:pPr marL="171450" lvl="0" indent="-171450">
              <a:buFont typeface="Arial" pitchFamily="34" charset="0"/>
              <a:buChar char="•"/>
            </a:pPr>
            <a:r>
              <a:rPr lang="en-US" dirty="0" smtClean="0"/>
              <a:t>Web Apps with Device Data access through standardized APIs</a:t>
            </a:r>
          </a:p>
          <a:p>
            <a:pPr marL="171450" lvl="0" indent="-171450">
              <a:buFont typeface="Arial" pitchFamily="34" charset="0"/>
              <a:buChar char="•"/>
            </a:pPr>
            <a:r>
              <a:rPr lang="en-US" dirty="0" smtClean="0"/>
              <a:t>App code stored locally</a:t>
            </a:r>
          </a:p>
        </p:txBody>
      </p:sp>
      <p:sp>
        <p:nvSpPr>
          <p:cNvPr id="4" name="Slide Number Placeholder 3"/>
          <p:cNvSpPr>
            <a:spLocks noGrp="1"/>
          </p:cNvSpPr>
          <p:nvPr>
            <p:ph type="sldNum" sz="quarter" idx="10"/>
          </p:nvPr>
        </p:nvSpPr>
        <p:spPr/>
        <p:txBody>
          <a:bodyPr/>
          <a:lstStyle/>
          <a:p>
            <a:fld id="{B1D41364-15E5-4D19-9F44-7E52E8E6B660}" type="slidenum">
              <a:rPr lang="en-US" smtClean="0"/>
              <a:pPr/>
              <a:t>12</a:t>
            </a:fld>
            <a:endParaRPr lang="en-US"/>
          </a:p>
        </p:txBody>
      </p:sp>
    </p:spTree>
    <p:extLst>
      <p:ext uri="{BB962C8B-B14F-4D97-AF65-F5344CB8AC3E}">
        <p14:creationId xmlns:p14="http://schemas.microsoft.com/office/powerpoint/2010/main" val="100739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15</a:t>
            </a:fld>
            <a:endParaRPr lang="en-US"/>
          </a:p>
        </p:txBody>
      </p:sp>
    </p:spTree>
    <p:extLst>
      <p:ext uri="{BB962C8B-B14F-4D97-AF65-F5344CB8AC3E}">
        <p14:creationId xmlns:p14="http://schemas.microsoft.com/office/powerpoint/2010/main" val="3924464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514602"/>
            <a:ext cx="8636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14" name="Text Box 5"/>
          <p:cNvSpPr txBox="1">
            <a:spLocks noChangeArrowheads="1"/>
          </p:cNvSpPr>
          <p:nvPr/>
        </p:nvSpPr>
        <p:spPr bwMode="auto">
          <a:xfrm>
            <a:off x="699725" y="6644047"/>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mn-lt"/>
                <a:cs typeface="Neo Sans Intel"/>
              </a:rPr>
              <a:t>INTEL CONFIDENTIAL</a:t>
            </a:r>
            <a:endParaRPr lang="en-US" sz="800" b="0" i="0" dirty="0">
              <a:solidFill>
                <a:schemeClr val="bg1"/>
              </a:solidFill>
              <a:latin typeface="+mn-lt"/>
              <a:cs typeface="Neo Sans Intel"/>
            </a:endParaRPr>
          </a:p>
        </p:txBody>
      </p:sp>
      <p:sp>
        <p:nvSpPr>
          <p:cNvPr id="6" name="Date Placeholder 11"/>
          <p:cNvSpPr>
            <a:spLocks noGrp="1"/>
          </p:cNvSpPr>
          <p:nvPr>
            <p:ph type="dt" sz="half" idx="10"/>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pPr/>
              <a:t>4/14/2014</a:t>
            </a:fld>
            <a:endParaRPr lang="en-US" dirty="0"/>
          </a:p>
        </p:txBody>
      </p:sp>
      <p:sp>
        <p:nvSpPr>
          <p:cNvPr id="7"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pPr/>
              <a:t>‹#›</a:t>
            </a:fld>
            <a:endParaRPr lang="en-US" dirty="0"/>
          </a:p>
        </p:txBody>
      </p:sp>
      <p:pic>
        <p:nvPicPr>
          <p:cNvPr id="8" name="Picture 7" descr="Intel_logo_white.png"/>
          <p:cNvPicPr>
            <a:picLocks noChangeAspect="1"/>
          </p:cNvPicPr>
          <p:nvPr/>
        </p:nvPicPr>
        <p:blipFill>
          <a:blip r:embed="rId2" cstate="print"/>
          <a:stretch>
            <a:fillRect/>
          </a:stretch>
        </p:blipFill>
        <p:spPr>
          <a:xfrm>
            <a:off x="10627551" y="301373"/>
            <a:ext cx="1159045" cy="573176"/>
          </a:xfrm>
          <a:prstGeom prst="rect">
            <a:avLst/>
          </a:prstGeom>
        </p:spPr>
      </p:pic>
    </p:spTree>
    <p:extLst>
      <p:ext uri="{BB962C8B-B14F-4D97-AF65-F5344CB8AC3E}">
        <p14:creationId xmlns:p14="http://schemas.microsoft.com/office/powerpoint/2010/main" val="392112636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3568" y="2473414"/>
            <a:ext cx="3864864" cy="1911175"/>
          </a:xfrm>
          <a:prstGeom prst="rect">
            <a:avLst/>
          </a:prstGeom>
        </p:spPr>
      </p:pic>
    </p:spTree>
    <p:extLst>
      <p:ext uri="{BB962C8B-B14F-4D97-AF65-F5344CB8AC3E}">
        <p14:creationId xmlns:p14="http://schemas.microsoft.com/office/powerpoint/2010/main" val="3382979854"/>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3"/>
          <p:cNvSpPr>
            <a:spLocks noGrp="1"/>
          </p:cNvSpPr>
          <p:nvPr>
            <p:ph sz="half" idx="10"/>
          </p:nvPr>
        </p:nvSpPr>
        <p:spPr>
          <a:xfrm>
            <a:off x="7620000" y="951728"/>
            <a:ext cx="4572000" cy="539939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790973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937685" y="6035676"/>
            <a:ext cx="1071127" cy="830997"/>
          </a:xfrm>
          <a:prstGeom prst="rect">
            <a:avLst/>
          </a:prstGeom>
          <a:noFill/>
          <a:ln w="50800" algn="ctr">
            <a:noFill/>
            <a:miter lim="800000"/>
            <a:headEnd/>
            <a:tailEnd/>
          </a:ln>
          <a:effectLst/>
        </p:spPr>
        <p:txBody>
          <a:bodyPr wrap="none">
            <a:spAutoFit/>
          </a:bodyPr>
          <a:lstStyle/>
          <a:p>
            <a:pPr algn="l">
              <a:defRPr/>
            </a:pPr>
            <a:r>
              <a:rPr lang="en-US" sz="1200" b="1" dirty="0">
                <a:solidFill>
                  <a:srgbClr val="FFFFFF"/>
                </a:solidFill>
                <a:cs typeface="Arial"/>
              </a:rPr>
              <a:t>I</a:t>
            </a:r>
            <a:r>
              <a:rPr lang="en-US" sz="1200" dirty="0">
                <a:solidFill>
                  <a:srgbClr val="FFFFFF"/>
                </a:solidFill>
                <a:cs typeface="Arial"/>
              </a:rPr>
              <a:t>ntegrated</a:t>
            </a:r>
          </a:p>
          <a:p>
            <a:pPr algn="l">
              <a:defRPr/>
            </a:pPr>
            <a:r>
              <a:rPr lang="en-US" sz="1200" b="1" dirty="0">
                <a:solidFill>
                  <a:srgbClr val="FFFFFF"/>
                </a:solidFill>
                <a:cs typeface="Arial"/>
              </a:rPr>
              <a:t>P</a:t>
            </a:r>
            <a:r>
              <a:rPr lang="en-US" sz="1200" dirty="0">
                <a:solidFill>
                  <a:srgbClr val="FFFFFF"/>
                </a:solidFill>
                <a:cs typeface="Arial"/>
              </a:rPr>
              <a:t>latform</a:t>
            </a:r>
          </a:p>
          <a:p>
            <a:pPr algn="l">
              <a:defRPr/>
            </a:pPr>
            <a:r>
              <a:rPr lang="en-US" sz="1200" b="1" dirty="0">
                <a:solidFill>
                  <a:srgbClr val="FFFFFF"/>
                </a:solidFill>
                <a:cs typeface="Arial"/>
              </a:rPr>
              <a:t>T</a:t>
            </a:r>
            <a:r>
              <a:rPr lang="en-US" sz="1200" dirty="0">
                <a:solidFill>
                  <a:srgbClr val="FFFFFF"/>
                </a:solidFill>
                <a:cs typeface="Arial"/>
              </a:rPr>
              <a:t>echnology</a:t>
            </a:r>
          </a:p>
          <a:p>
            <a:pPr algn="l">
              <a:defRPr/>
            </a:pPr>
            <a:r>
              <a:rPr lang="en-US" sz="1200" b="1" dirty="0">
                <a:solidFill>
                  <a:srgbClr val="FFFFFF"/>
                </a:solidFill>
                <a:cs typeface="Arial"/>
              </a:rPr>
              <a:t>R</a:t>
            </a:r>
            <a:r>
              <a:rPr lang="en-US" sz="1200" dirty="0">
                <a:solidFill>
                  <a:srgbClr val="FFFFFF"/>
                </a:solidFill>
                <a:cs typeface="Arial"/>
              </a:rPr>
              <a:t>oadmap</a:t>
            </a:r>
          </a:p>
        </p:txBody>
      </p:sp>
      <p:sp>
        <p:nvSpPr>
          <p:cNvPr id="2" name="Title 1"/>
          <p:cNvSpPr>
            <a:spLocks noGrp="1"/>
          </p:cNvSpPr>
          <p:nvPr>
            <p:ph type="title"/>
          </p:nvPr>
        </p:nvSpPr>
        <p:spPr>
          <a:xfrm>
            <a:off x="486834" y="157163"/>
            <a:ext cx="112141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88951" y="1371600"/>
            <a:ext cx="11209867" cy="4618038"/>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60714914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48A87A34-81AB-432B-8DAE-1953F412C126}" type="datetimeFigureOut">
              <a:rPr lang="en-US" smtClean="0"/>
              <a:t>4/14/2014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761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7" name="Picture 6" descr="DieShape-01.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1188743"/>
            <a:ext cx="12192000" cy="3815285"/>
          </a:xfrm>
          <a:prstGeom prst="rect">
            <a:avLst/>
          </a:prstGeom>
        </p:spPr>
      </p:pic>
      <p:sp>
        <p:nvSpPr>
          <p:cNvPr id="2" name="Title 1"/>
          <p:cNvSpPr>
            <a:spLocks noGrp="1"/>
          </p:cNvSpPr>
          <p:nvPr>
            <p:ph type="title"/>
          </p:nvPr>
        </p:nvSpPr>
        <p:spPr>
          <a:xfrm>
            <a:off x="812802" y="3276601"/>
            <a:ext cx="10972799" cy="1362075"/>
          </a:xfrm>
        </p:spPr>
        <p:txBody>
          <a:bodyPr anchor="t">
            <a:normAutofit/>
          </a:bodyPr>
          <a:lstStyle>
            <a:lvl1pPr algn="r">
              <a:defRPr sz="3200" b="1" cap="small" baseline="0">
                <a:solidFill>
                  <a:schemeClr val="bg1"/>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12802" y="1676401"/>
            <a:ext cx="10972799" cy="1500187"/>
          </a:xfrm>
        </p:spPr>
        <p:txBody>
          <a:bodyPr anchor="t"/>
          <a:lstStyle>
            <a:lvl1pPr marL="0" indent="0" algn="r">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Date Placeholder 3"/>
          <p:cNvSpPr>
            <a:spLocks noGrp="1"/>
          </p:cNvSpPr>
          <p:nvPr>
            <p:ph type="dt" sz="half" idx="2"/>
          </p:nvPr>
        </p:nvSpPr>
        <p:spPr>
          <a:xfrm>
            <a:off x="1673540" y="6410915"/>
            <a:ext cx="2743200" cy="365125"/>
          </a:xfrm>
          <a:prstGeom prst="rect">
            <a:avLst/>
          </a:prstGeom>
        </p:spPr>
        <p:txBody>
          <a:bodyPr vert="horz" lIns="91440" tIns="45720" rIns="91440" bIns="45720" rtlCol="0" anchor="ctr"/>
          <a:lstStyle>
            <a:lvl1pPr algn="r">
              <a:defRPr sz="1050" b="1">
                <a:solidFill>
                  <a:schemeClr val="tx1"/>
                </a:solidFill>
              </a:defRPr>
            </a:lvl1pPr>
          </a:lstStyle>
          <a:p>
            <a:r>
              <a:rPr lang="en-US" smtClean="0"/>
              <a:t>SWPC</a:t>
            </a:r>
            <a:endParaRPr lang="en-US" dirty="0"/>
          </a:p>
        </p:txBody>
      </p:sp>
      <p:sp>
        <p:nvSpPr>
          <p:cNvPr id="13" name="Footer Placeholder 5"/>
          <p:cNvSpPr>
            <a:spLocks noGrp="1"/>
          </p:cNvSpPr>
          <p:nvPr>
            <p:ph type="ftr" sz="quarter" idx="3"/>
          </p:nvPr>
        </p:nvSpPr>
        <p:spPr>
          <a:xfrm>
            <a:off x="4038600" y="6410915"/>
            <a:ext cx="4114800" cy="365125"/>
          </a:xfrm>
          <a:prstGeom prst="rect">
            <a:avLst/>
          </a:prstGeom>
        </p:spPr>
        <p:txBody>
          <a:bodyPr vert="horz" lIns="91440" tIns="45720" rIns="91440" bIns="45720" rtlCol="0" anchor="ctr"/>
          <a:lstStyle>
            <a:lvl1pPr algn="ctr">
              <a:defRPr sz="1050">
                <a:solidFill>
                  <a:schemeClr val="tx1"/>
                </a:solidFill>
              </a:defRPr>
            </a:lvl1pPr>
          </a:lstStyle>
          <a:p>
            <a:r>
              <a:rPr lang="en-US" smtClean="0"/>
              <a:t>COLLABORATE. INNOVATE. ENRICH</a:t>
            </a:r>
            <a:endParaRPr lang="en-US" dirty="0"/>
          </a:p>
        </p:txBody>
      </p:sp>
      <p:sp>
        <p:nvSpPr>
          <p:cNvPr id="10" name="Slide Number Placeholder 9"/>
          <p:cNvSpPr>
            <a:spLocks noGrp="1"/>
          </p:cNvSpPr>
          <p:nvPr>
            <p:ph type="sldNum" sz="quarter" idx="4"/>
          </p:nvPr>
        </p:nvSpPr>
        <p:spPr>
          <a:xfrm>
            <a:off x="29107" y="6483748"/>
            <a:ext cx="619748" cy="219456"/>
          </a:xfrm>
          <a:prstGeom prst="rect">
            <a:avLst/>
          </a:prstGeom>
        </p:spPr>
        <p:txBody>
          <a:bodyPr vert="horz" lIns="91440" tIns="45720" rIns="91440" bIns="45720" rtlCol="0" anchor="ctr"/>
          <a:lstStyle>
            <a:lvl1pPr marL="0" algn="r" defTabSz="914400" rtl="0" eaLnBrk="1" latinLnBrk="0" hangingPunct="1">
              <a:defRPr lang="en-US" sz="1050" b="0" i="0" kern="1200" smtClean="0">
                <a:solidFill>
                  <a:schemeClr val="tx1"/>
                </a:solidFill>
                <a:latin typeface="+mn-lt"/>
                <a:ea typeface="Verdana" pitchFamily="34" charset="0"/>
                <a:cs typeface="Neo Sans Intel"/>
              </a:defRPr>
            </a:lvl1pPr>
          </a:lstStyle>
          <a:p>
            <a:fld id="{F10CCBB2-23CF-43DD-999B-A7E7F6652AA9}" type="slidenum">
              <a:rPr lang="en-US" smtClean="0"/>
              <a:pPr/>
              <a:t>‹#›</a:t>
            </a:fld>
            <a:endParaRPr lang="en-US" dirty="0"/>
          </a:p>
        </p:txBody>
      </p:sp>
    </p:spTree>
    <p:extLst>
      <p:ext uri="{BB962C8B-B14F-4D97-AF65-F5344CB8AC3E}">
        <p14:creationId xmlns:p14="http://schemas.microsoft.com/office/powerpoint/2010/main" val="31161162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514602"/>
            <a:ext cx="6170341"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14" name="Text Box 5"/>
          <p:cNvSpPr txBox="1">
            <a:spLocks noChangeArrowheads="1"/>
          </p:cNvSpPr>
          <p:nvPr/>
        </p:nvSpPr>
        <p:spPr bwMode="auto">
          <a:xfrm>
            <a:off x="699725" y="6644047"/>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mn-lt"/>
                <a:cs typeface="Neo Sans Intel"/>
              </a:rPr>
              <a:t>INTEL CONFIDENTIAL</a:t>
            </a:r>
            <a:endParaRPr lang="en-US" sz="800" b="0" i="0" dirty="0">
              <a:solidFill>
                <a:schemeClr val="bg1"/>
              </a:solidFill>
              <a:latin typeface="+mn-lt"/>
              <a:cs typeface="Neo Sans Intel"/>
            </a:endParaRPr>
          </a:p>
        </p:txBody>
      </p:sp>
      <p:sp>
        <p:nvSpPr>
          <p:cNvPr id="8" name="Picture Placeholder 7"/>
          <p:cNvSpPr>
            <a:spLocks noGrp="1"/>
          </p:cNvSpPr>
          <p:nvPr>
            <p:ph type="pic" sz="quarter" idx="10" hasCustomPrompt="1"/>
          </p:nvPr>
        </p:nvSpPr>
        <p:spPr>
          <a:xfrm>
            <a:off x="7137400" y="0"/>
            <a:ext cx="505460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7" name="Date Placeholder 11"/>
          <p:cNvSpPr>
            <a:spLocks noGrp="1"/>
          </p:cNvSpPr>
          <p:nvPr>
            <p:ph type="dt" sz="half" idx="11"/>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pPr/>
              <a:t>4/14/2014</a:t>
            </a:fld>
            <a:endParaRPr lang="en-US" dirty="0"/>
          </a:p>
        </p:txBody>
      </p:sp>
      <p:sp>
        <p:nvSpPr>
          <p:cNvPr id="9"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149395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Divider-option 2">
    <p:bg>
      <p:bgPr>
        <a:solidFill>
          <a:schemeClr val="accent1"/>
        </a:solidFill>
        <a:effectLst/>
      </p:bgPr>
    </p:bg>
    <p:spTree>
      <p:nvGrpSpPr>
        <p:cNvPr id="1" name=""/>
        <p:cNvGrpSpPr/>
        <p:nvPr/>
      </p:nvGrpSpPr>
      <p:grpSpPr>
        <a:xfrm>
          <a:off x="0" y="0"/>
          <a:ext cx="0" cy="0"/>
          <a:chOff x="0" y="0"/>
          <a:chExt cx="0" cy="0"/>
        </a:xfrm>
      </p:grpSpPr>
      <p:sp>
        <p:nvSpPr>
          <p:cNvPr id="6" name="Rectangle 5"/>
          <p:cNvSpPr/>
          <p:nvPr/>
        </p:nvSpPr>
        <p:spPr>
          <a:xfrm>
            <a:off x="7630885" y="710294"/>
            <a:ext cx="4561115" cy="6147707"/>
          </a:xfrm>
          <a:prstGeom prst="rect">
            <a:avLst/>
          </a:prstGeom>
          <a:gradFill flip="none" rotWithShape="1">
            <a:gsLst>
              <a:gs pos="0">
                <a:schemeClr val="bg2">
                  <a:shade val="30000"/>
                  <a:satMod val="115000"/>
                  <a:lumMod val="68000"/>
                </a:schemeClr>
              </a:gs>
              <a:gs pos="50000">
                <a:schemeClr val="bg2">
                  <a:shade val="67500"/>
                  <a:satMod val="115000"/>
                </a:schemeClr>
              </a:gs>
              <a:gs pos="100000">
                <a:schemeClr val="bg2">
                  <a:shade val="100000"/>
                  <a:satMod val="115000"/>
                  <a:lumMod val="58000"/>
                  <a:lumOff val="42000"/>
                </a:schemeClr>
              </a:gs>
            </a:gsLst>
            <a:lin ang="138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5" name="Text Placeholder 4"/>
          <p:cNvSpPr>
            <a:spLocks noGrp="1"/>
          </p:cNvSpPr>
          <p:nvPr>
            <p:ph type="body" sz="quarter" idx="12"/>
          </p:nvPr>
        </p:nvSpPr>
        <p:spPr>
          <a:xfrm>
            <a:off x="7685315" y="867837"/>
            <a:ext cx="4506685" cy="5995107"/>
          </a:xfrm>
        </p:spPr>
        <p:txBody>
          <a:bodyPr/>
          <a:lstStyle>
            <a:lvl1pPr>
              <a:spcBef>
                <a:spcPts val="1200"/>
              </a:spcBef>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2" name="Title Placeholder 13"/>
          <p:cNvSpPr>
            <a:spLocks noGrp="1"/>
          </p:cNvSpPr>
          <p:nvPr>
            <p:ph type="title"/>
          </p:nvPr>
        </p:nvSpPr>
        <p:spPr>
          <a:xfrm>
            <a:off x="304801" y="122464"/>
            <a:ext cx="11615057" cy="838201"/>
          </a:xfrm>
          <a:prstGeom prst="rect">
            <a:avLst/>
          </a:prstGeom>
        </p:spPr>
        <p:txBody>
          <a:bodyPr vert="horz" lIns="0" tIns="0" rIns="0" bIns="0" rtlCol="0" anchor="t" anchorCtr="0">
            <a:noAutofit/>
          </a:bodyPr>
          <a:lstStyle>
            <a:lvl1pPr>
              <a:defRPr>
                <a:solidFill>
                  <a:schemeClr val="bg1"/>
                </a:solidFill>
              </a:defRPr>
            </a:lvl1pPr>
          </a:lstStyle>
          <a:p>
            <a:r>
              <a:rPr lang="en-US" smtClean="0"/>
              <a:t>Click to edit Master title style</a:t>
            </a:r>
            <a:endParaRPr lang="en-US" dirty="0"/>
          </a:p>
        </p:txBody>
      </p:sp>
      <p:sp>
        <p:nvSpPr>
          <p:cNvPr id="74" name="Slide Number Placeholder 13"/>
          <p:cNvSpPr>
            <a:spLocks noGrp="1"/>
          </p:cNvSpPr>
          <p:nvPr>
            <p:ph type="sldNum" sz="quarter" idx="4294967295"/>
          </p:nvPr>
        </p:nvSpPr>
        <p:spPr>
          <a:xfrm>
            <a:off x="11310259" y="6523264"/>
            <a:ext cx="881741" cy="334736"/>
          </a:xfrm>
          <a:prstGeom prst="rect">
            <a:avLst/>
          </a:prstGeom>
        </p:spPr>
        <p:txBody>
          <a:bodyPr/>
          <a:lstStyle>
            <a:lvl1pPr algn="r">
              <a:defRPr sz="1400"/>
            </a:lvl1pPr>
          </a:lstStyle>
          <a:p>
            <a:fld id="{6D22F896-40B5-4ADD-8801-0D06FADFA095}" type="slidenum">
              <a:rPr lang="en-US" smtClean="0"/>
              <a:pPr/>
              <a:t>‹#›</a:t>
            </a:fld>
            <a:endParaRPr lang="en-US" dirty="0"/>
          </a:p>
        </p:txBody>
      </p:sp>
      <p:sp>
        <p:nvSpPr>
          <p:cNvPr id="7" name="Text Box 5"/>
          <p:cNvSpPr txBox="1">
            <a:spLocks noChangeArrowheads="1"/>
          </p:cNvSpPr>
          <p:nvPr/>
        </p:nvSpPr>
        <p:spPr bwMode="auto">
          <a:xfrm>
            <a:off x="699725" y="6644047"/>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mn-lt"/>
                <a:cs typeface="Neo Sans Intel"/>
              </a:rPr>
              <a:t>INTEL CONFIDENTIAL</a:t>
            </a:r>
            <a:endParaRPr lang="en-US" sz="800" b="0" i="0" dirty="0">
              <a:solidFill>
                <a:schemeClr val="bg1"/>
              </a:solidFill>
              <a:latin typeface="+mn-lt"/>
              <a:cs typeface="Neo Sans Intel"/>
            </a:endParaRPr>
          </a:p>
        </p:txBody>
      </p:sp>
    </p:spTree>
    <p:extLst>
      <p:ext uri="{BB962C8B-B14F-4D97-AF65-F5344CB8AC3E}">
        <p14:creationId xmlns:p14="http://schemas.microsoft.com/office/powerpoint/2010/main" val="195897755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Divider-option 2">
    <p:bg>
      <p:bgPr>
        <a:solidFill>
          <a:schemeClr val="accent1"/>
        </a:solidFill>
        <a:effectLst/>
      </p:bgPr>
    </p:bg>
    <p:spTree>
      <p:nvGrpSpPr>
        <p:cNvPr id="1" name=""/>
        <p:cNvGrpSpPr/>
        <p:nvPr/>
      </p:nvGrpSpPr>
      <p:grpSpPr>
        <a:xfrm>
          <a:off x="0" y="0"/>
          <a:ext cx="0" cy="0"/>
          <a:chOff x="0" y="0"/>
          <a:chExt cx="0" cy="0"/>
        </a:xfrm>
      </p:grpSpPr>
      <p:sp>
        <p:nvSpPr>
          <p:cNvPr id="72" name="Title Placeholder 13"/>
          <p:cNvSpPr>
            <a:spLocks noGrp="1"/>
          </p:cNvSpPr>
          <p:nvPr>
            <p:ph type="title"/>
          </p:nvPr>
        </p:nvSpPr>
        <p:spPr>
          <a:xfrm>
            <a:off x="304801" y="122464"/>
            <a:ext cx="11615057" cy="838201"/>
          </a:xfrm>
          <a:prstGeom prst="rect">
            <a:avLst/>
          </a:prstGeom>
        </p:spPr>
        <p:txBody>
          <a:bodyPr vert="horz" lIns="0" tIns="0" rIns="0" bIns="0" rtlCol="0" anchor="t" anchorCtr="0">
            <a:noAutofit/>
          </a:bodyPr>
          <a:lstStyle>
            <a:lvl1pPr>
              <a:defRPr>
                <a:solidFill>
                  <a:schemeClr val="bg1"/>
                </a:solidFill>
              </a:defRPr>
            </a:lvl1pPr>
          </a:lstStyle>
          <a:p>
            <a:r>
              <a:rPr lang="en-US" smtClean="0"/>
              <a:t>Click to edit Master title style</a:t>
            </a:r>
            <a:endParaRPr lang="en-US" dirty="0"/>
          </a:p>
        </p:txBody>
      </p:sp>
      <p:sp>
        <p:nvSpPr>
          <p:cNvPr id="74" name="Slide Number Placeholder 13"/>
          <p:cNvSpPr>
            <a:spLocks noGrp="1"/>
          </p:cNvSpPr>
          <p:nvPr>
            <p:ph type="sldNum" sz="quarter" idx="4294967295"/>
          </p:nvPr>
        </p:nvSpPr>
        <p:spPr>
          <a:xfrm>
            <a:off x="11310259" y="6523264"/>
            <a:ext cx="881741" cy="334736"/>
          </a:xfrm>
          <a:prstGeom prst="rect">
            <a:avLst/>
          </a:prstGeom>
        </p:spPr>
        <p:txBody>
          <a:bodyPr/>
          <a:lstStyle>
            <a:lvl1pPr algn="r">
              <a:defRPr sz="1400"/>
            </a:lvl1pPr>
          </a:lstStyle>
          <a:p>
            <a:fld id="{6D22F896-40B5-4ADD-8801-0D06FADFA095}" type="slidenum">
              <a:rPr lang="en-US" smtClean="0"/>
              <a:pPr/>
              <a:t>‹#›</a:t>
            </a:fld>
            <a:endParaRPr lang="en-US" dirty="0"/>
          </a:p>
        </p:txBody>
      </p:sp>
      <p:sp>
        <p:nvSpPr>
          <p:cNvPr id="7" name="Text Box 5"/>
          <p:cNvSpPr txBox="1">
            <a:spLocks noChangeArrowheads="1"/>
          </p:cNvSpPr>
          <p:nvPr/>
        </p:nvSpPr>
        <p:spPr bwMode="auto">
          <a:xfrm>
            <a:off x="699725" y="6644047"/>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mn-lt"/>
                <a:cs typeface="Neo Sans Intel"/>
              </a:rPr>
              <a:t>INTEL CONFIDENTIAL</a:t>
            </a:r>
            <a:endParaRPr lang="en-US" sz="800" b="0" i="0" dirty="0">
              <a:solidFill>
                <a:schemeClr val="bg1"/>
              </a:solidFill>
              <a:latin typeface="+mn-lt"/>
              <a:cs typeface="Neo Sans Intel"/>
            </a:endParaRPr>
          </a:p>
        </p:txBody>
      </p:sp>
    </p:spTree>
    <p:extLst>
      <p:ext uri="{BB962C8B-B14F-4D97-AF65-F5344CB8AC3E}">
        <p14:creationId xmlns:p14="http://schemas.microsoft.com/office/powerpoint/2010/main" val="221076761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p:nvSpPr>
        <p:spPr bwMode="auto">
          <a:xfrm>
            <a:off x="699725" y="6644047"/>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101603" y="6553200"/>
            <a:ext cx="554567"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fld id="{6D22F896-40B5-4ADD-8801-0D06FADFA095}" type="slidenum">
              <a:rPr lang="en-US" smtClean="0"/>
              <a:pPr/>
              <a:t>‹#›</a:t>
            </a:fld>
            <a:endParaRPr lang="en-US" dirty="0"/>
          </a:p>
        </p:txBody>
      </p:sp>
      <p:sp>
        <p:nvSpPr>
          <p:cNvPr id="8" name="Picture Placeholder 7"/>
          <p:cNvSpPr>
            <a:spLocks noGrp="1"/>
          </p:cNvSpPr>
          <p:nvPr>
            <p:ph type="pic" sz="quarter" idx="10" hasCustomPrompt="1"/>
          </p:nvPr>
        </p:nvSpPr>
        <p:spPr>
          <a:xfrm>
            <a:off x="0" y="0"/>
            <a:ext cx="12192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658368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799551913"/>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09600" y="213632"/>
            <a:ext cx="10972800" cy="512989"/>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1"/>
          </p:nvPr>
        </p:nvSpPr>
        <p:spPr>
          <a:xfrm>
            <a:off x="609600" y="930730"/>
            <a:ext cx="10972800" cy="5290457"/>
          </a:xfrm>
          <a:prstGeom prst="rect">
            <a:avLst/>
          </a:prstGeom>
        </p:spPr>
        <p:txBody>
          <a:bodyPr/>
          <a:lstStyle>
            <a:lvl1pPr>
              <a:lnSpc>
                <a:spcPct val="100000"/>
              </a:lnSpc>
              <a:spcBef>
                <a:spcPts val="1200"/>
              </a:spcBef>
              <a:defRPr b="0"/>
            </a:lvl1pPr>
            <a:lvl2pPr>
              <a:lnSpc>
                <a:spcPct val="100000"/>
              </a:lnSpc>
              <a:spcBef>
                <a:spcPts val="600"/>
              </a:spcBef>
              <a:spcAft>
                <a:spcPts val="0"/>
              </a:spcAft>
              <a:defRPr/>
            </a:lvl2pPr>
            <a:lvl3pPr marL="1097280" indent="-228600" algn="l">
              <a:defRPr sz="1800"/>
            </a:lvl3pPr>
            <a:lvl4pPr marL="1371600">
              <a:defRPr sz="1400"/>
            </a:lvl4pPr>
            <a:lvl5pPr marL="1645920">
              <a:lnSpc>
                <a:spcPct val="100000"/>
              </a:lnSpc>
              <a:spcBef>
                <a:spcPts val="0"/>
              </a:spcBef>
              <a:spcAft>
                <a:spcPts val="0"/>
              </a:spcAft>
              <a:defRPr sz="1200"/>
            </a:lvl5pPr>
            <a:lvl6pPr marL="914400">
              <a:lnSpc>
                <a:spcPct val="100000"/>
              </a:lnSpc>
              <a:spcBef>
                <a:spcPts val="0"/>
              </a:spcBef>
              <a:spcAft>
                <a:spcPts val="0"/>
              </a:spcAft>
              <a:defRPr sz="1600"/>
            </a:lvl6pPr>
            <a:lvl7pPr marL="1143000">
              <a:lnSpc>
                <a:spcPct val="100000"/>
              </a:lnSpc>
              <a:spcBef>
                <a:spcPts val="0"/>
              </a:spcBef>
              <a:spcAft>
                <a:spcPts val="0"/>
              </a:spcAft>
              <a:defRPr sz="1400"/>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65"/>
          <p:cNvSpPr txBox="1">
            <a:spLocks noChangeArrowheads="1"/>
          </p:cNvSpPr>
          <p:nvPr/>
        </p:nvSpPr>
        <p:spPr bwMode="auto">
          <a:xfrm>
            <a:off x="8899470" y="6504331"/>
            <a:ext cx="2504015"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dirty="0">
                <a:solidFill>
                  <a:schemeClr val="bg1"/>
                </a:solidFill>
                <a:latin typeface="Neo Sans Intel Medium" pitchFamily="34" charset="0"/>
                <a:cs typeface="+mn-cs"/>
              </a:rPr>
              <a:t>Software and Services Group</a:t>
            </a:r>
          </a:p>
        </p:txBody>
      </p:sp>
      <p:sp>
        <p:nvSpPr>
          <p:cNvPr id="6" name="Date Placeholder 11"/>
          <p:cNvSpPr>
            <a:spLocks noGrp="1"/>
          </p:cNvSpPr>
          <p:nvPr>
            <p:ph type="dt" sz="half" idx="10"/>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t>4/14/2014</a:t>
            </a:fld>
            <a:endParaRPr lang="en-US" dirty="0"/>
          </a:p>
        </p:txBody>
      </p:sp>
      <p:sp>
        <p:nvSpPr>
          <p:cNvPr id="8"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0975859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10972800" cy="8869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7484" y="1379540"/>
            <a:ext cx="5382683"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3367" y="1379540"/>
            <a:ext cx="53848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65"/>
          <p:cNvSpPr txBox="1">
            <a:spLocks noChangeArrowheads="1"/>
          </p:cNvSpPr>
          <p:nvPr/>
        </p:nvSpPr>
        <p:spPr bwMode="auto">
          <a:xfrm>
            <a:off x="8899470" y="6504331"/>
            <a:ext cx="2504015"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dirty="0">
                <a:solidFill>
                  <a:schemeClr val="bg1"/>
                </a:solidFill>
                <a:latin typeface="Neo Sans Intel Medium" pitchFamily="34" charset="0"/>
                <a:cs typeface="+mn-cs"/>
              </a:rPr>
              <a:t>Software and Services Group</a:t>
            </a:r>
          </a:p>
        </p:txBody>
      </p:sp>
      <p:sp>
        <p:nvSpPr>
          <p:cNvPr id="7" name="Date Placeholder 11"/>
          <p:cNvSpPr>
            <a:spLocks noGrp="1"/>
          </p:cNvSpPr>
          <p:nvPr>
            <p:ph type="dt" sz="half" idx="10"/>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t>4/14/2014</a:t>
            </a:fld>
            <a:endParaRPr lang="en-US" dirty="0"/>
          </a:p>
        </p:txBody>
      </p:sp>
      <p:sp>
        <p:nvSpPr>
          <p:cNvPr id="8"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1353995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10972800" cy="886968"/>
          </a:xfrm>
          <a:prstGeom prst="rect">
            <a:avLst/>
          </a:prstGeom>
        </p:spPr>
        <p:txBody>
          <a:bodyPr/>
          <a:lstStyle/>
          <a:p>
            <a:r>
              <a:rPr lang="en-US" smtClean="0"/>
              <a:t>Click to edit Master title style</a:t>
            </a:r>
            <a:endParaRPr lang="en-US" dirty="0"/>
          </a:p>
        </p:txBody>
      </p:sp>
      <p:sp>
        <p:nvSpPr>
          <p:cNvPr id="4" name="Text Box 65"/>
          <p:cNvSpPr txBox="1">
            <a:spLocks noChangeArrowheads="1"/>
          </p:cNvSpPr>
          <p:nvPr/>
        </p:nvSpPr>
        <p:spPr bwMode="auto">
          <a:xfrm>
            <a:off x="8899470" y="6504331"/>
            <a:ext cx="2504015"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dirty="0">
                <a:solidFill>
                  <a:schemeClr val="bg1"/>
                </a:solidFill>
                <a:latin typeface="Neo Sans Intel Medium" pitchFamily="34" charset="0"/>
                <a:cs typeface="+mn-cs"/>
              </a:rPr>
              <a:t>Software and Services Group</a:t>
            </a:r>
          </a:p>
        </p:txBody>
      </p:sp>
      <p:sp>
        <p:nvSpPr>
          <p:cNvPr id="5" name="Date Placeholder 11"/>
          <p:cNvSpPr>
            <a:spLocks noGrp="1"/>
          </p:cNvSpPr>
          <p:nvPr>
            <p:ph type="dt" sz="half" idx="10"/>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t>4/14/2014</a:t>
            </a:fld>
            <a:endParaRPr lang="en-US" dirty="0"/>
          </a:p>
        </p:txBody>
      </p:sp>
      <p:sp>
        <p:nvSpPr>
          <p:cNvPr id="6"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893622"/>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 Box 65"/>
          <p:cNvSpPr txBox="1">
            <a:spLocks noChangeArrowheads="1"/>
          </p:cNvSpPr>
          <p:nvPr/>
        </p:nvSpPr>
        <p:spPr bwMode="auto">
          <a:xfrm>
            <a:off x="8899470" y="6504331"/>
            <a:ext cx="2504015"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dirty="0">
                <a:solidFill>
                  <a:schemeClr val="bg1"/>
                </a:solidFill>
                <a:latin typeface="Neo Sans Intel Medium" pitchFamily="34" charset="0"/>
                <a:cs typeface="+mn-cs"/>
              </a:rPr>
              <a:t>Software and Services Group</a:t>
            </a:r>
          </a:p>
        </p:txBody>
      </p:sp>
      <p:sp>
        <p:nvSpPr>
          <p:cNvPr id="4" name="Date Placeholder 11"/>
          <p:cNvSpPr>
            <a:spLocks noGrp="1"/>
          </p:cNvSpPr>
          <p:nvPr>
            <p:ph type="dt" sz="half" idx="10"/>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t>4/14/2014</a:t>
            </a:fld>
            <a:endParaRPr lang="en-US" dirty="0"/>
          </a:p>
        </p:txBody>
      </p:sp>
      <p:sp>
        <p:nvSpPr>
          <p:cNvPr id="5" name="Slide Number Placeholder 13"/>
          <p:cNvSpPr>
            <a:spLocks noGrp="1"/>
          </p:cNvSpPr>
          <p:nvPr>
            <p:ph type="sldNum" sz="quarter" idx="4294967295"/>
          </p:nvPr>
        </p:nvSpPr>
        <p:spPr>
          <a:xfrm>
            <a:off x="44175" y="6435864"/>
            <a:ext cx="1016000" cy="365125"/>
          </a:xfrm>
          <a:prstGeom prst="rect">
            <a:avLst/>
          </a:prstGeom>
        </p:spPr>
        <p:txBody>
          <a:bodyPr/>
          <a:lstStyle>
            <a:lvl1pPr algn="l">
              <a:defRPr sz="1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2623404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6" cstate="print"/>
          <a:stretch>
            <a:fillRect/>
          </a:stretch>
        </p:blipFill>
        <p:spPr>
          <a:xfrm>
            <a:off x="0" y="6362701"/>
            <a:ext cx="12192000" cy="495300"/>
          </a:xfrm>
          <a:prstGeom prst="rect">
            <a:avLst/>
          </a:prstGeom>
        </p:spPr>
      </p:pic>
      <p:sp>
        <p:nvSpPr>
          <p:cNvPr id="8" name="Text Box 5"/>
          <p:cNvSpPr txBox="1">
            <a:spLocks noChangeArrowheads="1"/>
          </p:cNvSpPr>
          <p:nvPr/>
        </p:nvSpPr>
        <p:spPr bwMode="auto">
          <a:xfrm>
            <a:off x="699725" y="6640552"/>
            <a:ext cx="3854451"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mn-lt"/>
                <a:cs typeface="Neo Sans Intel"/>
              </a:rPr>
              <a:t>INTEL CONFIDENTIAL</a:t>
            </a:r>
            <a:endParaRPr lang="en-US" sz="800" b="0" i="0" dirty="0">
              <a:solidFill>
                <a:schemeClr val="bg1"/>
              </a:solidFill>
              <a:latin typeface="+mn-lt"/>
              <a:cs typeface="Neo Sans Intel"/>
            </a:endParaRPr>
          </a:p>
        </p:txBody>
      </p:sp>
      <p:sp>
        <p:nvSpPr>
          <p:cNvPr id="14" name="Title Placeholder 13"/>
          <p:cNvSpPr>
            <a:spLocks noGrp="1"/>
          </p:cNvSpPr>
          <p:nvPr>
            <p:ph type="title"/>
          </p:nvPr>
        </p:nvSpPr>
        <p:spPr>
          <a:xfrm>
            <a:off x="609600" y="409575"/>
            <a:ext cx="10972800" cy="885826"/>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15" name="Text Placeholder 14"/>
          <p:cNvSpPr>
            <a:spLocks noGrp="1"/>
          </p:cNvSpPr>
          <p:nvPr>
            <p:ph type="body" idx="1"/>
          </p:nvPr>
        </p:nvSpPr>
        <p:spPr>
          <a:xfrm>
            <a:off x="609600" y="1371600"/>
            <a:ext cx="10972800" cy="4572000"/>
          </a:xfrm>
          <a:prstGeom prst="rect">
            <a:avLst/>
          </a:prstGeom>
        </p:spPr>
        <p:txBody>
          <a:bodyPr vert="horz" lIns="0" tIns="0" rIns="0" bIns="0" rtlCol="0">
            <a:noAutofit/>
          </a:bodyPr>
          <a:lstStyle/>
          <a:p>
            <a:pPr marL="347914" marR="0" lvl="0" indent="-347914" algn="l" defTabSz="914363" rtl="0" eaLnBrk="1" fontAlgn="auto" latinLnBrk="0" hangingPunct="1">
              <a:lnSpc>
                <a:spcPct val="90000"/>
              </a:lnSpc>
              <a:spcBef>
                <a:spcPct val="20000"/>
              </a:spcBef>
              <a:spcAft>
                <a:spcPts val="0"/>
              </a:spcAft>
              <a:buClrTx/>
              <a:buSzTx/>
              <a:buFontTx/>
              <a:buBlip>
                <a:blip r:embed="rId17"/>
              </a:buBlip>
              <a:tabLst/>
              <a:defRPr/>
            </a:pPr>
            <a:r>
              <a:rPr kumimoji="0" lang="en-US" sz="2800" b="0" i="0" u="none" strike="noStrike" kern="1200" cap="none" spc="0" normalizeH="0" baseline="0" noProof="0" dirty="0" smtClean="0">
                <a:ln>
                  <a:noFill/>
                </a:ln>
                <a:solidFill>
                  <a:srgbClr val="FFFFFF"/>
                </a:solidFill>
                <a:effectLst/>
                <a:uLnTx/>
                <a:uFillTx/>
                <a:latin typeface="Calibri"/>
                <a:ea typeface="+mn-ea"/>
                <a:cs typeface="+mn-cs"/>
              </a:rPr>
              <a:t>First Level</a:t>
            </a:r>
          </a:p>
          <a:p>
            <a:pPr marL="673338" marR="0" lvl="1" indent="-339976" algn="l" defTabSz="914363" rtl="0" eaLnBrk="1" fontAlgn="auto" latinLnBrk="0" hangingPunct="1">
              <a:lnSpc>
                <a:spcPct val="90000"/>
              </a:lnSpc>
              <a:spcBef>
                <a:spcPct val="20000"/>
              </a:spcBef>
              <a:spcAft>
                <a:spcPts val="0"/>
              </a:spcAft>
              <a:buClrTx/>
              <a:buSzTx/>
              <a:buFontTx/>
              <a:buBlip>
                <a:blip r:embed="rId18"/>
              </a:buBlip>
              <a:tabLst/>
              <a:defRPr/>
            </a:pPr>
            <a:r>
              <a:rPr kumimoji="0" lang="en-US" sz="1800" b="0" i="0" u="none" strike="noStrike" kern="1200" cap="none" spc="0" normalizeH="0" baseline="0" noProof="0" dirty="0" smtClean="0">
                <a:ln>
                  <a:noFill/>
                </a:ln>
                <a:solidFill>
                  <a:srgbClr val="FFFFFF"/>
                </a:solidFill>
                <a:effectLst/>
                <a:uLnTx/>
                <a:uFillTx/>
                <a:latin typeface="Calibri"/>
                <a:ea typeface="+mn-ea"/>
                <a:cs typeface="+mn-cs"/>
              </a:rPr>
              <a:t>Second Level</a:t>
            </a:r>
          </a:p>
        </p:txBody>
      </p:sp>
      <p:sp>
        <p:nvSpPr>
          <p:cNvPr id="9" name="Text Box 65"/>
          <p:cNvSpPr txBox="1">
            <a:spLocks noChangeArrowheads="1"/>
          </p:cNvSpPr>
          <p:nvPr/>
        </p:nvSpPr>
        <p:spPr bwMode="auto">
          <a:xfrm>
            <a:off x="8899470" y="6504331"/>
            <a:ext cx="2504015"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dirty="0">
                <a:solidFill>
                  <a:schemeClr val="bg1"/>
                </a:solidFill>
                <a:latin typeface="Neo Sans Intel Medium" pitchFamily="34" charset="0"/>
                <a:cs typeface="+mn-cs"/>
              </a:rPr>
              <a:t>Software and Services Group</a:t>
            </a:r>
          </a:p>
        </p:txBody>
      </p:sp>
      <p:sp>
        <p:nvSpPr>
          <p:cNvPr id="11" name="Date Placeholder 11"/>
          <p:cNvSpPr>
            <a:spLocks noGrp="1"/>
          </p:cNvSpPr>
          <p:nvPr>
            <p:ph type="dt" sz="half" idx="2"/>
          </p:nvPr>
        </p:nvSpPr>
        <p:spPr>
          <a:xfrm>
            <a:off x="596340" y="6410739"/>
            <a:ext cx="2252877" cy="281825"/>
          </a:xfrm>
          <a:prstGeom prst="rect">
            <a:avLst/>
          </a:prstGeom>
        </p:spPr>
        <p:txBody>
          <a:bodyPr/>
          <a:lstStyle>
            <a:lvl1pPr>
              <a:defRPr sz="1000">
                <a:solidFill>
                  <a:schemeClr val="bg1"/>
                </a:solidFill>
              </a:defRPr>
            </a:lvl1pPr>
          </a:lstStyle>
          <a:p>
            <a:fld id="{48A87A34-81AB-432B-8DAE-1953F412C126}" type="datetimeFigureOut">
              <a:rPr lang="en-US" smtClean="0"/>
              <a:pPr/>
              <a:t>4/14/2014</a:t>
            </a:fld>
            <a:endParaRPr lang="en-US" dirty="0"/>
          </a:p>
        </p:txBody>
      </p:sp>
      <p:sp>
        <p:nvSpPr>
          <p:cNvPr id="12" name="Slide Number Placeholder 13"/>
          <p:cNvSpPr>
            <a:spLocks noGrp="1"/>
          </p:cNvSpPr>
          <p:nvPr>
            <p:ph type="sldNum" sz="quarter" idx="4"/>
          </p:nvPr>
        </p:nvSpPr>
        <p:spPr>
          <a:xfrm>
            <a:off x="44175" y="6435864"/>
            <a:ext cx="1016000" cy="365125"/>
          </a:xfrm>
          <a:prstGeom prst="rect">
            <a:avLst/>
          </a:prstGeom>
        </p:spPr>
        <p:txBody>
          <a:bodyPr/>
          <a:lstStyle>
            <a:lvl1pPr algn="l">
              <a:defRPr sz="140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64651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iming>
    <p:tnLst>
      <p:par>
        <p:cTn id="1" dur="indefinite" restart="never" nodeType="tmRoot"/>
      </p:par>
    </p:tnLst>
  </p:timing>
  <p:txStyles>
    <p:titleStyle>
      <a:lvl1pPr algn="l" defTabSz="914400" rtl="0" eaLnBrk="1" latinLnBrk="0" hangingPunct="1">
        <a:lnSpc>
          <a:spcPct val="100000"/>
        </a:lnSpc>
        <a:spcBef>
          <a:spcPct val="0"/>
        </a:spcBef>
        <a:buNone/>
        <a:defRPr lang="en-US" altLang="ja-JP" sz="3000" b="1" i="0" kern="1200" dirty="0" smtClean="0">
          <a:solidFill>
            <a:schemeClr val="accent1"/>
          </a:solidFill>
          <a:latin typeface="+mj-lt"/>
          <a:ea typeface="+mj-ea"/>
          <a:cs typeface="+mj-cs"/>
        </a:defRPr>
      </a:lvl1pPr>
    </p:titleStyle>
    <p:bodyStyle>
      <a:lvl1pPr marL="347914" marR="0" indent="-347914" algn="l" defTabSz="914363" rtl="0" eaLnBrk="1" fontAlgn="auto" latinLnBrk="0" hangingPunct="1">
        <a:lnSpc>
          <a:spcPct val="90000"/>
        </a:lnSpc>
        <a:spcBef>
          <a:spcPct val="20000"/>
        </a:spcBef>
        <a:spcAft>
          <a:spcPts val="0"/>
        </a:spcAft>
        <a:buClrTx/>
        <a:buSzTx/>
        <a:buFontTx/>
        <a:buBlip>
          <a:blip r:embed="rId17"/>
        </a:buBlip>
        <a:tabLst/>
        <a:defRPr lang="en-US" altLang="ja-JP" sz="2400" b="0" i="0" kern="1200">
          <a:solidFill>
            <a:schemeClr val="tx1"/>
          </a:solidFill>
          <a:latin typeface="+mn-lt"/>
          <a:ea typeface="+mn-ea"/>
          <a:cs typeface="+mn-cs"/>
        </a:defRPr>
      </a:lvl1pPr>
      <a:lvl2pPr marL="673338" marR="0" indent="-339976" algn="l" defTabSz="914363" rtl="0" eaLnBrk="1" fontAlgn="auto" latinLnBrk="0" hangingPunct="1">
        <a:lnSpc>
          <a:spcPct val="90000"/>
        </a:lnSpc>
        <a:spcBef>
          <a:spcPct val="20000"/>
        </a:spcBef>
        <a:spcAft>
          <a:spcPts val="0"/>
        </a:spcAft>
        <a:buClrTx/>
        <a:buSzTx/>
        <a:buFontTx/>
        <a:buBlip>
          <a:blip r:embed="rId18"/>
        </a:buBlip>
        <a:tabLst/>
        <a:defRPr lang="en-US" altLang="ja-JP" sz="2200" b="0" i="0" kern="120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7.png"/><Relationship Id="rId11"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oftware.intel.com/en-us/html5/tools" TargetMode="External"/><Relationship Id="rId2" Type="http://schemas.openxmlformats.org/officeDocument/2006/relationships/hyperlink" Target="http://xdk-software.intel.com/download.html" TargetMode="External"/><Relationship Id="rId1" Type="http://schemas.openxmlformats.org/officeDocument/2006/relationships/slideLayout" Target="../slideLayouts/slideLayout6.xml"/><Relationship Id="rId5" Type="http://schemas.openxmlformats.org/officeDocument/2006/relationships/hyperlink" Target="http://software.intel.com/en-us/html5/articles/xdkdocs" TargetMode="External"/><Relationship Id="rId4" Type="http://schemas.openxmlformats.org/officeDocument/2006/relationships/hyperlink" Target="http://software.intel.com/en-us/html5/trai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ww.gartner.com/newsroom/id/2408515"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Intel® XDK</a:t>
            </a:r>
            <a:br>
              <a:rPr lang="en-US" dirty="0" smtClean="0"/>
            </a:br>
            <a:r>
              <a:rPr lang="ru-RU" sz="3200" dirty="0" smtClean="0"/>
              <a:t>Разработка мобильных приложений</a:t>
            </a:r>
            <a:endParaRPr lang="ru-RU" dirty="0"/>
          </a:p>
        </p:txBody>
      </p:sp>
      <p:sp>
        <p:nvSpPr>
          <p:cNvPr id="3" name="Subtitle 2"/>
          <p:cNvSpPr>
            <a:spLocks noGrp="1"/>
          </p:cNvSpPr>
          <p:nvPr>
            <p:ph type="subTitle" idx="1"/>
          </p:nvPr>
        </p:nvSpPr>
        <p:spPr/>
        <p:txBody>
          <a:bodyPr/>
          <a:lstStyle/>
          <a:p>
            <a:r>
              <a:rPr lang="ru-RU" dirty="0" smtClean="0"/>
              <a:t>Андрей Малышев, старший инженер по программному обеспечению</a:t>
            </a:r>
            <a:r>
              <a:rPr lang="en-US" dirty="0" smtClean="0"/>
              <a:t>, Intel</a:t>
            </a:r>
          </a:p>
          <a:p>
            <a:r>
              <a:rPr lang="ru-RU" dirty="0" smtClean="0"/>
              <a:t>Игорь Калетурин, </a:t>
            </a:r>
            <a:r>
              <a:rPr lang="ru-RU" dirty="0"/>
              <a:t>старший инженер по программному обеспечению</a:t>
            </a:r>
            <a:r>
              <a:rPr lang="en-US" dirty="0"/>
              <a:t>, Intel</a:t>
            </a:r>
            <a:endParaRPr lang="ru-RU" dirty="0"/>
          </a:p>
          <a:p>
            <a:endParaRPr lang="ru-RU" dirty="0"/>
          </a:p>
        </p:txBody>
      </p:sp>
      <p:sp>
        <p:nvSpPr>
          <p:cNvPr id="4" name="TextBox 3"/>
          <p:cNvSpPr txBox="1"/>
          <p:nvPr/>
        </p:nvSpPr>
        <p:spPr>
          <a:xfrm>
            <a:off x="5605669" y="5854148"/>
            <a:ext cx="6370981" cy="369332"/>
          </a:xfrm>
          <a:prstGeom prst="rect">
            <a:avLst/>
          </a:prstGeom>
          <a:noFill/>
        </p:spPr>
        <p:txBody>
          <a:bodyPr wrap="square" rtlCol="0">
            <a:spAutoFit/>
          </a:bodyPr>
          <a:lstStyle/>
          <a:p>
            <a:r>
              <a:rPr lang="en-US" b="1" dirty="0"/>
              <a:t>https://github.com/elvin-nnov/itforum2014</a:t>
            </a:r>
            <a:endParaRPr lang="ru-RU" b="1" dirty="0"/>
          </a:p>
        </p:txBody>
      </p:sp>
    </p:spTree>
    <p:extLst>
      <p:ext uri="{BB962C8B-B14F-4D97-AF65-F5344CB8AC3E}">
        <p14:creationId xmlns:p14="http://schemas.microsoft.com/office/powerpoint/2010/main" val="374754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34351" y="2353403"/>
            <a:ext cx="7315542" cy="2199239"/>
          </a:xfrm>
          <a:prstGeom prst="rect">
            <a:avLst/>
          </a:prstGeom>
        </p:spPr>
      </p:pic>
      <p:sp>
        <p:nvSpPr>
          <p:cNvPr id="3" name="Slide Number Placeholder 2"/>
          <p:cNvSpPr>
            <a:spLocks noGrp="1"/>
          </p:cNvSpPr>
          <p:nvPr>
            <p:ph type="sldNum" sz="quarter" idx="10"/>
          </p:nvPr>
        </p:nvSpPr>
        <p:spPr/>
        <p:txBody>
          <a:bodyPr/>
          <a:lstStyle/>
          <a:p>
            <a:fld id="{F10CCBB2-23CF-43DD-999B-A7E7F6652AA9}" type="slidenum">
              <a:rPr lang="en-US" smtClean="0">
                <a:sym typeface="Gill Sans" charset="0"/>
              </a:rPr>
              <a:pPr/>
              <a:t>10</a:t>
            </a:fld>
            <a:endParaRPr lang="en-US" dirty="0">
              <a:sym typeface="Gill Sans" charset="0"/>
            </a:endParaRPr>
          </a:p>
        </p:txBody>
      </p:sp>
      <p:sp>
        <p:nvSpPr>
          <p:cNvPr id="2" name="Title 1"/>
          <p:cNvSpPr>
            <a:spLocks noGrp="1"/>
          </p:cNvSpPr>
          <p:nvPr>
            <p:ph type="title"/>
          </p:nvPr>
        </p:nvSpPr>
        <p:spPr/>
        <p:txBody>
          <a:bodyPr/>
          <a:lstStyle/>
          <a:p>
            <a:r>
              <a:rPr lang="en-US" smtClean="0"/>
              <a:t>Hybrid HTML5 App Advantage</a:t>
            </a:r>
            <a:endParaRPr lang="en-US" dirty="0"/>
          </a:p>
        </p:txBody>
      </p:sp>
      <p:pic>
        <p:nvPicPr>
          <p:cNvPr id="19" name="Picture 1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63266" y="2049052"/>
            <a:ext cx="6068600" cy="3259583"/>
          </a:xfrm>
          <a:prstGeom prst="rect">
            <a:avLst/>
          </a:prstGeom>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656" y="1944386"/>
            <a:ext cx="938840" cy="963765"/>
          </a:xfrm>
          <a:prstGeom prst="rect">
            <a:avLst/>
          </a:prstGeom>
          <a:effectLst>
            <a:outerShdw blurRad="76200" dir="2700000" sy="-23000" kx="-800400" algn="bl" rotWithShape="0">
              <a:prstClr val="black">
                <a:alpha val="20000"/>
              </a:prstClr>
            </a:outerShdw>
          </a:effectLst>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1033" y="3182261"/>
            <a:ext cx="984599" cy="993162"/>
          </a:xfrm>
          <a:prstGeom prst="rect">
            <a:avLst/>
          </a:prstGeom>
          <a:effectLst>
            <a:outerShdw blurRad="152400" dir="5400000" sx="90000" sy="-19000" rotWithShape="0">
              <a:prstClr val="black">
                <a:alpha val="15000"/>
              </a:prstClr>
            </a:outerShdw>
          </a:effectLst>
        </p:spPr>
      </p:pic>
      <p:sp>
        <p:nvSpPr>
          <p:cNvPr id="24" name="TextBox 23"/>
          <p:cNvSpPr txBox="1"/>
          <p:nvPr/>
        </p:nvSpPr>
        <p:spPr>
          <a:xfrm>
            <a:off x="7246768" y="1066801"/>
            <a:ext cx="3124932" cy="1138773"/>
          </a:xfrm>
          <a:prstGeom prst="rect">
            <a:avLst/>
          </a:prstGeom>
          <a:noFill/>
        </p:spPr>
        <p:txBody>
          <a:bodyPr wrap="square" rtlCol="0">
            <a:spAutoFit/>
          </a:bodyPr>
          <a:lstStyle/>
          <a:p>
            <a:r>
              <a:rPr lang="en-US" sz="2000" b="1" dirty="0"/>
              <a:t>Native Apps</a:t>
            </a:r>
          </a:p>
          <a:p>
            <a:pPr marL="285750" indent="-285750">
              <a:buFont typeface="Wingdings" panose="05000000000000000000" pitchFamily="2" charset="2"/>
              <a:buChar char="ü"/>
            </a:pPr>
            <a:r>
              <a:rPr lang="en-US" sz="1600" dirty="0">
                <a:solidFill>
                  <a:schemeClr val="tx2">
                    <a:lumMod val="50000"/>
                  </a:schemeClr>
                </a:solidFill>
              </a:rPr>
              <a:t>Advanced UI interactions </a:t>
            </a:r>
          </a:p>
          <a:p>
            <a:pPr marL="285750" indent="-285750">
              <a:buFont typeface="Wingdings" panose="05000000000000000000" pitchFamily="2" charset="2"/>
              <a:buChar char="ü"/>
            </a:pPr>
            <a:r>
              <a:rPr lang="en-US" sz="1600" dirty="0">
                <a:solidFill>
                  <a:schemeClr val="tx2">
                    <a:lumMod val="50000"/>
                  </a:schemeClr>
                </a:solidFill>
              </a:rPr>
              <a:t>Fastest performance</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27" name="TextBox 26"/>
          <p:cNvSpPr txBox="1"/>
          <p:nvPr/>
        </p:nvSpPr>
        <p:spPr>
          <a:xfrm>
            <a:off x="5131607" y="1472626"/>
            <a:ext cx="1544781" cy="584775"/>
          </a:xfrm>
          <a:prstGeom prst="rect">
            <a:avLst/>
          </a:prstGeom>
          <a:noFill/>
        </p:spPr>
        <p:txBody>
          <a:bodyPr wrap="square" rtlCol="0">
            <a:spAutoFit/>
          </a:bodyPr>
          <a:lstStyle/>
          <a:p>
            <a:pPr algn="ctr"/>
            <a:r>
              <a:rPr lang="en-US" sz="1600" dirty="0">
                <a:solidFill>
                  <a:schemeClr val="accent5"/>
                </a:solidFill>
              </a:rPr>
              <a:t>Single</a:t>
            </a:r>
            <a:br>
              <a:rPr lang="en-US" sz="1600" dirty="0">
                <a:solidFill>
                  <a:schemeClr val="accent5"/>
                </a:solidFill>
              </a:rPr>
            </a:br>
            <a:r>
              <a:rPr lang="en-US" sz="1600" dirty="0">
                <a:solidFill>
                  <a:schemeClr val="accent5"/>
                </a:solidFill>
              </a:rPr>
              <a:t>Platform</a:t>
            </a:r>
            <a:endParaRPr lang="en-US" sz="1200" dirty="0">
              <a:solidFill>
                <a:schemeClr val="accent5"/>
              </a:solidFill>
            </a:endParaRPr>
          </a:p>
        </p:txBody>
      </p:sp>
      <p:sp>
        <p:nvSpPr>
          <p:cNvPr id="28" name="TextBox 27"/>
          <p:cNvSpPr txBox="1"/>
          <p:nvPr/>
        </p:nvSpPr>
        <p:spPr>
          <a:xfrm>
            <a:off x="1611688" y="2750404"/>
            <a:ext cx="1423660" cy="584775"/>
          </a:xfrm>
          <a:prstGeom prst="rect">
            <a:avLst/>
          </a:prstGeom>
          <a:noFill/>
        </p:spPr>
        <p:txBody>
          <a:bodyPr wrap="square" rtlCol="0">
            <a:spAutoFit/>
          </a:bodyPr>
          <a:lstStyle/>
          <a:p>
            <a:pPr algn="ctr"/>
            <a:r>
              <a:rPr lang="en-US" sz="1600" dirty="0">
                <a:solidFill>
                  <a:schemeClr val="accent5"/>
                </a:solidFill>
              </a:rPr>
              <a:t>Partial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29" name="TextBox 28"/>
          <p:cNvSpPr txBox="1"/>
          <p:nvPr/>
        </p:nvSpPr>
        <p:spPr>
          <a:xfrm>
            <a:off x="4983326" y="5316589"/>
            <a:ext cx="1841343" cy="584775"/>
          </a:xfrm>
          <a:prstGeom prst="rect">
            <a:avLst/>
          </a:prstGeom>
          <a:noFill/>
        </p:spPr>
        <p:txBody>
          <a:bodyPr wrap="square" rtlCol="0">
            <a:spAutoFit/>
          </a:bodyPr>
          <a:lstStyle/>
          <a:p>
            <a:pPr algn="ctr"/>
            <a:r>
              <a:rPr lang="en-US" sz="1600" dirty="0">
                <a:solidFill>
                  <a:schemeClr val="accent5"/>
                </a:solidFill>
              </a:rPr>
              <a:t>Multiple</a:t>
            </a:r>
            <a:br>
              <a:rPr lang="en-US" sz="1600" dirty="0">
                <a:solidFill>
                  <a:schemeClr val="accent5"/>
                </a:solidFill>
              </a:rPr>
            </a:br>
            <a:r>
              <a:rPr lang="en-US" sz="1600" dirty="0">
                <a:solidFill>
                  <a:schemeClr val="accent5"/>
                </a:solidFill>
              </a:rPr>
              <a:t>Platforms</a:t>
            </a:r>
            <a:endParaRPr lang="en-US" sz="1200" dirty="0">
              <a:solidFill>
                <a:schemeClr val="accent5"/>
              </a:solidFill>
            </a:endParaRPr>
          </a:p>
        </p:txBody>
      </p:sp>
      <p:sp>
        <p:nvSpPr>
          <p:cNvPr id="30" name="TextBox 29"/>
          <p:cNvSpPr txBox="1"/>
          <p:nvPr/>
        </p:nvSpPr>
        <p:spPr>
          <a:xfrm>
            <a:off x="8735113" y="2719818"/>
            <a:ext cx="1575282" cy="584775"/>
          </a:xfrm>
          <a:prstGeom prst="rect">
            <a:avLst/>
          </a:prstGeom>
          <a:noFill/>
        </p:spPr>
        <p:txBody>
          <a:bodyPr wrap="square" rtlCol="0">
            <a:spAutoFit/>
          </a:bodyPr>
          <a:lstStyle/>
          <a:p>
            <a:pPr algn="ctr"/>
            <a:r>
              <a:rPr lang="en-US" sz="1600" dirty="0">
                <a:solidFill>
                  <a:schemeClr val="accent5"/>
                </a:solidFill>
              </a:rPr>
              <a:t>Full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31" name="TextBox 30"/>
          <p:cNvSpPr txBox="1"/>
          <p:nvPr/>
        </p:nvSpPr>
        <p:spPr>
          <a:xfrm>
            <a:off x="7246769" y="3462964"/>
            <a:ext cx="3192355" cy="1138773"/>
          </a:xfrm>
          <a:prstGeom prst="rect">
            <a:avLst/>
          </a:prstGeom>
          <a:noFill/>
        </p:spPr>
        <p:txBody>
          <a:bodyPr wrap="square" rtlCol="0">
            <a:spAutoFit/>
          </a:bodyPr>
          <a:lstStyle/>
          <a:p>
            <a:r>
              <a:rPr lang="en-US" sz="2000" b="1" dirty="0"/>
              <a:t>Hybrid HTML5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Access to native platform</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32" name="TextBox 31"/>
          <p:cNvSpPr txBox="1"/>
          <p:nvPr/>
        </p:nvSpPr>
        <p:spPr>
          <a:xfrm>
            <a:off x="2112079" y="3462964"/>
            <a:ext cx="2972911" cy="1138773"/>
          </a:xfrm>
          <a:prstGeom prst="rect">
            <a:avLst/>
          </a:prstGeom>
          <a:noFill/>
        </p:spPr>
        <p:txBody>
          <a:bodyPr wrap="square" rtlCol="0">
            <a:spAutoFit/>
          </a:bodyPr>
          <a:lstStyle/>
          <a:p>
            <a:r>
              <a:rPr lang="en-US" sz="2000" b="1" dirty="0"/>
              <a:t>Web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Instant updates</a:t>
            </a:r>
          </a:p>
          <a:p>
            <a:pPr marL="285750" indent="-285750">
              <a:buFont typeface="Wingdings" panose="05000000000000000000" pitchFamily="2" charset="2"/>
              <a:buChar char="ü"/>
            </a:pPr>
            <a:r>
              <a:rPr lang="en-US" sz="1600" dirty="0">
                <a:solidFill>
                  <a:schemeClr val="tx2">
                    <a:lumMod val="50000"/>
                  </a:schemeClr>
                </a:solidFill>
              </a:rPr>
              <a:t>Unrestricted distribution</a:t>
            </a:r>
          </a:p>
        </p:txBody>
      </p:sp>
      <p:pic>
        <p:nvPicPr>
          <p:cNvPr id="40" name="Picture 39"/>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80612" y="3124200"/>
            <a:ext cx="681989" cy="961834"/>
          </a:xfrm>
          <a:prstGeom prst="rect">
            <a:avLst/>
          </a:prstGeom>
          <a:effectLst>
            <a:outerShdw blurRad="152400" dir="5400000" sx="90000" sy="-19000" rotWithShape="0">
              <a:prstClr val="black">
                <a:alpha val="15000"/>
              </a:prstClr>
            </a:outerShdw>
          </a:effectLst>
        </p:spPr>
      </p:pic>
      <p:grpSp>
        <p:nvGrpSpPr>
          <p:cNvPr id="43" name="Group 42"/>
          <p:cNvGrpSpPr/>
          <p:nvPr/>
        </p:nvGrpSpPr>
        <p:grpSpPr>
          <a:xfrm>
            <a:off x="2502636" y="4572001"/>
            <a:ext cx="1078765" cy="617635"/>
            <a:chOff x="7142531" y="5192250"/>
            <a:chExt cx="1078765" cy="617635"/>
          </a:xfrm>
        </p:grpSpPr>
        <p:pic>
          <p:nvPicPr>
            <p:cNvPr id="44" name="Picture 43"/>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5" name="Picture 44"/>
            <p:cNvPicPr>
              <a:picLocks noChangeAspect="1"/>
            </p:cNvPicPr>
            <p:nvPr/>
          </p:nvPicPr>
          <p:blipFill rotWithShape="1">
            <a:blip r:embed="rId9"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46" name="Picture 45"/>
            <p:cNvPicPr>
              <a:picLocks noChangeAspect="1"/>
            </p:cNvPicPr>
            <p:nvPr/>
          </p:nvPicPr>
          <p:blipFill rotWithShape="1">
            <a:blip r:embed="rId10"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grpSp>
        <p:nvGrpSpPr>
          <p:cNvPr id="47" name="Group 46"/>
          <p:cNvGrpSpPr/>
          <p:nvPr/>
        </p:nvGrpSpPr>
        <p:grpSpPr>
          <a:xfrm>
            <a:off x="7684236" y="4572001"/>
            <a:ext cx="1078765" cy="617635"/>
            <a:chOff x="7142531" y="5192250"/>
            <a:chExt cx="1078765" cy="617635"/>
          </a:xfrm>
        </p:grpSpPr>
        <p:pic>
          <p:nvPicPr>
            <p:cNvPr id="48" name="Picture 47"/>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9" name="Picture 48"/>
            <p:cNvPicPr>
              <a:picLocks noChangeAspect="1"/>
            </p:cNvPicPr>
            <p:nvPr/>
          </p:nvPicPr>
          <p:blipFill rotWithShape="1">
            <a:blip r:embed="rId9"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52" name="Picture 51"/>
            <p:cNvPicPr>
              <a:picLocks noChangeAspect="1"/>
            </p:cNvPicPr>
            <p:nvPr/>
          </p:nvPicPr>
          <p:blipFill rotWithShape="1">
            <a:blip r:embed="rId10"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grpSp>
        <p:nvGrpSpPr>
          <p:cNvPr id="33" name="Group 32"/>
          <p:cNvGrpSpPr/>
          <p:nvPr/>
        </p:nvGrpSpPr>
        <p:grpSpPr>
          <a:xfrm>
            <a:off x="7858536" y="2192881"/>
            <a:ext cx="1517517" cy="505953"/>
            <a:chOff x="6334535" y="2192880"/>
            <a:chExt cx="1517517" cy="505953"/>
          </a:xfrm>
        </p:grpSpPr>
        <p:pic>
          <p:nvPicPr>
            <p:cNvPr id="34" name="Picture 33"/>
            <p:cNvPicPr>
              <a:picLocks noChangeAspect="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37" name="Picture 36"/>
            <p:cNvPicPr>
              <a:picLocks noChangeAspect="1"/>
            </p:cNvPicPr>
            <p:nvPr/>
          </p:nvPicPr>
          <p:blipFill>
            <a:blip r:embed="rId12"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38" name="Picture 37"/>
            <p:cNvPicPr>
              <a:picLocks noChangeAspect="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grpSp>
        <p:nvGrpSpPr>
          <p:cNvPr id="39" name="Group 38"/>
          <p:cNvGrpSpPr/>
          <p:nvPr/>
        </p:nvGrpSpPr>
        <p:grpSpPr>
          <a:xfrm>
            <a:off x="8845684" y="4599448"/>
            <a:ext cx="1517517" cy="505953"/>
            <a:chOff x="6334535" y="2192880"/>
            <a:chExt cx="1517517" cy="505953"/>
          </a:xfrm>
        </p:grpSpPr>
        <p:pic>
          <p:nvPicPr>
            <p:cNvPr id="50" name="Picture 49"/>
            <p:cNvPicPr>
              <a:picLocks noChangeAspect="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51" name="Picture 50"/>
            <p:cNvPicPr>
              <a:picLocks noChangeAspect="1"/>
            </p:cNvPicPr>
            <p:nvPr/>
          </p:nvPicPr>
          <p:blipFill>
            <a:blip r:embed="rId12"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53" name="Picture 52"/>
            <p:cNvPicPr>
              <a:picLocks noChangeAspect="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spTree>
    <p:extLst>
      <p:ext uri="{BB962C8B-B14F-4D97-AF65-F5344CB8AC3E}">
        <p14:creationId xmlns:p14="http://schemas.microsoft.com/office/powerpoint/2010/main" val="304483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apps</a:t>
            </a:r>
            <a:endParaRPr lang="ru-RU" dirty="0"/>
          </a:p>
        </p:txBody>
      </p:sp>
      <p:sp>
        <p:nvSpPr>
          <p:cNvPr id="3" name="Content Placeholder 2"/>
          <p:cNvSpPr>
            <a:spLocks noGrp="1"/>
          </p:cNvSpPr>
          <p:nvPr>
            <p:ph type="body" sz="quarter" idx="11"/>
          </p:nvPr>
        </p:nvSpPr>
        <p:spPr/>
        <p:txBody>
          <a:bodyPr/>
          <a:lstStyle/>
          <a:p>
            <a:pPr marL="0" indent="0">
              <a:buNone/>
            </a:pPr>
            <a:r>
              <a:rPr lang="ru-RU" dirty="0" smtClean="0"/>
              <a:t>Мобильные приложения, использующие возможности устройств, на которых они работают – акселерометр, </a:t>
            </a:r>
            <a:r>
              <a:rPr lang="en-US" dirty="0" smtClean="0"/>
              <a:t>GPS, </a:t>
            </a:r>
            <a:r>
              <a:rPr lang="ru-RU" dirty="0" smtClean="0"/>
              <a:t>гироскоп</a:t>
            </a:r>
            <a:endParaRPr lang="en-US" dirty="0" smtClean="0"/>
          </a:p>
          <a:p>
            <a:r>
              <a:rPr lang="en-US" dirty="0" smtClean="0"/>
              <a:t>Web apps</a:t>
            </a:r>
          </a:p>
          <a:p>
            <a:pPr lvl="1"/>
            <a:r>
              <a:rPr lang="ru-RU" dirty="0" smtClean="0"/>
              <a:t>Требуют поддержки от производителей </a:t>
            </a:r>
            <a:r>
              <a:rPr lang="en-US" dirty="0" smtClean="0"/>
              <a:t>web browsers</a:t>
            </a:r>
            <a:endParaRPr lang="ru-RU" dirty="0" smtClean="0"/>
          </a:p>
          <a:p>
            <a:pPr lvl="1"/>
            <a:r>
              <a:rPr lang="ru-RU" dirty="0" smtClean="0"/>
              <a:t>Реализуют общую функциональность, нежели особенность какого-либо устройства</a:t>
            </a:r>
            <a:endParaRPr lang="en-US" dirty="0" smtClean="0"/>
          </a:p>
          <a:p>
            <a:r>
              <a:rPr lang="en-US" dirty="0" smtClean="0"/>
              <a:t>Hybrid apps</a:t>
            </a:r>
          </a:p>
          <a:p>
            <a:pPr lvl="1"/>
            <a:r>
              <a:rPr lang="ru-RU" dirty="0" smtClean="0"/>
              <a:t>Используют интерфейсы расширения </a:t>
            </a:r>
            <a:r>
              <a:rPr lang="en-US" dirty="0" err="1" smtClean="0"/>
              <a:t>WebView</a:t>
            </a:r>
            <a:endParaRPr lang="ru-RU" dirty="0"/>
          </a:p>
          <a:p>
            <a:pPr lvl="1"/>
            <a:r>
              <a:rPr lang="en-US" dirty="0" smtClean="0"/>
              <a:t>Intel XDK</a:t>
            </a:r>
            <a:endParaRPr lang="ru-RU" dirty="0" smtClean="0"/>
          </a:p>
        </p:txBody>
      </p:sp>
    </p:spTree>
    <p:extLst>
      <p:ext uri="{BB962C8B-B14F-4D97-AF65-F5344CB8AC3E}">
        <p14:creationId xmlns:p14="http://schemas.microsoft.com/office/powerpoint/2010/main" val="10492338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76CE36B-14E5-46D9-8936-CD58B6CB47AC}" type="slidenum">
              <a:rPr lang="en-US" smtClean="0"/>
              <a:pPr/>
              <a:t>12</a:t>
            </a:fld>
            <a:endParaRPr lang="en-US"/>
          </a:p>
        </p:txBody>
      </p:sp>
      <p:sp>
        <p:nvSpPr>
          <p:cNvPr id="2" name="Title 1"/>
          <p:cNvSpPr>
            <a:spLocks noGrp="1"/>
          </p:cNvSpPr>
          <p:nvPr>
            <p:ph type="title"/>
          </p:nvPr>
        </p:nvSpPr>
        <p:spPr/>
        <p:txBody>
          <a:bodyPr/>
          <a:lstStyle/>
          <a:p>
            <a:r>
              <a:rPr lang="en-US" smtClean="0"/>
              <a:t>Web vs. Hybrid vs. HTML5 Applications</a:t>
            </a:r>
            <a:endParaRPr lang="en-US"/>
          </a:p>
        </p:txBody>
      </p:sp>
      <p:graphicFrame>
        <p:nvGraphicFramePr>
          <p:cNvPr id="6" name="Table 5"/>
          <p:cNvGraphicFramePr>
            <a:graphicFrameLocks noGrp="1"/>
          </p:cNvGraphicFramePr>
          <p:nvPr>
            <p:extLst/>
          </p:nvPr>
        </p:nvGraphicFramePr>
        <p:xfrm>
          <a:off x="2590801" y="1663658"/>
          <a:ext cx="6934201" cy="3447272"/>
        </p:xfrm>
        <a:graphic>
          <a:graphicData uri="http://schemas.openxmlformats.org/drawingml/2006/table">
            <a:tbl>
              <a:tblPr firstRow="1" bandRow="1">
                <a:tableStyleId>{5C22544A-7EE6-4342-B048-85BDC9FD1C3A}</a:tableStyleId>
              </a:tblPr>
              <a:tblGrid>
                <a:gridCol w="2276408"/>
                <a:gridCol w="1384089"/>
                <a:gridCol w="1751133"/>
                <a:gridCol w="1522571"/>
              </a:tblGrid>
              <a:tr h="379256">
                <a:tc>
                  <a:txBody>
                    <a:bodyPr/>
                    <a:lstStyle/>
                    <a:p>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Web</a:t>
                      </a:r>
                      <a:r>
                        <a:rPr lang="en-US" b="1" baseline="0" dirty="0" smtClean="0">
                          <a:latin typeface="Calibri Light" panose="020F0302020204030204" pitchFamily="34" charset="0"/>
                        </a:rPr>
                        <a:t> </a:t>
                      </a:r>
                      <a:r>
                        <a:rPr lang="en-US" b="1" dirty="0" smtClean="0">
                          <a:latin typeface="Calibri Light" panose="020F0302020204030204" pitchFamily="34" charset="0"/>
                        </a:rPr>
                        <a:t>App</a:t>
                      </a:r>
                      <a:br>
                        <a:rPr lang="en-US" b="1" dirty="0" smtClean="0">
                          <a:latin typeface="Calibri Light" panose="020F0302020204030204" pitchFamily="34" charset="0"/>
                        </a:rPr>
                      </a:br>
                      <a:r>
                        <a:rPr lang="en-US" sz="1400" b="1" i="1" baseline="0" dirty="0" smtClean="0">
                          <a:latin typeface="Calibri Light" panose="020F0302020204030204" pitchFamily="34" charset="0"/>
                        </a:rPr>
                        <a:t>limited</a:t>
                      </a:r>
                      <a:br>
                        <a:rPr lang="en-US" sz="1400" b="1" i="1" baseline="0" dirty="0" smtClean="0">
                          <a:latin typeface="Calibri Light" panose="020F0302020204030204" pitchFamily="34" charset="0"/>
                        </a:rPr>
                      </a:br>
                      <a:r>
                        <a:rPr lang="en-US" sz="1400" b="1" i="1" baseline="0" dirty="0" smtClean="0">
                          <a:latin typeface="Calibri Light" panose="020F0302020204030204" pitchFamily="34" charset="0"/>
                        </a:rPr>
                        <a:t>sensor input</a:t>
                      </a:r>
                      <a:endParaRPr lang="en-US" sz="1400" b="1" i="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Hybrid</a:t>
                      </a:r>
                      <a:r>
                        <a:rPr lang="en-US" b="1" baseline="0" dirty="0" smtClean="0">
                          <a:latin typeface="Calibri Light" panose="020F0302020204030204" pitchFamily="34" charset="0"/>
                        </a:rPr>
                        <a:t> </a:t>
                      </a:r>
                      <a:r>
                        <a:rPr lang="en-US" b="1" dirty="0" smtClean="0">
                          <a:latin typeface="Calibri Light" panose="020F0302020204030204" pitchFamily="34" charset="0"/>
                        </a:rPr>
                        <a:t>App</a:t>
                      </a:r>
                      <a:br>
                        <a:rPr lang="en-US" b="1" dirty="0" smtClean="0">
                          <a:latin typeface="Calibri Light" panose="020F0302020204030204" pitchFamily="34" charset="0"/>
                        </a:rPr>
                      </a:br>
                      <a:r>
                        <a:rPr lang="en-US" sz="1400" b="1" i="1" dirty="0" smtClean="0">
                          <a:latin typeface="Calibri Light" panose="020F0302020204030204" pitchFamily="34" charset="0"/>
                        </a:rPr>
                        <a:t>full</a:t>
                      </a:r>
                      <a:br>
                        <a:rPr lang="en-US" sz="1400" b="1" i="1" dirty="0" smtClean="0">
                          <a:latin typeface="Calibri Light" panose="020F0302020204030204" pitchFamily="34" charset="0"/>
                        </a:rPr>
                      </a:br>
                      <a:r>
                        <a:rPr lang="en-US" sz="1400" b="1" i="1" dirty="0" smtClean="0">
                          <a:latin typeface="Calibri Light" panose="020F0302020204030204" pitchFamily="34" charset="0"/>
                        </a:rPr>
                        <a:t>sensor input</a:t>
                      </a:r>
                      <a:endParaRPr lang="en-US" sz="1400" b="1" i="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HTML5</a:t>
                      </a:r>
                      <a:r>
                        <a:rPr lang="en-US" b="1" baseline="0" dirty="0" smtClean="0">
                          <a:latin typeface="Calibri Light" panose="020F0302020204030204" pitchFamily="34" charset="0"/>
                        </a:rPr>
                        <a:t> App</a:t>
                      </a:r>
                      <a:br>
                        <a:rPr lang="en-US" b="1" baseline="0" dirty="0" smtClean="0">
                          <a:latin typeface="Calibri Light" panose="020F0302020204030204" pitchFamily="34" charset="0"/>
                        </a:rPr>
                      </a:br>
                      <a:r>
                        <a:rPr lang="en-US" sz="1400" b="1" i="1" dirty="0" smtClean="0">
                          <a:latin typeface="Calibri Light" panose="020F0302020204030204" pitchFamily="34" charset="0"/>
                        </a:rPr>
                        <a:t>full</a:t>
                      </a:r>
                      <a:br>
                        <a:rPr lang="en-US" sz="1400" b="1" i="1" dirty="0" smtClean="0">
                          <a:latin typeface="Calibri Light" panose="020F0302020204030204" pitchFamily="34" charset="0"/>
                        </a:rPr>
                      </a:br>
                      <a:r>
                        <a:rPr lang="en-US" sz="1400" b="1" i="1" dirty="0" smtClean="0">
                          <a:latin typeface="Calibri Light" panose="020F0302020204030204" pitchFamily="34" charset="0"/>
                        </a:rPr>
                        <a:t>device access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Runs w/o</a:t>
                      </a:r>
                      <a:r>
                        <a:rPr lang="en-US" b="1" baseline="0" dirty="0" smtClean="0">
                          <a:latin typeface="Calibri Light" panose="020F0302020204030204" pitchFamily="34" charset="0"/>
                        </a:rPr>
                        <a:t> network</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Flexible Layout</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Device</a:t>
                      </a:r>
                      <a:r>
                        <a:rPr lang="en-US" b="1" baseline="0" dirty="0" smtClean="0">
                          <a:latin typeface="Calibri Light" panose="020F0302020204030204" pitchFamily="34" charset="0"/>
                        </a:rPr>
                        <a:t> APIs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Limited</a:t>
                      </a:r>
                      <a:endParaRPr lang="en-US" b="1" dirty="0">
                        <a:latin typeface="Calibri Light" panose="020F0302020204030204" pitchFamily="34" charset="0"/>
                      </a:endParaRPr>
                    </a:p>
                  </a:txBody>
                  <a:tcPr/>
                </a:tc>
                <a:tc>
                  <a:txBody>
                    <a:bodyPr/>
                    <a:lstStyle/>
                    <a:p>
                      <a:pPr algn="ctr"/>
                      <a:r>
                        <a:rPr lang="en-US" b="1" dirty="0" smtClean="0">
                          <a:solidFill>
                            <a:srgbClr val="C00000"/>
                          </a:solidFill>
                          <a:latin typeface="Calibri Light" panose="020F0302020204030204" pitchFamily="34" charset="0"/>
                        </a:rPr>
                        <a:t>Mostly</a:t>
                      </a:r>
                      <a:endParaRPr lang="en-US" b="1" dirty="0">
                        <a:solidFill>
                          <a:srgbClr val="C00000"/>
                        </a:solidFill>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Complete</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Distribution</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URL</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Native Binary</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URL/WGT</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Cross Platform</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solidFill>
                            <a:srgbClr val="C00000"/>
                          </a:solidFill>
                          <a:latin typeface="Calibri Light" panose="020F0302020204030204" pitchFamily="34" charset="0"/>
                        </a:rPr>
                        <a:t>Yes</a:t>
                      </a:r>
                      <a:r>
                        <a:rPr lang="en-US" b="1" baseline="0" dirty="0" smtClean="0">
                          <a:solidFill>
                            <a:srgbClr val="C00000"/>
                          </a:solidFill>
                          <a:latin typeface="Calibri Light" panose="020F0302020204030204" pitchFamily="34" charset="0"/>
                        </a:rPr>
                        <a:t> &amp; </a:t>
                      </a:r>
                      <a:r>
                        <a:rPr lang="en-US" b="1" dirty="0" smtClean="0">
                          <a:solidFill>
                            <a:srgbClr val="C00000"/>
                          </a:solidFill>
                          <a:latin typeface="Calibri Light" panose="020F0302020204030204" pitchFamily="34" charset="0"/>
                        </a:rPr>
                        <a:t>No</a:t>
                      </a:r>
                      <a:endParaRPr lang="en-US" b="1" dirty="0">
                        <a:solidFill>
                          <a:srgbClr val="C00000"/>
                        </a:solidFill>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r>
              <a:tr h="379256">
                <a:tc>
                  <a:txBody>
                    <a:bodyPr/>
                    <a:lstStyle/>
                    <a:p>
                      <a:r>
                        <a:rPr lang="en-US" b="1" smtClean="0">
                          <a:latin typeface="Calibri Light" panose="020F0302020204030204" pitchFamily="34" charset="0"/>
                        </a:rPr>
                        <a:t>Runs in Web Browser</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Runs in Web</a:t>
                      </a:r>
                      <a:r>
                        <a:rPr lang="en-US" b="1" baseline="0" dirty="0" smtClean="0">
                          <a:latin typeface="Calibri Light" panose="020F0302020204030204" pitchFamily="34" charset="0"/>
                        </a:rPr>
                        <a:t> Runtime</a:t>
                      </a:r>
                      <a:endParaRPr lang="en-US" b="1" dirty="0">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bl>
          </a:graphicData>
        </a:graphic>
      </p:graphicFrame>
      <p:sp>
        <p:nvSpPr>
          <p:cNvPr id="8" name="Rounded Rectangle 7"/>
          <p:cNvSpPr/>
          <p:nvPr/>
        </p:nvSpPr>
        <p:spPr>
          <a:xfrm>
            <a:off x="8087620" y="1180708"/>
            <a:ext cx="1353042" cy="4038600"/>
          </a:xfrm>
          <a:prstGeom prst="roundRect">
            <a:avLst>
              <a:gd name="adj" fmla="val 9458"/>
            </a:avLst>
          </a:prstGeom>
          <a:solidFill>
            <a:schemeClr val="accent5">
              <a:lumMod val="40000"/>
              <a:lumOff val="60000"/>
              <a:alpha val="25000"/>
            </a:schemeClr>
          </a:solidFill>
          <a:ln w="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prstMaterial="matte">
            <a:bevelT w="101600" h="101600"/>
          </a:sp3d>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srgbClr val="0070C0"/>
                </a:solidFill>
                <a:latin typeface="Calibri" panose="020F0502020204030204" pitchFamily="34" charset="0"/>
                <a:cs typeface="Arial" pitchFamily="34" charset="0"/>
              </a:rPr>
              <a:t>Tomorrow</a:t>
            </a:r>
          </a:p>
        </p:txBody>
      </p:sp>
      <p:sp>
        <p:nvSpPr>
          <p:cNvPr id="10" name="TextBox 9"/>
          <p:cNvSpPr txBox="1"/>
          <p:nvPr/>
        </p:nvSpPr>
        <p:spPr>
          <a:xfrm>
            <a:off x="2397346" y="5523261"/>
            <a:ext cx="7413793" cy="510778"/>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latin typeface="Calibri" panose="020F0502020204030204" pitchFamily="34" charset="0"/>
              </a:rPr>
              <a:t>The HTML5 standard is evolving to include device APIs</a:t>
            </a:r>
          </a:p>
        </p:txBody>
      </p:sp>
      <p:sp>
        <p:nvSpPr>
          <p:cNvPr id="7" name="Rounded Rectangle 6"/>
          <p:cNvSpPr/>
          <p:nvPr/>
        </p:nvSpPr>
        <p:spPr>
          <a:xfrm>
            <a:off x="4951810" y="1194022"/>
            <a:ext cx="2940952" cy="4025287"/>
          </a:xfrm>
          <a:prstGeom prst="roundRect">
            <a:avLst>
              <a:gd name="adj" fmla="val 4295"/>
            </a:avLst>
          </a:prstGeom>
          <a:solidFill>
            <a:schemeClr val="bg2">
              <a:lumMod val="20000"/>
              <a:lumOff val="80000"/>
              <a:alpha val="25000"/>
            </a:schemeClr>
          </a:solidFill>
          <a:ln w="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prstMaterial="matte">
            <a:bevelT w="101600" h="101600"/>
          </a:sp3d>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srgbClr val="0070C0"/>
                </a:solidFill>
                <a:latin typeface="Calibri" panose="020F0502020204030204" pitchFamily="34" charset="0"/>
                <a:cs typeface="Arial" pitchFamily="34" charset="0"/>
              </a:rPr>
              <a:t>Today    </a:t>
            </a:r>
          </a:p>
        </p:txBody>
      </p:sp>
    </p:spTree>
    <p:extLst>
      <p:ext uri="{BB962C8B-B14F-4D97-AF65-F5344CB8AC3E}">
        <p14:creationId xmlns:p14="http://schemas.microsoft.com/office/powerpoint/2010/main" val="3866148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приложение работает на устройствах</a:t>
            </a:r>
            <a:endParaRPr lang="ru-RU" dirty="0"/>
          </a:p>
        </p:txBody>
      </p:sp>
      <p:sp>
        <p:nvSpPr>
          <p:cNvPr id="3" name="Text Placeholder 2"/>
          <p:cNvSpPr>
            <a:spLocks noGrp="1"/>
          </p:cNvSpPr>
          <p:nvPr>
            <p:ph type="body" sz="quarter" idx="11"/>
          </p:nvPr>
        </p:nvSpPr>
        <p:spPr>
          <a:xfrm>
            <a:off x="609600" y="930730"/>
            <a:ext cx="10972800" cy="5290457"/>
          </a:xfrm>
        </p:spPr>
        <p:txBody>
          <a:bodyPr/>
          <a:lstStyle/>
          <a:p>
            <a:endParaRPr lang="ru-RU" dirty="0"/>
          </a:p>
        </p:txBody>
      </p:sp>
      <p:grpSp>
        <p:nvGrpSpPr>
          <p:cNvPr id="13" name="Group 12"/>
          <p:cNvGrpSpPr/>
          <p:nvPr/>
        </p:nvGrpSpPr>
        <p:grpSpPr>
          <a:xfrm>
            <a:off x="2008599" y="1578173"/>
            <a:ext cx="8174801" cy="4323521"/>
            <a:chOff x="993913" y="1639957"/>
            <a:chExt cx="8174801" cy="4323521"/>
          </a:xfrm>
        </p:grpSpPr>
        <p:sp>
          <p:nvSpPr>
            <p:cNvPr id="4" name="Rounded Rectangle 3"/>
            <p:cNvSpPr/>
            <p:nvPr/>
          </p:nvSpPr>
          <p:spPr>
            <a:xfrm>
              <a:off x="993913" y="1639957"/>
              <a:ext cx="8174801" cy="4323521"/>
            </a:xfrm>
            <a:prstGeom prst="round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App</a:t>
              </a:r>
              <a:endParaRPr lang="ru-RU" sz="2000" b="1" dirty="0" smtClean="0">
                <a:solidFill>
                  <a:schemeClr val="tx1"/>
                </a:solidFill>
                <a:latin typeface="Neo Sans Intel" pitchFamily="34" charset="0"/>
                <a:cs typeface="Arial" pitchFamily="34" charset="0"/>
              </a:endParaRPr>
            </a:p>
          </p:txBody>
        </p:sp>
        <p:sp>
          <p:nvSpPr>
            <p:cNvPr id="5" name="Rounded Rectangle 4"/>
            <p:cNvSpPr/>
            <p:nvPr/>
          </p:nvSpPr>
          <p:spPr>
            <a:xfrm>
              <a:off x="1186249" y="2397211"/>
              <a:ext cx="4337221" cy="3361038"/>
            </a:xfrm>
            <a:prstGeom prst="roundRect">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b="1" dirty="0" err="1" smtClean="0">
                  <a:solidFill>
                    <a:schemeClr val="tx1"/>
                  </a:solidFill>
                  <a:latin typeface="Neo Sans Intel" pitchFamily="34" charset="0"/>
                  <a:cs typeface="Arial" pitchFamily="34" charset="0"/>
                </a:rPr>
                <a:t>WebView</a:t>
              </a:r>
              <a:r>
                <a:rPr lang="en-US" sz="2000" b="1" dirty="0" smtClean="0">
                  <a:solidFill>
                    <a:schemeClr val="tx1"/>
                  </a:solidFill>
                  <a:latin typeface="Neo Sans Intel" pitchFamily="34" charset="0"/>
                  <a:cs typeface="Arial" pitchFamily="34" charset="0"/>
                </a:rPr>
                <a:t> (</a:t>
              </a:r>
              <a:r>
                <a:rPr lang="en-US" sz="2000" b="1" dirty="0" err="1" smtClean="0">
                  <a:solidFill>
                    <a:schemeClr val="tx1"/>
                  </a:solidFill>
                  <a:latin typeface="Neo Sans Intel" pitchFamily="34" charset="0"/>
                  <a:cs typeface="Arial" pitchFamily="34" charset="0"/>
                </a:rPr>
                <a:t>WebKit</a:t>
              </a:r>
              <a:r>
                <a:rPr lang="en-US" sz="2000" b="1" dirty="0" smtClean="0">
                  <a:solidFill>
                    <a:schemeClr val="tx1"/>
                  </a:solidFill>
                  <a:latin typeface="Neo Sans Intel" pitchFamily="34" charset="0"/>
                  <a:cs typeface="Arial" pitchFamily="34" charset="0"/>
                </a:rPr>
                <a:t>/Chromium/IE)</a:t>
              </a:r>
              <a:endParaRPr lang="ru-RU" sz="2000" b="1" dirty="0" smtClean="0">
                <a:solidFill>
                  <a:schemeClr val="tx1"/>
                </a:solidFill>
                <a:latin typeface="Neo Sans Intel" pitchFamily="34" charset="0"/>
                <a:cs typeface="Arial" pitchFamily="34" charset="0"/>
              </a:endParaRPr>
            </a:p>
          </p:txBody>
        </p:sp>
        <p:sp>
          <p:nvSpPr>
            <p:cNvPr id="9" name="Rounded Rectangle 8"/>
            <p:cNvSpPr/>
            <p:nvPr/>
          </p:nvSpPr>
          <p:spPr>
            <a:xfrm>
              <a:off x="5770605" y="2397211"/>
              <a:ext cx="2891481" cy="1062681"/>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Cordova API</a:t>
              </a:r>
              <a:endParaRPr lang="ru-RU" sz="2000" b="1" dirty="0" smtClean="0">
                <a:solidFill>
                  <a:schemeClr val="tx1"/>
                </a:solidFill>
                <a:latin typeface="Neo Sans Intel" pitchFamily="34" charset="0"/>
                <a:cs typeface="Arial" pitchFamily="34" charset="0"/>
              </a:endParaRPr>
            </a:p>
          </p:txBody>
        </p:sp>
        <p:sp>
          <p:nvSpPr>
            <p:cNvPr id="10" name="Rounded Rectangle 9"/>
            <p:cNvSpPr/>
            <p:nvPr/>
          </p:nvSpPr>
          <p:spPr>
            <a:xfrm>
              <a:off x="5770918" y="3541647"/>
              <a:ext cx="2890854" cy="1072166"/>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latin typeface="Neo Sans Intel" pitchFamily="34" charset="0"/>
                  <a:cs typeface="Arial" pitchFamily="34" charset="0"/>
                </a:rPr>
                <a:t>Intel XDK API</a:t>
              </a:r>
              <a:endParaRPr lang="ru-RU" sz="2000" b="1" dirty="0">
                <a:latin typeface="Neo Sans Intel" pitchFamily="34" charset="0"/>
                <a:cs typeface="Arial" pitchFamily="34" charset="0"/>
              </a:endParaRPr>
            </a:p>
          </p:txBody>
        </p:sp>
        <p:sp>
          <p:nvSpPr>
            <p:cNvPr id="11" name="Rounded Rectangle 10"/>
            <p:cNvSpPr/>
            <p:nvPr/>
          </p:nvSpPr>
          <p:spPr>
            <a:xfrm>
              <a:off x="1319486" y="3048811"/>
              <a:ext cx="4154557" cy="2471351"/>
            </a:xfrm>
            <a:prstGeom prst="roundRect">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ru-RU" sz="2000" b="1" smtClean="0">
                <a:solidFill>
                  <a:schemeClr val="tx1"/>
                </a:solidFill>
                <a:latin typeface="Neo Sans Intel" pitchFamily="34" charset="0"/>
                <a:cs typeface="Arial" pitchFamily="34" charset="0"/>
              </a:endParaRPr>
            </a:p>
          </p:txBody>
        </p:sp>
        <p:sp>
          <p:nvSpPr>
            <p:cNvPr id="6" name="Rounded Rectangle 5"/>
            <p:cNvSpPr/>
            <p:nvPr/>
          </p:nvSpPr>
          <p:spPr>
            <a:xfrm>
              <a:off x="1359243" y="3254675"/>
              <a:ext cx="1198606" cy="2063578"/>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HTML</a:t>
              </a:r>
              <a:endParaRPr lang="ru-RU" sz="2000" b="1" dirty="0" smtClean="0">
                <a:solidFill>
                  <a:schemeClr val="tx1"/>
                </a:solidFill>
                <a:latin typeface="Neo Sans Intel" pitchFamily="34" charset="0"/>
                <a:cs typeface="Arial" pitchFamily="34" charset="0"/>
              </a:endParaRPr>
            </a:p>
          </p:txBody>
        </p:sp>
        <p:sp>
          <p:nvSpPr>
            <p:cNvPr id="7" name="Rounded Rectangle 6"/>
            <p:cNvSpPr/>
            <p:nvPr/>
          </p:nvSpPr>
          <p:spPr>
            <a:xfrm>
              <a:off x="2750185" y="3254675"/>
              <a:ext cx="1203977" cy="2059627"/>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CSS</a:t>
              </a:r>
            </a:p>
          </p:txBody>
        </p:sp>
        <p:sp>
          <p:nvSpPr>
            <p:cNvPr id="8" name="Rounded Rectangle 7"/>
            <p:cNvSpPr/>
            <p:nvPr/>
          </p:nvSpPr>
          <p:spPr>
            <a:xfrm>
              <a:off x="4177837" y="3254675"/>
              <a:ext cx="1246779" cy="2059627"/>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JavaScript</a:t>
              </a:r>
              <a:endParaRPr lang="ru-RU" sz="2000" b="1" dirty="0" smtClean="0">
                <a:solidFill>
                  <a:schemeClr val="tx1"/>
                </a:solidFill>
                <a:latin typeface="Neo Sans Intel" pitchFamily="34" charset="0"/>
                <a:cs typeface="Arial" pitchFamily="34" charset="0"/>
              </a:endParaRPr>
            </a:p>
          </p:txBody>
        </p:sp>
        <p:sp>
          <p:nvSpPr>
            <p:cNvPr id="12" name="Rounded Rectangle 11"/>
            <p:cNvSpPr/>
            <p:nvPr/>
          </p:nvSpPr>
          <p:spPr>
            <a:xfrm>
              <a:off x="5770605" y="4741793"/>
              <a:ext cx="2891167" cy="1072166"/>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latin typeface="Neo Sans Intel" pitchFamily="34" charset="0"/>
                  <a:cs typeface="Arial" pitchFamily="34" charset="0"/>
                </a:rPr>
                <a:t>XHR</a:t>
              </a:r>
              <a:endParaRPr lang="ru-RU" sz="2000" b="1" dirty="0">
                <a:latin typeface="Neo Sans Intel" pitchFamily="34" charset="0"/>
                <a:cs typeface="Arial" pitchFamily="34" charset="0"/>
              </a:endParaRPr>
            </a:p>
          </p:txBody>
        </p:sp>
      </p:grpSp>
    </p:spTree>
    <p:extLst>
      <p:ext uri="{BB962C8B-B14F-4D97-AF65-F5344CB8AC3E}">
        <p14:creationId xmlns:p14="http://schemas.microsoft.com/office/powerpoint/2010/main" val="18854962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a:t>
            </a:r>
            <a:endParaRPr lang="ru-RU" dirty="0"/>
          </a:p>
        </p:txBody>
      </p:sp>
      <p:sp>
        <p:nvSpPr>
          <p:cNvPr id="3" name="Text Placeholder 2"/>
          <p:cNvSpPr>
            <a:spLocks noGrp="1"/>
          </p:cNvSpPr>
          <p:nvPr>
            <p:ph type="body" sz="quarter" idx="11"/>
          </p:nvPr>
        </p:nvSpPr>
        <p:spPr/>
        <p:txBody>
          <a:bodyPr/>
          <a:lstStyle/>
          <a:p>
            <a:pPr fontAlgn="base"/>
            <a:r>
              <a:rPr lang="ru-RU" altLang="ja-JP" dirty="0" smtClean="0"/>
              <a:t>Инструмент крос-платформенной разработки </a:t>
            </a:r>
            <a:r>
              <a:rPr lang="en-US" altLang="ja-JP" dirty="0" smtClean="0"/>
              <a:t>HTML5 </a:t>
            </a:r>
            <a:r>
              <a:rPr lang="ru-RU" altLang="ja-JP" dirty="0" smtClean="0"/>
              <a:t>приложений для мобильных устройств.</a:t>
            </a:r>
            <a:endParaRPr lang="en-US" altLang="ja-JP" dirty="0" smtClean="0"/>
          </a:p>
          <a:p>
            <a:pPr fontAlgn="base"/>
            <a:r>
              <a:rPr lang="en-US" altLang="ja-JP" dirty="0" smtClean="0"/>
              <a:t>Download </a:t>
            </a:r>
            <a:r>
              <a:rPr lang="en-US" altLang="ja-JP" dirty="0"/>
              <a:t>Intel XDK NEW and sign up</a:t>
            </a:r>
            <a:br>
              <a:rPr lang="en-US" altLang="ja-JP" dirty="0"/>
            </a:br>
            <a:r>
              <a:rPr lang="en-US" altLang="ja-JP" u="sng" dirty="0">
                <a:hlinkClick r:id="rId2"/>
              </a:rPr>
              <a:t>http://xdk-software.intel.com/download.html</a:t>
            </a:r>
            <a:endParaRPr lang="en-US" altLang="ja-JP" dirty="0"/>
          </a:p>
          <a:p>
            <a:pPr fontAlgn="base"/>
            <a:r>
              <a:rPr lang="en-US" altLang="ja-JP" dirty="0"/>
              <a:t>Getting Started</a:t>
            </a:r>
            <a:br>
              <a:rPr lang="en-US" altLang="ja-JP" dirty="0"/>
            </a:br>
            <a:r>
              <a:rPr lang="en-US" altLang="ja-JP" u="sng" dirty="0">
                <a:hlinkClick r:id="rId3"/>
              </a:rPr>
              <a:t>http://software.intel.com/en-us/html5/tools</a:t>
            </a:r>
            <a:endParaRPr lang="en-US" altLang="ja-JP" dirty="0"/>
          </a:p>
          <a:p>
            <a:pPr fontAlgn="base"/>
            <a:r>
              <a:rPr lang="en-US" altLang="ja-JP" dirty="0"/>
              <a:t>Training</a:t>
            </a:r>
            <a:br>
              <a:rPr lang="en-US" altLang="ja-JP" dirty="0"/>
            </a:br>
            <a:r>
              <a:rPr lang="en-US" altLang="ja-JP" u="sng" dirty="0">
                <a:hlinkClick r:id="rId4"/>
              </a:rPr>
              <a:t>http://software.intel.com/en-us/html5/training</a:t>
            </a:r>
            <a:endParaRPr lang="en-US" altLang="ja-JP" dirty="0"/>
          </a:p>
          <a:p>
            <a:pPr fontAlgn="base"/>
            <a:r>
              <a:rPr lang="en-US" altLang="ja-JP" dirty="0"/>
              <a:t>Documentation</a:t>
            </a:r>
            <a:br>
              <a:rPr lang="en-US" altLang="ja-JP" dirty="0"/>
            </a:br>
            <a:r>
              <a:rPr lang="en-US" altLang="ja-JP" dirty="0"/>
              <a:t>Intel XDK New:</a:t>
            </a:r>
            <a:br>
              <a:rPr lang="en-US" altLang="ja-JP" dirty="0"/>
            </a:br>
            <a:r>
              <a:rPr lang="en-US" altLang="ja-JP" u="sng" dirty="0">
                <a:hlinkClick r:id="rId5"/>
              </a:rPr>
              <a:t>http://</a:t>
            </a:r>
            <a:r>
              <a:rPr lang="en-US" altLang="ja-JP" u="sng" dirty="0" smtClean="0">
                <a:hlinkClick r:id="rId5"/>
              </a:rPr>
              <a:t>software.intel.com/en-us/html5/articles/xdkdocs</a:t>
            </a:r>
            <a:r>
              <a:rPr lang="en-US" altLang="ja-JP" dirty="0" smtClean="0"/>
              <a:t/>
            </a:r>
            <a:br>
              <a:rPr lang="en-US" altLang="ja-JP" dirty="0" smtClean="0"/>
            </a:br>
            <a:endParaRPr lang="ru-RU" dirty="0"/>
          </a:p>
        </p:txBody>
      </p:sp>
    </p:spTree>
    <p:extLst>
      <p:ext uri="{BB962C8B-B14F-4D97-AF65-F5344CB8AC3E}">
        <p14:creationId xmlns:p14="http://schemas.microsoft.com/office/powerpoint/2010/main" val="42021150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853809" y="2434429"/>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127233"/>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674564"/>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5" name="Slide Number Placeholder 4"/>
          <p:cNvSpPr>
            <a:spLocks noGrp="1"/>
          </p:cNvSpPr>
          <p:nvPr>
            <p:ph type="sldNum" sz="quarter" idx="10"/>
          </p:nvPr>
        </p:nvSpPr>
        <p:spPr/>
        <p:txBody>
          <a:bodyPr/>
          <a:lstStyle/>
          <a:p>
            <a:fld id="{152014F4-1B9C-487C-9C92-261A63D4DBD6}" type="slidenum">
              <a:rPr lang="en-US" smtClean="0"/>
              <a:pPr/>
              <a:t>15</a:t>
            </a:fld>
            <a:endParaRPr lang="en-US" dirty="0"/>
          </a:p>
        </p:txBody>
      </p:sp>
      <p:sp>
        <p:nvSpPr>
          <p:cNvPr id="2" name="Title 1"/>
          <p:cNvSpPr>
            <a:spLocks noGrp="1"/>
          </p:cNvSpPr>
          <p:nvPr>
            <p:ph type="title"/>
          </p:nvPr>
        </p:nvSpPr>
        <p:spPr/>
        <p:txBody>
          <a:bodyPr/>
          <a:lstStyle/>
          <a:p>
            <a:r>
              <a:rPr lang="de-DE" sz="2400" dirty="0" smtClean="0"/>
              <a:t>Intel</a:t>
            </a:r>
            <a:r>
              <a:rPr lang="en-US" sz="2400" dirty="0" smtClean="0"/>
              <a:t>®</a:t>
            </a:r>
            <a:r>
              <a:rPr lang="de-DE" sz="2400" dirty="0" smtClean="0"/>
              <a:t> XDK – Tools for Hybrid HTML5 App Development</a:t>
            </a:r>
            <a:endParaRPr lang="de-DE" sz="2400" dirty="0"/>
          </a:p>
        </p:txBody>
      </p:sp>
      <p:sp>
        <p:nvSpPr>
          <p:cNvPr id="3" name="Date Placeholder 2"/>
          <p:cNvSpPr>
            <a:spLocks noGrp="1"/>
          </p:cNvSpPr>
          <p:nvPr>
            <p:ph type="dt" sz="half" idx="4294967295"/>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4294967295"/>
          </p:nvPr>
        </p:nvSpPr>
        <p:spPr>
          <a:xfrm>
            <a:off x="4552950" y="6410915"/>
            <a:ext cx="3086100" cy="365125"/>
          </a:xfrm>
          <a:prstGeom prst="rect">
            <a:avLst/>
          </a:prstGeom>
        </p:spPr>
        <p:txBody>
          <a:bodyPr/>
          <a:lstStyle/>
          <a:p>
            <a:r>
              <a:rPr lang="en-US" smtClean="0"/>
              <a:t>COLLABORATE. INNOVATE. ENRICH</a:t>
            </a:r>
            <a:endParaRPr lang="en-US" dirty="0"/>
          </a:p>
        </p:txBody>
      </p:sp>
      <p:sp>
        <p:nvSpPr>
          <p:cNvPr id="6" name="Pentagon 5"/>
          <p:cNvSpPr/>
          <p:nvPr/>
        </p:nvSpPr>
        <p:spPr>
          <a:xfrm>
            <a:off x="1727039" y="1167630"/>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167630"/>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smtClean="0">
                <a:solidFill>
                  <a:schemeClr val="tx1"/>
                </a:solidFill>
                <a:cs typeface="Arial" pitchFamily="34" charset="0"/>
              </a:rPr>
              <a:t>Debug, Test, Profile</a:t>
            </a:r>
            <a:endParaRPr lang="de-DE" b="1" dirty="0">
              <a:solidFill>
                <a:schemeClr val="tx1"/>
              </a:solidFill>
              <a:cs typeface="Arial" pitchFamily="34" charset="0"/>
            </a:endParaRPr>
          </a:p>
        </p:txBody>
      </p:sp>
      <p:sp>
        <p:nvSpPr>
          <p:cNvPr id="11" name="Chevron 10"/>
          <p:cNvSpPr/>
          <p:nvPr/>
        </p:nvSpPr>
        <p:spPr>
          <a:xfrm>
            <a:off x="7196363" y="1167630"/>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sp>
        <p:nvSpPr>
          <p:cNvPr id="22" name="Rounded Rectangle 21"/>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25" name="Rounded Rectangle 24"/>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29" name="Rounded Rectangle 28"/>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30" name="Rounded Rectangle 29"/>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31" name="Rounded Rectangle 3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33" name="Rounded Rectangle 32"/>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40" name="Rounded Rectangle 39"/>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57" name="Rounded Rectangle 56"/>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59" name="Rounded Rectangle 58"/>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32" name="Rounded Rectangle 31"/>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34" name="Rounded Rectangle 33"/>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49" name="Rounded Rectangle 48"/>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52" name="Rounded Rectangle 51"/>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53" name="Rounded Rectangle 52"/>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54" name="Rounded Rectangle 53"/>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55" name="Rounded Rectangle 54"/>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56" name="Rounded Rectangle 55"/>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50" name="Rounded Rectangle 49"/>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pic>
        <p:nvPicPr>
          <p:cNvPr id="1040"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764457"/>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3" name="TextBox 21"/>
          <p:cNvSpPr txBox="1">
            <a:spLocks noChangeArrowheads="1"/>
          </p:cNvSpPr>
          <p:nvPr/>
        </p:nvSpPr>
        <p:spPr bwMode="auto">
          <a:xfrm>
            <a:off x="5699459" y="6154555"/>
            <a:ext cx="484528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1050" baseline="20000" dirty="0">
                <a:solidFill>
                  <a:srgbClr val="898989"/>
                </a:solidFill>
              </a:rPr>
              <a:t>*</a:t>
            </a:r>
            <a:r>
              <a:rPr lang="en-US" sz="1050" dirty="0">
                <a:solidFill>
                  <a:srgbClr val="898989"/>
                </a:solidFill>
              </a:rPr>
              <a:t>HTML5 logo is the property of World Wide Web Consortium (W3C) </a:t>
            </a:r>
          </a:p>
        </p:txBody>
      </p:sp>
      <p:sp>
        <p:nvSpPr>
          <p:cNvPr id="35" name="TextBox 34"/>
          <p:cNvSpPr txBox="1"/>
          <p:nvPr/>
        </p:nvSpPr>
        <p:spPr>
          <a:xfrm>
            <a:off x="2026655" y="5611511"/>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6" name="Rounded Rectangle 35"/>
          <p:cNvSpPr/>
          <p:nvPr/>
        </p:nvSpPr>
        <p:spPr>
          <a:xfrm>
            <a:off x="3576982" y="2810238"/>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Tree>
    <p:extLst>
      <p:ext uri="{BB962C8B-B14F-4D97-AF65-F5344CB8AC3E}">
        <p14:creationId xmlns:p14="http://schemas.microsoft.com/office/powerpoint/2010/main" val="204891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 API</a:t>
            </a:r>
            <a:endParaRPr lang="ru-RU" dirty="0"/>
          </a:p>
        </p:txBody>
      </p:sp>
      <p:sp>
        <p:nvSpPr>
          <p:cNvPr id="3" name="Text Placeholder 2"/>
          <p:cNvSpPr>
            <a:spLocks noGrp="1"/>
          </p:cNvSpPr>
          <p:nvPr>
            <p:ph type="body" sz="quarter" idx="11"/>
          </p:nvPr>
        </p:nvSpPr>
        <p:spPr/>
        <p:txBody>
          <a:bodyPr/>
          <a:lstStyle/>
          <a:p>
            <a:r>
              <a:rPr lang="ru-RU" dirty="0" smtClean="0"/>
              <a:t>Наследованная от </a:t>
            </a:r>
            <a:r>
              <a:rPr lang="en-US" dirty="0" err="1" smtClean="0"/>
              <a:t>AppMobi</a:t>
            </a:r>
            <a:r>
              <a:rPr lang="ru-RU" dirty="0" smtClean="0"/>
              <a:t> библиотека для создания гибридных приложений</a:t>
            </a:r>
          </a:p>
          <a:p>
            <a:r>
              <a:rPr lang="ru-RU" dirty="0" smtClean="0"/>
              <a:t>Обеспечивает доступ к</a:t>
            </a:r>
          </a:p>
          <a:p>
            <a:pPr lvl="1"/>
            <a:r>
              <a:rPr lang="ru-RU" dirty="0" smtClean="0"/>
              <a:t>Акселерометр</a:t>
            </a:r>
          </a:p>
          <a:p>
            <a:pPr lvl="1"/>
            <a:r>
              <a:rPr lang="ru-RU" dirty="0" smtClean="0"/>
              <a:t>Кэш</a:t>
            </a:r>
          </a:p>
          <a:p>
            <a:pPr lvl="1"/>
            <a:r>
              <a:rPr lang="ru-RU" dirty="0" smtClean="0"/>
              <a:t>Камера</a:t>
            </a:r>
          </a:p>
          <a:p>
            <a:pPr lvl="1"/>
            <a:r>
              <a:rPr lang="en-US" dirty="0" smtClean="0"/>
              <a:t>Game Canvas</a:t>
            </a:r>
          </a:p>
          <a:p>
            <a:pPr lvl="1"/>
            <a:r>
              <a:rPr lang="en-US" dirty="0" smtClean="0"/>
              <a:t>Contacts</a:t>
            </a:r>
          </a:p>
          <a:p>
            <a:pPr lvl="1"/>
            <a:r>
              <a:rPr lang="ru-RU" dirty="0" smtClean="0"/>
              <a:t>Свойства устройства</a:t>
            </a:r>
          </a:p>
          <a:p>
            <a:pPr lvl="1"/>
            <a:r>
              <a:rPr lang="ru-RU" dirty="0" smtClean="0"/>
              <a:t>Дисковое хранилище</a:t>
            </a:r>
          </a:p>
          <a:p>
            <a:pPr lvl="1"/>
            <a:r>
              <a:rPr lang="ru-RU" dirty="0" smtClean="0"/>
              <a:t>итд</a:t>
            </a:r>
            <a:endParaRPr lang="en-US" dirty="0" smtClean="0"/>
          </a:p>
          <a:p>
            <a:r>
              <a:rPr lang="en-US" dirty="0" smtClean="0"/>
              <a:t>https</a:t>
            </a:r>
            <a:r>
              <a:rPr lang="en-US" dirty="0"/>
              <a:t>://software.intel.com/en-us/node/492826</a:t>
            </a:r>
            <a:endParaRPr lang="ru-RU" dirty="0"/>
          </a:p>
        </p:txBody>
      </p:sp>
    </p:spTree>
    <p:extLst>
      <p:ext uri="{BB962C8B-B14F-4D97-AF65-F5344CB8AC3E}">
        <p14:creationId xmlns:p14="http://schemas.microsoft.com/office/powerpoint/2010/main" val="33358379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Cordova API</a:t>
            </a:r>
            <a:endParaRPr lang="ru-RU" dirty="0"/>
          </a:p>
        </p:txBody>
      </p:sp>
      <p:sp>
        <p:nvSpPr>
          <p:cNvPr id="3" name="Text Placeholder 2"/>
          <p:cNvSpPr>
            <a:spLocks noGrp="1"/>
          </p:cNvSpPr>
          <p:nvPr>
            <p:ph type="body" sz="quarter" idx="11"/>
          </p:nvPr>
        </p:nvSpPr>
        <p:spPr/>
        <p:txBody>
          <a:bodyPr/>
          <a:lstStyle/>
          <a:p>
            <a:r>
              <a:rPr lang="en-US" dirty="0"/>
              <a:t>http://cordova.apache.org/docs/en/2.4.0/</a:t>
            </a:r>
            <a:endParaRPr lang="ru-RU" dirty="0"/>
          </a:p>
        </p:txBody>
      </p:sp>
      <p:pic>
        <p:nvPicPr>
          <p:cNvPr id="4" name="Picture 3"/>
          <p:cNvPicPr>
            <a:picLocks noChangeAspect="1"/>
          </p:cNvPicPr>
          <p:nvPr/>
        </p:nvPicPr>
        <p:blipFill>
          <a:blip r:embed="rId2"/>
          <a:stretch>
            <a:fillRect/>
          </a:stretch>
        </p:blipFill>
        <p:spPr>
          <a:xfrm>
            <a:off x="2817341" y="1471197"/>
            <a:ext cx="6190736" cy="4506084"/>
          </a:xfrm>
          <a:prstGeom prst="rect">
            <a:avLst/>
          </a:prstGeom>
        </p:spPr>
      </p:pic>
    </p:spTree>
    <p:extLst>
      <p:ext uri="{BB962C8B-B14F-4D97-AF65-F5344CB8AC3E}">
        <p14:creationId xmlns:p14="http://schemas.microsoft.com/office/powerpoint/2010/main" val="41409031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 containers</a:t>
            </a:r>
            <a:endParaRPr lang="ru-RU" dirty="0"/>
          </a:p>
        </p:txBody>
      </p:sp>
      <p:sp>
        <p:nvSpPr>
          <p:cNvPr id="3" name="Text Placeholder 2"/>
          <p:cNvSpPr>
            <a:spLocks noGrp="1"/>
          </p:cNvSpPr>
          <p:nvPr>
            <p:ph type="body" sz="quarter" idx="11"/>
          </p:nvPr>
        </p:nvSpPr>
        <p:spPr/>
        <p:txBody>
          <a:bodyPr/>
          <a:lstStyle/>
          <a:p>
            <a:r>
              <a:rPr lang="ru-RU" dirty="0" smtClean="0"/>
              <a:t>Тестовые контейнеры для пробы приложений и отладки</a:t>
            </a:r>
            <a:endParaRPr lang="en-US" dirty="0" smtClean="0"/>
          </a:p>
          <a:p>
            <a:r>
              <a:rPr lang="en-US" dirty="0" err="1" smtClean="0"/>
              <a:t>AppPreview</a:t>
            </a:r>
            <a:endParaRPr lang="en-US" dirty="0" smtClean="0"/>
          </a:p>
          <a:p>
            <a:pPr lvl="1"/>
            <a:r>
              <a:rPr lang="ru-RU" dirty="0" smtClean="0"/>
              <a:t>Использует </a:t>
            </a:r>
            <a:r>
              <a:rPr lang="en-US" dirty="0" smtClean="0"/>
              <a:t>Native </a:t>
            </a:r>
            <a:r>
              <a:rPr lang="en-US" dirty="0" err="1" smtClean="0"/>
              <a:t>WebView</a:t>
            </a:r>
            <a:r>
              <a:rPr lang="en-US" dirty="0" smtClean="0"/>
              <a:t> (</a:t>
            </a:r>
            <a:r>
              <a:rPr lang="en-US" dirty="0" err="1" smtClean="0"/>
              <a:t>WebKit</a:t>
            </a:r>
            <a:r>
              <a:rPr lang="en-US" dirty="0" smtClean="0"/>
              <a:t>/IE/WebKit+v8)</a:t>
            </a:r>
            <a:endParaRPr lang="ru-RU" dirty="0" smtClean="0"/>
          </a:p>
          <a:p>
            <a:pPr lvl="1"/>
            <a:r>
              <a:rPr lang="ru-RU" dirty="0"/>
              <a:t>Функциональность </a:t>
            </a:r>
            <a:r>
              <a:rPr lang="en-US" dirty="0" err="1" smtClean="0"/>
              <a:t>WebView</a:t>
            </a:r>
            <a:r>
              <a:rPr lang="en-US" dirty="0" smtClean="0"/>
              <a:t> </a:t>
            </a:r>
            <a:r>
              <a:rPr lang="ru-RU" dirty="0" smtClean="0"/>
              <a:t>определяется версией ОС</a:t>
            </a:r>
          </a:p>
          <a:p>
            <a:pPr lvl="1"/>
            <a:r>
              <a:rPr lang="ru-RU" dirty="0" smtClean="0"/>
              <a:t>Имеет все расширения для приложения созданного под </a:t>
            </a:r>
            <a:r>
              <a:rPr lang="en-US" dirty="0" smtClean="0"/>
              <a:t>XDK</a:t>
            </a:r>
          </a:p>
          <a:p>
            <a:r>
              <a:rPr lang="en-US" dirty="0" smtClean="0"/>
              <a:t>APX – </a:t>
            </a:r>
            <a:r>
              <a:rPr lang="en-US" dirty="0" err="1" smtClean="0"/>
              <a:t>AppPr</a:t>
            </a:r>
            <a:r>
              <a:rPr lang="en-US" dirty="0" err="1"/>
              <a:t>e</a:t>
            </a:r>
            <a:r>
              <a:rPr lang="en-US" dirty="0" err="1" smtClean="0"/>
              <a:t>view</a:t>
            </a:r>
            <a:r>
              <a:rPr lang="en-US" dirty="0" smtClean="0"/>
              <a:t> Crosswalk</a:t>
            </a:r>
          </a:p>
          <a:p>
            <a:pPr lvl="1"/>
            <a:r>
              <a:rPr lang="ru-RU" dirty="0" smtClean="0"/>
              <a:t>Использует </a:t>
            </a:r>
            <a:r>
              <a:rPr lang="en-US" dirty="0" smtClean="0"/>
              <a:t>Intel Crosswalk – Chromium based browser</a:t>
            </a:r>
          </a:p>
          <a:p>
            <a:pPr lvl="1"/>
            <a:r>
              <a:rPr lang="ru-RU" dirty="0" smtClean="0"/>
              <a:t>Последняя версия </a:t>
            </a:r>
            <a:r>
              <a:rPr lang="en-US" dirty="0" smtClean="0"/>
              <a:t>Chromium, </a:t>
            </a:r>
            <a:r>
              <a:rPr lang="ru-RU" dirty="0" smtClean="0"/>
              <a:t>с лучшей поддержкой </a:t>
            </a:r>
            <a:r>
              <a:rPr lang="en-US" dirty="0" smtClean="0"/>
              <a:t>HTML5</a:t>
            </a:r>
          </a:p>
          <a:p>
            <a:pPr lvl="1"/>
            <a:r>
              <a:rPr lang="ru-RU" dirty="0" smtClean="0"/>
              <a:t>Только </a:t>
            </a:r>
            <a:r>
              <a:rPr lang="en-US" dirty="0" smtClean="0"/>
              <a:t>Android/</a:t>
            </a:r>
            <a:r>
              <a:rPr lang="en-US" dirty="0" err="1" smtClean="0"/>
              <a:t>Tizen</a:t>
            </a:r>
            <a:endParaRPr lang="ru-RU" dirty="0" smtClean="0"/>
          </a:p>
          <a:p>
            <a:pPr lvl="1"/>
            <a:r>
              <a:rPr lang="ru-RU" dirty="0" smtClean="0"/>
              <a:t>Добавляет 3</a:t>
            </a:r>
            <a:r>
              <a:rPr lang="en-US" dirty="0" smtClean="0"/>
              <a:t>0</a:t>
            </a:r>
            <a:r>
              <a:rPr lang="ru-RU" dirty="0" smtClean="0"/>
              <a:t>-</a:t>
            </a:r>
            <a:r>
              <a:rPr lang="en-US" dirty="0" smtClean="0"/>
              <a:t>4</a:t>
            </a:r>
            <a:r>
              <a:rPr lang="ru-RU" dirty="0" smtClean="0"/>
              <a:t>0 Мб к </a:t>
            </a:r>
            <a:r>
              <a:rPr lang="en-US" dirty="0" err="1" smtClean="0"/>
              <a:t>apk</a:t>
            </a:r>
            <a:r>
              <a:rPr lang="en-US" dirty="0" smtClean="0"/>
              <a:t> </a:t>
            </a:r>
            <a:r>
              <a:rPr lang="ru-RU" dirty="0" smtClean="0"/>
              <a:t>и </a:t>
            </a:r>
            <a:r>
              <a:rPr lang="en-US" dirty="0" smtClean="0"/>
              <a:t>35-60 </a:t>
            </a:r>
            <a:r>
              <a:rPr lang="ru-RU" dirty="0" smtClean="0"/>
              <a:t>в развернутом виде</a:t>
            </a:r>
            <a:endParaRPr lang="ru-RU" dirty="0"/>
          </a:p>
        </p:txBody>
      </p:sp>
    </p:spTree>
    <p:extLst>
      <p:ext uri="{BB962C8B-B14F-4D97-AF65-F5344CB8AC3E}">
        <p14:creationId xmlns:p14="http://schemas.microsoft.com/office/powerpoint/2010/main" val="20096920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#1</a:t>
            </a:r>
            <a:br>
              <a:rPr lang="en-US" dirty="0" smtClean="0"/>
            </a:br>
            <a:r>
              <a:rPr lang="en-US" dirty="0" smtClean="0"/>
              <a:t>Layout and Design</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19</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250083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Знакомимся</a:t>
            </a:r>
            <a:endParaRPr lang="ru-RU" dirty="0"/>
          </a:p>
        </p:txBody>
      </p:sp>
      <p:sp>
        <p:nvSpPr>
          <p:cNvPr id="3" name="Text Placeholder 2"/>
          <p:cNvSpPr>
            <a:spLocks noGrp="1"/>
          </p:cNvSpPr>
          <p:nvPr>
            <p:ph type="body" sz="quarter" idx="11"/>
          </p:nvPr>
        </p:nvSpPr>
        <p:spPr/>
        <p:txBody>
          <a:bodyPr/>
          <a:lstStyle/>
          <a:p>
            <a:endParaRPr lang="ru-RU" dirty="0"/>
          </a:p>
          <a:p>
            <a:r>
              <a:rPr lang="ru-RU" dirty="0" smtClean="0"/>
              <a:t>Кто знаком с </a:t>
            </a:r>
            <a:r>
              <a:rPr lang="en-US" dirty="0" smtClean="0"/>
              <a:t>HTML5</a:t>
            </a:r>
            <a:r>
              <a:rPr lang="ru-RU" dirty="0" smtClean="0"/>
              <a:t>, </a:t>
            </a:r>
            <a:r>
              <a:rPr lang="en-US" dirty="0" smtClean="0"/>
              <a:t>JavaScript?</a:t>
            </a:r>
          </a:p>
          <a:p>
            <a:endParaRPr lang="en-US" dirty="0"/>
          </a:p>
          <a:p>
            <a:r>
              <a:rPr lang="ru-RU" dirty="0" smtClean="0"/>
              <a:t>Кто разрабатывал приложения для мобильных платформ</a:t>
            </a:r>
            <a:r>
              <a:rPr lang="en-US" smtClean="0"/>
              <a:t>?</a:t>
            </a:r>
            <a:endParaRPr lang="en-US" dirty="0" smtClean="0"/>
          </a:p>
          <a:p>
            <a:endParaRPr lang="ru-RU" dirty="0" smtClean="0"/>
          </a:p>
          <a:p>
            <a:r>
              <a:rPr lang="ru-RU" dirty="0" smtClean="0"/>
              <a:t>Как из </a:t>
            </a:r>
            <a:r>
              <a:rPr lang="en-US" dirty="0" smtClean="0"/>
              <a:t>HTML5 </a:t>
            </a:r>
            <a:r>
              <a:rPr lang="ru-RU" dirty="0" smtClean="0"/>
              <a:t>приложения сделать </a:t>
            </a:r>
            <a:r>
              <a:rPr lang="en-US" dirty="0" smtClean="0"/>
              <a:t>Android </a:t>
            </a:r>
            <a:r>
              <a:rPr lang="ru-RU" dirty="0" smtClean="0"/>
              <a:t>приложение</a:t>
            </a:r>
            <a:r>
              <a:rPr lang="en-US" dirty="0" smtClean="0"/>
              <a:t>?</a:t>
            </a:r>
          </a:p>
          <a:p>
            <a:endParaRPr lang="ru-RU" dirty="0" smtClean="0"/>
          </a:p>
          <a:p>
            <a:r>
              <a:rPr lang="ru-RU" dirty="0" smtClean="0"/>
              <a:t>Можно ли </a:t>
            </a:r>
            <a:r>
              <a:rPr lang="ru-RU" dirty="0"/>
              <a:t>из </a:t>
            </a:r>
            <a:r>
              <a:rPr lang="en-US" dirty="0"/>
              <a:t>HTML5 </a:t>
            </a:r>
            <a:r>
              <a:rPr lang="ru-RU" dirty="0"/>
              <a:t>приложения сделать </a:t>
            </a:r>
            <a:r>
              <a:rPr lang="en-US" dirty="0" smtClean="0"/>
              <a:t>iPhone </a:t>
            </a:r>
            <a:r>
              <a:rPr lang="ru-RU" dirty="0" smtClean="0"/>
              <a:t>прложение</a:t>
            </a:r>
            <a:r>
              <a:rPr lang="en-US" dirty="0" smtClean="0"/>
              <a:t>?</a:t>
            </a:r>
          </a:p>
          <a:p>
            <a:endParaRPr lang="en-US" dirty="0"/>
          </a:p>
          <a:p>
            <a:r>
              <a:rPr lang="en-US" dirty="0" smtClean="0"/>
              <a:t>Windows Phone 8?</a:t>
            </a:r>
            <a:endParaRPr lang="ru-RU" dirty="0"/>
          </a:p>
        </p:txBody>
      </p:sp>
    </p:spTree>
    <p:extLst>
      <p:ext uri="{BB962C8B-B14F-4D97-AF65-F5344CB8AC3E}">
        <p14:creationId xmlns:p14="http://schemas.microsoft.com/office/powerpoint/2010/main" val="4952903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5" name="Slide Number Placeholder 4"/>
          <p:cNvSpPr>
            <a:spLocks noGrp="1"/>
          </p:cNvSpPr>
          <p:nvPr>
            <p:ph type="sldNum" sz="quarter" idx="10"/>
          </p:nvPr>
        </p:nvSpPr>
        <p:spPr/>
        <p:txBody>
          <a:bodyPr/>
          <a:lstStyle/>
          <a:p>
            <a:fld id="{152014F4-1B9C-487C-9C92-261A63D4DBD6}" type="slidenum">
              <a:rPr lang="en-US" smtClean="0"/>
              <a:pPr/>
              <a:t>20</a:t>
            </a:fld>
            <a:endParaRPr lang="en-US" dirty="0"/>
          </a:p>
        </p:txBody>
      </p:sp>
      <p:sp>
        <p:nvSpPr>
          <p:cNvPr id="2" name="Title 1"/>
          <p:cNvSpPr>
            <a:spLocks noGrp="1"/>
          </p:cNvSpPr>
          <p:nvPr>
            <p:ph type="title"/>
          </p:nvPr>
        </p:nvSpPr>
        <p:spPr/>
        <p:txBody>
          <a:bodyPr/>
          <a:lstStyle/>
          <a:p>
            <a:r>
              <a:rPr lang="de-DE" smtClean="0"/>
              <a:t>Develop: Mobile App Design Tools</a:t>
            </a:r>
            <a:endParaRPr lang="de-DE"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5" name="Rounded Rectangle 44"/>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pic>
        <p:nvPicPr>
          <p:cNvPr id="44"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 name="Date Placeholder 2"/>
          <p:cNvSpPr>
            <a:spLocks noGrp="1"/>
          </p:cNvSpPr>
          <p:nvPr>
            <p:ph type="dt" sz="half" idx="4294967295"/>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4294967295"/>
          </p:nvPr>
        </p:nvSpPr>
        <p:spPr>
          <a:xfrm>
            <a:off x="4552950" y="6410915"/>
            <a:ext cx="3086100" cy="365125"/>
          </a:xfrm>
          <a:prstGeom prst="rect">
            <a:avLst/>
          </a:prstGeom>
        </p:spPr>
        <p:txBody>
          <a:bodyPr/>
          <a:lstStyle/>
          <a:p>
            <a:r>
              <a:rPr lang="en-US" smtClean="0"/>
              <a:t>COLLABORATE. INNOVATE. ENRICH</a:t>
            </a:r>
            <a:endParaRPr lang="en-US" dirty="0"/>
          </a:p>
        </p:txBody>
      </p:sp>
      <p:sp>
        <p:nvSpPr>
          <p:cNvPr id="32" name="TextBox 31"/>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3" name="Rounded Rectangle 32"/>
          <p:cNvSpPr/>
          <p:nvPr/>
        </p:nvSpPr>
        <p:spPr>
          <a:xfrm>
            <a:off x="3586696" y="2804672"/>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
        <p:nvSpPr>
          <p:cNvPr id="36" name="Rectangle 35"/>
          <p:cNvSpPr/>
          <p:nvPr/>
        </p:nvSpPr>
        <p:spPr>
          <a:xfrm>
            <a:off x="3536176" y="959831"/>
            <a:ext cx="7131825" cy="2580275"/>
          </a:xfrm>
          <a:prstGeom prst="rect">
            <a:avLst/>
          </a:prstGeom>
          <a:gradFill flip="none" rotWithShape="0">
            <a:gsLst>
              <a:gs pos="0">
                <a:schemeClr val="bg1"/>
              </a:gs>
              <a:gs pos="0">
                <a:schemeClr val="bg1">
                  <a:alpha val="0"/>
                </a:schemeClr>
              </a:gs>
              <a:gs pos="59000">
                <a:schemeClr val="bg1">
                  <a:alpha val="78000"/>
                </a:schemeClr>
              </a:gs>
            </a:gsLst>
            <a:lin ang="165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Tree>
    <p:extLst>
      <p:ext uri="{BB962C8B-B14F-4D97-AF65-F5344CB8AC3E}">
        <p14:creationId xmlns:p14="http://schemas.microsoft.com/office/powerpoint/2010/main" val="110128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ru-RU" dirty="0"/>
          </a:p>
        </p:txBody>
      </p:sp>
      <p:sp>
        <p:nvSpPr>
          <p:cNvPr id="3" name="Text Placeholder 2"/>
          <p:cNvSpPr>
            <a:spLocks noGrp="1"/>
          </p:cNvSpPr>
          <p:nvPr>
            <p:ph type="body" sz="quarter" idx="11"/>
          </p:nvPr>
        </p:nvSpPr>
        <p:spPr/>
        <p:txBody>
          <a:bodyPr/>
          <a:lstStyle/>
          <a:p>
            <a:r>
              <a:rPr lang="ru-RU" dirty="0" smtClean="0"/>
              <a:t>Несколько опций</a:t>
            </a:r>
            <a:endParaRPr lang="en-US" dirty="0" smtClean="0"/>
          </a:p>
          <a:p>
            <a:pPr lvl="1"/>
            <a:r>
              <a:rPr lang="en-US" dirty="0" smtClean="0"/>
              <a:t>Blank project &lt;- </a:t>
            </a:r>
            <a:r>
              <a:rPr lang="en-US" dirty="0" err="1" smtClean="0"/>
              <a:t>xdk</a:t>
            </a:r>
            <a:r>
              <a:rPr lang="en-US" dirty="0" smtClean="0"/>
              <a:t> &amp; index.html </a:t>
            </a:r>
            <a:r>
              <a:rPr lang="ru-RU" dirty="0" smtClean="0"/>
              <a:t>с инициализацие </a:t>
            </a:r>
            <a:r>
              <a:rPr lang="en-US" dirty="0" err="1" smtClean="0"/>
              <a:t>intel</a:t>
            </a:r>
            <a:r>
              <a:rPr lang="en-US" dirty="0" smtClean="0"/>
              <a:t> API</a:t>
            </a:r>
          </a:p>
          <a:p>
            <a:pPr lvl="1"/>
            <a:r>
              <a:rPr lang="en-US" dirty="0" smtClean="0"/>
              <a:t>Demo &lt;- </a:t>
            </a:r>
            <a:r>
              <a:rPr lang="ru-RU" dirty="0" smtClean="0"/>
              <a:t>полезно для изучения возможностей</a:t>
            </a:r>
            <a:endParaRPr lang="en-US" dirty="0" smtClean="0"/>
          </a:p>
          <a:p>
            <a:pPr lvl="1"/>
            <a:r>
              <a:rPr lang="en-US" dirty="0" smtClean="0"/>
              <a:t>Template</a:t>
            </a:r>
          </a:p>
          <a:p>
            <a:pPr lvl="1"/>
            <a:r>
              <a:rPr lang="en-US" dirty="0" smtClean="0"/>
              <a:t>Import existing app</a:t>
            </a:r>
          </a:p>
          <a:p>
            <a:pPr lvl="1"/>
            <a:r>
              <a:rPr lang="en-US" dirty="0" smtClean="0"/>
              <a:t>Use App Starter</a:t>
            </a:r>
            <a:r>
              <a:rPr lang="ru-RU" dirty="0" smtClean="0"/>
              <a:t> </a:t>
            </a:r>
            <a:r>
              <a:rPr lang="en-US" dirty="0" smtClean="0"/>
              <a:t>&lt;- </a:t>
            </a:r>
            <a:r>
              <a:rPr lang="ru-RU" dirty="0" smtClean="0"/>
              <a:t>полностью покрывается </a:t>
            </a:r>
            <a:r>
              <a:rPr lang="en-US" dirty="0" smtClean="0"/>
              <a:t>App Designer</a:t>
            </a:r>
          </a:p>
          <a:p>
            <a:pPr lvl="1"/>
            <a:r>
              <a:rPr lang="en-US" dirty="0" smtClean="0"/>
              <a:t>App Designer &lt;- </a:t>
            </a:r>
            <a:r>
              <a:rPr lang="ru-RU" smtClean="0"/>
              <a:t>Включает 4 фрэймворка</a:t>
            </a:r>
            <a:endParaRPr lang="en-US" dirty="0" smtClean="0"/>
          </a:p>
        </p:txBody>
      </p:sp>
    </p:spTree>
    <p:extLst>
      <p:ext uri="{BB962C8B-B14F-4D97-AF65-F5344CB8AC3E}">
        <p14:creationId xmlns:p14="http://schemas.microsoft.com/office/powerpoint/2010/main" val="40196207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Framework</a:t>
            </a:r>
            <a:r>
              <a:rPr lang="ru-RU" dirty="0" smtClean="0"/>
              <a:t> </a:t>
            </a:r>
            <a:r>
              <a:rPr lang="en-US" dirty="0" smtClean="0"/>
              <a:t>&amp; others</a:t>
            </a:r>
            <a:endParaRPr lang="ru-RU" dirty="0"/>
          </a:p>
        </p:txBody>
      </p:sp>
      <p:sp>
        <p:nvSpPr>
          <p:cNvPr id="3" name="Text Placeholder 2"/>
          <p:cNvSpPr>
            <a:spLocks noGrp="1"/>
          </p:cNvSpPr>
          <p:nvPr>
            <p:ph type="body" sz="quarter" idx="11"/>
          </p:nvPr>
        </p:nvSpPr>
        <p:spPr/>
        <p:txBody>
          <a:bodyPr/>
          <a:lstStyle/>
          <a:p>
            <a:r>
              <a:rPr lang="ru-RU" dirty="0" smtClean="0"/>
              <a:t>Делают </a:t>
            </a:r>
            <a:r>
              <a:rPr lang="en-US" dirty="0" err="1" smtClean="0"/>
              <a:t>look&amp;fill</a:t>
            </a:r>
            <a:r>
              <a:rPr lang="en-US" dirty="0" smtClean="0"/>
              <a:t> </a:t>
            </a:r>
            <a:r>
              <a:rPr lang="ru-RU" dirty="0" smtClean="0"/>
              <a:t>приложения похоже на </a:t>
            </a:r>
            <a:r>
              <a:rPr lang="en-US" dirty="0" err="1" smtClean="0"/>
              <a:t>look&amp;fill</a:t>
            </a:r>
            <a:r>
              <a:rPr lang="en-US" dirty="0" smtClean="0"/>
              <a:t> </a:t>
            </a:r>
            <a:r>
              <a:rPr lang="ru-RU" dirty="0" smtClean="0"/>
              <a:t>платформы</a:t>
            </a:r>
          </a:p>
          <a:p>
            <a:r>
              <a:rPr lang="en-US" dirty="0" smtClean="0"/>
              <a:t>App Framework </a:t>
            </a:r>
            <a:r>
              <a:rPr lang="ru-RU" dirty="0" smtClean="0"/>
              <a:t>оптимизирован специально под </a:t>
            </a:r>
            <a:r>
              <a:rPr lang="en-US" dirty="0" err="1" smtClean="0"/>
              <a:t>WebKit</a:t>
            </a:r>
            <a:endParaRPr lang="ru-RU" dirty="0" smtClean="0"/>
          </a:p>
          <a:p>
            <a:pPr lvl="1"/>
            <a:r>
              <a:rPr lang="ru-RU" dirty="0" smtClean="0"/>
              <a:t>Содержит меньше кода</a:t>
            </a:r>
          </a:p>
          <a:p>
            <a:pPr lvl="1"/>
            <a:r>
              <a:rPr lang="ru-RU" dirty="0" smtClean="0"/>
              <a:t>Испольует </a:t>
            </a:r>
            <a:r>
              <a:rPr lang="en-US" dirty="0" smtClean="0"/>
              <a:t>tips &amp; </a:t>
            </a:r>
            <a:r>
              <a:rPr lang="en-US" dirty="0"/>
              <a:t>tricks </a:t>
            </a:r>
            <a:r>
              <a:rPr lang="en-US" dirty="0" err="1" smtClean="0"/>
              <a:t>WebKit</a:t>
            </a:r>
            <a:endParaRPr lang="en-US" dirty="0"/>
          </a:p>
          <a:p>
            <a:endParaRPr lang="ru-RU" dirty="0"/>
          </a:p>
        </p:txBody>
      </p:sp>
    </p:spTree>
    <p:extLst>
      <p:ext uri="{BB962C8B-B14F-4D97-AF65-F5344CB8AC3E}">
        <p14:creationId xmlns:p14="http://schemas.microsoft.com/office/powerpoint/2010/main" val="35259547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a:t>
            </a:r>
            <a:endParaRPr lang="ru-RU" dirty="0"/>
          </a:p>
        </p:txBody>
      </p:sp>
      <p:sp>
        <p:nvSpPr>
          <p:cNvPr id="3" name="Text Placeholder 2"/>
          <p:cNvSpPr>
            <a:spLocks noGrp="1"/>
          </p:cNvSpPr>
          <p:nvPr>
            <p:ph type="body" sz="quarter" idx="11"/>
          </p:nvPr>
        </p:nvSpPr>
        <p:spPr/>
        <p:txBody>
          <a:bodyPr/>
          <a:lstStyle/>
          <a:p>
            <a:r>
              <a:rPr lang="en-US" dirty="0" smtClean="0"/>
              <a:t>Brackets</a:t>
            </a:r>
            <a:endParaRPr lang="ru-RU" dirty="0" smtClean="0"/>
          </a:p>
          <a:p>
            <a:pPr lvl="1"/>
            <a:r>
              <a:rPr lang="ru-RU" dirty="0" smtClean="0"/>
              <a:t>Полноценный </a:t>
            </a:r>
            <a:r>
              <a:rPr lang="en-US" dirty="0" smtClean="0"/>
              <a:t>JavaScript </a:t>
            </a:r>
            <a:r>
              <a:rPr lang="ru-RU" dirty="0" smtClean="0"/>
              <a:t>редактор разрабатываемый </a:t>
            </a:r>
            <a:r>
              <a:rPr lang="en-US" dirty="0" smtClean="0"/>
              <a:t>Adobe</a:t>
            </a:r>
          </a:p>
          <a:p>
            <a:pPr lvl="1"/>
            <a:r>
              <a:rPr lang="ru-RU" dirty="0" smtClean="0"/>
              <a:t>Хорошие возможности настройки и плагинов</a:t>
            </a:r>
            <a:endParaRPr lang="en-US" dirty="0" smtClean="0"/>
          </a:p>
          <a:p>
            <a:r>
              <a:rPr lang="en-US" dirty="0" smtClean="0"/>
              <a:t>Designer</a:t>
            </a:r>
          </a:p>
          <a:p>
            <a:pPr lvl="1"/>
            <a:r>
              <a:rPr lang="ru-RU" dirty="0" smtClean="0"/>
              <a:t>Легко набросать макет, добавить обработчик событий</a:t>
            </a:r>
          </a:p>
          <a:p>
            <a:pPr lvl="1"/>
            <a:r>
              <a:rPr lang="ru-RU" dirty="0" smtClean="0"/>
              <a:t>Сделать многостраничное приложение</a:t>
            </a:r>
          </a:p>
          <a:p>
            <a:pPr lvl="1"/>
            <a:r>
              <a:rPr lang="en-US" dirty="0" smtClean="0"/>
              <a:t>One way </a:t>
            </a:r>
            <a:r>
              <a:rPr lang="ru-RU" dirty="0" smtClean="0"/>
              <a:t>путь от </a:t>
            </a:r>
            <a:r>
              <a:rPr lang="en-US" dirty="0" smtClean="0"/>
              <a:t>Designer</a:t>
            </a:r>
            <a:r>
              <a:rPr lang="ru-RU" dirty="0" smtClean="0"/>
              <a:t> к </a:t>
            </a:r>
            <a:r>
              <a:rPr lang="en-US" dirty="0" smtClean="0"/>
              <a:t>JavaScript </a:t>
            </a:r>
            <a:r>
              <a:rPr lang="ru-RU" dirty="0" smtClean="0"/>
              <a:t>коду. Легко перейти в редактор, трудно вернуться обратно</a:t>
            </a:r>
            <a:endParaRPr lang="ru-RU" dirty="0"/>
          </a:p>
        </p:txBody>
      </p:sp>
    </p:spTree>
    <p:extLst>
      <p:ext uri="{BB962C8B-B14F-4D97-AF65-F5344CB8AC3E}">
        <p14:creationId xmlns:p14="http://schemas.microsoft.com/office/powerpoint/2010/main" val="41270957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1</a:t>
            </a:r>
            <a:endParaRPr lang="ru-RU" dirty="0"/>
          </a:p>
        </p:txBody>
      </p:sp>
      <p:sp>
        <p:nvSpPr>
          <p:cNvPr id="3" name="Text Placeholder 2"/>
          <p:cNvSpPr>
            <a:spLocks noGrp="1"/>
          </p:cNvSpPr>
          <p:nvPr>
            <p:ph type="body" sz="quarter" idx="11"/>
          </p:nvPr>
        </p:nvSpPr>
        <p:spPr/>
        <p:txBody>
          <a:bodyPr/>
          <a:lstStyle/>
          <a:p>
            <a:endParaRPr lang="ru-RU"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08968" y="1536655"/>
            <a:ext cx="2787015" cy="407860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36576" y="726621"/>
            <a:ext cx="5118848" cy="507506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775622" y="3369111"/>
            <a:ext cx="5257800" cy="1609090"/>
          </a:xfrm>
          <a:prstGeom prst="rect">
            <a:avLst/>
          </a:prstGeom>
          <a:noFill/>
          <a:ln>
            <a:noFill/>
          </a:ln>
        </p:spPr>
      </p:pic>
    </p:spTree>
    <p:extLst>
      <p:ext uri="{BB962C8B-B14F-4D97-AF65-F5344CB8AC3E}">
        <p14:creationId xmlns:p14="http://schemas.microsoft.com/office/powerpoint/2010/main" val="3775657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#2</a:t>
            </a:r>
            <a:br>
              <a:rPr lang="en-US" dirty="0" smtClean="0"/>
            </a:br>
            <a:r>
              <a:rPr lang="en-US" dirty="0" smtClean="0"/>
              <a:t>Test and Debug</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25</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197927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5" name="Slide Number Placeholder 4"/>
          <p:cNvSpPr>
            <a:spLocks noGrp="1"/>
          </p:cNvSpPr>
          <p:nvPr>
            <p:ph type="sldNum" sz="quarter" idx="10"/>
          </p:nvPr>
        </p:nvSpPr>
        <p:spPr/>
        <p:txBody>
          <a:bodyPr/>
          <a:lstStyle/>
          <a:p>
            <a:fld id="{152014F4-1B9C-487C-9C92-261A63D4DBD6}" type="slidenum">
              <a:rPr lang="en-US" smtClean="0"/>
              <a:pPr/>
              <a:t>26</a:t>
            </a:fld>
            <a:endParaRPr lang="en-US" dirty="0"/>
          </a:p>
        </p:txBody>
      </p:sp>
      <p:sp>
        <p:nvSpPr>
          <p:cNvPr id="2" name="Title 1"/>
          <p:cNvSpPr>
            <a:spLocks noGrp="1"/>
          </p:cNvSpPr>
          <p:nvPr>
            <p:ph type="title"/>
          </p:nvPr>
        </p:nvSpPr>
        <p:spPr/>
        <p:txBody>
          <a:bodyPr/>
          <a:lstStyle/>
          <a:p>
            <a:r>
              <a:rPr lang="de-DE" smtClean="0"/>
              <a:t>Test: Emulate and On-Device Debug</a:t>
            </a:r>
            <a:endParaRPr lang="de-DE" dirty="0"/>
          </a:p>
        </p:txBody>
      </p:sp>
      <p:sp>
        <p:nvSpPr>
          <p:cNvPr id="3" name="Date Placeholder 2"/>
          <p:cNvSpPr>
            <a:spLocks noGrp="1"/>
          </p:cNvSpPr>
          <p:nvPr>
            <p:ph type="dt" sz="half" idx="4294967295"/>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4294967295"/>
          </p:nvPr>
        </p:nvSpPr>
        <p:spPr>
          <a:xfrm>
            <a:off x="4552950" y="6410915"/>
            <a:ext cx="3086100" cy="365125"/>
          </a:xfrm>
          <a:prstGeom prst="rect">
            <a:avLst/>
          </a:prstGeom>
        </p:spPr>
        <p:txBody>
          <a:bodyPr/>
          <a:lstStyle/>
          <a:p>
            <a:r>
              <a:rPr lang="en-US" smtClean="0"/>
              <a:t>COLLABORATE. INNOVATE. ENRICH</a:t>
            </a:r>
            <a:endParaRPr lang="en-US"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pic>
        <p:nvPicPr>
          <p:cNvPr id="45"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2" name="Rounded Rectangle 41"/>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sp>
        <p:nvSpPr>
          <p:cNvPr id="36" name="Rectangle 35"/>
          <p:cNvSpPr/>
          <p:nvPr/>
        </p:nvSpPr>
        <p:spPr>
          <a:xfrm>
            <a:off x="1662711" y="969834"/>
            <a:ext cx="1864089" cy="3910552"/>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7" name="Rectangle 36"/>
          <p:cNvSpPr/>
          <p:nvPr/>
        </p:nvSpPr>
        <p:spPr>
          <a:xfrm>
            <a:off x="7240066" y="959342"/>
            <a:ext cx="3427935" cy="2569420"/>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3" name="TextBox 32"/>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4" name="Rounded Rectangle 33"/>
          <p:cNvSpPr/>
          <p:nvPr/>
        </p:nvSpPr>
        <p:spPr>
          <a:xfrm>
            <a:off x="3576982" y="2810238"/>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Tree>
    <p:extLst>
      <p:ext uri="{BB962C8B-B14F-4D97-AF65-F5344CB8AC3E}">
        <p14:creationId xmlns:p14="http://schemas.microsoft.com/office/powerpoint/2010/main" val="2578678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a:t>
            </a:r>
            <a:endParaRPr lang="ru-RU" dirty="0"/>
          </a:p>
        </p:txBody>
      </p:sp>
      <p:sp>
        <p:nvSpPr>
          <p:cNvPr id="3" name="Text Placeholder 2"/>
          <p:cNvSpPr>
            <a:spLocks noGrp="1"/>
          </p:cNvSpPr>
          <p:nvPr>
            <p:ph type="body" sz="quarter" idx="11"/>
          </p:nvPr>
        </p:nvSpPr>
        <p:spPr/>
        <p:txBody>
          <a:bodyPr/>
          <a:lstStyle/>
          <a:p>
            <a:endParaRPr lang="ru-RU" dirty="0"/>
          </a:p>
        </p:txBody>
      </p:sp>
      <p:pic>
        <p:nvPicPr>
          <p:cNvPr id="4" name="Picture 3"/>
          <p:cNvPicPr>
            <a:picLocks noChangeAspect="1"/>
          </p:cNvPicPr>
          <p:nvPr/>
        </p:nvPicPr>
        <p:blipFill>
          <a:blip r:embed="rId2"/>
          <a:stretch>
            <a:fillRect/>
          </a:stretch>
        </p:blipFill>
        <p:spPr>
          <a:xfrm>
            <a:off x="843338" y="779513"/>
            <a:ext cx="10873174" cy="5592889"/>
          </a:xfrm>
          <a:prstGeom prst="rect">
            <a:avLst/>
          </a:prstGeom>
        </p:spPr>
      </p:pic>
    </p:spTree>
    <p:extLst>
      <p:ext uri="{BB962C8B-B14F-4D97-AF65-F5344CB8AC3E}">
        <p14:creationId xmlns:p14="http://schemas.microsoft.com/office/powerpoint/2010/main" val="18514712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ru-RU" dirty="0"/>
          </a:p>
        </p:txBody>
      </p:sp>
      <p:sp>
        <p:nvSpPr>
          <p:cNvPr id="3" name="Text Placeholder 2"/>
          <p:cNvSpPr>
            <a:spLocks noGrp="1"/>
          </p:cNvSpPr>
          <p:nvPr>
            <p:ph type="body" sz="quarter" idx="11"/>
          </p:nvPr>
        </p:nvSpPr>
        <p:spPr/>
        <p:txBody>
          <a:bodyPr/>
          <a:lstStyle/>
          <a:p>
            <a:endParaRPr lang="ru-RU"/>
          </a:p>
        </p:txBody>
      </p:sp>
      <p:pic>
        <p:nvPicPr>
          <p:cNvPr id="4" name="Picture 3"/>
          <p:cNvPicPr>
            <a:picLocks noChangeAspect="1"/>
          </p:cNvPicPr>
          <p:nvPr/>
        </p:nvPicPr>
        <p:blipFill>
          <a:blip r:embed="rId2"/>
          <a:stretch>
            <a:fillRect/>
          </a:stretch>
        </p:blipFill>
        <p:spPr>
          <a:xfrm>
            <a:off x="914400" y="726621"/>
            <a:ext cx="10363200" cy="5330571"/>
          </a:xfrm>
          <a:prstGeom prst="rect">
            <a:avLst/>
          </a:prstGeom>
        </p:spPr>
      </p:pic>
    </p:spTree>
    <p:extLst>
      <p:ext uri="{BB962C8B-B14F-4D97-AF65-F5344CB8AC3E}">
        <p14:creationId xmlns:p14="http://schemas.microsoft.com/office/powerpoint/2010/main" val="434032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a:t>
            </a:r>
            <a:endParaRPr lang="ru-RU" dirty="0"/>
          </a:p>
        </p:txBody>
      </p:sp>
      <p:sp>
        <p:nvSpPr>
          <p:cNvPr id="3" name="Text Placeholder 2"/>
          <p:cNvSpPr>
            <a:spLocks noGrp="1"/>
          </p:cNvSpPr>
          <p:nvPr>
            <p:ph type="body" sz="quarter" idx="11"/>
          </p:nvPr>
        </p:nvSpPr>
        <p:spPr/>
        <p:txBody>
          <a:bodyPr/>
          <a:lstStyle/>
          <a:p>
            <a:endParaRPr lang="ru-RU"/>
          </a:p>
        </p:txBody>
      </p:sp>
      <p:pic>
        <p:nvPicPr>
          <p:cNvPr id="4" name="Picture 3"/>
          <p:cNvPicPr>
            <a:picLocks noChangeAspect="1"/>
          </p:cNvPicPr>
          <p:nvPr/>
        </p:nvPicPr>
        <p:blipFill>
          <a:blip r:embed="rId2"/>
          <a:stretch>
            <a:fillRect/>
          </a:stretch>
        </p:blipFill>
        <p:spPr>
          <a:xfrm>
            <a:off x="896374" y="812360"/>
            <a:ext cx="10515338" cy="5408827"/>
          </a:xfrm>
          <a:prstGeom prst="rect">
            <a:avLst/>
          </a:prstGeom>
        </p:spPr>
      </p:pic>
    </p:spTree>
    <p:extLst>
      <p:ext uri="{BB962C8B-B14F-4D97-AF65-F5344CB8AC3E}">
        <p14:creationId xmlns:p14="http://schemas.microsoft.com/office/powerpoint/2010/main" val="24007981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Что отображает этот график</a:t>
            </a:r>
            <a:r>
              <a:rPr lang="en-US" dirty="0" smtClean="0"/>
              <a:t>?</a:t>
            </a:r>
            <a:endParaRPr lang="en-US" dirty="0"/>
          </a:p>
        </p:txBody>
      </p:sp>
      <p:sp>
        <p:nvSpPr>
          <p:cNvPr id="4" name="Slide Number Placeholder 3"/>
          <p:cNvSpPr>
            <a:spLocks noGrp="1"/>
          </p:cNvSpPr>
          <p:nvPr>
            <p:ph type="sldNum" sz="quarter" idx="4294967295"/>
          </p:nvPr>
        </p:nvSpPr>
        <p:spPr>
          <a:xfrm>
            <a:off x="1558646" y="6483748"/>
            <a:ext cx="422555" cy="219456"/>
          </a:xfrm>
          <a:prstGeom prst="rect">
            <a:avLst/>
          </a:prstGeom>
        </p:spPr>
        <p:txBody>
          <a:bodyPr/>
          <a:lstStyle/>
          <a:p>
            <a:fld id="{9360121B-EB0E-403E-986A-EA8E36E39A60}" type="slidenum">
              <a:rPr lang="en-US" smtClean="0"/>
              <a:pPr/>
              <a:t>3</a:t>
            </a:fld>
            <a:endParaRPr lang="en-US"/>
          </a:p>
        </p:txBody>
      </p:sp>
      <p:graphicFrame>
        <p:nvGraphicFramePr>
          <p:cNvPr id="11" name="Content Placeholder 10"/>
          <p:cNvGraphicFramePr>
            <a:graphicFrameLocks noGrp="1"/>
          </p:cNvGraphicFramePr>
          <p:nvPr>
            <p:ph sz="quarter" idx="10"/>
            <p:extLst/>
          </p:nvPr>
        </p:nvGraphicFramePr>
        <p:xfrm>
          <a:off x="1981200" y="1688841"/>
          <a:ext cx="8229600" cy="4105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5477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#3</a:t>
            </a:r>
            <a:br>
              <a:rPr lang="en-US" dirty="0" smtClean="0"/>
            </a:br>
            <a:r>
              <a:rPr lang="en-US" dirty="0" smtClean="0"/>
              <a:t>Package and Build</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30</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357270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5" name="Slide Number Placeholder 4"/>
          <p:cNvSpPr>
            <a:spLocks noGrp="1"/>
          </p:cNvSpPr>
          <p:nvPr>
            <p:ph type="sldNum" sz="quarter" idx="10"/>
          </p:nvPr>
        </p:nvSpPr>
        <p:spPr/>
        <p:txBody>
          <a:bodyPr/>
          <a:lstStyle/>
          <a:p>
            <a:fld id="{152014F4-1B9C-487C-9C92-261A63D4DBD6}" type="slidenum">
              <a:rPr lang="en-US" smtClean="0"/>
              <a:pPr/>
              <a:t>31</a:t>
            </a:fld>
            <a:endParaRPr lang="en-US" dirty="0"/>
          </a:p>
        </p:txBody>
      </p:sp>
      <p:sp>
        <p:nvSpPr>
          <p:cNvPr id="2" name="Title 1"/>
          <p:cNvSpPr>
            <a:spLocks noGrp="1"/>
          </p:cNvSpPr>
          <p:nvPr>
            <p:ph type="title"/>
          </p:nvPr>
        </p:nvSpPr>
        <p:spPr/>
        <p:txBody>
          <a:bodyPr/>
          <a:lstStyle/>
          <a:p>
            <a:r>
              <a:rPr lang="de-DE" smtClean="0"/>
              <a:t>Deploy: Package and Build</a:t>
            </a:r>
            <a:endParaRPr lang="de-DE" dirty="0"/>
          </a:p>
        </p:txBody>
      </p:sp>
      <p:sp>
        <p:nvSpPr>
          <p:cNvPr id="3" name="Date Placeholder 2"/>
          <p:cNvSpPr>
            <a:spLocks noGrp="1"/>
          </p:cNvSpPr>
          <p:nvPr>
            <p:ph type="dt" sz="half" idx="4294967295"/>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4294967295"/>
          </p:nvPr>
        </p:nvSpPr>
        <p:spPr>
          <a:xfrm>
            <a:off x="4552950" y="6410915"/>
            <a:ext cx="3086100" cy="365125"/>
          </a:xfrm>
          <a:prstGeom prst="rect">
            <a:avLst/>
          </a:prstGeom>
        </p:spPr>
        <p:txBody>
          <a:bodyPr/>
          <a:lstStyle/>
          <a:p>
            <a:r>
              <a:rPr lang="en-US" smtClean="0"/>
              <a:t>COLLABORATE. INNOVATE. ENRICH</a:t>
            </a:r>
            <a:endParaRPr lang="en-US"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pic>
        <p:nvPicPr>
          <p:cNvPr id="45"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2" name="Rounded Rectangle 41"/>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sp>
        <p:nvSpPr>
          <p:cNvPr id="36" name="Rectangle 35"/>
          <p:cNvSpPr/>
          <p:nvPr/>
        </p:nvSpPr>
        <p:spPr>
          <a:xfrm>
            <a:off x="1662711" y="969834"/>
            <a:ext cx="1864089" cy="3910552"/>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7" name="Rectangle 36"/>
          <p:cNvSpPr/>
          <p:nvPr/>
        </p:nvSpPr>
        <p:spPr>
          <a:xfrm>
            <a:off x="3491625" y="989915"/>
            <a:ext cx="3743466" cy="1822487"/>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3" name="TextBox 32"/>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Tree>
    <p:extLst>
      <p:ext uri="{BB962C8B-B14F-4D97-AF65-F5344CB8AC3E}">
        <p14:creationId xmlns:p14="http://schemas.microsoft.com/office/powerpoint/2010/main" val="296582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ru-RU" dirty="0"/>
          </a:p>
        </p:txBody>
      </p:sp>
      <p:sp>
        <p:nvSpPr>
          <p:cNvPr id="3" name="Text Placeholder 2"/>
          <p:cNvSpPr>
            <a:spLocks noGrp="1"/>
          </p:cNvSpPr>
          <p:nvPr>
            <p:ph type="body" sz="quarter" idx="11"/>
          </p:nvPr>
        </p:nvSpPr>
        <p:spPr/>
        <p:txBody>
          <a:bodyPr/>
          <a:lstStyle/>
          <a:p>
            <a:endParaRPr lang="ru-RU"/>
          </a:p>
        </p:txBody>
      </p:sp>
      <p:pic>
        <p:nvPicPr>
          <p:cNvPr id="5" name="Picture 4"/>
          <p:cNvPicPr>
            <a:picLocks noChangeAspect="1"/>
          </p:cNvPicPr>
          <p:nvPr/>
        </p:nvPicPr>
        <p:blipFill>
          <a:blip r:embed="rId2"/>
          <a:stretch>
            <a:fillRect/>
          </a:stretch>
        </p:blipFill>
        <p:spPr>
          <a:xfrm>
            <a:off x="1115931" y="930730"/>
            <a:ext cx="9960137" cy="5123246"/>
          </a:xfrm>
          <a:prstGeom prst="rect">
            <a:avLst/>
          </a:prstGeom>
        </p:spPr>
      </p:pic>
    </p:spTree>
    <p:extLst>
      <p:ext uri="{BB962C8B-B14F-4D97-AF65-F5344CB8AC3E}">
        <p14:creationId xmlns:p14="http://schemas.microsoft.com/office/powerpoint/2010/main" val="28564197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Задание:</a:t>
            </a:r>
            <a:endParaRPr lang="ru-RU" dirty="0"/>
          </a:p>
        </p:txBody>
      </p:sp>
      <p:sp>
        <p:nvSpPr>
          <p:cNvPr id="3" name="Text Placeholder 2"/>
          <p:cNvSpPr>
            <a:spLocks noGrp="1"/>
          </p:cNvSpPr>
          <p:nvPr>
            <p:ph type="body" sz="quarter" idx="11"/>
          </p:nvPr>
        </p:nvSpPr>
        <p:spPr/>
        <p:txBody>
          <a:bodyPr/>
          <a:lstStyle/>
          <a:p>
            <a:r>
              <a:rPr lang="ru-RU" dirty="0" smtClean="0"/>
              <a:t>Собрать </a:t>
            </a:r>
            <a:r>
              <a:rPr lang="en-US" dirty="0" smtClean="0"/>
              <a:t>APK </a:t>
            </a:r>
            <a:r>
              <a:rPr lang="ru-RU" dirty="0" smtClean="0"/>
              <a:t>для </a:t>
            </a:r>
            <a:r>
              <a:rPr lang="en-US" dirty="0" smtClean="0"/>
              <a:t>Android</a:t>
            </a:r>
          </a:p>
          <a:p>
            <a:r>
              <a:rPr lang="ru-RU" dirty="0" smtClean="0"/>
              <a:t>Скачать на </a:t>
            </a:r>
            <a:r>
              <a:rPr lang="en-US" dirty="0" smtClean="0"/>
              <a:t>laptop</a:t>
            </a:r>
          </a:p>
          <a:p>
            <a:r>
              <a:rPr lang="ru-RU" dirty="0" smtClean="0"/>
              <a:t>Проинсталировать с помощью </a:t>
            </a:r>
            <a:r>
              <a:rPr lang="en-US" dirty="0" err="1" smtClean="0"/>
              <a:t>adb</a:t>
            </a:r>
            <a:endParaRPr lang="en-US" dirty="0"/>
          </a:p>
          <a:p>
            <a:pPr lvl="1"/>
            <a:r>
              <a:rPr lang="en-US" dirty="0" smtClean="0"/>
              <a:t>C:\apps\intel\xdk\bin\adb\adb.exe install &lt;</a:t>
            </a:r>
            <a:r>
              <a:rPr lang="en-US" dirty="0" err="1" smtClean="0"/>
              <a:t>yourapk</a:t>
            </a:r>
            <a:r>
              <a:rPr lang="en-US" dirty="0" smtClean="0"/>
              <a:t>&gt;</a:t>
            </a:r>
            <a:endParaRPr lang="ru-RU" dirty="0"/>
          </a:p>
        </p:txBody>
      </p:sp>
    </p:spTree>
    <p:extLst>
      <p:ext uri="{BB962C8B-B14F-4D97-AF65-F5344CB8AC3E}">
        <p14:creationId xmlns:p14="http://schemas.microsoft.com/office/powerpoint/2010/main" val="36433528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#4</a:t>
            </a:r>
            <a:br>
              <a:rPr lang="en-US" dirty="0" smtClean="0"/>
            </a:br>
            <a:r>
              <a:rPr lang="en-US" dirty="0" smtClean="0"/>
              <a:t>Plug Acceleration Cordova API</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34</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4130653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Cordova acceleration</a:t>
            </a:r>
            <a:endParaRPr lang="ru-RU" dirty="0"/>
          </a:p>
        </p:txBody>
      </p:sp>
      <p:sp>
        <p:nvSpPr>
          <p:cNvPr id="3" name="Text Placeholder 2"/>
          <p:cNvSpPr>
            <a:spLocks noGrp="1"/>
          </p:cNvSpPr>
          <p:nvPr>
            <p:ph type="body" sz="quarter" idx="11"/>
          </p:nvPr>
        </p:nvSpPr>
        <p:spPr/>
        <p:txBody>
          <a:bodyPr/>
          <a:lstStyle/>
          <a:p>
            <a:r>
              <a:rPr lang="ru-RU" dirty="0" smtClean="0"/>
              <a:t>Возьмите пример игры змейка, создайте из него проект</a:t>
            </a:r>
            <a:endParaRPr lang="en-US" dirty="0" smtClean="0"/>
          </a:p>
          <a:p>
            <a:r>
              <a:rPr lang="ru-RU" dirty="0" smtClean="0"/>
              <a:t>Шаги для подключения </a:t>
            </a:r>
            <a:r>
              <a:rPr lang="en-US" dirty="0" err="1" smtClean="0"/>
              <a:t>cordova</a:t>
            </a:r>
            <a:r>
              <a:rPr lang="en-US" dirty="0" smtClean="0"/>
              <a:t> API</a:t>
            </a:r>
            <a:endParaRPr lang="ru-RU" dirty="0" smtClean="0"/>
          </a:p>
          <a:p>
            <a:pPr lvl="1"/>
            <a:r>
              <a:rPr lang="ru-RU" dirty="0" smtClean="0"/>
              <a:t>Включить</a:t>
            </a:r>
            <a:r>
              <a:rPr lang="en-US" dirty="0" smtClean="0"/>
              <a:t> “cordova.js” </a:t>
            </a:r>
            <a:r>
              <a:rPr lang="ru-RU" dirty="0" smtClean="0"/>
              <a:t>в </a:t>
            </a:r>
            <a:r>
              <a:rPr lang="en-US" dirty="0" smtClean="0"/>
              <a:t>index.html</a:t>
            </a:r>
          </a:p>
          <a:p>
            <a:pPr lvl="1"/>
            <a:r>
              <a:rPr lang="en-US" dirty="0" err="1"/>
              <a:t>document.addEventListener</a:t>
            </a:r>
            <a:r>
              <a:rPr lang="en-US" dirty="0"/>
              <a:t>("</a:t>
            </a:r>
            <a:r>
              <a:rPr lang="en-US" dirty="0" err="1"/>
              <a:t>deviceready</a:t>
            </a:r>
            <a:r>
              <a:rPr lang="en-US" dirty="0"/>
              <a:t>", </a:t>
            </a:r>
            <a:r>
              <a:rPr lang="en-US" dirty="0" err="1"/>
              <a:t>onCordovaReady</a:t>
            </a:r>
            <a:r>
              <a:rPr lang="en-US" dirty="0"/>
              <a:t>, false</a:t>
            </a:r>
            <a:r>
              <a:rPr lang="en-US" dirty="0" smtClean="0"/>
              <a:t>);</a:t>
            </a:r>
          </a:p>
          <a:p>
            <a:pPr lvl="1"/>
            <a:r>
              <a:rPr lang="en-US" dirty="0"/>
              <a:t>function </a:t>
            </a:r>
            <a:r>
              <a:rPr lang="en-US" dirty="0" err="1"/>
              <a:t>onCordovaReady</a:t>
            </a:r>
            <a:r>
              <a:rPr lang="en-US" dirty="0" smtClean="0"/>
              <a:t>(){ </a:t>
            </a:r>
          </a:p>
          <a:p>
            <a:pPr marL="868680" lvl="2" indent="0">
              <a:buNone/>
            </a:pPr>
            <a:r>
              <a:rPr lang="en-US" dirty="0" err="1" smtClean="0"/>
              <a:t>watchID</a:t>
            </a:r>
            <a:r>
              <a:rPr lang="en-US" dirty="0" smtClean="0"/>
              <a:t> </a:t>
            </a:r>
            <a:r>
              <a:rPr lang="en-US" dirty="0"/>
              <a:t>= </a:t>
            </a:r>
            <a:r>
              <a:rPr lang="en-US" dirty="0" err="1"/>
              <a:t>navigator.accelerometer.watchAcceleration</a:t>
            </a:r>
            <a:r>
              <a:rPr lang="en-US" dirty="0"/>
              <a:t>(</a:t>
            </a:r>
            <a:r>
              <a:rPr lang="en-US" dirty="0" err="1"/>
              <a:t>onSuccessAccel</a:t>
            </a:r>
            <a:r>
              <a:rPr lang="en-US" dirty="0"/>
              <a:t>, </a:t>
            </a:r>
            <a:r>
              <a:rPr lang="en-US" dirty="0" err="1"/>
              <a:t>onErrorAccel</a:t>
            </a:r>
            <a:r>
              <a:rPr lang="en-US" dirty="0"/>
              <a:t>, { frequency: 300 </a:t>
            </a:r>
            <a:r>
              <a:rPr lang="en-US" dirty="0" smtClean="0"/>
              <a:t>});</a:t>
            </a:r>
          </a:p>
          <a:p>
            <a:pPr marL="868680" lvl="2" indent="0">
              <a:buNone/>
            </a:pPr>
            <a:r>
              <a:rPr lang="en-US" dirty="0" smtClean="0"/>
              <a:t>}</a:t>
            </a:r>
          </a:p>
          <a:p>
            <a:pPr marL="868680" lvl="2" indent="0">
              <a:buNone/>
            </a:pPr>
            <a:r>
              <a:rPr lang="en-US" dirty="0" smtClean="0"/>
              <a:t>function </a:t>
            </a:r>
            <a:r>
              <a:rPr lang="en-US" dirty="0" err="1"/>
              <a:t>onSuccessAccel</a:t>
            </a:r>
            <a:r>
              <a:rPr lang="en-US" dirty="0"/>
              <a:t>(acceleration) </a:t>
            </a:r>
            <a:r>
              <a:rPr lang="en-US" dirty="0" smtClean="0"/>
              <a:t>{ // </a:t>
            </a:r>
            <a:r>
              <a:rPr lang="en-US" dirty="0" err="1" smtClean="0"/>
              <a:t>acceleration.x</a:t>
            </a:r>
            <a:r>
              <a:rPr lang="en-US" dirty="0" smtClean="0"/>
              <a:t> &amp;&amp; </a:t>
            </a:r>
            <a:r>
              <a:rPr lang="en-US" dirty="0" err="1" smtClean="0"/>
              <a:t>acceleration.y</a:t>
            </a:r>
            <a:r>
              <a:rPr lang="en-US" dirty="0" smtClean="0"/>
              <a:t>};</a:t>
            </a:r>
            <a:endParaRPr lang="ru-RU" dirty="0"/>
          </a:p>
        </p:txBody>
      </p:sp>
    </p:spTree>
    <p:extLst>
      <p:ext uri="{BB962C8B-B14F-4D97-AF65-F5344CB8AC3E}">
        <p14:creationId xmlns:p14="http://schemas.microsoft.com/office/powerpoint/2010/main" val="29526001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a:t>
            </a:r>
            <a:r>
              <a:rPr lang="ru-RU" dirty="0" smtClean="0"/>
              <a:t>5</a:t>
            </a:r>
            <a:r>
              <a:rPr lang="en-US" dirty="0" smtClean="0"/>
              <a:t/>
            </a:r>
            <a:br>
              <a:rPr lang="en-US" dirty="0" smtClean="0"/>
            </a:br>
            <a:r>
              <a:rPr lang="en-US" dirty="0" smtClean="0"/>
              <a:t>Plug </a:t>
            </a:r>
            <a:r>
              <a:rPr lang="en-US" dirty="0" err="1" smtClean="0"/>
              <a:t>Geolocation</a:t>
            </a:r>
            <a:r>
              <a:rPr lang="en-US" dirty="0" smtClean="0"/>
              <a:t> Cordova API</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36</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264745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Cordova </a:t>
            </a:r>
            <a:r>
              <a:rPr lang="en-US" dirty="0" err="1" smtClean="0"/>
              <a:t>geolocation</a:t>
            </a:r>
            <a:r>
              <a:rPr lang="en-US" dirty="0" smtClean="0"/>
              <a:t> </a:t>
            </a:r>
            <a:endParaRPr lang="ru-RU" dirty="0"/>
          </a:p>
        </p:txBody>
      </p:sp>
      <p:sp>
        <p:nvSpPr>
          <p:cNvPr id="3" name="Text Placeholder 2"/>
          <p:cNvSpPr>
            <a:spLocks noGrp="1"/>
          </p:cNvSpPr>
          <p:nvPr>
            <p:ph type="body" sz="quarter" idx="11"/>
          </p:nvPr>
        </p:nvSpPr>
        <p:spPr/>
        <p:txBody>
          <a:bodyPr/>
          <a:lstStyle/>
          <a:p>
            <a:r>
              <a:rPr lang="ru-RU" dirty="0"/>
              <a:t>Включить </a:t>
            </a:r>
            <a:r>
              <a:rPr lang="en-US" dirty="0"/>
              <a:t>GPS </a:t>
            </a:r>
            <a:r>
              <a:rPr lang="ru-RU" dirty="0"/>
              <a:t>и</a:t>
            </a:r>
            <a:r>
              <a:rPr lang="en-US" dirty="0"/>
              <a:t> </a:t>
            </a:r>
            <a:r>
              <a:rPr lang="en-US" dirty="0" err="1"/>
              <a:t>WiFi</a:t>
            </a:r>
            <a:r>
              <a:rPr lang="en-US" dirty="0"/>
              <a:t> </a:t>
            </a:r>
            <a:r>
              <a:rPr lang="ru-RU" dirty="0"/>
              <a:t>позиционирование на </a:t>
            </a:r>
            <a:r>
              <a:rPr lang="ru-RU" dirty="0" smtClean="0"/>
              <a:t>устройстве</a:t>
            </a:r>
            <a:endParaRPr lang="en-US" dirty="0" smtClean="0"/>
          </a:p>
          <a:p>
            <a:r>
              <a:rPr lang="ru-RU" dirty="0" smtClean="0"/>
              <a:t>Создать приложение с помощью дизайнера, содержащего</a:t>
            </a:r>
          </a:p>
          <a:p>
            <a:pPr lvl="1"/>
            <a:r>
              <a:rPr lang="en-US" dirty="0" smtClean="0"/>
              <a:t>2 </a:t>
            </a:r>
            <a:r>
              <a:rPr lang="ru-RU" dirty="0" smtClean="0"/>
              <a:t>элемента </a:t>
            </a:r>
            <a:r>
              <a:rPr lang="en-US" dirty="0" smtClean="0"/>
              <a:t>Text</a:t>
            </a:r>
            <a:r>
              <a:rPr lang="ru-RU" dirty="0" smtClean="0"/>
              <a:t>, присвоить </a:t>
            </a:r>
            <a:r>
              <a:rPr lang="en-US" dirty="0" smtClean="0"/>
              <a:t>id</a:t>
            </a:r>
          </a:p>
          <a:p>
            <a:pPr lvl="1"/>
            <a:r>
              <a:rPr lang="en-US" dirty="0" smtClean="0"/>
              <a:t>1 </a:t>
            </a:r>
            <a:r>
              <a:rPr lang="ru-RU" dirty="0" smtClean="0"/>
              <a:t>элемент кнопка</a:t>
            </a:r>
            <a:endParaRPr lang="en-US" dirty="0" smtClean="0"/>
          </a:p>
          <a:p>
            <a:r>
              <a:rPr lang="ru-RU" dirty="0" smtClean="0"/>
              <a:t>Шаги </a:t>
            </a:r>
            <a:r>
              <a:rPr lang="ru-RU" dirty="0"/>
              <a:t>для подключения </a:t>
            </a:r>
            <a:r>
              <a:rPr lang="en-US" dirty="0" err="1"/>
              <a:t>cordova</a:t>
            </a:r>
            <a:r>
              <a:rPr lang="en-US" dirty="0"/>
              <a:t> API</a:t>
            </a:r>
            <a:endParaRPr lang="ru-RU" dirty="0"/>
          </a:p>
          <a:p>
            <a:pPr lvl="1"/>
            <a:r>
              <a:rPr lang="ru-RU" dirty="0"/>
              <a:t>Включить</a:t>
            </a:r>
            <a:r>
              <a:rPr lang="en-US" dirty="0"/>
              <a:t> “cordova.js” </a:t>
            </a:r>
            <a:r>
              <a:rPr lang="ru-RU" dirty="0"/>
              <a:t>в </a:t>
            </a:r>
            <a:r>
              <a:rPr lang="en-US" dirty="0"/>
              <a:t>index.html</a:t>
            </a:r>
          </a:p>
          <a:p>
            <a:pPr lvl="1"/>
            <a:r>
              <a:rPr lang="en-US" dirty="0" err="1"/>
              <a:t>document.addEventListener</a:t>
            </a:r>
            <a:r>
              <a:rPr lang="en-US" dirty="0"/>
              <a:t>("</a:t>
            </a:r>
            <a:r>
              <a:rPr lang="en-US" dirty="0" err="1"/>
              <a:t>deviceready</a:t>
            </a:r>
            <a:r>
              <a:rPr lang="en-US" dirty="0"/>
              <a:t>", </a:t>
            </a:r>
            <a:r>
              <a:rPr lang="en-US" dirty="0" err="1"/>
              <a:t>onCordovaReady</a:t>
            </a:r>
            <a:r>
              <a:rPr lang="en-US" dirty="0"/>
              <a:t>, false);</a:t>
            </a:r>
          </a:p>
          <a:p>
            <a:pPr lvl="1"/>
            <a:r>
              <a:rPr lang="en-US" dirty="0" err="1" smtClean="0"/>
              <a:t>Navigator.geolocation.getCurrentPosition</a:t>
            </a:r>
            <a:r>
              <a:rPr lang="en-US" dirty="0" smtClean="0"/>
              <a:t>(</a:t>
            </a:r>
            <a:r>
              <a:rPr lang="en-US" dirty="0" err="1" smtClean="0"/>
              <a:t>geolocationSuccess</a:t>
            </a:r>
            <a:r>
              <a:rPr lang="en-US" dirty="0" smtClean="0"/>
              <a:t>)</a:t>
            </a:r>
          </a:p>
          <a:p>
            <a:r>
              <a:rPr lang="ru-RU" dirty="0" smtClean="0"/>
              <a:t>Подключить </a:t>
            </a:r>
            <a:r>
              <a:rPr lang="en-US" dirty="0" smtClean="0"/>
              <a:t>Google map API - </a:t>
            </a:r>
            <a:r>
              <a:rPr lang="ru-RU" dirty="0" smtClean="0"/>
              <a:t>пример</a:t>
            </a:r>
            <a:endParaRPr lang="en-US" dirty="0" smtClean="0"/>
          </a:p>
          <a:p>
            <a:pPr lvl="1"/>
            <a:r>
              <a:rPr lang="en-US" dirty="0"/>
              <a:t>https://developers.google.com/maps/documentation/javascript/examples/icon-complex?hl=ru</a:t>
            </a:r>
            <a:endParaRPr lang="ru-RU" dirty="0"/>
          </a:p>
        </p:txBody>
      </p:sp>
    </p:spTree>
    <p:extLst>
      <p:ext uri="{BB962C8B-B14F-4D97-AF65-F5344CB8AC3E}">
        <p14:creationId xmlns:p14="http://schemas.microsoft.com/office/powerpoint/2010/main" val="72628950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#5</a:t>
            </a:r>
            <a:br>
              <a:rPr lang="en-US" dirty="0" smtClean="0"/>
            </a:br>
            <a:r>
              <a:rPr lang="en-US" dirty="0" smtClean="0"/>
              <a:t>Add web services</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38</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1109641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ru-RU" dirty="0"/>
          </a:p>
        </p:txBody>
      </p:sp>
      <p:sp>
        <p:nvSpPr>
          <p:cNvPr id="3" name="Text Placeholder 2"/>
          <p:cNvSpPr>
            <a:spLocks noGrp="1"/>
          </p:cNvSpPr>
          <p:nvPr>
            <p:ph type="body" sz="quarter" idx="11"/>
          </p:nvPr>
        </p:nvSpPr>
        <p:spPr/>
        <p:txBody>
          <a:bodyPr/>
          <a:lstStyle/>
          <a:p>
            <a:r>
              <a:rPr lang="en-US" sz="2000" dirty="0"/>
              <a:t>http://openweathermap.org/API</a:t>
            </a:r>
            <a:endParaRPr lang="ru-RU" sz="2000" dirty="0"/>
          </a:p>
          <a:p>
            <a:endParaRPr lang="en-US" sz="2000" dirty="0" smtClean="0"/>
          </a:p>
          <a:p>
            <a:r>
              <a:rPr lang="ru-RU" sz="2000" dirty="0" smtClean="0"/>
              <a:t>Добавляем новый сервис</a:t>
            </a:r>
          </a:p>
          <a:p>
            <a:pPr lvl="1"/>
            <a:r>
              <a:rPr lang="ru-RU" sz="2000" dirty="0" smtClean="0"/>
              <a:t>Закладка </a:t>
            </a:r>
            <a:r>
              <a:rPr lang="en-US" sz="2000" dirty="0" smtClean="0"/>
              <a:t>Services</a:t>
            </a:r>
          </a:p>
          <a:p>
            <a:pPr lvl="1"/>
            <a:r>
              <a:rPr lang="ru-RU" sz="2000" dirty="0" smtClean="0"/>
              <a:t>Нажмите «</a:t>
            </a:r>
            <a:r>
              <a:rPr lang="en-US" sz="2000" dirty="0" smtClean="0"/>
              <a:t>Create New Web Service</a:t>
            </a:r>
            <a:r>
              <a:rPr lang="ru-RU" sz="2000" dirty="0" smtClean="0"/>
              <a:t>»</a:t>
            </a:r>
            <a:endParaRPr lang="en-US" sz="2000" dirty="0" smtClean="0"/>
          </a:p>
          <a:p>
            <a:r>
              <a:rPr lang="ru-RU" sz="2000" dirty="0" smtClean="0"/>
              <a:t>Файлы описания сервиса</a:t>
            </a:r>
            <a:endParaRPr lang="en-US" sz="2000" dirty="0" smtClean="0"/>
          </a:p>
          <a:p>
            <a:pPr lvl="1"/>
            <a:r>
              <a:rPr lang="ru-RU" sz="2000" dirty="0" smtClean="0"/>
              <a:t>Измените </a:t>
            </a:r>
            <a:r>
              <a:rPr lang="en-US" sz="2000" dirty="0" err="1" smtClean="0"/>
              <a:t>apiconfig.json</a:t>
            </a:r>
            <a:endParaRPr lang="en-US" sz="2000" dirty="0" smtClean="0"/>
          </a:p>
          <a:p>
            <a:pPr lvl="1"/>
            <a:r>
              <a:rPr lang="ru-RU" sz="2000" dirty="0"/>
              <a:t>Измените </a:t>
            </a:r>
            <a:r>
              <a:rPr lang="en-US" sz="2000" dirty="0" smtClean="0"/>
              <a:t>&lt;</a:t>
            </a:r>
            <a:r>
              <a:rPr lang="en-US" sz="2000" dirty="0" err="1" smtClean="0"/>
              <a:t>servicename</a:t>
            </a:r>
            <a:r>
              <a:rPr lang="en-US" sz="2000" dirty="0" smtClean="0"/>
              <a:t>&gt;.</a:t>
            </a:r>
            <a:r>
              <a:rPr lang="en-US" sz="2000" dirty="0" err="1" smtClean="0"/>
              <a:t>json</a:t>
            </a:r>
            <a:endParaRPr lang="en-US" sz="2000" dirty="0" smtClean="0"/>
          </a:p>
          <a:p>
            <a:pPr lvl="1"/>
            <a:r>
              <a:rPr lang="ru-RU" sz="2000" dirty="0"/>
              <a:t>Измените </a:t>
            </a:r>
            <a:r>
              <a:rPr lang="en-US" sz="2000" dirty="0" smtClean="0"/>
              <a:t>&lt;</a:t>
            </a:r>
            <a:r>
              <a:rPr lang="en-US" sz="2000" dirty="0" err="1" smtClean="0"/>
              <a:t>servicename</a:t>
            </a:r>
            <a:r>
              <a:rPr lang="en-US" sz="2000" dirty="0" smtClean="0"/>
              <a:t>&gt;.</a:t>
            </a:r>
            <a:r>
              <a:rPr lang="en-US" sz="2000" dirty="0" err="1" smtClean="0"/>
              <a:t>js</a:t>
            </a:r>
            <a:endParaRPr lang="en-US" sz="2000" dirty="0" smtClean="0"/>
          </a:p>
          <a:p>
            <a:r>
              <a:rPr lang="ru-RU" sz="2000" dirty="0"/>
              <a:t>Закладка </a:t>
            </a:r>
            <a:r>
              <a:rPr lang="en-US" sz="2000" dirty="0" smtClean="0"/>
              <a:t>Services</a:t>
            </a:r>
            <a:endParaRPr lang="ru-RU" sz="2000" dirty="0" smtClean="0"/>
          </a:p>
          <a:p>
            <a:pPr lvl="1"/>
            <a:r>
              <a:rPr lang="ru-RU" sz="2000" dirty="0" smtClean="0"/>
              <a:t>Нажать </a:t>
            </a:r>
            <a:r>
              <a:rPr lang="en-US" sz="2000" dirty="0" smtClean="0"/>
              <a:t>Refresh</a:t>
            </a:r>
          </a:p>
          <a:p>
            <a:r>
              <a:rPr lang="en-US" sz="2000" dirty="0" smtClean="0"/>
              <a:t>Service Binding </a:t>
            </a:r>
            <a:endParaRPr lang="ru-RU" sz="2000" dirty="0" smtClean="0"/>
          </a:p>
          <a:p>
            <a:pPr lvl="1"/>
            <a:r>
              <a:rPr lang="ru-RU" sz="1800" dirty="0" smtClean="0"/>
              <a:t>Выбрать серви</a:t>
            </a:r>
            <a:r>
              <a:rPr lang="en-US" sz="1800" dirty="0" smtClean="0"/>
              <a:t>c</a:t>
            </a:r>
          </a:p>
          <a:p>
            <a:pPr lvl="1"/>
            <a:endParaRPr lang="ru-RU" sz="1800" dirty="0" smtClean="0"/>
          </a:p>
        </p:txBody>
      </p:sp>
    </p:spTree>
    <p:extLst>
      <p:ext uri="{BB962C8B-B14F-4D97-AF65-F5344CB8AC3E}">
        <p14:creationId xmlns:p14="http://schemas.microsoft.com/office/powerpoint/2010/main" val="27132921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Тренды использования мобильных платформ</a:t>
            </a:r>
            <a:endParaRPr lang="en-US" dirty="0"/>
          </a:p>
        </p:txBody>
      </p:sp>
      <p:sp>
        <p:nvSpPr>
          <p:cNvPr id="4" name="Slide Number Placeholder 3"/>
          <p:cNvSpPr>
            <a:spLocks noGrp="1"/>
          </p:cNvSpPr>
          <p:nvPr>
            <p:ph type="sldNum" sz="quarter" idx="4294967295"/>
          </p:nvPr>
        </p:nvSpPr>
        <p:spPr>
          <a:xfrm>
            <a:off x="1558646" y="6483748"/>
            <a:ext cx="422555" cy="219456"/>
          </a:xfrm>
          <a:prstGeom prst="rect">
            <a:avLst/>
          </a:prstGeom>
        </p:spPr>
        <p:txBody>
          <a:bodyPr/>
          <a:lstStyle/>
          <a:p>
            <a:fld id="{9360121B-EB0E-403E-986A-EA8E36E39A60}" type="slidenum">
              <a:rPr lang="en-US" smtClean="0"/>
              <a:pPr/>
              <a:t>4</a:t>
            </a:fld>
            <a:endParaRPr lang="en-US"/>
          </a:p>
        </p:txBody>
      </p:sp>
      <p:graphicFrame>
        <p:nvGraphicFramePr>
          <p:cNvPr id="9" name="Content Placeholder 10"/>
          <p:cNvGraphicFramePr>
            <a:graphicFrameLocks noGrp="1"/>
          </p:cNvGraphicFramePr>
          <p:nvPr>
            <p:ph sz="quarter" idx="10"/>
            <p:extLst/>
          </p:nvPr>
        </p:nvGraphicFramePr>
        <p:xfrm>
          <a:off x="1981200" y="998376"/>
          <a:ext cx="8229600" cy="5124612"/>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a:spLocks noChangeArrowheads="1"/>
          </p:cNvSpPr>
          <p:nvPr/>
        </p:nvSpPr>
        <p:spPr bwMode="auto">
          <a:xfrm>
            <a:off x="3048001" y="5889166"/>
            <a:ext cx="4845289" cy="388482"/>
          </a:xfrm>
          <a:prstGeom prst="rect">
            <a:avLst/>
          </a:prstGeom>
          <a:noFill/>
          <a:ln w="9525">
            <a:noFill/>
            <a:miter lim="800000"/>
            <a:headEnd/>
            <a:tailEnd/>
          </a:ln>
        </p:spPr>
        <p:txBody>
          <a:bodyPr wrap="none" lIns="0" tIns="0" rIns="0" bIns="0" anchor="ctr"/>
          <a:lstStyle/>
          <a:p>
            <a:pPr marL="98425" indent="-98425">
              <a:buClr>
                <a:srgbClr val="E30034"/>
              </a:buClr>
            </a:pPr>
            <a:r>
              <a:rPr lang="en-US" sz="1050" dirty="0">
                <a:solidFill>
                  <a:srgbClr val="898989"/>
                </a:solidFill>
              </a:rPr>
              <a:t>Source: Gartner (April 2013)</a:t>
            </a:r>
          </a:p>
          <a:p>
            <a:pPr marL="98425" indent="-98425">
              <a:buClr>
                <a:srgbClr val="E30034"/>
              </a:buClr>
            </a:pPr>
            <a:r>
              <a:rPr lang="en-US" sz="1050" dirty="0">
                <a:solidFill>
                  <a:srgbClr val="898989"/>
                </a:solidFill>
                <a:hlinkClick r:id="rId4"/>
              </a:rPr>
              <a:t>www.gartner.com/newsroom/id/2408515</a:t>
            </a:r>
            <a:r>
              <a:rPr lang="en-US" sz="1050" dirty="0">
                <a:solidFill>
                  <a:srgbClr val="898989"/>
                </a:solidFill>
              </a:rPr>
              <a:t> </a:t>
            </a:r>
          </a:p>
        </p:txBody>
      </p:sp>
    </p:spTree>
    <p:extLst>
      <p:ext uri="{BB962C8B-B14F-4D97-AF65-F5344CB8AC3E}">
        <p14:creationId xmlns:p14="http://schemas.microsoft.com/office/powerpoint/2010/main" val="313011830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t>Activity #6</a:t>
            </a:r>
            <a:br>
              <a:rPr lang="en-US" dirty="0" smtClean="0"/>
            </a:br>
            <a:r>
              <a:rPr lang="en-US" dirty="0" smtClean="0"/>
              <a:t>Profile the app</a:t>
            </a:r>
            <a:endParaRPr lang="en-US" dirty="0"/>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4"/>
          </p:nvPr>
        </p:nvSpPr>
        <p:spPr>
          <a:xfrm>
            <a:off x="1558646" y="6483748"/>
            <a:ext cx="422555" cy="219456"/>
          </a:xfrm>
        </p:spPr>
        <p:txBody>
          <a:bodyPr/>
          <a:lstStyle/>
          <a:p>
            <a:fld id="{9360121B-EB0E-403E-986A-EA8E36E39A60}" type="slidenum">
              <a:rPr lang="en-US" smtClean="0"/>
              <a:pPr/>
              <a:t>40</a:t>
            </a:fld>
            <a:endParaRPr lang="en-US"/>
          </a:p>
        </p:txBody>
      </p:sp>
      <p:sp>
        <p:nvSpPr>
          <p:cNvPr id="2" name="Date Placeholder 1"/>
          <p:cNvSpPr>
            <a:spLocks noGrp="1"/>
          </p:cNvSpPr>
          <p:nvPr>
            <p:ph type="dt" sz="half" idx="2"/>
          </p:nvPr>
        </p:nvSpPr>
        <p:spPr/>
        <p:txBody>
          <a:bodyPr/>
          <a:lstStyle/>
          <a:p>
            <a:r>
              <a:rPr lang="en-US" smtClean="0"/>
              <a:t>SWPC</a:t>
            </a:r>
            <a:endParaRPr lang="en-US"/>
          </a:p>
        </p:txBody>
      </p:sp>
      <p:sp>
        <p:nvSpPr>
          <p:cNvPr id="3" name="Footer Placeholder 2"/>
          <p:cNvSpPr>
            <a:spLocks noGrp="1"/>
          </p:cNvSpPr>
          <p:nvPr>
            <p:ph type="ftr" sz="quarter" idx="3"/>
          </p:nvPr>
        </p:nvSpPr>
        <p:spPr/>
        <p:txBody>
          <a:bodyPr/>
          <a:lstStyle/>
          <a:p>
            <a:r>
              <a:rPr lang="en-US" smtClean="0"/>
              <a:t>COLLABORATE. INNOVATE. ENRICH</a:t>
            </a:r>
            <a:endParaRPr lang="en-US"/>
          </a:p>
        </p:txBody>
      </p:sp>
    </p:spTree>
    <p:extLst>
      <p:ext uri="{BB962C8B-B14F-4D97-AF65-F5344CB8AC3E}">
        <p14:creationId xmlns:p14="http://schemas.microsoft.com/office/powerpoint/2010/main" val="3611061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Найдите проблему производительности</a:t>
            </a:r>
            <a:endParaRPr lang="ru-RU" dirty="0"/>
          </a:p>
        </p:txBody>
      </p:sp>
      <p:pic>
        <p:nvPicPr>
          <p:cNvPr id="4" name="Picture 3"/>
          <p:cNvPicPr>
            <a:picLocks noChangeAspect="1"/>
          </p:cNvPicPr>
          <p:nvPr/>
        </p:nvPicPr>
        <p:blipFill>
          <a:blip r:embed="rId2"/>
          <a:stretch>
            <a:fillRect/>
          </a:stretch>
        </p:blipFill>
        <p:spPr>
          <a:xfrm>
            <a:off x="1353312" y="1328928"/>
            <a:ext cx="8943975" cy="4724400"/>
          </a:xfrm>
          <a:prstGeom prst="rect">
            <a:avLst/>
          </a:prstGeom>
        </p:spPr>
      </p:pic>
      <p:sp>
        <p:nvSpPr>
          <p:cNvPr id="3" name="Text Placeholder 2"/>
          <p:cNvSpPr>
            <a:spLocks noGrp="1"/>
          </p:cNvSpPr>
          <p:nvPr>
            <p:ph type="body" sz="quarter" idx="11"/>
          </p:nvPr>
        </p:nvSpPr>
        <p:spPr/>
        <p:txBody>
          <a:bodyPr/>
          <a:lstStyle/>
          <a:p>
            <a:pPr lvl="1"/>
            <a:endParaRPr lang="ru-RU" sz="1800" dirty="0" smtClean="0"/>
          </a:p>
        </p:txBody>
      </p:sp>
    </p:spTree>
    <p:extLst>
      <p:ext uri="{BB962C8B-B14F-4D97-AF65-F5344CB8AC3E}">
        <p14:creationId xmlns:p14="http://schemas.microsoft.com/office/powerpoint/2010/main" val="27541142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360121B-EB0E-403E-986A-EA8E36E39A60}" type="slidenum">
              <a:rPr lang="en-US" smtClean="0"/>
              <a:pPr/>
              <a:t>5</a:t>
            </a:fld>
            <a:endParaRPr lang="en-US"/>
          </a:p>
        </p:txBody>
      </p:sp>
      <p:sp>
        <p:nvSpPr>
          <p:cNvPr id="2" name="Title 1"/>
          <p:cNvSpPr>
            <a:spLocks noGrp="1"/>
          </p:cNvSpPr>
          <p:nvPr>
            <p:ph type="title"/>
          </p:nvPr>
        </p:nvSpPr>
        <p:spPr/>
        <p:txBody>
          <a:bodyPr/>
          <a:lstStyle/>
          <a:p>
            <a:r>
              <a:rPr lang="ru-RU" dirty="0" smtClean="0"/>
              <a:t>Создание приложений для разных платформ</a:t>
            </a:r>
            <a:r>
              <a:rPr lang="en-US" dirty="0" smtClean="0"/>
              <a:t>…</a:t>
            </a:r>
            <a:endParaRPr lang="en-US" dirty="0"/>
          </a:p>
        </p:txBody>
      </p:sp>
      <p:pic>
        <p:nvPicPr>
          <p:cNvPr id="16" name="Picture 2" descr="C:\Users\pfische1\Desktop\HTML5 Dev Conf\IMAG01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1" y="1345948"/>
            <a:ext cx="7479043" cy="2534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2625381" y="3893087"/>
            <a:ext cx="1661719" cy="1661719"/>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6106" t="9680" r="9680" b="16107"/>
          <a:stretch/>
        </p:blipFill>
        <p:spPr>
          <a:xfrm>
            <a:off x="5261265" y="3927310"/>
            <a:ext cx="1593273" cy="1593273"/>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881675" y="3977695"/>
            <a:ext cx="1492500" cy="1492500"/>
          </a:xfrm>
          <a:prstGeom prst="rect">
            <a:avLst/>
          </a:prstGeom>
          <a:ln>
            <a:noFill/>
          </a:ln>
          <a:effectLst>
            <a:outerShdw blurRad="292100" dist="139700" dir="2700000" algn="tl" rotWithShape="0">
              <a:srgbClr val="333333">
                <a:alpha val="65000"/>
              </a:srgbClr>
            </a:outerShdw>
          </a:effectLst>
        </p:spPr>
      </p:pic>
      <p:sp>
        <p:nvSpPr>
          <p:cNvPr id="22" name="TextBox 21"/>
          <p:cNvSpPr txBox="1">
            <a:spLocks noChangeArrowheads="1"/>
          </p:cNvSpPr>
          <p:nvPr/>
        </p:nvSpPr>
        <p:spPr bwMode="auto">
          <a:xfrm>
            <a:off x="7574511" y="6100639"/>
            <a:ext cx="273503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Android logo is the property of Google </a:t>
            </a:r>
          </a:p>
        </p:txBody>
      </p:sp>
      <p:sp>
        <p:nvSpPr>
          <p:cNvPr id="23" name="TextBox 22"/>
          <p:cNvSpPr txBox="1">
            <a:spLocks noChangeArrowheads="1"/>
          </p:cNvSpPr>
          <p:nvPr/>
        </p:nvSpPr>
        <p:spPr bwMode="auto">
          <a:xfrm>
            <a:off x="4525490" y="6100639"/>
            <a:ext cx="3309397"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Visual Studio logo is the property of Microsoft </a:t>
            </a:r>
          </a:p>
        </p:txBody>
      </p:sp>
      <p:sp>
        <p:nvSpPr>
          <p:cNvPr id="24" name="TextBox 23"/>
          <p:cNvSpPr txBox="1">
            <a:spLocks noChangeArrowheads="1"/>
          </p:cNvSpPr>
          <p:nvPr/>
        </p:nvSpPr>
        <p:spPr bwMode="auto">
          <a:xfrm>
            <a:off x="2013466" y="6100639"/>
            <a:ext cx="273503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Xcode logo is the property of Apple </a:t>
            </a:r>
          </a:p>
        </p:txBody>
      </p:sp>
    </p:spTree>
    <p:extLst>
      <p:ext uri="{BB962C8B-B14F-4D97-AF65-F5344CB8AC3E}">
        <p14:creationId xmlns:p14="http://schemas.microsoft.com/office/powerpoint/2010/main" val="2864988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360121B-EB0E-403E-986A-EA8E36E39A60}" type="slidenum">
              <a:rPr lang="en-US" smtClean="0"/>
              <a:pPr/>
              <a:t>6</a:t>
            </a:fld>
            <a:endParaRPr lang="en-US"/>
          </a:p>
        </p:txBody>
      </p:sp>
      <p:sp>
        <p:nvSpPr>
          <p:cNvPr id="2" name="Title 1"/>
          <p:cNvSpPr>
            <a:spLocks noGrp="1"/>
          </p:cNvSpPr>
          <p:nvPr>
            <p:ph type="title"/>
          </p:nvPr>
        </p:nvSpPr>
        <p:spPr/>
        <p:txBody>
          <a:bodyPr/>
          <a:lstStyle/>
          <a:p>
            <a:r>
              <a:rPr lang="en-US" dirty="0" smtClean="0"/>
              <a:t>…</a:t>
            </a:r>
            <a:r>
              <a:rPr lang="ru-RU" dirty="0" smtClean="0"/>
              <a:t>Требует много времени и денег</a:t>
            </a:r>
            <a:endParaRPr lang="en-US" dirty="0"/>
          </a:p>
        </p:txBody>
      </p:sp>
      <p:pic>
        <p:nvPicPr>
          <p:cNvPr id="67" name="Picture 2" descr="C:\Users\pfische1\Desktop\HTML5 Dev Conf\IMAG01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1" y="1345948"/>
            <a:ext cx="7479043" cy="2534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73" name="Group 72"/>
          <p:cNvGrpSpPr/>
          <p:nvPr/>
        </p:nvGrpSpPr>
        <p:grpSpPr>
          <a:xfrm>
            <a:off x="2130549" y="990600"/>
            <a:ext cx="2986957" cy="4989212"/>
            <a:chOff x="457200" y="914400"/>
            <a:chExt cx="3285653" cy="4989212"/>
          </a:xfrm>
        </p:grpSpPr>
        <p:pic>
          <p:nvPicPr>
            <p:cNvPr id="74"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6437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5"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247"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6"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0536"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7"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23106"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1"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57200"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9500"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3"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103012"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4"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33871"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40536"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6"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7"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9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8888"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grpSp>
        <p:nvGrpSpPr>
          <p:cNvPr id="107" name="Group 106"/>
          <p:cNvGrpSpPr/>
          <p:nvPr/>
        </p:nvGrpSpPr>
        <p:grpSpPr>
          <a:xfrm>
            <a:off x="4568949" y="990600"/>
            <a:ext cx="2986957" cy="4989212"/>
            <a:chOff x="439094" y="914400"/>
            <a:chExt cx="3285653" cy="4989212"/>
          </a:xfrm>
        </p:grpSpPr>
        <p:pic>
          <p:nvPicPr>
            <p:cNvPr id="108"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6264"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09"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74141"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0"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2243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1"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05000"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4"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39094"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6"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1394"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7"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084906"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8"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15765"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9"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22430"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1"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10782"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grpSp>
        <p:nvGrpSpPr>
          <p:cNvPr id="124" name="Group 123"/>
          <p:cNvGrpSpPr/>
          <p:nvPr/>
        </p:nvGrpSpPr>
        <p:grpSpPr>
          <a:xfrm>
            <a:off x="7007349" y="990600"/>
            <a:ext cx="2986957" cy="4989212"/>
            <a:chOff x="439094" y="914400"/>
            <a:chExt cx="3285653" cy="4989212"/>
          </a:xfrm>
        </p:grpSpPr>
        <p:pic>
          <p:nvPicPr>
            <p:cNvPr id="12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6264"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6"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74141"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7"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2243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8"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05000"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1"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2"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39094"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1394"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4"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084906"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5"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15765"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6"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22430"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7"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4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10782"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pic>
        <p:nvPicPr>
          <p:cNvPr id="61" name="Picture 60"/>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625381" y="3893087"/>
            <a:ext cx="1661719" cy="1661719"/>
          </a:xfrm>
          <a:prstGeom prst="rect">
            <a:avLst/>
          </a:prstGeom>
          <a:ln>
            <a:noFill/>
          </a:ln>
          <a:effectLst>
            <a:outerShdw blurRad="292100" dist="139700" dir="2700000" algn="tl" rotWithShape="0">
              <a:srgbClr val="333333">
                <a:alpha val="65000"/>
              </a:srgbClr>
            </a:outerShdw>
          </a:effectLst>
        </p:spPr>
      </p:pic>
      <p:pic>
        <p:nvPicPr>
          <p:cNvPr id="62" name="Picture 61"/>
          <p:cNvPicPr>
            <a:picLocks noChangeAspect="1"/>
          </p:cNvPicPr>
          <p:nvPr/>
        </p:nvPicPr>
        <p:blipFill rotWithShape="1">
          <a:blip r:embed="rId8">
            <a:extLst>
              <a:ext uri="{28A0092B-C50C-407E-A947-70E740481C1C}">
                <a14:useLocalDpi xmlns:a14="http://schemas.microsoft.com/office/drawing/2010/main" val="0"/>
              </a:ext>
            </a:extLst>
          </a:blip>
          <a:srcRect l="16106" t="9680" r="9680" b="16107"/>
          <a:stretch/>
        </p:blipFill>
        <p:spPr>
          <a:xfrm>
            <a:off x="5261265" y="3927310"/>
            <a:ext cx="1593273" cy="1593273"/>
          </a:xfrm>
          <a:prstGeom prst="rect">
            <a:avLst/>
          </a:prstGeom>
          <a:ln>
            <a:noFill/>
          </a:ln>
          <a:effectLst>
            <a:outerShdw blurRad="292100" dist="139700" dir="2700000" algn="tl" rotWithShape="0">
              <a:srgbClr val="333333">
                <a:alpha val="65000"/>
              </a:srgbClr>
            </a:outerShdw>
          </a:effectLst>
        </p:spPr>
      </p:pic>
      <p:pic>
        <p:nvPicPr>
          <p:cNvPr id="63" name="Picture 62"/>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7881675" y="3977695"/>
            <a:ext cx="1492500" cy="1492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2458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же общего среди платформ</a:t>
            </a:r>
            <a:r>
              <a:rPr lang="en-US" dirty="0" smtClean="0"/>
              <a:t>?</a:t>
            </a:r>
            <a:endParaRPr lang="en-US" dirty="0"/>
          </a:p>
        </p:txBody>
      </p:sp>
      <p:graphicFrame>
        <p:nvGraphicFramePr>
          <p:cNvPr id="8" name="Content Placeholder 3"/>
          <p:cNvGraphicFramePr>
            <a:graphicFrameLocks noGrp="1"/>
          </p:cNvGraphicFramePr>
          <p:nvPr>
            <p:ph sz="quarter" idx="10"/>
            <p:extLst/>
          </p:nvPr>
        </p:nvGraphicFramePr>
        <p:xfrm>
          <a:off x="1981201" y="1014865"/>
          <a:ext cx="8229599" cy="4359754"/>
        </p:xfrm>
        <a:graphic>
          <a:graphicData uri="http://schemas.openxmlformats.org/drawingml/2006/table">
            <a:tbl>
              <a:tblPr firstRow="1" firstCol="1" bandRow="1">
                <a:tableStyleId>{5C22544A-7EE6-4342-B048-85BDC9FD1C3A}</a:tableStyleId>
              </a:tblPr>
              <a:tblGrid>
                <a:gridCol w="1175657"/>
                <a:gridCol w="1175657"/>
                <a:gridCol w="1175657"/>
                <a:gridCol w="1175657"/>
                <a:gridCol w="1175657"/>
                <a:gridCol w="1175657"/>
                <a:gridCol w="1175657"/>
              </a:tblGrid>
              <a:tr h="470213">
                <a:tc>
                  <a:txBody>
                    <a:bodyPr/>
                    <a:lstStyle/>
                    <a:p>
                      <a:pPr algn="ctr"/>
                      <a:endParaRPr lang="en-US" sz="12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Apple* iOS*</a:t>
                      </a:r>
                      <a:endParaRPr lang="en-US" sz="1200" b="0" dirty="0">
                        <a:latin typeface="Cambria" panose="02040503050406030204" pitchFamily="18" charset="0"/>
                      </a:endParaRPr>
                    </a:p>
                  </a:txBody>
                  <a:tcPr anchor="ctr"/>
                </a:tc>
                <a:tc>
                  <a:txBody>
                    <a:bodyPr/>
                    <a:lstStyle/>
                    <a:p>
                      <a:pPr algn="ctr"/>
                      <a:r>
                        <a:rPr lang="en-US" sz="1100" dirty="0" smtClean="0">
                          <a:latin typeface="Cambria" panose="02040503050406030204" pitchFamily="18" charset="0"/>
                        </a:rPr>
                        <a:t>BlackBerry*</a:t>
                      </a:r>
                      <a:endParaRPr lang="en-US" sz="11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Google*</a:t>
                      </a:r>
                      <a:br>
                        <a:rPr lang="en-US" sz="1200" dirty="0" smtClean="0">
                          <a:latin typeface="Cambria" panose="02040503050406030204" pitchFamily="18" charset="0"/>
                        </a:rPr>
                      </a:br>
                      <a:r>
                        <a:rPr lang="en-US" sz="1200" dirty="0" smtClean="0">
                          <a:latin typeface="Cambria" panose="02040503050406030204" pitchFamily="18" charset="0"/>
                        </a:rPr>
                        <a:t>Android*</a:t>
                      </a:r>
                      <a:endParaRPr lang="en-US" sz="12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Microsoft*</a:t>
                      </a:r>
                      <a:br>
                        <a:rPr lang="en-US" sz="1200" dirty="0" smtClean="0">
                          <a:latin typeface="Cambria" panose="02040503050406030204" pitchFamily="18" charset="0"/>
                        </a:rPr>
                      </a:br>
                      <a:r>
                        <a:rPr lang="en-US" sz="1200" baseline="0" dirty="0" smtClean="0">
                          <a:latin typeface="Cambria" panose="02040503050406030204" pitchFamily="18" charset="0"/>
                        </a:rPr>
                        <a:t>Windows* 8</a:t>
                      </a:r>
                      <a:endParaRPr lang="en-US" sz="1200" b="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Mozilla*</a:t>
                      </a:r>
                      <a:br>
                        <a:rPr lang="en-US" sz="1200" smtClean="0">
                          <a:latin typeface="Cambria" panose="02040503050406030204" pitchFamily="18" charset="0"/>
                        </a:rPr>
                      </a:br>
                      <a:r>
                        <a:rPr lang="en-US" sz="1200" smtClean="0">
                          <a:latin typeface="Cambria" panose="02040503050406030204" pitchFamily="18" charset="0"/>
                        </a:rPr>
                        <a:t>Firefox*</a:t>
                      </a:r>
                      <a:r>
                        <a:rPr lang="en-US" sz="1200" baseline="0" smtClean="0">
                          <a:latin typeface="Cambria" panose="02040503050406030204" pitchFamily="18" charset="0"/>
                        </a:rPr>
                        <a:t> OS</a:t>
                      </a:r>
                      <a:endParaRPr lang="en-US" sz="1200" b="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Tizen*</a:t>
                      </a:r>
                      <a:endParaRPr lang="en-US" sz="1200" b="0" dirty="0">
                        <a:latin typeface="Cambria" panose="02040503050406030204" pitchFamily="18" charset="0"/>
                      </a:endParaRPr>
                    </a:p>
                  </a:txBody>
                  <a:tcPr anchor="ctr"/>
                </a:tc>
              </a:tr>
              <a:tr h="1619076">
                <a:tc>
                  <a:txBody>
                    <a:bodyPr/>
                    <a:lstStyle/>
                    <a:p>
                      <a:pPr algn="r"/>
                      <a:r>
                        <a:rPr lang="en-US" sz="1200" smtClean="0">
                          <a:latin typeface="Cambria" panose="02040503050406030204" pitchFamily="18" charset="0"/>
                        </a:rPr>
                        <a:t>Development model</a:t>
                      </a:r>
                      <a:endParaRPr lang="en-US" sz="120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Apple</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RIM</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Code released</a:t>
                      </a:r>
                      <a:r>
                        <a:rPr lang="en-US" sz="1200" baseline="0" dirty="0" smtClean="0">
                          <a:latin typeface="Cambria" panose="02040503050406030204" pitchFamily="18" charset="0"/>
                        </a:rPr>
                        <a:t> to open source after first commercial device ships;  key pieces are Google proprietary</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Microsoft</a:t>
                      </a:r>
                      <a:endParaRPr lang="en-US" sz="1200" dirty="0">
                        <a:latin typeface="Cambria" panose="02040503050406030204" pitchFamily="18" charset="0"/>
                      </a:endParaRPr>
                    </a:p>
                  </a:txBody>
                  <a:tcPr anchor="ctr"/>
                </a:tc>
                <a:tc>
                  <a:txBody>
                    <a:bodyPr/>
                    <a:lstStyle/>
                    <a:p>
                      <a:r>
                        <a:rPr lang="en-US" sz="1200" smtClean="0">
                          <a:latin typeface="Cambria" panose="02040503050406030204" pitchFamily="18" charset="0"/>
                        </a:rPr>
                        <a:t>Open source, code released during development; controlled by Mozilla</a:t>
                      </a:r>
                      <a:endParaRPr lang="en-US" sz="1200">
                        <a:latin typeface="Cambria" panose="02040503050406030204" pitchFamily="18" charset="0"/>
                      </a:endParaRPr>
                    </a:p>
                  </a:txBody>
                  <a:tcPr anchor="ctr"/>
                </a:tc>
                <a:tc>
                  <a:txBody>
                    <a:bodyPr/>
                    <a:lstStyle/>
                    <a:p>
                      <a:r>
                        <a:rPr lang="en-US" sz="1200" dirty="0" smtClean="0">
                          <a:latin typeface="Cambria" panose="02040503050406030204" pitchFamily="18" charset="0"/>
                        </a:rPr>
                        <a:t>Open source, code released during development.  Controlled by Tizen TSG, co-chaired by Intel and Samsung</a:t>
                      </a:r>
                      <a:endParaRPr lang="en-US" sz="1200" dirty="0">
                        <a:latin typeface="Cambria" panose="02040503050406030204" pitchFamily="18" charset="0"/>
                      </a:endParaRPr>
                    </a:p>
                  </a:txBody>
                  <a:tcPr anchor="ctr"/>
                </a:tc>
              </a:tr>
              <a:tr h="1054901">
                <a:tc>
                  <a:txBody>
                    <a:bodyPr/>
                    <a:lstStyle/>
                    <a:p>
                      <a:pPr algn="r"/>
                      <a:r>
                        <a:rPr lang="en-US" sz="1200" dirty="0" smtClean="0">
                          <a:latin typeface="Cambria" panose="02040503050406030204" pitchFamily="18" charset="0"/>
                        </a:rPr>
                        <a:t>APIs</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Objective C;</a:t>
                      </a:r>
                      <a:br>
                        <a:rPr lang="en-US" sz="1200" dirty="0" smtClean="0">
                          <a:latin typeface="Cambria" panose="02040503050406030204" pitchFamily="18" charset="0"/>
                        </a:rPr>
                      </a:br>
                      <a:r>
                        <a:rPr lang="en-US" sz="1200" b="1" u="sng" dirty="0" smtClean="0">
                          <a:solidFill>
                            <a:srgbClr val="C00000"/>
                          </a:solidFill>
                          <a:latin typeface="Cambria" panose="02040503050406030204" pitchFamily="18" charset="0"/>
                        </a:rPr>
                        <a:t>HTML5</a:t>
                      </a:r>
                      <a:r>
                        <a:rPr lang="en-US" sz="1200" dirty="0" smtClean="0">
                          <a:latin typeface="Cambria" panose="02040503050406030204" pitchFamily="18" charset="0"/>
                        </a:rPr>
                        <a:t> in browser and</a:t>
                      </a:r>
                      <a:r>
                        <a:rPr lang="en-US" sz="1200" baseline="0" dirty="0" smtClean="0">
                          <a:latin typeface="Cambria" panose="02040503050406030204" pitchFamily="18" charset="0"/>
                        </a:rPr>
                        <a:t> hybrid</a:t>
                      </a:r>
                      <a:endParaRPr lang="en-US" sz="1200" dirty="0">
                        <a:latin typeface="Cambria" panose="02040503050406030204" pitchFamily="18" charset="0"/>
                      </a:endParaRPr>
                    </a:p>
                  </a:txBody>
                  <a:tcPr anchor="ctr"/>
                </a:tc>
                <a:tc>
                  <a:txBody>
                    <a:bodyPr/>
                    <a:lstStyle/>
                    <a:p>
                      <a:r>
                        <a:rPr lang="en-US" sz="1200" baseline="0" dirty="0" smtClean="0">
                          <a:latin typeface="Cambria" panose="02040503050406030204" pitchFamily="18" charset="0"/>
                        </a:rPr>
                        <a:t>C/C++; </a:t>
                      </a:r>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in browser and hybrid; Java</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Java;</a:t>
                      </a:r>
                      <a:r>
                        <a:rPr lang="en-US" sz="1200" baseline="0" dirty="0" smtClean="0">
                          <a:latin typeface="Cambria" panose="02040503050406030204" pitchFamily="18" charset="0"/>
                        </a:rPr>
                        <a:t> some C/C++;</a:t>
                      </a:r>
                    </a:p>
                    <a:p>
                      <a:r>
                        <a:rPr lang="en-US" sz="1200" b="1" u="sng" kern="1200" dirty="0" smtClean="0">
                          <a:solidFill>
                            <a:srgbClr val="C00000"/>
                          </a:solidFill>
                          <a:latin typeface="Cambria" panose="02040503050406030204" pitchFamily="18" charset="0"/>
                          <a:ea typeface="+mn-ea"/>
                          <a:cs typeface="+mn-cs"/>
                        </a:rPr>
                        <a:t>HTML5</a:t>
                      </a:r>
                      <a:r>
                        <a:rPr lang="en-US" sz="1200" baseline="0" dirty="0" smtClean="0">
                          <a:latin typeface="Cambria" panose="02040503050406030204" pitchFamily="18" charset="0"/>
                        </a:rPr>
                        <a:t> in browser and hybrid</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C/C++; C#, JavaScript; </a:t>
                      </a:r>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in browser and hybrid</a:t>
                      </a:r>
                      <a:endParaRPr lang="en-US" sz="1200" dirty="0">
                        <a:latin typeface="Cambria" panose="02040503050406030204" pitchFamily="18" charset="0"/>
                      </a:endParaRPr>
                    </a:p>
                  </a:txBody>
                  <a:tcPr anchor="ctr"/>
                </a:tc>
                <a:tc>
                  <a:txBody>
                    <a:bodyPr/>
                    <a:lstStyle/>
                    <a:p>
                      <a:r>
                        <a:rPr lang="en-US" sz="1200" b="1" u="sng" kern="1200" dirty="0" smtClean="0">
                          <a:solidFill>
                            <a:srgbClr val="C00000"/>
                          </a:solidFill>
                          <a:latin typeface="Cambria" panose="02040503050406030204" pitchFamily="18" charset="0"/>
                          <a:ea typeface="+mn-ea"/>
                          <a:cs typeface="+mn-cs"/>
                        </a:rPr>
                        <a:t>HTML5</a:t>
                      </a:r>
                      <a:r>
                        <a:rPr lang="en-US" sz="1200" baseline="0" dirty="0" smtClean="0">
                          <a:latin typeface="Cambria" panose="02040503050406030204" pitchFamily="18" charset="0"/>
                        </a:rPr>
                        <a:t> only</a:t>
                      </a:r>
                      <a:endParaRPr lang="en-US" sz="1200" dirty="0">
                        <a:latin typeface="Cambria" panose="02040503050406030204" pitchFamily="18" charset="0"/>
                      </a:endParaRPr>
                    </a:p>
                  </a:txBody>
                  <a:tcPr anchor="ctr"/>
                </a:tc>
                <a:tc>
                  <a:txBody>
                    <a:bodyPr/>
                    <a:lstStyle/>
                    <a:p>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preferred</a:t>
                      </a:r>
                      <a:r>
                        <a:rPr lang="en-US" sz="1200" baseline="0" dirty="0" smtClean="0">
                          <a:latin typeface="Cambria" panose="02040503050406030204" pitchFamily="18" charset="0"/>
                        </a:rPr>
                        <a:t>; C/C++</a:t>
                      </a:r>
                      <a:endParaRPr lang="en-US" sz="1200" dirty="0">
                        <a:latin typeface="Cambria" panose="02040503050406030204" pitchFamily="18" charset="0"/>
                      </a:endParaRPr>
                    </a:p>
                  </a:txBody>
                  <a:tcPr anchor="ctr"/>
                </a:tc>
              </a:tr>
              <a:tr h="426073">
                <a:tc>
                  <a:txBody>
                    <a:bodyPr/>
                    <a:lstStyle/>
                    <a:p>
                      <a:pPr algn="r"/>
                      <a:r>
                        <a:rPr lang="en-US" sz="1200" smtClean="0">
                          <a:latin typeface="Cambria" panose="02040503050406030204" pitchFamily="18" charset="0"/>
                        </a:rPr>
                        <a:t>Architecture support</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 only</a:t>
                      </a:r>
                      <a:endParaRPr lang="en-US" sz="120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a:t>
                      </a:r>
                      <a:r>
                        <a:rPr lang="en-US" sz="1200" baseline="0" smtClean="0">
                          <a:latin typeface="Cambria" panose="02040503050406030204" pitchFamily="18" charset="0"/>
                        </a:rPr>
                        <a:t> only</a:t>
                      </a:r>
                      <a:endParaRPr lang="en-US" sz="120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 and x86</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 and x86</a:t>
                      </a:r>
                      <a:endParaRPr lang="en-US" sz="120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 only</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a:t>
                      </a:r>
                      <a:r>
                        <a:rPr lang="en-US" sz="1200" baseline="0" dirty="0" smtClean="0">
                          <a:latin typeface="Cambria" panose="02040503050406030204" pitchFamily="18" charset="0"/>
                        </a:rPr>
                        <a:t> and x86</a:t>
                      </a:r>
                      <a:endParaRPr lang="en-US" sz="1200" dirty="0">
                        <a:latin typeface="Cambria" panose="02040503050406030204" pitchFamily="18" charset="0"/>
                      </a:endParaRPr>
                    </a:p>
                  </a:txBody>
                  <a:tcPr anchor="ctr"/>
                </a:tc>
              </a:tr>
              <a:tr h="596502">
                <a:tc>
                  <a:txBody>
                    <a:bodyPr/>
                    <a:lstStyle/>
                    <a:p>
                      <a:pPr algn="r"/>
                      <a:r>
                        <a:rPr lang="en-US" sz="1200" dirty="0" smtClean="0">
                          <a:latin typeface="Cambria" panose="02040503050406030204" pitchFamily="18" charset="0"/>
                        </a:rPr>
                        <a:t>Device categories supported</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TV</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TV</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Entry smartphone</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IVI,</a:t>
                      </a:r>
                      <a:r>
                        <a:rPr lang="en-US" sz="1200" baseline="0" dirty="0" smtClean="0">
                          <a:latin typeface="Cambria" panose="02040503050406030204" pitchFamily="18" charset="0"/>
                        </a:rPr>
                        <a:t> TV, PC</a:t>
                      </a:r>
                      <a:endParaRPr lang="en-US" sz="12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294551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 </a:t>
            </a:r>
            <a:r>
              <a:rPr lang="en-US" dirty="0" smtClean="0"/>
              <a:t>HTML5</a:t>
            </a:r>
            <a:endParaRPr lang="ru-RU" dirty="0"/>
          </a:p>
        </p:txBody>
      </p:sp>
      <p:sp>
        <p:nvSpPr>
          <p:cNvPr id="3" name="Text Placeholder 2"/>
          <p:cNvSpPr>
            <a:spLocks noGrp="1"/>
          </p:cNvSpPr>
          <p:nvPr>
            <p:ph type="body" sz="quarter" idx="11"/>
          </p:nvPr>
        </p:nvSpPr>
        <p:spPr/>
        <p:txBody>
          <a:bodyPr/>
          <a:lstStyle/>
          <a:p>
            <a:endParaRPr lang="ru-RU" dirty="0"/>
          </a:p>
        </p:txBody>
      </p:sp>
      <p:pic>
        <p:nvPicPr>
          <p:cNvPr id="2050" name="Picture 2" descr="http://ngstmedia.com/wp-content/uploads/2013/02/u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669" y="2083758"/>
            <a:ext cx="6015777" cy="30078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1.gstatic.com/images?q=tbn:ANd9GcQyVZYJldXS1Psw5M3XhxyUTtgdgUnl_zfqeRye_yZCLz05g0k1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83758"/>
            <a:ext cx="4466413" cy="262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551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34351" y="2353403"/>
            <a:ext cx="7315542" cy="2199239"/>
          </a:xfrm>
          <a:prstGeom prst="rect">
            <a:avLst/>
          </a:prstGeom>
        </p:spPr>
      </p:pic>
      <p:sp>
        <p:nvSpPr>
          <p:cNvPr id="3" name="Slide Number Placeholder 2"/>
          <p:cNvSpPr>
            <a:spLocks noGrp="1"/>
          </p:cNvSpPr>
          <p:nvPr>
            <p:ph type="sldNum" sz="quarter" idx="10"/>
          </p:nvPr>
        </p:nvSpPr>
        <p:spPr/>
        <p:txBody>
          <a:bodyPr/>
          <a:lstStyle/>
          <a:p>
            <a:fld id="{F10CCBB2-23CF-43DD-999B-A7E7F6652AA9}" type="slidenum">
              <a:rPr lang="en-US" smtClean="0">
                <a:sym typeface="Gill Sans" charset="0"/>
              </a:rPr>
              <a:pPr/>
              <a:t>9</a:t>
            </a:fld>
            <a:endParaRPr lang="en-US" dirty="0">
              <a:sym typeface="Gill Sans" charset="0"/>
            </a:endParaRPr>
          </a:p>
        </p:txBody>
      </p:sp>
      <p:sp>
        <p:nvSpPr>
          <p:cNvPr id="2" name="Title 1"/>
          <p:cNvSpPr>
            <a:spLocks noGrp="1"/>
          </p:cNvSpPr>
          <p:nvPr>
            <p:ph type="title"/>
          </p:nvPr>
        </p:nvSpPr>
        <p:spPr/>
        <p:txBody>
          <a:bodyPr/>
          <a:lstStyle/>
          <a:p>
            <a:r>
              <a:rPr lang="en-US" dirty="0" smtClean="0"/>
              <a:t>Native Versus Web Apps on Mobile</a:t>
            </a:r>
            <a:endParaRPr lang="en-US" dirty="0"/>
          </a:p>
        </p:txBody>
      </p:sp>
      <p:pic>
        <p:nvPicPr>
          <p:cNvPr id="19" name="Picture 1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63266" y="2049052"/>
            <a:ext cx="6068600" cy="3259583"/>
          </a:xfrm>
          <a:prstGeom prst="rect">
            <a:avLst/>
          </a:prstGeom>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656" y="1944386"/>
            <a:ext cx="938840" cy="963765"/>
          </a:xfrm>
          <a:prstGeom prst="rect">
            <a:avLst/>
          </a:prstGeom>
          <a:effectLst>
            <a:outerShdw blurRad="76200" dir="2700000" sy="-23000" kx="-800400" algn="bl" rotWithShape="0">
              <a:prstClr val="black">
                <a:alpha val="20000"/>
              </a:prstClr>
            </a:outerShdw>
          </a:effectLst>
        </p:spPr>
      </p:pic>
      <p:sp>
        <p:nvSpPr>
          <p:cNvPr id="24" name="TextBox 23"/>
          <p:cNvSpPr txBox="1"/>
          <p:nvPr/>
        </p:nvSpPr>
        <p:spPr>
          <a:xfrm>
            <a:off x="7246768" y="1066801"/>
            <a:ext cx="3124932" cy="1138773"/>
          </a:xfrm>
          <a:prstGeom prst="rect">
            <a:avLst/>
          </a:prstGeom>
          <a:noFill/>
        </p:spPr>
        <p:txBody>
          <a:bodyPr wrap="square" rtlCol="0">
            <a:spAutoFit/>
          </a:bodyPr>
          <a:lstStyle/>
          <a:p>
            <a:r>
              <a:rPr lang="en-US" sz="2000" b="1" dirty="0"/>
              <a:t>Native Apps</a:t>
            </a:r>
          </a:p>
          <a:p>
            <a:pPr marL="285750" indent="-285750">
              <a:buFont typeface="Wingdings" panose="05000000000000000000" pitchFamily="2" charset="2"/>
              <a:buChar char="ü"/>
            </a:pPr>
            <a:r>
              <a:rPr lang="en-US" sz="1600" dirty="0">
                <a:solidFill>
                  <a:schemeClr val="tx2">
                    <a:lumMod val="50000"/>
                  </a:schemeClr>
                </a:solidFill>
              </a:rPr>
              <a:t>Advanced UI interactions </a:t>
            </a:r>
          </a:p>
          <a:p>
            <a:pPr marL="285750" indent="-285750">
              <a:buFont typeface="Wingdings" panose="05000000000000000000" pitchFamily="2" charset="2"/>
              <a:buChar char="ü"/>
            </a:pPr>
            <a:r>
              <a:rPr lang="en-US" sz="1600" dirty="0">
                <a:solidFill>
                  <a:schemeClr val="tx2">
                    <a:lumMod val="50000"/>
                  </a:schemeClr>
                </a:solidFill>
              </a:rPr>
              <a:t>Fastest performance</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27" name="TextBox 26"/>
          <p:cNvSpPr txBox="1"/>
          <p:nvPr/>
        </p:nvSpPr>
        <p:spPr>
          <a:xfrm>
            <a:off x="5131607" y="1472626"/>
            <a:ext cx="1544781" cy="584775"/>
          </a:xfrm>
          <a:prstGeom prst="rect">
            <a:avLst/>
          </a:prstGeom>
          <a:noFill/>
        </p:spPr>
        <p:txBody>
          <a:bodyPr wrap="square" rtlCol="0">
            <a:spAutoFit/>
          </a:bodyPr>
          <a:lstStyle/>
          <a:p>
            <a:pPr algn="ctr"/>
            <a:r>
              <a:rPr lang="en-US" sz="1600" dirty="0">
                <a:solidFill>
                  <a:schemeClr val="accent5"/>
                </a:solidFill>
              </a:rPr>
              <a:t>Single</a:t>
            </a:r>
            <a:br>
              <a:rPr lang="en-US" sz="1600" dirty="0">
                <a:solidFill>
                  <a:schemeClr val="accent5"/>
                </a:solidFill>
              </a:rPr>
            </a:br>
            <a:r>
              <a:rPr lang="en-US" sz="1600" dirty="0">
                <a:solidFill>
                  <a:schemeClr val="accent5"/>
                </a:solidFill>
              </a:rPr>
              <a:t>Platform</a:t>
            </a:r>
            <a:endParaRPr lang="en-US" sz="1200" dirty="0">
              <a:solidFill>
                <a:schemeClr val="accent5"/>
              </a:solidFill>
            </a:endParaRPr>
          </a:p>
        </p:txBody>
      </p:sp>
      <p:sp>
        <p:nvSpPr>
          <p:cNvPr id="28" name="TextBox 27"/>
          <p:cNvSpPr txBox="1"/>
          <p:nvPr/>
        </p:nvSpPr>
        <p:spPr>
          <a:xfrm>
            <a:off x="1611688" y="2750404"/>
            <a:ext cx="1423660" cy="584775"/>
          </a:xfrm>
          <a:prstGeom prst="rect">
            <a:avLst/>
          </a:prstGeom>
          <a:noFill/>
        </p:spPr>
        <p:txBody>
          <a:bodyPr wrap="square" rtlCol="0">
            <a:spAutoFit/>
          </a:bodyPr>
          <a:lstStyle/>
          <a:p>
            <a:pPr algn="ctr"/>
            <a:r>
              <a:rPr lang="en-US" sz="1600" dirty="0">
                <a:solidFill>
                  <a:schemeClr val="accent5"/>
                </a:solidFill>
              </a:rPr>
              <a:t>Partial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29" name="TextBox 28"/>
          <p:cNvSpPr txBox="1"/>
          <p:nvPr/>
        </p:nvSpPr>
        <p:spPr>
          <a:xfrm>
            <a:off x="4983326" y="5316589"/>
            <a:ext cx="1841343" cy="584775"/>
          </a:xfrm>
          <a:prstGeom prst="rect">
            <a:avLst/>
          </a:prstGeom>
          <a:noFill/>
        </p:spPr>
        <p:txBody>
          <a:bodyPr wrap="square" rtlCol="0">
            <a:spAutoFit/>
          </a:bodyPr>
          <a:lstStyle/>
          <a:p>
            <a:pPr algn="ctr"/>
            <a:r>
              <a:rPr lang="en-US" sz="1600" dirty="0">
                <a:solidFill>
                  <a:schemeClr val="accent5"/>
                </a:solidFill>
              </a:rPr>
              <a:t>Multiple</a:t>
            </a:r>
            <a:br>
              <a:rPr lang="en-US" sz="1600" dirty="0">
                <a:solidFill>
                  <a:schemeClr val="accent5"/>
                </a:solidFill>
              </a:rPr>
            </a:br>
            <a:r>
              <a:rPr lang="en-US" sz="1600" dirty="0">
                <a:solidFill>
                  <a:schemeClr val="accent5"/>
                </a:solidFill>
              </a:rPr>
              <a:t>Platforms</a:t>
            </a:r>
            <a:endParaRPr lang="en-US" sz="1200" dirty="0">
              <a:solidFill>
                <a:schemeClr val="accent5"/>
              </a:solidFill>
            </a:endParaRPr>
          </a:p>
        </p:txBody>
      </p:sp>
      <p:sp>
        <p:nvSpPr>
          <p:cNvPr id="30" name="TextBox 29"/>
          <p:cNvSpPr txBox="1"/>
          <p:nvPr/>
        </p:nvSpPr>
        <p:spPr>
          <a:xfrm>
            <a:off x="8735113" y="2719818"/>
            <a:ext cx="1575282" cy="584775"/>
          </a:xfrm>
          <a:prstGeom prst="rect">
            <a:avLst/>
          </a:prstGeom>
          <a:noFill/>
        </p:spPr>
        <p:txBody>
          <a:bodyPr wrap="square" rtlCol="0">
            <a:spAutoFit/>
          </a:bodyPr>
          <a:lstStyle/>
          <a:p>
            <a:pPr algn="ctr"/>
            <a:r>
              <a:rPr lang="en-US" sz="1600" dirty="0">
                <a:solidFill>
                  <a:schemeClr val="accent5"/>
                </a:solidFill>
              </a:rPr>
              <a:t>Full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32" name="TextBox 31"/>
          <p:cNvSpPr txBox="1"/>
          <p:nvPr/>
        </p:nvSpPr>
        <p:spPr>
          <a:xfrm>
            <a:off x="2112079" y="3462964"/>
            <a:ext cx="2972911" cy="1138773"/>
          </a:xfrm>
          <a:prstGeom prst="rect">
            <a:avLst/>
          </a:prstGeom>
          <a:noFill/>
        </p:spPr>
        <p:txBody>
          <a:bodyPr wrap="square" rtlCol="0">
            <a:spAutoFit/>
          </a:bodyPr>
          <a:lstStyle/>
          <a:p>
            <a:r>
              <a:rPr lang="en-US" sz="2000" b="1" dirty="0"/>
              <a:t>Web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Instant updates</a:t>
            </a:r>
          </a:p>
          <a:p>
            <a:pPr marL="285750" indent="-285750">
              <a:buFont typeface="Wingdings" panose="05000000000000000000" pitchFamily="2" charset="2"/>
              <a:buChar char="ü"/>
            </a:pPr>
            <a:r>
              <a:rPr lang="en-US" sz="1600" dirty="0">
                <a:solidFill>
                  <a:schemeClr val="tx2">
                    <a:lumMod val="50000"/>
                  </a:schemeClr>
                </a:solidFill>
              </a:rPr>
              <a:t>Unrestricted distribution</a:t>
            </a:r>
          </a:p>
        </p:txBody>
      </p:sp>
      <p:grpSp>
        <p:nvGrpSpPr>
          <p:cNvPr id="4" name="Group 3"/>
          <p:cNvGrpSpPr/>
          <p:nvPr/>
        </p:nvGrpSpPr>
        <p:grpSpPr>
          <a:xfrm>
            <a:off x="7858536" y="2192881"/>
            <a:ext cx="1517517" cy="505953"/>
            <a:chOff x="6334535" y="2192880"/>
            <a:chExt cx="1517517" cy="505953"/>
          </a:xfrm>
        </p:grpSpPr>
        <p:pic>
          <p:nvPicPr>
            <p:cNvPr id="25" name="Picture 24"/>
            <p:cNvPicPr>
              <a:picLocks noChangeAspect="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2048" name="Picture 2047"/>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2049" name="Picture 2048"/>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pic>
        <p:nvPicPr>
          <p:cNvPr id="40" name="Picture 39"/>
          <p:cNvPicPr>
            <a:picLocks noChangeAspect="1"/>
          </p:cNvPicPr>
          <p:nvPr/>
        </p:nvPicPr>
        <p:blipFill>
          <a:blip r:embed="rId9"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80612" y="3124200"/>
            <a:ext cx="681989" cy="961834"/>
          </a:xfrm>
          <a:prstGeom prst="rect">
            <a:avLst/>
          </a:prstGeom>
          <a:effectLst>
            <a:outerShdw blurRad="152400" dir="5400000" sx="90000" sy="-19000" rotWithShape="0">
              <a:prstClr val="black">
                <a:alpha val="15000"/>
              </a:prstClr>
            </a:outerShdw>
          </a:effectLst>
        </p:spPr>
      </p:pic>
      <p:grpSp>
        <p:nvGrpSpPr>
          <p:cNvPr id="8" name="Group 7"/>
          <p:cNvGrpSpPr/>
          <p:nvPr/>
        </p:nvGrpSpPr>
        <p:grpSpPr>
          <a:xfrm>
            <a:off x="2502636" y="4572001"/>
            <a:ext cx="1078765" cy="617635"/>
            <a:chOff x="7142531" y="5192250"/>
            <a:chExt cx="1078765" cy="617635"/>
          </a:xfrm>
        </p:grpSpPr>
        <p:pic>
          <p:nvPicPr>
            <p:cNvPr id="43" name="Picture 42"/>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4" name="Picture 43"/>
            <p:cNvPicPr>
              <a:picLocks noChangeAspect="1"/>
            </p:cNvPicPr>
            <p:nvPr/>
          </p:nvPicPr>
          <p:blipFill rotWithShape="1">
            <a:blip r:embed="rId11"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46" name="Picture 45"/>
            <p:cNvPicPr>
              <a:picLocks noChangeAspect="1"/>
            </p:cNvPicPr>
            <p:nvPr/>
          </p:nvPicPr>
          <p:blipFill rotWithShape="1">
            <a:blip r:embed="rId12"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spTree>
    <p:extLst>
      <p:ext uri="{BB962C8B-B14F-4D97-AF65-F5344CB8AC3E}">
        <p14:creationId xmlns:p14="http://schemas.microsoft.com/office/powerpoint/2010/main" val="4081127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XDK_heap_profiler_1</Template>
  <TotalTime>231</TotalTime>
  <Words>3106</Words>
  <Application>Microsoft Office PowerPoint</Application>
  <PresentationFormat>Widescreen</PresentationFormat>
  <Paragraphs>535</Paragraphs>
  <Slides>41</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ＭＳ ゴシック</vt:lpstr>
      <vt:lpstr>MS PGothic</vt:lpstr>
      <vt:lpstr>Arial</vt:lpstr>
      <vt:lpstr>Calibri</vt:lpstr>
      <vt:lpstr>Calibri Light</vt:lpstr>
      <vt:lpstr>Cambria</vt:lpstr>
      <vt:lpstr>Gill Sans</vt:lpstr>
      <vt:lpstr>Neo Sans Intel</vt:lpstr>
      <vt:lpstr>Neo Sans Intel Light</vt:lpstr>
      <vt:lpstr>Neo Sans Intel Medium</vt:lpstr>
      <vt:lpstr>Verdana</vt:lpstr>
      <vt:lpstr>Wingdings</vt:lpstr>
      <vt:lpstr>intel_PPT_LgtTmplt_Stndrd_v12</vt:lpstr>
      <vt:lpstr>Intel® XDK Разработка мобильных приложений</vt:lpstr>
      <vt:lpstr>Знакомимся</vt:lpstr>
      <vt:lpstr>Что отображает этот график?</vt:lpstr>
      <vt:lpstr>Тренды использования мобильных платформ</vt:lpstr>
      <vt:lpstr>Создание приложений для разных платформ…</vt:lpstr>
      <vt:lpstr>…Требует много времени и денег</vt:lpstr>
      <vt:lpstr>Что же общего среди платформ?</vt:lpstr>
      <vt:lpstr>Об HTML5</vt:lpstr>
      <vt:lpstr>Native Versus Web Apps on Mobile</vt:lpstr>
      <vt:lpstr>Hybrid HTML5 App Advantage</vt:lpstr>
      <vt:lpstr>HTML 5 apps</vt:lpstr>
      <vt:lpstr>Web vs. Hybrid vs. HTML5 Applications</vt:lpstr>
      <vt:lpstr>Как приложение работает на устройствах</vt:lpstr>
      <vt:lpstr>Intel XDK</vt:lpstr>
      <vt:lpstr>Intel® XDK – Tools for Hybrid HTML5 App Development</vt:lpstr>
      <vt:lpstr>Intel XDK API</vt:lpstr>
      <vt:lpstr>Cordova API</vt:lpstr>
      <vt:lpstr>Intel XDK containers</vt:lpstr>
      <vt:lpstr>Activity #1 Layout and Design</vt:lpstr>
      <vt:lpstr>Develop: Mobile App Design Tools</vt:lpstr>
      <vt:lpstr>Project</vt:lpstr>
      <vt:lpstr>App Framework &amp; others</vt:lpstr>
      <vt:lpstr>Develop</vt:lpstr>
      <vt:lpstr>Пример 1</vt:lpstr>
      <vt:lpstr>Activity #2 Test and Debug</vt:lpstr>
      <vt:lpstr>Test: Emulate and On-Device Debug</vt:lpstr>
      <vt:lpstr>Emulate</vt:lpstr>
      <vt:lpstr>Test</vt:lpstr>
      <vt:lpstr>Debug</vt:lpstr>
      <vt:lpstr>Activity #3 Package and Build</vt:lpstr>
      <vt:lpstr>Deploy: Package and Build</vt:lpstr>
      <vt:lpstr>Build</vt:lpstr>
      <vt:lpstr>Задание:</vt:lpstr>
      <vt:lpstr>Activity #4 Plug Acceleration Cordova API</vt:lpstr>
      <vt:lpstr>Using Cordova acceleration</vt:lpstr>
      <vt:lpstr>Activity #5 Plug Geolocation Cordova API</vt:lpstr>
      <vt:lpstr>Using Cordova geolocation </vt:lpstr>
      <vt:lpstr>Activity #5 Add web services</vt:lpstr>
      <vt:lpstr>Web Services</vt:lpstr>
      <vt:lpstr>Activity #6 Profile the app</vt:lpstr>
      <vt:lpstr>Найдите проблему производительности</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XDK</dc:title>
  <dc:creator>Malyshev, Andrey</dc:creator>
  <cp:lastModifiedBy>Malyshev, Andrey</cp:lastModifiedBy>
  <cp:revision>54</cp:revision>
  <dcterms:created xsi:type="dcterms:W3CDTF">2014-04-14T11:52:30Z</dcterms:created>
  <dcterms:modified xsi:type="dcterms:W3CDTF">2014-04-14T16:22:10Z</dcterms:modified>
</cp:coreProperties>
</file>