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808" r:id="rId4"/>
    <p:sldId id="802" r:id="rId5"/>
    <p:sldId id="804" r:id="rId6"/>
    <p:sldId id="706" r:id="rId7"/>
    <p:sldId id="803" r:id="rId8"/>
    <p:sldId id="805" r:id="rId9"/>
    <p:sldId id="807" r:id="rId10"/>
    <p:sldId id="809" r:id="rId11"/>
    <p:sldId id="680" r:id="rId12"/>
    <p:sldId id="681" r:id="rId13"/>
    <p:sldId id="927" r:id="rId14"/>
    <p:sldId id="928" r:id="rId15"/>
    <p:sldId id="8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1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6"/>
            <a:ext cx="10515600" cy="85978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C7EA-A73E-43A9-911B-451D2BED6E57}" type="datetime1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 rot="16200000">
            <a:off x="6096000" y="678055"/>
            <a:ext cx="0" cy="540000"/>
          </a:xfrm>
          <a:prstGeom prst="line">
            <a:avLst/>
          </a:prstGeom>
          <a:ln w="254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2360" y="39624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3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8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companyname.com/bargai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ompanyname.com/bargain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anyname.com/bargai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/>
              <a:t>KNN et  Analyse Données Génétiques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fr-CA"/>
              <a:t>Elvina Eury</a:t>
            </a:r>
          </a:p>
          <a:p>
            <a:pPr algn="l"/>
            <a:r>
              <a:rPr lang="fr-CA"/>
              <a:t>26.01.2021</a:t>
            </a:r>
          </a:p>
        </p:txBody>
      </p:sp>
    </p:spTree>
    <p:extLst>
      <p:ext uri="{BB962C8B-B14F-4D97-AF65-F5344CB8AC3E}">
        <p14:creationId xmlns:p14="http://schemas.microsoft.com/office/powerpoint/2010/main" val="424437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6055" y="780057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BreastCancer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2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0217" y="753278"/>
            <a:ext cx="268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err="1">
                <a:latin typeface="+mj-lt"/>
              </a:rPr>
              <a:t>Analyse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préliminaire</a:t>
            </a:r>
            <a:endParaRPr lang="id-ID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2141" y="1153287"/>
            <a:ext cx="2615867" cy="1725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CA" sz="1200" dirty="0"/>
              <a:t>279 observations, 22298 variables</a:t>
            </a:r>
          </a:p>
          <a:p>
            <a:pPr algn="r">
              <a:lnSpc>
                <a:spcPct val="150000"/>
              </a:lnSpc>
            </a:pPr>
            <a:r>
              <a:rPr lang="fr-CA" sz="1200" b="1" dirty="0"/>
              <a:t>Y: 2 modalités RD et </a:t>
            </a:r>
            <a:r>
              <a:rPr lang="fr-CA" sz="1200" b="1" dirty="0" err="1"/>
              <a:t>pCR</a:t>
            </a:r>
            <a:endParaRPr lang="fr-CA" sz="1200" b="1" dirty="0"/>
          </a:p>
          <a:p>
            <a:pPr algn="r">
              <a:lnSpc>
                <a:spcPct val="150000"/>
              </a:lnSpc>
            </a:pPr>
            <a:endParaRPr lang="fr-CA" sz="1200" b="1" dirty="0"/>
          </a:p>
          <a:p>
            <a:pPr algn="r">
              <a:lnSpc>
                <a:spcPct val="150000"/>
              </a:lnSpc>
            </a:pPr>
            <a:r>
              <a:rPr lang="fr-CA" sz="1200" u="sng" dirty="0"/>
              <a:t>2 jeux de données</a:t>
            </a:r>
            <a:r>
              <a:rPr lang="fr-CA" sz="1200" dirty="0"/>
              <a:t>:</a:t>
            </a: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r>
              <a:rPr lang="fr-CA" sz="1200" dirty="0"/>
              <a:t>Toutes les variables</a:t>
            </a:r>
          </a:p>
          <a:p>
            <a:pPr marL="171450" indent="-171450" algn="r">
              <a:lnSpc>
                <a:spcPct val="150000"/>
              </a:lnSpc>
              <a:buFontTx/>
              <a:buChar char="-"/>
            </a:pPr>
            <a:r>
              <a:rPr lang="fr-CA" sz="1200" dirty="0"/>
              <a:t>Variables génétiques</a:t>
            </a:r>
          </a:p>
        </p:txBody>
      </p:sp>
      <p:sp>
        <p:nvSpPr>
          <p:cNvPr id="7" name="Oval 6"/>
          <p:cNvSpPr/>
          <p:nvPr/>
        </p:nvSpPr>
        <p:spPr>
          <a:xfrm>
            <a:off x="6039439" y="1263288"/>
            <a:ext cx="113122" cy="113122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5514680" y="1319849"/>
            <a:ext cx="524759" cy="0"/>
          </a:xfrm>
          <a:prstGeom prst="line">
            <a:avLst/>
          </a:prstGeom>
          <a:ln w="2222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0" y="1386624"/>
            <a:ext cx="0" cy="1296000"/>
          </a:xfrm>
          <a:prstGeom prst="line">
            <a:avLst/>
          </a:prstGeom>
          <a:ln w="22225">
            <a:solidFill>
              <a:schemeClr val="tx1">
                <a:lumMod val="40000"/>
                <a:lumOff val="60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39439" y="2650248"/>
            <a:ext cx="113122" cy="113122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>
            <a:off x="6152561" y="2706809"/>
            <a:ext cx="524759" cy="0"/>
          </a:xfrm>
          <a:prstGeom prst="line">
            <a:avLst/>
          </a:prstGeom>
          <a:ln w="2222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64611" y="2016733"/>
            <a:ext cx="2704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Valeurs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Manquantes</a:t>
            </a:r>
            <a:endParaRPr lang="id-ID" sz="24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4611" y="2358844"/>
            <a:ext cx="2615867" cy="2279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fr-CA" sz="1200" b="1" dirty="0">
                <a:solidFill>
                  <a:srgbClr val="C00000"/>
                </a:solidFill>
              </a:rPr>
              <a:t>Enlever les variables manquantes car manquantes pour beaucoup de variables</a:t>
            </a:r>
            <a:endParaRPr lang="fr-CA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fr-CA" sz="1200" dirty="0"/>
              <a:t>Pas de variables qualitatives dans les données génétiques.</a:t>
            </a:r>
          </a:p>
          <a:p>
            <a:pPr>
              <a:lnSpc>
                <a:spcPct val="150000"/>
              </a:lnSpc>
            </a:pPr>
            <a:r>
              <a:rPr lang="fr-CA" sz="1200" dirty="0"/>
              <a:t>268 observations, 22284 variables</a:t>
            </a:r>
          </a:p>
          <a:p>
            <a:pPr>
              <a:lnSpc>
                <a:spcPct val="150000"/>
              </a:lnSpc>
            </a:pPr>
            <a:r>
              <a:rPr lang="fr-CA" sz="1200" dirty="0"/>
              <a:t>Pas de </a:t>
            </a:r>
            <a:r>
              <a:rPr lang="fr-CA" sz="1200" dirty="0" err="1"/>
              <a:t>outliers</a:t>
            </a:r>
            <a:endParaRPr lang="fr-CA" sz="1200" dirty="0"/>
          </a:p>
          <a:p>
            <a:pPr>
              <a:lnSpc>
                <a:spcPct val="150000"/>
              </a:lnSpc>
            </a:pPr>
            <a:endParaRPr lang="en-US" sz="12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096000" y="2761020"/>
            <a:ext cx="0" cy="1296000"/>
          </a:xfrm>
          <a:prstGeom prst="line">
            <a:avLst/>
          </a:prstGeom>
          <a:ln w="22225">
            <a:solidFill>
              <a:schemeClr val="tx1">
                <a:lumMod val="40000"/>
                <a:lumOff val="60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09308" y="3498707"/>
            <a:ext cx="92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+mj-lt"/>
              </a:rPr>
              <a:t>Scaler</a:t>
            </a:r>
            <a:endParaRPr lang="id-ID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60217" y="3848088"/>
            <a:ext cx="2744709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CA" sz="1200" dirty="0"/>
              <a:t>Standard </a:t>
            </a:r>
            <a:r>
              <a:rPr lang="fr-CA" sz="1200" dirty="0" err="1"/>
              <a:t>Scaler</a:t>
            </a:r>
            <a:r>
              <a:rPr lang="fr-CA" sz="1200" dirty="0"/>
              <a:t> sur variables quantitatives </a:t>
            </a:r>
            <a:endParaRPr lang="en-US" sz="1200" b="1" dirty="0"/>
          </a:p>
        </p:txBody>
      </p:sp>
      <p:sp>
        <p:nvSpPr>
          <p:cNvPr id="17" name="Oval 16"/>
          <p:cNvSpPr/>
          <p:nvPr/>
        </p:nvSpPr>
        <p:spPr>
          <a:xfrm>
            <a:off x="6039439" y="4034469"/>
            <a:ext cx="113122" cy="113122"/>
          </a:xfrm>
          <a:prstGeom prst="ellipse">
            <a:avLst/>
          </a:prstGeom>
          <a:solidFill>
            <a:schemeClr val="accent5"/>
          </a:soli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5514680" y="4091030"/>
            <a:ext cx="524759" cy="0"/>
          </a:xfrm>
          <a:prstGeom prst="line">
            <a:avLst/>
          </a:prstGeom>
          <a:ln w="2222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00" y="4147645"/>
            <a:ext cx="0" cy="1296000"/>
          </a:xfrm>
          <a:prstGeom prst="line">
            <a:avLst/>
          </a:prstGeom>
          <a:ln w="22225">
            <a:solidFill>
              <a:schemeClr val="tx1">
                <a:lumMod val="40000"/>
                <a:lumOff val="60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39439" y="5416349"/>
            <a:ext cx="113122" cy="113122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1" name="Straight Connector 20"/>
          <p:cNvCxnSpPr/>
          <p:nvPr/>
        </p:nvCxnSpPr>
        <p:spPr>
          <a:xfrm>
            <a:off x="6152561" y="5472910"/>
            <a:ext cx="524759" cy="0"/>
          </a:xfrm>
          <a:prstGeom prst="line">
            <a:avLst/>
          </a:prstGeom>
          <a:ln w="2222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37716" y="4777754"/>
            <a:ext cx="2037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Label Encoding</a:t>
            </a:r>
            <a:endParaRPr lang="id-ID" sz="24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64611" y="5119865"/>
            <a:ext cx="2615867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1200" dirty="0"/>
              <a:t>Uniquement pour variables qualitatives – première base de données</a:t>
            </a:r>
            <a:endParaRPr lang="en-US" sz="12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096000" y="5539737"/>
            <a:ext cx="0" cy="1318263"/>
          </a:xfrm>
          <a:prstGeom prst="line">
            <a:avLst/>
          </a:prstGeom>
          <a:ln w="22225">
            <a:solidFill>
              <a:schemeClr val="tx1">
                <a:lumMod val="40000"/>
                <a:lumOff val="60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512073" y="3641450"/>
            <a:ext cx="914400" cy="91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774740" y="5007824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519569" y="872125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6774740" y="2241723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Freeform 238"/>
          <p:cNvSpPr>
            <a:spLocks noEditPoints="1"/>
          </p:cNvSpPr>
          <p:nvPr/>
        </p:nvSpPr>
        <p:spPr bwMode="auto">
          <a:xfrm>
            <a:off x="4723130" y="1147601"/>
            <a:ext cx="569732" cy="417126"/>
          </a:xfrm>
          <a:custGeom>
            <a:avLst/>
            <a:gdLst>
              <a:gd name="T0" fmla="*/ 60 w 71"/>
              <a:gd name="T1" fmla="*/ 1 h 50"/>
              <a:gd name="T2" fmla="*/ 53 w 71"/>
              <a:gd name="T3" fmla="*/ 4 h 50"/>
              <a:gd name="T4" fmla="*/ 40 w 71"/>
              <a:gd name="T5" fmla="*/ 1 h 50"/>
              <a:gd name="T6" fmla="*/ 29 w 71"/>
              <a:gd name="T7" fmla="*/ 2 h 50"/>
              <a:gd name="T8" fmla="*/ 22 w 71"/>
              <a:gd name="T9" fmla="*/ 4 h 50"/>
              <a:gd name="T10" fmla="*/ 11 w 71"/>
              <a:gd name="T11" fmla="*/ 2 h 50"/>
              <a:gd name="T12" fmla="*/ 0 w 71"/>
              <a:gd name="T13" fmla="*/ 21 h 50"/>
              <a:gd name="T14" fmla="*/ 6 w 71"/>
              <a:gd name="T15" fmla="*/ 25 h 50"/>
              <a:gd name="T16" fmla="*/ 12 w 71"/>
              <a:gd name="T17" fmla="*/ 32 h 50"/>
              <a:gd name="T18" fmla="*/ 16 w 71"/>
              <a:gd name="T19" fmla="*/ 37 h 50"/>
              <a:gd name="T20" fmla="*/ 17 w 71"/>
              <a:gd name="T21" fmla="*/ 42 h 50"/>
              <a:gd name="T22" fmla="*/ 21 w 71"/>
              <a:gd name="T23" fmla="*/ 43 h 50"/>
              <a:gd name="T24" fmla="*/ 22 w 71"/>
              <a:gd name="T25" fmla="*/ 46 h 50"/>
              <a:gd name="T26" fmla="*/ 27 w 71"/>
              <a:gd name="T27" fmla="*/ 46 h 50"/>
              <a:gd name="T28" fmla="*/ 31 w 71"/>
              <a:gd name="T29" fmla="*/ 50 h 50"/>
              <a:gd name="T30" fmla="*/ 36 w 71"/>
              <a:gd name="T31" fmla="*/ 46 h 50"/>
              <a:gd name="T32" fmla="*/ 40 w 71"/>
              <a:gd name="T33" fmla="*/ 49 h 50"/>
              <a:gd name="T34" fmla="*/ 44 w 71"/>
              <a:gd name="T35" fmla="*/ 45 h 50"/>
              <a:gd name="T36" fmla="*/ 49 w 71"/>
              <a:gd name="T37" fmla="*/ 45 h 50"/>
              <a:gd name="T38" fmla="*/ 52 w 71"/>
              <a:gd name="T39" fmla="*/ 42 h 50"/>
              <a:gd name="T40" fmla="*/ 55 w 71"/>
              <a:gd name="T41" fmla="*/ 36 h 50"/>
              <a:gd name="T42" fmla="*/ 59 w 71"/>
              <a:gd name="T43" fmla="*/ 30 h 50"/>
              <a:gd name="T44" fmla="*/ 66 w 71"/>
              <a:gd name="T45" fmla="*/ 24 h 50"/>
              <a:gd name="T46" fmla="*/ 71 w 71"/>
              <a:gd name="T47" fmla="*/ 21 h 50"/>
              <a:gd name="T48" fmla="*/ 17 w 71"/>
              <a:gd name="T49" fmla="*/ 35 h 50"/>
              <a:gd name="T50" fmla="*/ 15 w 71"/>
              <a:gd name="T51" fmla="*/ 35 h 50"/>
              <a:gd name="T52" fmla="*/ 14 w 71"/>
              <a:gd name="T53" fmla="*/ 33 h 50"/>
              <a:gd name="T54" fmla="*/ 23 w 71"/>
              <a:gd name="T55" fmla="*/ 23 h 50"/>
              <a:gd name="T56" fmla="*/ 26 w 71"/>
              <a:gd name="T57" fmla="*/ 23 h 50"/>
              <a:gd name="T58" fmla="*/ 26 w 71"/>
              <a:gd name="T59" fmla="*/ 26 h 50"/>
              <a:gd name="T60" fmla="*/ 17 w 71"/>
              <a:gd name="T61" fmla="*/ 35 h 50"/>
              <a:gd name="T62" fmla="*/ 18 w 71"/>
              <a:gd name="T63" fmla="*/ 40 h 50"/>
              <a:gd name="T64" fmla="*/ 18 w 71"/>
              <a:gd name="T65" fmla="*/ 37 h 50"/>
              <a:gd name="T66" fmla="*/ 27 w 71"/>
              <a:gd name="T67" fmla="*/ 29 h 50"/>
              <a:gd name="T68" fmla="*/ 30 w 71"/>
              <a:gd name="T69" fmla="*/ 29 h 50"/>
              <a:gd name="T70" fmla="*/ 23 w 71"/>
              <a:gd name="T71" fmla="*/ 38 h 50"/>
              <a:gd name="T72" fmla="*/ 26 w 71"/>
              <a:gd name="T73" fmla="*/ 44 h 50"/>
              <a:gd name="T74" fmla="*/ 23 w 71"/>
              <a:gd name="T75" fmla="*/ 43 h 50"/>
              <a:gd name="T76" fmla="*/ 28 w 71"/>
              <a:gd name="T77" fmla="*/ 37 h 50"/>
              <a:gd name="T78" fmla="*/ 33 w 71"/>
              <a:gd name="T79" fmla="*/ 32 h 50"/>
              <a:gd name="T80" fmla="*/ 35 w 71"/>
              <a:gd name="T81" fmla="*/ 34 h 50"/>
              <a:gd name="T82" fmla="*/ 30 w 71"/>
              <a:gd name="T83" fmla="*/ 40 h 50"/>
              <a:gd name="T84" fmla="*/ 41 w 71"/>
              <a:gd name="T85" fmla="*/ 39 h 50"/>
              <a:gd name="T86" fmla="*/ 33 w 71"/>
              <a:gd name="T87" fmla="*/ 47 h 50"/>
              <a:gd name="T88" fmla="*/ 29 w 71"/>
              <a:gd name="T89" fmla="*/ 46 h 50"/>
              <a:gd name="T90" fmla="*/ 32 w 71"/>
              <a:gd name="T91" fmla="*/ 42 h 50"/>
              <a:gd name="T92" fmla="*/ 40 w 71"/>
              <a:gd name="T93" fmla="*/ 35 h 50"/>
              <a:gd name="T94" fmla="*/ 42 w 71"/>
              <a:gd name="T95" fmla="*/ 37 h 50"/>
              <a:gd name="T96" fmla="*/ 65 w 71"/>
              <a:gd name="T97" fmla="*/ 21 h 50"/>
              <a:gd name="T98" fmla="*/ 57 w 71"/>
              <a:gd name="T99" fmla="*/ 28 h 50"/>
              <a:gd name="T100" fmla="*/ 47 w 71"/>
              <a:gd name="T101" fmla="*/ 19 h 50"/>
              <a:gd name="T102" fmla="*/ 42 w 71"/>
              <a:gd name="T103" fmla="*/ 15 h 50"/>
              <a:gd name="T104" fmla="*/ 41 w 71"/>
              <a:gd name="T105" fmla="*/ 13 h 50"/>
              <a:gd name="T106" fmla="*/ 39 w 71"/>
              <a:gd name="T107" fmla="*/ 14 h 50"/>
              <a:gd name="T108" fmla="*/ 31 w 71"/>
              <a:gd name="T109" fmla="*/ 19 h 50"/>
              <a:gd name="T110" fmla="*/ 26 w 71"/>
              <a:gd name="T111" fmla="*/ 16 h 50"/>
              <a:gd name="T112" fmla="*/ 27 w 71"/>
              <a:gd name="T113" fmla="*/ 15 h 50"/>
              <a:gd name="T114" fmla="*/ 41 w 71"/>
              <a:gd name="T115" fmla="*/ 4 h 50"/>
              <a:gd name="T116" fmla="*/ 53 w 71"/>
              <a:gd name="T117" fmla="*/ 7 h 50"/>
              <a:gd name="T118" fmla="*/ 67 w 71"/>
              <a:gd name="T119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" h="50">
                <a:moveTo>
                  <a:pt x="62" y="0"/>
                </a:moveTo>
                <a:cubicBezTo>
                  <a:pt x="60" y="1"/>
                  <a:pt x="60" y="1"/>
                  <a:pt x="60" y="1"/>
                </a:cubicBezTo>
                <a:cubicBezTo>
                  <a:pt x="59" y="2"/>
                  <a:pt x="56" y="4"/>
                  <a:pt x="53" y="4"/>
                </a:cubicBezTo>
                <a:cubicBezTo>
                  <a:pt x="53" y="4"/>
                  <a:pt x="53" y="4"/>
                  <a:pt x="53" y="4"/>
                </a:cubicBezTo>
                <a:cubicBezTo>
                  <a:pt x="52" y="4"/>
                  <a:pt x="49" y="3"/>
                  <a:pt x="46" y="2"/>
                </a:cubicBezTo>
                <a:cubicBezTo>
                  <a:pt x="42" y="1"/>
                  <a:pt x="41" y="1"/>
                  <a:pt x="40" y="1"/>
                </a:cubicBezTo>
                <a:cubicBezTo>
                  <a:pt x="40" y="1"/>
                  <a:pt x="38" y="2"/>
                  <a:pt x="36" y="4"/>
                </a:cubicBezTo>
                <a:cubicBezTo>
                  <a:pt x="34" y="3"/>
                  <a:pt x="31" y="2"/>
                  <a:pt x="29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6" y="2"/>
                  <a:pt x="24" y="3"/>
                  <a:pt x="22" y="4"/>
                </a:cubicBezTo>
                <a:cubicBezTo>
                  <a:pt x="20" y="4"/>
                  <a:pt x="19" y="5"/>
                  <a:pt x="18" y="5"/>
                </a:cubicBezTo>
                <a:cubicBezTo>
                  <a:pt x="17" y="5"/>
                  <a:pt x="14" y="3"/>
                  <a:pt x="11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0" y="21"/>
                  <a:pt x="0" y="21"/>
                  <a:pt x="0" y="21"/>
                </a:cubicBezTo>
                <a:cubicBezTo>
                  <a:pt x="1" y="22"/>
                  <a:pt x="1" y="22"/>
                  <a:pt x="1" y="22"/>
                </a:cubicBezTo>
                <a:cubicBezTo>
                  <a:pt x="2" y="22"/>
                  <a:pt x="5" y="24"/>
                  <a:pt x="6" y="25"/>
                </a:cubicBezTo>
                <a:cubicBezTo>
                  <a:pt x="7" y="26"/>
                  <a:pt x="7" y="26"/>
                  <a:pt x="7" y="26"/>
                </a:cubicBezTo>
                <a:cubicBezTo>
                  <a:pt x="8" y="27"/>
                  <a:pt x="10" y="29"/>
                  <a:pt x="12" y="32"/>
                </a:cubicBezTo>
                <a:cubicBezTo>
                  <a:pt x="12" y="33"/>
                  <a:pt x="12" y="35"/>
                  <a:pt x="13" y="36"/>
                </a:cubicBezTo>
                <a:cubicBezTo>
                  <a:pt x="14" y="37"/>
                  <a:pt x="15" y="37"/>
                  <a:pt x="16" y="37"/>
                </a:cubicBezTo>
                <a:cubicBezTo>
                  <a:pt x="16" y="38"/>
                  <a:pt x="16" y="38"/>
                  <a:pt x="16" y="39"/>
                </a:cubicBezTo>
                <a:cubicBezTo>
                  <a:pt x="16" y="40"/>
                  <a:pt x="16" y="41"/>
                  <a:pt x="17" y="42"/>
                </a:cubicBezTo>
                <a:cubicBezTo>
                  <a:pt x="18" y="42"/>
                  <a:pt x="19" y="43"/>
                  <a:pt x="20" y="43"/>
                </a:cubicBezTo>
                <a:cubicBezTo>
                  <a:pt x="20" y="43"/>
                  <a:pt x="20" y="43"/>
                  <a:pt x="21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4"/>
                  <a:pt x="21" y="45"/>
                  <a:pt x="22" y="46"/>
                </a:cubicBezTo>
                <a:cubicBezTo>
                  <a:pt x="23" y="47"/>
                  <a:pt x="24" y="47"/>
                  <a:pt x="25" y="47"/>
                </a:cubicBezTo>
                <a:cubicBezTo>
                  <a:pt x="26" y="47"/>
                  <a:pt x="27" y="47"/>
                  <a:pt x="27" y="46"/>
                </a:cubicBezTo>
                <a:cubicBezTo>
                  <a:pt x="27" y="47"/>
                  <a:pt x="28" y="48"/>
                  <a:pt x="28" y="49"/>
                </a:cubicBezTo>
                <a:cubicBezTo>
                  <a:pt x="29" y="49"/>
                  <a:pt x="30" y="50"/>
                  <a:pt x="31" y="50"/>
                </a:cubicBezTo>
                <a:cubicBezTo>
                  <a:pt x="32" y="50"/>
                  <a:pt x="33" y="49"/>
                  <a:pt x="34" y="49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8"/>
                  <a:pt x="37" y="48"/>
                  <a:pt x="37" y="48"/>
                </a:cubicBezTo>
                <a:cubicBezTo>
                  <a:pt x="38" y="48"/>
                  <a:pt x="39" y="49"/>
                  <a:pt x="40" y="49"/>
                </a:cubicBezTo>
                <a:cubicBezTo>
                  <a:pt x="41" y="49"/>
                  <a:pt x="42" y="48"/>
                  <a:pt x="43" y="48"/>
                </a:cubicBezTo>
                <a:cubicBezTo>
                  <a:pt x="44" y="47"/>
                  <a:pt x="44" y="46"/>
                  <a:pt x="44" y="45"/>
                </a:cubicBezTo>
                <a:cubicBezTo>
                  <a:pt x="45" y="46"/>
                  <a:pt x="46" y="46"/>
                  <a:pt x="46" y="46"/>
                </a:cubicBezTo>
                <a:cubicBezTo>
                  <a:pt x="48" y="46"/>
                  <a:pt x="49" y="46"/>
                  <a:pt x="49" y="45"/>
                </a:cubicBezTo>
                <a:cubicBezTo>
                  <a:pt x="50" y="44"/>
                  <a:pt x="51" y="43"/>
                  <a:pt x="50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3" y="42"/>
                  <a:pt x="54" y="42"/>
                  <a:pt x="55" y="41"/>
                </a:cubicBezTo>
                <a:cubicBezTo>
                  <a:pt x="56" y="40"/>
                  <a:pt x="56" y="38"/>
                  <a:pt x="55" y="36"/>
                </a:cubicBezTo>
                <a:cubicBezTo>
                  <a:pt x="56" y="36"/>
                  <a:pt x="57" y="36"/>
                  <a:pt x="58" y="35"/>
                </a:cubicBezTo>
                <a:cubicBezTo>
                  <a:pt x="59" y="34"/>
                  <a:pt x="60" y="32"/>
                  <a:pt x="59" y="30"/>
                </a:cubicBezTo>
                <a:cubicBezTo>
                  <a:pt x="60" y="29"/>
                  <a:pt x="61" y="28"/>
                  <a:pt x="62" y="28"/>
                </a:cubicBezTo>
                <a:cubicBezTo>
                  <a:pt x="63" y="26"/>
                  <a:pt x="65" y="24"/>
                  <a:pt x="66" y="24"/>
                </a:cubicBezTo>
                <a:cubicBezTo>
                  <a:pt x="67" y="23"/>
                  <a:pt x="69" y="22"/>
                  <a:pt x="70" y="22"/>
                </a:cubicBezTo>
                <a:cubicBezTo>
                  <a:pt x="71" y="21"/>
                  <a:pt x="71" y="21"/>
                  <a:pt x="71" y="21"/>
                </a:cubicBezTo>
                <a:lnTo>
                  <a:pt x="62" y="0"/>
                </a:lnTo>
                <a:close/>
                <a:moveTo>
                  <a:pt x="17" y="35"/>
                </a:moveTo>
                <a:cubicBezTo>
                  <a:pt x="17" y="35"/>
                  <a:pt x="16" y="35"/>
                  <a:pt x="16" y="35"/>
                </a:cubicBezTo>
                <a:cubicBezTo>
                  <a:pt x="16" y="35"/>
                  <a:pt x="15" y="35"/>
                  <a:pt x="15" y="35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2"/>
                  <a:pt x="15" y="32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24" y="23"/>
                  <a:pt x="24" y="23"/>
                </a:cubicBezTo>
                <a:cubicBezTo>
                  <a:pt x="25" y="23"/>
                  <a:pt x="26" y="23"/>
                  <a:pt x="26" y="23"/>
                </a:cubicBezTo>
                <a:cubicBezTo>
                  <a:pt x="26" y="24"/>
                  <a:pt x="26" y="24"/>
                  <a:pt x="26" y="25"/>
                </a:cubicBezTo>
                <a:cubicBezTo>
                  <a:pt x="26" y="25"/>
                  <a:pt x="26" y="26"/>
                  <a:pt x="26" y="26"/>
                </a:cubicBezTo>
                <a:cubicBezTo>
                  <a:pt x="18" y="35"/>
                  <a:pt x="18" y="35"/>
                  <a:pt x="18" y="35"/>
                </a:cubicBezTo>
                <a:cubicBezTo>
                  <a:pt x="17" y="35"/>
                  <a:pt x="17" y="35"/>
                  <a:pt x="17" y="35"/>
                </a:cubicBezTo>
                <a:close/>
                <a:moveTo>
                  <a:pt x="21" y="40"/>
                </a:moveTo>
                <a:cubicBezTo>
                  <a:pt x="20" y="41"/>
                  <a:pt x="19" y="41"/>
                  <a:pt x="18" y="40"/>
                </a:cubicBezTo>
                <a:cubicBezTo>
                  <a:pt x="18" y="40"/>
                  <a:pt x="18" y="39"/>
                  <a:pt x="18" y="39"/>
                </a:cubicBezTo>
                <a:cubicBezTo>
                  <a:pt x="18" y="38"/>
                  <a:pt x="18" y="38"/>
                  <a:pt x="18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8" y="28"/>
                  <a:pt x="28" y="28"/>
                </a:cubicBezTo>
                <a:cubicBezTo>
                  <a:pt x="29" y="28"/>
                  <a:pt x="29" y="29"/>
                  <a:pt x="30" y="29"/>
                </a:cubicBezTo>
                <a:cubicBezTo>
                  <a:pt x="30" y="30"/>
                  <a:pt x="30" y="31"/>
                  <a:pt x="30" y="32"/>
                </a:cubicBezTo>
                <a:cubicBezTo>
                  <a:pt x="23" y="38"/>
                  <a:pt x="23" y="38"/>
                  <a:pt x="23" y="38"/>
                </a:cubicBezTo>
                <a:lnTo>
                  <a:pt x="21" y="40"/>
                </a:lnTo>
                <a:close/>
                <a:moveTo>
                  <a:pt x="26" y="44"/>
                </a:moveTo>
                <a:cubicBezTo>
                  <a:pt x="26" y="45"/>
                  <a:pt x="24" y="45"/>
                  <a:pt x="23" y="44"/>
                </a:cubicBezTo>
                <a:cubicBezTo>
                  <a:pt x="23" y="44"/>
                  <a:pt x="23" y="43"/>
                  <a:pt x="23" y="43"/>
                </a:cubicBezTo>
                <a:cubicBezTo>
                  <a:pt x="23" y="42"/>
                  <a:pt x="23" y="42"/>
                  <a:pt x="23" y="41"/>
                </a:cubicBezTo>
                <a:cubicBezTo>
                  <a:pt x="28" y="37"/>
                  <a:pt x="28" y="37"/>
                  <a:pt x="28" y="37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3"/>
                  <a:pt x="33" y="32"/>
                  <a:pt x="33" y="32"/>
                </a:cubicBezTo>
                <a:cubicBezTo>
                  <a:pt x="34" y="32"/>
                  <a:pt x="34" y="33"/>
                  <a:pt x="35" y="33"/>
                </a:cubicBezTo>
                <a:cubicBezTo>
                  <a:pt x="35" y="33"/>
                  <a:pt x="35" y="34"/>
                  <a:pt x="35" y="34"/>
                </a:cubicBezTo>
                <a:cubicBezTo>
                  <a:pt x="35" y="35"/>
                  <a:pt x="35" y="36"/>
                  <a:pt x="35" y="36"/>
                </a:cubicBezTo>
                <a:cubicBezTo>
                  <a:pt x="30" y="40"/>
                  <a:pt x="30" y="40"/>
                  <a:pt x="30" y="40"/>
                </a:cubicBezTo>
                <a:lnTo>
                  <a:pt x="26" y="44"/>
                </a:lnTo>
                <a:close/>
                <a:moveTo>
                  <a:pt x="41" y="39"/>
                </a:moveTo>
                <a:cubicBezTo>
                  <a:pt x="35" y="45"/>
                  <a:pt x="35" y="45"/>
                  <a:pt x="35" y="45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8"/>
                  <a:pt x="31" y="48"/>
                  <a:pt x="30" y="47"/>
                </a:cubicBezTo>
                <a:cubicBezTo>
                  <a:pt x="29" y="47"/>
                  <a:pt x="29" y="46"/>
                  <a:pt x="29" y="46"/>
                </a:cubicBezTo>
                <a:cubicBezTo>
                  <a:pt x="29" y="45"/>
                  <a:pt x="29" y="45"/>
                  <a:pt x="30" y="44"/>
                </a:cubicBezTo>
                <a:cubicBezTo>
                  <a:pt x="32" y="42"/>
                  <a:pt x="32" y="42"/>
                  <a:pt x="32" y="42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5"/>
                  <a:pt x="39" y="35"/>
                  <a:pt x="40" y="35"/>
                </a:cubicBezTo>
                <a:cubicBezTo>
                  <a:pt x="40" y="35"/>
                  <a:pt x="41" y="35"/>
                  <a:pt x="41" y="36"/>
                </a:cubicBezTo>
                <a:cubicBezTo>
                  <a:pt x="41" y="36"/>
                  <a:pt x="42" y="37"/>
                  <a:pt x="42" y="37"/>
                </a:cubicBezTo>
                <a:cubicBezTo>
                  <a:pt x="42" y="38"/>
                  <a:pt x="41" y="38"/>
                  <a:pt x="41" y="39"/>
                </a:cubicBezTo>
                <a:close/>
                <a:moveTo>
                  <a:pt x="65" y="21"/>
                </a:moveTo>
                <a:cubicBezTo>
                  <a:pt x="63" y="22"/>
                  <a:pt x="61" y="24"/>
                  <a:pt x="60" y="26"/>
                </a:cubicBezTo>
                <a:cubicBezTo>
                  <a:pt x="59" y="26"/>
                  <a:pt x="58" y="27"/>
                  <a:pt x="57" y="28"/>
                </a:cubicBezTo>
                <a:cubicBezTo>
                  <a:pt x="50" y="21"/>
                  <a:pt x="50" y="21"/>
                  <a:pt x="50" y="21"/>
                </a:cubicBezTo>
                <a:cubicBezTo>
                  <a:pt x="49" y="20"/>
                  <a:pt x="48" y="19"/>
                  <a:pt x="47" y="19"/>
                </a:cubicBezTo>
                <a:cubicBezTo>
                  <a:pt x="47" y="19"/>
                  <a:pt x="46" y="19"/>
                  <a:pt x="44" y="18"/>
                </a:cubicBezTo>
                <a:cubicBezTo>
                  <a:pt x="42" y="16"/>
                  <a:pt x="42" y="15"/>
                  <a:pt x="42" y="15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2"/>
                  <a:pt x="41" y="12"/>
                  <a:pt x="41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37" y="15"/>
                  <a:pt x="35" y="17"/>
                  <a:pt x="34" y="18"/>
                </a:cubicBezTo>
                <a:cubicBezTo>
                  <a:pt x="33" y="18"/>
                  <a:pt x="32" y="19"/>
                  <a:pt x="31" y="19"/>
                </a:cubicBezTo>
                <a:cubicBezTo>
                  <a:pt x="30" y="19"/>
                  <a:pt x="29" y="19"/>
                  <a:pt x="28" y="18"/>
                </a:cubicBezTo>
                <a:cubicBezTo>
                  <a:pt x="27" y="18"/>
                  <a:pt x="27" y="17"/>
                  <a:pt x="26" y="16"/>
                </a:cubicBezTo>
                <a:cubicBezTo>
                  <a:pt x="26" y="16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9" y="13"/>
                  <a:pt x="33" y="10"/>
                  <a:pt x="37" y="7"/>
                </a:cubicBezTo>
                <a:cubicBezTo>
                  <a:pt x="38" y="5"/>
                  <a:pt x="40" y="4"/>
                  <a:pt x="41" y="4"/>
                </a:cubicBezTo>
                <a:cubicBezTo>
                  <a:pt x="41" y="4"/>
                  <a:pt x="44" y="5"/>
                  <a:pt x="45" y="5"/>
                </a:cubicBezTo>
                <a:cubicBezTo>
                  <a:pt x="49" y="7"/>
                  <a:pt x="52" y="7"/>
                  <a:pt x="53" y="7"/>
                </a:cubicBezTo>
                <a:cubicBezTo>
                  <a:pt x="56" y="7"/>
                  <a:pt x="59" y="6"/>
                  <a:pt x="60" y="5"/>
                </a:cubicBezTo>
                <a:cubicBezTo>
                  <a:pt x="67" y="20"/>
                  <a:pt x="67" y="20"/>
                  <a:pt x="67" y="20"/>
                </a:cubicBezTo>
                <a:cubicBezTo>
                  <a:pt x="66" y="20"/>
                  <a:pt x="65" y="21"/>
                  <a:pt x="65" y="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88"/>
          <p:cNvSpPr>
            <a:spLocks noEditPoints="1"/>
          </p:cNvSpPr>
          <p:nvPr/>
        </p:nvSpPr>
        <p:spPr bwMode="auto">
          <a:xfrm>
            <a:off x="6962105" y="2478430"/>
            <a:ext cx="539670" cy="440986"/>
          </a:xfrm>
          <a:custGeom>
            <a:avLst/>
            <a:gdLst>
              <a:gd name="T0" fmla="*/ 66 w 74"/>
              <a:gd name="T1" fmla="*/ 21 h 58"/>
              <a:gd name="T2" fmla="*/ 52 w 74"/>
              <a:gd name="T3" fmla="*/ 21 h 58"/>
              <a:gd name="T4" fmla="*/ 49 w 74"/>
              <a:gd name="T5" fmla="*/ 24 h 58"/>
              <a:gd name="T6" fmla="*/ 44 w 74"/>
              <a:gd name="T7" fmla="*/ 19 h 58"/>
              <a:gd name="T8" fmla="*/ 32 w 74"/>
              <a:gd name="T9" fmla="*/ 4 h 58"/>
              <a:gd name="T10" fmla="*/ 22 w 74"/>
              <a:gd name="T11" fmla="*/ 3 h 58"/>
              <a:gd name="T12" fmla="*/ 24 w 74"/>
              <a:gd name="T13" fmla="*/ 20 h 58"/>
              <a:gd name="T14" fmla="*/ 18 w 74"/>
              <a:gd name="T15" fmla="*/ 20 h 58"/>
              <a:gd name="T16" fmla="*/ 11 w 74"/>
              <a:gd name="T17" fmla="*/ 20 h 58"/>
              <a:gd name="T18" fmla="*/ 3 w 74"/>
              <a:gd name="T19" fmla="*/ 26 h 58"/>
              <a:gd name="T20" fmla="*/ 0 w 74"/>
              <a:gd name="T21" fmla="*/ 34 h 58"/>
              <a:gd name="T22" fmla="*/ 1 w 74"/>
              <a:gd name="T23" fmla="*/ 42 h 58"/>
              <a:gd name="T24" fmla="*/ 4 w 74"/>
              <a:gd name="T25" fmla="*/ 50 h 58"/>
              <a:gd name="T26" fmla="*/ 9 w 74"/>
              <a:gd name="T27" fmla="*/ 56 h 58"/>
              <a:gd name="T28" fmla="*/ 26 w 74"/>
              <a:gd name="T29" fmla="*/ 57 h 58"/>
              <a:gd name="T30" fmla="*/ 36 w 74"/>
              <a:gd name="T31" fmla="*/ 55 h 58"/>
              <a:gd name="T32" fmla="*/ 48 w 74"/>
              <a:gd name="T33" fmla="*/ 54 h 58"/>
              <a:gd name="T34" fmla="*/ 52 w 74"/>
              <a:gd name="T35" fmla="*/ 58 h 58"/>
              <a:gd name="T36" fmla="*/ 52 w 74"/>
              <a:gd name="T37" fmla="*/ 58 h 58"/>
              <a:gd name="T38" fmla="*/ 67 w 74"/>
              <a:gd name="T39" fmla="*/ 57 h 58"/>
              <a:gd name="T40" fmla="*/ 67 w 74"/>
              <a:gd name="T41" fmla="*/ 22 h 58"/>
              <a:gd name="T42" fmla="*/ 11 w 74"/>
              <a:gd name="T43" fmla="*/ 23 h 58"/>
              <a:gd name="T44" fmla="*/ 18 w 74"/>
              <a:gd name="T45" fmla="*/ 23 h 58"/>
              <a:gd name="T46" fmla="*/ 23 w 74"/>
              <a:gd name="T47" fmla="*/ 26 h 58"/>
              <a:gd name="T48" fmla="*/ 19 w 74"/>
              <a:gd name="T49" fmla="*/ 28 h 58"/>
              <a:gd name="T50" fmla="*/ 6 w 74"/>
              <a:gd name="T51" fmla="*/ 26 h 58"/>
              <a:gd name="T52" fmla="*/ 6 w 74"/>
              <a:gd name="T53" fmla="*/ 31 h 58"/>
              <a:gd name="T54" fmla="*/ 8 w 74"/>
              <a:gd name="T55" fmla="*/ 31 h 58"/>
              <a:gd name="T56" fmla="*/ 19 w 74"/>
              <a:gd name="T57" fmla="*/ 31 h 58"/>
              <a:gd name="T58" fmla="*/ 23 w 74"/>
              <a:gd name="T59" fmla="*/ 34 h 58"/>
              <a:gd name="T60" fmla="*/ 6 w 74"/>
              <a:gd name="T61" fmla="*/ 37 h 58"/>
              <a:gd name="T62" fmla="*/ 6 w 74"/>
              <a:gd name="T63" fmla="*/ 31 h 58"/>
              <a:gd name="T64" fmla="*/ 19 w 74"/>
              <a:gd name="T65" fmla="*/ 40 h 58"/>
              <a:gd name="T66" fmla="*/ 19 w 74"/>
              <a:gd name="T67" fmla="*/ 45 h 58"/>
              <a:gd name="T68" fmla="*/ 4 w 74"/>
              <a:gd name="T69" fmla="*/ 42 h 58"/>
              <a:gd name="T70" fmla="*/ 9 w 74"/>
              <a:gd name="T71" fmla="*/ 48 h 58"/>
              <a:gd name="T72" fmla="*/ 22 w 74"/>
              <a:gd name="T73" fmla="*/ 50 h 58"/>
              <a:gd name="T74" fmla="*/ 9 w 74"/>
              <a:gd name="T75" fmla="*/ 53 h 58"/>
              <a:gd name="T76" fmla="*/ 9 w 74"/>
              <a:gd name="T77" fmla="*/ 48 h 58"/>
              <a:gd name="T78" fmla="*/ 31 w 74"/>
              <a:gd name="T79" fmla="*/ 54 h 58"/>
              <a:gd name="T80" fmla="*/ 25 w 74"/>
              <a:gd name="T81" fmla="*/ 50 h 58"/>
              <a:gd name="T82" fmla="*/ 25 w 74"/>
              <a:gd name="T83" fmla="*/ 42 h 58"/>
              <a:gd name="T84" fmla="*/ 26 w 74"/>
              <a:gd name="T85" fmla="*/ 34 h 58"/>
              <a:gd name="T86" fmla="*/ 26 w 74"/>
              <a:gd name="T87" fmla="*/ 26 h 58"/>
              <a:gd name="T88" fmla="*/ 25 w 74"/>
              <a:gd name="T89" fmla="*/ 23 h 58"/>
              <a:gd name="T90" fmla="*/ 40 w 74"/>
              <a:gd name="T91" fmla="*/ 41 h 58"/>
              <a:gd name="T92" fmla="*/ 40 w 74"/>
              <a:gd name="T93" fmla="*/ 38 h 58"/>
              <a:gd name="T94" fmla="*/ 28 w 74"/>
              <a:gd name="T95" fmla="*/ 21 h 58"/>
              <a:gd name="T96" fmla="*/ 25 w 74"/>
              <a:gd name="T97" fmla="*/ 12 h 58"/>
              <a:gd name="T98" fmla="*/ 28 w 74"/>
              <a:gd name="T99" fmla="*/ 3 h 58"/>
              <a:gd name="T100" fmla="*/ 36 w 74"/>
              <a:gd name="T101" fmla="*/ 15 h 58"/>
              <a:gd name="T102" fmla="*/ 46 w 74"/>
              <a:gd name="T103" fmla="*/ 25 h 58"/>
              <a:gd name="T104" fmla="*/ 54 w 74"/>
              <a:gd name="T105" fmla="*/ 28 h 58"/>
              <a:gd name="T106" fmla="*/ 54 w 74"/>
              <a:gd name="T107" fmla="*/ 51 h 58"/>
              <a:gd name="T108" fmla="*/ 42 w 74"/>
              <a:gd name="T109" fmla="*/ 51 h 58"/>
              <a:gd name="T110" fmla="*/ 52 w 74"/>
              <a:gd name="T111" fmla="*/ 54 h 58"/>
              <a:gd name="T112" fmla="*/ 52 w 74"/>
              <a:gd name="T113" fmla="*/ 54 h 58"/>
              <a:gd name="T114" fmla="*/ 56 w 74"/>
              <a:gd name="T115" fmla="*/ 55 h 58"/>
              <a:gd name="T116" fmla="*/ 56 w 74"/>
              <a:gd name="T117" fmla="*/ 24 h 58"/>
              <a:gd name="T118" fmla="*/ 71 w 74"/>
              <a:gd name="T119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4" h="58">
                <a:moveTo>
                  <a:pt x="67" y="22"/>
                </a:moveTo>
                <a:cubicBezTo>
                  <a:pt x="67" y="21"/>
                  <a:pt x="67" y="21"/>
                  <a:pt x="66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52" y="21"/>
                  <a:pt x="52" y="21"/>
                  <a:pt x="51" y="22"/>
                </a:cubicBezTo>
                <a:cubicBezTo>
                  <a:pt x="51" y="22"/>
                  <a:pt x="50" y="22"/>
                  <a:pt x="49" y="24"/>
                </a:cubicBezTo>
                <a:cubicBezTo>
                  <a:pt x="49" y="24"/>
                  <a:pt x="48" y="23"/>
                  <a:pt x="48" y="23"/>
                </a:cubicBezTo>
                <a:cubicBezTo>
                  <a:pt x="47" y="22"/>
                  <a:pt x="46" y="21"/>
                  <a:pt x="44" y="19"/>
                </a:cubicBezTo>
                <a:cubicBezTo>
                  <a:pt x="43" y="17"/>
                  <a:pt x="40" y="14"/>
                  <a:pt x="38" y="12"/>
                </a:cubicBezTo>
                <a:cubicBezTo>
                  <a:pt x="35" y="10"/>
                  <a:pt x="34" y="8"/>
                  <a:pt x="32" y="4"/>
                </a:cubicBezTo>
                <a:cubicBezTo>
                  <a:pt x="32" y="1"/>
                  <a:pt x="30" y="0"/>
                  <a:pt x="28" y="0"/>
                </a:cubicBezTo>
                <a:cubicBezTo>
                  <a:pt x="26" y="0"/>
                  <a:pt x="23" y="1"/>
                  <a:pt x="22" y="3"/>
                </a:cubicBezTo>
                <a:cubicBezTo>
                  <a:pt x="21" y="6"/>
                  <a:pt x="21" y="9"/>
                  <a:pt x="22" y="13"/>
                </a:cubicBezTo>
                <a:cubicBezTo>
                  <a:pt x="22" y="15"/>
                  <a:pt x="23" y="18"/>
                  <a:pt x="24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6" y="20"/>
                  <a:pt x="3" y="23"/>
                  <a:pt x="3" y="26"/>
                </a:cubicBezTo>
                <a:cubicBezTo>
                  <a:pt x="3" y="27"/>
                  <a:pt x="3" y="28"/>
                  <a:pt x="4" y="29"/>
                </a:cubicBezTo>
                <a:cubicBezTo>
                  <a:pt x="2" y="29"/>
                  <a:pt x="0" y="32"/>
                  <a:pt x="0" y="34"/>
                </a:cubicBezTo>
                <a:cubicBezTo>
                  <a:pt x="0" y="36"/>
                  <a:pt x="1" y="38"/>
                  <a:pt x="3" y="39"/>
                </a:cubicBezTo>
                <a:cubicBezTo>
                  <a:pt x="2" y="40"/>
                  <a:pt x="1" y="41"/>
                  <a:pt x="1" y="42"/>
                </a:cubicBezTo>
                <a:cubicBezTo>
                  <a:pt x="1" y="44"/>
                  <a:pt x="3" y="46"/>
                  <a:pt x="5" y="47"/>
                </a:cubicBezTo>
                <a:cubicBezTo>
                  <a:pt x="4" y="48"/>
                  <a:pt x="4" y="49"/>
                  <a:pt x="4" y="50"/>
                </a:cubicBezTo>
                <a:cubicBezTo>
                  <a:pt x="4" y="53"/>
                  <a:pt x="6" y="55"/>
                  <a:pt x="8" y="56"/>
                </a:cubicBezTo>
                <a:cubicBezTo>
                  <a:pt x="8" y="56"/>
                  <a:pt x="8" y="56"/>
                  <a:pt x="9" y="56"/>
                </a:cubicBezTo>
                <a:cubicBezTo>
                  <a:pt x="9" y="56"/>
                  <a:pt x="9" y="56"/>
                  <a:pt x="9" y="56"/>
                </a:cubicBezTo>
                <a:cubicBezTo>
                  <a:pt x="10" y="56"/>
                  <a:pt x="19" y="57"/>
                  <a:pt x="26" y="57"/>
                </a:cubicBezTo>
                <a:cubicBezTo>
                  <a:pt x="28" y="57"/>
                  <a:pt x="31" y="57"/>
                  <a:pt x="32" y="56"/>
                </a:cubicBezTo>
                <a:cubicBezTo>
                  <a:pt x="33" y="56"/>
                  <a:pt x="35" y="56"/>
                  <a:pt x="36" y="55"/>
                </a:cubicBezTo>
                <a:cubicBezTo>
                  <a:pt x="38" y="55"/>
                  <a:pt x="40" y="54"/>
                  <a:pt x="42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50" y="56"/>
                  <a:pt x="51" y="57"/>
                  <a:pt x="52" y="57"/>
                </a:cubicBezTo>
                <a:cubicBezTo>
                  <a:pt x="52" y="57"/>
                  <a:pt x="52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66" y="58"/>
                  <a:pt x="66" y="58"/>
                  <a:pt x="66" y="58"/>
                </a:cubicBezTo>
                <a:cubicBezTo>
                  <a:pt x="67" y="58"/>
                  <a:pt x="67" y="57"/>
                  <a:pt x="67" y="57"/>
                </a:cubicBezTo>
                <a:cubicBezTo>
                  <a:pt x="67" y="57"/>
                  <a:pt x="74" y="54"/>
                  <a:pt x="74" y="40"/>
                </a:cubicBezTo>
                <a:cubicBezTo>
                  <a:pt x="74" y="26"/>
                  <a:pt x="67" y="22"/>
                  <a:pt x="67" y="22"/>
                </a:cubicBezTo>
                <a:close/>
                <a:moveTo>
                  <a:pt x="9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2" y="23"/>
                  <a:pt x="23" y="24"/>
                  <a:pt x="23" y="26"/>
                </a:cubicBezTo>
                <a:cubicBezTo>
                  <a:pt x="23" y="27"/>
                  <a:pt x="22" y="28"/>
                  <a:pt x="20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28"/>
                  <a:pt x="6" y="27"/>
                  <a:pt x="6" y="26"/>
                </a:cubicBezTo>
                <a:cubicBezTo>
                  <a:pt x="6" y="24"/>
                  <a:pt x="7" y="23"/>
                  <a:pt x="9" y="23"/>
                </a:cubicBezTo>
                <a:close/>
                <a:moveTo>
                  <a:pt x="6" y="31"/>
                </a:move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8" y="31"/>
                </a:cubicBezTo>
                <a:cubicBezTo>
                  <a:pt x="8" y="31"/>
                  <a:pt x="8" y="31"/>
                  <a:pt x="9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2" y="31"/>
                  <a:pt x="23" y="33"/>
                  <a:pt x="23" y="34"/>
                </a:cubicBezTo>
                <a:cubicBezTo>
                  <a:pt x="23" y="35"/>
                  <a:pt x="22" y="37"/>
                  <a:pt x="20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4" y="37"/>
                  <a:pt x="3" y="35"/>
                  <a:pt x="3" y="34"/>
                </a:cubicBezTo>
                <a:cubicBezTo>
                  <a:pt x="3" y="33"/>
                  <a:pt x="4" y="31"/>
                  <a:pt x="6" y="31"/>
                </a:cubicBezTo>
                <a:close/>
                <a:moveTo>
                  <a:pt x="7" y="40"/>
                </a:moveTo>
                <a:cubicBezTo>
                  <a:pt x="19" y="40"/>
                  <a:pt x="19" y="40"/>
                  <a:pt x="19" y="40"/>
                </a:cubicBezTo>
                <a:cubicBezTo>
                  <a:pt x="20" y="40"/>
                  <a:pt x="22" y="41"/>
                  <a:pt x="22" y="42"/>
                </a:cubicBezTo>
                <a:cubicBezTo>
                  <a:pt x="22" y="44"/>
                  <a:pt x="20" y="45"/>
                  <a:pt x="19" y="45"/>
                </a:cubicBezTo>
                <a:cubicBezTo>
                  <a:pt x="7" y="45"/>
                  <a:pt x="7" y="45"/>
                  <a:pt x="7" y="45"/>
                </a:cubicBezTo>
                <a:cubicBezTo>
                  <a:pt x="6" y="45"/>
                  <a:pt x="4" y="44"/>
                  <a:pt x="4" y="42"/>
                </a:cubicBezTo>
                <a:cubicBezTo>
                  <a:pt x="4" y="41"/>
                  <a:pt x="6" y="40"/>
                  <a:pt x="7" y="40"/>
                </a:cubicBezTo>
                <a:close/>
                <a:moveTo>
                  <a:pt x="9" y="48"/>
                </a:moveTo>
                <a:cubicBezTo>
                  <a:pt x="19" y="48"/>
                  <a:pt x="19" y="48"/>
                  <a:pt x="19" y="48"/>
                </a:cubicBezTo>
                <a:cubicBezTo>
                  <a:pt x="20" y="48"/>
                  <a:pt x="22" y="49"/>
                  <a:pt x="22" y="50"/>
                </a:cubicBezTo>
                <a:cubicBezTo>
                  <a:pt x="22" y="52"/>
                  <a:pt x="20" y="53"/>
                  <a:pt x="19" y="53"/>
                </a:cubicBezTo>
                <a:cubicBezTo>
                  <a:pt x="9" y="53"/>
                  <a:pt x="9" y="53"/>
                  <a:pt x="9" y="53"/>
                </a:cubicBezTo>
                <a:cubicBezTo>
                  <a:pt x="8" y="53"/>
                  <a:pt x="7" y="52"/>
                  <a:pt x="7" y="50"/>
                </a:cubicBezTo>
                <a:cubicBezTo>
                  <a:pt x="7" y="49"/>
                  <a:pt x="8" y="48"/>
                  <a:pt x="9" y="48"/>
                </a:cubicBezTo>
                <a:close/>
                <a:moveTo>
                  <a:pt x="35" y="53"/>
                </a:moveTo>
                <a:cubicBezTo>
                  <a:pt x="34" y="53"/>
                  <a:pt x="33" y="53"/>
                  <a:pt x="31" y="54"/>
                </a:cubicBezTo>
                <a:cubicBezTo>
                  <a:pt x="30" y="54"/>
                  <a:pt x="27" y="54"/>
                  <a:pt x="23" y="54"/>
                </a:cubicBezTo>
                <a:cubicBezTo>
                  <a:pt x="24" y="53"/>
                  <a:pt x="25" y="52"/>
                  <a:pt x="25" y="50"/>
                </a:cubicBezTo>
                <a:cubicBezTo>
                  <a:pt x="25" y="49"/>
                  <a:pt x="24" y="47"/>
                  <a:pt x="23" y="46"/>
                </a:cubicBezTo>
                <a:cubicBezTo>
                  <a:pt x="24" y="45"/>
                  <a:pt x="25" y="44"/>
                  <a:pt x="25" y="42"/>
                </a:cubicBezTo>
                <a:cubicBezTo>
                  <a:pt x="25" y="41"/>
                  <a:pt x="24" y="40"/>
                  <a:pt x="23" y="39"/>
                </a:cubicBezTo>
                <a:cubicBezTo>
                  <a:pt x="25" y="38"/>
                  <a:pt x="26" y="36"/>
                  <a:pt x="26" y="34"/>
                </a:cubicBezTo>
                <a:cubicBezTo>
                  <a:pt x="26" y="32"/>
                  <a:pt x="25" y="31"/>
                  <a:pt x="24" y="30"/>
                </a:cubicBezTo>
                <a:cubicBezTo>
                  <a:pt x="25" y="29"/>
                  <a:pt x="26" y="27"/>
                  <a:pt x="26" y="26"/>
                </a:cubicBezTo>
                <a:cubicBezTo>
                  <a:pt x="26" y="25"/>
                  <a:pt x="26" y="24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6" y="25"/>
                  <a:pt x="28" y="29"/>
                  <a:pt x="28" y="33"/>
                </a:cubicBezTo>
                <a:cubicBezTo>
                  <a:pt x="29" y="41"/>
                  <a:pt x="39" y="41"/>
                  <a:pt x="40" y="41"/>
                </a:cubicBezTo>
                <a:cubicBezTo>
                  <a:pt x="41" y="41"/>
                  <a:pt x="41" y="40"/>
                  <a:pt x="41" y="39"/>
                </a:cubicBezTo>
                <a:cubicBezTo>
                  <a:pt x="41" y="39"/>
                  <a:pt x="41" y="38"/>
                  <a:pt x="40" y="38"/>
                </a:cubicBezTo>
                <a:cubicBezTo>
                  <a:pt x="40" y="38"/>
                  <a:pt x="32" y="38"/>
                  <a:pt x="31" y="33"/>
                </a:cubicBezTo>
                <a:cubicBezTo>
                  <a:pt x="31" y="28"/>
                  <a:pt x="28" y="22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5" y="15"/>
                  <a:pt x="25" y="12"/>
                </a:cubicBezTo>
                <a:cubicBezTo>
                  <a:pt x="24" y="9"/>
                  <a:pt x="24" y="7"/>
                  <a:pt x="25" y="5"/>
                </a:cubicBezTo>
                <a:cubicBezTo>
                  <a:pt x="25" y="4"/>
                  <a:pt x="27" y="3"/>
                  <a:pt x="28" y="3"/>
                </a:cubicBezTo>
                <a:cubicBezTo>
                  <a:pt x="29" y="3"/>
                  <a:pt x="29" y="3"/>
                  <a:pt x="30" y="4"/>
                </a:cubicBezTo>
                <a:cubicBezTo>
                  <a:pt x="31" y="9"/>
                  <a:pt x="32" y="12"/>
                  <a:pt x="36" y="15"/>
                </a:cubicBezTo>
                <a:cubicBezTo>
                  <a:pt x="38" y="16"/>
                  <a:pt x="40" y="19"/>
                  <a:pt x="42" y="21"/>
                </a:cubicBezTo>
                <a:cubicBezTo>
                  <a:pt x="43" y="23"/>
                  <a:pt x="44" y="24"/>
                  <a:pt x="46" y="25"/>
                </a:cubicBezTo>
                <a:cubicBezTo>
                  <a:pt x="49" y="28"/>
                  <a:pt x="54" y="28"/>
                  <a:pt x="54" y="28"/>
                </a:cubicBezTo>
                <a:cubicBezTo>
                  <a:pt x="54" y="28"/>
                  <a:pt x="54" y="28"/>
                  <a:pt x="54" y="28"/>
                </a:cubicBezTo>
                <a:cubicBezTo>
                  <a:pt x="55" y="30"/>
                  <a:pt x="57" y="34"/>
                  <a:pt x="57" y="40"/>
                </a:cubicBezTo>
                <a:cubicBezTo>
                  <a:pt x="57" y="45"/>
                  <a:pt x="56" y="49"/>
                  <a:pt x="54" y="51"/>
                </a:cubicBezTo>
                <a:cubicBezTo>
                  <a:pt x="54" y="51"/>
                  <a:pt x="54" y="51"/>
                  <a:pt x="54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0" y="51"/>
                  <a:pt x="38" y="52"/>
                  <a:pt x="35" y="53"/>
                </a:cubicBezTo>
                <a:close/>
                <a:moveTo>
                  <a:pt x="52" y="54"/>
                </a:moveTo>
                <a:cubicBezTo>
                  <a:pt x="52" y="54"/>
                  <a:pt x="52" y="5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lose/>
                <a:moveTo>
                  <a:pt x="66" y="55"/>
                </a:moveTo>
                <a:cubicBezTo>
                  <a:pt x="56" y="55"/>
                  <a:pt x="56" y="55"/>
                  <a:pt x="56" y="55"/>
                </a:cubicBezTo>
                <a:cubicBezTo>
                  <a:pt x="58" y="52"/>
                  <a:pt x="60" y="47"/>
                  <a:pt x="60" y="40"/>
                </a:cubicBezTo>
                <a:cubicBezTo>
                  <a:pt x="60" y="32"/>
                  <a:pt x="58" y="27"/>
                  <a:pt x="56" y="24"/>
                </a:cubicBezTo>
                <a:cubicBezTo>
                  <a:pt x="66" y="24"/>
                  <a:pt x="66" y="24"/>
                  <a:pt x="66" y="24"/>
                </a:cubicBezTo>
                <a:cubicBezTo>
                  <a:pt x="67" y="25"/>
                  <a:pt x="71" y="29"/>
                  <a:pt x="71" y="40"/>
                </a:cubicBezTo>
                <a:cubicBezTo>
                  <a:pt x="71" y="50"/>
                  <a:pt x="67" y="54"/>
                  <a:pt x="66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236"/>
          <p:cNvSpPr>
            <a:spLocks noEditPoints="1"/>
          </p:cNvSpPr>
          <p:nvPr/>
        </p:nvSpPr>
        <p:spPr bwMode="auto">
          <a:xfrm>
            <a:off x="7000179" y="5215802"/>
            <a:ext cx="463522" cy="498445"/>
          </a:xfrm>
          <a:custGeom>
            <a:avLst/>
            <a:gdLst>
              <a:gd name="T0" fmla="*/ 22 w 62"/>
              <a:gd name="T1" fmla="*/ 32 h 64"/>
              <a:gd name="T2" fmla="*/ 22 w 62"/>
              <a:gd name="T3" fmla="*/ 52 h 64"/>
              <a:gd name="T4" fmla="*/ 26 w 62"/>
              <a:gd name="T5" fmla="*/ 43 h 64"/>
              <a:gd name="T6" fmla="*/ 47 w 62"/>
              <a:gd name="T7" fmla="*/ 7 h 64"/>
              <a:gd name="T8" fmla="*/ 47 w 62"/>
              <a:gd name="T9" fmla="*/ 19 h 64"/>
              <a:gd name="T10" fmla="*/ 40 w 62"/>
              <a:gd name="T11" fmla="*/ 37 h 64"/>
              <a:gd name="T12" fmla="*/ 37 w 62"/>
              <a:gd name="T13" fmla="*/ 27 h 64"/>
              <a:gd name="T14" fmla="*/ 33 w 62"/>
              <a:gd name="T15" fmla="*/ 26 h 64"/>
              <a:gd name="T16" fmla="*/ 25 w 62"/>
              <a:gd name="T17" fmla="*/ 21 h 64"/>
              <a:gd name="T18" fmla="*/ 19 w 62"/>
              <a:gd name="T19" fmla="*/ 21 h 64"/>
              <a:gd name="T20" fmla="*/ 11 w 62"/>
              <a:gd name="T21" fmla="*/ 28 h 64"/>
              <a:gd name="T22" fmla="*/ 6 w 62"/>
              <a:gd name="T23" fmla="*/ 27 h 64"/>
              <a:gd name="T24" fmla="*/ 3 w 62"/>
              <a:gd name="T25" fmla="*/ 38 h 64"/>
              <a:gd name="T26" fmla="*/ 0 w 62"/>
              <a:gd name="T27" fmla="*/ 43 h 64"/>
              <a:gd name="T28" fmla="*/ 3 w 62"/>
              <a:gd name="T29" fmla="*/ 47 h 64"/>
              <a:gd name="T30" fmla="*/ 6 w 62"/>
              <a:gd name="T31" fmla="*/ 58 h 64"/>
              <a:gd name="T32" fmla="*/ 11 w 62"/>
              <a:gd name="T33" fmla="*/ 58 h 64"/>
              <a:gd name="T34" fmla="*/ 19 w 62"/>
              <a:gd name="T35" fmla="*/ 64 h 64"/>
              <a:gd name="T36" fmla="*/ 25 w 62"/>
              <a:gd name="T37" fmla="*/ 64 h 64"/>
              <a:gd name="T38" fmla="*/ 33 w 62"/>
              <a:gd name="T39" fmla="*/ 60 h 64"/>
              <a:gd name="T40" fmla="*/ 37 w 62"/>
              <a:gd name="T41" fmla="*/ 58 h 64"/>
              <a:gd name="T42" fmla="*/ 40 w 62"/>
              <a:gd name="T43" fmla="*/ 48 h 64"/>
              <a:gd name="T44" fmla="*/ 44 w 62"/>
              <a:gd name="T45" fmla="*/ 46 h 64"/>
              <a:gd name="T46" fmla="*/ 39 w 62"/>
              <a:gd name="T47" fmla="*/ 52 h 64"/>
              <a:gd name="T48" fmla="*/ 22 w 62"/>
              <a:gd name="T49" fmla="*/ 58 h 64"/>
              <a:gd name="T50" fmla="*/ 6 w 62"/>
              <a:gd name="T51" fmla="*/ 52 h 64"/>
              <a:gd name="T52" fmla="*/ 8 w 62"/>
              <a:gd name="T53" fmla="*/ 38 h 64"/>
              <a:gd name="T54" fmla="*/ 18 w 62"/>
              <a:gd name="T55" fmla="*/ 24 h 64"/>
              <a:gd name="T56" fmla="*/ 37 w 62"/>
              <a:gd name="T57" fmla="*/ 30 h 64"/>
              <a:gd name="T58" fmla="*/ 41 w 62"/>
              <a:gd name="T59" fmla="*/ 44 h 64"/>
              <a:gd name="T60" fmla="*/ 59 w 62"/>
              <a:gd name="T61" fmla="*/ 10 h 64"/>
              <a:gd name="T62" fmla="*/ 60 w 62"/>
              <a:gd name="T63" fmla="*/ 7 h 64"/>
              <a:gd name="T64" fmla="*/ 55 w 62"/>
              <a:gd name="T65" fmla="*/ 4 h 64"/>
              <a:gd name="T66" fmla="*/ 50 w 62"/>
              <a:gd name="T67" fmla="*/ 0 h 64"/>
              <a:gd name="T68" fmla="*/ 46 w 62"/>
              <a:gd name="T69" fmla="*/ 0 h 64"/>
              <a:gd name="T70" fmla="*/ 40 w 62"/>
              <a:gd name="T71" fmla="*/ 4 h 64"/>
              <a:gd name="T72" fmla="*/ 38 w 62"/>
              <a:gd name="T73" fmla="*/ 3 h 64"/>
              <a:gd name="T74" fmla="*/ 36 w 62"/>
              <a:gd name="T75" fmla="*/ 10 h 64"/>
              <a:gd name="T76" fmla="*/ 33 w 62"/>
              <a:gd name="T77" fmla="*/ 14 h 64"/>
              <a:gd name="T78" fmla="*/ 35 w 62"/>
              <a:gd name="T79" fmla="*/ 18 h 64"/>
              <a:gd name="T80" fmla="*/ 37 w 62"/>
              <a:gd name="T81" fmla="*/ 24 h 64"/>
              <a:gd name="T82" fmla="*/ 40 w 62"/>
              <a:gd name="T83" fmla="*/ 24 h 64"/>
              <a:gd name="T84" fmla="*/ 46 w 62"/>
              <a:gd name="T85" fmla="*/ 28 h 64"/>
              <a:gd name="T86" fmla="*/ 50 w 62"/>
              <a:gd name="T87" fmla="*/ 28 h 64"/>
              <a:gd name="T88" fmla="*/ 54 w 62"/>
              <a:gd name="T89" fmla="*/ 24 h 64"/>
              <a:gd name="T90" fmla="*/ 58 w 62"/>
              <a:gd name="T91" fmla="*/ 24 h 64"/>
              <a:gd name="T92" fmla="*/ 59 w 62"/>
              <a:gd name="T93" fmla="*/ 18 h 64"/>
              <a:gd name="T94" fmla="*/ 62 w 62"/>
              <a:gd name="T95" fmla="*/ 12 h 64"/>
              <a:gd name="T96" fmla="*/ 53 w 62"/>
              <a:gd name="T97" fmla="*/ 22 h 64"/>
              <a:gd name="T98" fmla="*/ 43 w 62"/>
              <a:gd name="T99" fmla="*/ 25 h 64"/>
              <a:gd name="T100" fmla="*/ 36 w 62"/>
              <a:gd name="T101" fmla="*/ 15 h 64"/>
              <a:gd name="T102" fmla="*/ 38 w 62"/>
              <a:gd name="T103" fmla="*/ 7 h 64"/>
              <a:gd name="T104" fmla="*/ 50 w 62"/>
              <a:gd name="T105" fmla="*/ 3 h 64"/>
              <a:gd name="T106" fmla="*/ 56 w 62"/>
              <a:gd name="T107" fmla="*/ 1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2" h="64">
                <a:moveTo>
                  <a:pt x="22" y="32"/>
                </a:moveTo>
                <a:cubicBezTo>
                  <a:pt x="16" y="32"/>
                  <a:pt x="11" y="37"/>
                  <a:pt x="11" y="43"/>
                </a:cubicBezTo>
                <a:cubicBezTo>
                  <a:pt x="11" y="49"/>
                  <a:pt x="16" y="54"/>
                  <a:pt x="22" y="54"/>
                </a:cubicBezTo>
                <a:cubicBezTo>
                  <a:pt x="28" y="54"/>
                  <a:pt x="33" y="49"/>
                  <a:pt x="33" y="43"/>
                </a:cubicBezTo>
                <a:cubicBezTo>
                  <a:pt x="33" y="37"/>
                  <a:pt x="28" y="32"/>
                  <a:pt x="22" y="32"/>
                </a:cubicBezTo>
                <a:close/>
                <a:moveTo>
                  <a:pt x="22" y="52"/>
                </a:moveTo>
                <a:cubicBezTo>
                  <a:pt x="17" y="52"/>
                  <a:pt x="13" y="48"/>
                  <a:pt x="13" y="43"/>
                </a:cubicBezTo>
                <a:cubicBezTo>
                  <a:pt x="13" y="38"/>
                  <a:pt x="17" y="34"/>
                  <a:pt x="22" y="34"/>
                </a:cubicBezTo>
                <a:cubicBezTo>
                  <a:pt x="27" y="34"/>
                  <a:pt x="31" y="38"/>
                  <a:pt x="31" y="43"/>
                </a:cubicBezTo>
                <a:cubicBezTo>
                  <a:pt x="31" y="48"/>
                  <a:pt x="27" y="52"/>
                  <a:pt x="22" y="52"/>
                </a:cubicBezTo>
                <a:close/>
                <a:moveTo>
                  <a:pt x="26" y="43"/>
                </a:moveTo>
                <a:cubicBezTo>
                  <a:pt x="26" y="45"/>
                  <a:pt x="24" y="47"/>
                  <a:pt x="22" y="47"/>
                </a:cubicBezTo>
                <a:cubicBezTo>
                  <a:pt x="19" y="47"/>
                  <a:pt x="17" y="45"/>
                  <a:pt x="17" y="43"/>
                </a:cubicBezTo>
                <a:cubicBezTo>
                  <a:pt x="17" y="40"/>
                  <a:pt x="19" y="38"/>
                  <a:pt x="22" y="38"/>
                </a:cubicBezTo>
                <a:cubicBezTo>
                  <a:pt x="24" y="38"/>
                  <a:pt x="26" y="40"/>
                  <a:pt x="26" y="43"/>
                </a:cubicBezTo>
                <a:close/>
                <a:moveTo>
                  <a:pt x="47" y="7"/>
                </a:moveTo>
                <a:cubicBezTo>
                  <a:pt x="43" y="7"/>
                  <a:pt x="40" y="10"/>
                  <a:pt x="40" y="14"/>
                </a:cubicBezTo>
                <a:cubicBezTo>
                  <a:pt x="40" y="18"/>
                  <a:pt x="43" y="21"/>
                  <a:pt x="47" y="21"/>
                </a:cubicBezTo>
                <a:cubicBezTo>
                  <a:pt x="51" y="21"/>
                  <a:pt x="54" y="18"/>
                  <a:pt x="54" y="14"/>
                </a:cubicBezTo>
                <a:cubicBezTo>
                  <a:pt x="54" y="10"/>
                  <a:pt x="51" y="7"/>
                  <a:pt x="47" y="7"/>
                </a:cubicBezTo>
                <a:close/>
                <a:moveTo>
                  <a:pt x="47" y="19"/>
                </a:moveTo>
                <a:cubicBezTo>
                  <a:pt x="44" y="19"/>
                  <a:pt x="42" y="17"/>
                  <a:pt x="42" y="14"/>
                </a:cubicBezTo>
                <a:cubicBezTo>
                  <a:pt x="42" y="11"/>
                  <a:pt x="44" y="9"/>
                  <a:pt x="47" y="9"/>
                </a:cubicBezTo>
                <a:cubicBezTo>
                  <a:pt x="50" y="9"/>
                  <a:pt x="52" y="11"/>
                  <a:pt x="52" y="14"/>
                </a:cubicBezTo>
                <a:cubicBezTo>
                  <a:pt x="52" y="17"/>
                  <a:pt x="50" y="19"/>
                  <a:pt x="47" y="19"/>
                </a:cubicBezTo>
                <a:close/>
                <a:moveTo>
                  <a:pt x="43" y="38"/>
                </a:moveTo>
                <a:cubicBezTo>
                  <a:pt x="43" y="38"/>
                  <a:pt x="43" y="38"/>
                  <a:pt x="42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8"/>
                  <a:pt x="41" y="38"/>
                  <a:pt x="41" y="38"/>
                </a:cubicBezTo>
                <a:cubicBezTo>
                  <a:pt x="41" y="38"/>
                  <a:pt x="40" y="38"/>
                  <a:pt x="40" y="37"/>
                </a:cubicBezTo>
                <a:cubicBezTo>
                  <a:pt x="40" y="36"/>
                  <a:pt x="40" y="35"/>
                  <a:pt x="41" y="35"/>
                </a:cubicBezTo>
                <a:cubicBezTo>
                  <a:pt x="41" y="35"/>
                  <a:pt x="42" y="34"/>
                  <a:pt x="42" y="34"/>
                </a:cubicBezTo>
                <a:cubicBezTo>
                  <a:pt x="42" y="33"/>
                  <a:pt x="42" y="33"/>
                  <a:pt x="42" y="32"/>
                </a:cubicBezTo>
                <a:cubicBezTo>
                  <a:pt x="41" y="30"/>
                  <a:pt x="40" y="29"/>
                  <a:pt x="38" y="27"/>
                </a:cubicBezTo>
                <a:cubicBezTo>
                  <a:pt x="38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6" y="27"/>
                  <a:pt x="36" y="27"/>
                  <a:pt x="35" y="27"/>
                </a:cubicBezTo>
                <a:cubicBezTo>
                  <a:pt x="35" y="28"/>
                  <a:pt x="35" y="28"/>
                  <a:pt x="34" y="28"/>
                </a:cubicBezTo>
                <a:cubicBezTo>
                  <a:pt x="34" y="28"/>
                  <a:pt x="33" y="28"/>
                  <a:pt x="33" y="28"/>
                </a:cubicBezTo>
                <a:cubicBezTo>
                  <a:pt x="32" y="27"/>
                  <a:pt x="32" y="26"/>
                  <a:pt x="33" y="26"/>
                </a:cubicBezTo>
                <a:cubicBezTo>
                  <a:pt x="33" y="25"/>
                  <a:pt x="33" y="25"/>
                  <a:pt x="33" y="24"/>
                </a:cubicBezTo>
                <a:cubicBezTo>
                  <a:pt x="33" y="23"/>
                  <a:pt x="32" y="23"/>
                  <a:pt x="32" y="23"/>
                </a:cubicBezTo>
                <a:cubicBezTo>
                  <a:pt x="30" y="22"/>
                  <a:pt x="28" y="21"/>
                  <a:pt x="26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4" y="22"/>
                  <a:pt x="24" y="22"/>
                  <a:pt x="24" y="23"/>
                </a:cubicBezTo>
                <a:cubicBezTo>
                  <a:pt x="24" y="24"/>
                  <a:pt x="23" y="24"/>
                  <a:pt x="22" y="24"/>
                </a:cubicBezTo>
                <a:cubicBezTo>
                  <a:pt x="21" y="24"/>
                  <a:pt x="21" y="24"/>
                  <a:pt x="21" y="23"/>
                </a:cubicBezTo>
                <a:cubicBezTo>
                  <a:pt x="21" y="22"/>
                  <a:pt x="20" y="22"/>
                  <a:pt x="20" y="21"/>
                </a:cubicBezTo>
                <a:cubicBezTo>
                  <a:pt x="20" y="21"/>
                  <a:pt x="19" y="21"/>
                  <a:pt x="19" y="21"/>
                </a:cubicBezTo>
                <a:cubicBezTo>
                  <a:pt x="19" y="21"/>
                  <a:pt x="18" y="21"/>
                  <a:pt x="18" y="21"/>
                </a:cubicBezTo>
                <a:cubicBezTo>
                  <a:pt x="16" y="21"/>
                  <a:pt x="14" y="22"/>
                  <a:pt x="13" y="23"/>
                </a:cubicBezTo>
                <a:cubicBezTo>
                  <a:pt x="12" y="23"/>
                  <a:pt x="12" y="23"/>
                  <a:pt x="12" y="24"/>
                </a:cubicBezTo>
                <a:cubicBezTo>
                  <a:pt x="12" y="25"/>
                  <a:pt x="12" y="25"/>
                  <a:pt x="12" y="26"/>
                </a:cubicBezTo>
                <a:cubicBezTo>
                  <a:pt x="12" y="26"/>
                  <a:pt x="12" y="27"/>
                  <a:pt x="11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28"/>
                  <a:pt x="10" y="28"/>
                  <a:pt x="9" y="27"/>
                </a:cubicBezTo>
                <a:cubicBezTo>
                  <a:pt x="9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7" y="27"/>
                  <a:pt x="7" y="27"/>
                  <a:pt x="6" y="27"/>
                </a:cubicBezTo>
                <a:cubicBezTo>
                  <a:pt x="5" y="29"/>
                  <a:pt x="4" y="30"/>
                  <a:pt x="3" y="32"/>
                </a:cubicBezTo>
                <a:cubicBezTo>
                  <a:pt x="3" y="33"/>
                  <a:pt x="3" y="33"/>
                  <a:pt x="3" y="34"/>
                </a:cubicBezTo>
                <a:cubicBezTo>
                  <a:pt x="3" y="34"/>
                  <a:pt x="3" y="35"/>
                  <a:pt x="4" y="35"/>
                </a:cubicBezTo>
                <a:cubicBezTo>
                  <a:pt x="5" y="35"/>
                  <a:pt x="5" y="36"/>
                  <a:pt x="5" y="37"/>
                </a:cubicBezTo>
                <a:cubicBezTo>
                  <a:pt x="5" y="38"/>
                  <a:pt x="4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8"/>
                  <a:pt x="3" y="38"/>
                  <a:pt x="2" y="38"/>
                </a:cubicBezTo>
                <a:cubicBezTo>
                  <a:pt x="2" y="38"/>
                  <a:pt x="2" y="38"/>
                  <a:pt x="1" y="38"/>
                </a:cubicBezTo>
                <a:cubicBezTo>
                  <a:pt x="1" y="39"/>
                  <a:pt x="1" y="39"/>
                  <a:pt x="0" y="40"/>
                </a:cubicBezTo>
                <a:cubicBezTo>
                  <a:pt x="0" y="41"/>
                  <a:pt x="0" y="42"/>
                  <a:pt x="0" y="43"/>
                </a:cubicBezTo>
                <a:cubicBezTo>
                  <a:pt x="0" y="44"/>
                  <a:pt x="0" y="45"/>
                  <a:pt x="0" y="46"/>
                </a:cubicBezTo>
                <a:cubicBezTo>
                  <a:pt x="1" y="46"/>
                  <a:pt x="1" y="47"/>
                  <a:pt x="1" y="47"/>
                </a:cubicBezTo>
                <a:cubicBezTo>
                  <a:pt x="2" y="47"/>
                  <a:pt x="2" y="47"/>
                  <a:pt x="2" y="47"/>
                </a:cubicBezTo>
                <a:cubicBezTo>
                  <a:pt x="3" y="47"/>
                  <a:pt x="3" y="47"/>
                  <a:pt x="3" y="47"/>
                </a:cubicBezTo>
                <a:cubicBezTo>
                  <a:pt x="3" y="47"/>
                  <a:pt x="3" y="47"/>
                  <a:pt x="3" y="47"/>
                </a:cubicBezTo>
                <a:cubicBezTo>
                  <a:pt x="4" y="47"/>
                  <a:pt x="5" y="48"/>
                  <a:pt x="5" y="48"/>
                </a:cubicBezTo>
                <a:cubicBezTo>
                  <a:pt x="5" y="49"/>
                  <a:pt x="5" y="50"/>
                  <a:pt x="4" y="50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2"/>
                  <a:pt x="3" y="53"/>
                  <a:pt x="3" y="53"/>
                </a:cubicBezTo>
                <a:cubicBezTo>
                  <a:pt x="4" y="55"/>
                  <a:pt x="5" y="56"/>
                  <a:pt x="6" y="58"/>
                </a:cubicBezTo>
                <a:cubicBezTo>
                  <a:pt x="7" y="58"/>
                  <a:pt x="7" y="58"/>
                  <a:pt x="8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9" y="58"/>
                  <a:pt x="9" y="58"/>
                </a:cubicBezTo>
                <a:cubicBezTo>
                  <a:pt x="10" y="57"/>
                  <a:pt x="10" y="57"/>
                  <a:pt x="11" y="57"/>
                </a:cubicBezTo>
                <a:cubicBezTo>
                  <a:pt x="11" y="57"/>
                  <a:pt x="11" y="57"/>
                  <a:pt x="11" y="58"/>
                </a:cubicBezTo>
                <a:cubicBezTo>
                  <a:pt x="12" y="58"/>
                  <a:pt x="12" y="59"/>
                  <a:pt x="12" y="60"/>
                </a:cubicBezTo>
                <a:cubicBezTo>
                  <a:pt x="12" y="60"/>
                  <a:pt x="12" y="61"/>
                  <a:pt x="12" y="61"/>
                </a:cubicBezTo>
                <a:cubicBezTo>
                  <a:pt x="12" y="62"/>
                  <a:pt x="12" y="62"/>
                  <a:pt x="13" y="62"/>
                </a:cubicBezTo>
                <a:cubicBezTo>
                  <a:pt x="14" y="63"/>
                  <a:pt x="16" y="64"/>
                  <a:pt x="18" y="64"/>
                </a:cubicBezTo>
                <a:cubicBezTo>
                  <a:pt x="18" y="64"/>
                  <a:pt x="19" y="64"/>
                  <a:pt x="19" y="64"/>
                </a:cubicBezTo>
                <a:cubicBezTo>
                  <a:pt x="19" y="64"/>
                  <a:pt x="20" y="64"/>
                  <a:pt x="20" y="64"/>
                </a:cubicBezTo>
                <a:cubicBezTo>
                  <a:pt x="20" y="64"/>
                  <a:pt x="21" y="63"/>
                  <a:pt x="21" y="63"/>
                </a:cubicBezTo>
                <a:cubicBezTo>
                  <a:pt x="21" y="62"/>
                  <a:pt x="21" y="61"/>
                  <a:pt x="22" y="61"/>
                </a:cubicBezTo>
                <a:cubicBezTo>
                  <a:pt x="23" y="61"/>
                  <a:pt x="24" y="62"/>
                  <a:pt x="24" y="63"/>
                </a:cubicBezTo>
                <a:cubicBezTo>
                  <a:pt x="24" y="63"/>
                  <a:pt x="24" y="64"/>
                  <a:pt x="25" y="64"/>
                </a:cubicBezTo>
                <a:cubicBezTo>
                  <a:pt x="25" y="64"/>
                  <a:pt x="25" y="64"/>
                  <a:pt x="26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8" y="64"/>
                  <a:pt x="30" y="63"/>
                  <a:pt x="32" y="62"/>
                </a:cubicBezTo>
                <a:cubicBezTo>
                  <a:pt x="32" y="62"/>
                  <a:pt x="33" y="62"/>
                  <a:pt x="33" y="61"/>
                </a:cubicBezTo>
                <a:cubicBezTo>
                  <a:pt x="33" y="61"/>
                  <a:pt x="33" y="60"/>
                  <a:pt x="33" y="60"/>
                </a:cubicBezTo>
                <a:cubicBezTo>
                  <a:pt x="32" y="59"/>
                  <a:pt x="32" y="58"/>
                  <a:pt x="33" y="58"/>
                </a:cubicBezTo>
                <a:cubicBezTo>
                  <a:pt x="33" y="57"/>
                  <a:pt x="34" y="57"/>
                  <a:pt x="34" y="57"/>
                </a:cubicBezTo>
                <a:cubicBezTo>
                  <a:pt x="35" y="57"/>
                  <a:pt x="35" y="57"/>
                  <a:pt x="35" y="58"/>
                </a:cubicBezTo>
                <a:cubicBezTo>
                  <a:pt x="36" y="58"/>
                  <a:pt x="36" y="58"/>
                  <a:pt x="37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8"/>
                  <a:pt x="38" y="58"/>
                  <a:pt x="38" y="58"/>
                </a:cubicBezTo>
                <a:cubicBezTo>
                  <a:pt x="40" y="56"/>
                  <a:pt x="41" y="55"/>
                  <a:pt x="42" y="53"/>
                </a:cubicBezTo>
                <a:cubicBezTo>
                  <a:pt x="42" y="53"/>
                  <a:pt x="42" y="52"/>
                  <a:pt x="42" y="51"/>
                </a:cubicBezTo>
                <a:cubicBezTo>
                  <a:pt x="42" y="51"/>
                  <a:pt x="41" y="51"/>
                  <a:pt x="41" y="50"/>
                </a:cubicBezTo>
                <a:cubicBezTo>
                  <a:pt x="40" y="50"/>
                  <a:pt x="40" y="49"/>
                  <a:pt x="40" y="48"/>
                </a:cubicBezTo>
                <a:cubicBezTo>
                  <a:pt x="40" y="48"/>
                  <a:pt x="41" y="47"/>
                  <a:pt x="41" y="47"/>
                </a:cubicBezTo>
                <a:cubicBezTo>
                  <a:pt x="41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4" y="47"/>
                  <a:pt x="44" y="46"/>
                  <a:pt x="44" y="46"/>
                </a:cubicBezTo>
                <a:cubicBezTo>
                  <a:pt x="44" y="45"/>
                  <a:pt x="44" y="44"/>
                  <a:pt x="44" y="43"/>
                </a:cubicBezTo>
                <a:cubicBezTo>
                  <a:pt x="44" y="42"/>
                  <a:pt x="44" y="41"/>
                  <a:pt x="44" y="40"/>
                </a:cubicBezTo>
                <a:cubicBezTo>
                  <a:pt x="44" y="39"/>
                  <a:pt x="44" y="39"/>
                  <a:pt x="43" y="38"/>
                </a:cubicBezTo>
                <a:close/>
                <a:moveTo>
                  <a:pt x="37" y="47"/>
                </a:moveTo>
                <a:cubicBezTo>
                  <a:pt x="36" y="49"/>
                  <a:pt x="37" y="51"/>
                  <a:pt x="39" y="52"/>
                </a:cubicBezTo>
                <a:cubicBezTo>
                  <a:pt x="38" y="53"/>
                  <a:pt x="37" y="54"/>
                  <a:pt x="37" y="55"/>
                </a:cubicBezTo>
                <a:cubicBezTo>
                  <a:pt x="35" y="54"/>
                  <a:pt x="33" y="54"/>
                  <a:pt x="31" y="55"/>
                </a:cubicBezTo>
                <a:cubicBezTo>
                  <a:pt x="30" y="56"/>
                  <a:pt x="29" y="58"/>
                  <a:pt x="30" y="60"/>
                </a:cubicBezTo>
                <a:cubicBezTo>
                  <a:pt x="29" y="61"/>
                  <a:pt x="28" y="61"/>
                  <a:pt x="27" y="61"/>
                </a:cubicBezTo>
                <a:cubicBezTo>
                  <a:pt x="26" y="59"/>
                  <a:pt x="24" y="58"/>
                  <a:pt x="22" y="58"/>
                </a:cubicBezTo>
                <a:cubicBezTo>
                  <a:pt x="20" y="58"/>
                  <a:pt x="19" y="59"/>
                  <a:pt x="18" y="61"/>
                </a:cubicBezTo>
                <a:cubicBezTo>
                  <a:pt x="17" y="61"/>
                  <a:pt x="16" y="61"/>
                  <a:pt x="15" y="60"/>
                </a:cubicBezTo>
                <a:cubicBezTo>
                  <a:pt x="15" y="58"/>
                  <a:pt x="15" y="56"/>
                  <a:pt x="13" y="55"/>
                </a:cubicBezTo>
                <a:cubicBezTo>
                  <a:pt x="12" y="54"/>
                  <a:pt x="9" y="54"/>
                  <a:pt x="8" y="55"/>
                </a:cubicBezTo>
                <a:cubicBezTo>
                  <a:pt x="7" y="54"/>
                  <a:pt x="7" y="53"/>
                  <a:pt x="6" y="52"/>
                </a:cubicBezTo>
                <a:cubicBezTo>
                  <a:pt x="8" y="51"/>
                  <a:pt x="8" y="49"/>
                  <a:pt x="8" y="47"/>
                </a:cubicBezTo>
                <a:cubicBezTo>
                  <a:pt x="7" y="46"/>
                  <a:pt x="5" y="44"/>
                  <a:pt x="3" y="44"/>
                </a:cubicBezTo>
                <a:cubicBezTo>
                  <a:pt x="3" y="44"/>
                  <a:pt x="3" y="43"/>
                  <a:pt x="3" y="43"/>
                </a:cubicBezTo>
                <a:cubicBezTo>
                  <a:pt x="3" y="42"/>
                  <a:pt x="3" y="42"/>
                  <a:pt x="3" y="41"/>
                </a:cubicBezTo>
                <a:cubicBezTo>
                  <a:pt x="5" y="41"/>
                  <a:pt x="7" y="40"/>
                  <a:pt x="8" y="38"/>
                </a:cubicBezTo>
                <a:cubicBezTo>
                  <a:pt x="8" y="36"/>
                  <a:pt x="8" y="34"/>
                  <a:pt x="6" y="33"/>
                </a:cubicBezTo>
                <a:cubicBezTo>
                  <a:pt x="7" y="32"/>
                  <a:pt x="7" y="31"/>
                  <a:pt x="8" y="30"/>
                </a:cubicBezTo>
                <a:cubicBezTo>
                  <a:pt x="9" y="31"/>
                  <a:pt x="12" y="31"/>
                  <a:pt x="13" y="30"/>
                </a:cubicBezTo>
                <a:cubicBezTo>
                  <a:pt x="15" y="29"/>
                  <a:pt x="15" y="27"/>
                  <a:pt x="15" y="25"/>
                </a:cubicBezTo>
                <a:cubicBezTo>
                  <a:pt x="16" y="25"/>
                  <a:pt x="17" y="24"/>
                  <a:pt x="18" y="24"/>
                </a:cubicBezTo>
                <a:cubicBezTo>
                  <a:pt x="19" y="26"/>
                  <a:pt x="20" y="27"/>
                  <a:pt x="22" y="27"/>
                </a:cubicBezTo>
                <a:cubicBezTo>
                  <a:pt x="24" y="27"/>
                  <a:pt x="26" y="26"/>
                  <a:pt x="27" y="24"/>
                </a:cubicBezTo>
                <a:cubicBezTo>
                  <a:pt x="28" y="24"/>
                  <a:pt x="29" y="25"/>
                  <a:pt x="30" y="25"/>
                </a:cubicBezTo>
                <a:cubicBezTo>
                  <a:pt x="29" y="27"/>
                  <a:pt x="30" y="29"/>
                  <a:pt x="31" y="30"/>
                </a:cubicBezTo>
                <a:cubicBezTo>
                  <a:pt x="33" y="31"/>
                  <a:pt x="35" y="31"/>
                  <a:pt x="37" y="30"/>
                </a:cubicBezTo>
                <a:cubicBezTo>
                  <a:pt x="37" y="31"/>
                  <a:pt x="38" y="32"/>
                  <a:pt x="39" y="33"/>
                </a:cubicBezTo>
                <a:cubicBezTo>
                  <a:pt x="37" y="34"/>
                  <a:pt x="36" y="36"/>
                  <a:pt x="37" y="38"/>
                </a:cubicBezTo>
                <a:cubicBezTo>
                  <a:pt x="38" y="40"/>
                  <a:pt x="39" y="41"/>
                  <a:pt x="41" y="41"/>
                </a:cubicBezTo>
                <a:cubicBezTo>
                  <a:pt x="41" y="42"/>
                  <a:pt x="41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39" y="44"/>
                  <a:pt x="38" y="46"/>
                  <a:pt x="37" y="47"/>
                </a:cubicBezTo>
                <a:close/>
                <a:moveTo>
                  <a:pt x="62" y="12"/>
                </a:moveTo>
                <a:cubicBezTo>
                  <a:pt x="62" y="12"/>
                  <a:pt x="61" y="11"/>
                  <a:pt x="61" y="11"/>
                </a:cubicBezTo>
                <a:cubicBezTo>
                  <a:pt x="60" y="11"/>
                  <a:pt x="60" y="10"/>
                  <a:pt x="60" y="10"/>
                </a:cubicBezTo>
                <a:cubicBezTo>
                  <a:pt x="60" y="10"/>
                  <a:pt x="59" y="10"/>
                  <a:pt x="5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60" y="10"/>
                  <a:pt x="60" y="9"/>
                  <a:pt x="60" y="9"/>
                </a:cubicBezTo>
                <a:cubicBezTo>
                  <a:pt x="60" y="8"/>
                  <a:pt x="60" y="8"/>
                  <a:pt x="60" y="7"/>
                </a:cubicBezTo>
                <a:cubicBezTo>
                  <a:pt x="59" y="6"/>
                  <a:pt x="59" y="5"/>
                  <a:pt x="58" y="4"/>
                </a:cubicBezTo>
                <a:cubicBezTo>
                  <a:pt x="57" y="4"/>
                  <a:pt x="57" y="3"/>
                  <a:pt x="56" y="3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3"/>
                  <a:pt x="55" y="4"/>
                  <a:pt x="55" y="4"/>
                </a:cubicBezTo>
                <a:cubicBezTo>
                  <a:pt x="55" y="4"/>
                  <a:pt x="55" y="4"/>
                  <a:pt x="55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5" y="3"/>
                  <a:pt x="55" y="3"/>
                  <a:pt x="55" y="2"/>
                </a:cubicBezTo>
                <a:cubicBezTo>
                  <a:pt x="54" y="2"/>
                  <a:pt x="54" y="1"/>
                  <a:pt x="54" y="1"/>
                </a:cubicBezTo>
                <a:cubicBezTo>
                  <a:pt x="52" y="0"/>
                  <a:pt x="51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9" y="0"/>
                  <a:pt x="49" y="0"/>
                  <a:pt x="48" y="0"/>
                </a:cubicBezTo>
                <a:cubicBezTo>
                  <a:pt x="48" y="1"/>
                  <a:pt x="48" y="1"/>
                  <a:pt x="48" y="2"/>
                </a:cubicBezTo>
                <a:cubicBezTo>
                  <a:pt x="48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1"/>
                  <a:pt x="47" y="1"/>
                  <a:pt x="46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40" y="1"/>
                  <a:pt x="40" y="2"/>
                  <a:pt x="40" y="2"/>
                </a:cubicBezTo>
                <a:cubicBezTo>
                  <a:pt x="40" y="3"/>
                  <a:pt x="40" y="3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7" y="4"/>
                  <a:pt x="37" y="4"/>
                </a:cubicBezTo>
                <a:cubicBezTo>
                  <a:pt x="36" y="5"/>
                  <a:pt x="35" y="6"/>
                  <a:pt x="35" y="7"/>
                </a:cubicBezTo>
                <a:cubicBezTo>
                  <a:pt x="34" y="8"/>
                  <a:pt x="34" y="8"/>
                  <a:pt x="34" y="9"/>
                </a:cubicBezTo>
                <a:cubicBezTo>
                  <a:pt x="35" y="9"/>
                  <a:pt x="35" y="10"/>
                  <a:pt x="35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10"/>
                  <a:pt x="35" y="10"/>
                  <a:pt x="35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10"/>
                  <a:pt x="34" y="11"/>
                  <a:pt x="34" y="11"/>
                </a:cubicBezTo>
                <a:cubicBezTo>
                  <a:pt x="33" y="11"/>
                  <a:pt x="33" y="12"/>
                  <a:pt x="33" y="12"/>
                </a:cubicBezTo>
                <a:cubicBezTo>
                  <a:pt x="33" y="13"/>
                  <a:pt x="33" y="13"/>
                  <a:pt x="33" y="14"/>
                </a:cubicBezTo>
                <a:cubicBezTo>
                  <a:pt x="33" y="15"/>
                  <a:pt x="33" y="15"/>
                  <a:pt x="33" y="16"/>
                </a:cubicBezTo>
                <a:cubicBezTo>
                  <a:pt x="33" y="17"/>
                  <a:pt x="33" y="17"/>
                  <a:pt x="34" y="17"/>
                </a:cubicBezTo>
                <a:cubicBezTo>
                  <a:pt x="34" y="18"/>
                  <a:pt x="34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6" y="18"/>
                  <a:pt x="36" y="18"/>
                </a:cubicBezTo>
                <a:cubicBezTo>
                  <a:pt x="36" y="18"/>
                  <a:pt x="36" y="18"/>
                  <a:pt x="35" y="18"/>
                </a:cubicBezTo>
                <a:cubicBezTo>
                  <a:pt x="35" y="18"/>
                  <a:pt x="35" y="19"/>
                  <a:pt x="34" y="19"/>
                </a:cubicBezTo>
                <a:cubicBezTo>
                  <a:pt x="34" y="20"/>
                  <a:pt x="34" y="20"/>
                  <a:pt x="35" y="21"/>
                </a:cubicBezTo>
                <a:cubicBezTo>
                  <a:pt x="35" y="22"/>
                  <a:pt x="36" y="23"/>
                  <a:pt x="37" y="24"/>
                </a:cubicBezTo>
                <a:cubicBezTo>
                  <a:pt x="37" y="24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5"/>
                  <a:pt x="39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5"/>
                  <a:pt x="40" y="25"/>
                  <a:pt x="40" y="26"/>
                </a:cubicBezTo>
                <a:cubicBezTo>
                  <a:pt x="40" y="26"/>
                  <a:pt x="40" y="27"/>
                  <a:pt x="41" y="27"/>
                </a:cubicBezTo>
                <a:cubicBezTo>
                  <a:pt x="42" y="28"/>
                  <a:pt x="43" y="28"/>
                  <a:pt x="45" y="28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28"/>
                  <a:pt x="46" y="28"/>
                  <a:pt x="46" y="28"/>
                </a:cubicBezTo>
                <a:cubicBezTo>
                  <a:pt x="47" y="28"/>
                  <a:pt x="47" y="27"/>
                  <a:pt x="47" y="27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6"/>
                  <a:pt x="48" y="26"/>
                  <a:pt x="48" y="27"/>
                </a:cubicBezTo>
                <a:cubicBezTo>
                  <a:pt x="48" y="27"/>
                  <a:pt x="48" y="28"/>
                  <a:pt x="48" y="28"/>
                </a:cubicBezTo>
                <a:cubicBezTo>
                  <a:pt x="49" y="28"/>
                  <a:pt x="49" y="28"/>
                  <a:pt x="50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51" y="28"/>
                  <a:pt x="52" y="28"/>
                  <a:pt x="54" y="27"/>
                </a:cubicBezTo>
                <a:cubicBezTo>
                  <a:pt x="54" y="27"/>
                  <a:pt x="54" y="26"/>
                  <a:pt x="55" y="26"/>
                </a:cubicBezTo>
                <a:cubicBezTo>
                  <a:pt x="55" y="25"/>
                  <a:pt x="55" y="25"/>
                  <a:pt x="54" y="24"/>
                </a:cubicBezTo>
                <a:cubicBezTo>
                  <a:pt x="54" y="24"/>
                  <a:pt x="54" y="24"/>
                  <a:pt x="54" y="24"/>
                </a:cubicBezTo>
                <a:cubicBezTo>
                  <a:pt x="55" y="24"/>
                  <a:pt x="55" y="24"/>
                  <a:pt x="55" y="24"/>
                </a:cubicBezTo>
                <a:cubicBezTo>
                  <a:pt x="55" y="24"/>
                  <a:pt x="55" y="24"/>
                  <a:pt x="55" y="24"/>
                </a:cubicBezTo>
                <a:cubicBezTo>
                  <a:pt x="55" y="24"/>
                  <a:pt x="56" y="25"/>
                  <a:pt x="56" y="25"/>
                </a:cubicBezTo>
                <a:cubicBezTo>
                  <a:pt x="56" y="25"/>
                  <a:pt x="56" y="25"/>
                  <a:pt x="56" y="25"/>
                </a:cubicBezTo>
                <a:cubicBezTo>
                  <a:pt x="57" y="25"/>
                  <a:pt x="57" y="24"/>
                  <a:pt x="58" y="24"/>
                </a:cubicBezTo>
                <a:cubicBezTo>
                  <a:pt x="59" y="23"/>
                  <a:pt x="59" y="22"/>
                  <a:pt x="60" y="21"/>
                </a:cubicBezTo>
                <a:cubicBezTo>
                  <a:pt x="60" y="20"/>
                  <a:pt x="60" y="20"/>
                  <a:pt x="60" y="19"/>
                </a:cubicBezTo>
                <a:cubicBezTo>
                  <a:pt x="60" y="19"/>
                  <a:pt x="60" y="18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9" y="18"/>
                  <a:pt x="59" y="18"/>
                  <a:pt x="60" y="18"/>
                </a:cubicBezTo>
                <a:cubicBezTo>
                  <a:pt x="60" y="18"/>
                  <a:pt x="60" y="18"/>
                  <a:pt x="61" y="17"/>
                </a:cubicBezTo>
                <a:cubicBezTo>
                  <a:pt x="61" y="17"/>
                  <a:pt x="62" y="17"/>
                  <a:pt x="62" y="16"/>
                </a:cubicBezTo>
                <a:cubicBezTo>
                  <a:pt x="62" y="15"/>
                  <a:pt x="62" y="15"/>
                  <a:pt x="62" y="14"/>
                </a:cubicBezTo>
                <a:cubicBezTo>
                  <a:pt x="62" y="13"/>
                  <a:pt x="62" y="13"/>
                  <a:pt x="62" y="12"/>
                </a:cubicBezTo>
                <a:close/>
                <a:moveTo>
                  <a:pt x="59" y="15"/>
                </a:moveTo>
                <a:cubicBezTo>
                  <a:pt x="58" y="15"/>
                  <a:pt x="56" y="16"/>
                  <a:pt x="56" y="17"/>
                </a:cubicBezTo>
                <a:cubicBezTo>
                  <a:pt x="56" y="18"/>
                  <a:pt x="56" y="19"/>
                  <a:pt x="57" y="20"/>
                </a:cubicBezTo>
                <a:cubicBezTo>
                  <a:pt x="57" y="21"/>
                  <a:pt x="56" y="21"/>
                  <a:pt x="56" y="21"/>
                </a:cubicBezTo>
                <a:cubicBezTo>
                  <a:pt x="55" y="21"/>
                  <a:pt x="54" y="21"/>
                  <a:pt x="53" y="22"/>
                </a:cubicBezTo>
                <a:cubicBezTo>
                  <a:pt x="52" y="22"/>
                  <a:pt x="51" y="24"/>
                  <a:pt x="51" y="25"/>
                </a:cubicBezTo>
                <a:cubicBezTo>
                  <a:pt x="51" y="25"/>
                  <a:pt x="51" y="25"/>
                  <a:pt x="50" y="25"/>
                </a:cubicBezTo>
                <a:cubicBezTo>
                  <a:pt x="50" y="24"/>
                  <a:pt x="49" y="23"/>
                  <a:pt x="47" y="23"/>
                </a:cubicBezTo>
                <a:cubicBezTo>
                  <a:pt x="46" y="23"/>
                  <a:pt x="45" y="24"/>
                  <a:pt x="44" y="25"/>
                </a:cubicBezTo>
                <a:cubicBezTo>
                  <a:pt x="44" y="25"/>
                  <a:pt x="44" y="25"/>
                  <a:pt x="43" y="25"/>
                </a:cubicBezTo>
                <a:cubicBezTo>
                  <a:pt x="43" y="24"/>
                  <a:pt x="43" y="22"/>
                  <a:pt x="42" y="22"/>
                </a:cubicBezTo>
                <a:cubicBezTo>
                  <a:pt x="41" y="21"/>
                  <a:pt x="39" y="21"/>
                  <a:pt x="38" y="21"/>
                </a:cubicBezTo>
                <a:cubicBezTo>
                  <a:pt x="38" y="21"/>
                  <a:pt x="38" y="21"/>
                  <a:pt x="38" y="20"/>
                </a:cubicBezTo>
                <a:cubicBezTo>
                  <a:pt x="39" y="19"/>
                  <a:pt x="39" y="18"/>
                  <a:pt x="38" y="17"/>
                </a:cubicBezTo>
                <a:cubicBezTo>
                  <a:pt x="38" y="16"/>
                  <a:pt x="37" y="15"/>
                  <a:pt x="36" y="15"/>
                </a:cubicBezTo>
                <a:cubicBezTo>
                  <a:pt x="36" y="15"/>
                  <a:pt x="36" y="14"/>
                  <a:pt x="36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7" y="13"/>
                  <a:pt x="38" y="12"/>
                  <a:pt x="38" y="11"/>
                </a:cubicBezTo>
                <a:cubicBezTo>
                  <a:pt x="39" y="10"/>
                  <a:pt x="39" y="9"/>
                  <a:pt x="38" y="8"/>
                </a:cubicBezTo>
                <a:cubicBezTo>
                  <a:pt x="38" y="7"/>
                  <a:pt x="38" y="7"/>
                  <a:pt x="38" y="7"/>
                </a:cubicBezTo>
                <a:cubicBezTo>
                  <a:pt x="39" y="7"/>
                  <a:pt x="41" y="7"/>
                  <a:pt x="42" y="7"/>
                </a:cubicBezTo>
                <a:cubicBezTo>
                  <a:pt x="43" y="6"/>
                  <a:pt x="43" y="5"/>
                  <a:pt x="43" y="3"/>
                </a:cubicBezTo>
                <a:cubicBezTo>
                  <a:pt x="44" y="3"/>
                  <a:pt x="44" y="3"/>
                  <a:pt x="44" y="3"/>
                </a:cubicBezTo>
                <a:cubicBezTo>
                  <a:pt x="45" y="4"/>
                  <a:pt x="46" y="5"/>
                  <a:pt x="47" y="5"/>
                </a:cubicBezTo>
                <a:cubicBezTo>
                  <a:pt x="49" y="5"/>
                  <a:pt x="50" y="4"/>
                  <a:pt x="50" y="3"/>
                </a:cubicBezTo>
                <a:cubicBezTo>
                  <a:pt x="51" y="3"/>
                  <a:pt x="51" y="3"/>
                  <a:pt x="51" y="3"/>
                </a:cubicBezTo>
                <a:cubicBezTo>
                  <a:pt x="51" y="5"/>
                  <a:pt x="52" y="6"/>
                  <a:pt x="53" y="7"/>
                </a:cubicBezTo>
                <a:cubicBezTo>
                  <a:pt x="54" y="7"/>
                  <a:pt x="55" y="7"/>
                  <a:pt x="56" y="7"/>
                </a:cubicBezTo>
                <a:cubicBezTo>
                  <a:pt x="56" y="7"/>
                  <a:pt x="57" y="7"/>
                  <a:pt x="57" y="8"/>
                </a:cubicBezTo>
                <a:cubicBezTo>
                  <a:pt x="56" y="9"/>
                  <a:pt x="56" y="10"/>
                  <a:pt x="56" y="11"/>
                </a:cubicBezTo>
                <a:cubicBezTo>
                  <a:pt x="56" y="12"/>
                  <a:pt x="58" y="13"/>
                  <a:pt x="59" y="13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4473849" y="3595730"/>
            <a:ext cx="1005840" cy="1005840"/>
          </a:xfrm>
          <a:prstGeom prst="ellipse">
            <a:avLst/>
          </a:prstGeom>
          <a:noFill/>
          <a:ln w="2222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729020" y="4962104"/>
            <a:ext cx="1005840" cy="1005840"/>
          </a:xfrm>
          <a:prstGeom prst="ellipse">
            <a:avLst/>
          </a:prstGeom>
          <a:noFill/>
          <a:ln w="2222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473849" y="816929"/>
            <a:ext cx="1005840" cy="1005840"/>
          </a:xfrm>
          <a:prstGeom prst="ellipse">
            <a:avLst/>
          </a:prstGeom>
          <a:noFill/>
          <a:ln w="2222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729020" y="2196003"/>
            <a:ext cx="1005840" cy="1005840"/>
          </a:xfrm>
          <a:prstGeom prst="ellipse">
            <a:avLst/>
          </a:prstGeom>
          <a:noFill/>
          <a:ln w="2222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Titre 4">
            <a:extLst>
              <a:ext uri="{FF2B5EF4-FFF2-40B4-BE49-F238E27FC236}">
                <a16:creationId xmlns:a16="http://schemas.microsoft.com/office/drawing/2014/main" id="{740BC9ED-A375-A247-90C5-9BFE689BC92A}"/>
              </a:ext>
            </a:extLst>
          </p:cNvPr>
          <p:cNvSpPr txBox="1">
            <a:spLocks/>
          </p:cNvSpPr>
          <p:nvPr/>
        </p:nvSpPr>
        <p:spPr>
          <a:xfrm>
            <a:off x="838200" y="92671"/>
            <a:ext cx="10515600" cy="8597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Data </a:t>
            </a:r>
            <a:r>
              <a:rPr lang="fr-FR" dirty="0" err="1"/>
              <a:t>Preprocessing</a:t>
            </a: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2CBEAF8-AC07-BD44-A38D-5751FE2F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16" y="1494899"/>
            <a:ext cx="1693700" cy="1165869"/>
          </a:xfrm>
          <a:prstGeom prst="rect">
            <a:avLst/>
          </a:prstGeom>
        </p:spPr>
      </p:pic>
      <p:sp>
        <p:nvSpPr>
          <p:cNvPr id="45" name="Freeform 273">
            <a:extLst>
              <a:ext uri="{FF2B5EF4-FFF2-40B4-BE49-F238E27FC236}">
                <a16:creationId xmlns:a16="http://schemas.microsoft.com/office/drawing/2014/main" id="{917B29B0-90A3-6D4E-8C63-F1259C8DB2C0}"/>
              </a:ext>
            </a:extLst>
          </p:cNvPr>
          <p:cNvSpPr>
            <a:spLocks noEditPoints="1"/>
          </p:cNvSpPr>
          <p:nvPr/>
        </p:nvSpPr>
        <p:spPr bwMode="auto">
          <a:xfrm>
            <a:off x="4724537" y="3872820"/>
            <a:ext cx="498496" cy="435103"/>
          </a:xfrm>
          <a:custGeom>
            <a:avLst/>
            <a:gdLst>
              <a:gd name="T0" fmla="*/ 0 w 73"/>
              <a:gd name="T1" fmla="*/ 45 h 61"/>
              <a:gd name="T2" fmla="*/ 6 w 73"/>
              <a:gd name="T3" fmla="*/ 39 h 61"/>
              <a:gd name="T4" fmla="*/ 8 w 73"/>
              <a:gd name="T5" fmla="*/ 39 h 61"/>
              <a:gd name="T6" fmla="*/ 21 w 73"/>
              <a:gd name="T7" fmla="*/ 26 h 61"/>
              <a:gd name="T8" fmla="*/ 21 w 73"/>
              <a:gd name="T9" fmla="*/ 25 h 61"/>
              <a:gd name="T10" fmla="*/ 27 w 73"/>
              <a:gd name="T11" fmla="*/ 19 h 61"/>
              <a:gd name="T12" fmla="*/ 33 w 73"/>
              <a:gd name="T13" fmla="*/ 25 h 61"/>
              <a:gd name="T14" fmla="*/ 32 w 73"/>
              <a:gd name="T15" fmla="*/ 27 h 61"/>
              <a:gd name="T16" fmla="*/ 36 w 73"/>
              <a:gd name="T17" fmla="*/ 31 h 61"/>
              <a:gd name="T18" fmla="*/ 38 w 73"/>
              <a:gd name="T19" fmla="*/ 30 h 61"/>
              <a:gd name="T20" fmla="*/ 41 w 73"/>
              <a:gd name="T21" fmla="*/ 31 h 61"/>
              <a:gd name="T22" fmla="*/ 55 w 73"/>
              <a:gd name="T23" fmla="*/ 17 h 61"/>
              <a:gd name="T24" fmla="*/ 54 w 73"/>
              <a:gd name="T25" fmla="*/ 15 h 61"/>
              <a:gd name="T26" fmla="*/ 60 w 73"/>
              <a:gd name="T27" fmla="*/ 9 h 61"/>
              <a:gd name="T28" fmla="*/ 66 w 73"/>
              <a:gd name="T29" fmla="*/ 15 h 61"/>
              <a:gd name="T30" fmla="*/ 60 w 73"/>
              <a:gd name="T31" fmla="*/ 21 h 61"/>
              <a:gd name="T32" fmla="*/ 57 w 73"/>
              <a:gd name="T33" fmla="*/ 20 h 61"/>
              <a:gd name="T34" fmla="*/ 44 w 73"/>
              <a:gd name="T35" fmla="*/ 34 h 61"/>
              <a:gd name="T36" fmla="*/ 44 w 73"/>
              <a:gd name="T37" fmla="*/ 36 h 61"/>
              <a:gd name="T38" fmla="*/ 38 w 73"/>
              <a:gd name="T39" fmla="*/ 42 h 61"/>
              <a:gd name="T40" fmla="*/ 32 w 73"/>
              <a:gd name="T41" fmla="*/ 36 h 61"/>
              <a:gd name="T42" fmla="*/ 33 w 73"/>
              <a:gd name="T43" fmla="*/ 34 h 61"/>
              <a:gd name="T44" fmla="*/ 29 w 73"/>
              <a:gd name="T45" fmla="*/ 30 h 61"/>
              <a:gd name="T46" fmla="*/ 27 w 73"/>
              <a:gd name="T47" fmla="*/ 30 h 61"/>
              <a:gd name="T48" fmla="*/ 24 w 73"/>
              <a:gd name="T49" fmla="*/ 30 h 61"/>
              <a:gd name="T50" fmla="*/ 11 w 73"/>
              <a:gd name="T51" fmla="*/ 42 h 61"/>
              <a:gd name="T52" fmla="*/ 12 w 73"/>
              <a:gd name="T53" fmla="*/ 45 h 61"/>
              <a:gd name="T54" fmla="*/ 6 w 73"/>
              <a:gd name="T55" fmla="*/ 51 h 61"/>
              <a:gd name="T56" fmla="*/ 0 w 73"/>
              <a:gd name="T57" fmla="*/ 45 h 61"/>
              <a:gd name="T58" fmla="*/ 71 w 73"/>
              <a:gd name="T59" fmla="*/ 0 h 61"/>
              <a:gd name="T60" fmla="*/ 69 w 73"/>
              <a:gd name="T61" fmla="*/ 2 h 61"/>
              <a:gd name="T62" fmla="*/ 69 w 73"/>
              <a:gd name="T63" fmla="*/ 57 h 61"/>
              <a:gd name="T64" fmla="*/ 2 w 73"/>
              <a:gd name="T65" fmla="*/ 57 h 61"/>
              <a:gd name="T66" fmla="*/ 0 w 73"/>
              <a:gd name="T67" fmla="*/ 59 h 61"/>
              <a:gd name="T68" fmla="*/ 2 w 73"/>
              <a:gd name="T69" fmla="*/ 61 h 61"/>
              <a:gd name="T70" fmla="*/ 71 w 73"/>
              <a:gd name="T71" fmla="*/ 61 h 61"/>
              <a:gd name="T72" fmla="*/ 73 w 73"/>
              <a:gd name="T73" fmla="*/ 59 h 61"/>
              <a:gd name="T74" fmla="*/ 73 w 73"/>
              <a:gd name="T75" fmla="*/ 2 h 61"/>
              <a:gd name="T76" fmla="*/ 71 w 73"/>
              <a:gd name="T77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3" h="61">
                <a:moveTo>
                  <a:pt x="0" y="45"/>
                </a:moveTo>
                <a:cubicBezTo>
                  <a:pt x="0" y="41"/>
                  <a:pt x="2" y="39"/>
                  <a:pt x="6" y="39"/>
                </a:cubicBezTo>
                <a:cubicBezTo>
                  <a:pt x="6" y="39"/>
                  <a:pt x="7" y="39"/>
                  <a:pt x="8" y="39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1" y="25"/>
                  <a:pt x="21" y="25"/>
                </a:cubicBezTo>
                <a:cubicBezTo>
                  <a:pt x="21" y="21"/>
                  <a:pt x="24" y="19"/>
                  <a:pt x="27" y="19"/>
                </a:cubicBezTo>
                <a:cubicBezTo>
                  <a:pt x="30" y="19"/>
                  <a:pt x="33" y="21"/>
                  <a:pt x="33" y="25"/>
                </a:cubicBezTo>
                <a:cubicBezTo>
                  <a:pt x="33" y="25"/>
                  <a:pt x="33" y="26"/>
                  <a:pt x="32" y="27"/>
                </a:cubicBezTo>
                <a:cubicBezTo>
                  <a:pt x="36" y="31"/>
                  <a:pt x="36" y="31"/>
                  <a:pt x="36" y="31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0"/>
                  <a:pt x="40" y="30"/>
                  <a:pt x="41" y="31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4" y="16"/>
                  <a:pt x="54" y="15"/>
                </a:cubicBezTo>
                <a:cubicBezTo>
                  <a:pt x="54" y="11"/>
                  <a:pt x="57" y="9"/>
                  <a:pt x="60" y="9"/>
                </a:cubicBezTo>
                <a:cubicBezTo>
                  <a:pt x="63" y="9"/>
                  <a:pt x="66" y="11"/>
                  <a:pt x="66" y="15"/>
                </a:cubicBezTo>
                <a:cubicBezTo>
                  <a:pt x="66" y="18"/>
                  <a:pt x="63" y="21"/>
                  <a:pt x="60" y="21"/>
                </a:cubicBezTo>
                <a:cubicBezTo>
                  <a:pt x="59" y="21"/>
                  <a:pt x="58" y="21"/>
                  <a:pt x="57" y="20"/>
                </a:cubicBezTo>
                <a:cubicBezTo>
                  <a:pt x="44" y="34"/>
                  <a:pt x="44" y="34"/>
                  <a:pt x="44" y="34"/>
                </a:cubicBezTo>
                <a:cubicBezTo>
                  <a:pt x="44" y="34"/>
                  <a:pt x="44" y="35"/>
                  <a:pt x="44" y="36"/>
                </a:cubicBezTo>
                <a:cubicBezTo>
                  <a:pt x="44" y="39"/>
                  <a:pt x="42" y="42"/>
                  <a:pt x="38" y="42"/>
                </a:cubicBezTo>
                <a:cubicBezTo>
                  <a:pt x="35" y="42"/>
                  <a:pt x="32" y="39"/>
                  <a:pt x="32" y="36"/>
                </a:cubicBezTo>
                <a:cubicBezTo>
                  <a:pt x="32" y="35"/>
                  <a:pt x="33" y="34"/>
                  <a:pt x="33" y="34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8" y="30"/>
                  <a:pt x="27" y="30"/>
                </a:cubicBezTo>
                <a:cubicBezTo>
                  <a:pt x="26" y="30"/>
                  <a:pt x="25" y="30"/>
                  <a:pt x="24" y="30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3"/>
                  <a:pt x="12" y="44"/>
                  <a:pt x="12" y="45"/>
                </a:cubicBezTo>
                <a:cubicBezTo>
                  <a:pt x="12" y="48"/>
                  <a:pt x="9" y="51"/>
                  <a:pt x="6" y="51"/>
                </a:cubicBezTo>
                <a:cubicBezTo>
                  <a:pt x="2" y="51"/>
                  <a:pt x="0" y="48"/>
                  <a:pt x="0" y="45"/>
                </a:cubicBezTo>
                <a:close/>
                <a:moveTo>
                  <a:pt x="71" y="0"/>
                </a:moveTo>
                <a:cubicBezTo>
                  <a:pt x="69" y="0"/>
                  <a:pt x="69" y="1"/>
                  <a:pt x="69" y="2"/>
                </a:cubicBezTo>
                <a:cubicBezTo>
                  <a:pt x="69" y="57"/>
                  <a:pt x="69" y="57"/>
                  <a:pt x="69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8"/>
                  <a:pt x="0" y="59"/>
                </a:cubicBezTo>
                <a:cubicBezTo>
                  <a:pt x="0" y="61"/>
                  <a:pt x="1" y="61"/>
                  <a:pt x="2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2" y="61"/>
                  <a:pt x="73" y="61"/>
                  <a:pt x="73" y="59"/>
                </a:cubicBezTo>
                <a:cubicBezTo>
                  <a:pt x="73" y="2"/>
                  <a:pt x="73" y="2"/>
                  <a:pt x="73" y="2"/>
                </a:cubicBezTo>
                <a:cubicBezTo>
                  <a:pt x="73" y="1"/>
                  <a:pt x="72" y="0"/>
                  <a:pt x="7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15">
            <a:extLst>
              <a:ext uri="{FF2B5EF4-FFF2-40B4-BE49-F238E27FC236}">
                <a16:creationId xmlns:a16="http://schemas.microsoft.com/office/drawing/2014/main" id="{8A70C642-B7BA-8745-8DAC-81F4BD96D25F}"/>
              </a:ext>
            </a:extLst>
          </p:cNvPr>
          <p:cNvSpPr txBox="1"/>
          <p:nvPr/>
        </p:nvSpPr>
        <p:spPr>
          <a:xfrm>
            <a:off x="1419065" y="2593491"/>
            <a:ext cx="1181016" cy="48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900" dirty="0">
                <a:solidFill>
                  <a:schemeClr val="tx2"/>
                </a:solidFill>
              </a:rPr>
              <a:t>Déséquilibre dans les modalités</a:t>
            </a:r>
            <a:endParaRPr lang="en-US" sz="9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56092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262360" y="6333490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32321" y="4867356"/>
            <a:ext cx="232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err="1"/>
              <a:t>Utilisation</a:t>
            </a:r>
            <a:r>
              <a:rPr lang="id-ID" dirty="0"/>
              <a:t> </a:t>
            </a:r>
            <a:r>
              <a:rPr lang="id-ID" dirty="0" err="1"/>
              <a:t>de</a:t>
            </a:r>
            <a:r>
              <a:rPr lang="id-ID" dirty="0"/>
              <a:t> </a:t>
            </a:r>
            <a:r>
              <a:rPr lang="id-ID" dirty="0" err="1"/>
              <a:t>pipelines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2731" y="4158809"/>
            <a:ext cx="5466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 err="1">
                <a:latin typeface="+mj-lt"/>
              </a:rPr>
              <a:t>Sélection</a:t>
            </a:r>
            <a:r>
              <a:rPr lang="id-ID" sz="4800" dirty="0">
                <a:latin typeface="+mj-lt"/>
              </a:rPr>
              <a:t> </a:t>
            </a:r>
            <a:r>
              <a:rPr lang="id-ID" sz="4800" dirty="0" err="1">
                <a:latin typeface="+mj-lt"/>
              </a:rPr>
              <a:t>de</a:t>
            </a:r>
            <a:r>
              <a:rPr lang="id-ID" sz="4800" dirty="0">
                <a:latin typeface="+mj-lt"/>
              </a:rPr>
              <a:t> </a:t>
            </a:r>
            <a:r>
              <a:rPr lang="id-ID" sz="4800" dirty="0" err="1">
                <a:latin typeface="+mj-lt"/>
              </a:rPr>
              <a:t>modèles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8183" y="1297080"/>
            <a:ext cx="678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+mj-lt"/>
              </a:rPr>
              <a:t>ACP</a:t>
            </a:r>
            <a:endParaRPr lang="id-ID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82133" y="1674636"/>
            <a:ext cx="2615867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CA" sz="1200" dirty="0"/>
              <a:t>98% de variance expliquée</a:t>
            </a:r>
            <a:r>
              <a:rPr lang="en-US" sz="1200" b="1" dirty="0"/>
              <a:t>:</a:t>
            </a:r>
          </a:p>
          <a:p>
            <a:pPr algn="r">
              <a:lnSpc>
                <a:spcPct val="150000"/>
              </a:lnSpc>
            </a:pPr>
            <a:r>
              <a:rPr lang="en-US" sz="1200" b="1" dirty="0"/>
              <a:t>Correspond </a:t>
            </a:r>
            <a:r>
              <a:rPr lang="en-US" sz="1200" b="1" dirty="0" err="1"/>
              <a:t>à</a:t>
            </a:r>
            <a:r>
              <a:rPr lang="en-US" sz="1200" b="1" dirty="0"/>
              <a:t> 163 variables</a:t>
            </a:r>
            <a:endParaRPr lang="fr-CA" sz="1200" dirty="0"/>
          </a:p>
        </p:txBody>
      </p:sp>
      <p:sp>
        <p:nvSpPr>
          <p:cNvPr id="10" name="Oval 9"/>
          <p:cNvSpPr/>
          <p:nvPr/>
        </p:nvSpPr>
        <p:spPr>
          <a:xfrm>
            <a:off x="6040469" y="1561514"/>
            <a:ext cx="113122" cy="11312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>
            <a:off x="5514680" y="1618075"/>
            <a:ext cx="524759" cy="0"/>
          </a:xfrm>
          <a:prstGeom prst="line">
            <a:avLst/>
          </a:prstGeom>
          <a:ln w="2222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  <a:stCxn id="10" idx="4"/>
          </p:cNvCxnSpPr>
          <p:nvPr/>
        </p:nvCxnSpPr>
        <p:spPr>
          <a:xfrm>
            <a:off x="6097030" y="1674636"/>
            <a:ext cx="0" cy="1007988"/>
          </a:xfrm>
          <a:prstGeom prst="line">
            <a:avLst/>
          </a:prstGeom>
          <a:ln w="22225">
            <a:solidFill>
              <a:schemeClr val="tx1">
                <a:lumMod val="40000"/>
                <a:lumOff val="60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40469" y="2665488"/>
            <a:ext cx="113122" cy="1131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6152561" y="2722049"/>
            <a:ext cx="524759" cy="0"/>
          </a:xfrm>
          <a:prstGeom prst="line">
            <a:avLst/>
          </a:prstGeom>
          <a:ln w="2222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28880" y="2226974"/>
            <a:ext cx="4074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>
                <a:latin typeface="+mj-lt"/>
              </a:rPr>
              <a:t>Lasso – </a:t>
            </a:r>
            <a:r>
              <a:rPr lang="id-ID" sz="2400" dirty="0" err="1">
                <a:latin typeface="+mj-lt"/>
              </a:rPr>
              <a:t>Élimination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de</a:t>
            </a:r>
            <a:r>
              <a:rPr lang="id-ID" sz="2400" dirty="0">
                <a:latin typeface="+mj-lt"/>
              </a:rPr>
              <a:t> </a:t>
            </a:r>
            <a:r>
              <a:rPr lang="id-ID" sz="2400" dirty="0" err="1">
                <a:latin typeface="+mj-lt"/>
              </a:rPr>
              <a:t>variables</a:t>
            </a:r>
            <a:endParaRPr lang="id-ID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28880" y="2623395"/>
            <a:ext cx="2615867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A" sz="1200" dirty="0"/>
              <a:t>194 variables</a:t>
            </a:r>
            <a:endParaRPr lang="en-US" sz="1200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097030" y="2761021"/>
            <a:ext cx="0" cy="1249175"/>
          </a:xfrm>
          <a:prstGeom prst="line">
            <a:avLst/>
          </a:prstGeom>
          <a:ln w="22225">
            <a:solidFill>
              <a:schemeClr val="tx1">
                <a:lumMod val="40000"/>
                <a:lumOff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526280" y="1150031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723040" y="2272694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273"/>
          <p:cNvSpPr>
            <a:spLocks noEditPoints="1"/>
          </p:cNvSpPr>
          <p:nvPr/>
        </p:nvSpPr>
        <p:spPr bwMode="auto">
          <a:xfrm>
            <a:off x="4734232" y="1389680"/>
            <a:ext cx="498496" cy="435103"/>
          </a:xfrm>
          <a:custGeom>
            <a:avLst/>
            <a:gdLst>
              <a:gd name="T0" fmla="*/ 0 w 73"/>
              <a:gd name="T1" fmla="*/ 45 h 61"/>
              <a:gd name="T2" fmla="*/ 6 w 73"/>
              <a:gd name="T3" fmla="*/ 39 h 61"/>
              <a:gd name="T4" fmla="*/ 8 w 73"/>
              <a:gd name="T5" fmla="*/ 39 h 61"/>
              <a:gd name="T6" fmla="*/ 21 w 73"/>
              <a:gd name="T7" fmla="*/ 26 h 61"/>
              <a:gd name="T8" fmla="*/ 21 w 73"/>
              <a:gd name="T9" fmla="*/ 25 h 61"/>
              <a:gd name="T10" fmla="*/ 27 w 73"/>
              <a:gd name="T11" fmla="*/ 19 h 61"/>
              <a:gd name="T12" fmla="*/ 33 w 73"/>
              <a:gd name="T13" fmla="*/ 25 h 61"/>
              <a:gd name="T14" fmla="*/ 32 w 73"/>
              <a:gd name="T15" fmla="*/ 27 h 61"/>
              <a:gd name="T16" fmla="*/ 36 w 73"/>
              <a:gd name="T17" fmla="*/ 31 h 61"/>
              <a:gd name="T18" fmla="*/ 38 w 73"/>
              <a:gd name="T19" fmla="*/ 30 h 61"/>
              <a:gd name="T20" fmla="*/ 41 w 73"/>
              <a:gd name="T21" fmla="*/ 31 h 61"/>
              <a:gd name="T22" fmla="*/ 55 w 73"/>
              <a:gd name="T23" fmla="*/ 17 h 61"/>
              <a:gd name="T24" fmla="*/ 54 w 73"/>
              <a:gd name="T25" fmla="*/ 15 h 61"/>
              <a:gd name="T26" fmla="*/ 60 w 73"/>
              <a:gd name="T27" fmla="*/ 9 h 61"/>
              <a:gd name="T28" fmla="*/ 66 w 73"/>
              <a:gd name="T29" fmla="*/ 15 h 61"/>
              <a:gd name="T30" fmla="*/ 60 w 73"/>
              <a:gd name="T31" fmla="*/ 21 h 61"/>
              <a:gd name="T32" fmla="*/ 57 w 73"/>
              <a:gd name="T33" fmla="*/ 20 h 61"/>
              <a:gd name="T34" fmla="*/ 44 w 73"/>
              <a:gd name="T35" fmla="*/ 34 h 61"/>
              <a:gd name="T36" fmla="*/ 44 w 73"/>
              <a:gd name="T37" fmla="*/ 36 h 61"/>
              <a:gd name="T38" fmla="*/ 38 w 73"/>
              <a:gd name="T39" fmla="*/ 42 h 61"/>
              <a:gd name="T40" fmla="*/ 32 w 73"/>
              <a:gd name="T41" fmla="*/ 36 h 61"/>
              <a:gd name="T42" fmla="*/ 33 w 73"/>
              <a:gd name="T43" fmla="*/ 34 h 61"/>
              <a:gd name="T44" fmla="*/ 29 w 73"/>
              <a:gd name="T45" fmla="*/ 30 h 61"/>
              <a:gd name="T46" fmla="*/ 27 w 73"/>
              <a:gd name="T47" fmla="*/ 30 h 61"/>
              <a:gd name="T48" fmla="*/ 24 w 73"/>
              <a:gd name="T49" fmla="*/ 30 h 61"/>
              <a:gd name="T50" fmla="*/ 11 w 73"/>
              <a:gd name="T51" fmla="*/ 42 h 61"/>
              <a:gd name="T52" fmla="*/ 12 w 73"/>
              <a:gd name="T53" fmla="*/ 45 h 61"/>
              <a:gd name="T54" fmla="*/ 6 w 73"/>
              <a:gd name="T55" fmla="*/ 51 h 61"/>
              <a:gd name="T56" fmla="*/ 0 w 73"/>
              <a:gd name="T57" fmla="*/ 45 h 61"/>
              <a:gd name="T58" fmla="*/ 71 w 73"/>
              <a:gd name="T59" fmla="*/ 0 h 61"/>
              <a:gd name="T60" fmla="*/ 69 w 73"/>
              <a:gd name="T61" fmla="*/ 2 h 61"/>
              <a:gd name="T62" fmla="*/ 69 w 73"/>
              <a:gd name="T63" fmla="*/ 57 h 61"/>
              <a:gd name="T64" fmla="*/ 2 w 73"/>
              <a:gd name="T65" fmla="*/ 57 h 61"/>
              <a:gd name="T66" fmla="*/ 0 w 73"/>
              <a:gd name="T67" fmla="*/ 59 h 61"/>
              <a:gd name="T68" fmla="*/ 2 w 73"/>
              <a:gd name="T69" fmla="*/ 61 h 61"/>
              <a:gd name="T70" fmla="*/ 71 w 73"/>
              <a:gd name="T71" fmla="*/ 61 h 61"/>
              <a:gd name="T72" fmla="*/ 73 w 73"/>
              <a:gd name="T73" fmla="*/ 59 h 61"/>
              <a:gd name="T74" fmla="*/ 73 w 73"/>
              <a:gd name="T75" fmla="*/ 2 h 61"/>
              <a:gd name="T76" fmla="*/ 71 w 73"/>
              <a:gd name="T77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3" h="61">
                <a:moveTo>
                  <a:pt x="0" y="45"/>
                </a:moveTo>
                <a:cubicBezTo>
                  <a:pt x="0" y="41"/>
                  <a:pt x="2" y="39"/>
                  <a:pt x="6" y="39"/>
                </a:cubicBezTo>
                <a:cubicBezTo>
                  <a:pt x="6" y="39"/>
                  <a:pt x="7" y="39"/>
                  <a:pt x="8" y="39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1" y="25"/>
                  <a:pt x="21" y="25"/>
                </a:cubicBezTo>
                <a:cubicBezTo>
                  <a:pt x="21" y="21"/>
                  <a:pt x="24" y="19"/>
                  <a:pt x="27" y="19"/>
                </a:cubicBezTo>
                <a:cubicBezTo>
                  <a:pt x="30" y="19"/>
                  <a:pt x="33" y="21"/>
                  <a:pt x="33" y="25"/>
                </a:cubicBezTo>
                <a:cubicBezTo>
                  <a:pt x="33" y="25"/>
                  <a:pt x="33" y="26"/>
                  <a:pt x="32" y="27"/>
                </a:cubicBezTo>
                <a:cubicBezTo>
                  <a:pt x="36" y="31"/>
                  <a:pt x="36" y="31"/>
                  <a:pt x="36" y="31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0"/>
                  <a:pt x="40" y="30"/>
                  <a:pt x="41" y="31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4" y="16"/>
                  <a:pt x="54" y="15"/>
                </a:cubicBezTo>
                <a:cubicBezTo>
                  <a:pt x="54" y="11"/>
                  <a:pt x="57" y="9"/>
                  <a:pt x="60" y="9"/>
                </a:cubicBezTo>
                <a:cubicBezTo>
                  <a:pt x="63" y="9"/>
                  <a:pt x="66" y="11"/>
                  <a:pt x="66" y="15"/>
                </a:cubicBezTo>
                <a:cubicBezTo>
                  <a:pt x="66" y="18"/>
                  <a:pt x="63" y="21"/>
                  <a:pt x="60" y="21"/>
                </a:cubicBezTo>
                <a:cubicBezTo>
                  <a:pt x="59" y="21"/>
                  <a:pt x="58" y="21"/>
                  <a:pt x="57" y="20"/>
                </a:cubicBezTo>
                <a:cubicBezTo>
                  <a:pt x="44" y="34"/>
                  <a:pt x="44" y="34"/>
                  <a:pt x="44" y="34"/>
                </a:cubicBezTo>
                <a:cubicBezTo>
                  <a:pt x="44" y="34"/>
                  <a:pt x="44" y="35"/>
                  <a:pt x="44" y="36"/>
                </a:cubicBezTo>
                <a:cubicBezTo>
                  <a:pt x="44" y="39"/>
                  <a:pt x="42" y="42"/>
                  <a:pt x="38" y="42"/>
                </a:cubicBezTo>
                <a:cubicBezTo>
                  <a:pt x="35" y="42"/>
                  <a:pt x="32" y="39"/>
                  <a:pt x="32" y="36"/>
                </a:cubicBezTo>
                <a:cubicBezTo>
                  <a:pt x="32" y="35"/>
                  <a:pt x="33" y="34"/>
                  <a:pt x="33" y="34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0"/>
                  <a:pt x="28" y="30"/>
                  <a:pt x="27" y="30"/>
                </a:cubicBezTo>
                <a:cubicBezTo>
                  <a:pt x="26" y="30"/>
                  <a:pt x="25" y="30"/>
                  <a:pt x="24" y="30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3"/>
                  <a:pt x="12" y="44"/>
                  <a:pt x="12" y="45"/>
                </a:cubicBezTo>
                <a:cubicBezTo>
                  <a:pt x="12" y="48"/>
                  <a:pt x="9" y="51"/>
                  <a:pt x="6" y="51"/>
                </a:cubicBezTo>
                <a:cubicBezTo>
                  <a:pt x="2" y="51"/>
                  <a:pt x="0" y="48"/>
                  <a:pt x="0" y="45"/>
                </a:cubicBezTo>
                <a:close/>
                <a:moveTo>
                  <a:pt x="71" y="0"/>
                </a:moveTo>
                <a:cubicBezTo>
                  <a:pt x="69" y="0"/>
                  <a:pt x="69" y="1"/>
                  <a:pt x="69" y="2"/>
                </a:cubicBezTo>
                <a:cubicBezTo>
                  <a:pt x="69" y="57"/>
                  <a:pt x="69" y="57"/>
                  <a:pt x="69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8"/>
                  <a:pt x="0" y="59"/>
                </a:cubicBezTo>
                <a:cubicBezTo>
                  <a:pt x="0" y="61"/>
                  <a:pt x="1" y="61"/>
                  <a:pt x="2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2" y="61"/>
                  <a:pt x="73" y="61"/>
                  <a:pt x="73" y="59"/>
                </a:cubicBezTo>
                <a:cubicBezTo>
                  <a:pt x="73" y="2"/>
                  <a:pt x="73" y="2"/>
                  <a:pt x="73" y="2"/>
                </a:cubicBezTo>
                <a:cubicBezTo>
                  <a:pt x="73" y="1"/>
                  <a:pt x="72" y="0"/>
                  <a:pt x="7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47"/>
          <p:cNvSpPr>
            <a:spLocks noEditPoints="1"/>
          </p:cNvSpPr>
          <p:nvPr/>
        </p:nvSpPr>
        <p:spPr bwMode="auto">
          <a:xfrm>
            <a:off x="6937492" y="2488682"/>
            <a:ext cx="485497" cy="482424"/>
          </a:xfrm>
          <a:custGeom>
            <a:avLst/>
            <a:gdLst>
              <a:gd name="T0" fmla="*/ 66 w 67"/>
              <a:gd name="T1" fmla="*/ 0 h 64"/>
              <a:gd name="T2" fmla="*/ 65 w 67"/>
              <a:gd name="T3" fmla="*/ 0 h 64"/>
              <a:gd name="T4" fmla="*/ 1 w 67"/>
              <a:gd name="T5" fmla="*/ 42 h 64"/>
              <a:gd name="T6" fmla="*/ 1 w 67"/>
              <a:gd name="T7" fmla="*/ 44 h 64"/>
              <a:gd name="T8" fmla="*/ 2 w 67"/>
              <a:gd name="T9" fmla="*/ 45 h 64"/>
              <a:gd name="T10" fmla="*/ 26 w 67"/>
              <a:gd name="T11" fmla="*/ 45 h 64"/>
              <a:gd name="T12" fmla="*/ 25 w 67"/>
              <a:gd name="T13" fmla="*/ 62 h 64"/>
              <a:gd name="T14" fmla="*/ 26 w 67"/>
              <a:gd name="T15" fmla="*/ 64 h 64"/>
              <a:gd name="T16" fmla="*/ 27 w 67"/>
              <a:gd name="T17" fmla="*/ 64 h 64"/>
              <a:gd name="T18" fmla="*/ 28 w 67"/>
              <a:gd name="T19" fmla="*/ 63 h 64"/>
              <a:gd name="T20" fmla="*/ 37 w 67"/>
              <a:gd name="T21" fmla="*/ 52 h 64"/>
              <a:gd name="T22" fmla="*/ 59 w 67"/>
              <a:gd name="T23" fmla="*/ 64 h 64"/>
              <a:gd name="T24" fmla="*/ 61 w 67"/>
              <a:gd name="T25" fmla="*/ 64 h 64"/>
              <a:gd name="T26" fmla="*/ 61 w 67"/>
              <a:gd name="T27" fmla="*/ 62 h 64"/>
              <a:gd name="T28" fmla="*/ 67 w 67"/>
              <a:gd name="T29" fmla="*/ 1 h 64"/>
              <a:gd name="T30" fmla="*/ 66 w 67"/>
              <a:gd name="T31" fmla="*/ 0 h 64"/>
              <a:gd name="T32" fmla="*/ 27 w 67"/>
              <a:gd name="T33" fmla="*/ 42 h 64"/>
              <a:gd name="T34" fmla="*/ 27 w 67"/>
              <a:gd name="T35" fmla="*/ 42 h 64"/>
              <a:gd name="T36" fmla="*/ 7 w 67"/>
              <a:gd name="T37" fmla="*/ 42 h 64"/>
              <a:gd name="T38" fmla="*/ 58 w 67"/>
              <a:gd name="T39" fmla="*/ 8 h 64"/>
              <a:gd name="T40" fmla="*/ 27 w 67"/>
              <a:gd name="T41" fmla="*/ 42 h 64"/>
              <a:gd name="T42" fmla="*/ 38 w 67"/>
              <a:gd name="T43" fmla="*/ 49 h 64"/>
              <a:gd name="T44" fmla="*/ 63 w 67"/>
              <a:gd name="T45" fmla="*/ 7 h 64"/>
              <a:gd name="T46" fmla="*/ 59 w 67"/>
              <a:gd name="T47" fmla="*/ 60 h 64"/>
              <a:gd name="T48" fmla="*/ 38 w 67"/>
              <a:gd name="T49" fmla="*/ 49 h 64"/>
              <a:gd name="T50" fmla="*/ 29 w 67"/>
              <a:gd name="T51" fmla="*/ 58 h 64"/>
              <a:gd name="T52" fmla="*/ 29 w 67"/>
              <a:gd name="T53" fmla="*/ 44 h 64"/>
              <a:gd name="T54" fmla="*/ 29 w 67"/>
              <a:gd name="T55" fmla="*/ 43 h 64"/>
              <a:gd name="T56" fmla="*/ 60 w 67"/>
              <a:gd name="T57" fmla="*/ 9 h 64"/>
              <a:gd name="T58" fmla="*/ 36 w 67"/>
              <a:gd name="T59" fmla="*/ 49 h 64"/>
              <a:gd name="T60" fmla="*/ 36 w 67"/>
              <a:gd name="T61" fmla="*/ 49 h 64"/>
              <a:gd name="T62" fmla="*/ 29 w 67"/>
              <a:gd name="T63" fmla="*/ 5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7" h="64">
                <a:moveTo>
                  <a:pt x="66" y="0"/>
                </a:moveTo>
                <a:cubicBezTo>
                  <a:pt x="66" y="0"/>
                  <a:pt x="65" y="0"/>
                  <a:pt x="65" y="0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43"/>
                  <a:pt x="0" y="43"/>
                  <a:pt x="1" y="44"/>
                </a:cubicBezTo>
                <a:cubicBezTo>
                  <a:pt x="1" y="45"/>
                  <a:pt x="1" y="45"/>
                  <a:pt x="2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3"/>
                  <a:pt x="26" y="63"/>
                  <a:pt x="26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4"/>
                  <a:pt x="28" y="63"/>
                  <a:pt x="28" y="63"/>
                </a:cubicBezTo>
                <a:cubicBezTo>
                  <a:pt x="37" y="52"/>
                  <a:pt x="37" y="52"/>
                  <a:pt x="37" y="52"/>
                </a:cubicBezTo>
                <a:cubicBezTo>
                  <a:pt x="59" y="64"/>
                  <a:pt x="59" y="64"/>
                  <a:pt x="59" y="64"/>
                </a:cubicBezTo>
                <a:cubicBezTo>
                  <a:pt x="60" y="64"/>
                  <a:pt x="60" y="64"/>
                  <a:pt x="61" y="64"/>
                </a:cubicBezTo>
                <a:cubicBezTo>
                  <a:pt x="61" y="63"/>
                  <a:pt x="61" y="63"/>
                  <a:pt x="61" y="62"/>
                </a:cubicBezTo>
                <a:cubicBezTo>
                  <a:pt x="67" y="1"/>
                  <a:pt x="67" y="1"/>
                  <a:pt x="67" y="1"/>
                </a:cubicBezTo>
                <a:cubicBezTo>
                  <a:pt x="67" y="1"/>
                  <a:pt x="67" y="0"/>
                  <a:pt x="66" y="0"/>
                </a:cubicBezTo>
                <a:close/>
                <a:moveTo>
                  <a:pt x="27" y="42"/>
                </a:moveTo>
                <a:cubicBezTo>
                  <a:pt x="27" y="42"/>
                  <a:pt x="27" y="42"/>
                  <a:pt x="2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58" y="8"/>
                  <a:pt x="58" y="8"/>
                  <a:pt x="58" y="8"/>
                </a:cubicBezTo>
                <a:lnTo>
                  <a:pt x="27" y="42"/>
                </a:lnTo>
                <a:close/>
                <a:moveTo>
                  <a:pt x="38" y="49"/>
                </a:moveTo>
                <a:cubicBezTo>
                  <a:pt x="63" y="7"/>
                  <a:pt x="63" y="7"/>
                  <a:pt x="63" y="7"/>
                </a:cubicBezTo>
                <a:cubicBezTo>
                  <a:pt x="59" y="60"/>
                  <a:pt x="59" y="60"/>
                  <a:pt x="59" y="60"/>
                </a:cubicBezTo>
                <a:lnTo>
                  <a:pt x="38" y="49"/>
                </a:lnTo>
                <a:close/>
                <a:moveTo>
                  <a:pt x="29" y="58"/>
                </a:moveTo>
                <a:cubicBezTo>
                  <a:pt x="29" y="44"/>
                  <a:pt x="29" y="44"/>
                  <a:pt x="29" y="44"/>
                </a:cubicBezTo>
                <a:cubicBezTo>
                  <a:pt x="29" y="44"/>
                  <a:pt x="29" y="44"/>
                  <a:pt x="29" y="43"/>
                </a:cubicBezTo>
                <a:cubicBezTo>
                  <a:pt x="60" y="9"/>
                  <a:pt x="60" y="9"/>
                  <a:pt x="60" y="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lnTo>
                  <a:pt x="29" y="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480560" y="1104311"/>
            <a:ext cx="1005840" cy="1005840"/>
          </a:xfrm>
          <a:prstGeom prst="ellipse">
            <a:avLst/>
          </a:prstGeom>
          <a:noFill/>
          <a:ln w="2222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677320" y="2226974"/>
            <a:ext cx="1005840" cy="1005840"/>
          </a:xfrm>
          <a:prstGeom prst="ellipse">
            <a:avLst/>
          </a:prstGeom>
          <a:noFill/>
          <a:ln w="2222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Titre 4">
            <a:extLst>
              <a:ext uri="{FF2B5EF4-FFF2-40B4-BE49-F238E27FC236}">
                <a16:creationId xmlns:a16="http://schemas.microsoft.com/office/drawing/2014/main" id="{5A08D789-A1F7-EB43-8ADB-A23831797496}"/>
              </a:ext>
            </a:extLst>
          </p:cNvPr>
          <p:cNvSpPr txBox="1">
            <a:spLocks/>
          </p:cNvSpPr>
          <p:nvPr/>
        </p:nvSpPr>
        <p:spPr>
          <a:xfrm>
            <a:off x="838200" y="92671"/>
            <a:ext cx="10515600" cy="8597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Réduction de dimension</a:t>
            </a:r>
          </a:p>
        </p:txBody>
      </p:sp>
    </p:spTree>
    <p:extLst>
      <p:ext uri="{BB962C8B-B14F-4D97-AF65-F5344CB8AC3E}">
        <p14:creationId xmlns:p14="http://schemas.microsoft.com/office/powerpoint/2010/main" val="19163372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Modèles</a:t>
            </a:r>
            <a:r>
              <a:rPr lang="id-ID" dirty="0"/>
              <a:t> </a:t>
            </a:r>
            <a:r>
              <a:rPr lang="id-ID" dirty="0" err="1"/>
              <a:t>testés</a:t>
            </a:r>
            <a:r>
              <a:rPr lang="id-ID" dirty="0"/>
              <a:t> AVEC </a:t>
            </a:r>
            <a:r>
              <a:rPr lang="id-ID" dirty="0" err="1"/>
              <a:t>et</a:t>
            </a:r>
            <a:r>
              <a:rPr lang="id-ID" dirty="0"/>
              <a:t> SANS </a:t>
            </a:r>
            <a:r>
              <a:rPr lang="id-ID" dirty="0" err="1"/>
              <a:t>réduction</a:t>
            </a:r>
            <a:r>
              <a:rPr lang="id-ID" dirty="0"/>
              <a:t> </a:t>
            </a:r>
            <a:r>
              <a:rPr lang="id-ID" dirty="0" err="1"/>
              <a:t>de</a:t>
            </a:r>
            <a:r>
              <a:rPr lang="id-ID" dirty="0"/>
              <a:t> dim.</a:t>
            </a:r>
          </a:p>
        </p:txBody>
      </p:sp>
      <p:sp>
        <p:nvSpPr>
          <p:cNvPr id="4" name="Oval 3"/>
          <p:cNvSpPr/>
          <p:nvPr/>
        </p:nvSpPr>
        <p:spPr>
          <a:xfrm rot="3938947">
            <a:off x="4713019" y="2557761"/>
            <a:ext cx="1914687" cy="4480561"/>
          </a:xfrm>
          <a:prstGeom prst="ellipse">
            <a:avLst/>
          </a:prstGeom>
          <a:solidFill>
            <a:schemeClr val="accent4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 rot="17661053" flipH="1">
            <a:off x="1825165" y="2557760"/>
            <a:ext cx="1914687" cy="4480561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 rot="1483357">
            <a:off x="3992554" y="1760784"/>
            <a:ext cx="1914687" cy="4480561"/>
          </a:xfrm>
          <a:prstGeom prst="ellipse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 rot="20116643" flipH="1">
            <a:off x="2545624" y="1760785"/>
            <a:ext cx="1914687" cy="4480561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itle 13"/>
          <p:cNvSpPr txBox="1">
            <a:spLocks/>
          </p:cNvSpPr>
          <p:nvPr/>
        </p:nvSpPr>
        <p:spPr bwMode="auto">
          <a:xfrm>
            <a:off x="5869300" y="3838960"/>
            <a:ext cx="2086662" cy="49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85" tIns="121892" rIns="243785" bIns="12189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fr-CA" sz="1600" b="1" dirty="0" err="1">
                <a:solidFill>
                  <a:schemeClr val="bg1"/>
                </a:solidFill>
                <a:latin typeface="+mj-lt"/>
                <a:cs typeface="Lato Regular"/>
              </a:rPr>
              <a:t>Random</a:t>
            </a:r>
            <a:r>
              <a:rPr lang="fr-CA" sz="1600" b="1" dirty="0">
                <a:solidFill>
                  <a:schemeClr val="bg1"/>
                </a:solidFill>
                <a:latin typeface="+mj-lt"/>
                <a:cs typeface="Lato Regular"/>
              </a:rPr>
              <a:t> Forest</a:t>
            </a:r>
            <a:endParaRPr lang="en-US" sz="1600" b="1" dirty="0">
              <a:solidFill>
                <a:schemeClr val="bg1"/>
              </a:solidFill>
              <a:latin typeface="+mj-lt"/>
              <a:cs typeface="Lato Regular"/>
            </a:endParaRPr>
          </a:p>
        </p:txBody>
      </p:sp>
      <p:sp>
        <p:nvSpPr>
          <p:cNvPr id="18" name="Title 13"/>
          <p:cNvSpPr txBox="1">
            <a:spLocks/>
          </p:cNvSpPr>
          <p:nvPr/>
        </p:nvSpPr>
        <p:spPr bwMode="auto">
          <a:xfrm>
            <a:off x="4487073" y="2314974"/>
            <a:ext cx="2086662" cy="49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85" tIns="121892" rIns="243785" bIns="12189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>
                <a:solidFill>
                  <a:schemeClr val="bg1"/>
                </a:solidFill>
                <a:latin typeface="+mj-lt"/>
                <a:cs typeface="Lato Regular"/>
              </a:rPr>
              <a:t>XGBoost</a:t>
            </a:r>
            <a:endParaRPr lang="en-US" sz="1600" b="1" dirty="0">
              <a:solidFill>
                <a:schemeClr val="bg1"/>
              </a:solidFill>
              <a:latin typeface="+mj-lt"/>
              <a:cs typeface="Lato Regular"/>
            </a:endParaRPr>
          </a:p>
        </p:txBody>
      </p:sp>
      <p:sp>
        <p:nvSpPr>
          <p:cNvPr id="19" name="Title 13"/>
          <p:cNvSpPr txBox="1">
            <a:spLocks/>
          </p:cNvSpPr>
          <p:nvPr/>
        </p:nvSpPr>
        <p:spPr bwMode="auto">
          <a:xfrm>
            <a:off x="1837472" y="2248374"/>
            <a:ext cx="2086662" cy="73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85" tIns="121892" rIns="243785" bIns="12189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fr-CA" sz="1600" b="1" dirty="0" err="1">
                <a:solidFill>
                  <a:schemeClr val="bg1"/>
                </a:solidFill>
                <a:latin typeface="+mj-lt"/>
                <a:cs typeface="Lato Regular"/>
              </a:rPr>
              <a:t>Logistic</a:t>
            </a:r>
            <a:r>
              <a:rPr lang="fr-CA" sz="1600" b="1" dirty="0">
                <a:solidFill>
                  <a:schemeClr val="bg1"/>
                </a:solidFill>
                <a:latin typeface="+mj-lt"/>
                <a:cs typeface="Lato Regular"/>
              </a:rPr>
              <a:t> Reg Pénalisé</a:t>
            </a:r>
            <a:endParaRPr lang="en-US" sz="1600" b="1" dirty="0">
              <a:solidFill>
                <a:schemeClr val="bg1"/>
              </a:solidFill>
              <a:latin typeface="+mj-lt"/>
              <a:cs typeface="Lato Regular"/>
            </a:endParaRPr>
          </a:p>
        </p:txBody>
      </p:sp>
      <p:sp>
        <p:nvSpPr>
          <p:cNvPr id="20" name="Title 13"/>
          <p:cNvSpPr txBox="1">
            <a:spLocks/>
          </p:cNvSpPr>
          <p:nvPr/>
        </p:nvSpPr>
        <p:spPr bwMode="auto">
          <a:xfrm>
            <a:off x="388182" y="3771078"/>
            <a:ext cx="2086662" cy="49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85" tIns="121892" rIns="243785" bIns="12189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fr-CA" sz="1600" b="1" dirty="0">
                <a:solidFill>
                  <a:schemeClr val="bg1"/>
                </a:solidFill>
                <a:latin typeface="+mj-lt"/>
                <a:cs typeface="Lato Regular"/>
              </a:rPr>
              <a:t>SVM</a:t>
            </a:r>
            <a:endParaRPr lang="en-US" sz="1600" b="1" dirty="0">
              <a:solidFill>
                <a:schemeClr val="bg1"/>
              </a:solidFill>
              <a:latin typeface="+mj-lt"/>
              <a:cs typeface="Lato Regular"/>
            </a:endParaRPr>
          </a:p>
        </p:txBody>
      </p:sp>
      <p:sp>
        <p:nvSpPr>
          <p:cNvPr id="21" name="Title 13"/>
          <p:cNvSpPr txBox="1">
            <a:spLocks/>
          </p:cNvSpPr>
          <p:nvPr/>
        </p:nvSpPr>
        <p:spPr bwMode="auto">
          <a:xfrm>
            <a:off x="3121829" y="5160133"/>
            <a:ext cx="2086662" cy="49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85" tIns="121892" rIns="243785" bIns="12189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id-ID" sz="1600" b="1" dirty="0" err="1">
                <a:solidFill>
                  <a:schemeClr val="bg2"/>
                </a:solidFill>
                <a:latin typeface="+mj-lt"/>
                <a:cs typeface="Lato Regular"/>
              </a:rPr>
              <a:t>Paramètres</a:t>
            </a:r>
            <a:endParaRPr lang="en-US" sz="1600" b="1" dirty="0">
              <a:solidFill>
                <a:schemeClr val="bg2"/>
              </a:solidFill>
              <a:latin typeface="+mj-lt"/>
              <a:cs typeface="Lato Regular"/>
            </a:endParaRPr>
          </a:p>
        </p:txBody>
      </p:sp>
      <p:sp>
        <p:nvSpPr>
          <p:cNvPr id="27" name="Title 13">
            <a:extLst>
              <a:ext uri="{FF2B5EF4-FFF2-40B4-BE49-F238E27FC236}">
                <a16:creationId xmlns:a16="http://schemas.microsoft.com/office/drawing/2014/main" id="{C32C3736-15D1-8C49-BFA7-197007E14488}"/>
              </a:ext>
            </a:extLst>
          </p:cNvPr>
          <p:cNvSpPr txBox="1">
            <a:spLocks/>
          </p:cNvSpPr>
          <p:nvPr/>
        </p:nvSpPr>
        <p:spPr bwMode="auto">
          <a:xfrm>
            <a:off x="8907270" y="2942094"/>
            <a:ext cx="2630306" cy="123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3785" tIns="121892" rIns="243785" bIns="121892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id-ID" sz="1600" b="1" dirty="0">
                <a:latin typeface="+mj-lt"/>
                <a:cs typeface="Lato Regular"/>
              </a:rPr>
              <a:t>La </a:t>
            </a:r>
            <a:r>
              <a:rPr lang="id-ID" sz="1600" b="1" dirty="0" err="1">
                <a:latin typeface="+mj-lt"/>
                <a:cs typeface="Lato Regular"/>
              </a:rPr>
              <a:t>sélection</a:t>
            </a:r>
            <a:r>
              <a:rPr lang="id-ID" sz="1600" b="1" dirty="0">
                <a:latin typeface="+mj-lt"/>
                <a:cs typeface="Lato Regular"/>
              </a:rPr>
              <a:t> </a:t>
            </a:r>
            <a:r>
              <a:rPr lang="id-ID" sz="1600" b="1" dirty="0" err="1">
                <a:latin typeface="+mj-lt"/>
                <a:cs typeface="Lato Regular"/>
              </a:rPr>
              <a:t>de</a:t>
            </a:r>
            <a:r>
              <a:rPr lang="id-ID" sz="1600" b="1" dirty="0">
                <a:latin typeface="+mj-lt"/>
                <a:cs typeface="Lato Regular"/>
              </a:rPr>
              <a:t> </a:t>
            </a:r>
            <a:r>
              <a:rPr lang="id-ID" sz="1600" b="1" dirty="0" err="1">
                <a:latin typeface="+mj-lt"/>
                <a:cs typeface="Lato Regular"/>
              </a:rPr>
              <a:t>paramètres</a:t>
            </a:r>
            <a:r>
              <a:rPr lang="id-ID" sz="1600" b="1" dirty="0">
                <a:latin typeface="+mj-lt"/>
                <a:cs typeface="Lato Regular"/>
              </a:rPr>
              <a:t> </a:t>
            </a:r>
            <a:r>
              <a:rPr lang="id-ID" sz="1600" b="1" dirty="0" err="1">
                <a:latin typeface="+mj-lt"/>
                <a:cs typeface="Lato Regular"/>
              </a:rPr>
              <a:t>peut</a:t>
            </a:r>
            <a:r>
              <a:rPr lang="id-ID" sz="1600" b="1" dirty="0">
                <a:latin typeface="+mj-lt"/>
                <a:cs typeface="Lato Regular"/>
              </a:rPr>
              <a:t> </a:t>
            </a:r>
            <a:r>
              <a:rPr lang="id-ID" sz="1600" b="1" dirty="0" err="1">
                <a:latin typeface="+mj-lt"/>
                <a:cs typeface="Lato Regular"/>
              </a:rPr>
              <a:t>être</a:t>
            </a:r>
            <a:r>
              <a:rPr lang="id-ID" sz="1600" b="1" dirty="0">
                <a:latin typeface="+mj-lt"/>
                <a:cs typeface="Lato Regular"/>
              </a:rPr>
              <a:t> </a:t>
            </a:r>
            <a:r>
              <a:rPr lang="id-ID" sz="1600" b="1" dirty="0" err="1">
                <a:latin typeface="+mj-lt"/>
                <a:cs typeface="Lato Regular"/>
              </a:rPr>
              <a:t>vu</a:t>
            </a:r>
            <a:r>
              <a:rPr lang="id-ID" sz="1600" b="1" dirty="0">
                <a:latin typeface="+mj-lt"/>
                <a:cs typeface="Lato Regular"/>
              </a:rPr>
              <a:t> </a:t>
            </a:r>
            <a:r>
              <a:rPr lang="id-ID" sz="1600" b="1" dirty="0" err="1">
                <a:latin typeface="+mj-lt"/>
                <a:cs typeface="Lato Regular"/>
              </a:rPr>
              <a:t>directement</a:t>
            </a:r>
            <a:r>
              <a:rPr lang="id-ID" sz="1600" b="1" dirty="0">
                <a:latin typeface="+mj-lt"/>
                <a:cs typeface="Lato Regular"/>
              </a:rPr>
              <a:t> </a:t>
            </a:r>
            <a:r>
              <a:rPr lang="id-ID" sz="1600" b="1" dirty="0" err="1">
                <a:latin typeface="+mj-lt"/>
                <a:cs typeface="Lato Regular"/>
              </a:rPr>
              <a:t>dans</a:t>
            </a:r>
            <a:r>
              <a:rPr lang="id-ID" sz="1600" b="1" dirty="0">
                <a:latin typeface="+mj-lt"/>
                <a:cs typeface="Lato Regular"/>
              </a:rPr>
              <a:t> le </a:t>
            </a:r>
            <a:r>
              <a:rPr lang="id-ID" sz="1600" b="1" dirty="0" err="1">
                <a:latin typeface="+mj-lt"/>
                <a:cs typeface="Lato Regular"/>
              </a:rPr>
              <a:t>rapport</a:t>
            </a:r>
            <a:endParaRPr lang="en-US" sz="1600" b="1" dirty="0">
              <a:latin typeface="+mj-lt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7037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 et </a:t>
            </a:r>
            <a:r>
              <a:rPr lang="en-US" dirty="0" err="1"/>
              <a:t>Déséquilibre</a:t>
            </a:r>
            <a:r>
              <a:rPr lang="en-US" dirty="0"/>
              <a:t> des Classes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28FE44B-F74B-3C46-807B-0ECB368AF463}"/>
              </a:ext>
            </a:extLst>
          </p:cNvPr>
          <p:cNvSpPr txBox="1"/>
          <p:nvPr/>
        </p:nvSpPr>
        <p:spPr>
          <a:xfrm>
            <a:off x="3302385" y="2006273"/>
            <a:ext cx="5587229" cy="1292662"/>
          </a:xfrm>
          <a:prstGeom prst="rect">
            <a:avLst/>
          </a:prstGeom>
          <a:solidFill>
            <a:schemeClr val="accent3">
              <a:lumMod val="20000"/>
              <a:lumOff val="80000"/>
              <a:alpha val="69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300" dirty="0"/>
              <a:t>F1-score– moyenne harmonique de la précision – </a:t>
            </a:r>
            <a:r>
              <a:rPr lang="fr-FR" sz="1300" dirty="0" err="1"/>
              <a:t>recall</a:t>
            </a:r>
            <a:endParaRPr lang="fr-F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300" dirty="0"/>
              <a:t>Erreur de validation croisée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300" dirty="0"/>
              <a:t>Erreur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300" dirty="0"/>
              <a:t>Matrice de confusion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300" dirty="0"/>
          </a:p>
          <a:p>
            <a:endParaRPr lang="fr-FR" sz="1300" dirty="0"/>
          </a:p>
        </p:txBody>
      </p:sp>
      <p:grpSp>
        <p:nvGrpSpPr>
          <p:cNvPr id="31" name="Group 21">
            <a:extLst>
              <a:ext uri="{FF2B5EF4-FFF2-40B4-BE49-F238E27FC236}">
                <a16:creationId xmlns:a16="http://schemas.microsoft.com/office/drawing/2014/main" id="{E3398615-C317-684B-A6AD-4B43262DCF0C}"/>
              </a:ext>
            </a:extLst>
          </p:cNvPr>
          <p:cNvGrpSpPr/>
          <p:nvPr/>
        </p:nvGrpSpPr>
        <p:grpSpPr>
          <a:xfrm>
            <a:off x="3320311" y="1395793"/>
            <a:ext cx="5551265" cy="610480"/>
            <a:chOff x="3565281" y="1783681"/>
            <a:chExt cx="2013438" cy="451340"/>
          </a:xfrm>
        </p:grpSpPr>
        <p:sp>
          <p:nvSpPr>
            <p:cNvPr id="32" name="Rounded Rectangle 22">
              <a:extLst>
                <a:ext uri="{FF2B5EF4-FFF2-40B4-BE49-F238E27FC236}">
                  <a16:creationId xmlns:a16="http://schemas.microsoft.com/office/drawing/2014/main" id="{E338C5A2-0979-9849-A30C-D6D517E9E44F}"/>
                </a:ext>
              </a:extLst>
            </p:cNvPr>
            <p:cNvSpPr/>
            <p:nvPr/>
          </p:nvSpPr>
          <p:spPr>
            <a:xfrm>
              <a:off x="3565281" y="1812989"/>
              <a:ext cx="2013438" cy="422032"/>
            </a:xfrm>
            <a:prstGeom prst="roundRect">
              <a:avLst>
                <a:gd name="adj" fmla="val 274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33" name="Rounded Rectangle 23">
              <a:extLst>
                <a:ext uri="{FF2B5EF4-FFF2-40B4-BE49-F238E27FC236}">
                  <a16:creationId xmlns:a16="http://schemas.microsoft.com/office/drawing/2014/main" id="{B798E4C0-90CD-804E-A58C-D60995D68FB1}"/>
                </a:ext>
              </a:extLst>
            </p:cNvPr>
            <p:cNvSpPr/>
            <p:nvPr/>
          </p:nvSpPr>
          <p:spPr>
            <a:xfrm>
              <a:off x="3565281" y="1783681"/>
              <a:ext cx="2013438" cy="422032"/>
            </a:xfrm>
            <a:prstGeom prst="roundRect">
              <a:avLst>
                <a:gd name="adj" fmla="val 274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34" name="TextBox 24">
              <a:extLst>
                <a:ext uri="{FF2B5EF4-FFF2-40B4-BE49-F238E27FC236}">
                  <a16:creationId xmlns:a16="http://schemas.microsoft.com/office/drawing/2014/main" id="{93B32793-EDF1-064D-8084-6EAAF6462BDF}"/>
                </a:ext>
              </a:extLst>
            </p:cNvPr>
            <p:cNvSpPr txBox="1"/>
            <p:nvPr/>
          </p:nvSpPr>
          <p:spPr>
            <a:xfrm>
              <a:off x="4389062" y="1861950"/>
              <a:ext cx="365915" cy="238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500" b="1" dirty="0" err="1">
                  <a:solidFill>
                    <a:schemeClr val="bg2"/>
                  </a:solidFill>
                </a:rPr>
                <a:t>Métriques</a:t>
              </a:r>
              <a:endParaRPr lang="en-ID" sz="1500" b="1" dirty="0">
                <a:solidFill>
                  <a:schemeClr val="bg2"/>
                </a:solidFill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DF600D22-84E0-9848-AECB-0C1E5055D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98" y="2973051"/>
            <a:ext cx="2382497" cy="20469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87B8B06-8BA9-4E45-B691-593A50D7D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58" y="2322929"/>
            <a:ext cx="4688334" cy="3902580"/>
          </a:xfrm>
          <a:prstGeom prst="rect">
            <a:avLst/>
          </a:prstGeom>
        </p:spPr>
      </p:pic>
      <p:sp>
        <p:nvSpPr>
          <p:cNvPr id="35" name="Shape 399">
            <a:hlinkClick r:id="rId4"/>
            <a:extLst>
              <a:ext uri="{FF2B5EF4-FFF2-40B4-BE49-F238E27FC236}">
                <a16:creationId xmlns:a16="http://schemas.microsoft.com/office/drawing/2014/main" id="{1ED1CD83-A68C-A949-8B41-8BD8C36CF6D3}"/>
              </a:ext>
            </a:extLst>
          </p:cNvPr>
          <p:cNvSpPr/>
          <p:nvPr/>
        </p:nvSpPr>
        <p:spPr>
          <a:xfrm>
            <a:off x="1875494" y="2788385"/>
            <a:ext cx="1384304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2400" spc="24"/>
            </a:lvl1pPr>
          </a:lstStyle>
          <a:p>
            <a:pPr lvl="0">
              <a:defRPr sz="1800" spc="0"/>
            </a:pPr>
            <a:r>
              <a:rPr lang="fr-CA" sz="1200" spc="12" dirty="0">
                <a:solidFill>
                  <a:srgbClr val="C00000"/>
                </a:solidFill>
                <a:latin typeface="+mj-lt"/>
              </a:rPr>
              <a:t>SVM: Sans Réduction</a:t>
            </a:r>
            <a:endParaRPr sz="1200" spc="12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0699725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Traiter</a:t>
            </a:r>
            <a:r>
              <a:rPr lang="en-US" dirty="0"/>
              <a:t> le </a:t>
            </a:r>
            <a:r>
              <a:rPr lang="en-US" dirty="0" err="1"/>
              <a:t>déséquilibre</a:t>
            </a:r>
            <a:r>
              <a:rPr lang="en-US" dirty="0"/>
              <a:t> des classes</a:t>
            </a:r>
          </a:p>
        </p:txBody>
      </p:sp>
      <p:cxnSp>
        <p:nvCxnSpPr>
          <p:cNvPr id="4" name="Straight Connector 3"/>
          <p:cNvCxnSpPr>
            <a:endCxn id="60" idx="0"/>
          </p:cNvCxnSpPr>
          <p:nvPr/>
        </p:nvCxnSpPr>
        <p:spPr>
          <a:xfrm>
            <a:off x="6096000" y="2292698"/>
            <a:ext cx="0" cy="556245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815765" y="2570820"/>
            <a:ext cx="0" cy="278123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376233" y="2570820"/>
            <a:ext cx="0" cy="278123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5766" y="2570820"/>
            <a:ext cx="6577292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753708" y="1729997"/>
            <a:ext cx="2684584" cy="601787"/>
            <a:chOff x="3565281" y="1783681"/>
            <a:chExt cx="2013438" cy="451340"/>
          </a:xfrm>
        </p:grpSpPr>
        <p:sp>
          <p:nvSpPr>
            <p:cNvPr id="23" name="Rounded Rectangle 22"/>
            <p:cNvSpPr/>
            <p:nvPr/>
          </p:nvSpPr>
          <p:spPr>
            <a:xfrm>
              <a:off x="3565281" y="1812989"/>
              <a:ext cx="2013438" cy="422032"/>
            </a:xfrm>
            <a:prstGeom prst="roundRect">
              <a:avLst>
                <a:gd name="adj" fmla="val 274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565281" y="1783681"/>
              <a:ext cx="2013438" cy="422032"/>
            </a:xfrm>
            <a:prstGeom prst="roundRect">
              <a:avLst>
                <a:gd name="adj" fmla="val 274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38695" y="1835948"/>
              <a:ext cx="1266645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2400" b="1" dirty="0">
                  <a:solidFill>
                    <a:schemeClr val="bg2"/>
                  </a:solidFill>
                </a:rPr>
                <a:t>3 </a:t>
              </a:r>
              <a:r>
                <a:rPr lang="en-ID" sz="2400" b="1" dirty="0" err="1">
                  <a:solidFill>
                    <a:schemeClr val="bg2"/>
                  </a:solidFill>
                </a:rPr>
                <a:t>tentatives</a:t>
              </a:r>
              <a:endParaRPr lang="en-ID" sz="24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3474" y="2848943"/>
            <a:ext cx="2684584" cy="484555"/>
            <a:chOff x="1105105" y="2622890"/>
            <a:chExt cx="2013438" cy="363416"/>
          </a:xfrm>
        </p:grpSpPr>
        <p:sp>
          <p:nvSpPr>
            <p:cNvPr id="27" name="Rounded Rectangle 26"/>
            <p:cNvSpPr/>
            <p:nvPr/>
          </p:nvSpPr>
          <p:spPr>
            <a:xfrm>
              <a:off x="1105105" y="2646336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105105" y="2622890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1503" y="2665932"/>
              <a:ext cx="460703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67" dirty="0"/>
                <a:t>Initial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33942" y="2848944"/>
            <a:ext cx="2684584" cy="484553"/>
            <a:chOff x="6025456" y="2622890"/>
            <a:chExt cx="2013438" cy="363415"/>
          </a:xfrm>
        </p:grpSpPr>
        <p:sp>
          <p:nvSpPr>
            <p:cNvPr id="43" name="Rounded Rectangle 42"/>
            <p:cNvSpPr/>
            <p:nvPr/>
          </p:nvSpPr>
          <p:spPr>
            <a:xfrm>
              <a:off x="6025456" y="2646335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025456" y="2622890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46561" y="2665932"/>
              <a:ext cx="1977945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00" dirty="0"/>
                <a:t>Bagging + balanced </a:t>
              </a:r>
              <a:r>
                <a:rPr lang="en-ID" sz="1400" dirty="0" err="1"/>
                <a:t>class_weights</a:t>
              </a:r>
              <a:endParaRPr lang="en-ID" sz="14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753708" y="2848943"/>
            <a:ext cx="2684584" cy="484555"/>
            <a:chOff x="3565281" y="2622890"/>
            <a:chExt cx="2013438" cy="363416"/>
          </a:xfrm>
        </p:grpSpPr>
        <p:sp>
          <p:nvSpPr>
            <p:cNvPr id="59" name="Rounded Rectangle 58"/>
            <p:cNvSpPr/>
            <p:nvPr/>
          </p:nvSpPr>
          <p:spPr>
            <a:xfrm>
              <a:off x="3565281" y="2646336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565281" y="2622890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09604" y="2665932"/>
              <a:ext cx="1528159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67" dirty="0" err="1"/>
                <a:t>Class_weights</a:t>
              </a:r>
              <a:r>
                <a:rPr lang="en-ID" sz="1467" dirty="0"/>
                <a:t>=balanced</a:t>
              </a:r>
            </a:p>
          </p:txBody>
        </p:sp>
      </p:grpSp>
      <p:grpSp>
        <p:nvGrpSpPr>
          <p:cNvPr id="70" name="Group 21">
            <a:extLst>
              <a:ext uri="{FF2B5EF4-FFF2-40B4-BE49-F238E27FC236}">
                <a16:creationId xmlns:a16="http://schemas.microsoft.com/office/drawing/2014/main" id="{0053080E-C7F0-D44A-A319-C291144AF06F}"/>
              </a:ext>
            </a:extLst>
          </p:cNvPr>
          <p:cNvGrpSpPr/>
          <p:nvPr/>
        </p:nvGrpSpPr>
        <p:grpSpPr>
          <a:xfrm>
            <a:off x="3640292" y="5408275"/>
            <a:ext cx="5238382" cy="1270019"/>
            <a:chOff x="2891812" y="1783681"/>
            <a:chExt cx="3433702" cy="952513"/>
          </a:xfrm>
        </p:grpSpPr>
        <p:sp>
          <p:nvSpPr>
            <p:cNvPr id="75" name="Rounded Rectangle 22">
              <a:extLst>
                <a:ext uri="{FF2B5EF4-FFF2-40B4-BE49-F238E27FC236}">
                  <a16:creationId xmlns:a16="http://schemas.microsoft.com/office/drawing/2014/main" id="{52220FC2-4637-A147-B3A8-751612CDEC8D}"/>
                </a:ext>
              </a:extLst>
            </p:cNvPr>
            <p:cNvSpPr/>
            <p:nvPr/>
          </p:nvSpPr>
          <p:spPr>
            <a:xfrm>
              <a:off x="3565281" y="1812989"/>
              <a:ext cx="2013438" cy="422032"/>
            </a:xfrm>
            <a:prstGeom prst="roundRect">
              <a:avLst>
                <a:gd name="adj" fmla="val 274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77" name="Rounded Rectangle 23">
              <a:extLst>
                <a:ext uri="{FF2B5EF4-FFF2-40B4-BE49-F238E27FC236}">
                  <a16:creationId xmlns:a16="http://schemas.microsoft.com/office/drawing/2014/main" id="{DD603CB4-7F4A-A848-ADF9-E47DCCD74473}"/>
                </a:ext>
              </a:extLst>
            </p:cNvPr>
            <p:cNvSpPr/>
            <p:nvPr/>
          </p:nvSpPr>
          <p:spPr>
            <a:xfrm>
              <a:off x="2923407" y="1783681"/>
              <a:ext cx="3402107" cy="901094"/>
            </a:xfrm>
            <a:prstGeom prst="roundRect">
              <a:avLst>
                <a:gd name="adj" fmla="val 274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78" name="TextBox 24">
              <a:extLst>
                <a:ext uri="{FF2B5EF4-FFF2-40B4-BE49-F238E27FC236}">
                  <a16:creationId xmlns:a16="http://schemas.microsoft.com/office/drawing/2014/main" id="{89EB1211-A129-7C4B-994F-7E5D6CBE93AD}"/>
                </a:ext>
              </a:extLst>
            </p:cNvPr>
            <p:cNvSpPr txBox="1"/>
            <p:nvPr/>
          </p:nvSpPr>
          <p:spPr>
            <a:xfrm>
              <a:off x="2891812" y="1835948"/>
              <a:ext cx="3360428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ID" sz="2400" b="1" dirty="0">
                  <a:solidFill>
                    <a:schemeClr val="bg2"/>
                  </a:solidFill>
                </a:rPr>
                <a:t>SMOT?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ID" sz="2400" b="1" dirty="0">
                  <a:solidFill>
                    <a:schemeClr val="bg2"/>
                  </a:solidFill>
                </a:rPr>
                <a:t>Modification </a:t>
              </a:r>
              <a:r>
                <a:rPr lang="en-ID" sz="2400" b="1" dirty="0" err="1">
                  <a:solidFill>
                    <a:schemeClr val="bg2"/>
                  </a:solidFill>
                </a:rPr>
                <a:t>manuelle</a:t>
              </a:r>
              <a:r>
                <a:rPr lang="en-ID" sz="2400" b="1" dirty="0">
                  <a:solidFill>
                    <a:schemeClr val="bg2"/>
                  </a:solidFill>
                </a:rPr>
                <a:t> du threshold</a:t>
              </a:r>
            </a:p>
            <a:p>
              <a:pPr algn="ctr"/>
              <a:endParaRPr lang="en-ID" sz="24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80" name="TextBox 4">
            <a:extLst>
              <a:ext uri="{FF2B5EF4-FFF2-40B4-BE49-F238E27FC236}">
                <a16:creationId xmlns:a16="http://schemas.microsoft.com/office/drawing/2014/main" id="{0CC77786-E3CF-C74C-AEA9-4A61F5D618D8}"/>
              </a:ext>
            </a:extLst>
          </p:cNvPr>
          <p:cNvSpPr txBox="1"/>
          <p:nvPr/>
        </p:nvSpPr>
        <p:spPr>
          <a:xfrm>
            <a:off x="4514089" y="4496511"/>
            <a:ext cx="3379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 err="1">
                <a:latin typeface="+mj-lt"/>
              </a:rPr>
              <a:t>Amélioration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5368510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Contenu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u="sng" dirty="0" err="1"/>
              <a:t>Exercice</a:t>
            </a:r>
            <a:r>
              <a:rPr lang="en-US" sz="2000" u="sng" dirty="0"/>
              <a:t> 1</a:t>
            </a:r>
          </a:p>
          <a:p>
            <a:r>
              <a:rPr lang="en-US" sz="2000" dirty="0" err="1"/>
              <a:t>Présentation</a:t>
            </a:r>
            <a:r>
              <a:rPr lang="en-US" sz="2000" dirty="0"/>
              <a:t> des </a:t>
            </a:r>
            <a:r>
              <a:rPr lang="en-US" sz="2000" dirty="0" err="1"/>
              <a:t>données</a:t>
            </a:r>
            <a:endParaRPr lang="en-US" sz="2000" dirty="0"/>
          </a:p>
          <a:p>
            <a:r>
              <a:rPr lang="en-US" sz="2000" dirty="0" err="1"/>
              <a:t>Analyse</a:t>
            </a:r>
            <a:r>
              <a:rPr lang="en-US" sz="2000" dirty="0"/>
              <a:t> de </a:t>
            </a:r>
            <a:r>
              <a:rPr lang="en-US" sz="2000" dirty="0" err="1"/>
              <a:t>kNN</a:t>
            </a:r>
            <a:r>
              <a:rPr lang="en-US" sz="2000" dirty="0"/>
              <a:t> Standard, </a:t>
            </a:r>
            <a:r>
              <a:rPr lang="en-US" sz="2000" dirty="0" err="1"/>
              <a:t>Baggé</a:t>
            </a:r>
            <a:r>
              <a:rPr lang="en-US" sz="2000" dirty="0"/>
              <a:t> &amp; </a:t>
            </a:r>
            <a:r>
              <a:rPr lang="en-US" sz="2000" dirty="0" err="1"/>
              <a:t>Adaboost</a:t>
            </a:r>
            <a:endParaRPr lang="en-US" sz="2000" dirty="0"/>
          </a:p>
          <a:p>
            <a:r>
              <a:rPr lang="en-US" sz="2000" dirty="0" err="1"/>
              <a:t>Présentation</a:t>
            </a:r>
            <a:r>
              <a:rPr lang="en-US" sz="2000" dirty="0"/>
              <a:t> des </a:t>
            </a:r>
            <a:r>
              <a:rPr lang="en-US" sz="2000" dirty="0" err="1"/>
              <a:t>résultats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u="sng" dirty="0" err="1"/>
              <a:t>Exercice</a:t>
            </a:r>
            <a:r>
              <a:rPr lang="en-US" sz="2000" u="sng" dirty="0"/>
              <a:t> 2</a:t>
            </a:r>
          </a:p>
          <a:p>
            <a:r>
              <a:rPr lang="en-US" sz="2000" dirty="0" err="1"/>
              <a:t>Analyse</a:t>
            </a:r>
            <a:r>
              <a:rPr lang="en-US" sz="2000" dirty="0"/>
              <a:t> des </a:t>
            </a:r>
            <a:r>
              <a:rPr lang="en-US" sz="2000" dirty="0" err="1"/>
              <a:t>données</a:t>
            </a:r>
            <a:r>
              <a:rPr lang="en-US" sz="2000" dirty="0"/>
              <a:t> </a:t>
            </a:r>
            <a:r>
              <a:rPr lang="en-US" sz="2000" dirty="0" err="1"/>
              <a:t>génétiques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731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5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7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41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Arc 43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Exercice 1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906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endParaRPr lang="en-US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6096000" y="2660252"/>
            <a:ext cx="0" cy="278122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741740" y="2938374"/>
            <a:ext cx="0" cy="278123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935656" y="2938374"/>
            <a:ext cx="0" cy="278123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3741740" y="2938374"/>
            <a:ext cx="5193916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172505" y="3443143"/>
            <a:ext cx="250092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172505" y="4091821"/>
            <a:ext cx="250092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172505" y="4748313"/>
            <a:ext cx="250092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414373" y="3443143"/>
            <a:ext cx="250092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414373" y="4091821"/>
            <a:ext cx="250092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>
            <a:off x="2164140" y="3443144"/>
            <a:ext cx="8364" cy="2060902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10664464" y="3443144"/>
            <a:ext cx="0" cy="2053949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753708" y="2097551"/>
            <a:ext cx="2684584" cy="601787"/>
            <a:chOff x="3565281" y="1783681"/>
            <a:chExt cx="2013438" cy="451340"/>
          </a:xfrm>
        </p:grpSpPr>
        <p:sp>
          <p:nvSpPr>
            <p:cNvPr id="23" name="Rounded Rectangle 22"/>
            <p:cNvSpPr/>
            <p:nvPr/>
          </p:nvSpPr>
          <p:spPr>
            <a:xfrm>
              <a:off x="3565281" y="1812989"/>
              <a:ext cx="2013438" cy="422032"/>
            </a:xfrm>
            <a:prstGeom prst="roundRect">
              <a:avLst>
                <a:gd name="adj" fmla="val 274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565281" y="1783681"/>
              <a:ext cx="2013438" cy="422032"/>
            </a:xfrm>
            <a:prstGeom prst="roundRect">
              <a:avLst>
                <a:gd name="adj" fmla="val 274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77977" y="1835948"/>
              <a:ext cx="15880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2400" b="1" dirty="0">
                  <a:solidFill>
                    <a:schemeClr val="bg2"/>
                  </a:solidFill>
                </a:rPr>
                <a:t>X: Quantitative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22597" y="3216497"/>
            <a:ext cx="2684584" cy="484555"/>
            <a:chOff x="1105105" y="2622890"/>
            <a:chExt cx="2013438" cy="363416"/>
          </a:xfrm>
        </p:grpSpPr>
        <p:sp>
          <p:nvSpPr>
            <p:cNvPr id="27" name="Rounded Rectangle 26"/>
            <p:cNvSpPr/>
            <p:nvPr/>
          </p:nvSpPr>
          <p:spPr>
            <a:xfrm>
              <a:off x="1105105" y="2646336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105105" y="2622890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603" y="2665932"/>
              <a:ext cx="1202493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67" dirty="0"/>
                <a:t>Iris: </a:t>
              </a:r>
              <a:r>
                <a:rPr lang="en-ID" sz="1467" dirty="0" err="1"/>
                <a:t>moins</a:t>
              </a:r>
              <a:r>
                <a:rPr lang="en-ID" sz="1467" dirty="0"/>
                <a:t> de </a:t>
              </a:r>
              <a:r>
                <a:rPr lang="en-ID" sz="1467" dirty="0" err="1"/>
                <a:t>biais</a:t>
              </a:r>
              <a:endParaRPr lang="en-ID" sz="1467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22596" y="3865174"/>
            <a:ext cx="2684584" cy="484555"/>
            <a:chOff x="1105105" y="3109398"/>
            <a:chExt cx="2013438" cy="363416"/>
          </a:xfrm>
        </p:grpSpPr>
        <p:sp>
          <p:nvSpPr>
            <p:cNvPr id="31" name="Rounded Rectangle 30"/>
            <p:cNvSpPr/>
            <p:nvPr/>
          </p:nvSpPr>
          <p:spPr>
            <a:xfrm>
              <a:off x="1105105" y="3132844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105105" y="3109398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89585" y="3140717"/>
              <a:ext cx="1444531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67" dirty="0">
                  <a:solidFill>
                    <a:schemeClr val="bg2"/>
                  </a:solidFill>
                </a:rPr>
                <a:t>4 variables </a:t>
              </a:r>
              <a:r>
                <a:rPr lang="en-ID" sz="1467" dirty="0" err="1">
                  <a:solidFill>
                    <a:schemeClr val="bg2"/>
                  </a:solidFill>
                </a:rPr>
                <a:t>explicatives</a:t>
              </a:r>
              <a:endParaRPr lang="en-ID" sz="1467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22596" y="4521666"/>
            <a:ext cx="2684584" cy="484555"/>
            <a:chOff x="1105105" y="3601767"/>
            <a:chExt cx="2013438" cy="363416"/>
          </a:xfrm>
        </p:grpSpPr>
        <p:sp>
          <p:nvSpPr>
            <p:cNvPr id="35" name="Rounded Rectangle 34"/>
            <p:cNvSpPr/>
            <p:nvPr/>
          </p:nvSpPr>
          <p:spPr>
            <a:xfrm>
              <a:off x="1105105" y="3625213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105105" y="3601767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52251" y="3638948"/>
              <a:ext cx="1119201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67" dirty="0">
                  <a:solidFill>
                    <a:schemeClr val="bg2"/>
                  </a:solidFill>
                </a:rPr>
                <a:t>150 observations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21425" y="3216498"/>
            <a:ext cx="2684584" cy="484553"/>
            <a:chOff x="6025456" y="2622890"/>
            <a:chExt cx="2013438" cy="363415"/>
          </a:xfrm>
        </p:grpSpPr>
        <p:sp>
          <p:nvSpPr>
            <p:cNvPr id="43" name="Rounded Rectangle 42"/>
            <p:cNvSpPr/>
            <p:nvPr/>
          </p:nvSpPr>
          <p:spPr>
            <a:xfrm>
              <a:off x="6025456" y="2646335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025456" y="2622890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62359" y="2665932"/>
              <a:ext cx="1546337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00" dirty="0" err="1"/>
                <a:t>Winequality</a:t>
              </a:r>
              <a:r>
                <a:rPr lang="en-ID" sz="1400" dirty="0"/>
                <a:t>: plus de </a:t>
              </a:r>
              <a:r>
                <a:rPr lang="en-ID" sz="1400" dirty="0" err="1"/>
                <a:t>biais</a:t>
              </a:r>
              <a:endParaRPr lang="en-ID" sz="1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721424" y="3865175"/>
            <a:ext cx="2684584" cy="484553"/>
            <a:chOff x="6025456" y="3109398"/>
            <a:chExt cx="2013438" cy="363415"/>
          </a:xfrm>
        </p:grpSpPr>
        <p:sp>
          <p:nvSpPr>
            <p:cNvPr id="47" name="Rounded Rectangle 46"/>
            <p:cNvSpPr/>
            <p:nvPr/>
          </p:nvSpPr>
          <p:spPr>
            <a:xfrm>
              <a:off x="6025456" y="3132843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025456" y="3109398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77791" y="3140717"/>
              <a:ext cx="1515464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67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 variables </a:t>
              </a:r>
              <a:r>
                <a:rPr lang="en-ID" sz="1467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explicatives</a:t>
              </a:r>
              <a:endParaRPr lang="en-ID" sz="1467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0" name="Group 33">
            <a:extLst>
              <a:ext uri="{FF2B5EF4-FFF2-40B4-BE49-F238E27FC236}">
                <a16:creationId xmlns:a16="http://schemas.microsoft.com/office/drawing/2014/main" id="{FD97F29B-DD09-1347-8AEF-025CBE98C79A}"/>
              </a:ext>
            </a:extLst>
          </p:cNvPr>
          <p:cNvGrpSpPr/>
          <p:nvPr/>
        </p:nvGrpSpPr>
        <p:grpSpPr>
          <a:xfrm>
            <a:off x="2422596" y="5136371"/>
            <a:ext cx="2684584" cy="484555"/>
            <a:chOff x="1105105" y="3601767"/>
            <a:chExt cx="2013438" cy="363416"/>
          </a:xfrm>
        </p:grpSpPr>
        <p:sp>
          <p:nvSpPr>
            <p:cNvPr id="75" name="Rounded Rectangle 34">
              <a:extLst>
                <a:ext uri="{FF2B5EF4-FFF2-40B4-BE49-F238E27FC236}">
                  <a16:creationId xmlns:a16="http://schemas.microsoft.com/office/drawing/2014/main" id="{C2084DF4-DD5A-C947-BBBB-30700B51CF64}"/>
                </a:ext>
              </a:extLst>
            </p:cNvPr>
            <p:cNvSpPr/>
            <p:nvPr/>
          </p:nvSpPr>
          <p:spPr>
            <a:xfrm>
              <a:off x="1105105" y="3625213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77" name="Rounded Rectangle 35">
              <a:extLst>
                <a:ext uri="{FF2B5EF4-FFF2-40B4-BE49-F238E27FC236}">
                  <a16:creationId xmlns:a16="http://schemas.microsoft.com/office/drawing/2014/main" id="{B2402DFB-BFC9-2D44-A0B0-03FD78743FDF}"/>
                </a:ext>
              </a:extLst>
            </p:cNvPr>
            <p:cNvSpPr/>
            <p:nvPr/>
          </p:nvSpPr>
          <p:spPr>
            <a:xfrm>
              <a:off x="1105105" y="3601767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78" name="TextBox 36">
              <a:extLst>
                <a:ext uri="{FF2B5EF4-FFF2-40B4-BE49-F238E27FC236}">
                  <a16:creationId xmlns:a16="http://schemas.microsoft.com/office/drawing/2014/main" id="{7CFB55E4-5EF1-8949-8F84-F616D6F8B5FA}"/>
                </a:ext>
              </a:extLst>
            </p:cNvPr>
            <p:cNvSpPr txBox="1"/>
            <p:nvPr/>
          </p:nvSpPr>
          <p:spPr>
            <a:xfrm>
              <a:off x="1644723" y="3638948"/>
              <a:ext cx="934247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67" dirty="0">
                  <a:solidFill>
                    <a:schemeClr val="bg2"/>
                  </a:solidFill>
                </a:rPr>
                <a:t>Y: 3 </a:t>
              </a:r>
              <a:r>
                <a:rPr lang="en-ID" sz="1467" dirty="0" err="1">
                  <a:solidFill>
                    <a:schemeClr val="bg2"/>
                  </a:solidFill>
                </a:rPr>
                <a:t>modalités</a:t>
              </a:r>
              <a:endParaRPr lang="en-ID" sz="1467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9" name="Straight Connector 9">
            <a:extLst>
              <a:ext uri="{FF2B5EF4-FFF2-40B4-BE49-F238E27FC236}">
                <a16:creationId xmlns:a16="http://schemas.microsoft.com/office/drawing/2014/main" id="{E48C6293-9990-1947-A41F-F0A78B5213A6}"/>
              </a:ext>
            </a:extLst>
          </p:cNvPr>
          <p:cNvCxnSpPr/>
          <p:nvPr/>
        </p:nvCxnSpPr>
        <p:spPr>
          <a:xfrm flipH="1">
            <a:off x="2164140" y="5497093"/>
            <a:ext cx="250092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45">
            <a:extLst>
              <a:ext uri="{FF2B5EF4-FFF2-40B4-BE49-F238E27FC236}">
                <a16:creationId xmlns:a16="http://schemas.microsoft.com/office/drawing/2014/main" id="{9E080040-86AA-F043-9A97-680E2A885D7D}"/>
              </a:ext>
            </a:extLst>
          </p:cNvPr>
          <p:cNvGrpSpPr/>
          <p:nvPr/>
        </p:nvGrpSpPr>
        <p:grpSpPr>
          <a:xfrm>
            <a:off x="7729789" y="4525405"/>
            <a:ext cx="2684584" cy="484553"/>
            <a:chOff x="6025456" y="3109398"/>
            <a:chExt cx="2013438" cy="363415"/>
          </a:xfrm>
        </p:grpSpPr>
        <p:sp>
          <p:nvSpPr>
            <p:cNvPr id="81" name="Rounded Rectangle 46">
              <a:extLst>
                <a:ext uri="{FF2B5EF4-FFF2-40B4-BE49-F238E27FC236}">
                  <a16:creationId xmlns:a16="http://schemas.microsoft.com/office/drawing/2014/main" id="{4FED7220-D22E-D341-9C03-809930C55CEE}"/>
                </a:ext>
              </a:extLst>
            </p:cNvPr>
            <p:cNvSpPr/>
            <p:nvPr/>
          </p:nvSpPr>
          <p:spPr>
            <a:xfrm>
              <a:off x="6025456" y="3132843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82" name="Rounded Rectangle 47">
              <a:extLst>
                <a:ext uri="{FF2B5EF4-FFF2-40B4-BE49-F238E27FC236}">
                  <a16:creationId xmlns:a16="http://schemas.microsoft.com/office/drawing/2014/main" id="{085962F0-E069-7540-B36C-1C15144030EA}"/>
                </a:ext>
              </a:extLst>
            </p:cNvPr>
            <p:cNvSpPr/>
            <p:nvPr/>
          </p:nvSpPr>
          <p:spPr>
            <a:xfrm>
              <a:off x="6025456" y="3109398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83" name="TextBox 48">
              <a:extLst>
                <a:ext uri="{FF2B5EF4-FFF2-40B4-BE49-F238E27FC236}">
                  <a16:creationId xmlns:a16="http://schemas.microsoft.com/office/drawing/2014/main" id="{88A4227C-6C8A-564F-A9D3-B57FA3428C69}"/>
                </a:ext>
              </a:extLst>
            </p:cNvPr>
            <p:cNvSpPr txBox="1"/>
            <p:nvPr/>
          </p:nvSpPr>
          <p:spPr>
            <a:xfrm>
              <a:off x="6440456" y="3140717"/>
              <a:ext cx="1190135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67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1599 observations</a:t>
              </a:r>
            </a:p>
          </p:txBody>
        </p:sp>
      </p:grpSp>
      <p:grpSp>
        <p:nvGrpSpPr>
          <p:cNvPr id="84" name="Group 45">
            <a:extLst>
              <a:ext uri="{FF2B5EF4-FFF2-40B4-BE49-F238E27FC236}">
                <a16:creationId xmlns:a16="http://schemas.microsoft.com/office/drawing/2014/main" id="{E82C8EF4-A166-8348-9AA1-0F1F8310C5FC}"/>
              </a:ext>
            </a:extLst>
          </p:cNvPr>
          <p:cNvGrpSpPr/>
          <p:nvPr/>
        </p:nvGrpSpPr>
        <p:grpSpPr>
          <a:xfrm>
            <a:off x="7721424" y="5151223"/>
            <a:ext cx="2684584" cy="484553"/>
            <a:chOff x="6025456" y="3109398"/>
            <a:chExt cx="2013438" cy="363415"/>
          </a:xfrm>
        </p:grpSpPr>
        <p:sp>
          <p:nvSpPr>
            <p:cNvPr id="85" name="Rounded Rectangle 46">
              <a:extLst>
                <a:ext uri="{FF2B5EF4-FFF2-40B4-BE49-F238E27FC236}">
                  <a16:creationId xmlns:a16="http://schemas.microsoft.com/office/drawing/2014/main" id="{107CAD1E-B9BF-7C4F-BCF0-7444C97957AD}"/>
                </a:ext>
              </a:extLst>
            </p:cNvPr>
            <p:cNvSpPr/>
            <p:nvPr/>
          </p:nvSpPr>
          <p:spPr>
            <a:xfrm>
              <a:off x="6025456" y="3132843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86" name="Rounded Rectangle 47">
              <a:extLst>
                <a:ext uri="{FF2B5EF4-FFF2-40B4-BE49-F238E27FC236}">
                  <a16:creationId xmlns:a16="http://schemas.microsoft.com/office/drawing/2014/main" id="{14C1F5A1-A228-2D42-9BAE-7C1474EC4BD8}"/>
                </a:ext>
              </a:extLst>
            </p:cNvPr>
            <p:cNvSpPr/>
            <p:nvPr/>
          </p:nvSpPr>
          <p:spPr>
            <a:xfrm>
              <a:off x="6025456" y="3109398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87" name="TextBox 48">
              <a:extLst>
                <a:ext uri="{FF2B5EF4-FFF2-40B4-BE49-F238E27FC236}">
                  <a16:creationId xmlns:a16="http://schemas.microsoft.com/office/drawing/2014/main" id="{07F6AD1C-77A6-D246-BC8E-8B6A1F2DA169}"/>
                </a:ext>
              </a:extLst>
            </p:cNvPr>
            <p:cNvSpPr txBox="1"/>
            <p:nvPr/>
          </p:nvSpPr>
          <p:spPr>
            <a:xfrm>
              <a:off x="6568401" y="3140717"/>
              <a:ext cx="934247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67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Y: 6 </a:t>
              </a:r>
              <a:r>
                <a:rPr lang="en-ID" sz="1467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modalités</a:t>
              </a:r>
              <a:endParaRPr lang="en-ID" sz="1467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88" name="Straight Connector 12">
            <a:extLst>
              <a:ext uri="{FF2B5EF4-FFF2-40B4-BE49-F238E27FC236}">
                <a16:creationId xmlns:a16="http://schemas.microsoft.com/office/drawing/2014/main" id="{CE5C77E8-69BC-D74D-9ED8-9B712203A35A}"/>
              </a:ext>
            </a:extLst>
          </p:cNvPr>
          <p:cNvCxnSpPr/>
          <p:nvPr/>
        </p:nvCxnSpPr>
        <p:spPr>
          <a:xfrm flipH="1">
            <a:off x="10406008" y="4779574"/>
            <a:ext cx="250092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12">
            <a:extLst>
              <a:ext uri="{FF2B5EF4-FFF2-40B4-BE49-F238E27FC236}">
                <a16:creationId xmlns:a16="http://schemas.microsoft.com/office/drawing/2014/main" id="{E14526FA-AAB3-FD48-9A62-2F870B06C04A}"/>
              </a:ext>
            </a:extLst>
          </p:cNvPr>
          <p:cNvCxnSpPr/>
          <p:nvPr/>
        </p:nvCxnSpPr>
        <p:spPr>
          <a:xfrm flipH="1">
            <a:off x="10414373" y="5511082"/>
            <a:ext cx="250092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hape 398">
            <a:extLst>
              <a:ext uri="{FF2B5EF4-FFF2-40B4-BE49-F238E27FC236}">
                <a16:creationId xmlns:a16="http://schemas.microsoft.com/office/drawing/2014/main" id="{74AD8CDA-8D5B-364C-A29B-7E9762A507C3}"/>
              </a:ext>
            </a:extLst>
          </p:cNvPr>
          <p:cNvSpPr/>
          <p:nvPr/>
        </p:nvSpPr>
        <p:spPr>
          <a:xfrm>
            <a:off x="3109243" y="5958727"/>
            <a:ext cx="1457341" cy="369332"/>
          </a:xfrm>
          <a:prstGeom prst="roundRect">
            <a:avLst>
              <a:gd name="adj" fmla="val 15000"/>
            </a:avLst>
          </a:prstGeom>
          <a:ln w="22225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 sz="1500">
              <a:latin typeface="+mj-lt"/>
            </a:endParaRPr>
          </a:p>
        </p:txBody>
      </p:sp>
      <p:sp>
        <p:nvSpPr>
          <p:cNvPr id="91" name="Shape 399">
            <a:hlinkClick r:id="rId2"/>
            <a:extLst>
              <a:ext uri="{FF2B5EF4-FFF2-40B4-BE49-F238E27FC236}">
                <a16:creationId xmlns:a16="http://schemas.microsoft.com/office/drawing/2014/main" id="{4757529F-4F26-6B45-BDF4-972F7551DE82}"/>
              </a:ext>
            </a:extLst>
          </p:cNvPr>
          <p:cNvSpPr/>
          <p:nvPr/>
        </p:nvSpPr>
        <p:spPr>
          <a:xfrm>
            <a:off x="3180721" y="6042249"/>
            <a:ext cx="133033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400" spc="24"/>
            </a:lvl1pPr>
          </a:lstStyle>
          <a:p>
            <a:pPr lvl="0">
              <a:defRPr sz="1800" spc="0"/>
            </a:pPr>
            <a:r>
              <a:rPr lang="fr-CA" sz="1200" spc="12" dirty="0" err="1">
                <a:latin typeface="+mj-lt"/>
              </a:rPr>
              <a:t>kNN</a:t>
            </a:r>
            <a:endParaRPr sz="1200" spc="12" dirty="0">
              <a:latin typeface="+mj-lt"/>
            </a:endParaRPr>
          </a:p>
        </p:txBody>
      </p:sp>
      <p:sp>
        <p:nvSpPr>
          <p:cNvPr id="92" name="Shape 398">
            <a:extLst>
              <a:ext uri="{FF2B5EF4-FFF2-40B4-BE49-F238E27FC236}">
                <a16:creationId xmlns:a16="http://schemas.microsoft.com/office/drawing/2014/main" id="{F41D92EE-F665-2541-A9A4-491E0B82430F}"/>
              </a:ext>
            </a:extLst>
          </p:cNvPr>
          <p:cNvSpPr/>
          <p:nvPr/>
        </p:nvSpPr>
        <p:spPr>
          <a:xfrm>
            <a:off x="8331359" y="5925933"/>
            <a:ext cx="1457341" cy="369332"/>
          </a:xfrm>
          <a:prstGeom prst="roundRect">
            <a:avLst>
              <a:gd name="adj" fmla="val 15000"/>
            </a:avLst>
          </a:prstGeom>
          <a:ln w="22225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 sz="1500">
              <a:latin typeface="+mj-lt"/>
            </a:endParaRPr>
          </a:p>
        </p:txBody>
      </p:sp>
      <p:sp>
        <p:nvSpPr>
          <p:cNvPr id="93" name="Shape 399">
            <a:hlinkClick r:id="rId2"/>
            <a:extLst>
              <a:ext uri="{FF2B5EF4-FFF2-40B4-BE49-F238E27FC236}">
                <a16:creationId xmlns:a16="http://schemas.microsoft.com/office/drawing/2014/main" id="{34FAF7FE-E8C1-D54D-AB65-A38F4ACFA989}"/>
              </a:ext>
            </a:extLst>
          </p:cNvPr>
          <p:cNvSpPr/>
          <p:nvPr/>
        </p:nvSpPr>
        <p:spPr>
          <a:xfrm>
            <a:off x="8391262" y="6009455"/>
            <a:ext cx="133033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400" spc="24"/>
            </a:lvl1pPr>
          </a:lstStyle>
          <a:p>
            <a:pPr lvl="0">
              <a:defRPr sz="1800" spc="0"/>
            </a:pPr>
            <a:r>
              <a:rPr lang="fr-CA" sz="1200" spc="12" dirty="0" err="1">
                <a:latin typeface="+mj-lt"/>
              </a:rPr>
              <a:t>kNN</a:t>
            </a:r>
            <a:endParaRPr sz="1200" spc="12" dirty="0">
              <a:latin typeface="+mj-lt"/>
            </a:endParaRPr>
          </a:p>
        </p:txBody>
      </p:sp>
      <p:sp>
        <p:nvSpPr>
          <p:cNvPr id="94" name="Freeform 857">
            <a:extLst>
              <a:ext uri="{FF2B5EF4-FFF2-40B4-BE49-F238E27FC236}">
                <a16:creationId xmlns:a16="http://schemas.microsoft.com/office/drawing/2014/main" id="{5B7AE314-03F6-C04C-BA12-4498B1439C5B}"/>
              </a:ext>
            </a:extLst>
          </p:cNvPr>
          <p:cNvSpPr>
            <a:spLocks noEditPoints="1"/>
          </p:cNvSpPr>
          <p:nvPr/>
        </p:nvSpPr>
        <p:spPr bwMode="auto">
          <a:xfrm>
            <a:off x="9415388" y="6014587"/>
            <a:ext cx="191600" cy="189178"/>
          </a:xfrm>
          <a:custGeom>
            <a:avLst/>
            <a:gdLst>
              <a:gd name="T0" fmla="*/ 215 w 430"/>
              <a:gd name="T1" fmla="*/ 0 h 430"/>
              <a:gd name="T2" fmla="*/ 0 w 430"/>
              <a:gd name="T3" fmla="*/ 215 h 430"/>
              <a:gd name="T4" fmla="*/ 215 w 430"/>
              <a:gd name="T5" fmla="*/ 430 h 430"/>
              <a:gd name="T6" fmla="*/ 430 w 430"/>
              <a:gd name="T7" fmla="*/ 215 h 430"/>
              <a:gd name="T8" fmla="*/ 215 w 430"/>
              <a:gd name="T9" fmla="*/ 0 h 430"/>
              <a:gd name="T10" fmla="*/ 259 w 430"/>
              <a:gd name="T11" fmla="*/ 215 h 430"/>
              <a:gd name="T12" fmla="*/ 338 w 430"/>
              <a:gd name="T13" fmla="*/ 293 h 430"/>
              <a:gd name="T14" fmla="*/ 293 w 430"/>
              <a:gd name="T15" fmla="*/ 338 h 430"/>
              <a:gd name="T16" fmla="*/ 215 w 430"/>
              <a:gd name="T17" fmla="*/ 259 h 430"/>
              <a:gd name="T18" fmla="*/ 137 w 430"/>
              <a:gd name="T19" fmla="*/ 338 h 430"/>
              <a:gd name="T20" fmla="*/ 92 w 430"/>
              <a:gd name="T21" fmla="*/ 293 h 430"/>
              <a:gd name="T22" fmla="*/ 171 w 430"/>
              <a:gd name="T23" fmla="*/ 215 h 430"/>
              <a:gd name="T24" fmla="*/ 92 w 430"/>
              <a:gd name="T25" fmla="*/ 137 h 430"/>
              <a:gd name="T26" fmla="*/ 137 w 430"/>
              <a:gd name="T27" fmla="*/ 92 h 430"/>
              <a:gd name="T28" fmla="*/ 215 w 430"/>
              <a:gd name="T29" fmla="*/ 171 h 430"/>
              <a:gd name="T30" fmla="*/ 293 w 430"/>
              <a:gd name="T31" fmla="*/ 92 h 430"/>
              <a:gd name="T32" fmla="*/ 338 w 430"/>
              <a:gd name="T33" fmla="*/ 137 h 430"/>
              <a:gd name="T34" fmla="*/ 259 w 430"/>
              <a:gd name="T35" fmla="*/ 215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0" h="430">
                <a:moveTo>
                  <a:pt x="215" y="0"/>
                </a:moveTo>
                <a:cubicBezTo>
                  <a:pt x="96" y="0"/>
                  <a:pt x="0" y="96"/>
                  <a:pt x="0" y="215"/>
                </a:cubicBezTo>
                <a:cubicBezTo>
                  <a:pt x="0" y="334"/>
                  <a:pt x="96" y="430"/>
                  <a:pt x="215" y="430"/>
                </a:cubicBezTo>
                <a:cubicBezTo>
                  <a:pt x="334" y="430"/>
                  <a:pt x="430" y="334"/>
                  <a:pt x="430" y="215"/>
                </a:cubicBezTo>
                <a:cubicBezTo>
                  <a:pt x="430" y="96"/>
                  <a:pt x="334" y="0"/>
                  <a:pt x="215" y="0"/>
                </a:cubicBezTo>
                <a:close/>
                <a:moveTo>
                  <a:pt x="259" y="215"/>
                </a:moveTo>
                <a:cubicBezTo>
                  <a:pt x="338" y="293"/>
                  <a:pt x="338" y="293"/>
                  <a:pt x="338" y="293"/>
                </a:cubicBezTo>
                <a:cubicBezTo>
                  <a:pt x="293" y="338"/>
                  <a:pt x="293" y="338"/>
                  <a:pt x="293" y="338"/>
                </a:cubicBezTo>
                <a:cubicBezTo>
                  <a:pt x="215" y="259"/>
                  <a:pt x="215" y="259"/>
                  <a:pt x="215" y="259"/>
                </a:cubicBezTo>
                <a:cubicBezTo>
                  <a:pt x="137" y="338"/>
                  <a:pt x="137" y="338"/>
                  <a:pt x="137" y="338"/>
                </a:cubicBezTo>
                <a:cubicBezTo>
                  <a:pt x="92" y="293"/>
                  <a:pt x="92" y="293"/>
                  <a:pt x="92" y="293"/>
                </a:cubicBezTo>
                <a:cubicBezTo>
                  <a:pt x="171" y="215"/>
                  <a:pt x="171" y="215"/>
                  <a:pt x="171" y="215"/>
                </a:cubicBezTo>
                <a:cubicBezTo>
                  <a:pt x="92" y="137"/>
                  <a:pt x="92" y="137"/>
                  <a:pt x="92" y="137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215" y="171"/>
                  <a:pt x="215" y="171"/>
                  <a:pt x="215" y="171"/>
                </a:cubicBezTo>
                <a:cubicBezTo>
                  <a:pt x="293" y="92"/>
                  <a:pt x="293" y="92"/>
                  <a:pt x="293" y="92"/>
                </a:cubicBezTo>
                <a:cubicBezTo>
                  <a:pt x="338" y="137"/>
                  <a:pt x="338" y="137"/>
                  <a:pt x="338" y="137"/>
                </a:cubicBezTo>
                <a:cubicBezTo>
                  <a:pt x="259" y="215"/>
                  <a:pt x="259" y="215"/>
                  <a:pt x="259" y="21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09710" tIns="54855" rIns="109710" bIns="54855" numCol="1" anchor="t" anchorCtr="0" compatLnSpc="1">
            <a:prstTxWarp prst="textNoShape">
              <a:avLst/>
            </a:prstTxWarp>
          </a:bodyPr>
          <a:lstStyle/>
          <a:p>
            <a:endParaRPr lang="en-US" sz="900" dirty="0"/>
          </a:p>
        </p:txBody>
      </p:sp>
      <p:sp>
        <p:nvSpPr>
          <p:cNvPr id="95" name="Freeform 222">
            <a:extLst>
              <a:ext uri="{FF2B5EF4-FFF2-40B4-BE49-F238E27FC236}">
                <a16:creationId xmlns:a16="http://schemas.microsoft.com/office/drawing/2014/main" id="{23AE0E09-2FD0-5545-B3F9-6AE6E6E478AA}"/>
              </a:ext>
            </a:extLst>
          </p:cNvPr>
          <p:cNvSpPr>
            <a:spLocks noEditPoints="1"/>
          </p:cNvSpPr>
          <p:nvPr/>
        </p:nvSpPr>
        <p:spPr bwMode="auto">
          <a:xfrm>
            <a:off x="4168136" y="6037737"/>
            <a:ext cx="219614" cy="207193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09710" tIns="54855" rIns="109710" bIns="54855" numCol="1" anchor="t" anchorCtr="0" compatLnSpc="1">
            <a:prstTxWarp prst="textNoShape">
              <a:avLst/>
            </a:prstTxWarp>
          </a:bodyPr>
          <a:lstStyle/>
          <a:p>
            <a:endParaRPr lang="en-US" sz="900" dirty="0"/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00C827E-D518-6E4F-B10E-C01ED333FE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9467841" y="635394"/>
            <a:ext cx="2621135" cy="2508895"/>
          </a:xfrm>
          <a:prstGeom prst="rect">
            <a:avLst/>
          </a:prstGeom>
        </p:spPr>
      </p:pic>
      <p:sp>
        <p:nvSpPr>
          <p:cNvPr id="96" name="Shape 399">
            <a:hlinkClick r:id="rId2"/>
            <a:extLst>
              <a:ext uri="{FF2B5EF4-FFF2-40B4-BE49-F238E27FC236}">
                <a16:creationId xmlns:a16="http://schemas.microsoft.com/office/drawing/2014/main" id="{5E4E6BD4-159F-5B4E-8FE0-DAAAD1D2C59F}"/>
              </a:ext>
            </a:extLst>
          </p:cNvPr>
          <p:cNvSpPr/>
          <p:nvPr/>
        </p:nvSpPr>
        <p:spPr>
          <a:xfrm>
            <a:off x="9269506" y="663879"/>
            <a:ext cx="2819470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2400" spc="24"/>
            </a:lvl1pPr>
          </a:lstStyle>
          <a:p>
            <a:pPr lvl="0">
              <a:defRPr sz="1800" spc="0"/>
            </a:pPr>
            <a:r>
              <a:rPr lang="fr-CA" sz="1200" spc="12" dirty="0">
                <a:latin typeface="+mj-lt"/>
              </a:rPr>
              <a:t>Pie plot de la variable Y de </a:t>
            </a:r>
            <a:r>
              <a:rPr lang="fr-CA" sz="1200" spc="12" dirty="0" err="1">
                <a:latin typeface="+mj-lt"/>
              </a:rPr>
              <a:t>winequality</a:t>
            </a:r>
            <a:endParaRPr sz="1200" spc="12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4097455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7BFABD-A691-064C-AD84-917AA378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Objectif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6ACBAE-D295-0143-A32D-2F577268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234412"/>
            <a:ext cx="7347537" cy="43901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F08AE5A-0E4C-944A-8191-72757500EC1F}"/>
              </a:ext>
            </a:extLst>
          </p:cNvPr>
          <p:cNvSpPr txBox="1"/>
          <p:nvPr/>
        </p:nvSpPr>
        <p:spPr>
          <a:xfrm>
            <a:off x="365918" y="3400426"/>
            <a:ext cx="3520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voulons que notre modèle ait un certain degré de liberté mais en même temps pas trop car trop de variance entraîne le sur apprentissage.</a:t>
            </a:r>
          </a:p>
          <a:p>
            <a:endParaRPr lang="fr-FR" dirty="0"/>
          </a:p>
          <a:p>
            <a:r>
              <a:rPr lang="fr-FR" dirty="0"/>
              <a:t>Objectif: </a:t>
            </a:r>
            <a:r>
              <a:rPr lang="fr-FR" dirty="0" err="1"/>
              <a:t>Bias</a:t>
            </a:r>
            <a:r>
              <a:rPr lang="fr-FR" dirty="0"/>
              <a:t>-Variance </a:t>
            </a:r>
            <a:r>
              <a:rPr lang="fr-FR" dirty="0" err="1"/>
              <a:t>TradeOff</a:t>
            </a:r>
            <a:endParaRPr lang="fr-FR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98D368-B3BF-E34C-8720-3345193BD195}"/>
              </a:ext>
            </a:extLst>
          </p:cNvPr>
          <p:cNvSpPr txBox="1">
            <a:spLocks/>
          </p:cNvSpPr>
          <p:nvPr/>
        </p:nvSpPr>
        <p:spPr>
          <a:xfrm>
            <a:off x="838200" y="179706"/>
            <a:ext cx="10515600" cy="859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Bias-Variance</a:t>
            </a:r>
          </a:p>
        </p:txBody>
      </p:sp>
    </p:spTree>
    <p:extLst>
      <p:ext uri="{BB962C8B-B14F-4D97-AF65-F5344CB8AC3E}">
        <p14:creationId xmlns:p14="http://schemas.microsoft.com/office/powerpoint/2010/main" val="5092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kNN</a:t>
            </a:r>
            <a:endParaRPr lang="en-US" dirty="0"/>
          </a:p>
        </p:txBody>
      </p:sp>
      <p:cxnSp>
        <p:nvCxnSpPr>
          <p:cNvPr id="4" name="Straight Connector 3"/>
          <p:cNvCxnSpPr>
            <a:endCxn id="60" idx="0"/>
          </p:cNvCxnSpPr>
          <p:nvPr/>
        </p:nvCxnSpPr>
        <p:spPr>
          <a:xfrm>
            <a:off x="6096000" y="2660252"/>
            <a:ext cx="0" cy="556245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815765" y="2938374"/>
            <a:ext cx="0" cy="278123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376233" y="2938374"/>
            <a:ext cx="0" cy="278123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5766" y="2938374"/>
            <a:ext cx="6577292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223382" y="3443143"/>
            <a:ext cx="250092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223382" y="4091821"/>
            <a:ext cx="250092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223382" y="4748313"/>
            <a:ext cx="250092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726890" y="3443143"/>
            <a:ext cx="250092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726890" y="4091821"/>
            <a:ext cx="250092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490213" y="3443143"/>
            <a:ext cx="250092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490213" y="4091821"/>
            <a:ext cx="250092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490213" y="4748313"/>
            <a:ext cx="250092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223381" y="3443144"/>
            <a:ext cx="1" cy="1305169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490212" y="3443144"/>
            <a:ext cx="0" cy="2094875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10976981" y="3443144"/>
            <a:ext cx="0" cy="64867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753708" y="2097551"/>
            <a:ext cx="2684584" cy="601787"/>
            <a:chOff x="3565281" y="1783681"/>
            <a:chExt cx="2013438" cy="451340"/>
          </a:xfrm>
        </p:grpSpPr>
        <p:sp>
          <p:nvSpPr>
            <p:cNvPr id="23" name="Rounded Rectangle 22"/>
            <p:cNvSpPr/>
            <p:nvPr/>
          </p:nvSpPr>
          <p:spPr>
            <a:xfrm>
              <a:off x="3565281" y="1812989"/>
              <a:ext cx="2013438" cy="422032"/>
            </a:xfrm>
            <a:prstGeom prst="roundRect">
              <a:avLst>
                <a:gd name="adj" fmla="val 274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565281" y="1783681"/>
              <a:ext cx="2013438" cy="422032"/>
            </a:xfrm>
            <a:prstGeom prst="roundRect">
              <a:avLst>
                <a:gd name="adj" fmla="val 274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68788" y="1835948"/>
              <a:ext cx="160645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2400" b="1" dirty="0">
                  <a:solidFill>
                    <a:schemeClr val="bg2"/>
                  </a:solidFill>
                </a:rPr>
                <a:t>KNN </a:t>
              </a:r>
              <a:r>
                <a:rPr lang="en-ID" sz="2400" b="1" dirty="0" err="1">
                  <a:solidFill>
                    <a:schemeClr val="bg2"/>
                  </a:solidFill>
                </a:rPr>
                <a:t>Classifieur</a:t>
              </a:r>
              <a:endParaRPr lang="en-ID" sz="24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73474" y="3216497"/>
            <a:ext cx="2684584" cy="484555"/>
            <a:chOff x="1105105" y="2622890"/>
            <a:chExt cx="2013438" cy="363416"/>
          </a:xfrm>
        </p:grpSpPr>
        <p:sp>
          <p:nvSpPr>
            <p:cNvPr id="27" name="Rounded Rectangle 26"/>
            <p:cNvSpPr/>
            <p:nvPr/>
          </p:nvSpPr>
          <p:spPr>
            <a:xfrm>
              <a:off x="1105105" y="2646336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105105" y="2622890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82076" y="2665932"/>
              <a:ext cx="1259528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67" dirty="0"/>
                <a:t>Standard vs </a:t>
              </a:r>
              <a:r>
                <a:rPr lang="en-ID" sz="1467" dirty="0" err="1"/>
                <a:t>Sklearn</a:t>
              </a:r>
              <a:endParaRPr lang="en-ID" sz="1467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73473" y="3865174"/>
            <a:ext cx="2684584" cy="484555"/>
            <a:chOff x="1105105" y="3109398"/>
            <a:chExt cx="2013438" cy="363416"/>
          </a:xfrm>
        </p:grpSpPr>
        <p:sp>
          <p:nvSpPr>
            <p:cNvPr id="31" name="Rounded Rectangle 30"/>
            <p:cNvSpPr/>
            <p:nvPr/>
          </p:nvSpPr>
          <p:spPr>
            <a:xfrm>
              <a:off x="1105105" y="3132844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105105" y="3109398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90475" y="3140717"/>
              <a:ext cx="642725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67" dirty="0">
                  <a:solidFill>
                    <a:schemeClr val="bg2"/>
                  </a:solidFill>
                </a:rPr>
                <a:t>3Fold CV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473473" y="4521666"/>
            <a:ext cx="2684584" cy="484555"/>
            <a:chOff x="1105105" y="3601767"/>
            <a:chExt cx="2013438" cy="363416"/>
          </a:xfrm>
        </p:grpSpPr>
        <p:sp>
          <p:nvSpPr>
            <p:cNvPr id="35" name="Rounded Rectangle 34"/>
            <p:cNvSpPr/>
            <p:nvPr/>
          </p:nvSpPr>
          <p:spPr>
            <a:xfrm>
              <a:off x="1105105" y="3625213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105105" y="3601767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42746" y="3638948"/>
              <a:ext cx="538177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67" dirty="0">
                  <a:solidFill>
                    <a:schemeClr val="bg2"/>
                  </a:solidFill>
                </a:rPr>
                <a:t>LOOCV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33942" y="3216498"/>
            <a:ext cx="2684584" cy="484553"/>
            <a:chOff x="6025456" y="2622890"/>
            <a:chExt cx="2013438" cy="363415"/>
          </a:xfrm>
        </p:grpSpPr>
        <p:sp>
          <p:nvSpPr>
            <p:cNvPr id="43" name="Rounded Rectangle 42"/>
            <p:cNvSpPr/>
            <p:nvPr/>
          </p:nvSpPr>
          <p:spPr>
            <a:xfrm>
              <a:off x="6025456" y="2646335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025456" y="2622890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04330" y="2665932"/>
              <a:ext cx="662393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00" dirty="0" err="1"/>
                <a:t>Adaboost</a:t>
              </a:r>
              <a:endParaRPr lang="en-ID" sz="1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033941" y="3865175"/>
            <a:ext cx="2684584" cy="484553"/>
            <a:chOff x="6025456" y="3109398"/>
            <a:chExt cx="2013438" cy="363415"/>
          </a:xfrm>
        </p:grpSpPr>
        <p:sp>
          <p:nvSpPr>
            <p:cNvPr id="47" name="Rounded Rectangle 46"/>
            <p:cNvSpPr/>
            <p:nvPr/>
          </p:nvSpPr>
          <p:spPr>
            <a:xfrm>
              <a:off x="6025456" y="3132843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025456" y="3109398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6433" y="3140717"/>
              <a:ext cx="538177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67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LOOCV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753708" y="3216497"/>
            <a:ext cx="2684584" cy="484555"/>
            <a:chOff x="3565281" y="2622890"/>
            <a:chExt cx="2013438" cy="363416"/>
          </a:xfrm>
        </p:grpSpPr>
        <p:sp>
          <p:nvSpPr>
            <p:cNvPr id="59" name="Rounded Rectangle 58"/>
            <p:cNvSpPr/>
            <p:nvPr/>
          </p:nvSpPr>
          <p:spPr>
            <a:xfrm>
              <a:off x="3565281" y="2646336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565281" y="2622890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78957" y="2665932"/>
              <a:ext cx="589441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67" dirty="0"/>
                <a:t>Bagging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753708" y="3865174"/>
            <a:ext cx="2684584" cy="484555"/>
            <a:chOff x="3565281" y="3109398"/>
            <a:chExt cx="2013438" cy="363416"/>
          </a:xfrm>
        </p:grpSpPr>
        <p:sp>
          <p:nvSpPr>
            <p:cNvPr id="63" name="Rounded Rectangle 62"/>
            <p:cNvSpPr/>
            <p:nvPr/>
          </p:nvSpPr>
          <p:spPr>
            <a:xfrm>
              <a:off x="3565281" y="3132844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565281" y="3109398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04590" y="3140717"/>
              <a:ext cx="538177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67" dirty="0">
                  <a:solidFill>
                    <a:schemeClr val="bg2"/>
                  </a:solidFill>
                </a:rPr>
                <a:t>LOOCV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753708" y="4521666"/>
            <a:ext cx="2684584" cy="484555"/>
            <a:chOff x="3565281" y="3601767"/>
            <a:chExt cx="2013438" cy="363416"/>
          </a:xfrm>
        </p:grpSpPr>
        <p:sp>
          <p:nvSpPr>
            <p:cNvPr id="67" name="Rounded Rectangle 66"/>
            <p:cNvSpPr/>
            <p:nvPr/>
          </p:nvSpPr>
          <p:spPr>
            <a:xfrm>
              <a:off x="3565281" y="3625213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565281" y="3601767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82626" y="3638948"/>
              <a:ext cx="782138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67" dirty="0" err="1">
                  <a:solidFill>
                    <a:schemeClr val="bg2"/>
                  </a:solidFill>
                </a:rPr>
                <a:t>Methode</a:t>
              </a:r>
              <a:r>
                <a:rPr lang="en-ID" sz="1467" dirty="0">
                  <a:solidFill>
                    <a:schemeClr val="bg2"/>
                  </a:solidFill>
                </a:rPr>
                <a:t> A</a:t>
              </a:r>
            </a:p>
          </p:txBody>
        </p:sp>
      </p:grpSp>
      <p:grpSp>
        <p:nvGrpSpPr>
          <p:cNvPr id="71" name="Group 65">
            <a:extLst>
              <a:ext uri="{FF2B5EF4-FFF2-40B4-BE49-F238E27FC236}">
                <a16:creationId xmlns:a16="http://schemas.microsoft.com/office/drawing/2014/main" id="{1DEEE754-503C-4D4D-9E47-3B4B606F1D56}"/>
              </a:ext>
            </a:extLst>
          </p:cNvPr>
          <p:cNvGrpSpPr/>
          <p:nvPr/>
        </p:nvGrpSpPr>
        <p:grpSpPr>
          <a:xfrm>
            <a:off x="4762120" y="5178157"/>
            <a:ext cx="2684584" cy="484555"/>
            <a:chOff x="3565281" y="3601767"/>
            <a:chExt cx="2013438" cy="363416"/>
          </a:xfrm>
        </p:grpSpPr>
        <p:sp>
          <p:nvSpPr>
            <p:cNvPr id="72" name="Rounded Rectangle 66">
              <a:extLst>
                <a:ext uri="{FF2B5EF4-FFF2-40B4-BE49-F238E27FC236}">
                  <a16:creationId xmlns:a16="http://schemas.microsoft.com/office/drawing/2014/main" id="{1810A069-D707-4248-B1BA-CF6924800FDD}"/>
                </a:ext>
              </a:extLst>
            </p:cNvPr>
            <p:cNvSpPr/>
            <p:nvPr/>
          </p:nvSpPr>
          <p:spPr>
            <a:xfrm>
              <a:off x="3565281" y="3625213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73" name="Rounded Rectangle 67">
              <a:extLst>
                <a:ext uri="{FF2B5EF4-FFF2-40B4-BE49-F238E27FC236}">
                  <a16:creationId xmlns:a16="http://schemas.microsoft.com/office/drawing/2014/main" id="{088D7B71-570E-CF48-9AA0-C385527B0E8E}"/>
                </a:ext>
              </a:extLst>
            </p:cNvPr>
            <p:cNvSpPr/>
            <p:nvPr/>
          </p:nvSpPr>
          <p:spPr>
            <a:xfrm>
              <a:off x="3565281" y="3601767"/>
              <a:ext cx="2013438" cy="339970"/>
            </a:xfrm>
            <a:prstGeom prst="roundRect">
              <a:avLst>
                <a:gd name="adj" fmla="val 274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74" name="TextBox 68">
              <a:extLst>
                <a:ext uri="{FF2B5EF4-FFF2-40B4-BE49-F238E27FC236}">
                  <a16:creationId xmlns:a16="http://schemas.microsoft.com/office/drawing/2014/main" id="{7C3BE450-97B3-034A-A366-B123BEA863E7}"/>
                </a:ext>
              </a:extLst>
            </p:cNvPr>
            <p:cNvSpPr txBox="1"/>
            <p:nvPr/>
          </p:nvSpPr>
          <p:spPr>
            <a:xfrm>
              <a:off x="4185030" y="3638948"/>
              <a:ext cx="777329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67" dirty="0" err="1">
                  <a:solidFill>
                    <a:schemeClr val="bg2"/>
                  </a:solidFill>
                </a:rPr>
                <a:t>Methode</a:t>
              </a:r>
              <a:r>
                <a:rPr lang="en-ID" sz="1467" dirty="0">
                  <a:solidFill>
                    <a:schemeClr val="bg2"/>
                  </a:solidFill>
                </a:rPr>
                <a:t> B</a:t>
              </a:r>
            </a:p>
          </p:txBody>
        </p:sp>
      </p:grpSp>
      <p:cxnSp>
        <p:nvCxnSpPr>
          <p:cNvPr id="76" name="Straight Connector 17">
            <a:extLst>
              <a:ext uri="{FF2B5EF4-FFF2-40B4-BE49-F238E27FC236}">
                <a16:creationId xmlns:a16="http://schemas.microsoft.com/office/drawing/2014/main" id="{3D712766-1BFA-C44F-91D8-B53A472F734E}"/>
              </a:ext>
            </a:extLst>
          </p:cNvPr>
          <p:cNvCxnSpPr/>
          <p:nvPr/>
        </p:nvCxnSpPr>
        <p:spPr>
          <a:xfrm flipH="1">
            <a:off x="4475598" y="5545832"/>
            <a:ext cx="250092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86408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7BFABD-A691-064C-AD84-917AA378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Techniques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d’Ensemble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Réduire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le 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biais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et/ </a:t>
            </a:r>
            <a:r>
              <a:rPr lang="en-US" sz="3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</a:t>
            </a: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variance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95EDFE-4C80-CB4B-8DDF-292DAA8A9797}"/>
              </a:ext>
            </a:extLst>
          </p:cNvPr>
          <p:cNvSpPr txBox="1"/>
          <p:nvPr/>
        </p:nvSpPr>
        <p:spPr>
          <a:xfrm>
            <a:off x="5210009" y="4355556"/>
            <a:ext cx="5551265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On fait un ensemble de 18 </a:t>
            </a:r>
            <a:r>
              <a:rPr lang="fr-FR" sz="1200" dirty="0" err="1"/>
              <a:t>classifieurs</a:t>
            </a:r>
            <a:r>
              <a:rPr lang="fr-FR" sz="1200" dirty="0"/>
              <a:t> de façon itérative (les </a:t>
            </a:r>
            <a:r>
              <a:rPr lang="fr-FR" sz="1200" dirty="0" err="1"/>
              <a:t>kNN</a:t>
            </a:r>
            <a:r>
              <a:rPr lang="fr-FR" sz="1200" dirty="0"/>
              <a:t> allant de 2 à 20). Chaque modèle dépend du précédent à travers une erreur pondérée.</a:t>
            </a:r>
          </a:p>
          <a:p>
            <a:endParaRPr lang="fr-FR" sz="1200" dirty="0"/>
          </a:p>
          <a:p>
            <a:r>
              <a:rPr lang="fr-FR" sz="1200" dirty="0"/>
              <a:t>Voici les étapes:</a:t>
            </a:r>
          </a:p>
          <a:p>
            <a:pPr marL="228600" indent="-228600">
              <a:buAutoNum type="arabicPeriod"/>
            </a:pPr>
            <a:r>
              <a:rPr lang="fr-FR" sz="1200" dirty="0"/>
              <a:t>Initialement, </a:t>
            </a:r>
            <a:r>
              <a:rPr lang="fr-FR" sz="1200" dirty="0" err="1"/>
              <a:t>Adaboost</a:t>
            </a:r>
            <a:r>
              <a:rPr lang="fr-FR" sz="1200" dirty="0"/>
              <a:t> prend un échantillon </a:t>
            </a:r>
            <a:r>
              <a:rPr lang="fr-FR" sz="1200" dirty="0" err="1"/>
              <a:t>boostsrap</a:t>
            </a:r>
            <a:r>
              <a:rPr lang="fr-FR" sz="1200" dirty="0"/>
              <a:t>. </a:t>
            </a:r>
          </a:p>
          <a:p>
            <a:pPr marL="228600" indent="-228600">
              <a:buAutoNum type="arabicPeriod"/>
            </a:pPr>
            <a:r>
              <a:rPr lang="fr-FR" sz="1200" dirty="0"/>
              <a:t>Il va, de façon itérative, sortir les prédictions, appelés </a:t>
            </a:r>
            <a:r>
              <a:rPr lang="fr-FR" sz="1200" dirty="0" err="1"/>
              <a:t>y_preds</a:t>
            </a:r>
            <a:r>
              <a:rPr lang="fr-FR" sz="1200" dirty="0"/>
              <a:t>, pour k allant de 2 à 20.</a:t>
            </a:r>
          </a:p>
          <a:p>
            <a:pPr marL="228600" indent="-228600">
              <a:buAutoNum type="arabicPeriod"/>
            </a:pPr>
            <a:r>
              <a:rPr lang="fr-FR" sz="1200" dirty="0"/>
              <a:t>Pour chacun de ces k, il va assigner un poids plus grand aux observations mal classifiés afin qu’à la prochaine itération ces observations auront plus de probabilités à être classé.</a:t>
            </a:r>
          </a:p>
          <a:p>
            <a:pPr marL="228600" indent="-228600">
              <a:buAutoNum type="arabicPeriod"/>
            </a:pPr>
            <a:r>
              <a:rPr lang="fr-FR" sz="1200" dirty="0"/>
              <a:t>À la fin, on procède par vote majoritaire pour obtenir les prédictions avec meilleur </a:t>
            </a:r>
            <a:r>
              <a:rPr lang="fr-FR" sz="1200" dirty="0" err="1"/>
              <a:t>accuracy</a:t>
            </a:r>
            <a:r>
              <a:rPr lang="fr-FR" sz="1200" dirty="0"/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1EFAC2-E516-C64D-B27C-C6C889AE63AA}"/>
              </a:ext>
            </a:extLst>
          </p:cNvPr>
          <p:cNvSpPr txBox="1"/>
          <p:nvPr/>
        </p:nvSpPr>
        <p:spPr>
          <a:xfrm>
            <a:off x="5192140" y="1208415"/>
            <a:ext cx="5587229" cy="1892826"/>
          </a:xfrm>
          <a:prstGeom prst="rect">
            <a:avLst/>
          </a:prstGeom>
          <a:solidFill>
            <a:schemeClr val="accent3">
              <a:lumMod val="20000"/>
              <a:lumOff val="80000"/>
              <a:alpha val="69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300" dirty="0"/>
              <a:t>On fait un ensemble de 18 </a:t>
            </a:r>
            <a:r>
              <a:rPr lang="fr-FR" sz="1300" dirty="0" err="1"/>
              <a:t>classifieurs</a:t>
            </a:r>
            <a:r>
              <a:rPr lang="fr-FR" sz="1300" dirty="0"/>
              <a:t> </a:t>
            </a:r>
            <a:r>
              <a:rPr lang="fr-FR" sz="1300" dirty="0" err="1"/>
              <a:t>indépendents</a:t>
            </a:r>
            <a:r>
              <a:rPr lang="fr-FR" sz="1300" dirty="0"/>
              <a:t> (les </a:t>
            </a:r>
            <a:r>
              <a:rPr lang="fr-FR" sz="1300" dirty="0" err="1"/>
              <a:t>kNN</a:t>
            </a:r>
            <a:r>
              <a:rPr lang="fr-FR" sz="1300" dirty="0"/>
              <a:t> allant de 2 à 20). </a:t>
            </a:r>
          </a:p>
          <a:p>
            <a:endParaRPr lang="fr-FR" sz="1300" dirty="0"/>
          </a:p>
          <a:p>
            <a:r>
              <a:rPr lang="fr-FR" sz="1300" dirty="0"/>
              <a:t>J’utilise 2 méthodes. C’est la méthode B qui ‘gagne’:</a:t>
            </a:r>
          </a:p>
          <a:p>
            <a:r>
              <a:rPr lang="fr-FR" sz="1300" dirty="0"/>
              <a:t>1. Initialement </a:t>
            </a:r>
            <a:r>
              <a:rPr lang="fr-FR" sz="1300" dirty="0" err="1"/>
              <a:t>Bagging</a:t>
            </a:r>
            <a:r>
              <a:rPr lang="fr-FR" sz="1300" dirty="0"/>
              <a:t> prend un échantillon </a:t>
            </a:r>
            <a:r>
              <a:rPr lang="fr-FR" sz="1300" dirty="0" err="1"/>
              <a:t>boostrap</a:t>
            </a:r>
            <a:r>
              <a:rPr lang="fr-FR" sz="1300" dirty="0"/>
              <a:t> pour chaque k.</a:t>
            </a:r>
          </a:p>
          <a:p>
            <a:r>
              <a:rPr lang="fr-FR" sz="1300" dirty="0"/>
              <a:t>2. Il fait des prédictions en parallèle pour chaque k.</a:t>
            </a:r>
          </a:p>
          <a:p>
            <a:r>
              <a:rPr lang="fr-FR" sz="1300" dirty="0"/>
              <a:t>3. À la fin, on compare la moyenne des erreurs </a:t>
            </a:r>
            <a:r>
              <a:rPr lang="fr-FR" sz="1300" dirty="0" err="1"/>
              <a:t>boostsrap</a:t>
            </a:r>
            <a:r>
              <a:rPr lang="fr-FR" sz="1300" dirty="0"/>
              <a:t> pour chaque k.</a:t>
            </a:r>
          </a:p>
          <a:p>
            <a:r>
              <a:rPr lang="fr-FR" sz="1300" dirty="0"/>
              <a:t>4. On choisit le k optimal, soit celui qui minimise la moyenne des erreurs </a:t>
            </a:r>
            <a:r>
              <a:rPr lang="fr-FR" sz="1300" dirty="0" err="1"/>
              <a:t>boostsrap</a:t>
            </a:r>
            <a:r>
              <a:rPr lang="fr-FR" sz="1300" dirty="0"/>
              <a:t>.</a:t>
            </a:r>
          </a:p>
          <a:p>
            <a:endParaRPr lang="fr-FR" sz="1300" dirty="0"/>
          </a:p>
        </p:txBody>
      </p:sp>
      <p:grpSp>
        <p:nvGrpSpPr>
          <p:cNvPr id="9" name="Group 21">
            <a:extLst>
              <a:ext uri="{FF2B5EF4-FFF2-40B4-BE49-F238E27FC236}">
                <a16:creationId xmlns:a16="http://schemas.microsoft.com/office/drawing/2014/main" id="{5A1261B6-E56E-2643-BA86-FD078175D527}"/>
              </a:ext>
            </a:extLst>
          </p:cNvPr>
          <p:cNvGrpSpPr/>
          <p:nvPr/>
        </p:nvGrpSpPr>
        <p:grpSpPr>
          <a:xfrm>
            <a:off x="5031195" y="597935"/>
            <a:ext cx="5909118" cy="610480"/>
            <a:chOff x="3500405" y="1783681"/>
            <a:chExt cx="2143231" cy="451340"/>
          </a:xfrm>
        </p:grpSpPr>
        <p:sp>
          <p:nvSpPr>
            <p:cNvPr id="10" name="Rounded Rectangle 22">
              <a:extLst>
                <a:ext uri="{FF2B5EF4-FFF2-40B4-BE49-F238E27FC236}">
                  <a16:creationId xmlns:a16="http://schemas.microsoft.com/office/drawing/2014/main" id="{DB7EB685-A144-EC41-81CB-B0DD6F2736EB}"/>
                </a:ext>
              </a:extLst>
            </p:cNvPr>
            <p:cNvSpPr/>
            <p:nvPr/>
          </p:nvSpPr>
          <p:spPr>
            <a:xfrm>
              <a:off x="3565281" y="1812989"/>
              <a:ext cx="2013438" cy="422032"/>
            </a:xfrm>
            <a:prstGeom prst="roundRect">
              <a:avLst>
                <a:gd name="adj" fmla="val 274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23">
              <a:extLst>
                <a:ext uri="{FF2B5EF4-FFF2-40B4-BE49-F238E27FC236}">
                  <a16:creationId xmlns:a16="http://schemas.microsoft.com/office/drawing/2014/main" id="{EAC0DCEB-F282-F543-B292-56A4465D2725}"/>
                </a:ext>
              </a:extLst>
            </p:cNvPr>
            <p:cNvSpPr/>
            <p:nvPr/>
          </p:nvSpPr>
          <p:spPr>
            <a:xfrm>
              <a:off x="3565281" y="1783681"/>
              <a:ext cx="2013438" cy="422032"/>
            </a:xfrm>
            <a:prstGeom prst="roundRect">
              <a:avLst>
                <a:gd name="adj" fmla="val 274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12" name="TextBox 24">
              <a:extLst>
                <a:ext uri="{FF2B5EF4-FFF2-40B4-BE49-F238E27FC236}">
                  <a16:creationId xmlns:a16="http://schemas.microsoft.com/office/drawing/2014/main" id="{D7EF3AB0-2007-294A-B557-29CB86D506B4}"/>
                </a:ext>
              </a:extLst>
            </p:cNvPr>
            <p:cNvSpPr txBox="1"/>
            <p:nvPr/>
          </p:nvSpPr>
          <p:spPr>
            <a:xfrm>
              <a:off x="3500405" y="1861950"/>
              <a:ext cx="2143231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500" b="1" dirty="0">
                  <a:solidFill>
                    <a:schemeClr val="bg2"/>
                  </a:solidFill>
                </a:rPr>
                <a:t>Bagging: </a:t>
              </a:r>
              <a:r>
                <a:rPr lang="en-ID" sz="1500" b="1" dirty="0" err="1">
                  <a:solidFill>
                    <a:schemeClr val="bg2"/>
                  </a:solidFill>
                </a:rPr>
                <a:t>Réduction</a:t>
              </a:r>
              <a:r>
                <a:rPr lang="en-ID" sz="1500" b="1" dirty="0">
                  <a:solidFill>
                    <a:schemeClr val="bg2"/>
                  </a:solidFill>
                </a:rPr>
                <a:t> de la variance</a:t>
              </a:r>
            </a:p>
          </p:txBody>
        </p:sp>
      </p:grpSp>
      <p:grpSp>
        <p:nvGrpSpPr>
          <p:cNvPr id="13" name="Group 21">
            <a:extLst>
              <a:ext uri="{FF2B5EF4-FFF2-40B4-BE49-F238E27FC236}">
                <a16:creationId xmlns:a16="http://schemas.microsoft.com/office/drawing/2014/main" id="{93B28945-6881-E745-B321-55E9B3EF1145}"/>
              </a:ext>
            </a:extLst>
          </p:cNvPr>
          <p:cNvGrpSpPr/>
          <p:nvPr/>
        </p:nvGrpSpPr>
        <p:grpSpPr>
          <a:xfrm>
            <a:off x="5210009" y="3745076"/>
            <a:ext cx="5551265" cy="610480"/>
            <a:chOff x="3565281" y="1783681"/>
            <a:chExt cx="2013438" cy="451340"/>
          </a:xfrm>
        </p:grpSpPr>
        <p:sp>
          <p:nvSpPr>
            <p:cNvPr id="14" name="Rounded Rectangle 22">
              <a:extLst>
                <a:ext uri="{FF2B5EF4-FFF2-40B4-BE49-F238E27FC236}">
                  <a16:creationId xmlns:a16="http://schemas.microsoft.com/office/drawing/2014/main" id="{854A4D11-30C3-5F46-982B-15E8D1979C23}"/>
                </a:ext>
              </a:extLst>
            </p:cNvPr>
            <p:cNvSpPr/>
            <p:nvPr/>
          </p:nvSpPr>
          <p:spPr>
            <a:xfrm>
              <a:off x="3565281" y="1812989"/>
              <a:ext cx="2013438" cy="422032"/>
            </a:xfrm>
            <a:prstGeom prst="roundRect">
              <a:avLst>
                <a:gd name="adj" fmla="val 274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15" name="Rounded Rectangle 23">
              <a:extLst>
                <a:ext uri="{FF2B5EF4-FFF2-40B4-BE49-F238E27FC236}">
                  <a16:creationId xmlns:a16="http://schemas.microsoft.com/office/drawing/2014/main" id="{E2DBF27C-8256-3745-ACF2-A3934A1035A9}"/>
                </a:ext>
              </a:extLst>
            </p:cNvPr>
            <p:cNvSpPr/>
            <p:nvPr/>
          </p:nvSpPr>
          <p:spPr>
            <a:xfrm>
              <a:off x="3565281" y="1783681"/>
              <a:ext cx="2013438" cy="422032"/>
            </a:xfrm>
            <a:prstGeom prst="roundRect">
              <a:avLst>
                <a:gd name="adj" fmla="val 274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>
                <a:solidFill>
                  <a:schemeClr val="bg2"/>
                </a:solidFill>
              </a:endParaRPr>
            </a:p>
          </p:txBody>
        </p:sp>
        <p:sp>
          <p:nvSpPr>
            <p:cNvPr id="16" name="TextBox 24">
              <a:extLst>
                <a:ext uri="{FF2B5EF4-FFF2-40B4-BE49-F238E27FC236}">
                  <a16:creationId xmlns:a16="http://schemas.microsoft.com/office/drawing/2014/main" id="{096E1AC5-9F3B-824F-B8A7-C0A9493B34E7}"/>
                </a:ext>
              </a:extLst>
            </p:cNvPr>
            <p:cNvSpPr txBox="1"/>
            <p:nvPr/>
          </p:nvSpPr>
          <p:spPr>
            <a:xfrm>
              <a:off x="3700388" y="1861950"/>
              <a:ext cx="1743269" cy="238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500" b="1" dirty="0" err="1">
                  <a:solidFill>
                    <a:schemeClr val="bg2"/>
                  </a:solidFill>
                </a:rPr>
                <a:t>Adaboost</a:t>
              </a:r>
              <a:r>
                <a:rPr lang="en-ID" sz="1500" b="1" dirty="0">
                  <a:solidFill>
                    <a:schemeClr val="bg2"/>
                  </a:solidFill>
                </a:rPr>
                <a:t>: </a:t>
              </a:r>
              <a:r>
                <a:rPr lang="en-ID" sz="1500" b="1" dirty="0" err="1">
                  <a:solidFill>
                    <a:schemeClr val="bg2"/>
                  </a:solidFill>
                </a:rPr>
                <a:t>Réduction</a:t>
              </a:r>
              <a:r>
                <a:rPr lang="en-ID" sz="1500" b="1" dirty="0">
                  <a:solidFill>
                    <a:schemeClr val="bg2"/>
                  </a:solidFill>
                </a:rPr>
                <a:t> du </a:t>
              </a:r>
              <a:r>
                <a:rPr lang="en-ID" sz="1500" b="1" dirty="0" err="1">
                  <a:solidFill>
                    <a:schemeClr val="bg2"/>
                  </a:solidFill>
                </a:rPr>
                <a:t>biais</a:t>
              </a:r>
              <a:r>
                <a:rPr lang="en-ID" sz="1500" b="1" dirty="0">
                  <a:solidFill>
                    <a:schemeClr val="bg2"/>
                  </a:solidFill>
                </a:rPr>
                <a:t> (</a:t>
              </a:r>
              <a:r>
                <a:rPr lang="en-ID" sz="1500" b="1" dirty="0" err="1">
                  <a:solidFill>
                    <a:schemeClr val="bg2"/>
                  </a:solidFill>
                </a:rPr>
                <a:t>principalement</a:t>
              </a:r>
              <a:r>
                <a:rPr lang="en-ID" sz="1500" b="1" dirty="0">
                  <a:solidFill>
                    <a:schemeClr val="bg2"/>
                  </a:solidFill>
                </a:rPr>
                <a:t>) et variance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126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584B9DF2-43EE-7148-B6F6-DA7D3A2925EE}"/>
              </a:ext>
            </a:extLst>
          </p:cNvPr>
          <p:cNvSpPr>
            <a:spLocks/>
          </p:cNvSpPr>
          <p:nvPr/>
        </p:nvSpPr>
        <p:spPr bwMode="auto">
          <a:xfrm>
            <a:off x="3779777" y="1754723"/>
            <a:ext cx="2555428" cy="799956"/>
          </a:xfrm>
          <a:custGeom>
            <a:avLst/>
            <a:gdLst>
              <a:gd name="T0" fmla="*/ 1254 w 1629"/>
              <a:gd name="T1" fmla="*/ 124 h 626"/>
              <a:gd name="T2" fmla="*/ 353 w 1629"/>
              <a:gd name="T3" fmla="*/ 124 h 626"/>
              <a:gd name="T4" fmla="*/ 353 w 1629"/>
              <a:gd name="T5" fmla="*/ 0 h 626"/>
              <a:gd name="T6" fmla="*/ 0 w 1629"/>
              <a:gd name="T7" fmla="*/ 313 h 626"/>
              <a:gd name="T8" fmla="*/ 353 w 1629"/>
              <a:gd name="T9" fmla="*/ 626 h 626"/>
              <a:gd name="T10" fmla="*/ 353 w 1629"/>
              <a:gd name="T11" fmla="*/ 499 h 626"/>
              <a:gd name="T12" fmla="*/ 1254 w 1629"/>
              <a:gd name="T13" fmla="*/ 499 h 626"/>
              <a:gd name="T14" fmla="*/ 1629 w 1629"/>
              <a:gd name="T15" fmla="*/ 577 h 626"/>
              <a:gd name="T16" fmla="*/ 1254 w 1629"/>
              <a:gd name="T17" fmla="*/ 124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9" h="626">
                <a:moveTo>
                  <a:pt x="1254" y="124"/>
                </a:moveTo>
                <a:cubicBezTo>
                  <a:pt x="353" y="124"/>
                  <a:pt x="353" y="124"/>
                  <a:pt x="353" y="124"/>
                </a:cubicBezTo>
                <a:cubicBezTo>
                  <a:pt x="353" y="0"/>
                  <a:pt x="353" y="0"/>
                  <a:pt x="353" y="0"/>
                </a:cubicBezTo>
                <a:cubicBezTo>
                  <a:pt x="0" y="313"/>
                  <a:pt x="0" y="313"/>
                  <a:pt x="0" y="313"/>
                </a:cubicBezTo>
                <a:cubicBezTo>
                  <a:pt x="353" y="626"/>
                  <a:pt x="353" y="626"/>
                  <a:pt x="353" y="626"/>
                </a:cubicBezTo>
                <a:cubicBezTo>
                  <a:pt x="353" y="499"/>
                  <a:pt x="353" y="499"/>
                  <a:pt x="353" y="499"/>
                </a:cubicBezTo>
                <a:cubicBezTo>
                  <a:pt x="1254" y="499"/>
                  <a:pt x="1254" y="499"/>
                  <a:pt x="1254" y="499"/>
                </a:cubicBezTo>
                <a:cubicBezTo>
                  <a:pt x="1375" y="499"/>
                  <a:pt x="1610" y="496"/>
                  <a:pt x="1629" y="577"/>
                </a:cubicBezTo>
                <a:cubicBezTo>
                  <a:pt x="1629" y="499"/>
                  <a:pt x="1593" y="124"/>
                  <a:pt x="1254" y="124"/>
                </a:cubicBezTo>
                <a:close/>
              </a:path>
            </a:pathLst>
          </a:custGeom>
          <a:solidFill>
            <a:srgbClr val="49998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D71A543B-3B11-3842-8A5B-EF5E3A20B0B0}"/>
              </a:ext>
            </a:extLst>
          </p:cNvPr>
          <p:cNvSpPr>
            <a:spLocks/>
          </p:cNvSpPr>
          <p:nvPr/>
        </p:nvSpPr>
        <p:spPr bwMode="auto">
          <a:xfrm>
            <a:off x="5584836" y="2466045"/>
            <a:ext cx="2701604" cy="799956"/>
          </a:xfrm>
          <a:custGeom>
            <a:avLst/>
            <a:gdLst>
              <a:gd name="T0" fmla="*/ 374 w 1629"/>
              <a:gd name="T1" fmla="*/ 502 h 626"/>
              <a:gd name="T2" fmla="*/ 1276 w 1629"/>
              <a:gd name="T3" fmla="*/ 502 h 626"/>
              <a:gd name="T4" fmla="*/ 1276 w 1629"/>
              <a:gd name="T5" fmla="*/ 626 h 626"/>
              <a:gd name="T6" fmla="*/ 1629 w 1629"/>
              <a:gd name="T7" fmla="*/ 313 h 626"/>
              <a:gd name="T8" fmla="*/ 1276 w 1629"/>
              <a:gd name="T9" fmla="*/ 0 h 626"/>
              <a:gd name="T10" fmla="*/ 1276 w 1629"/>
              <a:gd name="T11" fmla="*/ 128 h 626"/>
              <a:gd name="T12" fmla="*/ 374 w 1629"/>
              <a:gd name="T13" fmla="*/ 128 h 626"/>
              <a:gd name="T14" fmla="*/ 0 w 1629"/>
              <a:gd name="T15" fmla="*/ 49 h 626"/>
              <a:gd name="T16" fmla="*/ 374 w 1629"/>
              <a:gd name="T17" fmla="*/ 502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9" h="626">
                <a:moveTo>
                  <a:pt x="374" y="502"/>
                </a:moveTo>
                <a:cubicBezTo>
                  <a:pt x="1276" y="502"/>
                  <a:pt x="1276" y="502"/>
                  <a:pt x="1276" y="502"/>
                </a:cubicBezTo>
                <a:cubicBezTo>
                  <a:pt x="1276" y="626"/>
                  <a:pt x="1276" y="626"/>
                  <a:pt x="1276" y="626"/>
                </a:cubicBezTo>
                <a:cubicBezTo>
                  <a:pt x="1629" y="313"/>
                  <a:pt x="1629" y="313"/>
                  <a:pt x="1629" y="313"/>
                </a:cubicBezTo>
                <a:cubicBezTo>
                  <a:pt x="1276" y="0"/>
                  <a:pt x="1276" y="0"/>
                  <a:pt x="1276" y="0"/>
                </a:cubicBezTo>
                <a:cubicBezTo>
                  <a:pt x="1276" y="128"/>
                  <a:pt x="1276" y="128"/>
                  <a:pt x="1276" y="128"/>
                </a:cubicBezTo>
                <a:cubicBezTo>
                  <a:pt x="374" y="128"/>
                  <a:pt x="374" y="128"/>
                  <a:pt x="374" y="128"/>
                </a:cubicBezTo>
                <a:cubicBezTo>
                  <a:pt x="254" y="128"/>
                  <a:pt x="19" y="131"/>
                  <a:pt x="0" y="49"/>
                </a:cubicBezTo>
                <a:cubicBezTo>
                  <a:pt x="0" y="128"/>
                  <a:pt x="36" y="502"/>
                  <a:pt x="374" y="502"/>
                </a:cubicBezTo>
                <a:close/>
              </a:path>
            </a:pathLst>
          </a:custGeom>
          <a:solidFill>
            <a:srgbClr val="19375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66156A9C-C6A9-7443-9172-7E2434A0349A}"/>
              </a:ext>
            </a:extLst>
          </p:cNvPr>
          <p:cNvSpPr>
            <a:spLocks/>
          </p:cNvSpPr>
          <p:nvPr/>
        </p:nvSpPr>
        <p:spPr bwMode="auto">
          <a:xfrm>
            <a:off x="5558769" y="2355359"/>
            <a:ext cx="776436" cy="298610"/>
          </a:xfrm>
          <a:custGeom>
            <a:avLst/>
            <a:gdLst>
              <a:gd name="T0" fmla="*/ 375 w 539"/>
              <a:gd name="T1" fmla="*/ 231 h 234"/>
              <a:gd name="T2" fmla="*/ 539 w 539"/>
              <a:gd name="T3" fmla="*/ 231 h 234"/>
              <a:gd name="T4" fmla="*/ 539 w 539"/>
              <a:gd name="T5" fmla="*/ 74 h 234"/>
              <a:gd name="T6" fmla="*/ 166 w 539"/>
              <a:gd name="T7" fmla="*/ 3 h 234"/>
              <a:gd name="T8" fmla="*/ 0 w 539"/>
              <a:gd name="T9" fmla="*/ 3 h 234"/>
              <a:gd name="T10" fmla="*/ 0 w 539"/>
              <a:gd name="T11" fmla="*/ 152 h 234"/>
              <a:gd name="T12" fmla="*/ 375 w 539"/>
              <a:gd name="T13" fmla="*/ 23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9" h="234">
                <a:moveTo>
                  <a:pt x="375" y="231"/>
                </a:moveTo>
                <a:cubicBezTo>
                  <a:pt x="539" y="231"/>
                  <a:pt x="539" y="231"/>
                  <a:pt x="539" y="231"/>
                </a:cubicBezTo>
                <a:cubicBezTo>
                  <a:pt x="539" y="74"/>
                  <a:pt x="539" y="74"/>
                  <a:pt x="539" y="74"/>
                </a:cubicBezTo>
                <a:cubicBezTo>
                  <a:pt x="509" y="0"/>
                  <a:pt x="283" y="3"/>
                  <a:pt x="16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52"/>
                  <a:pt x="0" y="152"/>
                  <a:pt x="0" y="152"/>
                </a:cubicBezTo>
                <a:cubicBezTo>
                  <a:pt x="19" y="234"/>
                  <a:pt x="254" y="231"/>
                  <a:pt x="375" y="231"/>
                </a:cubicBezTo>
                <a:close/>
              </a:path>
            </a:pathLst>
          </a:custGeom>
          <a:gradFill flip="none" rotWithShape="1">
            <a:gsLst>
              <a:gs pos="91000">
                <a:schemeClr val="tx1">
                  <a:lumMod val="60000"/>
                  <a:lumOff val="40000"/>
                </a:schemeClr>
              </a:gs>
              <a:gs pos="7000">
                <a:schemeClr val="tx1">
                  <a:lumMod val="60000"/>
                  <a:lumOff val="40000"/>
                </a:schemeClr>
              </a:gs>
              <a:gs pos="0">
                <a:schemeClr val="tx1"/>
              </a:gs>
              <a:gs pos="100000">
                <a:schemeClr val="tx1"/>
              </a:gs>
              <a:gs pos="55000">
                <a:schemeClr val="tx1">
                  <a:lumMod val="60000"/>
                  <a:lumOff val="40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681152BE-D40F-394E-A81F-D1D6794D8749}"/>
              </a:ext>
            </a:extLst>
          </p:cNvPr>
          <p:cNvSpPr txBox="1"/>
          <p:nvPr/>
        </p:nvSpPr>
        <p:spPr>
          <a:xfrm>
            <a:off x="6726463" y="2714006"/>
            <a:ext cx="80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 err="1">
                <a:solidFill>
                  <a:schemeClr val="bg1"/>
                </a:solidFill>
                <a:latin typeface="+mj-lt"/>
              </a:rPr>
              <a:t>Adaboost</a:t>
            </a:r>
            <a:endParaRPr lang="id-ID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F18D28A-738E-6747-980F-DD7C239F6A42}"/>
              </a:ext>
            </a:extLst>
          </p:cNvPr>
          <p:cNvSpPr txBox="1"/>
          <p:nvPr/>
        </p:nvSpPr>
        <p:spPr>
          <a:xfrm>
            <a:off x="4518792" y="1887531"/>
            <a:ext cx="105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b="1" dirty="0" err="1">
                <a:solidFill>
                  <a:schemeClr val="bg1"/>
                </a:solidFill>
                <a:latin typeface="+mj-lt"/>
              </a:rPr>
              <a:t>Bagging</a:t>
            </a:r>
            <a:r>
              <a:rPr lang="id-ID" sz="1200" b="1" dirty="0">
                <a:solidFill>
                  <a:schemeClr val="bg1"/>
                </a:solidFill>
                <a:latin typeface="+mj-lt"/>
              </a:rPr>
              <a:t> (</a:t>
            </a:r>
            <a:r>
              <a:rPr lang="id-ID" sz="1200" b="1" dirty="0" err="1">
                <a:solidFill>
                  <a:schemeClr val="bg1"/>
                </a:solidFill>
                <a:latin typeface="+mj-lt"/>
              </a:rPr>
              <a:t>Method</a:t>
            </a:r>
            <a:r>
              <a:rPr lang="id-ID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id-ID" sz="1200" b="1" dirty="0" err="1">
                <a:solidFill>
                  <a:schemeClr val="bg1"/>
                </a:solidFill>
                <a:latin typeface="+mj-lt"/>
              </a:rPr>
              <a:t>B</a:t>
            </a:r>
            <a:r>
              <a:rPr lang="id-ID" sz="1200" b="1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9A7B3904-E6CE-244A-B79B-A3574741BD00}"/>
              </a:ext>
            </a:extLst>
          </p:cNvPr>
          <p:cNvSpPr txBox="1">
            <a:spLocks noChangeAspect="1"/>
          </p:cNvSpPr>
          <p:nvPr/>
        </p:nvSpPr>
        <p:spPr>
          <a:xfrm>
            <a:off x="926334" y="1106154"/>
            <a:ext cx="2565582" cy="581909"/>
          </a:xfrm>
          <a:prstGeom prst="rect">
            <a:avLst/>
          </a:prstGeom>
          <a:solidFill>
            <a:schemeClr val="accent2"/>
          </a:solidFill>
        </p:spPr>
        <p:txBody>
          <a:bodyPr wrap="square" lIns="182880" tIns="91440" rIns="182880" bIns="91440" rtlCol="0" anchor="ctr" anchorCtr="0">
            <a:spAutoFit/>
          </a:bodyPr>
          <a:lstStyle/>
          <a:p>
            <a:pPr marL="644129"/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BBC72D7A-B1C6-2C48-B9F0-D47322A8CF42}"/>
              </a:ext>
            </a:extLst>
          </p:cNvPr>
          <p:cNvSpPr txBox="1">
            <a:spLocks noChangeAspect="1"/>
          </p:cNvSpPr>
          <p:nvPr/>
        </p:nvSpPr>
        <p:spPr>
          <a:xfrm>
            <a:off x="1119606" y="1289053"/>
            <a:ext cx="2106372" cy="216110"/>
          </a:xfrm>
          <a:prstGeom prst="rect">
            <a:avLst/>
          </a:prstGeom>
          <a:solidFill>
            <a:schemeClr val="accent2"/>
          </a:solidFill>
        </p:spPr>
        <p:txBody>
          <a:bodyPr wrap="square" lIns="54000" tIns="27000" rIns="54000" bIns="27000" rtlCol="0" anchor="t">
            <a:spAutoFit/>
          </a:bodyPr>
          <a:lstStyle/>
          <a:p>
            <a:pPr algn="ctr"/>
            <a:r>
              <a:rPr lang="en-US" sz="1050" b="1" dirty="0" err="1">
                <a:latin typeface="+mj-lt"/>
              </a:rPr>
              <a:t>Réduction</a:t>
            </a:r>
            <a:r>
              <a:rPr lang="en-US" sz="1050" b="1" dirty="0">
                <a:latin typeface="+mj-lt"/>
              </a:rPr>
              <a:t> de la variance</a:t>
            </a:r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DAE0E4C1-09AA-0E49-8D3A-FDDF560DD96C}"/>
              </a:ext>
            </a:extLst>
          </p:cNvPr>
          <p:cNvSpPr txBox="1">
            <a:spLocks noChangeAspect="1"/>
          </p:cNvSpPr>
          <p:nvPr/>
        </p:nvSpPr>
        <p:spPr>
          <a:xfrm>
            <a:off x="8516965" y="917461"/>
            <a:ext cx="2555427" cy="512022"/>
          </a:xfrm>
          <a:prstGeom prst="rect">
            <a:avLst/>
          </a:prstGeom>
          <a:solidFill>
            <a:schemeClr val="accent4"/>
          </a:solidFill>
        </p:spPr>
        <p:txBody>
          <a:bodyPr wrap="square" lIns="182880" tIns="91440" rIns="182880" bIns="91440" rtlCol="0" anchor="ctr" anchorCtr="0">
            <a:spAutoFit/>
          </a:bodyPr>
          <a:lstStyle/>
          <a:p>
            <a:pPr marL="644129"/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6F77756-1975-4548-A434-738EA833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493F46C8-769E-2744-808A-59FDB1231F82}"/>
              </a:ext>
            </a:extLst>
          </p:cNvPr>
          <p:cNvSpPr txBox="1">
            <a:spLocks noChangeAspect="1"/>
          </p:cNvSpPr>
          <p:nvPr/>
        </p:nvSpPr>
        <p:spPr>
          <a:xfrm>
            <a:off x="8713541" y="1078849"/>
            <a:ext cx="2106372" cy="216110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/>
          <a:p>
            <a:pPr algn="ctr"/>
            <a:r>
              <a:rPr lang="en-US" sz="1050" b="1" dirty="0" err="1">
                <a:solidFill>
                  <a:sysClr val="windowText" lastClr="000000"/>
                </a:solidFill>
                <a:latin typeface="+mj-lt"/>
              </a:rPr>
              <a:t>Réduction</a:t>
            </a:r>
            <a:r>
              <a:rPr lang="en-US" sz="1050" b="1" dirty="0">
                <a:solidFill>
                  <a:sysClr val="windowText" lastClr="000000"/>
                </a:solidFill>
                <a:latin typeface="+mj-lt"/>
              </a:rPr>
              <a:t> du </a:t>
            </a:r>
            <a:r>
              <a:rPr lang="en-US" sz="1050" b="1" dirty="0" err="1">
                <a:solidFill>
                  <a:sysClr val="windowText" lastClr="000000"/>
                </a:solidFill>
                <a:latin typeface="+mj-lt"/>
              </a:rPr>
              <a:t>biais</a:t>
            </a:r>
            <a:endParaRPr lang="id-ID" sz="1050" b="1" dirty="0">
              <a:solidFill>
                <a:sysClr val="windowText" lastClr="000000"/>
              </a:solidFill>
              <a:latin typeface="+mj-lt"/>
            </a:endParaRPr>
          </a:p>
        </p:txBody>
      </p: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00B05CB7-7518-D540-AEB8-14E19DF81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15417"/>
              </p:ext>
            </p:extLst>
          </p:nvPr>
        </p:nvGraphicFramePr>
        <p:xfrm>
          <a:off x="6207883" y="4096783"/>
          <a:ext cx="5534832" cy="260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050">
                  <a:extLst>
                    <a:ext uri="{9D8B030D-6E8A-4147-A177-3AD203B41FA5}">
                      <a16:colId xmlns:a16="http://schemas.microsoft.com/office/drawing/2014/main" val="1362372977"/>
                    </a:ext>
                  </a:extLst>
                </a:gridCol>
                <a:gridCol w="998884">
                  <a:extLst>
                    <a:ext uri="{9D8B030D-6E8A-4147-A177-3AD203B41FA5}">
                      <a16:colId xmlns:a16="http://schemas.microsoft.com/office/drawing/2014/main" val="1033208484"/>
                    </a:ext>
                  </a:extLst>
                </a:gridCol>
                <a:gridCol w="1106966">
                  <a:extLst>
                    <a:ext uri="{9D8B030D-6E8A-4147-A177-3AD203B41FA5}">
                      <a16:colId xmlns:a16="http://schemas.microsoft.com/office/drawing/2014/main" val="2452037250"/>
                    </a:ext>
                  </a:extLst>
                </a:gridCol>
                <a:gridCol w="1106966">
                  <a:extLst>
                    <a:ext uri="{9D8B030D-6E8A-4147-A177-3AD203B41FA5}">
                      <a16:colId xmlns:a16="http://schemas.microsoft.com/office/drawing/2014/main" val="3096081781"/>
                    </a:ext>
                  </a:extLst>
                </a:gridCol>
                <a:gridCol w="1106966">
                  <a:extLst>
                    <a:ext uri="{9D8B030D-6E8A-4147-A177-3AD203B41FA5}">
                      <a16:colId xmlns:a16="http://schemas.microsoft.com/office/drawing/2014/main" val="1023040509"/>
                    </a:ext>
                  </a:extLst>
                </a:gridCol>
              </a:tblGrid>
              <a:tr h="363896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iris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KNN ( k = 1 à 20 )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564966"/>
                  </a:ext>
                </a:extLst>
              </a:tr>
              <a:tr h="363896">
                <a:tc>
                  <a:txBody>
                    <a:bodyPr/>
                    <a:lstStyle/>
                    <a:p>
                      <a:pPr algn="ctr"/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err="1"/>
                        <a:t>Sklearn</a:t>
                      </a:r>
                      <a:endParaRPr lang="fr-FR" sz="1500" dirty="0"/>
                    </a:p>
                    <a:p>
                      <a:pPr algn="ctr"/>
                      <a:r>
                        <a:rPr lang="fr-FR" sz="1500" dirty="0"/>
                        <a:t>3FoldCV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Standard</a:t>
                      </a:r>
                    </a:p>
                    <a:p>
                      <a:pPr algn="ctr"/>
                      <a:r>
                        <a:rPr lang="fr-FR" sz="1500" dirty="0"/>
                        <a:t>LOOCV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err="1"/>
                        <a:t>Bagging</a:t>
                      </a:r>
                      <a:r>
                        <a:rPr lang="fr-FR" sz="1500" dirty="0"/>
                        <a:t> (B)</a:t>
                      </a:r>
                    </a:p>
                    <a:p>
                      <a:pPr algn="ctr"/>
                      <a:r>
                        <a:rPr lang="fr-FR" sz="1500" dirty="0"/>
                        <a:t>LOOCV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err="1"/>
                        <a:t>Adaboost</a:t>
                      </a:r>
                      <a:endParaRPr lang="fr-FR" sz="1500" dirty="0"/>
                    </a:p>
                    <a:p>
                      <a:pPr algn="ctr"/>
                      <a:r>
                        <a:rPr lang="fr-FR" sz="1500" dirty="0"/>
                        <a:t>LOOCV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85726"/>
                  </a:ext>
                </a:extLst>
              </a:tr>
              <a:tr h="363896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k 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38857"/>
                  </a:ext>
                </a:extLst>
              </a:tr>
              <a:tr h="628095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Erreur sur données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2.00%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3.33%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3.60%%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3.85%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923859"/>
                  </a:ext>
                </a:extLst>
              </a:tr>
              <a:tr h="363896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err="1"/>
                        <a:t>Accuracy</a:t>
                      </a:r>
                      <a:endParaRPr lang="fr-FR" sz="1500" dirty="0"/>
                    </a:p>
                    <a:p>
                      <a:pPr algn="ctr"/>
                      <a:r>
                        <a:rPr lang="fr-FR" sz="1500" dirty="0"/>
                        <a:t>associé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98.00%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96.67%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96.40%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96.15%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61000"/>
                  </a:ext>
                </a:extLst>
              </a:tr>
            </a:tbl>
          </a:graphicData>
        </a:graphic>
      </p:graphicFrame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59134653-3EE6-4340-A512-7D9D2CD37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30443"/>
              </p:ext>
            </p:extLst>
          </p:nvPr>
        </p:nvGraphicFramePr>
        <p:xfrm>
          <a:off x="375823" y="4104943"/>
          <a:ext cx="5534832" cy="260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050">
                  <a:extLst>
                    <a:ext uri="{9D8B030D-6E8A-4147-A177-3AD203B41FA5}">
                      <a16:colId xmlns:a16="http://schemas.microsoft.com/office/drawing/2014/main" val="1362372977"/>
                    </a:ext>
                  </a:extLst>
                </a:gridCol>
                <a:gridCol w="998884">
                  <a:extLst>
                    <a:ext uri="{9D8B030D-6E8A-4147-A177-3AD203B41FA5}">
                      <a16:colId xmlns:a16="http://schemas.microsoft.com/office/drawing/2014/main" val="1033208484"/>
                    </a:ext>
                  </a:extLst>
                </a:gridCol>
                <a:gridCol w="1106966">
                  <a:extLst>
                    <a:ext uri="{9D8B030D-6E8A-4147-A177-3AD203B41FA5}">
                      <a16:colId xmlns:a16="http://schemas.microsoft.com/office/drawing/2014/main" val="2452037250"/>
                    </a:ext>
                  </a:extLst>
                </a:gridCol>
                <a:gridCol w="1106966">
                  <a:extLst>
                    <a:ext uri="{9D8B030D-6E8A-4147-A177-3AD203B41FA5}">
                      <a16:colId xmlns:a16="http://schemas.microsoft.com/office/drawing/2014/main" val="3096081781"/>
                    </a:ext>
                  </a:extLst>
                </a:gridCol>
                <a:gridCol w="1106966">
                  <a:extLst>
                    <a:ext uri="{9D8B030D-6E8A-4147-A177-3AD203B41FA5}">
                      <a16:colId xmlns:a16="http://schemas.microsoft.com/office/drawing/2014/main" val="1023040509"/>
                    </a:ext>
                  </a:extLst>
                </a:gridCol>
              </a:tblGrid>
              <a:tr h="363896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err="1"/>
                        <a:t>winequality</a:t>
                      </a:r>
                      <a:endParaRPr lang="fr-FR" sz="15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KNN ( k = 2 à 20 )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564966"/>
                  </a:ext>
                </a:extLst>
              </a:tr>
              <a:tr h="363896">
                <a:tc>
                  <a:txBody>
                    <a:bodyPr/>
                    <a:lstStyle/>
                    <a:p>
                      <a:pPr algn="ctr"/>
                      <a:endParaRPr lang="fr-F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err="1"/>
                        <a:t>Sklearn</a:t>
                      </a:r>
                      <a:r>
                        <a:rPr lang="fr-FR" sz="1500" dirty="0"/>
                        <a:t> 3FoldCV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Standard</a:t>
                      </a:r>
                    </a:p>
                    <a:p>
                      <a:pPr algn="ctr"/>
                      <a:r>
                        <a:rPr lang="fr-FR" sz="1500" dirty="0"/>
                        <a:t>LOOCV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err="1"/>
                        <a:t>Bagging</a:t>
                      </a:r>
                      <a:r>
                        <a:rPr lang="fr-FR" sz="1500" dirty="0"/>
                        <a:t> (B)</a:t>
                      </a:r>
                    </a:p>
                    <a:p>
                      <a:pPr algn="ctr"/>
                      <a:r>
                        <a:rPr lang="fr-FR" sz="1500" dirty="0"/>
                        <a:t>LOOCV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err="1"/>
                        <a:t>Adaboost</a:t>
                      </a:r>
                      <a:endParaRPr lang="fr-FR" sz="1500" dirty="0"/>
                    </a:p>
                    <a:p>
                      <a:pPr algn="ctr"/>
                      <a:r>
                        <a:rPr lang="fr-FR" sz="1500" dirty="0"/>
                        <a:t>LOOCV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85726"/>
                  </a:ext>
                </a:extLst>
              </a:tr>
              <a:tr h="363896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k 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38857"/>
                  </a:ext>
                </a:extLst>
              </a:tr>
              <a:tr h="628095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Erreur sur données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45.40%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45.50%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39.66%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>
                          <a:solidFill>
                            <a:srgbClr val="C00000"/>
                          </a:solidFill>
                        </a:rPr>
                        <a:t>50.92%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923859"/>
                  </a:ext>
                </a:extLst>
              </a:tr>
              <a:tr h="363896">
                <a:tc>
                  <a:txBody>
                    <a:bodyPr/>
                    <a:lstStyle/>
                    <a:p>
                      <a:pPr algn="ctr"/>
                      <a:r>
                        <a:rPr lang="fr-FR" sz="1500" dirty="0" err="1"/>
                        <a:t>Accuracy</a:t>
                      </a:r>
                      <a:r>
                        <a:rPr lang="fr-FR" sz="1500" dirty="0"/>
                        <a:t> associé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54.60%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54.50%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/>
                        <a:t>60.34%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dirty="0">
                          <a:solidFill>
                            <a:srgbClr val="C00000"/>
                          </a:solidFill>
                        </a:rPr>
                        <a:t>49.07%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61000"/>
                  </a:ext>
                </a:extLst>
              </a:tr>
            </a:tbl>
          </a:graphicData>
        </a:graphic>
      </p:graphicFrame>
      <p:sp>
        <p:nvSpPr>
          <p:cNvPr id="30" name="TextBox 13">
            <a:extLst>
              <a:ext uri="{FF2B5EF4-FFF2-40B4-BE49-F238E27FC236}">
                <a16:creationId xmlns:a16="http://schemas.microsoft.com/office/drawing/2014/main" id="{596B8148-6AAF-8045-BC5F-F93F2F0817F5}"/>
              </a:ext>
            </a:extLst>
          </p:cNvPr>
          <p:cNvSpPr txBox="1">
            <a:spLocks noChangeAspect="1"/>
          </p:cNvSpPr>
          <p:nvPr/>
        </p:nvSpPr>
        <p:spPr>
          <a:xfrm>
            <a:off x="926334" y="1688063"/>
            <a:ext cx="2565582" cy="19620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182880" tIns="91440" rIns="182880" bIns="91440" rtlCol="0" anchor="ctr" anchorCtr="0">
            <a:spAutoFit/>
          </a:bodyPr>
          <a:lstStyle/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351BDB88-FAAA-654F-90AA-1B551BB877AD}"/>
              </a:ext>
            </a:extLst>
          </p:cNvPr>
          <p:cNvSpPr txBox="1">
            <a:spLocks noChangeAspect="1"/>
          </p:cNvSpPr>
          <p:nvPr/>
        </p:nvSpPr>
        <p:spPr>
          <a:xfrm>
            <a:off x="994162" y="1770682"/>
            <a:ext cx="2385646" cy="18319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54000" tIns="27000" rIns="54000" bIns="2700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50" dirty="0" err="1"/>
              <a:t>Modèle</a:t>
            </a:r>
            <a:r>
              <a:rPr lang="id-ID" sz="1050" dirty="0"/>
              <a:t> </a:t>
            </a:r>
            <a:r>
              <a:rPr lang="id-ID" sz="1050" dirty="0" err="1"/>
              <a:t>ensemble</a:t>
            </a:r>
            <a:r>
              <a:rPr lang="id-ID" sz="1050" dirty="0"/>
              <a:t> plus </a:t>
            </a:r>
            <a:r>
              <a:rPr lang="id-ID" sz="1050" dirty="0" err="1"/>
              <a:t>homogène</a:t>
            </a:r>
            <a:endParaRPr lang="id-ID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50" b="1" dirty="0" err="1">
                <a:solidFill>
                  <a:srgbClr val="C00000"/>
                </a:solidFill>
              </a:rPr>
              <a:t>Winequality</a:t>
            </a:r>
            <a:r>
              <a:rPr lang="id-ID" sz="1050" dirty="0"/>
              <a:t>: Les </a:t>
            </a:r>
            <a:r>
              <a:rPr lang="id-ID" sz="1050" dirty="0" err="1"/>
              <a:t>accuracies</a:t>
            </a:r>
            <a:r>
              <a:rPr lang="id-ID" sz="1050" dirty="0"/>
              <a:t> </a:t>
            </a:r>
            <a:r>
              <a:rPr lang="id-ID" sz="1050" dirty="0" err="1"/>
              <a:t>ne</a:t>
            </a:r>
            <a:r>
              <a:rPr lang="id-ID" sz="1050" dirty="0"/>
              <a:t> </a:t>
            </a:r>
            <a:r>
              <a:rPr lang="id-ID" sz="1050" dirty="0" err="1"/>
              <a:t>sont</a:t>
            </a:r>
            <a:r>
              <a:rPr lang="id-ID" sz="1050" dirty="0"/>
              <a:t> pas </a:t>
            </a:r>
            <a:r>
              <a:rPr lang="id-ID" sz="1050" dirty="0" err="1"/>
              <a:t>beaucoup</a:t>
            </a:r>
            <a:r>
              <a:rPr lang="id-ID" sz="1050" dirty="0"/>
              <a:t> plus </a:t>
            </a:r>
            <a:r>
              <a:rPr lang="id-ID" sz="1050" dirty="0" err="1"/>
              <a:t>élevés</a:t>
            </a:r>
            <a:r>
              <a:rPr lang="id-ID" sz="1050" dirty="0"/>
              <a:t> </a:t>
            </a:r>
            <a:r>
              <a:rPr lang="id-ID" sz="1050" dirty="0" err="1"/>
              <a:t>car</a:t>
            </a:r>
            <a:r>
              <a:rPr lang="id-ID" sz="1050" dirty="0"/>
              <a:t> </a:t>
            </a:r>
            <a:r>
              <a:rPr lang="id-ID" sz="1050" dirty="0" err="1"/>
              <a:t>nous</a:t>
            </a:r>
            <a:r>
              <a:rPr lang="id-ID" sz="1050" dirty="0"/>
              <a:t> </a:t>
            </a:r>
            <a:r>
              <a:rPr lang="id-ID" sz="1050" dirty="0" err="1"/>
              <a:t>utilisons</a:t>
            </a:r>
            <a:r>
              <a:rPr lang="id-ID" sz="1050" dirty="0"/>
              <a:t> </a:t>
            </a:r>
            <a:r>
              <a:rPr lang="id-ID" sz="1050" dirty="0" err="1"/>
              <a:t>des</a:t>
            </a:r>
            <a:r>
              <a:rPr lang="id-ID" sz="1050" dirty="0"/>
              <a:t> </a:t>
            </a:r>
            <a:r>
              <a:rPr lang="id-ID" sz="1050" dirty="0" err="1"/>
              <a:t>classifieurs</a:t>
            </a:r>
            <a:r>
              <a:rPr lang="id-ID" sz="1050" dirty="0"/>
              <a:t> </a:t>
            </a:r>
            <a:r>
              <a:rPr lang="id-ID" sz="1050" dirty="0" err="1"/>
              <a:t>déjà</a:t>
            </a:r>
            <a:r>
              <a:rPr lang="id-ID" sz="1050" dirty="0"/>
              <a:t> </a:t>
            </a:r>
            <a:r>
              <a:rPr lang="id-ID" sz="1050" dirty="0" err="1"/>
              <a:t>assez</a:t>
            </a:r>
            <a:r>
              <a:rPr lang="id-ID" sz="1050" dirty="0"/>
              <a:t> </a:t>
            </a:r>
            <a:r>
              <a:rPr lang="id-ID" sz="1050" dirty="0" err="1"/>
              <a:t>homogène</a:t>
            </a:r>
            <a:r>
              <a:rPr lang="id-ID" sz="1050" dirty="0"/>
              <a:t> (le </a:t>
            </a:r>
            <a:r>
              <a:rPr lang="id-ID" sz="1050" dirty="0" err="1"/>
              <a:t>kNN</a:t>
            </a:r>
            <a:r>
              <a:rPr lang="id-ID" sz="1050" dirty="0"/>
              <a:t> </a:t>
            </a:r>
            <a:r>
              <a:rPr lang="id-ID" sz="1050" dirty="0" err="1"/>
              <a:t>étant</a:t>
            </a:r>
            <a:r>
              <a:rPr lang="id-ID" sz="1050" dirty="0"/>
              <a:t> </a:t>
            </a:r>
            <a:r>
              <a:rPr lang="id-ID" sz="1050" dirty="0" err="1"/>
              <a:t>un</a:t>
            </a:r>
            <a:r>
              <a:rPr lang="id-ID" sz="1050" dirty="0"/>
              <a:t> </a:t>
            </a:r>
            <a:r>
              <a:rPr lang="id-ID" sz="1050" dirty="0" err="1"/>
              <a:t>classifieur</a:t>
            </a:r>
            <a:r>
              <a:rPr lang="id-ID" sz="1050" dirty="0"/>
              <a:t> </a:t>
            </a:r>
            <a:r>
              <a:rPr lang="id-ID" sz="1050" dirty="0" err="1"/>
              <a:t>à</a:t>
            </a:r>
            <a:r>
              <a:rPr lang="id-ID" sz="1050" dirty="0"/>
              <a:t> </a:t>
            </a:r>
            <a:r>
              <a:rPr lang="id-ID" sz="1050" dirty="0" err="1"/>
              <a:t>moyennisation</a:t>
            </a:r>
            <a:r>
              <a:rPr lang="id-ID" sz="1050" dirty="0"/>
              <a:t> </a:t>
            </a:r>
            <a:r>
              <a:rPr lang="id-ID" sz="1050" dirty="0" err="1"/>
              <a:t>locale</a:t>
            </a:r>
            <a:r>
              <a:rPr lang="id-ID" sz="105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050" b="1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C00000"/>
                </a:solidFill>
              </a:rPr>
              <a:t>Iris</a:t>
            </a:r>
            <a:r>
              <a:rPr lang="en-US" sz="1050" dirty="0"/>
              <a:t>: Pas de </a:t>
            </a:r>
            <a:r>
              <a:rPr lang="en-US" sz="1050" dirty="0" err="1"/>
              <a:t>grosse</a:t>
            </a:r>
            <a:r>
              <a:rPr lang="en-US" sz="1050" dirty="0"/>
              <a:t> difference dans les accuracies</a:t>
            </a:r>
            <a:endParaRPr lang="id-ID" sz="1050" dirty="0"/>
          </a:p>
          <a:p>
            <a:endParaRPr lang="id-ID" sz="1050" b="1" dirty="0">
              <a:latin typeface="+mj-lt"/>
            </a:endParaRP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3546EB64-FEB3-6A4E-8FC2-0DBE325016EA}"/>
              </a:ext>
            </a:extLst>
          </p:cNvPr>
          <p:cNvSpPr txBox="1">
            <a:spLocks noChangeAspect="1"/>
          </p:cNvSpPr>
          <p:nvPr/>
        </p:nvSpPr>
        <p:spPr>
          <a:xfrm>
            <a:off x="8516966" y="1417736"/>
            <a:ext cx="2555428" cy="2608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182880" tIns="91440" rIns="182880" bIns="91440" rtlCol="0" anchor="ctr" anchorCtr="0">
            <a:spAutoFit/>
          </a:bodyPr>
          <a:lstStyle/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  <a:p>
            <a:pPr marL="644129"/>
            <a:endParaRPr lang="en-US" sz="1050" dirty="0">
              <a:solidFill>
                <a:srgbClr val="FFFFFF"/>
              </a:solidFill>
            </a:endParaRPr>
          </a:p>
        </p:txBody>
      </p:sp>
      <p:sp>
        <p:nvSpPr>
          <p:cNvPr id="34" name="TextBox 21">
            <a:extLst>
              <a:ext uri="{FF2B5EF4-FFF2-40B4-BE49-F238E27FC236}">
                <a16:creationId xmlns:a16="http://schemas.microsoft.com/office/drawing/2014/main" id="{9DBCC75C-7386-094B-9A34-F12E44DC9A9B}"/>
              </a:ext>
            </a:extLst>
          </p:cNvPr>
          <p:cNvSpPr txBox="1">
            <a:spLocks noChangeAspect="1"/>
          </p:cNvSpPr>
          <p:nvPr/>
        </p:nvSpPr>
        <p:spPr>
          <a:xfrm>
            <a:off x="8587548" y="1449516"/>
            <a:ext cx="2358358" cy="2478268"/>
          </a:xfrm>
          <a:prstGeom prst="rect">
            <a:avLst/>
          </a:prstGeom>
          <a:noFill/>
        </p:spPr>
        <p:txBody>
          <a:bodyPr wrap="square" lIns="54000" tIns="27000" rIns="54000" bIns="2700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Le </a:t>
            </a:r>
            <a:r>
              <a:rPr lang="en-US" sz="1050" dirty="0" err="1"/>
              <a:t>modèle</a:t>
            </a:r>
            <a:r>
              <a:rPr lang="en-US" sz="1050" dirty="0"/>
              <a:t> </a:t>
            </a:r>
            <a:r>
              <a:rPr lang="en-US" sz="1050" dirty="0" err="1"/>
              <a:t>boosté</a:t>
            </a:r>
            <a:r>
              <a:rPr lang="en-US" sz="1050" dirty="0"/>
              <a:t> </a:t>
            </a:r>
            <a:r>
              <a:rPr lang="en-US" sz="1050" dirty="0" err="1"/>
              <a:t>apporte</a:t>
            </a:r>
            <a:r>
              <a:rPr lang="en-US" sz="1050" dirty="0"/>
              <a:t> plus de </a:t>
            </a:r>
            <a:r>
              <a:rPr lang="en-US" sz="1050" dirty="0" err="1"/>
              <a:t>poids</a:t>
            </a:r>
            <a:r>
              <a:rPr lang="en-US" sz="1050" dirty="0"/>
              <a:t> sur les observations mal </a:t>
            </a:r>
            <a:r>
              <a:rPr lang="en-US" sz="1050" dirty="0" err="1"/>
              <a:t>classifiés</a:t>
            </a:r>
            <a:r>
              <a:rPr lang="en-US" sz="1050" dirty="0"/>
              <a:t>, </a:t>
            </a:r>
            <a:r>
              <a:rPr lang="en-US" sz="1050" dirty="0" err="1"/>
              <a:t>ce</a:t>
            </a:r>
            <a:r>
              <a:rPr lang="en-US" sz="1050" dirty="0"/>
              <a:t> qui </a:t>
            </a:r>
            <a:r>
              <a:rPr lang="en-US" sz="1050" dirty="0" err="1"/>
              <a:t>réduit</a:t>
            </a:r>
            <a:r>
              <a:rPr lang="en-US" sz="1050" dirty="0"/>
              <a:t> le </a:t>
            </a:r>
            <a:r>
              <a:rPr lang="en-US" sz="1050" dirty="0" err="1"/>
              <a:t>biais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/>
              <a:t>Adaboost</a:t>
            </a:r>
            <a:r>
              <a:rPr lang="en-US" sz="1050" dirty="0"/>
              <a:t> </a:t>
            </a:r>
            <a:r>
              <a:rPr lang="en-US" sz="1050" dirty="0" err="1"/>
              <a:t>est</a:t>
            </a:r>
            <a:r>
              <a:rPr lang="en-US" sz="1050" dirty="0"/>
              <a:t> plus </a:t>
            </a:r>
            <a:r>
              <a:rPr lang="en-US" sz="1050" dirty="0" err="1"/>
              <a:t>efficace</a:t>
            </a:r>
            <a:r>
              <a:rPr lang="en-US" sz="1050" dirty="0"/>
              <a:t> pour les </a:t>
            </a:r>
            <a:r>
              <a:rPr lang="en-US" sz="1050" dirty="0" err="1"/>
              <a:t>modèles</a:t>
            </a:r>
            <a:r>
              <a:rPr lang="en-US" sz="1050" dirty="0"/>
              <a:t> qui </a:t>
            </a:r>
            <a:r>
              <a:rPr lang="en-US" sz="1050" dirty="0" err="1"/>
              <a:t>ont</a:t>
            </a:r>
            <a:r>
              <a:rPr lang="en-US" sz="1050" dirty="0"/>
              <a:t> de petites variances et plus de </a:t>
            </a:r>
            <a:r>
              <a:rPr lang="en-US" sz="1050" dirty="0" err="1"/>
              <a:t>biais</a:t>
            </a:r>
            <a:r>
              <a:rPr lang="en-US" sz="1050" dirty="0"/>
              <a:t>, </a:t>
            </a:r>
            <a:r>
              <a:rPr lang="en-US" sz="1050" dirty="0" err="1"/>
              <a:t>tel</a:t>
            </a:r>
            <a:r>
              <a:rPr lang="en-US" sz="1050" dirty="0"/>
              <a:t> que les </a:t>
            </a:r>
            <a:r>
              <a:rPr lang="en-US" sz="1050" dirty="0" err="1"/>
              <a:t>arbres</a:t>
            </a:r>
            <a:r>
              <a:rPr lang="en-US" sz="1050" dirty="0"/>
              <a:t> </a:t>
            </a:r>
            <a:r>
              <a:rPr lang="en-US" sz="1050" dirty="0" err="1"/>
              <a:t>décisionnels</a:t>
            </a:r>
            <a:r>
              <a:rPr lang="en-US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b="1" dirty="0">
              <a:solidFill>
                <a:sysClr val="windowText" lastClr="000000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 err="1">
                <a:solidFill>
                  <a:srgbClr val="C00000"/>
                </a:solidFill>
              </a:rPr>
              <a:t>Winequality</a:t>
            </a:r>
            <a:r>
              <a:rPr lang="en-US" sz="1050" dirty="0"/>
              <a:t>: </a:t>
            </a:r>
            <a:r>
              <a:rPr lang="en-US" sz="1050" dirty="0" err="1"/>
              <a:t>Adaboost</a:t>
            </a:r>
            <a:r>
              <a:rPr lang="en-US" sz="1050" dirty="0"/>
              <a:t> </a:t>
            </a:r>
            <a:r>
              <a:rPr lang="en-US" sz="1050" dirty="0" err="1"/>
              <a:t>donne</a:t>
            </a:r>
            <a:r>
              <a:rPr lang="en-US" sz="1050" dirty="0"/>
              <a:t> de plus </a:t>
            </a:r>
            <a:r>
              <a:rPr lang="en-US" sz="1050" dirty="0" err="1"/>
              <a:t>mauvais</a:t>
            </a:r>
            <a:r>
              <a:rPr lang="en-US" sz="1050" dirty="0"/>
              <a:t> </a:t>
            </a:r>
            <a:r>
              <a:rPr lang="en-US" sz="1050" dirty="0" err="1"/>
              <a:t>résultats</a:t>
            </a:r>
            <a:r>
              <a:rPr lang="en-US" sz="1050" dirty="0"/>
              <a:t> </a:t>
            </a:r>
            <a:r>
              <a:rPr lang="en-US" sz="1050" dirty="0" err="1"/>
              <a:t>mais</a:t>
            </a:r>
            <a:r>
              <a:rPr lang="en-US" sz="1050" dirty="0"/>
              <a:t> il faut changer les </a:t>
            </a:r>
            <a:r>
              <a:rPr lang="en-US" sz="1050" dirty="0" err="1"/>
              <a:t>paramètres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C00000"/>
                </a:solidFill>
              </a:rPr>
              <a:t>Iris</a:t>
            </a:r>
            <a:r>
              <a:rPr lang="en-US" sz="1050" dirty="0"/>
              <a:t>: Pas de grosses differences dans les accuracies</a:t>
            </a:r>
            <a:endParaRPr lang="id-ID" sz="1050" dirty="0"/>
          </a:p>
        </p:txBody>
      </p:sp>
    </p:spTree>
    <p:extLst>
      <p:ext uri="{BB962C8B-B14F-4D97-AF65-F5344CB8AC3E}">
        <p14:creationId xmlns:p14="http://schemas.microsoft.com/office/powerpoint/2010/main" val="227342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5E27AA9-C817-6040-886C-6E618050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Amélioration et Sources de Différences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1EFAC2-E516-C64D-B27C-C6C889AE63AA}"/>
              </a:ext>
            </a:extLst>
          </p:cNvPr>
          <p:cNvSpPr txBox="1"/>
          <p:nvPr/>
        </p:nvSpPr>
        <p:spPr>
          <a:xfrm>
            <a:off x="4699818" y="666155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Utiliser</a:t>
            </a:r>
            <a:r>
              <a:rPr lang="en-US" sz="1100" dirty="0"/>
              <a:t> </a:t>
            </a:r>
            <a:r>
              <a:rPr lang="en-US" sz="1100" dirty="0" err="1"/>
              <a:t>d’autres</a:t>
            </a:r>
            <a:r>
              <a:rPr lang="en-US" sz="1100" dirty="0"/>
              <a:t> validations </a:t>
            </a:r>
            <a:r>
              <a:rPr lang="en-US" sz="1100" dirty="0" err="1"/>
              <a:t>croisées</a:t>
            </a:r>
            <a:endParaRPr lang="en-US" sz="11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Adaboost</a:t>
            </a:r>
            <a:r>
              <a:rPr lang="en-US" sz="1100" dirty="0"/>
              <a:t>: </a:t>
            </a:r>
            <a:r>
              <a:rPr lang="en-US" sz="1100" dirty="0" err="1"/>
              <a:t>Introduire</a:t>
            </a:r>
            <a:r>
              <a:rPr lang="en-US" sz="1100" dirty="0"/>
              <a:t>/ Modifier les </a:t>
            </a:r>
            <a:r>
              <a:rPr lang="en-US" sz="1100" dirty="0" err="1"/>
              <a:t>paramètres</a:t>
            </a:r>
            <a:r>
              <a:rPr lang="en-US" sz="1100" dirty="0"/>
              <a:t> pour </a:t>
            </a:r>
            <a:r>
              <a:rPr lang="en-US" sz="1100" dirty="0" err="1"/>
              <a:t>améliorer</a:t>
            </a:r>
            <a:r>
              <a:rPr lang="en-US" sz="1100" dirty="0"/>
              <a:t> les </a:t>
            </a:r>
            <a:r>
              <a:rPr lang="en-US" sz="1100" dirty="0" err="1"/>
              <a:t>résultats</a:t>
            </a:r>
            <a:r>
              <a:rPr lang="en-US" sz="1100" dirty="0"/>
              <a:t>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Learning rate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Augmenter le </a:t>
            </a:r>
            <a:r>
              <a:rPr lang="en-US" sz="1100" dirty="0" err="1"/>
              <a:t>nombre</a:t>
            </a:r>
            <a:r>
              <a:rPr lang="en-US" sz="1100" dirty="0"/>
              <a:t> </a:t>
            </a:r>
            <a:r>
              <a:rPr lang="en-US" sz="1100" dirty="0" err="1"/>
              <a:t>d’échantillons</a:t>
            </a:r>
            <a:r>
              <a:rPr lang="en-US" sz="1100" dirty="0"/>
              <a:t> </a:t>
            </a:r>
            <a:r>
              <a:rPr lang="en-US" sz="1100" dirty="0" err="1"/>
              <a:t>boostsrap</a:t>
            </a:r>
            <a:endParaRPr lang="en-US" sz="11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Augmenter le </a:t>
            </a:r>
            <a:r>
              <a:rPr lang="en-US" sz="1100" dirty="0" err="1"/>
              <a:t>nombre</a:t>
            </a:r>
            <a:r>
              <a:rPr lang="en-US" sz="1100" dirty="0"/>
              <a:t> de k – </a:t>
            </a:r>
            <a:r>
              <a:rPr lang="en-US" sz="1100" dirty="0" err="1"/>
              <a:t>sachant</a:t>
            </a:r>
            <a:r>
              <a:rPr lang="en-US" sz="1100" dirty="0"/>
              <a:t> que plus k </a:t>
            </a:r>
            <a:r>
              <a:rPr lang="en-US" sz="1100" dirty="0" err="1"/>
              <a:t>est</a:t>
            </a:r>
            <a:r>
              <a:rPr lang="en-US" sz="1100" dirty="0"/>
              <a:t> grand, plus le </a:t>
            </a:r>
            <a:r>
              <a:rPr lang="en-US" sz="1100" dirty="0" err="1"/>
              <a:t>biais</a:t>
            </a:r>
            <a:r>
              <a:rPr lang="en-US" sz="1100" dirty="0"/>
              <a:t> </a:t>
            </a:r>
            <a:r>
              <a:rPr lang="en-US" sz="1100" dirty="0" err="1"/>
              <a:t>augmente</a:t>
            </a:r>
            <a:r>
              <a:rPr lang="en-US" sz="1100" dirty="0"/>
              <a:t> et la variance </a:t>
            </a:r>
            <a:r>
              <a:rPr lang="en-US" sz="1100" dirty="0" err="1"/>
              <a:t>diminue</a:t>
            </a:r>
            <a:r>
              <a:rPr lang="en-US" sz="1100" dirty="0"/>
              <a:t> (</a:t>
            </a:r>
            <a:r>
              <a:rPr lang="en-US" sz="1100" dirty="0" err="1"/>
              <a:t>Adaboost</a:t>
            </a:r>
            <a:r>
              <a:rPr lang="en-US" sz="1100" dirty="0"/>
              <a:t> </a:t>
            </a:r>
            <a:r>
              <a:rPr lang="en-US" sz="1100" dirty="0" err="1"/>
              <a:t>serait</a:t>
            </a:r>
            <a:r>
              <a:rPr lang="en-US" sz="1100" dirty="0"/>
              <a:t> plus performant dans </a:t>
            </a:r>
            <a:r>
              <a:rPr lang="en-US" sz="1100" dirty="0" err="1"/>
              <a:t>ce</a:t>
            </a:r>
            <a:r>
              <a:rPr lang="en-US" sz="1100" dirty="0"/>
              <a:t> </a:t>
            </a:r>
            <a:r>
              <a:rPr lang="en-US" sz="1100" dirty="0" err="1"/>
              <a:t>cas</a:t>
            </a:r>
            <a:r>
              <a:rPr lang="en-US" sz="1100" dirty="0"/>
              <a:t> car il </a:t>
            </a:r>
            <a:r>
              <a:rPr lang="en-US" sz="1100" dirty="0" err="1"/>
              <a:t>sert</a:t>
            </a:r>
            <a:r>
              <a:rPr lang="en-US" sz="1100" dirty="0"/>
              <a:t> plus </a:t>
            </a:r>
            <a:r>
              <a:rPr lang="en-US" sz="1100" dirty="0" err="1"/>
              <a:t>à</a:t>
            </a:r>
            <a:r>
              <a:rPr lang="en-US" sz="1100" dirty="0"/>
              <a:t> </a:t>
            </a:r>
            <a:r>
              <a:rPr lang="en-US" sz="1100" dirty="0" err="1"/>
              <a:t>diminuer</a:t>
            </a:r>
            <a:r>
              <a:rPr lang="en-US" sz="1100" dirty="0"/>
              <a:t> le </a:t>
            </a:r>
            <a:r>
              <a:rPr lang="en-US" sz="1100" dirty="0" err="1"/>
              <a:t>biais</a:t>
            </a:r>
            <a:r>
              <a:rPr lang="en-US" sz="1100" dirty="0"/>
              <a:t>).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Ajouter</a:t>
            </a:r>
            <a:r>
              <a:rPr lang="en-US" sz="1100" dirty="0"/>
              <a:t> 2 </a:t>
            </a:r>
            <a:r>
              <a:rPr lang="en-US" sz="1100" dirty="0" err="1"/>
              <a:t>nouvelles</a:t>
            </a:r>
            <a:r>
              <a:rPr lang="en-US" sz="1100" dirty="0"/>
              <a:t> </a:t>
            </a:r>
            <a:r>
              <a:rPr lang="en-US" sz="1100" dirty="0" err="1"/>
              <a:t>mesures</a:t>
            </a:r>
            <a:r>
              <a:rPr lang="en-US" sz="1100" dirty="0"/>
              <a:t> pour </a:t>
            </a:r>
            <a:r>
              <a:rPr lang="en-US" sz="1100" dirty="0" err="1"/>
              <a:t>mieux</a:t>
            </a:r>
            <a:r>
              <a:rPr lang="en-US" sz="1100" dirty="0"/>
              <a:t> </a:t>
            </a:r>
            <a:r>
              <a:rPr lang="en-US" sz="1100" dirty="0" err="1"/>
              <a:t>évaluer</a:t>
            </a:r>
            <a:r>
              <a:rPr lang="en-US" sz="1100" dirty="0"/>
              <a:t> le </a:t>
            </a:r>
            <a:r>
              <a:rPr lang="en-US" sz="1100" dirty="0" err="1"/>
              <a:t>biais</a:t>
            </a:r>
            <a:r>
              <a:rPr lang="en-US" sz="1100" dirty="0"/>
              <a:t>-variance: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Erreur</a:t>
            </a:r>
            <a:r>
              <a:rPr lang="en-US" sz="1100" dirty="0"/>
              <a:t> test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Variance </a:t>
            </a:r>
            <a:r>
              <a:rPr lang="en-US" sz="1100" dirty="0" err="1"/>
              <a:t>pourrait</a:t>
            </a:r>
            <a:r>
              <a:rPr lang="en-US" sz="1100" dirty="0"/>
              <a:t> </a:t>
            </a:r>
            <a:r>
              <a:rPr lang="en-US" sz="1100" dirty="0" err="1"/>
              <a:t>être</a:t>
            </a:r>
            <a:r>
              <a:rPr lang="en-US" sz="1100" dirty="0"/>
              <a:t> </a:t>
            </a:r>
            <a:r>
              <a:rPr lang="en-US" sz="1100" dirty="0" err="1"/>
              <a:t>mesurée</a:t>
            </a:r>
            <a:r>
              <a:rPr lang="en-US" sz="1100" dirty="0"/>
              <a:t> </a:t>
            </a:r>
            <a:r>
              <a:rPr lang="en-US" sz="1100" dirty="0" err="1"/>
              <a:t>comme</a:t>
            </a:r>
            <a:r>
              <a:rPr lang="en-US" sz="1100" dirty="0"/>
              <a:t> </a:t>
            </a:r>
            <a:r>
              <a:rPr lang="en-US" sz="1100" dirty="0" err="1"/>
              <a:t>Erreur</a:t>
            </a:r>
            <a:r>
              <a:rPr lang="en-US" sz="1100" dirty="0"/>
              <a:t> train – </a:t>
            </a:r>
            <a:r>
              <a:rPr lang="en-US" sz="1100" dirty="0" err="1"/>
              <a:t>Erreur</a:t>
            </a:r>
            <a:r>
              <a:rPr lang="en-US" sz="1100" dirty="0"/>
              <a:t> test. </a:t>
            </a:r>
            <a:r>
              <a:rPr lang="en-US" sz="1100" dirty="0" err="1"/>
              <a:t>Cela</a:t>
            </a:r>
            <a:r>
              <a:rPr lang="en-US" sz="1100" dirty="0"/>
              <a:t> </a:t>
            </a:r>
            <a:r>
              <a:rPr lang="en-US" sz="1100" dirty="0" err="1"/>
              <a:t>permettrait</a:t>
            </a:r>
            <a:r>
              <a:rPr lang="en-US" sz="1100" dirty="0"/>
              <a:t> de </a:t>
            </a:r>
            <a:r>
              <a:rPr lang="en-US" sz="1100" dirty="0" err="1"/>
              <a:t>voir</a:t>
            </a:r>
            <a:r>
              <a:rPr lang="en-US" sz="1100" dirty="0"/>
              <a:t> </a:t>
            </a:r>
            <a:r>
              <a:rPr lang="en-US" sz="1100" dirty="0" err="1"/>
              <a:t>si</a:t>
            </a:r>
            <a:r>
              <a:rPr lang="en-US" sz="1100" dirty="0"/>
              <a:t> le </a:t>
            </a:r>
            <a:r>
              <a:rPr lang="en-US" sz="1100" dirty="0" err="1"/>
              <a:t>modèle</a:t>
            </a:r>
            <a:r>
              <a:rPr lang="en-US" sz="1100" dirty="0"/>
              <a:t> </a:t>
            </a:r>
            <a:r>
              <a:rPr lang="en-US" sz="1100" dirty="0" err="1"/>
              <a:t>est</a:t>
            </a:r>
            <a:r>
              <a:rPr lang="en-US" sz="1100" dirty="0"/>
              <a:t> plus overfitting (train error &lt;  test error) </a:t>
            </a:r>
            <a:r>
              <a:rPr lang="en-US" sz="1100" dirty="0" err="1"/>
              <a:t>ou</a:t>
            </a:r>
            <a:r>
              <a:rPr lang="en-US" sz="1100" dirty="0"/>
              <a:t> pas.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9336704-751E-544E-856E-1E5354EB5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826" y="4547168"/>
            <a:ext cx="7454304" cy="231083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E575315-55FF-D54D-A6F2-7FA41571CBCC}"/>
              </a:ext>
            </a:extLst>
          </p:cNvPr>
          <p:cNvSpPr txBox="1"/>
          <p:nvPr/>
        </p:nvSpPr>
        <p:spPr>
          <a:xfrm>
            <a:off x="4699818" y="185830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Améliorations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42502B8-F86F-1844-AA41-A18AF7567AA5}"/>
              </a:ext>
            </a:extLst>
          </p:cNvPr>
          <p:cNvSpPr txBox="1"/>
          <p:nvPr/>
        </p:nvSpPr>
        <p:spPr>
          <a:xfrm>
            <a:off x="4699818" y="3093598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Sources de différences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80896BC-7A22-6B4C-98C7-10E9BA942D9D}"/>
              </a:ext>
            </a:extLst>
          </p:cNvPr>
          <p:cNvSpPr txBox="1"/>
          <p:nvPr/>
        </p:nvSpPr>
        <p:spPr>
          <a:xfrm>
            <a:off x="4713403" y="3968484"/>
            <a:ext cx="5090435" cy="72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Différences</a:t>
            </a:r>
            <a:r>
              <a:rPr lang="en-US" sz="1100" dirty="0"/>
              <a:t> entre </a:t>
            </a:r>
            <a:r>
              <a:rPr lang="en-US" sz="1100" dirty="0" err="1"/>
              <a:t>sklearn</a:t>
            </a:r>
            <a:r>
              <a:rPr lang="en-US" sz="1100" dirty="0"/>
              <a:t> et mon algo: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Différentes</a:t>
            </a:r>
            <a:r>
              <a:rPr lang="en-US" sz="1100" b="1" dirty="0"/>
              <a:t> distances : </a:t>
            </a:r>
            <a:r>
              <a:rPr lang="en-US" sz="1100" dirty="0" err="1"/>
              <a:t>euclidéenne</a:t>
            </a:r>
            <a:r>
              <a:rPr lang="en-US" sz="1100" dirty="0"/>
              <a:t> versus </a:t>
            </a:r>
            <a:r>
              <a:rPr lang="fr-FR" sz="1100" dirty="0" err="1"/>
              <a:t>minkowski</a:t>
            </a:r>
            <a:r>
              <a:rPr lang="fr-FR" sz="1100" dirty="0"/>
              <a:t>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100" b="1" dirty="0"/>
              <a:t>Différents temps de calcul </a:t>
            </a:r>
            <a:r>
              <a:rPr lang="fr-FR" sz="1100" dirty="0"/>
              <a:t>: Approche brute versus utilisation des arbres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100" b="1" dirty="0"/>
              <a:t>LOOCV</a:t>
            </a:r>
            <a:r>
              <a:rPr lang="fr-FR" sz="1100" dirty="0"/>
              <a:t> – Apporte plus de variabilités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26" name="Shape 399">
            <a:hlinkClick r:id="rId3"/>
            <a:extLst>
              <a:ext uri="{FF2B5EF4-FFF2-40B4-BE49-F238E27FC236}">
                <a16:creationId xmlns:a16="http://schemas.microsoft.com/office/drawing/2014/main" id="{76C83684-5AEA-574F-8BFB-C2B764F620B2}"/>
              </a:ext>
            </a:extLst>
          </p:cNvPr>
          <p:cNvSpPr/>
          <p:nvPr/>
        </p:nvSpPr>
        <p:spPr>
          <a:xfrm>
            <a:off x="7693095" y="4547168"/>
            <a:ext cx="1075765" cy="187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2400" spc="24"/>
            </a:lvl1pPr>
          </a:lstStyle>
          <a:p>
            <a:pPr lvl="0">
              <a:defRPr sz="1800" spc="0"/>
            </a:pPr>
            <a:r>
              <a:rPr lang="fr-CA" sz="1200" spc="12" dirty="0">
                <a:solidFill>
                  <a:srgbClr val="C00000"/>
                </a:solidFill>
                <a:latin typeface="+mj-lt"/>
              </a:rPr>
              <a:t>Iris</a:t>
            </a:r>
            <a:endParaRPr sz="1200" spc="12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72983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1570</TotalTime>
  <Words>904</Words>
  <Application>Microsoft Macintosh PowerPoint</Application>
  <PresentationFormat>Grand écran</PresentationFormat>
  <Paragraphs>215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KNN et  Analyse Données Génétiques</vt:lpstr>
      <vt:lpstr>Contenu</vt:lpstr>
      <vt:lpstr>Exercice 1</vt:lpstr>
      <vt:lpstr>Données</vt:lpstr>
      <vt:lpstr>Objectif</vt:lpstr>
      <vt:lpstr>Analyse kNN</vt:lpstr>
      <vt:lpstr>Techniques d’Ensemble  Réduire le biais et/ ou  variance</vt:lpstr>
      <vt:lpstr>Résultats</vt:lpstr>
      <vt:lpstr>Amélioration et Sources de Différences</vt:lpstr>
      <vt:lpstr>Exercice 2 BreastCancer</vt:lpstr>
      <vt:lpstr>Présentation PowerPoint</vt:lpstr>
      <vt:lpstr>Présentation PowerPoint</vt:lpstr>
      <vt:lpstr>Modèles testés AVEC et SANS réduction de dim.</vt:lpstr>
      <vt:lpstr>Precision-Recall et Déséquilibre des Classes</vt:lpstr>
      <vt:lpstr>Traiter le déséquilibre des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Données Génétiques et Analyse de kNN modifié </dc:title>
  <dc:creator>Elvina Govendasamy</dc:creator>
  <cp:lastModifiedBy>Elvina Govendasamy</cp:lastModifiedBy>
  <cp:revision>15</cp:revision>
  <dcterms:created xsi:type="dcterms:W3CDTF">2021-01-25T08:24:20Z</dcterms:created>
  <dcterms:modified xsi:type="dcterms:W3CDTF">2021-01-26T10:34:21Z</dcterms:modified>
</cp:coreProperties>
</file>