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303" r:id="rId4"/>
    <p:sldId id="259" r:id="rId5"/>
    <p:sldId id="301" r:id="rId6"/>
    <p:sldId id="306" r:id="rId7"/>
    <p:sldId id="304" r:id="rId8"/>
    <p:sldId id="305" r:id="rId9"/>
    <p:sldId id="307" r:id="rId10"/>
    <p:sldId id="308" r:id="rId11"/>
    <p:sldId id="309" r:id="rId12"/>
    <p:sldId id="268" r:id="rId13"/>
  </p:sldIdLst>
  <p:sldSz cx="9144000" cy="5143500" type="screen16x9"/>
  <p:notesSz cx="6858000" cy="9144000"/>
  <p:embeddedFontLst>
    <p:embeddedFont>
      <p:font typeface="Fira Code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EA8BF3-6A3C-47D2-A425-6C28CF96106D}">
  <a:tblStyle styleId="{0EEA8BF3-6A3C-47D2-A425-6C28CF9610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644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154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e7b3cc9d3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e7b3cc9d3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636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962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955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466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794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805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6" r:id="rId4"/>
    <p:sldLayoutId id="2147483659" r:id="rId5"/>
    <p:sldLayoutId id="2147483669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Programming </a:t>
            </a:r>
            <a:r>
              <a:rPr lang="en" dirty="0">
                <a:solidFill>
                  <a:schemeClr val="accent2"/>
                </a:solidFill>
              </a:rPr>
              <a:t>‘GoLanguage’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By Annur Akbar Bahagia&gt;</a:t>
            </a: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GO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802975" y="2717437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11" name="Google Shape;11182;p62">
            <a:extLst>
              <a:ext uri="{FF2B5EF4-FFF2-40B4-BE49-F238E27FC236}">
                <a16:creationId xmlns:a16="http://schemas.microsoft.com/office/drawing/2014/main" id="{5F6F19F8-2A25-4569-90CC-94129E4D3E72}"/>
              </a:ext>
            </a:extLst>
          </p:cNvPr>
          <p:cNvGrpSpPr/>
          <p:nvPr/>
        </p:nvGrpSpPr>
        <p:grpSpPr>
          <a:xfrm>
            <a:off x="4577977" y="-15062"/>
            <a:ext cx="4566023" cy="548683"/>
            <a:chOff x="3530150" y="2790075"/>
            <a:chExt cx="1962600" cy="225300"/>
          </a:xfrm>
        </p:grpSpPr>
        <p:sp>
          <p:nvSpPr>
            <p:cNvPr id="12" name="Google Shape;11183;p62">
              <a:extLst>
                <a:ext uri="{FF2B5EF4-FFF2-40B4-BE49-F238E27FC236}">
                  <a16:creationId xmlns:a16="http://schemas.microsoft.com/office/drawing/2014/main" id="{70789331-CADA-454A-BA2C-5C5A79B52B94}"/>
                </a:ext>
              </a:extLst>
            </p:cNvPr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184;p62">
              <a:extLst>
                <a:ext uri="{FF2B5EF4-FFF2-40B4-BE49-F238E27FC236}">
                  <a16:creationId xmlns:a16="http://schemas.microsoft.com/office/drawing/2014/main" id="{2B919998-F38D-474E-BC1B-DD66F89D12CA}"/>
                </a:ext>
              </a:extLst>
            </p:cNvPr>
            <p:cNvSpPr/>
            <p:nvPr/>
          </p:nvSpPr>
          <p:spPr>
            <a:xfrm>
              <a:off x="3535069" y="2794464"/>
              <a:ext cx="1104900" cy="216900"/>
            </a:xfrm>
            <a:prstGeom prst="rect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298298" y="-23564"/>
            <a:ext cx="666966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‘Menu Transaksi’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GO Language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16" name="Google Shape;11182;p62">
            <a:extLst>
              <a:ext uri="{FF2B5EF4-FFF2-40B4-BE49-F238E27FC236}">
                <a16:creationId xmlns:a16="http://schemas.microsoft.com/office/drawing/2014/main" id="{C51A96B6-39ED-44D7-86BB-81F78841E10E}"/>
              </a:ext>
            </a:extLst>
          </p:cNvPr>
          <p:cNvGrpSpPr/>
          <p:nvPr/>
        </p:nvGrpSpPr>
        <p:grpSpPr>
          <a:xfrm>
            <a:off x="4577977" y="-15062"/>
            <a:ext cx="4566023" cy="548683"/>
            <a:chOff x="3530150" y="2790075"/>
            <a:chExt cx="1962600" cy="225300"/>
          </a:xfrm>
        </p:grpSpPr>
        <p:sp>
          <p:nvSpPr>
            <p:cNvPr id="17" name="Google Shape;11183;p62">
              <a:extLst>
                <a:ext uri="{FF2B5EF4-FFF2-40B4-BE49-F238E27FC236}">
                  <a16:creationId xmlns:a16="http://schemas.microsoft.com/office/drawing/2014/main" id="{C928FEBE-3B09-4957-8F03-13A8C161A27C}"/>
                </a:ext>
              </a:extLst>
            </p:cNvPr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184;p62">
              <a:extLst>
                <a:ext uri="{FF2B5EF4-FFF2-40B4-BE49-F238E27FC236}">
                  <a16:creationId xmlns:a16="http://schemas.microsoft.com/office/drawing/2014/main" id="{B5114D46-340F-4A7B-8689-F10714E3948C}"/>
                </a:ext>
              </a:extLst>
            </p:cNvPr>
            <p:cNvSpPr/>
            <p:nvPr/>
          </p:nvSpPr>
          <p:spPr>
            <a:xfrm>
              <a:off x="3535069" y="2794464"/>
              <a:ext cx="1104900" cy="216900"/>
            </a:xfrm>
            <a:prstGeom prst="rect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C448D9A-0D12-4915-A055-5512B6204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686" y="549584"/>
            <a:ext cx="7720313" cy="40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73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549942" y="692097"/>
            <a:ext cx="3371579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Function </a:t>
            </a:r>
            <a:r>
              <a:rPr lang="en" sz="2800" dirty="0">
                <a:solidFill>
                  <a:schemeClr val="accent6"/>
                </a:solidFill>
              </a:rPr>
              <a:t>{</a:t>
            </a:r>
            <a:br>
              <a:rPr lang="en" sz="2800" dirty="0">
                <a:solidFill>
                  <a:schemeClr val="accent6"/>
                </a:solidFill>
              </a:rPr>
            </a:br>
            <a:endParaRPr sz="28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33475" y="2423886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br>
              <a:rPr lang="en" dirty="0">
                <a:solidFill>
                  <a:schemeClr val="accent6"/>
                </a:solidFill>
              </a:rPr>
            </a:br>
            <a:r>
              <a:rPr lang="en" dirty="0">
                <a:solidFill>
                  <a:schemeClr val="accent6"/>
                </a:solidFill>
              </a:rPr>
              <a:t>	1. Get(all,Id)</a:t>
            </a:r>
            <a:br>
              <a:rPr lang="en" dirty="0">
                <a:solidFill>
                  <a:schemeClr val="accent6"/>
                </a:solidFill>
              </a:rPr>
            </a:br>
            <a:r>
              <a:rPr lang="en" dirty="0">
                <a:solidFill>
                  <a:schemeClr val="accent6"/>
                </a:solidFill>
              </a:rPr>
              <a:t>	2. Post</a:t>
            </a:r>
            <a:br>
              <a:rPr lang="en" dirty="0">
                <a:solidFill>
                  <a:schemeClr val="accent6"/>
                </a:solidFill>
              </a:rPr>
            </a:br>
            <a:r>
              <a:rPr lang="en" dirty="0">
                <a:solidFill>
                  <a:schemeClr val="accent6"/>
                </a:solidFill>
              </a:rPr>
              <a:t>	3. Update</a:t>
            </a:r>
            <a:br>
              <a:rPr lang="en" dirty="0">
                <a:solidFill>
                  <a:schemeClr val="accent6"/>
                </a:solidFill>
              </a:rPr>
            </a:br>
            <a:r>
              <a:rPr lang="en" dirty="0">
                <a:solidFill>
                  <a:schemeClr val="accent6"/>
                </a:solidFill>
              </a:rPr>
              <a:t>	4. Delete</a:t>
            </a:r>
            <a:br>
              <a:rPr lang="en" dirty="0">
                <a:solidFill>
                  <a:schemeClr val="accent6"/>
                </a:solidFill>
              </a:rPr>
            </a:b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GO Language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15" name="Google Shape;11182;p62">
            <a:extLst>
              <a:ext uri="{FF2B5EF4-FFF2-40B4-BE49-F238E27FC236}">
                <a16:creationId xmlns:a16="http://schemas.microsoft.com/office/drawing/2014/main" id="{8E92EFF1-7245-431B-9141-4532DF5C10A5}"/>
              </a:ext>
            </a:extLst>
          </p:cNvPr>
          <p:cNvGrpSpPr/>
          <p:nvPr/>
        </p:nvGrpSpPr>
        <p:grpSpPr>
          <a:xfrm>
            <a:off x="4577977" y="-15062"/>
            <a:ext cx="4566023" cy="548683"/>
            <a:chOff x="3530150" y="2790075"/>
            <a:chExt cx="1962600" cy="225300"/>
          </a:xfrm>
        </p:grpSpPr>
        <p:sp>
          <p:nvSpPr>
            <p:cNvPr id="16" name="Google Shape;11183;p62">
              <a:extLst>
                <a:ext uri="{FF2B5EF4-FFF2-40B4-BE49-F238E27FC236}">
                  <a16:creationId xmlns:a16="http://schemas.microsoft.com/office/drawing/2014/main" id="{9CF15990-C79F-4BC3-BA72-30C19D659DD9}"/>
                </a:ext>
              </a:extLst>
            </p:cNvPr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184;p62">
              <a:extLst>
                <a:ext uri="{FF2B5EF4-FFF2-40B4-BE49-F238E27FC236}">
                  <a16:creationId xmlns:a16="http://schemas.microsoft.com/office/drawing/2014/main" id="{0B4FD02E-FDD6-42DD-B3F7-84C5385E1713}"/>
                </a:ext>
              </a:extLst>
            </p:cNvPr>
            <p:cNvSpPr/>
            <p:nvPr/>
          </p:nvSpPr>
          <p:spPr>
            <a:xfrm>
              <a:off x="3535069" y="2794464"/>
              <a:ext cx="1104900" cy="216900"/>
            </a:xfrm>
            <a:prstGeom prst="rect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471;p28">
            <a:extLst>
              <a:ext uri="{FF2B5EF4-FFF2-40B4-BE49-F238E27FC236}">
                <a16:creationId xmlns:a16="http://schemas.microsoft.com/office/drawing/2014/main" id="{57B34875-28DF-4DB1-ACD8-0E73ABFA03C4}"/>
              </a:ext>
            </a:extLst>
          </p:cNvPr>
          <p:cNvSpPr txBox="1">
            <a:spLocks/>
          </p:cNvSpPr>
          <p:nvPr/>
        </p:nvSpPr>
        <p:spPr>
          <a:xfrm>
            <a:off x="506643" y="-25437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100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l"/>
            <a:r>
              <a:rPr lang="en-ID" sz="3200" dirty="0">
                <a:solidFill>
                  <a:schemeClr val="accent2"/>
                </a:solidFill>
              </a:rPr>
              <a:t>‘</a:t>
            </a:r>
            <a:r>
              <a:rPr lang="en-ID" sz="3200" dirty="0" err="1">
                <a:solidFill>
                  <a:schemeClr val="accent2"/>
                </a:solidFill>
              </a:rPr>
              <a:t>Fungsi</a:t>
            </a:r>
            <a:r>
              <a:rPr lang="en-ID" sz="3200" dirty="0">
                <a:solidFill>
                  <a:schemeClr val="accent2"/>
                </a:solidFill>
              </a:rPr>
              <a:t>’;</a:t>
            </a:r>
          </a:p>
        </p:txBody>
      </p:sp>
    </p:spTree>
    <p:extLst>
      <p:ext uri="{BB962C8B-B14F-4D97-AF65-F5344CB8AC3E}">
        <p14:creationId xmlns:p14="http://schemas.microsoft.com/office/powerpoint/2010/main" val="1315067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9"/>
          <p:cNvSpPr txBox="1">
            <a:spLocks noGrp="1"/>
          </p:cNvSpPr>
          <p:nvPr>
            <p:ph type="title"/>
          </p:nvPr>
        </p:nvSpPr>
        <p:spPr>
          <a:xfrm>
            <a:off x="2145386" y="1294050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‘TAMAT’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br>
              <a:rPr lang="en" dirty="0"/>
            </a:br>
            <a:r>
              <a:rPr lang="en" dirty="0"/>
              <a:t>	</a:t>
            </a:r>
            <a:br>
              <a:rPr lang="en" dirty="0"/>
            </a:br>
            <a:r>
              <a:rPr lang="en" dirty="0"/>
              <a:t>	Terimakasih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815" name="Google Shape;815;p39"/>
          <p:cNvSpPr txBox="1"/>
          <p:nvPr/>
        </p:nvSpPr>
        <p:spPr>
          <a:xfrm>
            <a:off x="2145386" y="2719050"/>
            <a:ext cx="506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30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506643" y="-25437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‘Relasi Table’;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accent3"/>
                </a:solidFill>
              </a:rPr>
              <a:t>GO</a:t>
            </a:r>
            <a:r>
              <a:rPr lang="en-ID" sz="1400" dirty="0">
                <a:solidFill>
                  <a:schemeClr val="accent3"/>
                </a:solidFill>
              </a:rPr>
              <a:t> Language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BFEAF3-6C9D-42B3-8AEF-F01A8D7DB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25" y="707211"/>
            <a:ext cx="7994775" cy="3436900"/>
          </a:xfrm>
          <a:prstGeom prst="rect">
            <a:avLst/>
          </a:prstGeom>
        </p:spPr>
      </p:pic>
      <p:grpSp>
        <p:nvGrpSpPr>
          <p:cNvPr id="10" name="Google Shape;11182;p62">
            <a:extLst>
              <a:ext uri="{FF2B5EF4-FFF2-40B4-BE49-F238E27FC236}">
                <a16:creationId xmlns:a16="http://schemas.microsoft.com/office/drawing/2014/main" id="{DC467727-1AB3-4219-9830-8E385F7602F8}"/>
              </a:ext>
            </a:extLst>
          </p:cNvPr>
          <p:cNvGrpSpPr/>
          <p:nvPr/>
        </p:nvGrpSpPr>
        <p:grpSpPr>
          <a:xfrm>
            <a:off x="4577977" y="-15062"/>
            <a:ext cx="4566023" cy="548683"/>
            <a:chOff x="3530150" y="2790075"/>
            <a:chExt cx="1962600" cy="225300"/>
          </a:xfrm>
        </p:grpSpPr>
        <p:sp>
          <p:nvSpPr>
            <p:cNvPr id="11" name="Google Shape;11183;p62">
              <a:extLst>
                <a:ext uri="{FF2B5EF4-FFF2-40B4-BE49-F238E27FC236}">
                  <a16:creationId xmlns:a16="http://schemas.microsoft.com/office/drawing/2014/main" id="{DE5FD7A2-6442-4F90-9E1A-748F5F9AC6A0}"/>
                </a:ext>
              </a:extLst>
            </p:cNvPr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184;p62">
              <a:extLst>
                <a:ext uri="{FF2B5EF4-FFF2-40B4-BE49-F238E27FC236}">
                  <a16:creationId xmlns:a16="http://schemas.microsoft.com/office/drawing/2014/main" id="{B0A9DE65-9A63-4BD6-A3F2-88D3285061D3}"/>
                </a:ext>
              </a:extLst>
            </p:cNvPr>
            <p:cNvSpPr/>
            <p:nvPr/>
          </p:nvSpPr>
          <p:spPr>
            <a:xfrm>
              <a:off x="3535069" y="2794464"/>
              <a:ext cx="1104900" cy="216900"/>
            </a:xfrm>
            <a:prstGeom prst="rect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506643" y="-25437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‘Menu Lapangan’;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accent3"/>
                </a:solidFill>
              </a:rPr>
              <a:t>GO</a:t>
            </a:r>
            <a:r>
              <a:rPr lang="en-ID" sz="1400" dirty="0">
                <a:solidFill>
                  <a:schemeClr val="accent3"/>
                </a:solidFill>
              </a:rPr>
              <a:t> Language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74163-6D64-46E2-B0AF-993AA1847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662" y="515763"/>
            <a:ext cx="7801337" cy="4090961"/>
          </a:xfrm>
          <a:prstGeom prst="rect">
            <a:avLst/>
          </a:prstGeom>
        </p:spPr>
      </p:pic>
      <p:grpSp>
        <p:nvGrpSpPr>
          <p:cNvPr id="7" name="Google Shape;11182;p62">
            <a:extLst>
              <a:ext uri="{FF2B5EF4-FFF2-40B4-BE49-F238E27FC236}">
                <a16:creationId xmlns:a16="http://schemas.microsoft.com/office/drawing/2014/main" id="{DDAD1DD6-7B13-4A2B-A337-4FEF0FCD637D}"/>
              </a:ext>
            </a:extLst>
          </p:cNvPr>
          <p:cNvGrpSpPr/>
          <p:nvPr/>
        </p:nvGrpSpPr>
        <p:grpSpPr>
          <a:xfrm>
            <a:off x="4577977" y="-15062"/>
            <a:ext cx="4566023" cy="548683"/>
            <a:chOff x="3530150" y="2790075"/>
            <a:chExt cx="1962600" cy="225300"/>
          </a:xfrm>
        </p:grpSpPr>
        <p:sp>
          <p:nvSpPr>
            <p:cNvPr id="8" name="Google Shape;11183;p62">
              <a:extLst>
                <a:ext uri="{FF2B5EF4-FFF2-40B4-BE49-F238E27FC236}">
                  <a16:creationId xmlns:a16="http://schemas.microsoft.com/office/drawing/2014/main" id="{F2CA7260-2457-4C41-8466-206F53EE89E5}"/>
                </a:ext>
              </a:extLst>
            </p:cNvPr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184;p62">
              <a:extLst>
                <a:ext uri="{FF2B5EF4-FFF2-40B4-BE49-F238E27FC236}">
                  <a16:creationId xmlns:a16="http://schemas.microsoft.com/office/drawing/2014/main" id="{2D595B85-9080-4B69-89D4-9FD504253D93}"/>
                </a:ext>
              </a:extLst>
            </p:cNvPr>
            <p:cNvSpPr/>
            <p:nvPr/>
          </p:nvSpPr>
          <p:spPr>
            <a:xfrm>
              <a:off x="3535069" y="2794464"/>
              <a:ext cx="1104900" cy="216900"/>
            </a:xfrm>
            <a:prstGeom prst="rect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1347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549942" y="692097"/>
            <a:ext cx="3371579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Function </a:t>
            </a:r>
            <a:r>
              <a:rPr lang="en" sz="2800" dirty="0">
                <a:solidFill>
                  <a:schemeClr val="accent6"/>
                </a:solidFill>
              </a:rPr>
              <a:t>{</a:t>
            </a:r>
            <a:br>
              <a:rPr lang="en" sz="2800" dirty="0">
                <a:solidFill>
                  <a:schemeClr val="accent6"/>
                </a:solidFill>
              </a:rPr>
            </a:br>
            <a:endParaRPr sz="28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33475" y="2319275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br>
              <a:rPr lang="en" dirty="0">
                <a:solidFill>
                  <a:schemeClr val="accent6"/>
                </a:solidFill>
              </a:rPr>
            </a:br>
            <a:r>
              <a:rPr lang="en" dirty="0">
                <a:solidFill>
                  <a:schemeClr val="accent6"/>
                </a:solidFill>
              </a:rPr>
              <a:t>	1. Get</a:t>
            </a:r>
            <a:br>
              <a:rPr lang="en" dirty="0">
                <a:solidFill>
                  <a:schemeClr val="accent6"/>
                </a:solidFill>
              </a:rPr>
            </a:br>
            <a:r>
              <a:rPr lang="en" dirty="0">
                <a:solidFill>
                  <a:schemeClr val="accent6"/>
                </a:solidFill>
              </a:rPr>
              <a:t>	2. Post</a:t>
            </a:r>
            <a:br>
              <a:rPr lang="en" dirty="0">
                <a:solidFill>
                  <a:schemeClr val="accent6"/>
                </a:solidFill>
              </a:rPr>
            </a:br>
            <a:r>
              <a:rPr lang="en" dirty="0">
                <a:solidFill>
                  <a:schemeClr val="accent6"/>
                </a:solidFill>
              </a:rPr>
              <a:t>	3. Update </a:t>
            </a:r>
            <a:br>
              <a:rPr lang="en" dirty="0">
                <a:solidFill>
                  <a:schemeClr val="accent6"/>
                </a:solidFill>
              </a:rPr>
            </a:br>
            <a:r>
              <a:rPr lang="en" dirty="0">
                <a:solidFill>
                  <a:schemeClr val="accent6"/>
                </a:solidFill>
              </a:rPr>
              <a:t>	5. Delete</a:t>
            </a:r>
            <a:br>
              <a:rPr lang="en" dirty="0">
                <a:solidFill>
                  <a:schemeClr val="accent6"/>
                </a:solidFill>
              </a:rPr>
            </a:b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GO Language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15" name="Google Shape;11182;p62">
            <a:extLst>
              <a:ext uri="{FF2B5EF4-FFF2-40B4-BE49-F238E27FC236}">
                <a16:creationId xmlns:a16="http://schemas.microsoft.com/office/drawing/2014/main" id="{8E92EFF1-7245-431B-9141-4532DF5C10A5}"/>
              </a:ext>
            </a:extLst>
          </p:cNvPr>
          <p:cNvGrpSpPr/>
          <p:nvPr/>
        </p:nvGrpSpPr>
        <p:grpSpPr>
          <a:xfrm>
            <a:off x="4577977" y="-15062"/>
            <a:ext cx="4566023" cy="548683"/>
            <a:chOff x="3530150" y="2790075"/>
            <a:chExt cx="1962600" cy="225300"/>
          </a:xfrm>
        </p:grpSpPr>
        <p:sp>
          <p:nvSpPr>
            <p:cNvPr id="16" name="Google Shape;11183;p62">
              <a:extLst>
                <a:ext uri="{FF2B5EF4-FFF2-40B4-BE49-F238E27FC236}">
                  <a16:creationId xmlns:a16="http://schemas.microsoft.com/office/drawing/2014/main" id="{9CF15990-C79F-4BC3-BA72-30C19D659DD9}"/>
                </a:ext>
              </a:extLst>
            </p:cNvPr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184;p62">
              <a:extLst>
                <a:ext uri="{FF2B5EF4-FFF2-40B4-BE49-F238E27FC236}">
                  <a16:creationId xmlns:a16="http://schemas.microsoft.com/office/drawing/2014/main" id="{0B4FD02E-FDD6-42DD-B3F7-84C5385E1713}"/>
                </a:ext>
              </a:extLst>
            </p:cNvPr>
            <p:cNvSpPr/>
            <p:nvPr/>
          </p:nvSpPr>
          <p:spPr>
            <a:xfrm>
              <a:off x="3535069" y="2794464"/>
              <a:ext cx="1104900" cy="216900"/>
            </a:xfrm>
            <a:prstGeom prst="rect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471;p28">
            <a:extLst>
              <a:ext uri="{FF2B5EF4-FFF2-40B4-BE49-F238E27FC236}">
                <a16:creationId xmlns:a16="http://schemas.microsoft.com/office/drawing/2014/main" id="{4C7092F8-4AA3-4689-A3AE-4FC2A222A2BF}"/>
              </a:ext>
            </a:extLst>
          </p:cNvPr>
          <p:cNvSpPr txBox="1">
            <a:spLocks/>
          </p:cNvSpPr>
          <p:nvPr/>
        </p:nvSpPr>
        <p:spPr>
          <a:xfrm>
            <a:off x="506643" y="-25437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100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l"/>
            <a:r>
              <a:rPr lang="en-ID" sz="3200" dirty="0">
                <a:solidFill>
                  <a:schemeClr val="accent2"/>
                </a:solidFill>
              </a:rPr>
              <a:t>‘</a:t>
            </a:r>
            <a:r>
              <a:rPr lang="en-ID" sz="3200" dirty="0" err="1">
                <a:solidFill>
                  <a:schemeClr val="accent2"/>
                </a:solidFill>
              </a:rPr>
              <a:t>Fungsi</a:t>
            </a:r>
            <a:r>
              <a:rPr lang="en-ID" sz="3200" dirty="0">
                <a:solidFill>
                  <a:schemeClr val="accent2"/>
                </a:solidFill>
              </a:rPr>
              <a:t>’;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24678" y="-7579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‘Menu List Booking’</a:t>
            </a:r>
            <a:r>
              <a:rPr lang="en" dirty="0"/>
              <a:t>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GO Language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06A4D4-EBF1-40C7-9C56-19A9001AC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874" y="648553"/>
            <a:ext cx="7806125" cy="3997307"/>
          </a:xfrm>
          <a:prstGeom prst="rect">
            <a:avLst/>
          </a:prstGeom>
        </p:spPr>
      </p:pic>
      <p:grpSp>
        <p:nvGrpSpPr>
          <p:cNvPr id="16" name="Google Shape;11182;p62">
            <a:extLst>
              <a:ext uri="{FF2B5EF4-FFF2-40B4-BE49-F238E27FC236}">
                <a16:creationId xmlns:a16="http://schemas.microsoft.com/office/drawing/2014/main" id="{C51A96B6-39ED-44D7-86BB-81F78841E10E}"/>
              </a:ext>
            </a:extLst>
          </p:cNvPr>
          <p:cNvGrpSpPr/>
          <p:nvPr/>
        </p:nvGrpSpPr>
        <p:grpSpPr>
          <a:xfrm>
            <a:off x="4577977" y="-15062"/>
            <a:ext cx="4566023" cy="548683"/>
            <a:chOff x="3530150" y="2790075"/>
            <a:chExt cx="1962600" cy="225300"/>
          </a:xfrm>
        </p:grpSpPr>
        <p:sp>
          <p:nvSpPr>
            <p:cNvPr id="17" name="Google Shape;11183;p62">
              <a:extLst>
                <a:ext uri="{FF2B5EF4-FFF2-40B4-BE49-F238E27FC236}">
                  <a16:creationId xmlns:a16="http://schemas.microsoft.com/office/drawing/2014/main" id="{C928FEBE-3B09-4957-8F03-13A8C161A27C}"/>
                </a:ext>
              </a:extLst>
            </p:cNvPr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184;p62">
              <a:extLst>
                <a:ext uri="{FF2B5EF4-FFF2-40B4-BE49-F238E27FC236}">
                  <a16:creationId xmlns:a16="http://schemas.microsoft.com/office/drawing/2014/main" id="{B5114D46-340F-4A7B-8689-F10714E3948C}"/>
                </a:ext>
              </a:extLst>
            </p:cNvPr>
            <p:cNvSpPr/>
            <p:nvPr/>
          </p:nvSpPr>
          <p:spPr>
            <a:xfrm>
              <a:off x="3535069" y="2794464"/>
              <a:ext cx="1104900" cy="216900"/>
            </a:xfrm>
            <a:prstGeom prst="rect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0214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549942" y="692097"/>
            <a:ext cx="3371579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Function </a:t>
            </a:r>
            <a:r>
              <a:rPr lang="en" sz="2800" dirty="0">
                <a:solidFill>
                  <a:schemeClr val="accent6"/>
                </a:solidFill>
              </a:rPr>
              <a:t>{</a:t>
            </a:r>
            <a:br>
              <a:rPr lang="en" sz="2800" dirty="0">
                <a:solidFill>
                  <a:schemeClr val="accent6"/>
                </a:solidFill>
              </a:rPr>
            </a:br>
            <a:endParaRPr sz="28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33475" y="2532525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br>
              <a:rPr lang="en" dirty="0">
                <a:solidFill>
                  <a:schemeClr val="accent6"/>
                </a:solidFill>
              </a:rPr>
            </a:br>
            <a:r>
              <a:rPr lang="en" dirty="0">
                <a:solidFill>
                  <a:schemeClr val="accent6"/>
                </a:solidFill>
              </a:rPr>
              <a:t>	1. Get(all, 	name,tanggal)</a:t>
            </a:r>
            <a:br>
              <a:rPr lang="en" dirty="0">
                <a:solidFill>
                  <a:schemeClr val="accent6"/>
                </a:solidFill>
              </a:rPr>
            </a:br>
            <a:r>
              <a:rPr lang="en" dirty="0">
                <a:solidFill>
                  <a:schemeClr val="accent6"/>
                </a:solidFill>
              </a:rPr>
              <a:t>	2. Post</a:t>
            </a:r>
            <a:br>
              <a:rPr lang="en" dirty="0">
                <a:solidFill>
                  <a:schemeClr val="accent6"/>
                </a:solidFill>
              </a:rPr>
            </a:br>
            <a:r>
              <a:rPr lang="en" dirty="0">
                <a:solidFill>
                  <a:schemeClr val="accent6"/>
                </a:solidFill>
              </a:rPr>
              <a:t>	3. Update </a:t>
            </a:r>
            <a:br>
              <a:rPr lang="en" dirty="0">
                <a:solidFill>
                  <a:schemeClr val="accent6"/>
                </a:solidFill>
              </a:rPr>
            </a:br>
            <a:r>
              <a:rPr lang="en" dirty="0">
                <a:solidFill>
                  <a:schemeClr val="accent6"/>
                </a:solidFill>
              </a:rPr>
              <a:t>	5. Delete</a:t>
            </a:r>
            <a:br>
              <a:rPr lang="en" dirty="0">
                <a:solidFill>
                  <a:schemeClr val="accent6"/>
                </a:solidFill>
              </a:rPr>
            </a:b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GO Language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15" name="Google Shape;11182;p62">
            <a:extLst>
              <a:ext uri="{FF2B5EF4-FFF2-40B4-BE49-F238E27FC236}">
                <a16:creationId xmlns:a16="http://schemas.microsoft.com/office/drawing/2014/main" id="{8E92EFF1-7245-431B-9141-4532DF5C10A5}"/>
              </a:ext>
            </a:extLst>
          </p:cNvPr>
          <p:cNvGrpSpPr/>
          <p:nvPr/>
        </p:nvGrpSpPr>
        <p:grpSpPr>
          <a:xfrm>
            <a:off x="4577977" y="-15062"/>
            <a:ext cx="4566023" cy="548683"/>
            <a:chOff x="3530150" y="2790075"/>
            <a:chExt cx="1962600" cy="225300"/>
          </a:xfrm>
        </p:grpSpPr>
        <p:sp>
          <p:nvSpPr>
            <p:cNvPr id="16" name="Google Shape;11183;p62">
              <a:extLst>
                <a:ext uri="{FF2B5EF4-FFF2-40B4-BE49-F238E27FC236}">
                  <a16:creationId xmlns:a16="http://schemas.microsoft.com/office/drawing/2014/main" id="{9CF15990-C79F-4BC3-BA72-30C19D659DD9}"/>
                </a:ext>
              </a:extLst>
            </p:cNvPr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184;p62">
              <a:extLst>
                <a:ext uri="{FF2B5EF4-FFF2-40B4-BE49-F238E27FC236}">
                  <a16:creationId xmlns:a16="http://schemas.microsoft.com/office/drawing/2014/main" id="{0B4FD02E-FDD6-42DD-B3F7-84C5385E1713}"/>
                </a:ext>
              </a:extLst>
            </p:cNvPr>
            <p:cNvSpPr/>
            <p:nvPr/>
          </p:nvSpPr>
          <p:spPr>
            <a:xfrm>
              <a:off x="3535069" y="2794464"/>
              <a:ext cx="1104900" cy="216900"/>
            </a:xfrm>
            <a:prstGeom prst="rect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471;p28">
            <a:extLst>
              <a:ext uri="{FF2B5EF4-FFF2-40B4-BE49-F238E27FC236}">
                <a16:creationId xmlns:a16="http://schemas.microsoft.com/office/drawing/2014/main" id="{00A01750-4753-4D3C-9C40-8190A6339D21}"/>
              </a:ext>
            </a:extLst>
          </p:cNvPr>
          <p:cNvSpPr txBox="1">
            <a:spLocks/>
          </p:cNvSpPr>
          <p:nvPr/>
        </p:nvSpPr>
        <p:spPr>
          <a:xfrm>
            <a:off x="506643" y="-25437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100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l"/>
            <a:r>
              <a:rPr lang="en-ID" sz="3200" dirty="0">
                <a:solidFill>
                  <a:schemeClr val="accent2"/>
                </a:solidFill>
              </a:rPr>
              <a:t>‘</a:t>
            </a:r>
            <a:r>
              <a:rPr lang="en-ID" sz="3200" dirty="0" err="1">
                <a:solidFill>
                  <a:schemeClr val="accent2"/>
                </a:solidFill>
              </a:rPr>
              <a:t>Fungsi</a:t>
            </a:r>
            <a:r>
              <a:rPr lang="en-ID" sz="3200" dirty="0">
                <a:solidFill>
                  <a:schemeClr val="accent2"/>
                </a:solidFill>
              </a:rPr>
              <a:t>’;</a:t>
            </a:r>
          </a:p>
        </p:txBody>
      </p:sp>
    </p:spTree>
    <p:extLst>
      <p:ext uri="{BB962C8B-B14F-4D97-AF65-F5344CB8AC3E}">
        <p14:creationId xmlns:p14="http://schemas.microsoft.com/office/powerpoint/2010/main" val="2583871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24678" y="-7579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‘Source Code’</a:t>
            </a:r>
            <a:r>
              <a:rPr lang="en" dirty="0"/>
              <a:t>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GO Language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16" name="Google Shape;11182;p62">
            <a:extLst>
              <a:ext uri="{FF2B5EF4-FFF2-40B4-BE49-F238E27FC236}">
                <a16:creationId xmlns:a16="http://schemas.microsoft.com/office/drawing/2014/main" id="{C51A96B6-39ED-44D7-86BB-81F78841E10E}"/>
              </a:ext>
            </a:extLst>
          </p:cNvPr>
          <p:cNvGrpSpPr/>
          <p:nvPr/>
        </p:nvGrpSpPr>
        <p:grpSpPr>
          <a:xfrm>
            <a:off x="4577977" y="-15062"/>
            <a:ext cx="4566023" cy="548683"/>
            <a:chOff x="3530150" y="2790075"/>
            <a:chExt cx="1962600" cy="225300"/>
          </a:xfrm>
        </p:grpSpPr>
        <p:sp>
          <p:nvSpPr>
            <p:cNvPr id="17" name="Google Shape;11183;p62">
              <a:extLst>
                <a:ext uri="{FF2B5EF4-FFF2-40B4-BE49-F238E27FC236}">
                  <a16:creationId xmlns:a16="http://schemas.microsoft.com/office/drawing/2014/main" id="{C928FEBE-3B09-4957-8F03-13A8C161A27C}"/>
                </a:ext>
              </a:extLst>
            </p:cNvPr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184;p62">
              <a:extLst>
                <a:ext uri="{FF2B5EF4-FFF2-40B4-BE49-F238E27FC236}">
                  <a16:creationId xmlns:a16="http://schemas.microsoft.com/office/drawing/2014/main" id="{B5114D46-340F-4A7B-8689-F10714E3948C}"/>
                </a:ext>
              </a:extLst>
            </p:cNvPr>
            <p:cNvSpPr/>
            <p:nvPr/>
          </p:nvSpPr>
          <p:spPr>
            <a:xfrm>
              <a:off x="3535069" y="2794464"/>
              <a:ext cx="1104900" cy="216900"/>
            </a:xfrm>
            <a:prstGeom prst="rect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12BE0D8-DDB8-4704-9030-A814AF5FA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925" y="715047"/>
            <a:ext cx="5220429" cy="10193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AD10EC-278B-430E-92FA-AD694D627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925" y="1953351"/>
            <a:ext cx="5077534" cy="781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73F367-79AD-4CE7-899F-8C4FAA0597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924" y="2953497"/>
            <a:ext cx="7553075" cy="50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-95241" y="3110"/>
            <a:ext cx="666966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‘Menu Riwayat Booking’</a:t>
            </a:r>
            <a:r>
              <a:rPr lang="en" dirty="0"/>
              <a:t>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GO Language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16" name="Google Shape;11182;p62">
            <a:extLst>
              <a:ext uri="{FF2B5EF4-FFF2-40B4-BE49-F238E27FC236}">
                <a16:creationId xmlns:a16="http://schemas.microsoft.com/office/drawing/2014/main" id="{C51A96B6-39ED-44D7-86BB-81F78841E10E}"/>
              </a:ext>
            </a:extLst>
          </p:cNvPr>
          <p:cNvGrpSpPr/>
          <p:nvPr/>
        </p:nvGrpSpPr>
        <p:grpSpPr>
          <a:xfrm>
            <a:off x="4577977" y="-15062"/>
            <a:ext cx="4566023" cy="548683"/>
            <a:chOff x="3530150" y="2790075"/>
            <a:chExt cx="1962600" cy="225300"/>
          </a:xfrm>
        </p:grpSpPr>
        <p:sp>
          <p:nvSpPr>
            <p:cNvPr id="17" name="Google Shape;11183;p62">
              <a:extLst>
                <a:ext uri="{FF2B5EF4-FFF2-40B4-BE49-F238E27FC236}">
                  <a16:creationId xmlns:a16="http://schemas.microsoft.com/office/drawing/2014/main" id="{C928FEBE-3B09-4957-8F03-13A8C161A27C}"/>
                </a:ext>
              </a:extLst>
            </p:cNvPr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184;p62">
              <a:extLst>
                <a:ext uri="{FF2B5EF4-FFF2-40B4-BE49-F238E27FC236}">
                  <a16:creationId xmlns:a16="http://schemas.microsoft.com/office/drawing/2014/main" id="{B5114D46-340F-4A7B-8689-F10714E3948C}"/>
                </a:ext>
              </a:extLst>
            </p:cNvPr>
            <p:cNvSpPr/>
            <p:nvPr/>
          </p:nvSpPr>
          <p:spPr>
            <a:xfrm>
              <a:off x="3535069" y="2794464"/>
              <a:ext cx="1104900" cy="216900"/>
            </a:xfrm>
            <a:prstGeom prst="rect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3235B3E-DF3E-419D-9C15-CD4122ABE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328" y="538611"/>
            <a:ext cx="7465671" cy="406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5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549942" y="692097"/>
            <a:ext cx="3371579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Function </a:t>
            </a:r>
            <a:r>
              <a:rPr lang="en" sz="2800" dirty="0">
                <a:solidFill>
                  <a:schemeClr val="accent6"/>
                </a:solidFill>
              </a:rPr>
              <a:t>{</a:t>
            </a:r>
            <a:br>
              <a:rPr lang="en" sz="2800" dirty="0">
                <a:solidFill>
                  <a:schemeClr val="accent6"/>
                </a:solidFill>
              </a:rPr>
            </a:br>
            <a:endParaRPr sz="28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33475" y="2015217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br>
              <a:rPr lang="en" dirty="0">
                <a:solidFill>
                  <a:schemeClr val="accent6"/>
                </a:solidFill>
              </a:rPr>
            </a:br>
            <a:r>
              <a:rPr lang="en" dirty="0">
                <a:solidFill>
                  <a:schemeClr val="accent6"/>
                </a:solidFill>
              </a:rPr>
              <a:t>	1. Get(all,Id)</a:t>
            </a:r>
            <a:br>
              <a:rPr lang="en" dirty="0">
                <a:solidFill>
                  <a:schemeClr val="accent6"/>
                </a:solidFill>
              </a:rPr>
            </a:b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GO Language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15" name="Google Shape;11182;p62">
            <a:extLst>
              <a:ext uri="{FF2B5EF4-FFF2-40B4-BE49-F238E27FC236}">
                <a16:creationId xmlns:a16="http://schemas.microsoft.com/office/drawing/2014/main" id="{8E92EFF1-7245-431B-9141-4532DF5C10A5}"/>
              </a:ext>
            </a:extLst>
          </p:cNvPr>
          <p:cNvGrpSpPr/>
          <p:nvPr/>
        </p:nvGrpSpPr>
        <p:grpSpPr>
          <a:xfrm>
            <a:off x="4577977" y="-15062"/>
            <a:ext cx="4566023" cy="548683"/>
            <a:chOff x="3530150" y="2790075"/>
            <a:chExt cx="1962600" cy="225300"/>
          </a:xfrm>
        </p:grpSpPr>
        <p:sp>
          <p:nvSpPr>
            <p:cNvPr id="16" name="Google Shape;11183;p62">
              <a:extLst>
                <a:ext uri="{FF2B5EF4-FFF2-40B4-BE49-F238E27FC236}">
                  <a16:creationId xmlns:a16="http://schemas.microsoft.com/office/drawing/2014/main" id="{9CF15990-C79F-4BC3-BA72-30C19D659DD9}"/>
                </a:ext>
              </a:extLst>
            </p:cNvPr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184;p62">
              <a:extLst>
                <a:ext uri="{FF2B5EF4-FFF2-40B4-BE49-F238E27FC236}">
                  <a16:creationId xmlns:a16="http://schemas.microsoft.com/office/drawing/2014/main" id="{0B4FD02E-FDD6-42DD-B3F7-84C5385E1713}"/>
                </a:ext>
              </a:extLst>
            </p:cNvPr>
            <p:cNvSpPr/>
            <p:nvPr/>
          </p:nvSpPr>
          <p:spPr>
            <a:xfrm>
              <a:off x="3535069" y="2794464"/>
              <a:ext cx="1104900" cy="216900"/>
            </a:xfrm>
            <a:prstGeom prst="rect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471;p28">
            <a:extLst>
              <a:ext uri="{FF2B5EF4-FFF2-40B4-BE49-F238E27FC236}">
                <a16:creationId xmlns:a16="http://schemas.microsoft.com/office/drawing/2014/main" id="{56B29D0F-4723-4654-BE8C-CCBB668D9EC1}"/>
              </a:ext>
            </a:extLst>
          </p:cNvPr>
          <p:cNvSpPr txBox="1">
            <a:spLocks/>
          </p:cNvSpPr>
          <p:nvPr/>
        </p:nvSpPr>
        <p:spPr>
          <a:xfrm>
            <a:off x="506643" y="-25437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100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l"/>
            <a:r>
              <a:rPr lang="en-ID" sz="3200" dirty="0">
                <a:solidFill>
                  <a:schemeClr val="accent2"/>
                </a:solidFill>
              </a:rPr>
              <a:t>‘</a:t>
            </a:r>
            <a:r>
              <a:rPr lang="en-ID" sz="3200" dirty="0" err="1">
                <a:solidFill>
                  <a:schemeClr val="accent2"/>
                </a:solidFill>
              </a:rPr>
              <a:t>Fungsi</a:t>
            </a:r>
            <a:r>
              <a:rPr lang="en-ID" sz="3200" dirty="0">
                <a:solidFill>
                  <a:schemeClr val="accent2"/>
                </a:solidFill>
              </a:rPr>
              <a:t>’;</a:t>
            </a:r>
          </a:p>
        </p:txBody>
      </p:sp>
    </p:spTree>
    <p:extLst>
      <p:ext uri="{BB962C8B-B14F-4D97-AF65-F5344CB8AC3E}">
        <p14:creationId xmlns:p14="http://schemas.microsoft.com/office/powerpoint/2010/main" val="2991832366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194</Words>
  <Application>Microsoft Office PowerPoint</Application>
  <PresentationFormat>On-screen Show (16:9)</PresentationFormat>
  <Paragraphs>48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Fira Code</vt:lpstr>
      <vt:lpstr>Arial</vt:lpstr>
      <vt:lpstr>Programming Language Workshop for Beginners by Slidesgo</vt:lpstr>
      <vt:lpstr>Programming ‘GoLanguage’ {</vt:lpstr>
      <vt:lpstr>‘Relasi Table’;</vt:lpstr>
      <vt:lpstr>‘Menu Lapangan’;</vt:lpstr>
      <vt:lpstr>Function { </vt:lpstr>
      <vt:lpstr>‘Menu List Booking’ </vt:lpstr>
      <vt:lpstr>Function { </vt:lpstr>
      <vt:lpstr>‘Source Code’ </vt:lpstr>
      <vt:lpstr>‘Menu Riwayat Booking’ </vt:lpstr>
      <vt:lpstr>Function { </vt:lpstr>
      <vt:lpstr>‘Menu Transaksi’</vt:lpstr>
      <vt:lpstr>Function { </vt:lpstr>
      <vt:lpstr>‘TAMAT’{     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‘GoLanguage’ {</dc:title>
  <dc:creator>akbar</dc:creator>
  <cp:lastModifiedBy>Annur Akbar</cp:lastModifiedBy>
  <cp:revision>3</cp:revision>
  <dcterms:modified xsi:type="dcterms:W3CDTF">2022-12-08T18:42:22Z</dcterms:modified>
</cp:coreProperties>
</file>