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2" r:id="rId7"/>
    <p:sldId id="289" r:id="rId8"/>
    <p:sldId id="285" r:id="rId9"/>
    <p:sldId id="286" r:id="rId10"/>
    <p:sldId id="284" r:id="rId11"/>
    <p:sldId id="283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Import – Export Extension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5244-82AD-2552-D032-2EE67A98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Output of the Import Function: 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F6E7B429-12A9-27CD-2A99-6160FFBB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90"/>
          <a:stretch/>
        </p:blipFill>
        <p:spPr>
          <a:xfrm>
            <a:off x="5816337" y="1243398"/>
            <a:ext cx="5982627" cy="293207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A32ED5-9A25-11BD-3C07-CCF847057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31"/>
          <a:stretch/>
        </p:blipFill>
        <p:spPr>
          <a:xfrm>
            <a:off x="209350" y="1264370"/>
            <a:ext cx="5277050" cy="291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D0465-0647-7847-B411-AC9A6647333C}"/>
              </a:ext>
            </a:extLst>
          </p:cNvPr>
          <p:cNvSpPr txBox="1"/>
          <p:nvPr/>
        </p:nvSpPr>
        <p:spPr>
          <a:xfrm>
            <a:off x="452485" y="4374037"/>
            <a:ext cx="4345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graph, before any modifications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Relationships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979EA-A83E-B544-D7FF-E4D21484CAF5}"/>
              </a:ext>
            </a:extLst>
          </p:cNvPr>
          <p:cNvSpPr txBox="1"/>
          <p:nvPr/>
        </p:nvSpPr>
        <p:spPr>
          <a:xfrm>
            <a:off x="6399101" y="4317476"/>
            <a:ext cx="4345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graph, after modifications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8000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AC29-5099-9F52-8EB9-2936F515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– Export Extension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D4C7-AD86-93BD-8BA9-CF367BEC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dirty="0"/>
              <a:t>Import- Export extension is to retrieve dataset from local neo4j and have the dataset in a csv file format. Edit the csv file and import the newly edited dataset back to Neo4j. </a:t>
            </a:r>
          </a:p>
          <a:p>
            <a:r>
              <a:rPr lang="en-US" dirty="0"/>
              <a:t>The csv file will contain a 2D-table of the type nodes and the relationship weight values between two nodes.</a:t>
            </a:r>
          </a:p>
          <a:p>
            <a:r>
              <a:rPr lang="en-US" dirty="0"/>
              <a:t> Editing the csv file and importing back to Neo4j,  will have the output graph in Neo4j reflecting the edited csv file. </a:t>
            </a:r>
          </a:p>
        </p:txBody>
      </p:sp>
    </p:spTree>
    <p:extLst>
      <p:ext uri="{BB962C8B-B14F-4D97-AF65-F5344CB8AC3E}">
        <p14:creationId xmlns:p14="http://schemas.microsoft.com/office/powerpoint/2010/main" val="126179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DE8E-160A-4D44-F0E7-9C1BC208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7224"/>
            <a:ext cx="10353762" cy="1257300"/>
          </a:xfrm>
        </p:spPr>
        <p:txBody>
          <a:bodyPr/>
          <a:lstStyle/>
          <a:p>
            <a:r>
              <a:rPr lang="en-US" dirty="0"/>
              <a:t>How to run: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B85A-83F0-96BB-6423-6B244F27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4524"/>
            <a:ext cx="10353762" cy="4517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code of this extension is under the folder name: </a:t>
            </a:r>
            <a:r>
              <a:rPr lang="en-US" u="sng" dirty="0"/>
              <a:t>Friendly-Neo4j-Exporter </a:t>
            </a:r>
          </a:p>
          <a:p>
            <a:r>
              <a:rPr lang="en-US" dirty="0"/>
              <a:t>This extension uses maven, to build a jar-file, run: </a:t>
            </a:r>
            <a:r>
              <a:rPr lang="en-US" u="sng" dirty="0" err="1"/>
              <a:t>mvn</a:t>
            </a:r>
            <a:r>
              <a:rPr lang="en-US" u="sng" dirty="0"/>
              <a:t> clean package </a:t>
            </a:r>
          </a:p>
          <a:p>
            <a:r>
              <a:rPr lang="en-US" dirty="0"/>
              <a:t>A jar-file will be available under the directory named “</a:t>
            </a:r>
            <a:r>
              <a:rPr lang="en-US" u="sng" dirty="0"/>
              <a:t>target</a:t>
            </a:r>
            <a:r>
              <a:rPr lang="en-US" dirty="0"/>
              <a:t>” [\Friendly-Neo4j-Exporter\target]</a:t>
            </a:r>
          </a:p>
          <a:p>
            <a:r>
              <a:rPr lang="en-US" dirty="0"/>
              <a:t>Stop services of Neo4j Graph database before copying the jar file to the plugin directory </a:t>
            </a:r>
          </a:p>
          <a:p>
            <a:r>
              <a:rPr lang="en-US" dirty="0"/>
              <a:t>Copy the jar-file named “</a:t>
            </a:r>
            <a:r>
              <a:rPr lang="en-US" u="sng" dirty="0"/>
              <a:t>friendly-neo4j-exporter-20.0.jar</a:t>
            </a:r>
            <a:r>
              <a:rPr lang="en-US" dirty="0"/>
              <a:t>” to the “</a:t>
            </a:r>
            <a:r>
              <a:rPr lang="en-US" u="sng" dirty="0">
                <a:effectLst/>
              </a:rPr>
              <a:t>plugin</a:t>
            </a:r>
            <a:r>
              <a:rPr lang="en-US" dirty="0"/>
              <a:t>” directory of your Neo4j instance. </a:t>
            </a:r>
          </a:p>
          <a:p>
            <a:r>
              <a:rPr lang="en-US" dirty="0"/>
              <a:t>Restart the service of Neo4j Graph database </a:t>
            </a:r>
          </a:p>
          <a:p>
            <a:r>
              <a:rPr lang="en-US" dirty="0"/>
              <a:t>Refer to </a:t>
            </a:r>
            <a:r>
              <a:rPr lang="en-US" u="sng" dirty="0"/>
              <a:t>neo4j.log </a:t>
            </a:r>
            <a:r>
              <a:rPr lang="en-US" dirty="0"/>
              <a:t>if Import-Export function does not run. </a:t>
            </a:r>
          </a:p>
          <a:p>
            <a:r>
              <a:rPr lang="en-US" dirty="0"/>
              <a:t>At local Neo4j you can start calling the procedure of the import-export function. </a:t>
            </a:r>
          </a:p>
        </p:txBody>
      </p:sp>
    </p:spTree>
    <p:extLst>
      <p:ext uri="{BB962C8B-B14F-4D97-AF65-F5344CB8AC3E}">
        <p14:creationId xmlns:p14="http://schemas.microsoft.com/office/powerpoint/2010/main" val="165161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B73-0EC4-9EE5-3432-532A56E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F9A7-20CC-31D2-31FB-53C26DD1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12127"/>
            <a:ext cx="10353762" cy="3247292"/>
          </a:xfrm>
        </p:spPr>
        <p:txBody>
          <a:bodyPr>
            <a:normAutofit/>
          </a:bodyPr>
          <a:lstStyle/>
          <a:p>
            <a:r>
              <a:rPr lang="en-US" dirty="0"/>
              <a:t>Under the “</a:t>
            </a:r>
            <a:r>
              <a:rPr lang="en-US" u="sng" dirty="0">
                <a:effectLst/>
              </a:rPr>
              <a:t>resources</a:t>
            </a:r>
            <a:r>
              <a:rPr lang="en-US" dirty="0"/>
              <a:t>” [\Friendly-Neo4j-Exporter\</a:t>
            </a:r>
            <a:r>
              <a:rPr lang="en-US" dirty="0" err="1"/>
              <a:t>src</a:t>
            </a:r>
            <a:r>
              <a:rPr lang="en-US" dirty="0"/>
              <a:t>\main\resources] directory of Friendly-Neo4j-Exporter, a configuration file, named “</a:t>
            </a:r>
            <a:r>
              <a:rPr lang="en-US" u="sng" dirty="0" err="1"/>
              <a:t>config.properties</a:t>
            </a:r>
            <a:r>
              <a:rPr lang="en-US" dirty="0"/>
              <a:t>”,  contains a list of global variables used in this extension. </a:t>
            </a:r>
          </a:p>
          <a:p>
            <a:r>
              <a:rPr lang="en-US" dirty="0"/>
              <a:t>Edit the configuration file’s variables based on the properties of the dataset that will be used</a:t>
            </a:r>
          </a:p>
          <a:p>
            <a:r>
              <a:rPr lang="en-US" dirty="0"/>
              <a:t>After editing the configuration file run </a:t>
            </a:r>
            <a:r>
              <a:rPr lang="en-US" u="sng" dirty="0" err="1"/>
              <a:t>mvn</a:t>
            </a:r>
            <a:r>
              <a:rPr lang="en-US" u="sng" dirty="0"/>
              <a:t> clean package </a:t>
            </a:r>
            <a:r>
              <a:rPr lang="en-US" dirty="0"/>
              <a:t>and do the steps from previous slide.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7D67-1115-2B50-71BC-54C0896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19" y="364503"/>
            <a:ext cx="10353762" cy="1257300"/>
          </a:xfrm>
        </p:spPr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058AC-681A-6009-9297-B3950143AD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36" y="1798337"/>
            <a:ext cx="3801080" cy="3558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7BD46-19E3-C958-EB5B-BDB23FDA16C8}"/>
              </a:ext>
            </a:extLst>
          </p:cNvPr>
          <p:cNvSpPr txBox="1"/>
          <p:nvPr/>
        </p:nvSpPr>
        <p:spPr>
          <a:xfrm>
            <a:off x="437774" y="5533536"/>
            <a:ext cx="39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dataset example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835A161-3F55-9BA0-F65A-048023793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2"/>
          <a:stretch/>
        </p:blipFill>
        <p:spPr>
          <a:xfrm>
            <a:off x="5269583" y="1745609"/>
            <a:ext cx="6582593" cy="3611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B6CFF5-2881-21C0-658A-C080EA6C2E0E}"/>
              </a:ext>
            </a:extLst>
          </p:cNvPr>
          <p:cNvSpPr txBox="1"/>
          <p:nvPr/>
        </p:nvSpPr>
        <p:spPr>
          <a:xfrm>
            <a:off x="5696315" y="5533536"/>
            <a:ext cx="59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the dataset in local Neo4j will give this output graph </a:t>
            </a:r>
          </a:p>
        </p:txBody>
      </p:sp>
    </p:spTree>
    <p:extLst>
      <p:ext uri="{BB962C8B-B14F-4D97-AF65-F5344CB8AC3E}">
        <p14:creationId xmlns:p14="http://schemas.microsoft.com/office/powerpoint/2010/main" val="2851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E6E8-A247-10FF-9C8D-55EC9F15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function: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EE7-6EB6-4CDE-AF69-C02B7F2C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function will give an output of a 2D table, where the x and y- axis is the type of the node and the relationship weight of between the two nodes. </a:t>
            </a:r>
          </a:p>
          <a:p>
            <a:r>
              <a:rPr lang="en-US" dirty="0"/>
              <a:t>Procedure: </a:t>
            </a:r>
            <a:r>
              <a:rPr lang="en-US" b="1" dirty="0">
                <a:highlight>
                  <a:srgbClr val="808000"/>
                </a:highlight>
              </a:rPr>
              <a:t>CALL </a:t>
            </a:r>
            <a:r>
              <a:rPr lang="en-US" b="1" dirty="0" err="1">
                <a:highlight>
                  <a:srgbClr val="808000"/>
                </a:highlight>
              </a:rPr>
              <a:t>fexporter.save.types</a:t>
            </a:r>
            <a:r>
              <a:rPr lang="en-US" b="1" dirty="0">
                <a:highlight>
                  <a:srgbClr val="808000"/>
                </a:highlight>
              </a:rPr>
              <a:t>([“labels”],”</a:t>
            </a:r>
            <a:r>
              <a:rPr lang="en-US" b="1" dirty="0" err="1">
                <a:highlight>
                  <a:srgbClr val="808000"/>
                </a:highlight>
              </a:rPr>
              <a:t>type”,”path</a:t>
            </a:r>
            <a:r>
              <a:rPr lang="en-US" b="1" dirty="0">
                <a:highlight>
                  <a:srgbClr val="808000"/>
                </a:highlight>
              </a:rPr>
              <a:t>”, “filename); </a:t>
            </a:r>
          </a:p>
          <a:p>
            <a:r>
              <a:rPr lang="en-US" dirty="0"/>
              <a:t>Example: </a:t>
            </a:r>
            <a:r>
              <a:rPr lang="en-US" dirty="0">
                <a:effectLst/>
                <a:highlight>
                  <a:srgbClr val="808000"/>
                </a:highlight>
              </a:rPr>
              <a:t>CALL </a:t>
            </a:r>
            <a:r>
              <a:rPr lang="en-US" dirty="0" err="1">
                <a:effectLst/>
                <a:highlight>
                  <a:srgbClr val="808000"/>
                </a:highlight>
              </a:rPr>
              <a:t>fexporter.save.types</a:t>
            </a:r>
            <a:r>
              <a:rPr lang="en-US" dirty="0">
                <a:effectLst/>
                <a:highlight>
                  <a:srgbClr val="808000"/>
                </a:highlight>
              </a:rPr>
              <a:t>(["Water"],"name", "C:\Users\Desktop", “result")</a:t>
            </a:r>
          </a:p>
          <a:p>
            <a:r>
              <a:rPr lang="en-US" dirty="0">
                <a:effectLst/>
              </a:rPr>
              <a:t>A successful run of the query will give an output </a:t>
            </a:r>
            <a:r>
              <a:rPr lang="en-US" dirty="0">
                <a:effectLst/>
                <a:latin typeface="+mj-lt"/>
              </a:rPr>
              <a:t>message of , </a:t>
            </a:r>
            <a:r>
              <a:rPr lang="en-US" b="0" i="0" u="sng" dirty="0">
                <a:effectLst/>
                <a:latin typeface="+mj-lt"/>
              </a:rPr>
              <a:t>"A new zip file has been created under 'C:\Users\Desktop\result.zip’”</a:t>
            </a:r>
          </a:p>
          <a:p>
            <a:r>
              <a:rPr lang="en-US" dirty="0">
                <a:effectLst/>
                <a:latin typeface="+mj-lt"/>
              </a:rPr>
              <a:t>A new zip file containing the csv file will be created under the path given. </a:t>
            </a:r>
          </a:p>
          <a:p>
            <a:pPr marL="36900" indent="0">
              <a:buNone/>
            </a:pPr>
            <a:endParaRPr lang="en-US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2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574E-65A8-9FE6-B15A-D2705D9D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0810"/>
            <a:ext cx="10353762" cy="1257300"/>
          </a:xfrm>
        </p:spPr>
        <p:txBody>
          <a:bodyPr/>
          <a:lstStyle/>
          <a:p>
            <a:r>
              <a:rPr lang="en-US" dirty="0"/>
              <a:t>Output of the Export Function: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36C143-39F7-89FE-2B8A-559F9EE0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939" y="1578110"/>
            <a:ext cx="8887469" cy="2485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CA4C3-E470-BB2B-C072-6F04038FF59B}"/>
              </a:ext>
            </a:extLst>
          </p:cNvPr>
          <p:cNvSpPr txBox="1"/>
          <p:nvPr/>
        </p:nvSpPr>
        <p:spPr>
          <a:xfrm>
            <a:off x="1680939" y="5175085"/>
            <a:ext cx="895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and y-axis are the name of the nodes , where y-axis is the source node and x-axis is the end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between the x and y-axis are the relationship weight values between two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relationship of y=Aquafina and x= Poland  is NULL indicating no relationship is present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B1A10-2D90-6E30-4928-BA32D0EFC691}"/>
              </a:ext>
            </a:extLst>
          </p:cNvPr>
          <p:cNvSpPr txBox="1"/>
          <p:nvPr/>
        </p:nvSpPr>
        <p:spPr>
          <a:xfrm>
            <a:off x="1680939" y="4252404"/>
            <a:ext cx="8864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</a:rPr>
              <a:t>NULL </a:t>
            </a:r>
            <a:r>
              <a:rPr lang="en-US" sz="1600" b="1" dirty="0">
                <a:solidFill>
                  <a:srgbClr val="FF0000"/>
                </a:solidFill>
              </a:rPr>
              <a:t>-&gt; Relationship does not exist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FF0000"/>
                </a:solidFill>
              </a:rPr>
              <a:t>NW</a:t>
            </a:r>
            <a:r>
              <a:rPr lang="en-US" sz="1600" b="1" dirty="0">
                <a:solidFill>
                  <a:srgbClr val="FF0000"/>
                </a:solidFill>
              </a:rPr>
              <a:t> -&gt; [no weight] relationship exist but does not have a weight value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359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F202-8B84-8069-F0FE-DC0F301B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5DB5-C539-FE98-1F59-03E11E4A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Import Function will retrieve the data from the csv file and create a graph based on the csv file </a:t>
            </a:r>
          </a:p>
          <a:p>
            <a:r>
              <a:rPr lang="en-US" dirty="0"/>
              <a:t>To edit the csv file: extract the csv file from the zip file, edit the csv file, and zip the csv file again. </a:t>
            </a:r>
          </a:p>
          <a:p>
            <a:r>
              <a:rPr lang="en-US" dirty="0"/>
              <a:t>Procedure: CALL </a:t>
            </a:r>
            <a:r>
              <a:rPr lang="en-US" dirty="0" err="1"/>
              <a:t>fexporter.type.load</a:t>
            </a:r>
            <a:r>
              <a:rPr lang="en-US" dirty="0"/>
              <a:t>(“Path”); </a:t>
            </a:r>
          </a:p>
          <a:p>
            <a:r>
              <a:rPr lang="en-US" dirty="0"/>
              <a:t>Example: </a:t>
            </a:r>
            <a:r>
              <a:rPr lang="en-US" dirty="0">
                <a:effectLst/>
              </a:rPr>
              <a:t>CALL </a:t>
            </a:r>
            <a:r>
              <a:rPr lang="en-US" dirty="0" err="1">
                <a:effectLst/>
              </a:rPr>
              <a:t>fexporter.type.load</a:t>
            </a:r>
            <a:r>
              <a:rPr lang="en-US" dirty="0">
                <a:effectLst/>
              </a:rPr>
              <a:t>("C:\\Users\\Desktop\\result.zip")</a:t>
            </a:r>
          </a:p>
          <a:p>
            <a:r>
              <a:rPr lang="en-US" dirty="0">
                <a:effectLst/>
              </a:rPr>
              <a:t>A successful run of the query will give an output message </a:t>
            </a:r>
            <a:r>
              <a:rPr lang="en-US" dirty="0">
                <a:effectLst/>
                <a:latin typeface="+mj-lt"/>
              </a:rPr>
              <a:t>of: </a:t>
            </a:r>
            <a:r>
              <a:rPr lang="en-US" b="0" i="0" u="sng" dirty="0">
                <a:effectLst/>
                <a:latin typeface="+mj-lt"/>
              </a:rPr>
              <a:t>"Zip file imported.“</a:t>
            </a:r>
          </a:p>
          <a:p>
            <a:r>
              <a:rPr lang="en-US" dirty="0">
                <a:effectLst/>
                <a:latin typeface="+mj-lt"/>
              </a:rPr>
              <a:t>A newly created graph will be available in local Neo4j.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2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F36D-00F0-A627-4233-A51035A8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Function: </a:t>
            </a:r>
          </a:p>
        </p:txBody>
      </p:sp>
      <p:pic>
        <p:nvPicPr>
          <p:cNvPr id="5" name="Content Placeholder 4" descr="A picture containing text, cabinet&#10;&#10;Description automatically generated">
            <a:extLst>
              <a:ext uri="{FF2B5EF4-FFF2-40B4-BE49-F238E27FC236}">
                <a16:creationId xmlns:a16="http://schemas.microsoft.com/office/drawing/2014/main" id="{C75A9E00-B5A8-038E-E5AD-FAFCD33F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" b="7299"/>
          <a:stretch/>
        </p:blipFill>
        <p:spPr>
          <a:xfrm>
            <a:off x="6468243" y="2447916"/>
            <a:ext cx="5030839" cy="1584433"/>
          </a:xfr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678B3F-C006-0531-3890-41460673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8" y="2575992"/>
            <a:ext cx="5204911" cy="1455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8139B-D25D-9AB5-E1CF-B527BB1B19F5}"/>
              </a:ext>
            </a:extLst>
          </p:cNvPr>
          <p:cNvSpPr txBox="1"/>
          <p:nvPr/>
        </p:nvSpPr>
        <p:spPr>
          <a:xfrm>
            <a:off x="402395" y="4371298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dataset, before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36E9-011A-07A3-4430-FF7FCE417C05}"/>
              </a:ext>
            </a:extLst>
          </p:cNvPr>
          <p:cNvSpPr txBox="1"/>
          <p:nvPr/>
        </p:nvSpPr>
        <p:spPr>
          <a:xfrm>
            <a:off x="6331077" y="4410084"/>
            <a:ext cx="530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dataset, with modifications on the node names</a:t>
            </a:r>
          </a:p>
        </p:txBody>
      </p:sp>
    </p:spTree>
    <p:extLst>
      <p:ext uri="{BB962C8B-B14F-4D97-AF65-F5344CB8AC3E}">
        <p14:creationId xmlns:p14="http://schemas.microsoft.com/office/powerpoint/2010/main" val="417800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{1C1F6389-19D7-4FF3-8400-87A2C7DFDCF1}tf55705232_win32</Template>
  <TotalTime>448</TotalTime>
  <Words>660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Import – Export Extension </vt:lpstr>
      <vt:lpstr>Import – Export Extension </vt:lpstr>
      <vt:lpstr>How to run: </vt:lpstr>
      <vt:lpstr>Configuration File</vt:lpstr>
      <vt:lpstr>Example: </vt:lpstr>
      <vt:lpstr>Export function: </vt:lpstr>
      <vt:lpstr>Output of the Export Function:</vt:lpstr>
      <vt:lpstr>Import Function </vt:lpstr>
      <vt:lpstr>Import Function: </vt:lpstr>
      <vt:lpstr>Output of the Import Function: </vt:lpstr>
    </vt:vector>
  </TitlesOfParts>
  <Company>CASTSOFTWARE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– Export Extension </dc:title>
  <dc:creator>Elvina Wibisono</dc:creator>
  <cp:lastModifiedBy>Elvina Wibisono</cp:lastModifiedBy>
  <cp:revision>3</cp:revision>
  <dcterms:created xsi:type="dcterms:W3CDTF">2022-07-25T13:30:33Z</dcterms:created>
  <dcterms:modified xsi:type="dcterms:W3CDTF">2022-08-31T17:49:21Z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