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1" r:id="rId3"/>
    <p:sldId id="263" r:id="rId4"/>
    <p:sldId id="259" r:id="rId5"/>
    <p:sldId id="264" r:id="rId6"/>
    <p:sldId id="265" r:id="rId7"/>
    <p:sldId id="266" r:id="rId8"/>
    <p:sldId id="267" r:id="rId9"/>
    <p:sldId id="268" r:id="rId1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6FB"/>
    <a:srgbClr val="070F17"/>
    <a:srgbClr val="59A0BB"/>
    <a:srgbClr val="2E6C95"/>
    <a:srgbClr val="1A3858"/>
    <a:srgbClr val="306486"/>
    <a:srgbClr val="25547C"/>
    <a:srgbClr val="4082A8"/>
    <a:srgbClr val="61A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5126" autoAdjust="0"/>
  </p:normalViewPr>
  <p:slideViewPr>
    <p:cSldViewPr snapToGrid="0">
      <p:cViewPr varScale="1">
        <p:scale>
          <a:sx n="46" d="100"/>
          <a:sy n="46" d="100"/>
        </p:scale>
        <p:origin x="1992" y="6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4B507-E7EB-453C-927D-155D16C2DA9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945A8-5857-4E94-BA78-AF8C5129B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4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E4A6-9687-4022-8A94-8037A0C7A57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587-2B40-40AE-8E43-0F8E87D46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18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E4A6-9687-4022-8A94-8037A0C7A57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587-2B40-40AE-8E43-0F8E87D46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66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E4A6-9687-4022-8A94-8037A0C7A57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587-2B40-40AE-8E43-0F8E87D46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3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E4A6-9687-4022-8A94-8037A0C7A57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587-2B40-40AE-8E43-0F8E87D46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30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E4A6-9687-4022-8A94-8037A0C7A57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587-2B40-40AE-8E43-0F8E87D46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E4A6-9687-4022-8A94-8037A0C7A57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587-2B40-40AE-8E43-0F8E87D46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7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E4A6-9687-4022-8A94-8037A0C7A57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587-2B40-40AE-8E43-0F8E87D46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64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E4A6-9687-4022-8A94-8037A0C7A57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587-2B40-40AE-8E43-0F8E87D46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00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E4A6-9687-4022-8A94-8037A0C7A57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587-2B40-40AE-8E43-0F8E87D46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66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E4A6-9687-4022-8A94-8037A0C7A57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587-2B40-40AE-8E43-0F8E87D46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56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E4A6-9687-4022-8A94-8037A0C7A57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587-2B40-40AE-8E43-0F8E87D46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37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5E4A6-9687-4022-8A94-8037A0C7A57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8587-2B40-40AE-8E43-0F8E87D46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3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lblogdepicodev.blogspot.com/2012/11/como-crear-y-usar-sprites-en-pagina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C8488B0-F035-6289-97E7-16B33506E99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pattFill prst="narVert">
            <a:fgClr>
              <a:srgbClr val="1A3858"/>
            </a:fgClr>
            <a:bgClr>
              <a:srgbClr val="306486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22CD88-7C19-A3EE-42D7-18325F05F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29"/>
            <a:ext cx="9601200" cy="9601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1BDD8C-B7BF-8694-791E-21BF76E7D4AA}"/>
              </a:ext>
            </a:extLst>
          </p:cNvPr>
          <p:cNvSpPr txBox="1"/>
          <p:nvPr/>
        </p:nvSpPr>
        <p:spPr>
          <a:xfrm>
            <a:off x="2406600" y="6803976"/>
            <a:ext cx="47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elblogdepicodev.blogspot.com/2012/11/como-crear-y-usar-sprites-en-paginas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sa/3.0/"/>
              </a:rPr>
              <a:t>CC BY-SA-NC</a:t>
            </a:r>
            <a:endParaRPr lang="pt-BR" sz="90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922A890-364B-CE2A-B35D-8777DEF0B196}"/>
              </a:ext>
            </a:extLst>
          </p:cNvPr>
          <p:cNvGrpSpPr/>
          <p:nvPr/>
        </p:nvGrpSpPr>
        <p:grpSpPr>
          <a:xfrm>
            <a:off x="2426651" y="6135807"/>
            <a:ext cx="4788000" cy="3816449"/>
            <a:chOff x="2406600" y="6346776"/>
            <a:chExt cx="4788000" cy="381644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ED593B-9637-9DF5-9D97-181D06219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23180"/>
            <a:stretch/>
          </p:blipFill>
          <p:spPr>
            <a:xfrm>
              <a:off x="2406600" y="6485056"/>
              <a:ext cx="4788000" cy="367816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BC0C153-5321-EF5C-48BD-A33438060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3862" b="77041"/>
            <a:stretch/>
          </p:blipFill>
          <p:spPr>
            <a:xfrm>
              <a:off x="2406600" y="6346776"/>
              <a:ext cx="4788000" cy="914400"/>
            </a:xfrm>
            <a:prstGeom prst="rect">
              <a:avLst/>
            </a:prstGeom>
            <a:noFill/>
          </p:spPr>
        </p:pic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669AF3C9-3F6F-CEF0-0949-F191CA4D9C20}"/>
              </a:ext>
            </a:extLst>
          </p:cNvPr>
          <p:cNvSpPr/>
          <p:nvPr/>
        </p:nvSpPr>
        <p:spPr>
          <a:xfrm>
            <a:off x="618654" y="9649058"/>
            <a:ext cx="8363891" cy="3046988"/>
          </a:xfrm>
          <a:prstGeom prst="rect">
            <a:avLst/>
          </a:prstGeom>
          <a:pattFill prst="narVert">
            <a:fgClr>
              <a:srgbClr val="1A3858"/>
            </a:fgClr>
            <a:bgClr>
              <a:srgbClr val="59A0BB"/>
            </a:bgClr>
          </a:pattFill>
          <a:ln>
            <a:solidFill>
              <a:schemeClr val="tx2">
                <a:lumMod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CSS: Guia para Desenvolvedores Web que Visam Explorar o Universo Digital</a:t>
            </a:r>
            <a:r>
              <a:rPr lang="pt-BR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BC2247-16B6-5A23-49C4-B31B364D568C}"/>
              </a:ext>
            </a:extLst>
          </p:cNvPr>
          <p:cNvSpPr/>
          <p:nvPr/>
        </p:nvSpPr>
        <p:spPr>
          <a:xfrm>
            <a:off x="618653" y="23929"/>
            <a:ext cx="8363891" cy="830997"/>
          </a:xfrm>
          <a:prstGeom prst="rect">
            <a:avLst/>
          </a:prstGeom>
          <a:solidFill>
            <a:srgbClr val="59A0BB">
              <a:alpha val="4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4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Elvintão</a:t>
            </a:r>
            <a:r>
              <a:rPr lang="pt-BR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Web </a:t>
            </a:r>
            <a:r>
              <a:rPr lang="pt-BR" sz="4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Developer</a:t>
            </a:r>
            <a:endParaRPr lang="pt-BR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7036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308FFBB-A833-686A-551C-C5BA2B35A9C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3F6FB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o componente">
            <a:extLst>
              <a:ext uri="{FF2B5EF4-FFF2-40B4-BE49-F238E27FC236}">
                <a16:creationId xmlns:a16="http://schemas.microsoft.com/office/drawing/2014/main" id="{97C62928-424A-F7D6-F6FA-C982D438F145}"/>
              </a:ext>
            </a:extLst>
          </p:cNvPr>
          <p:cNvSpPr txBox="1">
            <a:spLocks/>
          </p:cNvSpPr>
          <p:nvPr/>
        </p:nvSpPr>
        <p:spPr>
          <a:xfrm>
            <a:off x="845820" y="3584973"/>
            <a:ext cx="7909560" cy="78640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/>
              <a:t>O CSS (</a:t>
            </a:r>
            <a:r>
              <a:rPr lang="pt-BR" sz="2400" dirty="0" err="1"/>
              <a:t>Cascading</a:t>
            </a:r>
            <a:r>
              <a:rPr lang="pt-BR" sz="2400" dirty="0"/>
              <a:t> </a:t>
            </a:r>
            <a:r>
              <a:rPr lang="pt-BR" sz="2400" dirty="0" err="1"/>
              <a:t>Style</a:t>
            </a:r>
            <a:r>
              <a:rPr lang="pt-BR" sz="2400" dirty="0"/>
              <a:t> </a:t>
            </a:r>
            <a:r>
              <a:rPr lang="pt-BR" sz="2400" dirty="0" err="1"/>
              <a:t>Sheets</a:t>
            </a:r>
            <a:r>
              <a:rPr lang="pt-BR" sz="2400" dirty="0"/>
              <a:t>) foi proposto pela primeira vez em outubro de 1994 por </a:t>
            </a:r>
            <a:r>
              <a:rPr lang="pt-BR" sz="2400" dirty="0" err="1"/>
              <a:t>Håkon</a:t>
            </a:r>
            <a:r>
              <a:rPr lang="pt-BR" sz="2400" dirty="0"/>
              <a:t> </a:t>
            </a:r>
            <a:r>
              <a:rPr lang="pt-BR" sz="2400" dirty="0" err="1"/>
              <a:t>Wium</a:t>
            </a:r>
            <a:r>
              <a:rPr lang="pt-BR" sz="2400" dirty="0"/>
              <a:t> Lie, que buscava simplificar a programação de sites, que na época era muito mais complexa. A internet, como a conhecemos hoje, é fruto de uma evolução constante e gradativa desde sua invenção. Desde seus protocolos até suas linguagens de desenvolvimento sofreram tais </a:t>
            </a:r>
            <a:r>
              <a:rPr lang="pt-BR" sz="2400" dirty="0" err="1"/>
              <a:t>mudanças.Inicialmente</a:t>
            </a:r>
            <a:r>
              <a:rPr lang="pt-BR" sz="2400" dirty="0"/>
              <a:t>, o HTML foi criado com o objetivo de estruturar conteúdo e exibir texto de forma coerente, não para formatar informações. No entanto, à medida que o HTML se popularizava e evoluía, foram incluídas em suas qualidades o domínio de controlar algumas aparências para o documento. Isso fez com que a linguagem ficasse muito complexa, mais difícil de entender e </a:t>
            </a:r>
            <a:r>
              <a:rPr lang="pt-BR" sz="2400" dirty="0" err="1"/>
              <a:t>manter.Com</a:t>
            </a:r>
            <a:r>
              <a:rPr lang="pt-BR" sz="2400" dirty="0"/>
              <a:t> os novos recursos, designers e desenvolvedores de websites abusavam da criatividade e enchiam suas páginas de fontes e estilos visuais. No entanto, alterar um estilo em várias páginas tornou-se um trabalho manual, </a:t>
            </a:r>
            <a:r>
              <a:rPr lang="pt-BR" sz="2400" dirty="0" err="1"/>
              <a:t>tag</a:t>
            </a:r>
            <a:r>
              <a:rPr lang="pt-BR" sz="2400" dirty="0"/>
              <a:t> por </a:t>
            </a:r>
            <a:r>
              <a:rPr lang="pt-BR" sz="2400" dirty="0" err="1"/>
              <a:t>tag</a:t>
            </a:r>
            <a:r>
              <a:rPr lang="pt-BR" sz="2400" dirty="0"/>
              <a:t>. Misturar estilo e estrutura não era mais </a:t>
            </a:r>
            <a:r>
              <a:rPr lang="pt-BR" sz="2400" dirty="0" err="1"/>
              <a:t>interessante.Foi</a:t>
            </a:r>
            <a:r>
              <a:rPr lang="pt-BR" sz="2400" dirty="0"/>
              <a:t> assim que em 1995, </a:t>
            </a:r>
            <a:r>
              <a:rPr lang="pt-BR" sz="2400" dirty="0" err="1"/>
              <a:t>Håkon</a:t>
            </a:r>
            <a:r>
              <a:rPr lang="pt-BR" sz="2400" dirty="0"/>
              <a:t> </a:t>
            </a:r>
            <a:r>
              <a:rPr lang="pt-BR" sz="2400" dirty="0" err="1"/>
              <a:t>Wium</a:t>
            </a:r>
            <a:r>
              <a:rPr lang="pt-BR" sz="2400" dirty="0"/>
              <a:t> Lie e Bert Bos apresentaram a proposta do CSS, que logo foi apoiada pela W3C. A ideia geral era utilizar HTML somente para</a:t>
            </a:r>
            <a:endParaRPr lang="pt-BR" dirty="0"/>
          </a:p>
        </p:txBody>
      </p:sp>
      <p:sp>
        <p:nvSpPr>
          <p:cNvPr id="4" name="subtitulo componente">
            <a:extLst>
              <a:ext uri="{FF2B5EF4-FFF2-40B4-BE49-F238E27FC236}">
                <a16:creationId xmlns:a16="http://schemas.microsoft.com/office/drawing/2014/main" id="{48B2E4FE-1F19-FEF3-AA0E-C8C80CFE5E7F}"/>
              </a:ext>
            </a:extLst>
          </p:cNvPr>
          <p:cNvSpPr txBox="1"/>
          <p:nvPr/>
        </p:nvSpPr>
        <p:spPr>
          <a:xfrm>
            <a:off x="822961" y="2072640"/>
            <a:ext cx="790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Breve História do CSS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9B02D55-8B51-630C-90EB-23AC4CA9548E}"/>
              </a:ext>
            </a:extLst>
          </p:cNvPr>
          <p:cNvGrpSpPr/>
          <p:nvPr/>
        </p:nvGrpSpPr>
        <p:grpSpPr>
          <a:xfrm>
            <a:off x="552418" y="659640"/>
            <a:ext cx="8202962" cy="977886"/>
            <a:chOff x="552418" y="659640"/>
            <a:chExt cx="8202962" cy="977886"/>
          </a:xfrm>
        </p:grpSpPr>
        <p:sp>
          <p:nvSpPr>
            <p:cNvPr id="3" name="titulo componente">
              <a:extLst>
                <a:ext uri="{FF2B5EF4-FFF2-40B4-BE49-F238E27FC236}">
                  <a16:creationId xmlns:a16="http://schemas.microsoft.com/office/drawing/2014/main" id="{89968659-9706-0177-15E3-D40FA9AB7D65}"/>
                </a:ext>
              </a:extLst>
            </p:cNvPr>
            <p:cNvSpPr txBox="1"/>
            <p:nvPr/>
          </p:nvSpPr>
          <p:spPr>
            <a:xfrm>
              <a:off x="845820" y="929640"/>
              <a:ext cx="7909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b="1" dirty="0">
                  <a:latin typeface="Cascadia Mono SemiBold" panose="020B0609020000020004" pitchFamily="49" charset="0"/>
                  <a:cs typeface="Cascadia Mono SemiBold" panose="020B0609020000020004" pitchFamily="49" charset="0"/>
                </a:rPr>
                <a:t>INTRODUÇÃO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594A604D-DDE3-B6AE-67F8-D0A22488F8B9}"/>
                </a:ext>
              </a:extLst>
            </p:cNvPr>
            <p:cNvGrpSpPr/>
            <p:nvPr/>
          </p:nvGrpSpPr>
          <p:grpSpPr>
            <a:xfrm>
              <a:off x="552418" y="659640"/>
              <a:ext cx="586803" cy="540000"/>
              <a:chOff x="-2396523" y="1097526"/>
              <a:chExt cx="586803" cy="540000"/>
            </a:xfrm>
          </p:grpSpPr>
          <p:sp>
            <p:nvSpPr>
              <p:cNvPr id="5" name="Estrela: 4 Pontas 4">
                <a:extLst>
                  <a:ext uri="{FF2B5EF4-FFF2-40B4-BE49-F238E27FC236}">
                    <a16:creationId xmlns:a16="http://schemas.microsoft.com/office/drawing/2014/main" id="{0893C1C3-E7C6-77E1-828F-D73E34D9CA54}"/>
                  </a:ext>
                </a:extLst>
              </p:cNvPr>
              <p:cNvSpPr/>
              <p:nvPr/>
            </p:nvSpPr>
            <p:spPr>
              <a:xfrm>
                <a:off x="-2396523" y="1097526"/>
                <a:ext cx="540000" cy="540000"/>
              </a:xfrm>
              <a:prstGeom prst="star4">
                <a:avLst/>
              </a:prstGeom>
              <a:solidFill>
                <a:srgbClr val="F3F6F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strela: 4 Pontas 5">
                <a:extLst>
                  <a:ext uri="{FF2B5EF4-FFF2-40B4-BE49-F238E27FC236}">
                    <a16:creationId xmlns:a16="http://schemas.microsoft.com/office/drawing/2014/main" id="{733B68CC-ADCE-2364-0F03-E9064E535446}"/>
                  </a:ext>
                </a:extLst>
              </p:cNvPr>
              <p:cNvSpPr/>
              <p:nvPr/>
            </p:nvSpPr>
            <p:spPr>
              <a:xfrm>
                <a:off x="-2061720" y="1097526"/>
                <a:ext cx="252000" cy="252000"/>
              </a:xfrm>
              <a:prstGeom prst="star4">
                <a:avLst/>
              </a:prstGeom>
              <a:solidFill>
                <a:srgbClr val="F3F6F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037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308FFBB-A833-686A-551C-C5BA2B35A9C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3F6FB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o componente">
            <a:extLst>
              <a:ext uri="{FF2B5EF4-FFF2-40B4-BE49-F238E27FC236}">
                <a16:creationId xmlns:a16="http://schemas.microsoft.com/office/drawing/2014/main" id="{97C62928-424A-F7D6-F6FA-C982D438F145}"/>
              </a:ext>
            </a:extLst>
          </p:cNvPr>
          <p:cNvSpPr txBox="1">
            <a:spLocks noChangeAspect="1"/>
          </p:cNvSpPr>
          <p:nvPr/>
        </p:nvSpPr>
        <p:spPr>
          <a:xfrm>
            <a:off x="845820" y="1279922"/>
            <a:ext cx="7909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estruturar o website e a tarefa de apresentação ficaria com o CSS, disposto em um arquivo separado .</a:t>
            </a:r>
            <a:r>
              <a:rPr lang="pt-BR" sz="2400" dirty="0" err="1"/>
              <a:t>css</a:t>
            </a:r>
            <a:r>
              <a:rPr lang="pt-BR" sz="2400" dirty="0"/>
              <a:t> ou no próprio HTML demarcado pelas </a:t>
            </a:r>
            <a:r>
              <a:rPr lang="pt-BR" sz="2400" dirty="0" err="1"/>
              <a:t>tags</a:t>
            </a:r>
            <a:r>
              <a:rPr lang="pt-BR" sz="2400" dirty="0"/>
              <a:t>. </a:t>
            </a:r>
          </a:p>
          <a:p>
            <a:r>
              <a:rPr lang="pt-BR" sz="2400" dirty="0"/>
              <a:t>O CSS, criado por </a:t>
            </a:r>
            <a:r>
              <a:rPr lang="pt-BR" sz="2400" dirty="0" err="1"/>
              <a:t>Håkon</a:t>
            </a:r>
            <a:r>
              <a:rPr lang="pt-BR" sz="2400" dirty="0"/>
              <a:t> </a:t>
            </a:r>
            <a:r>
              <a:rPr lang="pt-BR" sz="2400" dirty="0" err="1"/>
              <a:t>Wium</a:t>
            </a:r>
            <a:r>
              <a:rPr lang="pt-BR" sz="2400" dirty="0"/>
              <a:t> Lie em 1996, permitiu que os desenvolvedores separassem o conteúdo do estilo, melhorando a estética e a consistência visual dos sites. Com o CSS, foi possível criar layouts mais complexos e personalizados, além de estilos específicos para diferentes dispositivos e resoluções de tela.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85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3679B84-639F-2496-EAD5-D0BEB2C57C0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70F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 componente">
            <a:extLst>
              <a:ext uri="{FF2B5EF4-FFF2-40B4-BE49-F238E27FC236}">
                <a16:creationId xmlns:a16="http://schemas.microsoft.com/office/drawing/2014/main" id="{ADDA1979-DFD3-1BC4-3CB9-8398045394D0}"/>
              </a:ext>
            </a:extLst>
          </p:cNvPr>
          <p:cNvSpPr txBox="1"/>
          <p:nvPr/>
        </p:nvSpPr>
        <p:spPr>
          <a:xfrm>
            <a:off x="1691640" y="6400800"/>
            <a:ext cx="66979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>
                <a:solidFill>
                  <a:srgbClr val="F3F6FB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FUNDAMENTOS DO CSS</a:t>
            </a:r>
          </a:p>
        </p:txBody>
      </p:sp>
      <p:sp>
        <p:nvSpPr>
          <p:cNvPr id="4" name="titulo componente">
            <a:extLst>
              <a:ext uri="{FF2B5EF4-FFF2-40B4-BE49-F238E27FC236}">
                <a16:creationId xmlns:a16="http://schemas.microsoft.com/office/drawing/2014/main" id="{1BB86D4D-AE85-BA8A-1DF7-3FB02B9CF78F}"/>
              </a:ext>
            </a:extLst>
          </p:cNvPr>
          <p:cNvSpPr txBox="1"/>
          <p:nvPr/>
        </p:nvSpPr>
        <p:spPr>
          <a:xfrm>
            <a:off x="1451610" y="1066800"/>
            <a:ext cx="66979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0" b="1" dirty="0">
                <a:solidFill>
                  <a:srgbClr val="F3F6FB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01</a:t>
            </a:r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31CB39BA-64BA-F936-D273-740385CFE0CE}"/>
              </a:ext>
            </a:extLst>
          </p:cNvPr>
          <p:cNvSpPr/>
          <p:nvPr/>
        </p:nvSpPr>
        <p:spPr>
          <a:xfrm>
            <a:off x="1691640" y="5326379"/>
            <a:ext cx="6697980" cy="75717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7 w 10000"/>
              <a:gd name="connsiteY0" fmla="*/ 773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37 w 10000"/>
              <a:gd name="connsiteY4" fmla="*/ 7736 h 10000"/>
              <a:gd name="connsiteX0" fmla="*/ 171 w 10000"/>
              <a:gd name="connsiteY0" fmla="*/ 501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1 w 10000"/>
              <a:gd name="connsiteY4" fmla="*/ 501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1" y="501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6" y="9245"/>
                  <a:pt x="125" y="5774"/>
                  <a:pt x="171" y="5019"/>
                </a:cubicBezTo>
                <a:close/>
              </a:path>
            </a:pathLst>
          </a:custGeom>
          <a:pattFill prst="narVert">
            <a:fgClr>
              <a:srgbClr val="070F17"/>
            </a:fgClr>
            <a:bgClr>
              <a:srgbClr val="F3F6FB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71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308FFBB-A833-686A-551C-C5BA2B35A9C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3F6FB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o componente">
            <a:extLst>
              <a:ext uri="{FF2B5EF4-FFF2-40B4-BE49-F238E27FC236}">
                <a16:creationId xmlns:a16="http://schemas.microsoft.com/office/drawing/2014/main" id="{97C62928-424A-F7D6-F6FA-C982D438F145}"/>
              </a:ext>
            </a:extLst>
          </p:cNvPr>
          <p:cNvSpPr txBox="1">
            <a:spLocks/>
          </p:cNvSpPr>
          <p:nvPr/>
        </p:nvSpPr>
        <p:spPr>
          <a:xfrm>
            <a:off x="845820" y="3584972"/>
            <a:ext cx="791058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sintaxe do CSS é composta por três partes principais: um seletor, uma propriedade e um valor.- Seletor: O seletor é normalmente o elemento HTML que você deseja definir. Ele seleciona os elementos a serem estilizados. Para dar estilo a um outro elemento, é só mudar o seletor.- Propriedade: A propriedade é a forma pela qual você estiliza um elemento HTML. Em CSS, você escolhe quais propriedades você deseja afetar com sua regra.- Valor da Propriedade: À direita da propriedade, depois dos dois pontos, nós temos o valor de propriedade, que escolhe uma dentre muitas aparências possíveis para uma determinada </a:t>
            </a:r>
            <a:r>
              <a:rPr lang="pt-BR" sz="2400" dirty="0" err="1"/>
              <a:t>propriedade.Um</a:t>
            </a:r>
            <a:r>
              <a:rPr lang="pt-BR" sz="2400" dirty="0"/>
              <a:t> exemplo de uma regra CSS </a:t>
            </a:r>
            <a:r>
              <a:rPr lang="pt-BR" sz="2400" dirty="0" err="1"/>
              <a:t>seria:p</a:t>
            </a:r>
            <a:r>
              <a:rPr lang="pt-BR" sz="2400" dirty="0"/>
              <a:t> {  color: </a:t>
            </a:r>
            <a:r>
              <a:rPr lang="pt-BR" sz="2400" dirty="0" err="1"/>
              <a:t>red</a:t>
            </a:r>
            <a:r>
              <a:rPr lang="pt-BR" sz="2400" dirty="0"/>
              <a:t>;}</a:t>
            </a:r>
          </a:p>
          <a:p>
            <a:r>
              <a:rPr lang="pt-BR" sz="2400" dirty="0"/>
              <a:t>Neste exemplo, p é o seletor, color é a propriedade e </a:t>
            </a:r>
            <a:r>
              <a:rPr lang="pt-BR" sz="2400" dirty="0" err="1"/>
              <a:t>red</a:t>
            </a:r>
            <a:r>
              <a:rPr lang="pt-BR" sz="2400" dirty="0"/>
              <a:t> é o valor da propriedade. Esta regra aplica a cor vermelha ao texto de todos os parágrafos (&lt;p&gt;) em uma página </a:t>
            </a:r>
            <a:r>
              <a:rPr lang="pt-BR" sz="2400" dirty="0" err="1"/>
              <a:t>HTML.As</a:t>
            </a:r>
            <a:r>
              <a:rPr lang="pt-BR" sz="2400" dirty="0"/>
              <a:t> regras CSS são agrupadas em blocos, que são delimitados por chaves {}. Cada declaração dentro de um bloco é separada por um ponto e vírgula ;. Embora não seja necessário que a última declaração em um bloco tenha um ponto e vírgula, é considerada uma boa prática incluí-lo, pois previne o esquecimento de acrescentá-lo quando for necessário</a:t>
            </a:r>
            <a:endParaRPr lang="pt-BR" dirty="0"/>
          </a:p>
        </p:txBody>
      </p:sp>
      <p:sp>
        <p:nvSpPr>
          <p:cNvPr id="4" name="subtitulo componente">
            <a:extLst>
              <a:ext uri="{FF2B5EF4-FFF2-40B4-BE49-F238E27FC236}">
                <a16:creationId xmlns:a16="http://schemas.microsoft.com/office/drawing/2014/main" id="{48B2E4FE-1F19-FEF3-AA0E-C8C80CFE5E7F}"/>
              </a:ext>
            </a:extLst>
          </p:cNvPr>
          <p:cNvSpPr txBox="1"/>
          <p:nvPr/>
        </p:nvSpPr>
        <p:spPr>
          <a:xfrm>
            <a:off x="822961" y="2072640"/>
            <a:ext cx="790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Sintaxe do CSS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9B02D55-8B51-630C-90EB-23AC4CA9548E}"/>
              </a:ext>
            </a:extLst>
          </p:cNvPr>
          <p:cNvGrpSpPr/>
          <p:nvPr/>
        </p:nvGrpSpPr>
        <p:grpSpPr>
          <a:xfrm>
            <a:off x="552418" y="659640"/>
            <a:ext cx="8202962" cy="977886"/>
            <a:chOff x="552418" y="659640"/>
            <a:chExt cx="8202962" cy="977886"/>
          </a:xfrm>
        </p:grpSpPr>
        <p:sp>
          <p:nvSpPr>
            <p:cNvPr id="3" name="titulo componente">
              <a:extLst>
                <a:ext uri="{FF2B5EF4-FFF2-40B4-BE49-F238E27FC236}">
                  <a16:creationId xmlns:a16="http://schemas.microsoft.com/office/drawing/2014/main" id="{89968659-9706-0177-15E3-D40FA9AB7D65}"/>
                </a:ext>
              </a:extLst>
            </p:cNvPr>
            <p:cNvSpPr txBox="1"/>
            <p:nvPr/>
          </p:nvSpPr>
          <p:spPr>
            <a:xfrm>
              <a:off x="845820" y="929640"/>
              <a:ext cx="7909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b="1" dirty="0">
                  <a:latin typeface="Cascadia Mono SemiBold" panose="020B0609020000020004" pitchFamily="49" charset="0"/>
                  <a:cs typeface="Cascadia Mono SemiBold" panose="020B0609020000020004" pitchFamily="49" charset="0"/>
                </a:rPr>
                <a:t>FUNDAMENTOS DO CSS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594A604D-DDE3-B6AE-67F8-D0A22488F8B9}"/>
                </a:ext>
              </a:extLst>
            </p:cNvPr>
            <p:cNvGrpSpPr/>
            <p:nvPr/>
          </p:nvGrpSpPr>
          <p:grpSpPr>
            <a:xfrm>
              <a:off x="552418" y="659640"/>
              <a:ext cx="586803" cy="540000"/>
              <a:chOff x="-2396523" y="1097526"/>
              <a:chExt cx="586803" cy="540000"/>
            </a:xfrm>
          </p:grpSpPr>
          <p:sp>
            <p:nvSpPr>
              <p:cNvPr id="5" name="Estrela: 4 Pontas 4">
                <a:extLst>
                  <a:ext uri="{FF2B5EF4-FFF2-40B4-BE49-F238E27FC236}">
                    <a16:creationId xmlns:a16="http://schemas.microsoft.com/office/drawing/2014/main" id="{0893C1C3-E7C6-77E1-828F-D73E34D9CA54}"/>
                  </a:ext>
                </a:extLst>
              </p:cNvPr>
              <p:cNvSpPr/>
              <p:nvPr/>
            </p:nvSpPr>
            <p:spPr>
              <a:xfrm>
                <a:off x="-2396523" y="1097526"/>
                <a:ext cx="540000" cy="540000"/>
              </a:xfrm>
              <a:prstGeom prst="star4">
                <a:avLst/>
              </a:prstGeom>
              <a:solidFill>
                <a:srgbClr val="F3F6F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strela: 4 Pontas 5">
                <a:extLst>
                  <a:ext uri="{FF2B5EF4-FFF2-40B4-BE49-F238E27FC236}">
                    <a16:creationId xmlns:a16="http://schemas.microsoft.com/office/drawing/2014/main" id="{733B68CC-ADCE-2364-0F03-E9064E535446}"/>
                  </a:ext>
                </a:extLst>
              </p:cNvPr>
              <p:cNvSpPr/>
              <p:nvPr/>
            </p:nvSpPr>
            <p:spPr>
              <a:xfrm>
                <a:off x="-2061720" y="1097526"/>
                <a:ext cx="252000" cy="252000"/>
              </a:xfrm>
              <a:prstGeom prst="star4">
                <a:avLst/>
              </a:prstGeom>
              <a:solidFill>
                <a:srgbClr val="F3F6F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99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308FFBB-A833-686A-551C-C5BA2B35A9C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3F6FB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o componente">
            <a:extLst>
              <a:ext uri="{FF2B5EF4-FFF2-40B4-BE49-F238E27FC236}">
                <a16:creationId xmlns:a16="http://schemas.microsoft.com/office/drawing/2014/main" id="{97C62928-424A-F7D6-F6FA-C982D438F145}"/>
              </a:ext>
            </a:extLst>
          </p:cNvPr>
          <p:cNvSpPr txBox="1">
            <a:spLocks noChangeAspect="1"/>
          </p:cNvSpPr>
          <p:nvPr/>
        </p:nvSpPr>
        <p:spPr>
          <a:xfrm>
            <a:off x="845820" y="1279922"/>
            <a:ext cx="7909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aumentar o </a:t>
            </a:r>
            <a:r>
              <a:rPr lang="pt-BR" sz="2400" dirty="0" err="1"/>
              <a:t>bloco.É</a:t>
            </a:r>
            <a:r>
              <a:rPr lang="pt-BR" sz="2400" dirty="0"/>
              <a:t> importante notar que tanto as propriedades quanto os valores são sensíveis ao caso no CSS. Além disso, quando um valor não é válido para uma determinada propriedade, a declaração é considerada inválida e é totalmente ignorada pelo motor do CSS.</a:t>
            </a:r>
          </a:p>
        </p:txBody>
      </p:sp>
    </p:spTree>
    <p:extLst>
      <p:ext uri="{BB962C8B-B14F-4D97-AF65-F5344CB8AC3E}">
        <p14:creationId xmlns:p14="http://schemas.microsoft.com/office/powerpoint/2010/main" val="139524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3679B84-639F-2496-EAD5-D0BEB2C57C0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70F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 componente">
            <a:extLst>
              <a:ext uri="{FF2B5EF4-FFF2-40B4-BE49-F238E27FC236}">
                <a16:creationId xmlns:a16="http://schemas.microsoft.com/office/drawing/2014/main" id="{ADDA1979-DFD3-1BC4-3CB9-8398045394D0}"/>
              </a:ext>
            </a:extLst>
          </p:cNvPr>
          <p:cNvSpPr txBox="1"/>
          <p:nvPr/>
        </p:nvSpPr>
        <p:spPr>
          <a:xfrm>
            <a:off x="1691640" y="6400800"/>
            <a:ext cx="66979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>
                <a:solidFill>
                  <a:srgbClr val="F3F6FB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CORES E FUNDOS</a:t>
            </a:r>
          </a:p>
        </p:txBody>
      </p:sp>
      <p:sp>
        <p:nvSpPr>
          <p:cNvPr id="4" name="titulo componente">
            <a:extLst>
              <a:ext uri="{FF2B5EF4-FFF2-40B4-BE49-F238E27FC236}">
                <a16:creationId xmlns:a16="http://schemas.microsoft.com/office/drawing/2014/main" id="{1BB86D4D-AE85-BA8A-1DF7-3FB02B9CF78F}"/>
              </a:ext>
            </a:extLst>
          </p:cNvPr>
          <p:cNvSpPr txBox="1"/>
          <p:nvPr/>
        </p:nvSpPr>
        <p:spPr>
          <a:xfrm>
            <a:off x="1451610" y="1066800"/>
            <a:ext cx="66979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0" b="1" dirty="0">
                <a:solidFill>
                  <a:srgbClr val="F3F6FB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02</a:t>
            </a:r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31CB39BA-64BA-F936-D273-740385CFE0CE}"/>
              </a:ext>
            </a:extLst>
          </p:cNvPr>
          <p:cNvSpPr/>
          <p:nvPr/>
        </p:nvSpPr>
        <p:spPr>
          <a:xfrm>
            <a:off x="1691640" y="5326379"/>
            <a:ext cx="6697980" cy="75717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7 w 10000"/>
              <a:gd name="connsiteY0" fmla="*/ 773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37 w 10000"/>
              <a:gd name="connsiteY4" fmla="*/ 7736 h 10000"/>
              <a:gd name="connsiteX0" fmla="*/ 171 w 10000"/>
              <a:gd name="connsiteY0" fmla="*/ 501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1 w 10000"/>
              <a:gd name="connsiteY4" fmla="*/ 501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1" y="501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6" y="9245"/>
                  <a:pt x="125" y="5774"/>
                  <a:pt x="171" y="5019"/>
                </a:cubicBezTo>
                <a:close/>
              </a:path>
            </a:pathLst>
          </a:custGeom>
          <a:pattFill prst="narVert">
            <a:fgClr>
              <a:srgbClr val="070F17"/>
            </a:fgClr>
            <a:bgClr>
              <a:srgbClr val="F3F6FB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29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308FFBB-A833-686A-551C-C5BA2B35A9C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3F6FB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o componente">
            <a:extLst>
              <a:ext uri="{FF2B5EF4-FFF2-40B4-BE49-F238E27FC236}">
                <a16:creationId xmlns:a16="http://schemas.microsoft.com/office/drawing/2014/main" id="{97C62928-424A-F7D6-F6FA-C982D438F145}"/>
              </a:ext>
            </a:extLst>
          </p:cNvPr>
          <p:cNvSpPr txBox="1">
            <a:spLocks noChangeAspect="1"/>
          </p:cNvSpPr>
          <p:nvPr/>
        </p:nvSpPr>
        <p:spPr>
          <a:xfrm>
            <a:off x="845820" y="3584972"/>
            <a:ext cx="790956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 CSS, as cores podem ser definidas de várias maneiras:- Nome da cor: CSS define um conjunto de cores nomeadas, como </a:t>
            </a:r>
            <a:r>
              <a:rPr lang="pt-BR" sz="2400" dirty="0" err="1"/>
              <a:t>red</a:t>
            </a:r>
            <a:r>
              <a:rPr lang="pt-BR" sz="2400" dirty="0"/>
              <a:t>, </a:t>
            </a:r>
            <a:r>
              <a:rPr lang="pt-BR" sz="2400" dirty="0" err="1"/>
              <a:t>green</a:t>
            </a:r>
            <a:r>
              <a:rPr lang="pt-BR" sz="2400" dirty="0"/>
              <a:t> e blue. Esses nomes são fáceis de lembrar e úteis para cores comuns.- Código hexadecimal: Esta é a forma mais comum de definir cores em CSS. Cada cor é representada por um código de seis dígitos precedido por um símbolo de </a:t>
            </a:r>
            <a:r>
              <a:rPr lang="pt-BR" sz="2400" dirty="0" err="1"/>
              <a:t>hash</a:t>
            </a:r>
            <a:r>
              <a:rPr lang="pt-BR" sz="2400" dirty="0"/>
              <a:t> (#), como #000000 para preto, #FFFFFF para branco e #FF0000 para vermelho.- Valores RGB: As cores também podem ser definidas usando a função </a:t>
            </a:r>
            <a:r>
              <a:rPr lang="pt-BR" sz="2400" dirty="0" err="1"/>
              <a:t>rgb</a:t>
            </a:r>
            <a:r>
              <a:rPr lang="pt-BR" sz="2400" dirty="0"/>
              <a:t> ou </a:t>
            </a:r>
            <a:r>
              <a:rPr lang="pt-BR" sz="2400" dirty="0" err="1"/>
              <a:t>rgba</a:t>
            </a:r>
            <a:r>
              <a:rPr lang="pt-BR" sz="2400" dirty="0"/>
              <a:t>, passando os valores RGB em decimal. Por exemplo, </a:t>
            </a:r>
            <a:r>
              <a:rPr lang="pt-BR" sz="2400" dirty="0" err="1"/>
              <a:t>rgb</a:t>
            </a:r>
            <a:r>
              <a:rPr lang="pt-BR" sz="2400" dirty="0"/>
              <a:t>(255, 0, 0) representa a cor vermelha. A função </a:t>
            </a:r>
            <a:r>
              <a:rPr lang="pt-BR" sz="2400" dirty="0" err="1"/>
              <a:t>rgba</a:t>
            </a:r>
            <a:r>
              <a:rPr lang="pt-BR" sz="2400" dirty="0"/>
              <a:t> permite adicionar um quarto valor para a </a:t>
            </a:r>
            <a:r>
              <a:rPr lang="pt-BR" sz="2400" dirty="0" err="1"/>
              <a:t>transparência.Aqui</a:t>
            </a:r>
            <a:r>
              <a:rPr lang="pt-BR" sz="2400" dirty="0"/>
              <a:t> estão alguns exemplos de como esses métodos podem ser usados para definir a cor de um elemento:</a:t>
            </a:r>
          </a:p>
          <a:p>
            <a:r>
              <a:rPr lang="pt-BR" sz="2400" dirty="0"/>
              <a:t>.elemento {  background: </a:t>
            </a:r>
            <a:r>
              <a:rPr lang="pt-BR" sz="2400" dirty="0" err="1"/>
              <a:t>red</a:t>
            </a:r>
            <a:r>
              <a:rPr lang="pt-BR" sz="2400" dirty="0"/>
              <a:t>; /* pelo nome da cor */}</a:t>
            </a:r>
          </a:p>
          <a:p>
            <a:r>
              <a:rPr lang="pt-BR" sz="2400" dirty="0"/>
              <a:t>.elemento {  background: #FF0000; /* pelo código hexadecimal */}</a:t>
            </a:r>
          </a:p>
          <a:p>
            <a:r>
              <a:rPr lang="pt-BR" sz="2400" dirty="0"/>
              <a:t>.elemento {  background: </a:t>
            </a:r>
            <a:r>
              <a:rPr lang="pt-BR" sz="2400" dirty="0" err="1"/>
              <a:t>rgb</a:t>
            </a:r>
            <a:r>
              <a:rPr lang="pt-BR" sz="2400" dirty="0"/>
              <a:t>(255, 0, 0); /* pela função </a:t>
            </a:r>
            <a:r>
              <a:rPr lang="pt-BR" sz="2400" dirty="0" err="1"/>
              <a:t>rgb</a:t>
            </a:r>
            <a:r>
              <a:rPr lang="pt-BR" sz="2400" dirty="0"/>
              <a:t> */}</a:t>
            </a:r>
          </a:p>
          <a:p>
            <a:r>
              <a:rPr lang="pt-BR" sz="2400" dirty="0"/>
              <a:t>Esses métodos oferecem uma grande flexibilidade na definição de cores em CSS, permitindo que os desenvolvedores criem designs vibrantes e atraentes.</a:t>
            </a:r>
          </a:p>
        </p:txBody>
      </p:sp>
      <p:sp>
        <p:nvSpPr>
          <p:cNvPr id="4" name="subtitulo componente">
            <a:extLst>
              <a:ext uri="{FF2B5EF4-FFF2-40B4-BE49-F238E27FC236}">
                <a16:creationId xmlns:a16="http://schemas.microsoft.com/office/drawing/2014/main" id="{48B2E4FE-1F19-FEF3-AA0E-C8C80CFE5E7F}"/>
              </a:ext>
            </a:extLst>
          </p:cNvPr>
          <p:cNvSpPr txBox="1"/>
          <p:nvPr/>
        </p:nvSpPr>
        <p:spPr>
          <a:xfrm>
            <a:off x="822961" y="2072640"/>
            <a:ext cx="790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Cores em CSS: nomes de cores, RGB, HEX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9B02D55-8B51-630C-90EB-23AC4CA9548E}"/>
              </a:ext>
            </a:extLst>
          </p:cNvPr>
          <p:cNvGrpSpPr/>
          <p:nvPr/>
        </p:nvGrpSpPr>
        <p:grpSpPr>
          <a:xfrm>
            <a:off x="552418" y="659640"/>
            <a:ext cx="8202962" cy="977886"/>
            <a:chOff x="552418" y="659640"/>
            <a:chExt cx="8202962" cy="977886"/>
          </a:xfrm>
        </p:grpSpPr>
        <p:sp>
          <p:nvSpPr>
            <p:cNvPr id="3" name="titulo componente">
              <a:extLst>
                <a:ext uri="{FF2B5EF4-FFF2-40B4-BE49-F238E27FC236}">
                  <a16:creationId xmlns:a16="http://schemas.microsoft.com/office/drawing/2014/main" id="{89968659-9706-0177-15E3-D40FA9AB7D65}"/>
                </a:ext>
              </a:extLst>
            </p:cNvPr>
            <p:cNvSpPr txBox="1"/>
            <p:nvPr/>
          </p:nvSpPr>
          <p:spPr>
            <a:xfrm>
              <a:off x="845820" y="929640"/>
              <a:ext cx="7909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b="1" dirty="0">
                  <a:latin typeface="Cascadia Mono SemiBold" panose="020B0609020000020004" pitchFamily="49" charset="0"/>
                  <a:cs typeface="Cascadia Mono SemiBold" panose="020B0609020000020004" pitchFamily="49" charset="0"/>
                </a:rPr>
                <a:t>CORES E FUNDOS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594A604D-DDE3-B6AE-67F8-D0A22488F8B9}"/>
                </a:ext>
              </a:extLst>
            </p:cNvPr>
            <p:cNvGrpSpPr/>
            <p:nvPr/>
          </p:nvGrpSpPr>
          <p:grpSpPr>
            <a:xfrm>
              <a:off x="552418" y="659640"/>
              <a:ext cx="586803" cy="540000"/>
              <a:chOff x="-2396523" y="1097526"/>
              <a:chExt cx="586803" cy="540000"/>
            </a:xfrm>
          </p:grpSpPr>
          <p:sp>
            <p:nvSpPr>
              <p:cNvPr id="5" name="Estrela: 4 Pontas 4">
                <a:extLst>
                  <a:ext uri="{FF2B5EF4-FFF2-40B4-BE49-F238E27FC236}">
                    <a16:creationId xmlns:a16="http://schemas.microsoft.com/office/drawing/2014/main" id="{0893C1C3-E7C6-77E1-828F-D73E34D9CA54}"/>
                  </a:ext>
                </a:extLst>
              </p:cNvPr>
              <p:cNvSpPr/>
              <p:nvPr/>
            </p:nvSpPr>
            <p:spPr>
              <a:xfrm>
                <a:off x="-2396523" y="1097526"/>
                <a:ext cx="540000" cy="540000"/>
              </a:xfrm>
              <a:prstGeom prst="star4">
                <a:avLst/>
              </a:prstGeom>
              <a:solidFill>
                <a:srgbClr val="F3F6F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strela: 4 Pontas 5">
                <a:extLst>
                  <a:ext uri="{FF2B5EF4-FFF2-40B4-BE49-F238E27FC236}">
                    <a16:creationId xmlns:a16="http://schemas.microsoft.com/office/drawing/2014/main" id="{733B68CC-ADCE-2364-0F03-E9064E535446}"/>
                  </a:ext>
                </a:extLst>
              </p:cNvPr>
              <p:cNvSpPr/>
              <p:nvPr/>
            </p:nvSpPr>
            <p:spPr>
              <a:xfrm>
                <a:off x="-2061720" y="1097526"/>
                <a:ext cx="252000" cy="252000"/>
              </a:xfrm>
              <a:prstGeom prst="star4">
                <a:avLst/>
              </a:prstGeom>
              <a:solidFill>
                <a:srgbClr val="F3F6F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10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3679B84-639F-2496-EAD5-D0BEB2C57C0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70F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 componente">
            <a:extLst>
              <a:ext uri="{FF2B5EF4-FFF2-40B4-BE49-F238E27FC236}">
                <a16:creationId xmlns:a16="http://schemas.microsoft.com/office/drawing/2014/main" id="{ADDA1979-DFD3-1BC4-3CB9-8398045394D0}"/>
              </a:ext>
            </a:extLst>
          </p:cNvPr>
          <p:cNvSpPr txBox="1"/>
          <p:nvPr/>
        </p:nvSpPr>
        <p:spPr>
          <a:xfrm>
            <a:off x="1451610" y="6400800"/>
            <a:ext cx="6890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>
                <a:solidFill>
                  <a:srgbClr val="F3F6FB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AGRADECIMENTOS</a:t>
            </a:r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31CB39BA-64BA-F936-D273-740385CFE0CE}"/>
              </a:ext>
            </a:extLst>
          </p:cNvPr>
          <p:cNvSpPr/>
          <p:nvPr/>
        </p:nvSpPr>
        <p:spPr>
          <a:xfrm>
            <a:off x="1691640" y="5326379"/>
            <a:ext cx="6697980" cy="75717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7 w 10000"/>
              <a:gd name="connsiteY0" fmla="*/ 773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37 w 10000"/>
              <a:gd name="connsiteY4" fmla="*/ 7736 h 10000"/>
              <a:gd name="connsiteX0" fmla="*/ 171 w 10000"/>
              <a:gd name="connsiteY0" fmla="*/ 501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1 w 10000"/>
              <a:gd name="connsiteY4" fmla="*/ 501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1" y="501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6" y="9245"/>
                  <a:pt x="125" y="5774"/>
                  <a:pt x="171" y="5019"/>
                </a:cubicBezTo>
                <a:close/>
              </a:path>
            </a:pathLst>
          </a:custGeom>
          <a:pattFill prst="narVert">
            <a:fgClr>
              <a:srgbClr val="070F17"/>
            </a:fgClr>
            <a:bgClr>
              <a:srgbClr val="F3F6FB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Brinde" descr="Taças de champanhe">
            <a:extLst>
              <a:ext uri="{FF2B5EF4-FFF2-40B4-BE49-F238E27FC236}">
                <a16:creationId xmlns:a16="http://schemas.microsoft.com/office/drawing/2014/main" id="{F1C85401-3CE5-3C49-C09B-999E47495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979" y="799896"/>
            <a:ext cx="4209241" cy="42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42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452</TotalTime>
  <Words>874</Words>
  <Application>Microsoft Office PowerPoint</Application>
  <PresentationFormat>Papel A3 (297 x 420 mm)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Cascadia Mono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Digitão Textos</dc:creator>
  <cp:lastModifiedBy>Digitão Textos</cp:lastModifiedBy>
  <cp:revision>25</cp:revision>
  <dcterms:created xsi:type="dcterms:W3CDTF">2024-04-29T16:45:08Z</dcterms:created>
  <dcterms:modified xsi:type="dcterms:W3CDTF">2024-05-02T16:15:01Z</dcterms:modified>
</cp:coreProperties>
</file>