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95" r:id="rId3"/>
    <p:sldId id="272" r:id="rId5"/>
    <p:sldId id="259" r:id="rId6"/>
    <p:sldId id="257" r:id="rId7"/>
    <p:sldId id="296" r:id="rId8"/>
    <p:sldId id="273" r:id="rId9"/>
    <p:sldId id="298" r:id="rId10"/>
    <p:sldId id="299" r:id="rId11"/>
    <p:sldId id="318" r:id="rId12"/>
    <p:sldId id="286" r:id="rId13"/>
    <p:sldId id="300" r:id="rId14"/>
    <p:sldId id="307" r:id="rId15"/>
    <p:sldId id="302" r:id="rId16"/>
    <p:sldId id="303" r:id="rId17"/>
    <p:sldId id="316" r:id="rId18"/>
    <p:sldId id="262" r:id="rId19"/>
  </p:sldIdLst>
  <p:sldSz cx="9144000" cy="5143500"/>
  <p:notesSz cx="6858000" cy="9144000"/>
  <p:embeddedFontLst>
    <p:embeddedFont>
      <p:font typeface="Quicksand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92539d425_0_15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b92539d425_0_1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11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1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4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5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sz="2800" i="1">
                <a:solidFill>
                  <a:schemeClr val="accent1"/>
                </a:solidFill>
              </a:defRPr>
            </a:lvl1pPr>
            <a:lvl2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>
                <a:solidFill>
                  <a:schemeClr val="accent1"/>
                </a:solidFill>
              </a:defRPr>
            </a:lvl2pPr>
            <a:lvl3pPr marL="1371600" lvl="2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>
                <a:solidFill>
                  <a:schemeClr val="accent1"/>
                </a:solidFill>
              </a:defRPr>
            </a:lvl3pPr>
            <a:lvl4pPr marL="1828800" lvl="3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/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p6"/>
          <p:cNvSpPr txBox="1"/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6" name="Google Shape;56;p9"/>
          <p:cNvSpPr txBox="1"/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/>
        </p:nvSpPr>
        <p:spPr>
          <a:xfrm>
            <a:off x="904875" y="626745"/>
            <a:ext cx="8114030" cy="4478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Universidad de Sevilla</a:t>
            </a:r>
            <a:endParaRPr lang="en-US" sz="1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sz="19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Máster Universitario en Lógica, Computación e Inteligencia Artificial</a:t>
            </a:r>
            <a:endParaRPr sz="1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sz="1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sz="24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Diseño e implementación de una ontología para la gestión del conocimiento en el sector turismo y hostelería</a:t>
            </a:r>
            <a:endParaRPr lang="en-US" sz="1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Realizado por: </a:t>
            </a:r>
            <a:r>
              <a:rPr lang="en-US" sz="18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Elvin Jesús Reyes Vargas</a:t>
            </a:r>
            <a:endParaRPr lang="en-US"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Dirigido por: </a:t>
            </a:r>
            <a:r>
              <a:rPr lang="en-US" sz="18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Antonia María Chávez</a:t>
            </a:r>
            <a:endParaRPr lang="en-US"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" name="Picture 4" descr="png-transparent-university-of-seville-master-s-degree-student-higher-education-de-gea-thumbnail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0245" y="0"/>
            <a:ext cx="768350" cy="70421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2"/>
          <p:cNvSpPr txBox="1"/>
          <p:nvPr>
            <p:ph type="title" idx="4294967295"/>
          </p:nvPr>
        </p:nvSpPr>
        <p:spPr>
          <a:xfrm>
            <a:off x="943375" y="256190"/>
            <a:ext cx="7714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Implementación web de la ontología: </a:t>
            </a:r>
            <a:endParaRPr lang="en-US" altLang="en-GB" b="1"/>
          </a:p>
        </p:txBody>
      </p:sp>
      <p:sp>
        <p:nvSpPr>
          <p:cNvPr id="466" name="Google Shape;466;p42"/>
          <p:cNvSpPr txBox="1"/>
          <p:nvPr/>
        </p:nvSpPr>
        <p:spPr>
          <a:xfrm>
            <a:off x="2486025" y="1061085"/>
            <a:ext cx="3085465" cy="2854325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Aplicación</a:t>
            </a: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8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dotNetRDF</a:t>
            </a:r>
            <a:endParaRPr lang="en-US"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9" name="Google Shape;469;p42"/>
          <p:cNvSpPr txBox="1"/>
          <p:nvPr/>
        </p:nvSpPr>
        <p:spPr>
          <a:xfrm>
            <a:off x="5571406" y="1060887"/>
            <a:ext cx="1542900" cy="1427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Infraestructura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0" name="Google Shape;470;p42"/>
          <p:cNvSpPr txBox="1"/>
          <p:nvPr/>
        </p:nvSpPr>
        <p:spPr>
          <a:xfrm>
            <a:off x="5572041" y="2488097"/>
            <a:ext cx="1542900" cy="1427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Modelos</a:t>
            </a: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1" name="Google Shape;471;p42"/>
          <p:cNvSpPr txBox="1"/>
          <p:nvPr/>
        </p:nvSpPr>
        <p:spPr>
          <a:xfrm>
            <a:off x="7114930" y="1060887"/>
            <a:ext cx="1542900" cy="2854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API</a:t>
            </a: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>
              <a:buNone/>
            </a:pP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REST</a:t>
            </a: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JSON</a:t>
            </a: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Swagger</a:t>
            </a: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2" name="Google Shape;472;p42"/>
          <p:cNvSpPr txBox="1"/>
          <p:nvPr/>
        </p:nvSpPr>
        <p:spPr>
          <a:xfrm>
            <a:off x="943610" y="1061085"/>
            <a:ext cx="1543050" cy="2854325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Interfaz de usuario</a:t>
            </a: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8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MVC</a:t>
            </a:r>
            <a:endParaRPr lang="en-US"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8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Bootstrap</a:t>
            </a:r>
            <a:endParaRPr lang="en-US"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8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Jquery</a:t>
            </a:r>
            <a:endParaRPr lang="en-US"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8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Ajax</a:t>
            </a:r>
            <a:endParaRPr lang="en-US"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8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Javascript</a:t>
            </a:r>
            <a:endParaRPr lang="en-US"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8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VueJs</a:t>
            </a:r>
            <a:endParaRPr lang="en-US"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8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Refit</a:t>
            </a:r>
            <a:endParaRPr lang="en-US"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3" name="Google Shape;473;p42"/>
          <p:cNvSpPr txBox="1"/>
          <p:nvPr/>
        </p:nvSpPr>
        <p:spPr>
          <a:xfrm>
            <a:off x="942975" y="3915410"/>
            <a:ext cx="7714615" cy="1105535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" name="Google Shape;478;p42"/>
          <p:cNvSpPr/>
          <p:nvPr/>
        </p:nvSpPr>
        <p:spPr>
          <a:xfrm>
            <a:off x="2195595" y="1137974"/>
            <a:ext cx="176751" cy="186349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2" name="Google Shape;812;p47"/>
          <p:cNvSpPr/>
          <p:nvPr/>
        </p:nvSpPr>
        <p:spPr>
          <a:xfrm>
            <a:off x="6804025" y="1095375"/>
            <a:ext cx="229870" cy="229235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812;p47"/>
          <p:cNvSpPr/>
          <p:nvPr/>
        </p:nvSpPr>
        <p:spPr>
          <a:xfrm>
            <a:off x="6804025" y="2526030"/>
            <a:ext cx="229870" cy="229235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13" name="Google Shape;813;p47"/>
          <p:cNvGrpSpPr/>
          <p:nvPr/>
        </p:nvGrpSpPr>
        <p:grpSpPr>
          <a:xfrm>
            <a:off x="5003621" y="1157439"/>
            <a:ext cx="435022" cy="323445"/>
            <a:chOff x="5247525" y="3007275"/>
            <a:chExt cx="517575" cy="384825"/>
          </a:xfrm>
        </p:grpSpPr>
        <p:sp>
          <p:nvSpPr>
            <p:cNvPr id="814" name="Google Shape;814;p4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  <a:scene3d>
                <a:camera prst="orthographicFront"/>
                <a:lightRig rig="threePt" dir="t"/>
              </a:scene3d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15" name="Google Shape;815;p4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  <a:scene3d>
                <a:camera prst="orthographicFront"/>
                <a:lightRig rig="threePt" dir="t"/>
              </a:scene3d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825" name="Google Shape;825;p47"/>
          <p:cNvSpPr/>
          <p:nvPr/>
        </p:nvSpPr>
        <p:spPr>
          <a:xfrm>
            <a:off x="8388350" y="1095375"/>
            <a:ext cx="202565" cy="281305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5" name="Picture 4" descr="c_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7675" y="3968750"/>
            <a:ext cx="918845" cy="999490"/>
          </a:xfrm>
          <a:prstGeom prst="rect">
            <a:avLst/>
          </a:prstGeom>
        </p:spPr>
      </p:pic>
      <p:pic>
        <p:nvPicPr>
          <p:cNvPr id="6" name="Picture 5" descr="net_6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290" y="3915410"/>
            <a:ext cx="1767840" cy="1178560"/>
          </a:xfrm>
          <a:prstGeom prst="rect">
            <a:avLst/>
          </a:prstGeom>
        </p:spPr>
      </p:pic>
      <p:sp>
        <p:nvSpPr>
          <p:cNvPr id="7" name="Google Shape;464;p42"/>
          <p:cNvSpPr txBox="1"/>
          <p:nvPr/>
        </p:nvSpPr>
        <p:spPr>
          <a:xfrm>
            <a:off x="4625340" y="604520"/>
            <a:ext cx="4131945" cy="418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Estructura del proyecto</a:t>
            </a:r>
            <a:endParaRPr lang="en-US" altLang="en-GB" b="1"/>
          </a:p>
        </p:txBody>
      </p:sp>
      <p:sp>
        <p:nvSpPr>
          <p:cNvPr id="1" name="Google Shape;470;p42"/>
          <p:cNvSpPr txBox="1"/>
          <p:nvPr/>
        </p:nvSpPr>
        <p:spPr>
          <a:xfrm>
            <a:off x="2486025" y="2809875"/>
            <a:ext cx="3088005" cy="1105535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indent="0">
              <a:buNone/>
            </a:pPr>
            <a:r>
              <a:rPr lang="en-US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Opciones a dotNetRDF</a:t>
            </a: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>
              <a:buNone/>
            </a:pP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RDFSharp</a:t>
            </a: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Owl.OpenXml</a:t>
            </a: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DynamicSPARQL</a:t>
            </a: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LINQtoSPARQL</a:t>
            </a: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1155065" y="2308225"/>
            <a:ext cx="7981950" cy="5321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 b="1">
                <a:sym typeface="+mn-ea"/>
              </a:rPr>
              <a:t>Análisis de Resultados</a:t>
            </a:r>
            <a:endParaRPr lang="en-US" altLang="en-GB" sz="3200" b="1">
              <a:sym typeface="+mn-ea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/>
          <p:nvPr>
            <p:ph type="sldNum" idx="12"/>
          </p:nvPr>
        </p:nvSpPr>
        <p:spPr>
          <a:xfrm>
            <a:off x="803275" y="2334260"/>
            <a:ext cx="292735" cy="318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chemeClr val="bg1"/>
                </a:solidFill>
              </a:rPr>
              <a:t>4</a:t>
            </a:r>
            <a:endParaRPr lang="en-US" altLang="en-GB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33"/>
          <p:cNvGrpSpPr/>
          <p:nvPr/>
        </p:nvGrpSpPr>
        <p:grpSpPr>
          <a:xfrm>
            <a:off x="1781175" y="843915"/>
            <a:ext cx="6347460" cy="4159250"/>
            <a:chOff x="3938374" y="1462324"/>
            <a:chExt cx="4542205" cy="2661224"/>
          </a:xfrm>
        </p:grpSpPr>
        <p:sp>
          <p:nvSpPr>
            <p:cNvPr id="326" name="Google Shape;326;p33"/>
            <p:cNvSpPr/>
            <p:nvPr/>
          </p:nvSpPr>
          <p:spPr>
            <a:xfrm>
              <a:off x="4309824" y="146232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938374" y="4053515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3938374" y="3997489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5872718" y="3997489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464" name="Google Shape;464;p42"/>
          <p:cNvSpPr txBox="1"/>
          <p:nvPr/>
        </p:nvSpPr>
        <p:spPr>
          <a:xfrm>
            <a:off x="2038985" y="267970"/>
            <a:ext cx="5584825" cy="418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Representación del conocimiento en la web: Demo</a:t>
            </a:r>
            <a:endParaRPr lang="en-US" altLang="en-GB" b="1"/>
          </a:p>
        </p:txBody>
      </p:sp>
      <p:pic>
        <p:nvPicPr>
          <p:cNvPr id="1" name="Picture 0" descr="fig36"/>
          <p:cNvPicPr>
            <a:picLocks noChangeAspect="1"/>
          </p:cNvPicPr>
          <p:nvPr/>
        </p:nvPicPr>
        <p:blipFill>
          <a:blip r:embed="rId1"/>
          <a:srcRect b="10580"/>
          <a:stretch>
            <a:fillRect/>
          </a:stretch>
        </p:blipFill>
        <p:spPr>
          <a:xfrm>
            <a:off x="2483485" y="1059815"/>
            <a:ext cx="4983480" cy="356552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1155065" y="2308225"/>
            <a:ext cx="7981950" cy="5321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 b="1">
                <a:sym typeface="+mn-ea"/>
              </a:rPr>
              <a:t>Conclusiones y líneas futuras de trabajo</a:t>
            </a:r>
            <a:endParaRPr lang="en-US" altLang="en-GB" sz="3200" b="1">
              <a:sym typeface="+mn-ea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/>
          <p:nvPr>
            <p:ph type="sldNum" idx="12"/>
          </p:nvPr>
        </p:nvSpPr>
        <p:spPr>
          <a:xfrm>
            <a:off x="803275" y="2334260"/>
            <a:ext cx="292735" cy="318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chemeClr val="bg1"/>
                </a:solidFill>
              </a:rPr>
              <a:t>5</a:t>
            </a:r>
            <a:endParaRPr lang="en-US" altLang="en-GB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1165225" y="267970"/>
            <a:ext cx="7357745" cy="3448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Conclusiones</a:t>
            </a:r>
            <a:endParaRPr lang="en-US" altLang="en-GB" b="1"/>
          </a:p>
        </p:txBody>
      </p:sp>
      <p:cxnSp>
        <p:nvCxnSpPr>
          <p:cNvPr id="2" name="Straight Connector 1"/>
          <p:cNvCxnSpPr/>
          <p:nvPr/>
        </p:nvCxnSpPr>
        <p:spPr>
          <a:xfrm>
            <a:off x="3491865" y="628015"/>
            <a:ext cx="504063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5" name="Google Shape;325;p33"/>
          <p:cNvGrpSpPr/>
          <p:nvPr/>
        </p:nvGrpSpPr>
        <p:grpSpPr>
          <a:xfrm>
            <a:off x="5885815" y="1706880"/>
            <a:ext cx="2604770" cy="1671320"/>
            <a:chOff x="3938374" y="1462324"/>
            <a:chExt cx="4542205" cy="2661224"/>
          </a:xfrm>
        </p:grpSpPr>
        <p:sp>
          <p:nvSpPr>
            <p:cNvPr id="326" name="Google Shape;326;p33"/>
            <p:cNvSpPr/>
            <p:nvPr/>
          </p:nvSpPr>
          <p:spPr>
            <a:xfrm>
              <a:off x="4309824" y="146232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938374" y="4053515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3938374" y="3997489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5872718" y="3997489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1" name="Picture 0" descr="fig36"/>
          <p:cNvPicPr>
            <a:picLocks noChangeAspect="1"/>
          </p:cNvPicPr>
          <p:nvPr/>
        </p:nvPicPr>
        <p:blipFill>
          <a:blip r:embed="rId1"/>
          <a:srcRect b="10580"/>
          <a:stretch>
            <a:fillRect/>
          </a:stretch>
        </p:blipFill>
        <p:spPr>
          <a:xfrm>
            <a:off x="6156325" y="1779905"/>
            <a:ext cx="2053590" cy="1469390"/>
          </a:xfrm>
          <a:prstGeom prst="rect">
            <a:avLst/>
          </a:prstGeom>
        </p:spPr>
      </p:pic>
      <p:pic>
        <p:nvPicPr>
          <p:cNvPr id="3" name="Picture 2" descr="checklis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25" y="45720"/>
            <a:ext cx="582295" cy="582295"/>
          </a:xfrm>
          <a:prstGeom prst="rect">
            <a:avLst/>
          </a:prstGeom>
        </p:spPr>
      </p:pic>
      <p:pic>
        <p:nvPicPr>
          <p:cNvPr id="4" name="Picture 3" descr="protege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520" y="2139950"/>
            <a:ext cx="2533650" cy="1271905"/>
          </a:xfrm>
          <a:prstGeom prst="rect">
            <a:avLst/>
          </a:prstGeom>
        </p:spPr>
      </p:pic>
      <p:pic>
        <p:nvPicPr>
          <p:cNvPr id="5" name="Picture 4" descr="c_-removebg-previe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3240" y="3463290"/>
            <a:ext cx="503555" cy="548005"/>
          </a:xfrm>
          <a:prstGeom prst="rect">
            <a:avLst/>
          </a:prstGeom>
        </p:spPr>
      </p:pic>
      <p:pic>
        <p:nvPicPr>
          <p:cNvPr id="6" name="Picture 5" descr="net_6-removebg-previ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180" y="3463290"/>
            <a:ext cx="775970" cy="517525"/>
          </a:xfrm>
          <a:prstGeom prst="rect">
            <a:avLst/>
          </a:prstGeom>
        </p:spPr>
      </p:pic>
      <p:pic>
        <p:nvPicPr>
          <p:cNvPr id="17" name="Picture 17" descr="184803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0015" y="3517265"/>
            <a:ext cx="438150" cy="43815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1165225" y="267970"/>
            <a:ext cx="7357745" cy="3448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Líneas futuras de trabajo</a:t>
            </a:r>
            <a:endParaRPr lang="en-US" altLang="en-GB" b="1"/>
          </a:p>
        </p:txBody>
      </p:sp>
      <p:sp>
        <p:nvSpPr>
          <p:cNvPr id="78" name="Google Shape;78;p13"/>
          <p:cNvSpPr txBox="1"/>
          <p:nvPr/>
        </p:nvSpPr>
        <p:spPr>
          <a:xfrm>
            <a:off x="3491865" y="699770"/>
            <a:ext cx="2908935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6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Manejo de otros procesos</a:t>
            </a:r>
            <a:endParaRPr lang="en-US" sz="1600"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3491865" y="628015"/>
            <a:ext cx="504063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" name="Picture 0" descr="reserv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8125" y="3867785"/>
            <a:ext cx="1135380" cy="1135380"/>
          </a:xfrm>
          <a:prstGeom prst="rect">
            <a:avLst/>
          </a:prstGeom>
        </p:spPr>
      </p:pic>
      <p:pic>
        <p:nvPicPr>
          <p:cNvPr id="3" name="Picture 2" descr="coup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325" y="1707515"/>
            <a:ext cx="1167130" cy="1167130"/>
          </a:xfrm>
          <a:prstGeom prst="rect">
            <a:avLst/>
          </a:prstGeom>
        </p:spPr>
      </p:pic>
      <p:pic>
        <p:nvPicPr>
          <p:cNvPr id="4" name="Picture 3" descr="personal-inform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10" y="2139950"/>
            <a:ext cx="2665730" cy="2665730"/>
          </a:xfrm>
          <a:prstGeom prst="rect">
            <a:avLst/>
          </a:prstGeom>
        </p:spPr>
      </p:pic>
      <p:pic>
        <p:nvPicPr>
          <p:cNvPr id="5" name="Picture 4" descr="check-i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575" y="1563370"/>
            <a:ext cx="1025525" cy="102552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499110" y="2098040"/>
            <a:ext cx="811530" cy="81534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18"/>
          <p:cNvSpPr txBox="1"/>
          <p:nvPr>
            <p:ph type="ctrTitle" idx="4294967295"/>
          </p:nvPr>
        </p:nvSpPr>
        <p:spPr>
          <a:xfrm>
            <a:off x="1403350" y="1991995"/>
            <a:ext cx="7170420" cy="11595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500" b="1">
                <a:solidFill>
                  <a:srgbClr val="FFFFFF"/>
                </a:solidFill>
                <a:sym typeface="Quicksand"/>
              </a:rPr>
              <a:t>Diseño e implementación de una ontología para la gestión del conocimiento en el sector turismo y hostelería</a:t>
            </a:r>
            <a:endParaRPr lang="en-US" altLang="en-GB" sz="2500" b="1">
              <a:solidFill>
                <a:srgbClr val="FFFFFF"/>
              </a:solidFill>
              <a:sym typeface="Quicksand"/>
            </a:endParaRPr>
          </a:p>
        </p:txBody>
      </p:sp>
      <p:grpSp>
        <p:nvGrpSpPr>
          <p:cNvPr id="118" name="Google Shape;118;p18"/>
          <p:cNvGrpSpPr/>
          <p:nvPr/>
        </p:nvGrpSpPr>
        <p:grpSpPr>
          <a:xfrm>
            <a:off x="687705" y="2288540"/>
            <a:ext cx="433705" cy="436245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1403985" y="393700"/>
            <a:ext cx="4753610" cy="5441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500" b="1"/>
              <a:t>Estructura de la presentación</a:t>
            </a:r>
            <a:endParaRPr lang="en-US" altLang="en-GB" sz="2500" b="1"/>
          </a:p>
        </p:txBody>
      </p:sp>
      <p:cxnSp>
        <p:nvCxnSpPr>
          <p:cNvPr id="223" name="Google Shape;223;p28"/>
          <p:cNvCxnSpPr/>
          <p:nvPr/>
        </p:nvCxnSpPr>
        <p:spPr>
          <a:xfrm flipV="1">
            <a:off x="1529080" y="1627505"/>
            <a:ext cx="0" cy="596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26" name="Google Shape;226;p28"/>
          <p:cNvSpPr txBox="1"/>
          <p:nvPr/>
        </p:nvSpPr>
        <p:spPr>
          <a:xfrm>
            <a:off x="1619885" y="1395730"/>
            <a:ext cx="5445760" cy="34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Motivación y </a:t>
            </a:r>
            <a:r>
              <a:rPr lang="en-US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o</a:t>
            </a:r>
            <a:r>
              <a: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bjetivo central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" name="Google Shape;223;p28"/>
          <p:cNvCxnSpPr/>
          <p:nvPr/>
        </p:nvCxnSpPr>
        <p:spPr>
          <a:xfrm flipV="1">
            <a:off x="1534160" y="2242185"/>
            <a:ext cx="0" cy="596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" name="Google Shape;223;p28"/>
          <p:cNvCxnSpPr/>
          <p:nvPr/>
        </p:nvCxnSpPr>
        <p:spPr>
          <a:xfrm flipV="1">
            <a:off x="1539240" y="2806065"/>
            <a:ext cx="0" cy="596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3" name="Google Shape;223;p28"/>
          <p:cNvCxnSpPr/>
          <p:nvPr/>
        </p:nvCxnSpPr>
        <p:spPr>
          <a:xfrm flipV="1">
            <a:off x="1544320" y="3349625"/>
            <a:ext cx="0" cy="596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5" name="Google Shape;226;p28"/>
          <p:cNvSpPr txBox="1"/>
          <p:nvPr/>
        </p:nvSpPr>
        <p:spPr>
          <a:xfrm>
            <a:off x="1624965" y="2020570"/>
            <a:ext cx="5445760" cy="34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Marco teórico y actualidad 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" name="Google Shape;226;p28"/>
          <p:cNvSpPr txBox="1"/>
          <p:nvPr/>
        </p:nvSpPr>
        <p:spPr>
          <a:xfrm>
            <a:off x="1630045" y="2574290"/>
            <a:ext cx="5445760" cy="34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D</a:t>
            </a:r>
            <a:r>
              <a: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iseño e implementación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" name="Google Shape;226;p28"/>
          <p:cNvSpPr txBox="1"/>
          <p:nvPr/>
        </p:nvSpPr>
        <p:spPr>
          <a:xfrm>
            <a:off x="1635125" y="3107690"/>
            <a:ext cx="5445760" cy="34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Análisis de </a:t>
            </a:r>
            <a:r>
              <a:rPr lang="en-US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R</a:t>
            </a:r>
            <a:r>
              <a: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esultados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" name="Google Shape;226;p28"/>
          <p:cNvSpPr txBox="1"/>
          <p:nvPr/>
        </p:nvSpPr>
        <p:spPr>
          <a:xfrm>
            <a:off x="1619885" y="3661410"/>
            <a:ext cx="5445760" cy="34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Conclusiones y líneas futuras de trabajo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9" name="Google Shape;223;p28"/>
          <p:cNvCxnSpPr/>
          <p:nvPr/>
        </p:nvCxnSpPr>
        <p:spPr>
          <a:xfrm flipH="1">
            <a:off x="1534160" y="3867785"/>
            <a:ext cx="10160" cy="57785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1292225" y="2308225"/>
            <a:ext cx="7813675" cy="5321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 b="1">
                <a:sym typeface="+mn-ea"/>
              </a:rPr>
              <a:t>Motivación y objetivo central</a:t>
            </a:r>
            <a:endParaRPr lang="en-US" altLang="en-GB" sz="3200" b="1">
              <a:sym typeface="+mn-ea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/>
          <p:nvPr>
            <p:ph type="sldNum" idx="12"/>
          </p:nvPr>
        </p:nvSpPr>
        <p:spPr>
          <a:xfrm>
            <a:off x="781685" y="2334260"/>
            <a:ext cx="292735" cy="318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en-GB" sz="2000" b="1">
                <a:solidFill>
                  <a:schemeClr val="bg1"/>
                </a:solidFill>
              </a:rPr>
            </a:fld>
            <a:endParaRPr lang="en-US" altLang="en-GB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1165225" y="267970"/>
            <a:ext cx="7357745" cy="3448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Motivación y objetivo central </a:t>
            </a:r>
            <a:endParaRPr lang="en-US" altLang="en-GB" b="1"/>
          </a:p>
        </p:txBody>
      </p:sp>
      <p:cxnSp>
        <p:nvCxnSpPr>
          <p:cNvPr id="2" name="Straight Connector 1"/>
          <p:cNvCxnSpPr/>
          <p:nvPr/>
        </p:nvCxnSpPr>
        <p:spPr>
          <a:xfrm>
            <a:off x="3491865" y="628015"/>
            <a:ext cx="504063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2" name="Google Shape;652;p47"/>
          <p:cNvGrpSpPr/>
          <p:nvPr/>
        </p:nvGrpSpPr>
        <p:grpSpPr>
          <a:xfrm>
            <a:off x="1209507" y="141904"/>
            <a:ext cx="342903" cy="447293"/>
            <a:chOff x="590250" y="244200"/>
            <a:chExt cx="407975" cy="532175"/>
          </a:xfrm>
        </p:grpSpPr>
        <p:sp>
          <p:nvSpPr>
            <p:cNvPr id="653" name="Google Shape;653;p4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4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4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4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" name="Picture 0" descr="data-collec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2339975" y="3435985"/>
            <a:ext cx="1539240" cy="1539240"/>
          </a:xfrm>
          <a:prstGeom prst="rect">
            <a:avLst/>
          </a:prstGeom>
        </p:spPr>
      </p:pic>
      <p:pic>
        <p:nvPicPr>
          <p:cNvPr id="3" name="Picture 2" descr="landing-p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665" y="843280"/>
            <a:ext cx="2224405" cy="2224405"/>
          </a:xfrm>
          <a:prstGeom prst="rect">
            <a:avLst/>
          </a:prstGeom>
        </p:spPr>
      </p:pic>
      <p:pic>
        <p:nvPicPr>
          <p:cNvPr id="4" name="Picture 3" descr="protege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980" y="3796030"/>
            <a:ext cx="2533650" cy="127190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3851910" y="4432300"/>
            <a:ext cx="2592070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131820" y="3147695"/>
            <a:ext cx="0" cy="288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1328420" y="2308225"/>
            <a:ext cx="7717155" cy="5321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 b="1">
                <a:sym typeface="+mn-ea"/>
              </a:rPr>
              <a:t>Marco teórico y actualidad </a:t>
            </a:r>
            <a:endParaRPr lang="en-US" altLang="en-GB" sz="3200" b="1">
              <a:sym typeface="+mn-ea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/>
          <p:nvPr>
            <p:ph type="sldNum" idx="12"/>
          </p:nvPr>
        </p:nvSpPr>
        <p:spPr>
          <a:xfrm>
            <a:off x="803275" y="2334260"/>
            <a:ext cx="292735" cy="318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chemeClr val="bg1"/>
                </a:solidFill>
              </a:rPr>
              <a:t>2</a:t>
            </a:r>
            <a:endParaRPr lang="en-US" altLang="en-GB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1165225" y="549910"/>
            <a:ext cx="7825740" cy="3448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Conceptos clave</a:t>
            </a:r>
            <a:endParaRPr lang="en-US" altLang="en-GB" b="1"/>
          </a:p>
        </p:txBody>
      </p:sp>
      <p:pic>
        <p:nvPicPr>
          <p:cNvPr id="9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0020" y="1059815"/>
            <a:ext cx="4681855" cy="394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1155065" y="2308225"/>
            <a:ext cx="7981950" cy="5321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 b="1">
                <a:sym typeface="+mn-ea"/>
              </a:rPr>
              <a:t>Diseño e implementación </a:t>
            </a:r>
            <a:endParaRPr lang="en-US" altLang="en-GB" sz="3200" b="1">
              <a:sym typeface="+mn-ea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/>
          <p:nvPr>
            <p:ph type="sldNum" idx="12"/>
          </p:nvPr>
        </p:nvSpPr>
        <p:spPr>
          <a:xfrm>
            <a:off x="803275" y="2334260"/>
            <a:ext cx="292735" cy="318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chemeClr val="bg1"/>
                </a:solidFill>
              </a:rPr>
              <a:t>3</a:t>
            </a:r>
            <a:endParaRPr lang="en-US" altLang="en-GB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1165225" y="267970"/>
            <a:ext cx="7357745" cy="3448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Diseño de la ontología</a:t>
            </a:r>
            <a:endParaRPr lang="en-US" altLang="en-GB" b="1"/>
          </a:p>
        </p:txBody>
      </p:sp>
      <p:cxnSp>
        <p:nvCxnSpPr>
          <p:cNvPr id="2" name="Straight Connector 1"/>
          <p:cNvCxnSpPr/>
          <p:nvPr/>
        </p:nvCxnSpPr>
        <p:spPr>
          <a:xfrm>
            <a:off x="3491865" y="628015"/>
            <a:ext cx="504063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14" descr="diagram-Page-1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1635760"/>
            <a:ext cx="7902575" cy="33909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1165225" y="267970"/>
            <a:ext cx="7357745" cy="3448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Diseño de la ontología</a:t>
            </a:r>
            <a:endParaRPr lang="en-US" altLang="en-GB" b="1"/>
          </a:p>
        </p:txBody>
      </p:sp>
      <p:cxnSp>
        <p:nvCxnSpPr>
          <p:cNvPr id="2" name="Straight Connector 1"/>
          <p:cNvCxnSpPr/>
          <p:nvPr/>
        </p:nvCxnSpPr>
        <p:spPr>
          <a:xfrm>
            <a:off x="3491865" y="628015"/>
            <a:ext cx="504063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" name="Picture 2" descr="img1"/>
          <p:cNvPicPr>
            <a:picLocks noChangeAspect="1"/>
          </p:cNvPicPr>
          <p:nvPr/>
        </p:nvPicPr>
        <p:blipFill>
          <a:blip r:embed="rId1"/>
          <a:srcRect t="20188" r="63464" b="18617"/>
          <a:stretch>
            <a:fillRect/>
          </a:stretch>
        </p:blipFill>
        <p:spPr>
          <a:xfrm>
            <a:off x="4787900" y="1923415"/>
            <a:ext cx="3816985" cy="30581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1135</Words>
  <Application>WPS Presentation</Application>
  <PresentationFormat/>
  <Paragraphs>98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SimSun</vt:lpstr>
      <vt:lpstr>Wingdings</vt:lpstr>
      <vt:lpstr>Arial</vt:lpstr>
      <vt:lpstr>Quicksand</vt:lpstr>
      <vt:lpstr>Calibri</vt:lpstr>
      <vt:lpstr>Microsoft YaHei</vt:lpstr>
      <vt:lpstr>Arial Unicode MS</vt:lpstr>
      <vt:lpstr>Eleanor template</vt:lpstr>
      <vt:lpstr>PowerPoint 演示文稿</vt:lpstr>
      <vt:lpstr>Estructura de la presentación</vt:lpstr>
      <vt:lpstr>Motivación y objetivo central</vt:lpstr>
      <vt:lpstr>Motivación y objetivo central </vt:lpstr>
      <vt:lpstr>Marco teórico y actualidad </vt:lpstr>
      <vt:lpstr>Conceptos clave</vt:lpstr>
      <vt:lpstr>Diseño e implementación </vt:lpstr>
      <vt:lpstr>Diseño de la ontología</vt:lpstr>
      <vt:lpstr>Diseño de la ontología</vt:lpstr>
      <vt:lpstr>Implementación web de la ontología: </vt:lpstr>
      <vt:lpstr>Análisis de Resultados</vt:lpstr>
      <vt:lpstr>PowerPoint 演示文稿</vt:lpstr>
      <vt:lpstr>Conclusiones y líneas futuras de trabajo</vt:lpstr>
      <vt:lpstr>Conclusiones</vt:lpstr>
      <vt:lpstr>Líneas futuras de trabajo</vt:lpstr>
      <vt:lpstr>Diseño e implementación de una ontología para la gestión del conocimiento en el sector turismo y hostelería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Elvin Reyes</cp:lastModifiedBy>
  <cp:revision>70</cp:revision>
  <dcterms:created xsi:type="dcterms:W3CDTF">2022-08-18T17:28:00Z</dcterms:created>
  <dcterms:modified xsi:type="dcterms:W3CDTF">2022-09-03T19:55:07Z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C9A616DCD9384A7A93693BF877B9174C</vt:lpwstr>
  </property>
  <property fmtid="{D5CDD505-2E9C-101B-9397-08002B2CF9AE}" pid="3" name="KSOProductBuildVer">
    <vt:lpwstr>1033-11.2.0.11254</vt:lpwstr>
  </property>
</Properties>
</file>