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5" r:id="rId3"/>
    <p:sldId id="272" r:id="rId5"/>
    <p:sldId id="259" r:id="rId6"/>
    <p:sldId id="257" r:id="rId7"/>
    <p:sldId id="296" r:id="rId8"/>
    <p:sldId id="273" r:id="rId9"/>
    <p:sldId id="298" r:id="rId10"/>
    <p:sldId id="299" r:id="rId11"/>
    <p:sldId id="286" r:id="rId12"/>
    <p:sldId id="307" r:id="rId13"/>
    <p:sldId id="300" r:id="rId14"/>
    <p:sldId id="301" r:id="rId15"/>
    <p:sldId id="311" r:id="rId16"/>
    <p:sldId id="312" r:id="rId17"/>
    <p:sldId id="302" r:id="rId18"/>
    <p:sldId id="303" r:id="rId19"/>
    <p:sldId id="262" r:id="rId20"/>
  </p:sldIdLst>
  <p:sldSz cx="9144000" cy="5143500"/>
  <p:notesSz cx="6858000" cy="9144000"/>
  <p:embeddedFontLst>
    <p:embeddedFont>
      <p:font typeface="Quicksand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904875" y="626745"/>
            <a:ext cx="8114030" cy="44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Universidad de Sevilla</a:t>
            </a: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1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Máster Universitario en Lógica, Computación e Inteligencia Artificial</a:t>
            </a:r>
            <a:endParaRPr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sz="24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Diseño e implementación de una ontología para la gestión del conocimiento en el sector turismo y hostelería</a:t>
            </a:r>
            <a:endParaRPr lang="en-US"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Realizado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Elvin Jesús Reyes Vargas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Dirigido por: </a:t>
            </a:r>
            <a:r>
              <a:rPr lang="en-US" sz="18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Antonia María Chávez</a:t>
            </a:r>
            <a:endParaRPr lang="en-US"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 descr="png-transparent-university-of-seville-master-s-degree-student-higher-education-de-gea-thumbnail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0"/>
            <a:ext cx="768350" cy="7042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>
            <a:off x="1781175" y="843915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4" name="Google Shape;464;p42"/>
          <p:cNvSpPr txBox="1"/>
          <p:nvPr/>
        </p:nvSpPr>
        <p:spPr>
          <a:xfrm>
            <a:off x="2432685" y="267970"/>
            <a:ext cx="519112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Representación del conocimiento en la web</a:t>
            </a:r>
            <a:endParaRPr lang="en-US" altLang="en-GB" b="1"/>
          </a:p>
        </p:txBody>
      </p:sp>
      <p:pic>
        <p:nvPicPr>
          <p:cNvPr id="38" name="Picture 2"/>
          <p:cNvPicPr>
            <a:picLocks noChangeAspect="1"/>
          </p:cNvPicPr>
          <p:nvPr/>
        </p:nvPicPr>
        <p:blipFill>
          <a:blip r:embed="rId1"/>
          <a:srcRect b="10732"/>
          <a:stretch>
            <a:fillRect/>
          </a:stretch>
        </p:blipFill>
        <p:spPr>
          <a:xfrm>
            <a:off x="2432685" y="1034415"/>
            <a:ext cx="5044440" cy="360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Análisis de Resultados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4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Análisis de Resultados: Diseño de la ontología</a:t>
            </a:r>
            <a:endParaRPr lang="en-US" altLang="en-GB" b="1"/>
          </a:p>
        </p:txBody>
      </p:sp>
      <p:cxnSp>
        <p:nvCxnSpPr>
          <p:cNvPr id="1" name="Straight Connector 0"/>
          <p:cNvCxnSpPr/>
          <p:nvPr/>
        </p:nvCxnSpPr>
        <p:spPr>
          <a:xfrm>
            <a:off x="2555240" y="628015"/>
            <a:ext cx="5977255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1820545" y="812800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3576" r="17071"/>
          <a:stretch>
            <a:fillRect/>
          </a:stretch>
        </p:blipFill>
        <p:spPr>
          <a:xfrm>
            <a:off x="2459990" y="915670"/>
            <a:ext cx="5073015" cy="36468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Análisis de Resultados: Representación del conocimiento</a:t>
            </a:r>
            <a:endParaRPr lang="en-US" altLang="en-GB" b="1"/>
          </a:p>
        </p:txBody>
      </p:sp>
      <p:cxnSp>
        <p:nvCxnSpPr>
          <p:cNvPr id="1" name="Straight Connector 0"/>
          <p:cNvCxnSpPr/>
          <p:nvPr/>
        </p:nvCxnSpPr>
        <p:spPr>
          <a:xfrm>
            <a:off x="1835785" y="627380"/>
            <a:ext cx="669671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1820545" y="812800"/>
            <a:ext cx="6347460" cy="4159250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45" name="Picture 4"/>
          <p:cNvPicPr>
            <a:picLocks noChangeAspect="1"/>
          </p:cNvPicPr>
          <p:nvPr/>
        </p:nvPicPr>
        <p:blipFill>
          <a:blip r:embed="rId1"/>
          <a:srcRect t="1358" b="7702"/>
          <a:stretch>
            <a:fillRect/>
          </a:stretch>
        </p:blipFill>
        <p:spPr>
          <a:xfrm>
            <a:off x="2483485" y="915670"/>
            <a:ext cx="5036185" cy="374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Análisis de Resultados: Representación del conocimiento</a:t>
            </a:r>
            <a:endParaRPr lang="en-US" altLang="en-GB" b="1"/>
          </a:p>
        </p:txBody>
      </p:sp>
      <p:cxnSp>
        <p:nvCxnSpPr>
          <p:cNvPr id="1" name="Straight Connector 0"/>
          <p:cNvCxnSpPr/>
          <p:nvPr/>
        </p:nvCxnSpPr>
        <p:spPr>
          <a:xfrm>
            <a:off x="1835785" y="627380"/>
            <a:ext cx="669671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oogle Shape;325;p33"/>
          <p:cNvGrpSpPr/>
          <p:nvPr/>
        </p:nvGrpSpPr>
        <p:grpSpPr>
          <a:xfrm>
            <a:off x="2141855" y="901700"/>
            <a:ext cx="6087110" cy="3810635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9563" t="-241" r="16624" b="-2471"/>
          <a:stretch>
            <a:fillRect/>
          </a:stretch>
        </p:blipFill>
        <p:spPr>
          <a:xfrm>
            <a:off x="2773045" y="1059815"/>
            <a:ext cx="4822190" cy="33451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Conclusiones y líneas futuras de trabajo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5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Conclusiones y líneas futuras de trabajo</a:t>
            </a:r>
            <a:endParaRPr lang="en-US" altLang="en-GB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1339850" y="2202815"/>
            <a:ext cx="7539355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Extender</a:t>
            </a:r>
            <a:r>
              <a: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la </a:t>
            </a:r>
            <a:r>
              <a: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ontología, con el objetivo de contemplar otras entidades del proceso.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Inclusión de un buscador sobre el conocimiento representado.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Uso de metodologías más eficientes para la extracción del conocimiento.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Integración completa con los metadatos propuestos para la Web Semántica.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499110" y="2098040"/>
            <a:ext cx="811530" cy="81534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8"/>
          <p:cNvSpPr txBox="1"/>
          <p:nvPr>
            <p:ph type="ctrTitle" idx="4294967295"/>
          </p:nvPr>
        </p:nvSpPr>
        <p:spPr>
          <a:xfrm>
            <a:off x="1403350" y="1991995"/>
            <a:ext cx="717042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b="1">
                <a:solidFill>
                  <a:srgbClr val="FFFFFF"/>
                </a:solidFill>
                <a:sym typeface="Quicksand"/>
              </a:rPr>
              <a:t>Diseño e implementación de una ontología para la gestión del conocimiento en el sector turismo y hostelería</a:t>
            </a:r>
            <a:endParaRPr lang="en-US" altLang="en-GB" sz="2500" b="1">
              <a:solidFill>
                <a:srgbClr val="FFFFFF"/>
              </a:solidFill>
              <a:sym typeface="Quicksan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687705" y="2288540"/>
            <a:ext cx="433705" cy="436245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403985" y="393700"/>
            <a:ext cx="4753610" cy="544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500" b="1"/>
              <a:t>Estructura de la presentación</a:t>
            </a:r>
            <a:endParaRPr lang="en-US" altLang="en-GB" sz="2500" b="1"/>
          </a:p>
        </p:txBody>
      </p:sp>
      <p:cxnSp>
        <p:nvCxnSpPr>
          <p:cNvPr id="223" name="Google Shape;223;p28"/>
          <p:cNvCxnSpPr/>
          <p:nvPr/>
        </p:nvCxnSpPr>
        <p:spPr>
          <a:xfrm flipV="1">
            <a:off x="1529080" y="162750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8"/>
          <p:cNvSpPr txBox="1"/>
          <p:nvPr/>
        </p:nvSpPr>
        <p:spPr>
          <a:xfrm>
            <a:off x="1619885" y="139573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Motivación y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bjetivo central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" name="Google Shape;223;p28"/>
          <p:cNvCxnSpPr/>
          <p:nvPr/>
        </p:nvCxnSpPr>
        <p:spPr>
          <a:xfrm flipV="1">
            <a:off x="1534160" y="224218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" name="Google Shape;223;p28"/>
          <p:cNvCxnSpPr/>
          <p:nvPr/>
        </p:nvCxnSpPr>
        <p:spPr>
          <a:xfrm flipV="1">
            <a:off x="1539240" y="280606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" name="Google Shape;223;p28"/>
          <p:cNvCxnSpPr/>
          <p:nvPr/>
        </p:nvCxnSpPr>
        <p:spPr>
          <a:xfrm flipV="1">
            <a:off x="1544320" y="3349625"/>
            <a:ext cx="0" cy="596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Google Shape;226;p28"/>
          <p:cNvSpPr txBox="1"/>
          <p:nvPr/>
        </p:nvSpPr>
        <p:spPr>
          <a:xfrm>
            <a:off x="1624965" y="202057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Marco teórico y actualidad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Google Shape;226;p28"/>
          <p:cNvSpPr txBox="1"/>
          <p:nvPr/>
        </p:nvSpPr>
        <p:spPr>
          <a:xfrm>
            <a:off x="1630045" y="25742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iseño e implementación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Google Shape;226;p28"/>
          <p:cNvSpPr txBox="1"/>
          <p:nvPr/>
        </p:nvSpPr>
        <p:spPr>
          <a:xfrm>
            <a:off x="1635125" y="310769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Análisis de </a:t>
            </a:r>
            <a:r>
              <a:rPr lang="en-US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esultados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Google Shape;226;p28"/>
          <p:cNvSpPr txBox="1"/>
          <p:nvPr/>
        </p:nvSpPr>
        <p:spPr>
          <a:xfrm>
            <a:off x="1619885" y="3661410"/>
            <a:ext cx="5445760" cy="34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Conclusiones y líneas futuras de trabajo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" name="Google Shape;223;p28"/>
          <p:cNvCxnSpPr/>
          <p:nvPr/>
        </p:nvCxnSpPr>
        <p:spPr>
          <a:xfrm flipH="1">
            <a:off x="1534160" y="3867785"/>
            <a:ext cx="10160" cy="577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292225" y="2308225"/>
            <a:ext cx="781367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Motivación y objetivo central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78168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en-GB" sz="2000" b="1">
                <a:solidFill>
                  <a:schemeClr val="bg1"/>
                </a:solidFill>
              </a:rPr>
            </a:fld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Motivación y objetivo central </a:t>
            </a:r>
            <a:endParaRPr lang="en-US" altLang="en-GB" b="1"/>
          </a:p>
        </p:txBody>
      </p:sp>
      <p:sp>
        <p:nvSpPr>
          <p:cNvPr id="78" name="Google Shape;78;p13"/>
          <p:cNvSpPr txBox="1"/>
          <p:nvPr/>
        </p:nvSpPr>
        <p:spPr>
          <a:xfrm>
            <a:off x="1339850" y="2598420"/>
            <a:ext cx="7346950" cy="219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Diseñar e implementar una ontología para la gestión del conocimiento en el dominio turismo, a través de la que se pueda estructurar una base sólida del sector, y se pueda comprender de forma progresiva el rol de cada elemento que lo compone.</a:t>
            </a:r>
            <a:endParaRPr lang="en-GB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" name="Straight Connector 0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2" name="Google Shape;652;p47"/>
          <p:cNvGrpSpPr/>
          <p:nvPr/>
        </p:nvGrpSpPr>
        <p:grpSpPr>
          <a:xfrm>
            <a:off x="1209507" y="14190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328420" y="2308225"/>
            <a:ext cx="771715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Marco teórico y actualidad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2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165225" y="549910"/>
            <a:ext cx="7825740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Conceptos clave</a:t>
            </a:r>
            <a:endParaRPr lang="en-US" altLang="en-GB" b="1"/>
          </a:p>
        </p:txBody>
      </p:sp>
      <p:sp>
        <p:nvSpPr>
          <p:cNvPr id="234" name="Google Shape;234;p29"/>
          <p:cNvSpPr txBox="1"/>
          <p:nvPr>
            <p:ph type="body" idx="1"/>
          </p:nvPr>
        </p:nvSpPr>
        <p:spPr>
          <a:xfrm>
            <a:off x="1137920" y="1203325"/>
            <a:ext cx="7813040" cy="74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La Web Semántica</a:t>
            </a:r>
            <a:endParaRPr lang="en-US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Web 3.0</a:t>
            </a:r>
            <a:endParaRPr lang="en-US" sz="1200"/>
          </a:p>
        </p:txBody>
      </p:sp>
      <p:sp>
        <p:nvSpPr>
          <p:cNvPr id="235" name="Google Shape;235;p29"/>
          <p:cNvSpPr txBox="1"/>
          <p:nvPr>
            <p:ph type="body" idx="2"/>
          </p:nvPr>
        </p:nvSpPr>
        <p:spPr>
          <a:xfrm>
            <a:off x="3636010" y="2197735"/>
            <a:ext cx="2949575" cy="120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RDF</a:t>
            </a:r>
            <a:endParaRPr lang="en-US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sz="1200"/>
              <a:t>Resource Description Framework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o </a:t>
            </a:r>
            <a:r>
              <a:rPr sz="1200"/>
              <a:t>Marco de descripción de recursos</a:t>
            </a:r>
            <a:endParaRPr sz="1200"/>
          </a:p>
        </p:txBody>
      </p:sp>
      <p:sp>
        <p:nvSpPr>
          <p:cNvPr id="236" name="Google Shape;236;p29"/>
          <p:cNvSpPr txBox="1"/>
          <p:nvPr>
            <p:ph type="body" idx="3"/>
          </p:nvPr>
        </p:nvSpPr>
        <p:spPr>
          <a:xfrm>
            <a:off x="6587960" y="219782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OWL</a:t>
            </a:r>
            <a:endParaRPr lang="en-US" altLang="en-GB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/>
              <a:t>Ontology Web Language </a:t>
            </a:r>
            <a:endParaRPr lang="en-US" altLang="en-GB"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/>
              <a:t>o Lenguaje de Ontología Web</a:t>
            </a:r>
            <a:endParaRPr lang="en-US" altLang="en-GB" sz="1200"/>
          </a:p>
        </p:txBody>
      </p:sp>
      <p:sp>
        <p:nvSpPr>
          <p:cNvPr id="237" name="Google Shape;237;p29"/>
          <p:cNvSpPr txBox="1"/>
          <p:nvPr>
            <p:ph type="body" idx="1"/>
          </p:nvPr>
        </p:nvSpPr>
        <p:spPr>
          <a:xfrm>
            <a:off x="971550" y="2197735"/>
            <a:ext cx="2163445" cy="120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Linked Open Data</a:t>
            </a:r>
            <a:endParaRPr lang="en-US" altLang="en-GB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/>
              <a:t>Datos abiertos vinculados</a:t>
            </a:r>
            <a:endParaRPr lang="en-US" altLang="en-GB" sz="1200"/>
          </a:p>
        </p:txBody>
      </p:sp>
      <p:sp>
        <p:nvSpPr>
          <p:cNvPr id="238" name="Google Shape;238;p29"/>
          <p:cNvSpPr txBox="1"/>
          <p:nvPr>
            <p:ph type="body" idx="2"/>
          </p:nvPr>
        </p:nvSpPr>
        <p:spPr>
          <a:xfrm>
            <a:off x="2198370" y="3511550"/>
            <a:ext cx="5692140" cy="110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SPARQL</a:t>
            </a:r>
            <a:endParaRPr lang="en-US" altLang="en-GB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/>
              <a:t>Simple Protocol and RDF Query Language</a:t>
            </a:r>
            <a:endParaRPr lang="en-US" altLang="en-GB"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200"/>
              <a:t>o Protocolo simple y lenguaje de consulta RDF</a:t>
            </a:r>
            <a:endParaRPr lang="en-US" altLang="en-GB" sz="120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1155065" y="2308225"/>
            <a:ext cx="7981950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>
                <a:sym typeface="+mn-ea"/>
              </a:rPr>
              <a:t>Diseño e implementación </a:t>
            </a:r>
            <a:endParaRPr lang="en-US" altLang="en-GB" sz="3200" b="1">
              <a:sym typeface="+mn-e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>
            <p:ph type="sldNum" idx="12"/>
          </p:nvPr>
        </p:nvSpPr>
        <p:spPr>
          <a:xfrm>
            <a:off x="803275" y="2334260"/>
            <a:ext cx="292735" cy="3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bg1"/>
                </a:solidFill>
              </a:rPr>
              <a:t>3</a:t>
            </a:r>
            <a:endParaRPr lang="en-US" altLang="en-GB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165225" y="267970"/>
            <a:ext cx="7357745" cy="3448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Diseño de la ontología</a:t>
            </a:r>
            <a:endParaRPr lang="en-US" altLang="en-GB" b="1"/>
          </a:p>
        </p:txBody>
      </p:sp>
      <p:cxnSp>
        <p:nvCxnSpPr>
          <p:cNvPr id="1" name="Straight Connector 0"/>
          <p:cNvCxnSpPr/>
          <p:nvPr/>
        </p:nvCxnSpPr>
        <p:spPr>
          <a:xfrm>
            <a:off x="3491865" y="628015"/>
            <a:ext cx="504063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diagram-Page-1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19860"/>
            <a:ext cx="7743825" cy="33229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 idx="4294967295"/>
          </p:nvPr>
        </p:nvSpPr>
        <p:spPr>
          <a:xfrm>
            <a:off x="943375" y="256190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Implementación web de la ontología: </a:t>
            </a:r>
            <a:endParaRPr lang="en-US" altLang="en-GB"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2486025" y="1061085"/>
            <a:ext cx="3085465" cy="28543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Aplicación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dotNetRDF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1406" y="106088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Infraestructura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48809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Modelos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106088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API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buNone/>
            </a:pP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REST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JSON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Swagger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106088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Interfaz de usuario</a:t>
            </a:r>
            <a:endParaRPr lang="en-US"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MVC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Bootstrap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Jquery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Ajax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Javascript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VueJs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8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Refit</a:t>
            </a:r>
            <a:endParaRPr lang="en-US"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610" y="3915410"/>
            <a:ext cx="7713980" cy="110553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" name="Google Shape;478;p42"/>
          <p:cNvSpPr/>
          <p:nvPr/>
        </p:nvSpPr>
        <p:spPr>
          <a:xfrm>
            <a:off x="2195595" y="113797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47"/>
          <p:cNvSpPr/>
          <p:nvPr/>
        </p:nvSpPr>
        <p:spPr>
          <a:xfrm>
            <a:off x="6804025" y="1095375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812;p47"/>
          <p:cNvSpPr/>
          <p:nvPr/>
        </p:nvSpPr>
        <p:spPr>
          <a:xfrm>
            <a:off x="6804025" y="2526030"/>
            <a:ext cx="229870" cy="22923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003621" y="115743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8388350" y="1095375"/>
            <a:ext cx="202565" cy="281305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 descr="c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968750"/>
            <a:ext cx="918845" cy="999490"/>
          </a:xfrm>
          <a:prstGeom prst="rect">
            <a:avLst/>
          </a:prstGeom>
        </p:spPr>
      </p:pic>
      <p:pic>
        <p:nvPicPr>
          <p:cNvPr id="6" name="Picture 5" descr="net_6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3915410"/>
            <a:ext cx="1767840" cy="1178560"/>
          </a:xfrm>
          <a:prstGeom prst="rect">
            <a:avLst/>
          </a:prstGeom>
        </p:spPr>
      </p:pic>
      <p:sp>
        <p:nvSpPr>
          <p:cNvPr id="7" name="Google Shape;464;p42"/>
          <p:cNvSpPr txBox="1"/>
          <p:nvPr/>
        </p:nvSpPr>
        <p:spPr>
          <a:xfrm>
            <a:off x="4625340" y="604520"/>
            <a:ext cx="4131945" cy="41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Estructura del proyecto</a:t>
            </a:r>
            <a:endParaRPr lang="en-US" altLang="en-GB" b="1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1975</Words>
  <Application>WPS Presentation</Application>
  <PresentationFormat/>
  <Paragraphs>117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Quicksand</vt:lpstr>
      <vt:lpstr>Microsoft YaHei</vt:lpstr>
      <vt:lpstr>Arial Unicode MS</vt:lpstr>
      <vt:lpstr>Calibri</vt:lpstr>
      <vt:lpstr>Montserrat</vt:lpstr>
      <vt:lpstr>Eleanor template</vt:lpstr>
      <vt:lpstr>TRANSITION HEADLINE</vt:lpstr>
      <vt:lpstr>OUR PROCESS IS EASY</vt:lpstr>
      <vt:lpstr>TRANSITION HEADLINE</vt:lpstr>
      <vt:lpstr>INSTRUCTIONS FOR USE</vt:lpstr>
      <vt:lpstr>Motivación y objetivo central</vt:lpstr>
      <vt:lpstr>LET’S REVIEW SOME CONCEPTS</vt:lpstr>
      <vt:lpstr>Marco teórico y actualidad </vt:lpstr>
      <vt:lpstr>Motivación y objetivo central</vt:lpstr>
      <vt:lpstr>Implementación web de la ontología:  estructura del proyecto</vt:lpstr>
      <vt:lpstr>PowerPoint 演示文稿</vt:lpstr>
      <vt:lpstr>Diseño e implementación </vt:lpstr>
      <vt:lpstr>Diseño e implementación</vt:lpstr>
      <vt:lpstr>Análisis de Resultados</vt:lpstr>
      <vt:lpstr>Análisis de Resultados: Representación del conocimiento</vt:lpstr>
      <vt:lpstr>Análisis de Resultados</vt:lpstr>
      <vt:lpstr>Análisis de Resultados</vt:lpstr>
      <vt:lpstr>BIG CONCEPT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Elvin Reyes</cp:lastModifiedBy>
  <cp:revision>48</cp:revision>
  <dcterms:created xsi:type="dcterms:W3CDTF">2022-08-18T17:28:54Z</dcterms:created>
  <dcterms:modified xsi:type="dcterms:W3CDTF">2022-08-18T21:57:34Z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C9A616DCD9384A7A93693BF877B9174C</vt:lpwstr>
  </property>
  <property fmtid="{D5CDD505-2E9C-101B-9397-08002B2CF9AE}" pid="3" name="KSOProductBuildVer">
    <vt:lpwstr>1033-11.2.0.11254</vt:lpwstr>
  </property>
</Properties>
</file>