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0"/>
  </p:notesMasterIdLst>
  <p:handoutMasterIdLst>
    <p:handoutMasterId r:id="rId41"/>
  </p:handoutMasterIdLst>
  <p:sldIdLst>
    <p:sldId id="256" r:id="rId2"/>
    <p:sldId id="275" r:id="rId3"/>
    <p:sldId id="328" r:id="rId4"/>
    <p:sldId id="344" r:id="rId5"/>
    <p:sldId id="346" r:id="rId6"/>
    <p:sldId id="347" r:id="rId7"/>
    <p:sldId id="329" r:id="rId8"/>
    <p:sldId id="330" r:id="rId9"/>
    <p:sldId id="369" r:id="rId10"/>
    <p:sldId id="331" r:id="rId11"/>
    <p:sldId id="348" r:id="rId12"/>
    <p:sldId id="351" r:id="rId13"/>
    <p:sldId id="343" r:id="rId14"/>
    <p:sldId id="349" r:id="rId15"/>
    <p:sldId id="352" r:id="rId16"/>
    <p:sldId id="353" r:id="rId17"/>
    <p:sldId id="354" r:id="rId18"/>
    <p:sldId id="355" r:id="rId19"/>
    <p:sldId id="356" r:id="rId20"/>
    <p:sldId id="363" r:id="rId21"/>
    <p:sldId id="362" r:id="rId22"/>
    <p:sldId id="364" r:id="rId23"/>
    <p:sldId id="365" r:id="rId24"/>
    <p:sldId id="366" r:id="rId25"/>
    <p:sldId id="367" r:id="rId26"/>
    <p:sldId id="368" r:id="rId27"/>
    <p:sldId id="334" r:id="rId28"/>
    <p:sldId id="358" r:id="rId29"/>
    <p:sldId id="357" r:id="rId30"/>
    <p:sldId id="335" r:id="rId31"/>
    <p:sldId id="359" r:id="rId32"/>
    <p:sldId id="360" r:id="rId33"/>
    <p:sldId id="337" r:id="rId34"/>
    <p:sldId id="370" r:id="rId35"/>
    <p:sldId id="339" r:id="rId36"/>
    <p:sldId id="342" r:id="rId37"/>
    <p:sldId id="371" r:id="rId38"/>
    <p:sldId id="341" r:id="rId39"/>
  </p:sldIdLst>
  <p:sldSz cx="12192000" cy="6858000"/>
  <p:notesSz cx="6858000" cy="994568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vira Pupka-Lipinski" initials="EP" lastIdx="1" clrIdx="0">
    <p:extLst>
      <p:ext uri="{19B8F6BF-5375-455C-9EA6-DF929625EA0E}">
        <p15:presenceInfo xmlns:p15="http://schemas.microsoft.com/office/powerpoint/2012/main" userId="817de3f638ccc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9523" autoAdjust="0"/>
  </p:normalViewPr>
  <p:slideViewPr>
    <p:cSldViewPr snapToGrid="0">
      <p:cViewPr varScale="1">
        <p:scale>
          <a:sx n="129" d="100"/>
          <a:sy n="129" d="100"/>
        </p:scale>
        <p:origin x="1494" y="120"/>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13C47C3-D4BF-4FFB-8945-9E8CBC260C51}"/>
              </a:ext>
            </a:extLst>
          </p:cNvPr>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81E98521-5B61-4CB9-8793-FAFDC8858885}"/>
              </a:ext>
            </a:extLst>
          </p:cNvPr>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3C881AA4-B5FC-49A8-9CD4-7D53D2F74BE3}" type="datetimeFigureOut">
              <a:rPr lang="en-US" smtClean="0"/>
              <a:t>7/28/2019</a:t>
            </a:fld>
            <a:endParaRPr lang="en-US"/>
          </a:p>
        </p:txBody>
      </p:sp>
      <p:sp>
        <p:nvSpPr>
          <p:cNvPr id="4" name="Fußzeilenplatzhalter 3">
            <a:extLst>
              <a:ext uri="{FF2B5EF4-FFF2-40B4-BE49-F238E27FC236}">
                <a16:creationId xmlns:a16="http://schemas.microsoft.com/office/drawing/2014/main" id="{23BEF87C-B001-4A8A-BCAC-8F253E763F70}"/>
              </a:ext>
            </a:extLst>
          </p:cNvPr>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CA0B3127-D37E-4EBA-906F-86868AF573AD}"/>
              </a:ext>
            </a:extLst>
          </p:cNvPr>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CD9FCD88-7167-4EC2-8A4B-5A92C9CAD1D3}" type="slidenum">
              <a:rPr lang="en-US" smtClean="0"/>
              <a:t>‹Nr.›</a:t>
            </a:fld>
            <a:endParaRPr lang="en-US"/>
          </a:p>
        </p:txBody>
      </p:sp>
    </p:spTree>
    <p:extLst>
      <p:ext uri="{BB962C8B-B14F-4D97-AF65-F5344CB8AC3E}">
        <p14:creationId xmlns:p14="http://schemas.microsoft.com/office/powerpoint/2010/main" val="949223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BC2A30E2-D2DB-4CD4-93DD-AAFAC39D2283}" type="datetimeFigureOut">
              <a:rPr lang="en-US" smtClean="0"/>
              <a:t>7/28/2019</a:t>
            </a:fld>
            <a:endParaRPr lang="en-US"/>
          </a:p>
        </p:txBody>
      </p:sp>
      <p:sp>
        <p:nvSpPr>
          <p:cNvPr id="4" name="Folienbildplatzhalt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A3AC4255-2894-4AAF-99E7-9D67F23C4463}" type="slidenum">
              <a:rPr lang="en-US" smtClean="0"/>
              <a:t>‹Nr.›</a:t>
            </a:fld>
            <a:endParaRPr lang="en-US"/>
          </a:p>
        </p:txBody>
      </p:sp>
    </p:spTree>
    <p:extLst>
      <p:ext uri="{BB962C8B-B14F-4D97-AF65-F5344CB8AC3E}">
        <p14:creationId xmlns:p14="http://schemas.microsoft.com/office/powerpoint/2010/main" val="334695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Hello</a:t>
            </a:r>
          </a:p>
          <a:p>
            <a:r>
              <a:rPr lang="de-DE" dirty="0" err="1"/>
              <a:t>Present</a:t>
            </a:r>
            <a:r>
              <a:rPr lang="de-DE" dirty="0"/>
              <a:t> </a:t>
            </a:r>
            <a:r>
              <a:rPr lang="de-DE" dirty="0" err="1"/>
              <a:t>you</a:t>
            </a:r>
            <a:r>
              <a:rPr lang="de-DE" dirty="0"/>
              <a:t> </a:t>
            </a:r>
            <a:r>
              <a:rPr lang="de-DE" dirty="0" err="1"/>
              <a:t>my</a:t>
            </a:r>
            <a:r>
              <a:rPr lang="de-DE" dirty="0"/>
              <a:t> </a:t>
            </a:r>
            <a:r>
              <a:rPr lang="de-DE" dirty="0" err="1"/>
              <a:t>choosen</a:t>
            </a:r>
            <a:r>
              <a:rPr lang="de-DE" dirty="0"/>
              <a:t> </a:t>
            </a:r>
            <a:r>
              <a:rPr lang="de-DE" dirty="0" err="1"/>
              <a:t>task</a:t>
            </a:r>
            <a:r>
              <a:rPr lang="de-DE" dirty="0"/>
              <a:t> on </a:t>
            </a:r>
            <a:r>
              <a:rPr lang="de-DE" dirty="0" err="1"/>
              <a:t>the</a:t>
            </a:r>
            <a:r>
              <a:rPr lang="de-DE" dirty="0"/>
              <a:t> </a:t>
            </a:r>
            <a:r>
              <a:rPr lang="de-DE" dirty="0" err="1"/>
              <a:t>yelp</a:t>
            </a:r>
            <a:r>
              <a:rPr lang="de-DE" dirty="0"/>
              <a:t> </a:t>
            </a:r>
            <a:r>
              <a:rPr lang="de-DE" dirty="0" err="1"/>
              <a:t>dataset</a:t>
            </a:r>
            <a:r>
              <a:rPr lang="de-DE" dirty="0"/>
              <a:t> </a:t>
            </a:r>
            <a:r>
              <a:rPr lang="de-DE" dirty="0" err="1"/>
              <a:t>for</a:t>
            </a:r>
            <a:r>
              <a:rPr lang="de-DE" dirty="0"/>
              <a:t> </a:t>
            </a:r>
            <a:r>
              <a:rPr lang="de-DE" dirty="0" err="1"/>
              <a:t>the</a:t>
            </a:r>
            <a:r>
              <a:rPr lang="de-DE" dirty="0"/>
              <a:t> Data Science </a:t>
            </a:r>
            <a:r>
              <a:rPr lang="de-DE" dirty="0" err="1"/>
              <a:t>Excercise</a:t>
            </a:r>
            <a:endParaRPr lang="en-US" dirty="0"/>
          </a:p>
        </p:txBody>
      </p:sp>
      <p:sp>
        <p:nvSpPr>
          <p:cNvPr id="4" name="Foliennummernplatzhalter 3"/>
          <p:cNvSpPr>
            <a:spLocks noGrp="1"/>
          </p:cNvSpPr>
          <p:nvPr>
            <p:ph type="sldNum" sz="quarter" idx="10"/>
          </p:nvPr>
        </p:nvSpPr>
        <p:spPr/>
        <p:txBody>
          <a:bodyPr/>
          <a:lstStyle/>
          <a:p>
            <a:fld id="{A3AC4255-2894-4AAF-99E7-9D67F23C4463}" type="slidenum">
              <a:rPr lang="en-US" smtClean="0"/>
              <a:t>1</a:t>
            </a:fld>
            <a:endParaRPr lang="en-US"/>
          </a:p>
        </p:txBody>
      </p:sp>
    </p:spTree>
    <p:extLst>
      <p:ext uri="{BB962C8B-B14F-4D97-AF65-F5344CB8AC3E}">
        <p14:creationId xmlns:p14="http://schemas.microsoft.com/office/powerpoint/2010/main" val="86984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Small </a:t>
            </a:r>
            <a:r>
              <a:rPr lang="de-DE" dirty="0" err="1"/>
              <a:t>alpha</a:t>
            </a:r>
            <a:r>
              <a:rPr lang="de-DE" dirty="0"/>
              <a:t> </a:t>
            </a:r>
            <a:r>
              <a:rPr lang="de-DE" dirty="0">
                <a:sym typeface="Wingdings" panose="05000000000000000000" pitchFamily="2" charset="2"/>
              </a:rPr>
              <a:t> </a:t>
            </a:r>
            <a:r>
              <a:rPr lang="de-DE" dirty="0" err="1">
                <a:sym typeface="Wingdings" panose="05000000000000000000" pitchFamily="2" charset="2"/>
              </a:rPr>
              <a:t>documents</a:t>
            </a:r>
            <a:r>
              <a:rPr lang="de-DE" dirty="0">
                <a:sym typeface="Wingdings" panose="05000000000000000000" pitchFamily="2" charset="2"/>
              </a:rPr>
              <a:t> will </a:t>
            </a:r>
            <a:r>
              <a:rPr lang="de-DE" dirty="0" err="1">
                <a:sym typeface="Wingdings" panose="05000000000000000000" pitchFamily="2" charset="2"/>
              </a:rPr>
              <a:t>likely</a:t>
            </a:r>
            <a:r>
              <a:rPr lang="de-DE" dirty="0">
                <a:sym typeface="Wingdings" panose="05000000000000000000" pitchFamily="2" charset="2"/>
              </a:rPr>
              <a:t> </a:t>
            </a:r>
            <a:r>
              <a:rPr lang="de-DE" dirty="0" err="1">
                <a:sym typeface="Wingdings" panose="05000000000000000000" pitchFamily="2" charset="2"/>
              </a:rPr>
              <a:t>have</a:t>
            </a:r>
            <a:r>
              <a:rPr lang="de-DE" dirty="0">
                <a:sym typeface="Wingdings" panose="05000000000000000000" pitchFamily="2" charset="2"/>
              </a:rPr>
              <a:t> </a:t>
            </a:r>
            <a:r>
              <a:rPr lang="de-DE" dirty="0" err="1">
                <a:sym typeface="Wingdings" panose="05000000000000000000" pitchFamily="2" charset="2"/>
              </a:rPr>
              <a:t>less</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mixture</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topics</a:t>
            </a:r>
            <a:endParaRPr lang="de-DE" dirty="0">
              <a:sym typeface="Wingdings" panose="05000000000000000000" pitchFamily="2" charset="2"/>
            </a:endParaRPr>
          </a:p>
          <a:p>
            <a:r>
              <a:rPr lang="de-DE" dirty="0">
                <a:sym typeface="Wingdings" panose="05000000000000000000" pitchFamily="2" charset="2"/>
              </a:rPr>
              <a:t>Big </a:t>
            </a:r>
            <a:r>
              <a:rPr lang="de-DE" dirty="0" err="1">
                <a:sym typeface="Wingdings" panose="05000000000000000000" pitchFamily="2" charset="2"/>
              </a:rPr>
              <a:t>alpha</a:t>
            </a:r>
            <a:r>
              <a:rPr lang="de-DE" dirty="0">
                <a:sym typeface="Wingdings" panose="05000000000000000000" pitchFamily="2" charset="2"/>
              </a:rPr>
              <a:t>  </a:t>
            </a:r>
            <a:r>
              <a:rPr lang="de-DE" dirty="0" err="1">
                <a:sym typeface="Wingdings" panose="05000000000000000000" pitchFamily="2" charset="2"/>
              </a:rPr>
              <a:t>documents</a:t>
            </a:r>
            <a:r>
              <a:rPr lang="de-DE" dirty="0">
                <a:sym typeface="Wingdings" panose="05000000000000000000" pitchFamily="2" charset="2"/>
              </a:rPr>
              <a:t> will </a:t>
            </a:r>
            <a:r>
              <a:rPr lang="de-DE" dirty="0" err="1">
                <a:sym typeface="Wingdings" panose="05000000000000000000" pitchFamily="2" charset="2"/>
              </a:rPr>
              <a:t>have</a:t>
            </a:r>
            <a:r>
              <a:rPr lang="de-DE" dirty="0">
                <a:sym typeface="Wingdings" panose="05000000000000000000" pitchFamily="2" charset="2"/>
              </a:rPr>
              <a:t> a </a:t>
            </a:r>
            <a:r>
              <a:rPr lang="de-DE" dirty="0" err="1">
                <a:sym typeface="Wingdings" panose="05000000000000000000" pitchFamily="2" charset="2"/>
              </a:rPr>
              <a:t>more</a:t>
            </a:r>
            <a:r>
              <a:rPr lang="de-DE" dirty="0">
                <a:sym typeface="Wingdings" panose="05000000000000000000" pitchFamily="2" charset="2"/>
              </a:rPr>
              <a:t> </a:t>
            </a:r>
            <a:r>
              <a:rPr lang="de-DE" dirty="0" err="1">
                <a:sym typeface="Wingdings" panose="05000000000000000000" pitchFamily="2" charset="2"/>
              </a:rPr>
              <a:t>micture</a:t>
            </a:r>
            <a:r>
              <a:rPr lang="de-DE" dirty="0">
                <a:sym typeface="Wingdings" panose="05000000000000000000" pitchFamily="2" charset="2"/>
              </a:rPr>
              <a:t> </a:t>
            </a:r>
            <a:r>
              <a:rPr lang="de-DE" dirty="0" err="1">
                <a:sym typeface="Wingdings" panose="05000000000000000000" pitchFamily="2" charset="2"/>
              </a:rPr>
              <a:t>of</a:t>
            </a:r>
            <a:r>
              <a:rPr lang="de-DE" dirty="0">
                <a:sym typeface="Wingdings" panose="05000000000000000000" pitchFamily="2" charset="2"/>
              </a:rPr>
              <a:t> </a:t>
            </a:r>
            <a:r>
              <a:rPr lang="de-DE" dirty="0" err="1">
                <a:sym typeface="Wingdings" panose="05000000000000000000" pitchFamily="2" charset="2"/>
              </a:rPr>
              <a:t>topics</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23</a:t>
            </a:fld>
            <a:endParaRPr lang="en-US"/>
          </a:p>
        </p:txBody>
      </p:sp>
    </p:spTree>
    <p:extLst>
      <p:ext uri="{BB962C8B-B14F-4D97-AF65-F5344CB8AC3E}">
        <p14:creationId xmlns:p14="http://schemas.microsoft.com/office/powerpoint/2010/main" val="95946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1) look up its row in the ‘composites-versus-topics’ table, 2) sample a topic based on the probabilities in the row, 3) go to the ‘parts-versus-topics’ table, 4) look up the topic sampled, 5) sample a part based on the probabilities in the column, 6) repeat from step 2 until you’ve reached how many parts this composite was set to have.</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24</a:t>
            </a:fld>
            <a:endParaRPr lang="en-US"/>
          </a:p>
        </p:txBody>
      </p:sp>
    </p:spTree>
    <p:extLst>
      <p:ext uri="{BB962C8B-B14F-4D97-AF65-F5344CB8AC3E}">
        <p14:creationId xmlns:p14="http://schemas.microsoft.com/office/powerpoint/2010/main" val="223979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Infering</a:t>
            </a:r>
            <a:r>
              <a:rPr lang="de-DE" dirty="0"/>
              <a:t> </a:t>
            </a:r>
            <a:r>
              <a:rPr lang="de-DE" dirty="0" err="1"/>
              <a:t>the</a:t>
            </a:r>
            <a:r>
              <a:rPr lang="de-DE" dirty="0"/>
              <a:t> </a:t>
            </a:r>
            <a:r>
              <a:rPr lang="de-DE" dirty="0" err="1"/>
              <a:t>distribution</a:t>
            </a:r>
            <a:r>
              <a:rPr lang="de-DE" dirty="0"/>
              <a:t> </a:t>
            </a:r>
            <a:r>
              <a:rPr lang="de-DE" dirty="0" err="1"/>
              <a:t>of</a:t>
            </a:r>
            <a:r>
              <a:rPr lang="de-DE" dirty="0"/>
              <a:t> </a:t>
            </a:r>
            <a:r>
              <a:rPr lang="de-DE" dirty="0" err="1"/>
              <a:t>the</a:t>
            </a:r>
            <a:r>
              <a:rPr lang="de-DE" dirty="0"/>
              <a:t> </a:t>
            </a:r>
            <a:r>
              <a:rPr lang="de-DE" dirty="0" err="1"/>
              <a:t>hidden</a:t>
            </a:r>
            <a:r>
              <a:rPr lang="de-DE" dirty="0"/>
              <a:t> variables Topics, </a:t>
            </a:r>
            <a:r>
              <a:rPr lang="de-DE" dirty="0" err="1"/>
              <a:t>theta</a:t>
            </a:r>
            <a:r>
              <a:rPr lang="de-DE" dirty="0"/>
              <a:t> and </a:t>
            </a:r>
            <a:r>
              <a:rPr lang="de-DE" dirty="0" err="1"/>
              <a:t>phi</a:t>
            </a:r>
            <a:r>
              <a:rPr lang="de-DE" dirty="0"/>
              <a:t> </a:t>
            </a:r>
            <a:r>
              <a:rPr lang="de-DE" dirty="0" err="1"/>
              <a:t>give</a:t>
            </a:r>
            <a:r>
              <a:rPr lang="de-DE" dirty="0"/>
              <a:t> </a:t>
            </a:r>
            <a:r>
              <a:rPr lang="de-DE" dirty="0" err="1"/>
              <a:t>the</a:t>
            </a:r>
            <a:r>
              <a:rPr lang="de-DE" dirty="0"/>
              <a:t> </a:t>
            </a:r>
            <a:r>
              <a:rPr lang="de-DE" dirty="0" err="1"/>
              <a:t>evidence</a:t>
            </a:r>
            <a:r>
              <a:rPr lang="de-DE" dirty="0"/>
              <a:t> </a:t>
            </a:r>
            <a:r>
              <a:rPr lang="de-DE" dirty="0" err="1"/>
              <a:t>documents</a:t>
            </a:r>
            <a:endParaRPr lang="de-DE" dirty="0"/>
          </a:p>
          <a:p>
            <a:r>
              <a:rPr lang="de-DE" dirty="0" err="1"/>
              <a:t>Inferring</a:t>
            </a:r>
            <a:r>
              <a:rPr lang="de-DE" dirty="0"/>
              <a:t> </a:t>
            </a:r>
            <a:r>
              <a:rPr lang="de-DE" dirty="0" err="1"/>
              <a:t>these</a:t>
            </a:r>
            <a:r>
              <a:rPr lang="de-DE" dirty="0"/>
              <a:t> </a:t>
            </a:r>
            <a:r>
              <a:rPr lang="de-DE" dirty="0" err="1"/>
              <a:t>parameters</a:t>
            </a:r>
            <a:r>
              <a:rPr lang="de-DE" dirty="0"/>
              <a:t> </a:t>
            </a:r>
            <a:r>
              <a:rPr lang="de-DE" dirty="0" err="1"/>
              <a:t>is</a:t>
            </a:r>
            <a:r>
              <a:rPr lang="de-DE" dirty="0"/>
              <a:t> </a:t>
            </a:r>
            <a:r>
              <a:rPr lang="de-DE" dirty="0" err="1"/>
              <a:t>hard</a:t>
            </a:r>
            <a:r>
              <a:rPr lang="de-DE" dirty="0"/>
              <a:t> in </a:t>
            </a:r>
            <a:r>
              <a:rPr lang="de-DE" dirty="0" err="1"/>
              <a:t>general</a:t>
            </a:r>
            <a:r>
              <a:rPr lang="de-DE" dirty="0"/>
              <a:t>. </a:t>
            </a:r>
            <a:r>
              <a:rPr lang="de-DE" dirty="0" err="1"/>
              <a:t>They</a:t>
            </a:r>
            <a:r>
              <a:rPr lang="de-DE" dirty="0"/>
              <a:t> </a:t>
            </a:r>
            <a:r>
              <a:rPr lang="de-DE" dirty="0" err="1"/>
              <a:t>depend</a:t>
            </a:r>
            <a:r>
              <a:rPr lang="de-DE" dirty="0"/>
              <a:t> on </a:t>
            </a:r>
            <a:r>
              <a:rPr lang="de-DE" dirty="0" err="1"/>
              <a:t>each</a:t>
            </a:r>
            <a:r>
              <a:rPr lang="de-DE" dirty="0"/>
              <a:t> </a:t>
            </a:r>
            <a:r>
              <a:rPr lang="de-DE" dirty="0" err="1"/>
              <a:t>other</a:t>
            </a:r>
            <a:r>
              <a:rPr lang="de-DE" dirty="0"/>
              <a:t> and </a:t>
            </a:r>
            <a:r>
              <a:rPr lang="de-DE" dirty="0" err="1"/>
              <a:t>it</a:t>
            </a:r>
            <a:r>
              <a:rPr lang="de-DE" dirty="0"/>
              <a:t> </a:t>
            </a:r>
            <a:r>
              <a:rPr lang="de-DE" dirty="0" err="1"/>
              <a:t>is</a:t>
            </a:r>
            <a:r>
              <a:rPr lang="de-DE" dirty="0"/>
              <a:t> NP-</a:t>
            </a:r>
            <a:r>
              <a:rPr lang="de-DE" dirty="0" err="1"/>
              <a:t>hard</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25</a:t>
            </a:fld>
            <a:endParaRPr lang="en-US"/>
          </a:p>
        </p:txBody>
      </p:sp>
    </p:spTree>
    <p:extLst>
      <p:ext uri="{BB962C8B-B14F-4D97-AF65-F5344CB8AC3E}">
        <p14:creationId xmlns:p14="http://schemas.microsoft.com/office/powerpoint/2010/main" val="225496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30</a:t>
            </a:fld>
            <a:endParaRPr lang="en-US"/>
          </a:p>
        </p:txBody>
      </p:sp>
    </p:spTree>
    <p:extLst>
      <p:ext uri="{BB962C8B-B14F-4D97-AF65-F5344CB8AC3E}">
        <p14:creationId xmlns:p14="http://schemas.microsoft.com/office/powerpoint/2010/main" val="50320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31</a:t>
            </a:fld>
            <a:endParaRPr lang="en-US"/>
          </a:p>
        </p:txBody>
      </p:sp>
    </p:spTree>
    <p:extLst>
      <p:ext uri="{BB962C8B-B14F-4D97-AF65-F5344CB8AC3E}">
        <p14:creationId xmlns:p14="http://schemas.microsoft.com/office/powerpoint/2010/main" val="358095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32</a:t>
            </a:fld>
            <a:endParaRPr lang="en-US"/>
          </a:p>
        </p:txBody>
      </p:sp>
    </p:spTree>
    <p:extLst>
      <p:ext uri="{BB962C8B-B14F-4D97-AF65-F5344CB8AC3E}">
        <p14:creationId xmlns:p14="http://schemas.microsoft.com/office/powerpoint/2010/main" val="1747403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Yelp is a US internet company and is founded in year 2005 in San Francisco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Offers a recommendation portal for restaurants and shops, such as Hotels and Travel, Spas, Nightlife, Shopping and more</a:t>
            </a:r>
          </a:p>
          <a:p>
            <a:r>
              <a:rPr lang="en-US" dirty="0"/>
              <a:t>Yellow pages are a telephone and address directory sorted by industry.</a:t>
            </a:r>
          </a:p>
          <a:p>
            <a:r>
              <a:rPr lang="en-US" dirty="0"/>
              <a:t>Extract of the yelp site for restaurants in </a:t>
            </a:r>
            <a:r>
              <a:rPr lang="en-US" dirty="0" err="1"/>
              <a:t>braunschweig</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3</a:t>
            </a:fld>
            <a:endParaRPr lang="en-US"/>
          </a:p>
        </p:txBody>
      </p:sp>
    </p:spTree>
    <p:extLst>
      <p:ext uri="{BB962C8B-B14F-4D97-AF65-F5344CB8AC3E}">
        <p14:creationId xmlns:p14="http://schemas.microsoft.com/office/powerpoint/2010/main" val="194598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this</a:t>
            </a:r>
            <a:r>
              <a:rPr lang="de-DE" dirty="0"/>
              <a:t> </a:t>
            </a:r>
            <a:r>
              <a:rPr lang="de-DE" dirty="0" err="1"/>
              <a:t>picture</a:t>
            </a:r>
            <a:r>
              <a:rPr lang="de-DE" dirty="0"/>
              <a:t> </a:t>
            </a:r>
            <a:r>
              <a:rPr lang="de-DE" dirty="0" err="1"/>
              <a:t>there</a:t>
            </a:r>
            <a:r>
              <a:rPr lang="de-DE" dirty="0"/>
              <a:t> </a:t>
            </a:r>
            <a:r>
              <a:rPr lang="de-DE" dirty="0" err="1"/>
              <a:t>is</a:t>
            </a:r>
            <a:r>
              <a:rPr lang="de-DE" dirty="0"/>
              <a:t> </a:t>
            </a:r>
            <a:r>
              <a:rPr lang="de-DE" dirty="0" err="1"/>
              <a:t>the</a:t>
            </a:r>
            <a:r>
              <a:rPr lang="de-DE" dirty="0"/>
              <a:t> </a:t>
            </a:r>
            <a:r>
              <a:rPr lang="de-DE" dirty="0" err="1"/>
              <a:t>yelp</a:t>
            </a:r>
            <a:r>
              <a:rPr lang="de-DE" dirty="0"/>
              <a:t> </a:t>
            </a:r>
            <a:r>
              <a:rPr lang="de-DE" dirty="0" err="1"/>
              <a:t>site</a:t>
            </a:r>
            <a:r>
              <a:rPr lang="de-DE" dirty="0"/>
              <a:t> </a:t>
            </a:r>
            <a:r>
              <a:rPr lang="de-DE" dirty="0" err="1"/>
              <a:t>for</a:t>
            </a:r>
            <a:r>
              <a:rPr lang="de-DE" dirty="0"/>
              <a:t> </a:t>
            </a:r>
            <a:r>
              <a:rPr lang="de-DE" dirty="0" err="1"/>
              <a:t>the</a:t>
            </a:r>
            <a:r>
              <a:rPr lang="de-DE" dirty="0"/>
              <a:t> </a:t>
            </a:r>
            <a:r>
              <a:rPr lang="de-DE" dirty="0" err="1"/>
              <a:t>restaurant</a:t>
            </a:r>
            <a:r>
              <a:rPr lang="de-DE" dirty="0"/>
              <a:t> </a:t>
            </a:r>
            <a:r>
              <a:rPr lang="de-DE" dirty="0" err="1"/>
              <a:t>Corvin‘s</a:t>
            </a:r>
            <a:r>
              <a:rPr lang="de-DE" dirty="0"/>
              <a:t> Burger &amp; Beer in Braunschweig.</a:t>
            </a:r>
          </a:p>
          <a:p>
            <a:r>
              <a:rPr lang="de-DE" dirty="0" err="1"/>
              <a:t>You</a:t>
            </a:r>
            <a:r>
              <a:rPr lang="de-DE" dirty="0"/>
              <a:t> </a:t>
            </a:r>
            <a:r>
              <a:rPr lang="de-DE" dirty="0" err="1"/>
              <a:t>can</a:t>
            </a:r>
            <a:r>
              <a:rPr lang="de-DE" dirty="0"/>
              <a:t> also </a:t>
            </a:r>
            <a:r>
              <a:rPr lang="de-DE" dirty="0" err="1"/>
              <a:t>see</a:t>
            </a:r>
            <a:r>
              <a:rPr lang="de-DE" dirty="0"/>
              <a:t> </a:t>
            </a:r>
            <a:r>
              <a:rPr lang="de-DE" dirty="0" err="1"/>
              <a:t>which</a:t>
            </a:r>
            <a:r>
              <a:rPr lang="de-DE" dirty="0"/>
              <a:t> </a:t>
            </a:r>
            <a:r>
              <a:rPr lang="de-DE" dirty="0" err="1"/>
              <a:t>restaurants</a:t>
            </a:r>
            <a:r>
              <a:rPr lang="de-DE" dirty="0"/>
              <a:t> </a:t>
            </a:r>
            <a:r>
              <a:rPr lang="de-DE" dirty="0" err="1"/>
              <a:t>other</a:t>
            </a:r>
            <a:r>
              <a:rPr lang="de-DE" dirty="0"/>
              <a:t> </a:t>
            </a:r>
            <a:r>
              <a:rPr lang="de-DE" dirty="0" err="1"/>
              <a:t>user</a:t>
            </a:r>
            <a:r>
              <a:rPr lang="de-DE" dirty="0"/>
              <a:t> also </a:t>
            </a:r>
            <a:r>
              <a:rPr lang="de-DE" dirty="0" err="1"/>
              <a:t>were</a:t>
            </a:r>
            <a:r>
              <a:rPr lang="de-DE" dirty="0"/>
              <a:t> </a:t>
            </a:r>
            <a:r>
              <a:rPr lang="de-DE" dirty="0" err="1"/>
              <a:t>interested</a:t>
            </a:r>
            <a:r>
              <a:rPr lang="de-DE" dirty="0"/>
              <a:t> in </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4</a:t>
            </a:fld>
            <a:endParaRPr lang="en-US"/>
          </a:p>
        </p:txBody>
      </p:sp>
    </p:spTree>
    <p:extLst>
      <p:ext uri="{BB962C8B-B14F-4D97-AF65-F5344CB8AC3E}">
        <p14:creationId xmlns:p14="http://schemas.microsoft.com/office/powerpoint/2010/main" val="248372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this</a:t>
            </a:r>
            <a:r>
              <a:rPr lang="de-DE" dirty="0"/>
              <a:t> </a:t>
            </a:r>
            <a:r>
              <a:rPr lang="de-DE" dirty="0" err="1"/>
              <a:t>picture</a:t>
            </a:r>
            <a:r>
              <a:rPr lang="de-DE" dirty="0"/>
              <a:t> </a:t>
            </a:r>
            <a:r>
              <a:rPr lang="de-DE" dirty="0" err="1"/>
              <a:t>there</a:t>
            </a:r>
            <a:r>
              <a:rPr lang="de-DE" dirty="0"/>
              <a:t> </a:t>
            </a:r>
            <a:r>
              <a:rPr lang="de-DE" dirty="0" err="1"/>
              <a:t>is</a:t>
            </a:r>
            <a:r>
              <a:rPr lang="de-DE" dirty="0"/>
              <a:t> </a:t>
            </a:r>
            <a:r>
              <a:rPr lang="de-DE" dirty="0" err="1"/>
              <a:t>the</a:t>
            </a:r>
            <a:r>
              <a:rPr lang="de-DE" dirty="0"/>
              <a:t> </a:t>
            </a:r>
            <a:r>
              <a:rPr lang="de-DE" dirty="0" err="1"/>
              <a:t>yelp</a:t>
            </a:r>
            <a:r>
              <a:rPr lang="de-DE" dirty="0"/>
              <a:t> </a:t>
            </a:r>
            <a:r>
              <a:rPr lang="de-DE" dirty="0" err="1"/>
              <a:t>site</a:t>
            </a:r>
            <a:r>
              <a:rPr lang="de-DE" dirty="0"/>
              <a:t> </a:t>
            </a:r>
            <a:r>
              <a:rPr lang="de-DE" dirty="0" err="1"/>
              <a:t>for</a:t>
            </a:r>
            <a:r>
              <a:rPr lang="de-DE" dirty="0"/>
              <a:t> </a:t>
            </a:r>
            <a:r>
              <a:rPr lang="de-DE" dirty="0" err="1"/>
              <a:t>the</a:t>
            </a:r>
            <a:r>
              <a:rPr lang="de-DE" dirty="0"/>
              <a:t> </a:t>
            </a:r>
            <a:r>
              <a:rPr lang="de-DE" dirty="0" err="1"/>
              <a:t>restaurant</a:t>
            </a:r>
            <a:r>
              <a:rPr lang="de-DE" dirty="0"/>
              <a:t> </a:t>
            </a:r>
            <a:r>
              <a:rPr lang="de-DE" dirty="0" err="1"/>
              <a:t>Corvin‘s</a:t>
            </a:r>
            <a:r>
              <a:rPr lang="de-DE" dirty="0"/>
              <a:t> Burger &amp; Beer in Braunschweig.</a:t>
            </a:r>
          </a:p>
          <a:p>
            <a:r>
              <a:rPr lang="de-DE" dirty="0" err="1"/>
              <a:t>You</a:t>
            </a:r>
            <a:r>
              <a:rPr lang="de-DE" dirty="0"/>
              <a:t> </a:t>
            </a:r>
            <a:r>
              <a:rPr lang="de-DE" dirty="0" err="1"/>
              <a:t>can</a:t>
            </a:r>
            <a:r>
              <a:rPr lang="de-DE" dirty="0"/>
              <a:t> also </a:t>
            </a:r>
            <a:r>
              <a:rPr lang="de-DE" dirty="0" err="1"/>
              <a:t>see</a:t>
            </a:r>
            <a:r>
              <a:rPr lang="de-DE" dirty="0"/>
              <a:t> </a:t>
            </a:r>
            <a:r>
              <a:rPr lang="de-DE" dirty="0" err="1"/>
              <a:t>which</a:t>
            </a:r>
            <a:r>
              <a:rPr lang="de-DE" dirty="0"/>
              <a:t> </a:t>
            </a:r>
            <a:r>
              <a:rPr lang="de-DE" dirty="0" err="1"/>
              <a:t>restaurants</a:t>
            </a:r>
            <a:r>
              <a:rPr lang="de-DE" dirty="0"/>
              <a:t> </a:t>
            </a:r>
            <a:r>
              <a:rPr lang="de-DE" dirty="0" err="1"/>
              <a:t>other</a:t>
            </a:r>
            <a:r>
              <a:rPr lang="de-DE" dirty="0"/>
              <a:t> </a:t>
            </a:r>
            <a:r>
              <a:rPr lang="de-DE" dirty="0" err="1"/>
              <a:t>user</a:t>
            </a:r>
            <a:r>
              <a:rPr lang="de-DE" dirty="0"/>
              <a:t> also </a:t>
            </a:r>
            <a:r>
              <a:rPr lang="de-DE" dirty="0" err="1"/>
              <a:t>were</a:t>
            </a:r>
            <a:r>
              <a:rPr lang="de-DE" dirty="0"/>
              <a:t> </a:t>
            </a:r>
            <a:r>
              <a:rPr lang="de-DE" dirty="0" err="1"/>
              <a:t>interested</a:t>
            </a:r>
            <a:r>
              <a:rPr lang="de-DE" dirty="0"/>
              <a:t> in </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5</a:t>
            </a:fld>
            <a:endParaRPr lang="en-US"/>
          </a:p>
        </p:txBody>
      </p:sp>
    </p:spTree>
    <p:extLst>
      <p:ext uri="{BB962C8B-B14F-4D97-AF65-F5344CB8AC3E}">
        <p14:creationId xmlns:p14="http://schemas.microsoft.com/office/powerpoint/2010/main" val="174860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Yelp </a:t>
            </a:r>
            <a:r>
              <a:rPr lang="de-DE" dirty="0" err="1"/>
              <a:t>offers</a:t>
            </a:r>
            <a:r>
              <a:rPr lang="de-DE" dirty="0"/>
              <a:t> </a:t>
            </a:r>
            <a:r>
              <a:rPr lang="de-DE" dirty="0" err="1"/>
              <a:t>their</a:t>
            </a:r>
            <a:r>
              <a:rPr lang="de-DE" dirty="0"/>
              <a:t> </a:t>
            </a:r>
            <a:r>
              <a:rPr lang="de-DE" dirty="0" err="1"/>
              <a:t>datasets</a:t>
            </a:r>
            <a:r>
              <a:rPr lang="de-DE" dirty="0"/>
              <a:t> </a:t>
            </a:r>
            <a:r>
              <a:rPr lang="de-DE" dirty="0" err="1"/>
              <a:t>for</a:t>
            </a:r>
            <a:r>
              <a:rPr lang="de-DE" dirty="0"/>
              <a:t> </a:t>
            </a:r>
            <a:r>
              <a:rPr lang="de-DE" dirty="0" err="1"/>
              <a:t>reachers</a:t>
            </a:r>
            <a:r>
              <a:rPr lang="de-DE" dirty="0"/>
              <a:t> </a:t>
            </a:r>
            <a:r>
              <a:rPr lang="de-DE" dirty="0" err="1"/>
              <a:t>to</a:t>
            </a:r>
            <a:r>
              <a:rPr lang="de-DE" dirty="0"/>
              <a:t> </a:t>
            </a:r>
            <a:r>
              <a:rPr lang="de-DE" dirty="0" err="1"/>
              <a:t>analyze</a:t>
            </a:r>
            <a:r>
              <a:rPr lang="de-DE" dirty="0"/>
              <a:t> </a:t>
            </a:r>
            <a:r>
              <a:rPr lang="de-DE" dirty="0" err="1"/>
              <a:t>the</a:t>
            </a:r>
            <a:r>
              <a:rPr lang="de-DE" dirty="0"/>
              <a:t> </a:t>
            </a:r>
            <a:r>
              <a:rPr lang="de-DE" dirty="0" err="1"/>
              <a:t>data</a:t>
            </a:r>
            <a:r>
              <a:rPr lang="de-DE" dirty="0"/>
              <a:t> and </a:t>
            </a:r>
            <a:r>
              <a:rPr lang="de-DE" dirty="0" err="1"/>
              <a:t>to</a:t>
            </a:r>
            <a:r>
              <a:rPr lang="de-DE" dirty="0"/>
              <a:t> </a:t>
            </a:r>
            <a:r>
              <a:rPr lang="de-DE" dirty="0" err="1"/>
              <a:t>share</a:t>
            </a:r>
            <a:r>
              <a:rPr lang="de-DE" dirty="0"/>
              <a:t> </a:t>
            </a:r>
            <a:r>
              <a:rPr lang="de-DE" dirty="0" err="1"/>
              <a:t>the</a:t>
            </a:r>
            <a:r>
              <a:rPr lang="de-DE" dirty="0"/>
              <a:t> </a:t>
            </a:r>
            <a:r>
              <a:rPr lang="de-DE" dirty="0" err="1"/>
              <a:t>discoveries</a:t>
            </a:r>
            <a:r>
              <a:rPr lang="de-DE" dirty="0"/>
              <a:t>.</a:t>
            </a:r>
          </a:p>
          <a:p>
            <a:r>
              <a:rPr lang="de-DE" dirty="0" err="1"/>
              <a:t>There</a:t>
            </a:r>
            <a:r>
              <a:rPr lang="de-DE" dirty="0"/>
              <a:t> </a:t>
            </a:r>
            <a:r>
              <a:rPr lang="de-DE" dirty="0" err="1"/>
              <a:t>is</a:t>
            </a:r>
            <a:r>
              <a:rPr lang="de-DE" dirty="0"/>
              <a:t> a </a:t>
            </a:r>
            <a:r>
              <a:rPr lang="de-DE" dirty="0" err="1"/>
              <a:t>chance</a:t>
            </a:r>
            <a:r>
              <a:rPr lang="de-DE" dirty="0"/>
              <a:t> </a:t>
            </a:r>
            <a:r>
              <a:rPr lang="de-DE" dirty="0" err="1"/>
              <a:t>to</a:t>
            </a:r>
            <a:r>
              <a:rPr lang="de-DE" dirty="0"/>
              <a:t> </a:t>
            </a:r>
            <a:r>
              <a:rPr lang="de-DE" dirty="0" err="1"/>
              <a:t>win</a:t>
            </a:r>
            <a:r>
              <a:rPr lang="de-DE" dirty="0"/>
              <a:t> cash </a:t>
            </a:r>
            <a:r>
              <a:rPr lang="de-DE" dirty="0" err="1"/>
              <a:t>prices</a:t>
            </a:r>
            <a:r>
              <a:rPr lang="de-DE" dirty="0"/>
              <a:t> </a:t>
            </a:r>
          </a:p>
          <a:p>
            <a:r>
              <a:rPr lang="de-DE" dirty="0"/>
              <a:t>And </a:t>
            </a:r>
            <a:r>
              <a:rPr lang="de-DE" dirty="0" err="1"/>
              <a:t>the</a:t>
            </a:r>
            <a:r>
              <a:rPr lang="de-DE" dirty="0"/>
              <a:t> </a:t>
            </a:r>
            <a:r>
              <a:rPr lang="de-DE" dirty="0" err="1"/>
              <a:t>data</a:t>
            </a:r>
            <a:r>
              <a:rPr lang="de-DE" dirty="0"/>
              <a:t> </a:t>
            </a:r>
            <a:r>
              <a:rPr lang="de-DE" dirty="0" err="1"/>
              <a:t>is</a:t>
            </a:r>
            <a:r>
              <a:rPr lang="de-DE" dirty="0"/>
              <a:t> </a:t>
            </a:r>
            <a:r>
              <a:rPr lang="de-DE" dirty="0" err="1"/>
              <a:t>used</a:t>
            </a:r>
            <a:r>
              <a:rPr lang="de-DE" dirty="0"/>
              <a:t> </a:t>
            </a:r>
            <a:r>
              <a:rPr lang="de-DE" dirty="0" err="1"/>
              <a:t>lot</a:t>
            </a:r>
            <a:r>
              <a:rPr lang="de-DE" dirty="0"/>
              <a:t> </a:t>
            </a:r>
            <a:r>
              <a:rPr lang="de-DE" dirty="0" err="1"/>
              <a:t>of</a:t>
            </a:r>
            <a:r>
              <a:rPr lang="de-DE" dirty="0"/>
              <a:t> </a:t>
            </a:r>
            <a:r>
              <a:rPr lang="de-DE" dirty="0" err="1"/>
              <a:t>academic</a:t>
            </a:r>
            <a:r>
              <a:rPr lang="de-DE" dirty="0"/>
              <a:t> </a:t>
            </a:r>
            <a:r>
              <a:rPr lang="de-DE" dirty="0" err="1"/>
              <a:t>papers</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6</a:t>
            </a:fld>
            <a:endParaRPr lang="en-US"/>
          </a:p>
        </p:txBody>
      </p:sp>
    </p:spTree>
    <p:extLst>
      <p:ext uri="{BB962C8B-B14F-4D97-AF65-F5344CB8AC3E}">
        <p14:creationId xmlns:p14="http://schemas.microsoft.com/office/powerpoint/2010/main" val="5241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 am </a:t>
            </a:r>
            <a:r>
              <a:rPr lang="de-DE" dirty="0" err="1"/>
              <a:t>training</a:t>
            </a:r>
            <a:r>
              <a:rPr lang="de-DE" dirty="0"/>
              <a:t> a </a:t>
            </a:r>
            <a:r>
              <a:rPr lang="de-DE" dirty="0" err="1"/>
              <a:t>model</a:t>
            </a:r>
            <a:r>
              <a:rPr lang="de-DE" dirty="0"/>
              <a:t> </a:t>
            </a:r>
            <a:r>
              <a:rPr lang="de-DE" dirty="0" err="1"/>
              <a:t>with</a:t>
            </a:r>
            <a:r>
              <a:rPr lang="de-DE" dirty="0"/>
              <a:t> </a:t>
            </a:r>
            <a:r>
              <a:rPr lang="de-DE" dirty="0" err="1"/>
              <a:t>only</a:t>
            </a:r>
            <a:r>
              <a:rPr lang="de-DE" dirty="0"/>
              <a:t> </a:t>
            </a:r>
            <a:r>
              <a:rPr lang="de-DE" dirty="0" err="1"/>
              <a:t>data</a:t>
            </a:r>
            <a:r>
              <a:rPr lang="de-DE" dirty="0"/>
              <a:t> </a:t>
            </a:r>
            <a:r>
              <a:rPr lang="de-DE" dirty="0" err="1"/>
              <a:t>for</a:t>
            </a:r>
            <a:r>
              <a:rPr lang="de-DE" dirty="0"/>
              <a:t> a </a:t>
            </a:r>
            <a:r>
              <a:rPr lang="de-DE" dirty="0" err="1"/>
              <a:t>specific</a:t>
            </a:r>
            <a:r>
              <a:rPr lang="de-DE" dirty="0"/>
              <a:t> </a:t>
            </a:r>
            <a:r>
              <a:rPr lang="de-DE" dirty="0" err="1"/>
              <a:t>business</a:t>
            </a:r>
            <a:r>
              <a:rPr lang="de-DE" dirty="0"/>
              <a:t> </a:t>
            </a:r>
            <a:r>
              <a:rPr lang="de-DE" dirty="0" err="1"/>
              <a:t>categorie</a:t>
            </a:r>
            <a:r>
              <a:rPr lang="de-DE" dirty="0"/>
              <a:t> and in a </a:t>
            </a:r>
            <a:r>
              <a:rPr lang="de-DE" dirty="0" err="1"/>
              <a:t>specific</a:t>
            </a:r>
            <a:r>
              <a:rPr lang="de-DE" dirty="0"/>
              <a:t> </a:t>
            </a:r>
            <a:r>
              <a:rPr lang="de-DE" dirty="0" err="1"/>
              <a:t>area</a:t>
            </a:r>
            <a:r>
              <a:rPr lang="de-DE" dirty="0"/>
              <a:t>. In </a:t>
            </a:r>
            <a:r>
              <a:rPr lang="de-DE" dirty="0" err="1"/>
              <a:t>my</a:t>
            </a:r>
            <a:r>
              <a:rPr lang="de-DE" dirty="0"/>
              <a:t> </a:t>
            </a:r>
            <a:r>
              <a:rPr lang="de-DE" dirty="0" err="1"/>
              <a:t>example</a:t>
            </a:r>
            <a:r>
              <a:rPr lang="de-DE" dirty="0"/>
              <a:t> ist </a:t>
            </a:r>
            <a:r>
              <a:rPr lang="de-DE" dirty="0" err="1"/>
              <a:t>pittsburgh</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14</a:t>
            </a:fld>
            <a:endParaRPr lang="en-US"/>
          </a:p>
        </p:txBody>
      </p:sp>
    </p:spTree>
    <p:extLst>
      <p:ext uri="{BB962C8B-B14F-4D97-AF65-F5344CB8AC3E}">
        <p14:creationId xmlns:p14="http://schemas.microsoft.com/office/powerpoint/2010/main" val="376647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kern="1200" dirty="0">
                <a:solidFill>
                  <a:schemeClr val="tx1"/>
                </a:solidFill>
                <a:effectLst/>
                <a:latin typeface="+mn-lt"/>
                <a:ea typeface="+mn-ea"/>
                <a:cs typeface="+mn-cs"/>
              </a:rPr>
              <a:t>Lemmatization: The aim of lemmatization, like stemming, is to reduce inflectional forms to a common base form. As opposed to stemming, lemmatization does not simply chop off inflections. Instead it uses lexical knowledge bases to get the correct base forms of words. The root word is called lemma</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18</a:t>
            </a:fld>
            <a:endParaRPr lang="en-US"/>
          </a:p>
        </p:txBody>
      </p:sp>
    </p:spTree>
    <p:extLst>
      <p:ext uri="{BB962C8B-B14F-4D97-AF65-F5344CB8AC3E}">
        <p14:creationId xmlns:p14="http://schemas.microsoft.com/office/powerpoint/2010/main" val="386509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Phi = </a:t>
            </a:r>
            <a:r>
              <a:rPr lang="de-DE" dirty="0" err="1"/>
              <a:t>probabilities</a:t>
            </a:r>
            <a:r>
              <a:rPr lang="de-DE" dirty="0"/>
              <a:t> </a:t>
            </a:r>
            <a:r>
              <a:rPr lang="de-DE" dirty="0" err="1"/>
              <a:t>for</a:t>
            </a:r>
            <a:r>
              <a:rPr lang="de-DE" dirty="0"/>
              <a:t> Topics per </a:t>
            </a:r>
            <a:r>
              <a:rPr lang="de-DE" dirty="0" err="1"/>
              <a:t>Document</a:t>
            </a:r>
            <a:endParaRPr lang="de-DE" dirty="0"/>
          </a:p>
          <a:p>
            <a:r>
              <a:rPr lang="de-DE" dirty="0"/>
              <a:t>Theta = </a:t>
            </a:r>
            <a:r>
              <a:rPr lang="de-DE" dirty="0" err="1"/>
              <a:t>probabilitiesfor</a:t>
            </a:r>
            <a:r>
              <a:rPr lang="de-DE" dirty="0"/>
              <a:t> </a:t>
            </a:r>
            <a:r>
              <a:rPr lang="de-DE" dirty="0" err="1"/>
              <a:t>words</a:t>
            </a:r>
            <a:r>
              <a:rPr lang="de-DE" dirty="0"/>
              <a:t> per Topic</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21</a:t>
            </a:fld>
            <a:endParaRPr lang="en-US"/>
          </a:p>
        </p:txBody>
      </p:sp>
    </p:spTree>
    <p:extLst>
      <p:ext uri="{BB962C8B-B14F-4D97-AF65-F5344CB8AC3E}">
        <p14:creationId xmlns:p14="http://schemas.microsoft.com/office/powerpoint/2010/main" val="3555398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Small </a:t>
            </a:r>
            <a:r>
              <a:rPr lang="de-DE" dirty="0" err="1"/>
              <a:t>beta</a:t>
            </a:r>
            <a:r>
              <a:rPr lang="de-DE" dirty="0"/>
              <a:t> --&gt; </a:t>
            </a:r>
            <a:r>
              <a:rPr lang="de-DE" dirty="0" err="1"/>
              <a:t>topics</a:t>
            </a:r>
            <a:r>
              <a:rPr lang="de-DE" dirty="0"/>
              <a:t> will </a:t>
            </a:r>
            <a:r>
              <a:rPr lang="de-DE" dirty="0" err="1"/>
              <a:t>have</a:t>
            </a:r>
            <a:r>
              <a:rPr lang="de-DE" dirty="0"/>
              <a:t> </a:t>
            </a:r>
            <a:r>
              <a:rPr lang="de-DE" dirty="0" err="1"/>
              <a:t>less</a:t>
            </a:r>
            <a:r>
              <a:rPr lang="de-DE" dirty="0"/>
              <a:t> </a:t>
            </a:r>
            <a:r>
              <a:rPr lang="de-DE" dirty="0" err="1"/>
              <a:t>words</a:t>
            </a:r>
            <a:endParaRPr lang="de-DE" dirty="0"/>
          </a:p>
          <a:p>
            <a:r>
              <a:rPr lang="de-DE" dirty="0"/>
              <a:t>Big </a:t>
            </a:r>
            <a:r>
              <a:rPr lang="de-DE" dirty="0" err="1"/>
              <a:t>beta</a:t>
            </a:r>
            <a:r>
              <a:rPr lang="de-DE" dirty="0"/>
              <a:t> </a:t>
            </a:r>
            <a:r>
              <a:rPr lang="de-DE" dirty="0">
                <a:sym typeface="Wingdings" panose="05000000000000000000" pitchFamily="2" charset="2"/>
              </a:rPr>
              <a:t> </a:t>
            </a:r>
            <a:r>
              <a:rPr lang="de-DE" dirty="0" err="1">
                <a:sym typeface="Wingdings" panose="05000000000000000000" pitchFamily="2" charset="2"/>
              </a:rPr>
              <a:t>topics</a:t>
            </a:r>
            <a:r>
              <a:rPr lang="de-DE" dirty="0">
                <a:sym typeface="Wingdings" panose="05000000000000000000" pitchFamily="2" charset="2"/>
              </a:rPr>
              <a:t> will </a:t>
            </a:r>
            <a:r>
              <a:rPr lang="de-DE" dirty="0" err="1">
                <a:sym typeface="Wingdings" panose="05000000000000000000" pitchFamily="2" charset="2"/>
              </a:rPr>
              <a:t>have</a:t>
            </a:r>
            <a:r>
              <a:rPr lang="de-DE" dirty="0">
                <a:sym typeface="Wingdings" panose="05000000000000000000" pitchFamily="2" charset="2"/>
              </a:rPr>
              <a:t> </a:t>
            </a:r>
            <a:r>
              <a:rPr lang="de-DE" dirty="0" err="1">
                <a:sym typeface="Wingdings" panose="05000000000000000000" pitchFamily="2" charset="2"/>
              </a:rPr>
              <a:t>more</a:t>
            </a:r>
            <a:r>
              <a:rPr lang="de-DE" dirty="0">
                <a:sym typeface="Wingdings" panose="05000000000000000000" pitchFamily="2" charset="2"/>
              </a:rPr>
              <a:t> </a:t>
            </a:r>
            <a:r>
              <a:rPr lang="de-DE" dirty="0" err="1">
                <a:sym typeface="Wingdings" panose="05000000000000000000" pitchFamily="2" charset="2"/>
              </a:rPr>
              <a:t>words</a:t>
            </a:r>
            <a:endParaRPr lang="en-US" dirty="0"/>
          </a:p>
        </p:txBody>
      </p:sp>
      <p:sp>
        <p:nvSpPr>
          <p:cNvPr id="4" name="Foliennummernplatzhalter 3"/>
          <p:cNvSpPr>
            <a:spLocks noGrp="1"/>
          </p:cNvSpPr>
          <p:nvPr>
            <p:ph type="sldNum" sz="quarter" idx="5"/>
          </p:nvPr>
        </p:nvSpPr>
        <p:spPr/>
        <p:txBody>
          <a:bodyPr/>
          <a:lstStyle/>
          <a:p>
            <a:fld id="{A3AC4255-2894-4AAF-99E7-9D67F23C4463}" type="slidenum">
              <a:rPr lang="en-US" smtClean="0"/>
              <a:t>22</a:t>
            </a:fld>
            <a:endParaRPr lang="en-US"/>
          </a:p>
        </p:txBody>
      </p:sp>
    </p:spTree>
    <p:extLst>
      <p:ext uri="{BB962C8B-B14F-4D97-AF65-F5344CB8AC3E}">
        <p14:creationId xmlns:p14="http://schemas.microsoft.com/office/powerpoint/2010/main" val="16079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foli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p>
            <a:fld id="{42ED2AF5-F759-4848-B138-58079E1CDAA6}" type="slidenum">
              <a:rPr lang="en-US" smtClean="0"/>
              <a:t>‹Nr.›</a:t>
            </a:fld>
            <a:endParaRPr lang="en-US"/>
          </a:p>
        </p:txBody>
      </p:sp>
    </p:spTree>
    <p:extLst>
      <p:ext uri="{BB962C8B-B14F-4D97-AF65-F5344CB8AC3E}">
        <p14:creationId xmlns:p14="http://schemas.microsoft.com/office/powerpoint/2010/main" val="21100939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lie">
    <p:spTree>
      <p:nvGrpSpPr>
        <p:cNvPr id="1" name=""/>
        <p:cNvGrpSpPr/>
        <p:nvPr/>
      </p:nvGrpSpPr>
      <p:grpSpPr>
        <a:xfrm>
          <a:off x="0" y="0"/>
          <a:ext cx="0" cy="0"/>
          <a:chOff x="0" y="0"/>
          <a:chExt cx="0" cy="0"/>
        </a:xfrm>
      </p:grpSpPr>
      <p:sp>
        <p:nvSpPr>
          <p:cNvPr id="23" name="Shape 23"/>
          <p:cNvSpPr/>
          <p:nvPr/>
        </p:nvSpPr>
        <p:spPr>
          <a:xfrm>
            <a:off x="1852" y="6426200"/>
            <a:ext cx="12184067" cy="9659"/>
          </a:xfrm>
          <a:prstGeom prst="line">
            <a:avLst/>
          </a:prstGeom>
          <a:ln w="50800">
            <a:solidFill>
              <a:srgbClr val="BE1E3C"/>
            </a:solidFill>
            <a:miter lim="400000"/>
          </a:ln>
        </p:spPr>
        <p:txBody>
          <a:bodyPr lIns="35718" tIns="35718" rIns="35718" bIns="35718" anchor="ctr"/>
          <a:lstStyle/>
          <a:p>
            <a:pPr>
              <a:defRPr sz="1600"/>
            </a:pPr>
            <a:endParaRPr sz="1600"/>
          </a:p>
        </p:txBody>
      </p:sp>
      <p:sp>
        <p:nvSpPr>
          <p:cNvPr id="24" name="Shape 24"/>
          <p:cNvSpPr/>
          <p:nvPr/>
        </p:nvSpPr>
        <p:spPr>
          <a:xfrm>
            <a:off x="1439334" y="757536"/>
            <a:ext cx="10746585" cy="1"/>
          </a:xfrm>
          <a:prstGeom prst="line">
            <a:avLst/>
          </a:prstGeom>
          <a:ln w="50800">
            <a:solidFill>
              <a:srgbClr val="BE1E3C"/>
            </a:solidFill>
            <a:miter lim="400000"/>
          </a:ln>
        </p:spPr>
        <p:txBody>
          <a:bodyPr lIns="35718" tIns="35718" rIns="35718" bIns="35718" anchor="ctr"/>
          <a:lstStyle/>
          <a:p>
            <a:pPr>
              <a:defRPr sz="1600"/>
            </a:pPr>
            <a:endParaRPr sz="1600"/>
          </a:p>
        </p:txBody>
      </p:sp>
      <p:sp>
        <p:nvSpPr>
          <p:cNvPr id="25" name="Shape 25"/>
          <p:cNvSpPr/>
          <p:nvPr/>
        </p:nvSpPr>
        <p:spPr>
          <a:xfrm flipV="1">
            <a:off x="993" y="757536"/>
            <a:ext cx="1353676" cy="1"/>
          </a:xfrm>
          <a:prstGeom prst="line">
            <a:avLst/>
          </a:prstGeom>
          <a:ln w="50800">
            <a:solidFill>
              <a:srgbClr val="786E64"/>
            </a:solidFill>
            <a:miter lim="400000"/>
          </a:ln>
        </p:spPr>
        <p:txBody>
          <a:bodyPr lIns="35718" tIns="35718" rIns="35718" bIns="35718" anchor="ctr"/>
          <a:lstStyle/>
          <a:p>
            <a:pPr>
              <a:defRPr sz="1600"/>
            </a:pPr>
            <a:endParaRPr sz="1600"/>
          </a:p>
        </p:txBody>
      </p:sp>
      <p:sp>
        <p:nvSpPr>
          <p:cNvPr id="26" name="Shape 26"/>
          <p:cNvSpPr>
            <a:spLocks noGrp="1"/>
          </p:cNvSpPr>
          <p:nvPr>
            <p:ph type="body" idx="1"/>
          </p:nvPr>
        </p:nvSpPr>
        <p:spPr>
          <a:xfrm>
            <a:off x="502708" y="1079913"/>
            <a:ext cx="11220451" cy="4845968"/>
          </a:xfrm>
          <a:prstGeom prst="rect">
            <a:avLst/>
          </a:prstGeom>
        </p:spPr>
        <p:txBody>
          <a:bodyPr anchor="t"/>
          <a:lstStyle>
            <a:lvl1pPr marL="279400" indent="-279400">
              <a:lnSpc>
                <a:spcPct val="120000"/>
              </a:lnSpc>
              <a:spcBef>
                <a:spcPts val="0"/>
              </a:spcBef>
              <a:buClr>
                <a:srgbClr val="BE1E3C"/>
              </a:buClr>
              <a:buSzPct val="150000"/>
              <a:defRPr sz="2000">
                <a:latin typeface="Arial"/>
                <a:ea typeface="Arial"/>
                <a:cs typeface="Arial"/>
                <a:sym typeface="Arial"/>
              </a:defRPr>
            </a:lvl1pPr>
            <a:lvl2pPr marL="558800" indent="-279400">
              <a:lnSpc>
                <a:spcPct val="120000"/>
              </a:lnSpc>
              <a:spcBef>
                <a:spcPts val="0"/>
              </a:spcBef>
              <a:buSzPct val="150000"/>
              <a:buChar char="-"/>
              <a:defRPr sz="1800">
                <a:latin typeface="Arial"/>
                <a:ea typeface="Arial"/>
                <a:cs typeface="Arial"/>
                <a:sym typeface="Arial"/>
              </a:defRPr>
            </a:lvl2pPr>
            <a:lvl3pPr marL="838200" indent="-279400">
              <a:lnSpc>
                <a:spcPct val="120000"/>
              </a:lnSpc>
              <a:spcBef>
                <a:spcPts val="0"/>
              </a:spcBef>
              <a:buSzPct val="150000"/>
              <a:defRPr sz="1600">
                <a:latin typeface="Arial"/>
                <a:ea typeface="Arial"/>
                <a:cs typeface="Arial"/>
                <a:sym typeface="Arial"/>
              </a:defRPr>
            </a:lvl3pPr>
            <a:lvl4pPr marL="1117600" indent="-279400">
              <a:lnSpc>
                <a:spcPct val="120000"/>
              </a:lnSpc>
              <a:spcBef>
                <a:spcPts val="0"/>
              </a:spcBef>
              <a:buSzPct val="150000"/>
              <a:buChar char="-"/>
              <a:defRPr sz="1400">
                <a:latin typeface="Arial"/>
                <a:ea typeface="Arial"/>
                <a:cs typeface="Arial"/>
                <a:sym typeface="Arial"/>
              </a:defRPr>
            </a:lvl4pPr>
            <a:lvl5pPr marL="1397000" indent="-279400">
              <a:lnSpc>
                <a:spcPct val="120000"/>
              </a:lnSpc>
              <a:spcBef>
                <a:spcPts val="0"/>
              </a:spcBef>
              <a:buSzPct val="150000"/>
              <a:defRPr sz="1200">
                <a:latin typeface="Arial"/>
                <a:ea typeface="Arial"/>
                <a:cs typeface="Arial"/>
                <a:sym typeface="Aria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dirty="0"/>
          </a:p>
        </p:txBody>
      </p:sp>
      <p:sp>
        <p:nvSpPr>
          <p:cNvPr id="27" name="Shape 27"/>
          <p:cNvSpPr>
            <a:spLocks noGrp="1"/>
          </p:cNvSpPr>
          <p:nvPr>
            <p:ph type="title"/>
          </p:nvPr>
        </p:nvSpPr>
        <p:spPr>
          <a:xfrm>
            <a:off x="503502" y="116681"/>
            <a:ext cx="11228124" cy="513714"/>
          </a:xfrm>
          <a:prstGeom prst="rect">
            <a:avLst/>
          </a:prstGeom>
        </p:spPr>
        <p:txBody>
          <a:bodyPr/>
          <a:lstStyle>
            <a:lvl1pPr algn="l">
              <a:defRPr sz="2400" b="1">
                <a:latin typeface="Arial"/>
                <a:ea typeface="Arial"/>
                <a:cs typeface="Arial"/>
                <a:sym typeface="Arial"/>
              </a:defRPr>
            </a:lvl1pPr>
          </a:lstStyle>
          <a:p>
            <a:r>
              <a:rPr lang="de-DE"/>
              <a:t>Mastertitelformat bearbeiten</a:t>
            </a:r>
            <a:endParaRPr/>
          </a:p>
        </p:txBody>
      </p:sp>
      <p:sp>
        <p:nvSpPr>
          <p:cNvPr id="28" name="Shape 28"/>
          <p:cNvSpPr>
            <a:spLocks noGrp="1"/>
          </p:cNvSpPr>
          <p:nvPr>
            <p:ph type="sldNum" sz="quarter" idx="2"/>
          </p:nvPr>
        </p:nvSpPr>
        <p:spPr>
          <a:xfrm>
            <a:off x="11493069" y="6500491"/>
            <a:ext cx="379910" cy="256800"/>
          </a:xfrm>
          <a:prstGeom prst="rect">
            <a:avLst/>
          </a:prstGeom>
        </p:spPr>
        <p:txBody>
          <a:bodyPr/>
          <a:lstStyle>
            <a:lvl1pPr>
              <a:defRPr>
                <a:latin typeface="Arial"/>
                <a:ea typeface="Arial"/>
                <a:cs typeface="Arial"/>
                <a:sym typeface="Arial"/>
              </a:defRPr>
            </a:lvl1pPr>
          </a:lstStyle>
          <a:p>
            <a:fld id="{42ED2AF5-F759-4848-B138-58079E1CDAA6}" type="slidenum">
              <a:rPr lang="en-US" smtClean="0"/>
              <a:t>‹Nr.›</a:t>
            </a:fld>
            <a:endParaRPr lang="en-US" dirty="0"/>
          </a:p>
        </p:txBody>
      </p:sp>
      <p:sp>
        <p:nvSpPr>
          <p:cNvPr id="29" name="Shape 29"/>
          <p:cNvSpPr>
            <a:spLocks noGrp="1"/>
          </p:cNvSpPr>
          <p:nvPr>
            <p:ph type="body" sz="quarter" idx="13" hasCustomPrompt="1"/>
          </p:nvPr>
        </p:nvSpPr>
        <p:spPr>
          <a:xfrm>
            <a:off x="258154" y="6499003"/>
            <a:ext cx="838369" cy="256800"/>
          </a:xfrm>
          <a:prstGeom prst="rect">
            <a:avLst/>
          </a:prstGeom>
        </p:spPr>
        <p:txBody>
          <a:bodyPr wrap="none">
            <a:spAutoFit/>
          </a:bodyPr>
          <a:lstStyle>
            <a:lvl1pPr marL="0" indent="0" algn="ctr">
              <a:spcBef>
                <a:spcPts val="0"/>
              </a:spcBef>
              <a:buSzTx/>
              <a:buNone/>
              <a:defRPr sz="1200"/>
            </a:lvl1pPr>
          </a:lstStyle>
          <a:p>
            <a:r>
              <a:rPr lang="de-DE" dirty="0"/>
              <a:t>13.03.2018</a:t>
            </a:r>
            <a:endParaRPr dirty="0"/>
          </a:p>
        </p:txBody>
      </p:sp>
      <p:sp>
        <p:nvSpPr>
          <p:cNvPr id="30" name="Shape 30"/>
          <p:cNvSpPr>
            <a:spLocks noGrp="1"/>
          </p:cNvSpPr>
          <p:nvPr>
            <p:ph type="body" sz="quarter" idx="14" hasCustomPrompt="1"/>
          </p:nvPr>
        </p:nvSpPr>
        <p:spPr>
          <a:xfrm>
            <a:off x="2572536" y="6499003"/>
            <a:ext cx="1425068" cy="256800"/>
          </a:xfrm>
          <a:prstGeom prst="rect">
            <a:avLst/>
          </a:prstGeom>
        </p:spPr>
        <p:txBody>
          <a:bodyPr wrap="none">
            <a:spAutoFit/>
          </a:bodyPr>
          <a:lstStyle>
            <a:lvl1pPr marL="0" marR="0" indent="0" algn="ctr" defTabSz="584200" rtl="0" eaLnBrk="1" fontAlgn="auto" latinLnBrk="0" hangingPunct="1">
              <a:lnSpc>
                <a:spcPct val="100000"/>
              </a:lnSpc>
              <a:spcBef>
                <a:spcPts val="0"/>
              </a:spcBef>
              <a:spcAft>
                <a:spcPts val="0"/>
              </a:spcAft>
              <a:buClrTx/>
              <a:buSzTx/>
              <a:buFontTx/>
              <a:buNone/>
              <a:tabLst/>
              <a:defRPr sz="1200"/>
            </a:lvl1p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dirty="0"/>
              <a:t>Elvira </a:t>
            </a:r>
            <a:r>
              <a:rPr lang="de-DE" dirty="0" err="1"/>
              <a:t>Pupka</a:t>
            </a:r>
            <a:r>
              <a:rPr lang="de-DE" dirty="0"/>
              <a:t>-Lipinski</a:t>
            </a:r>
            <a:endParaRPr lang="en-US" dirty="0"/>
          </a:p>
        </p:txBody>
      </p:sp>
    </p:spTree>
    <p:extLst>
      <p:ext uri="{BB962C8B-B14F-4D97-AF65-F5344CB8AC3E}">
        <p14:creationId xmlns:p14="http://schemas.microsoft.com/office/powerpoint/2010/main" val="178348228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FCEFF-8EA5-4119-9900-65A8D857D0D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3EF53CC3-CF13-41CC-B9B3-161EA21FC4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CF3B47DA-5736-4FE8-B03F-F9F89B273318}"/>
              </a:ext>
            </a:extLst>
          </p:cNvPr>
          <p:cNvSpPr>
            <a:spLocks noGrp="1"/>
          </p:cNvSpPr>
          <p:nvPr>
            <p:ph type="dt" sz="half" idx="10"/>
          </p:nvPr>
        </p:nvSpPr>
        <p:spPr/>
        <p:txBody>
          <a:bodyPr/>
          <a:lstStyle/>
          <a:p>
            <a:endParaRPr lang="en-US" dirty="0"/>
          </a:p>
        </p:txBody>
      </p:sp>
      <p:sp>
        <p:nvSpPr>
          <p:cNvPr id="5" name="Fußzeilenplatzhalter 4">
            <a:extLst>
              <a:ext uri="{FF2B5EF4-FFF2-40B4-BE49-F238E27FC236}">
                <a16:creationId xmlns:a16="http://schemas.microsoft.com/office/drawing/2014/main" id="{ECB986BA-0AF3-4EB4-B918-0E4012E285AE}"/>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0F8A6ED1-0299-4950-9043-CEB4D6D6609B}"/>
              </a:ext>
            </a:extLst>
          </p:cNvPr>
          <p:cNvSpPr>
            <a:spLocks noGrp="1"/>
          </p:cNvSpPr>
          <p:nvPr>
            <p:ph type="sldNum" sz="quarter" idx="12"/>
          </p:nvPr>
        </p:nvSpPr>
        <p:spPr/>
        <p:txBody>
          <a:bodyPr/>
          <a:lstStyle/>
          <a:p>
            <a:fld id="{42ED2AF5-F759-4848-B138-58079E1CDAA6}" type="slidenum">
              <a:rPr lang="en-US" smtClean="0"/>
              <a:t>‹Nr.›</a:t>
            </a:fld>
            <a:endParaRPr lang="en-US"/>
          </a:p>
        </p:txBody>
      </p:sp>
    </p:spTree>
    <p:extLst>
      <p:ext uri="{BB962C8B-B14F-4D97-AF65-F5344CB8AC3E}">
        <p14:creationId xmlns:p14="http://schemas.microsoft.com/office/powerpoint/2010/main" val="141343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549D00-BC72-4464-AA56-4348D0ADADD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4B852B8-FAB8-4011-BD7F-7AAD66FF90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61C2E4A-4DF2-4113-85BD-B2652F74760B}"/>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9B6D8E8C-AAD0-40B1-924D-5C2C38AA588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D691BBD-08D2-43AF-A582-B6F7D3616C15}"/>
              </a:ext>
            </a:extLst>
          </p:cNvPr>
          <p:cNvSpPr>
            <a:spLocks noGrp="1"/>
          </p:cNvSpPr>
          <p:nvPr>
            <p:ph type="sldNum" sz="quarter" idx="12"/>
          </p:nvPr>
        </p:nvSpPr>
        <p:spPr/>
        <p:txBody>
          <a:bodyPr/>
          <a:lstStyle/>
          <a:p>
            <a:fld id="{42ED2AF5-F759-4848-B138-58079E1CDAA6}" type="slidenum">
              <a:rPr lang="en-US" smtClean="0"/>
              <a:t>‹Nr.›</a:t>
            </a:fld>
            <a:endParaRPr lang="en-US"/>
          </a:p>
        </p:txBody>
      </p:sp>
    </p:spTree>
    <p:extLst>
      <p:ext uri="{BB962C8B-B14F-4D97-AF65-F5344CB8AC3E}">
        <p14:creationId xmlns:p14="http://schemas.microsoft.com/office/powerpoint/2010/main" val="6799404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Shape 5"/>
          <p:cNvSpPr/>
          <p:nvPr/>
        </p:nvSpPr>
        <p:spPr>
          <a:xfrm>
            <a:off x="3175" y="6426200"/>
            <a:ext cx="12192000" cy="0"/>
          </a:xfrm>
          <a:prstGeom prst="line">
            <a:avLst/>
          </a:prstGeom>
          <a:ln w="50800">
            <a:solidFill>
              <a:srgbClr val="BE1E3C"/>
            </a:solidFill>
            <a:miter lim="400000"/>
          </a:ln>
        </p:spPr>
        <p:txBody>
          <a:bodyPr lIns="35718" tIns="35718" rIns="35718" bIns="35718" anchor="ctr"/>
          <a:lstStyle/>
          <a:p>
            <a:pPr>
              <a:defRPr sz="1600"/>
            </a:pPr>
            <a:endParaRPr sz="1600"/>
          </a:p>
        </p:txBody>
      </p:sp>
      <p:sp>
        <p:nvSpPr>
          <p:cNvPr id="6" name="Shape 6"/>
          <p:cNvSpPr>
            <a:spLocks noGrp="1"/>
          </p:cNvSpPr>
          <p:nvPr>
            <p:ph type="title"/>
          </p:nvPr>
        </p:nvSpPr>
        <p:spPr>
          <a:xfrm>
            <a:off x="892968" y="312540"/>
            <a:ext cx="10406064" cy="1518047"/>
          </a:xfrm>
          <a:prstGeom prst="rect">
            <a:avLst/>
          </a:prstGeom>
          <a:ln w="3175">
            <a:miter lim="400000"/>
          </a:ln>
          <a:extLst>
            <a:ext uri="{C572A759-6A51-4108-AA02-DFA0A04FC94B}">
              <ma14:wrappingTextBoxFlag xmlns:ma14="http://schemas.microsoft.com/office/mac/drawingml/2011/main" xmlns="" val="1"/>
            </a:ext>
          </a:extLst>
        </p:spPr>
        <p:txBody>
          <a:bodyPr lIns="35718" tIns="35718" rIns="35718" bIns="35718" anchor="ctr">
            <a:normAutofit/>
          </a:bodyPr>
          <a:lstStyle/>
          <a:p>
            <a:r>
              <a:t>Title Text</a:t>
            </a:r>
          </a:p>
        </p:txBody>
      </p:sp>
      <p:sp>
        <p:nvSpPr>
          <p:cNvPr id="7" name="Shape 7"/>
          <p:cNvSpPr>
            <a:spLocks noGrp="1"/>
          </p:cNvSpPr>
          <p:nvPr>
            <p:ph type="body" idx="1"/>
          </p:nvPr>
        </p:nvSpPr>
        <p:spPr>
          <a:xfrm>
            <a:off x="892968" y="1830586"/>
            <a:ext cx="10406064" cy="4420197"/>
          </a:xfrm>
          <a:prstGeom prst="rect">
            <a:avLst/>
          </a:prstGeom>
          <a:ln w="3175">
            <a:miter lim="400000"/>
          </a:ln>
          <a:extLst>
            <a:ext uri="{C572A759-6A51-4108-AA02-DFA0A04FC94B}">
              <ma14:wrappingTextBoxFlag xmlns:ma14="http://schemas.microsoft.com/office/mac/drawingml/2011/main" xmlns="" val="1"/>
            </a:ext>
          </a:extLst>
        </p:spPr>
        <p:txBody>
          <a:bodyPr lIns="35718" tIns="35718" rIns="35718" bIns="35718"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hape 8"/>
          <p:cNvSpPr>
            <a:spLocks noGrp="1"/>
          </p:cNvSpPr>
          <p:nvPr>
            <p:ph type="sldNum" sz="quarter" idx="2"/>
          </p:nvPr>
        </p:nvSpPr>
        <p:spPr>
          <a:xfrm>
            <a:off x="5898490" y="6505277"/>
            <a:ext cx="383117" cy="256800"/>
          </a:xfrm>
          <a:prstGeom prst="rect">
            <a:avLst/>
          </a:prstGeom>
          <a:ln w="3175">
            <a:miter lim="400000"/>
          </a:ln>
        </p:spPr>
        <p:txBody>
          <a:bodyPr wrap="none" lIns="35718" tIns="35718" rIns="35718" bIns="35718">
            <a:spAutoFit/>
          </a:bodyPr>
          <a:lstStyle>
            <a:lvl1pPr>
              <a:defRPr sz="1200"/>
            </a:lvl1pPr>
          </a:lstStyle>
          <a:p>
            <a:fld id="{42ED2AF5-F759-4848-B138-58079E1CDAA6}" type="slidenum">
              <a:rPr lang="en-US" smtClean="0"/>
              <a:t>‹Nr.›</a:t>
            </a:fld>
            <a:endParaRPr lang="en-US"/>
          </a:p>
        </p:txBody>
      </p:sp>
    </p:spTree>
    <p:extLst>
      <p:ext uri="{BB962C8B-B14F-4D97-AF65-F5344CB8AC3E}">
        <p14:creationId xmlns:p14="http://schemas.microsoft.com/office/powerpoint/2010/main" val="356398327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5600" b="0" i="0" u="none" strike="noStrike" cap="none" spc="0" baseline="0">
          <a:ln>
            <a:noFill/>
          </a:ln>
          <a:solidFill>
            <a:srgbClr val="000000"/>
          </a:solidFill>
          <a:uFillTx/>
          <a:latin typeface="+mn-lt"/>
          <a:ea typeface="+mn-ea"/>
          <a:cs typeface="+mn-cs"/>
          <a:sym typeface="Helvetica Light"/>
        </a:defRPr>
      </a:lvl9pPr>
    </p:titleStyle>
    <p:bodyStyle>
      <a:lvl1pPr marL="2963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1pPr>
      <a:lvl2pPr marL="7408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2pPr>
      <a:lvl3pPr marL="11853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3pPr>
      <a:lvl4pPr marL="16298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0743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5pPr>
      <a:lvl6pPr marL="25188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6pPr>
      <a:lvl7pPr marL="29633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7pPr>
      <a:lvl8pPr marL="34078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8pPr>
      <a:lvl9pPr marL="3852333" marR="0" indent="-296333" algn="l" defTabSz="584200" rtl="0" eaLnBrk="1" latinLnBrk="0" hangingPunct="1">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20719F-B321-4D8F-A5C3-BE1D512E1550}"/>
              </a:ext>
            </a:extLst>
          </p:cNvPr>
          <p:cNvSpPr>
            <a:spLocks noGrp="1"/>
          </p:cNvSpPr>
          <p:nvPr>
            <p:ph type="ctrTitle"/>
          </p:nvPr>
        </p:nvSpPr>
        <p:spPr>
          <a:xfrm>
            <a:off x="1436318" y="3429000"/>
            <a:ext cx="9144000" cy="2387600"/>
          </a:xfrm>
        </p:spPr>
        <p:txBody>
          <a:bodyPr>
            <a:noAutofit/>
          </a:bodyPr>
          <a:lstStyle/>
          <a:p>
            <a:pPr algn="l">
              <a:lnSpc>
                <a:spcPct val="120000"/>
              </a:lnSpc>
            </a:pPr>
            <a:br>
              <a:rPr lang="de-DE" sz="3200" dirty="0"/>
            </a:br>
            <a:endParaRPr lang="en-US" sz="3200" dirty="0"/>
          </a:p>
        </p:txBody>
      </p:sp>
      <p:sp>
        <p:nvSpPr>
          <p:cNvPr id="4" name="Untertitel 3">
            <a:extLst>
              <a:ext uri="{FF2B5EF4-FFF2-40B4-BE49-F238E27FC236}">
                <a16:creationId xmlns:a16="http://schemas.microsoft.com/office/drawing/2014/main" id="{BD311E10-2ECB-4406-B12F-5A867A72ED89}"/>
              </a:ext>
            </a:extLst>
          </p:cNvPr>
          <p:cNvSpPr>
            <a:spLocks noGrp="1"/>
          </p:cNvSpPr>
          <p:nvPr>
            <p:ph type="subTitle" idx="1"/>
          </p:nvPr>
        </p:nvSpPr>
        <p:spPr>
          <a:xfrm>
            <a:off x="1812098" y="833785"/>
            <a:ext cx="8567803" cy="2770579"/>
          </a:xfrm>
        </p:spPr>
        <p:txBody>
          <a:bodyPr>
            <a:normAutofit/>
          </a:bodyPr>
          <a:lstStyle/>
          <a:p>
            <a:pPr>
              <a:lnSpc>
                <a:spcPct val="120000"/>
              </a:lnSpc>
              <a:spcBef>
                <a:spcPts val="0"/>
              </a:spcBef>
            </a:pPr>
            <a:r>
              <a:rPr lang="de-DE" sz="3600" b="1" dirty="0" err="1"/>
              <a:t>Improving</a:t>
            </a:r>
            <a:r>
              <a:rPr lang="de-DE" sz="3600" b="1" dirty="0"/>
              <a:t> </a:t>
            </a:r>
            <a:r>
              <a:rPr lang="de-DE" sz="3600" b="1" dirty="0" err="1"/>
              <a:t>businesses</a:t>
            </a:r>
            <a:r>
              <a:rPr lang="de-DE" sz="3600" b="1" dirty="0"/>
              <a:t> </a:t>
            </a:r>
            <a:r>
              <a:rPr lang="de-DE" sz="3600" b="1" dirty="0" err="1"/>
              <a:t>with</a:t>
            </a:r>
            <a:r>
              <a:rPr lang="de-DE" sz="3600" b="1" dirty="0"/>
              <a:t> </a:t>
            </a:r>
            <a:r>
              <a:rPr lang="de-DE" sz="3600" b="1" dirty="0" err="1"/>
              <a:t>topic</a:t>
            </a:r>
            <a:r>
              <a:rPr lang="de-DE" sz="3600" b="1" dirty="0"/>
              <a:t> </a:t>
            </a:r>
            <a:r>
              <a:rPr lang="de-DE" sz="3600" b="1" dirty="0" err="1"/>
              <a:t>modeling</a:t>
            </a:r>
            <a:endParaRPr lang="de-DE" sz="3600" b="1" dirty="0"/>
          </a:p>
          <a:p>
            <a:pPr>
              <a:lnSpc>
                <a:spcPct val="120000"/>
              </a:lnSpc>
              <a:spcBef>
                <a:spcPts val="0"/>
              </a:spcBef>
            </a:pPr>
            <a:r>
              <a:rPr lang="de-DE" sz="3200" b="1" dirty="0"/>
              <a:t>on </a:t>
            </a:r>
            <a:r>
              <a:rPr lang="de-DE" sz="3200" b="1" dirty="0" err="1"/>
              <a:t>the</a:t>
            </a:r>
            <a:r>
              <a:rPr lang="de-DE" sz="3200" b="1" dirty="0"/>
              <a:t> Yelp </a:t>
            </a:r>
            <a:r>
              <a:rPr lang="de-DE" sz="3200" b="1" dirty="0" err="1"/>
              <a:t>dataset</a:t>
            </a:r>
            <a:endParaRPr lang="de-DE" sz="3200" b="1" dirty="0"/>
          </a:p>
          <a:p>
            <a:pPr>
              <a:lnSpc>
                <a:spcPct val="120000"/>
              </a:lnSpc>
              <a:spcBef>
                <a:spcPts val="0"/>
              </a:spcBef>
            </a:pPr>
            <a:endParaRPr lang="de-DE" sz="3200" b="1" dirty="0"/>
          </a:p>
        </p:txBody>
      </p:sp>
      <p:sp>
        <p:nvSpPr>
          <p:cNvPr id="3" name="Textfeld 2">
            <a:extLst>
              <a:ext uri="{FF2B5EF4-FFF2-40B4-BE49-F238E27FC236}">
                <a16:creationId xmlns:a16="http://schemas.microsoft.com/office/drawing/2014/main" id="{6B7C3B4B-E5F6-4D71-8620-6EBA2F27D9C7}"/>
              </a:ext>
            </a:extLst>
          </p:cNvPr>
          <p:cNvSpPr txBox="1"/>
          <p:nvPr/>
        </p:nvSpPr>
        <p:spPr>
          <a:xfrm>
            <a:off x="1613769" y="5137128"/>
            <a:ext cx="8964460" cy="349133"/>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800" b="0" i="0" u="none" strike="noStrike" cap="none" spc="0" normalizeH="0" baseline="0" dirty="0">
                <a:ln>
                  <a:noFill/>
                </a:ln>
                <a:solidFill>
                  <a:srgbClr val="000000"/>
                </a:solidFill>
                <a:effectLst/>
                <a:uFillTx/>
                <a:latin typeface="+mn-lt"/>
                <a:ea typeface="+mn-ea"/>
                <a:cs typeface="+mn-cs"/>
                <a:sym typeface="Helvetica Light"/>
              </a:rPr>
              <a:t>Elvira </a:t>
            </a:r>
            <a:r>
              <a:rPr kumimoji="0" lang="de-DE" sz="1800" b="0" i="0" u="none" strike="noStrike" cap="none" spc="0" normalizeH="0" baseline="0" dirty="0" err="1">
                <a:ln>
                  <a:noFill/>
                </a:ln>
                <a:solidFill>
                  <a:srgbClr val="000000"/>
                </a:solidFill>
                <a:effectLst/>
                <a:uFillTx/>
                <a:latin typeface="+mn-lt"/>
                <a:ea typeface="+mn-ea"/>
                <a:cs typeface="+mn-cs"/>
                <a:sym typeface="Helvetica Light"/>
              </a:rPr>
              <a:t>Pupka</a:t>
            </a:r>
            <a:r>
              <a:rPr kumimoji="0" lang="de-DE" sz="1800" b="0" i="0" u="none" strike="noStrike" cap="none" spc="0" normalizeH="0" baseline="0" dirty="0">
                <a:ln>
                  <a:noFill/>
                </a:ln>
                <a:solidFill>
                  <a:srgbClr val="000000"/>
                </a:solidFill>
                <a:effectLst/>
                <a:uFillTx/>
                <a:latin typeface="+mn-lt"/>
                <a:ea typeface="+mn-ea"/>
                <a:cs typeface="+mn-cs"/>
                <a:sym typeface="Helvetica Light"/>
              </a:rPr>
              <a:t>-Lipinski</a:t>
            </a:r>
            <a:endParaRPr kumimoji="0" lang="en-US" sz="1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6070408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F10E50-F2ED-4AF8-BA45-802974B69081}"/>
              </a:ext>
            </a:extLst>
          </p:cNvPr>
          <p:cNvSpPr>
            <a:spLocks noGrp="1"/>
          </p:cNvSpPr>
          <p:nvPr>
            <p:ph type="body" idx="1"/>
          </p:nvPr>
        </p:nvSpPr>
        <p:spPr/>
        <p:txBody>
          <a:bodyPr/>
          <a:lstStyle/>
          <a:p>
            <a:r>
              <a:rPr lang="en-US" dirty="0"/>
              <a:t>Improvements for business</a:t>
            </a:r>
          </a:p>
          <a:p>
            <a:pPr lvl="1"/>
            <a:r>
              <a:rPr lang="en-US" dirty="0"/>
              <a:t>What can I as a business owner improve?</a:t>
            </a:r>
          </a:p>
          <a:p>
            <a:pPr lvl="2"/>
            <a:r>
              <a:rPr lang="en-US" dirty="0"/>
              <a:t>Idea: Extracting the topics the owner needs to improve</a:t>
            </a:r>
          </a:p>
          <a:p>
            <a:pPr lvl="2"/>
            <a:r>
              <a:rPr lang="en-US" dirty="0"/>
              <a:t>Approach: Topic modeling</a:t>
            </a:r>
          </a:p>
          <a:p>
            <a:pPr lvl="2"/>
            <a:endParaRPr lang="en-US" b="1" dirty="0"/>
          </a:p>
          <a:p>
            <a:pPr lvl="2"/>
            <a:endParaRPr lang="en-US" b="1" dirty="0"/>
          </a:p>
          <a:p>
            <a:pPr lvl="2"/>
            <a:endParaRPr lang="en-US" b="1" dirty="0"/>
          </a:p>
          <a:p>
            <a:pPr lvl="2"/>
            <a:endParaRPr lang="en-US" b="1" dirty="0"/>
          </a:p>
          <a:p>
            <a:pPr lvl="2"/>
            <a:endParaRPr lang="en-US" b="1" dirty="0"/>
          </a:p>
          <a:p>
            <a:pPr lvl="2"/>
            <a:endParaRPr lang="en-US" b="1" dirty="0"/>
          </a:p>
          <a:p>
            <a:pPr lvl="2"/>
            <a:endParaRPr lang="en-US" b="1" dirty="0"/>
          </a:p>
          <a:p>
            <a:pPr lvl="2"/>
            <a:endParaRPr lang="en-US" b="1" dirty="0"/>
          </a:p>
          <a:p>
            <a:pPr lvl="2"/>
            <a:endParaRPr lang="en-US" b="1" dirty="0"/>
          </a:p>
          <a:p>
            <a:pPr marL="558800" lvl="2" indent="0">
              <a:buNone/>
            </a:pPr>
            <a:r>
              <a:rPr lang="en-US" b="1" dirty="0">
                <a:sym typeface="Wingdings" panose="05000000000000000000" pitchFamily="2" charset="2"/>
              </a:rPr>
              <a:t> Improvement in service is needed</a:t>
            </a:r>
            <a:endParaRPr lang="en-US" b="1" dirty="0"/>
          </a:p>
          <a:p>
            <a:pPr marL="558800" lvl="2" indent="0">
              <a:buNone/>
            </a:pPr>
            <a:endParaRPr lang="en-US" b="1" dirty="0"/>
          </a:p>
          <a:p>
            <a:pPr marL="558800" lvl="2" indent="0">
              <a:buNone/>
            </a:pPr>
            <a:endParaRPr lang="en-US" b="1" dirty="0"/>
          </a:p>
          <a:p>
            <a:pPr marL="558800" lvl="2" indent="0">
              <a:buNone/>
            </a:pPr>
            <a:endParaRPr lang="en-US" b="1" dirty="0"/>
          </a:p>
          <a:p>
            <a:endParaRPr lang="en-US" dirty="0"/>
          </a:p>
        </p:txBody>
      </p:sp>
      <p:sp>
        <p:nvSpPr>
          <p:cNvPr id="3" name="Titel 2">
            <a:extLst>
              <a:ext uri="{FF2B5EF4-FFF2-40B4-BE49-F238E27FC236}">
                <a16:creationId xmlns:a16="http://schemas.microsoft.com/office/drawing/2014/main" id="{8E7351E7-5E2B-4A6C-82B1-81A97FA334B1}"/>
              </a:ext>
            </a:extLst>
          </p:cNvPr>
          <p:cNvSpPr>
            <a:spLocks noGrp="1"/>
          </p:cNvSpPr>
          <p:nvPr>
            <p:ph type="title"/>
          </p:nvPr>
        </p:nvSpPr>
        <p:spPr/>
        <p:txBody>
          <a:bodyPr/>
          <a:lstStyle/>
          <a:p>
            <a:r>
              <a:rPr lang="de-DE" dirty="0"/>
              <a:t>3. Business </a:t>
            </a:r>
            <a:r>
              <a:rPr lang="de-DE" dirty="0" err="1"/>
              <a:t>improvements</a:t>
            </a:r>
            <a:endParaRPr lang="en-US" dirty="0"/>
          </a:p>
        </p:txBody>
      </p:sp>
      <p:sp>
        <p:nvSpPr>
          <p:cNvPr id="4" name="Foliennummernplatzhalter 3">
            <a:extLst>
              <a:ext uri="{FF2B5EF4-FFF2-40B4-BE49-F238E27FC236}">
                <a16:creationId xmlns:a16="http://schemas.microsoft.com/office/drawing/2014/main" id="{2052436B-E3AD-4276-8DC7-04F810D91E9F}"/>
              </a:ext>
            </a:extLst>
          </p:cNvPr>
          <p:cNvSpPr>
            <a:spLocks noGrp="1"/>
          </p:cNvSpPr>
          <p:nvPr>
            <p:ph type="sldNum" sz="quarter" idx="2"/>
          </p:nvPr>
        </p:nvSpPr>
        <p:spPr/>
        <p:txBody>
          <a:bodyPr/>
          <a:lstStyle/>
          <a:p>
            <a:fld id="{42ED2AF5-F759-4848-B138-58079E1CDAA6}" type="slidenum">
              <a:rPr lang="en-US" smtClean="0"/>
              <a:t>10</a:t>
            </a:fld>
            <a:endParaRPr lang="en-US" dirty="0"/>
          </a:p>
        </p:txBody>
      </p:sp>
      <p:graphicFrame>
        <p:nvGraphicFramePr>
          <p:cNvPr id="10" name="Tabelle 9">
            <a:extLst>
              <a:ext uri="{FF2B5EF4-FFF2-40B4-BE49-F238E27FC236}">
                <a16:creationId xmlns:a16="http://schemas.microsoft.com/office/drawing/2014/main" id="{140603D5-5EEB-40D5-BCF3-2E8E1A47930F}"/>
              </a:ext>
            </a:extLst>
          </p:cNvPr>
          <p:cNvGraphicFramePr>
            <a:graphicFrameLocks noGrp="1"/>
          </p:cNvGraphicFramePr>
          <p:nvPr>
            <p:extLst>
              <p:ext uri="{D42A27DB-BD31-4B8C-83A1-F6EECF244321}">
                <p14:modId xmlns:p14="http://schemas.microsoft.com/office/powerpoint/2010/main" val="3680019608"/>
              </p:ext>
            </p:extLst>
          </p:nvPr>
        </p:nvGraphicFramePr>
        <p:xfrm>
          <a:off x="3308195" y="2698595"/>
          <a:ext cx="5575610" cy="1865972"/>
        </p:xfrm>
        <a:graphic>
          <a:graphicData uri="http://schemas.openxmlformats.org/drawingml/2006/table">
            <a:tbl>
              <a:tblPr firstRow="1" bandRow="1">
                <a:tableStyleId>{5C22544A-7EE6-4342-B048-85BDC9FD1C3A}</a:tableStyleId>
              </a:tblPr>
              <a:tblGrid>
                <a:gridCol w="2787805">
                  <a:extLst>
                    <a:ext uri="{9D8B030D-6E8A-4147-A177-3AD203B41FA5}">
                      <a16:colId xmlns:a16="http://schemas.microsoft.com/office/drawing/2014/main" val="2797834120"/>
                    </a:ext>
                  </a:extLst>
                </a:gridCol>
                <a:gridCol w="2787805">
                  <a:extLst>
                    <a:ext uri="{9D8B030D-6E8A-4147-A177-3AD203B41FA5}">
                      <a16:colId xmlns:a16="http://schemas.microsoft.com/office/drawing/2014/main" val="889830586"/>
                    </a:ext>
                  </a:extLst>
                </a:gridCol>
              </a:tblGrid>
              <a:tr h="466493">
                <a:tc>
                  <a:txBody>
                    <a:bodyPr/>
                    <a:lstStyle/>
                    <a:p>
                      <a:r>
                        <a:rPr lang="de-DE" sz="1600" b="1" dirty="0"/>
                        <a:t>Topic</a:t>
                      </a:r>
                      <a:endParaRPr lang="en-US" sz="1600" b="1" dirty="0"/>
                    </a:p>
                  </a:txBody>
                  <a:tcPr/>
                </a:tc>
                <a:tc>
                  <a:txBody>
                    <a:bodyPr/>
                    <a:lstStyle/>
                    <a:p>
                      <a:r>
                        <a:rPr lang="de-DE" sz="1600" b="1" dirty="0" err="1"/>
                        <a:t>Avg</a:t>
                      </a:r>
                      <a:r>
                        <a:rPr lang="de-DE" sz="1600" b="1" dirty="0"/>
                        <a:t> Stars</a:t>
                      </a:r>
                      <a:endParaRPr lang="en-US" sz="1600" b="1" dirty="0"/>
                    </a:p>
                  </a:txBody>
                  <a:tcPr/>
                </a:tc>
                <a:extLst>
                  <a:ext uri="{0D108BD9-81ED-4DB2-BD59-A6C34878D82A}">
                    <a16:rowId xmlns:a16="http://schemas.microsoft.com/office/drawing/2014/main" val="1289557234"/>
                  </a:ext>
                </a:extLst>
              </a:tr>
              <a:tr h="466493">
                <a:tc>
                  <a:txBody>
                    <a:bodyPr/>
                    <a:lstStyle/>
                    <a:p>
                      <a:r>
                        <a:rPr lang="de-DE" sz="1600" b="1" dirty="0"/>
                        <a:t>Food</a:t>
                      </a:r>
                      <a:endParaRPr lang="en-US" sz="1600" b="1" dirty="0"/>
                    </a:p>
                  </a:txBody>
                  <a:tcPr/>
                </a:tc>
                <a:tc>
                  <a:txBody>
                    <a:bodyPr/>
                    <a:lstStyle/>
                    <a:p>
                      <a:r>
                        <a:rPr lang="de-DE" sz="1600" b="1" dirty="0"/>
                        <a:t>4.0</a:t>
                      </a:r>
                      <a:endParaRPr lang="en-US" sz="1600" b="1" dirty="0"/>
                    </a:p>
                  </a:txBody>
                  <a:tcPr/>
                </a:tc>
                <a:extLst>
                  <a:ext uri="{0D108BD9-81ED-4DB2-BD59-A6C34878D82A}">
                    <a16:rowId xmlns:a16="http://schemas.microsoft.com/office/drawing/2014/main" val="1713571739"/>
                  </a:ext>
                </a:extLst>
              </a:tr>
              <a:tr h="466493">
                <a:tc>
                  <a:txBody>
                    <a:bodyPr/>
                    <a:lstStyle/>
                    <a:p>
                      <a:r>
                        <a:rPr lang="de-DE" sz="1600" b="1" dirty="0"/>
                        <a:t>Service</a:t>
                      </a:r>
                      <a:endParaRPr lang="en-US" sz="1600" b="1" dirty="0"/>
                    </a:p>
                  </a:txBody>
                  <a:tcPr/>
                </a:tc>
                <a:tc>
                  <a:txBody>
                    <a:bodyPr/>
                    <a:lstStyle/>
                    <a:p>
                      <a:r>
                        <a:rPr lang="de-DE" sz="1600" b="1" dirty="0"/>
                        <a:t>2.0</a:t>
                      </a:r>
                      <a:endParaRPr lang="en-US" sz="1600" b="1" dirty="0"/>
                    </a:p>
                  </a:txBody>
                  <a:tcPr/>
                </a:tc>
                <a:extLst>
                  <a:ext uri="{0D108BD9-81ED-4DB2-BD59-A6C34878D82A}">
                    <a16:rowId xmlns:a16="http://schemas.microsoft.com/office/drawing/2014/main" val="3444249023"/>
                  </a:ext>
                </a:extLst>
              </a:tr>
              <a:tr h="466493">
                <a:tc>
                  <a:txBody>
                    <a:bodyPr/>
                    <a:lstStyle/>
                    <a:p>
                      <a:r>
                        <a:rPr lang="de-DE" sz="1600" b="1" dirty="0"/>
                        <a:t>Location</a:t>
                      </a:r>
                      <a:endParaRPr lang="en-US" sz="1600" b="1" dirty="0"/>
                    </a:p>
                  </a:txBody>
                  <a:tcPr/>
                </a:tc>
                <a:tc>
                  <a:txBody>
                    <a:bodyPr/>
                    <a:lstStyle/>
                    <a:p>
                      <a:r>
                        <a:rPr lang="de-DE" sz="1600" b="1" dirty="0"/>
                        <a:t>4.0</a:t>
                      </a:r>
                      <a:endParaRPr lang="en-US" sz="1600" b="1" dirty="0"/>
                    </a:p>
                  </a:txBody>
                  <a:tcPr/>
                </a:tc>
                <a:extLst>
                  <a:ext uri="{0D108BD9-81ED-4DB2-BD59-A6C34878D82A}">
                    <a16:rowId xmlns:a16="http://schemas.microsoft.com/office/drawing/2014/main" val="3968794570"/>
                  </a:ext>
                </a:extLst>
              </a:tr>
            </a:tbl>
          </a:graphicData>
        </a:graphic>
      </p:graphicFrame>
    </p:spTree>
    <p:extLst>
      <p:ext uri="{BB962C8B-B14F-4D97-AF65-F5344CB8AC3E}">
        <p14:creationId xmlns:p14="http://schemas.microsoft.com/office/powerpoint/2010/main" val="13914452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3.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99186"/>
            <a:ext cx="10166713" cy="5245100"/>
          </a:xfrm>
          <a:prstGeom prst="rect">
            <a:avLst/>
          </a:prstGeom>
        </p:spPr>
      </p:pic>
      <p:sp>
        <p:nvSpPr>
          <p:cNvPr id="4" name="Foliennummernplatzhalter 3">
            <a:extLst>
              <a:ext uri="{FF2B5EF4-FFF2-40B4-BE49-F238E27FC236}">
                <a16:creationId xmlns:a16="http://schemas.microsoft.com/office/drawing/2014/main" id="{009CB390-4953-4D63-ACAE-D593B11A0DAD}"/>
              </a:ext>
            </a:extLst>
          </p:cNvPr>
          <p:cNvSpPr>
            <a:spLocks noGrp="1"/>
          </p:cNvSpPr>
          <p:nvPr>
            <p:ph type="sldNum" sz="quarter" idx="2"/>
          </p:nvPr>
        </p:nvSpPr>
        <p:spPr>
          <a:xfrm>
            <a:off x="11493069" y="6500491"/>
            <a:ext cx="379910" cy="256800"/>
          </a:xfrm>
        </p:spPr>
        <p:txBody>
          <a:bodyPr/>
          <a:lstStyle/>
          <a:p>
            <a:fld id="{42ED2AF5-F759-4848-B138-58079E1CDAA6}" type="slidenum">
              <a:rPr lang="en-US" smtClean="0"/>
              <a:t>11</a:t>
            </a:fld>
            <a:endParaRPr lang="en-US" dirty="0"/>
          </a:p>
        </p:txBody>
      </p:sp>
    </p:spTree>
    <p:extLst>
      <p:ext uri="{BB962C8B-B14F-4D97-AF65-F5344CB8AC3E}">
        <p14:creationId xmlns:p14="http://schemas.microsoft.com/office/powerpoint/2010/main" val="28532470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3.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99186"/>
            <a:ext cx="10166713" cy="5245100"/>
          </a:xfrm>
          <a:prstGeom prst="rect">
            <a:avLst/>
          </a:prstGeom>
        </p:spPr>
      </p:pic>
      <p:sp>
        <p:nvSpPr>
          <p:cNvPr id="4" name="Rechteck: abgerundete Ecken 3">
            <a:extLst>
              <a:ext uri="{FF2B5EF4-FFF2-40B4-BE49-F238E27FC236}">
                <a16:creationId xmlns:a16="http://schemas.microsoft.com/office/drawing/2014/main" id="{19213363-D0B5-4C66-9B96-1670A9551221}"/>
              </a:ext>
            </a:extLst>
          </p:cNvPr>
          <p:cNvSpPr/>
          <p:nvPr/>
        </p:nvSpPr>
        <p:spPr>
          <a:xfrm>
            <a:off x="951261" y="1099186"/>
            <a:ext cx="4419600" cy="2300445"/>
          </a:xfrm>
          <a:prstGeom prst="roundRect">
            <a:avLst/>
          </a:prstGeom>
          <a:noFill/>
          <a:ln w="19050" cap="flat">
            <a:solidFill>
              <a:schemeClr val="accent4"/>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
        <p:nvSpPr>
          <p:cNvPr id="5" name="Foliennummernplatzhalter 3">
            <a:extLst>
              <a:ext uri="{FF2B5EF4-FFF2-40B4-BE49-F238E27FC236}">
                <a16:creationId xmlns:a16="http://schemas.microsoft.com/office/drawing/2014/main" id="{A16CF800-88E8-453C-8DF0-FBEBE72F23F0}"/>
              </a:ext>
            </a:extLst>
          </p:cNvPr>
          <p:cNvSpPr>
            <a:spLocks noGrp="1"/>
          </p:cNvSpPr>
          <p:nvPr>
            <p:ph type="sldNum" sz="quarter" idx="2"/>
          </p:nvPr>
        </p:nvSpPr>
        <p:spPr>
          <a:xfrm>
            <a:off x="11493069" y="6500491"/>
            <a:ext cx="379910" cy="256800"/>
          </a:xfrm>
        </p:spPr>
        <p:txBody>
          <a:bodyPr/>
          <a:lstStyle/>
          <a:p>
            <a:fld id="{42ED2AF5-F759-4848-B138-58079E1CDAA6}" type="slidenum">
              <a:rPr lang="en-US" smtClean="0"/>
              <a:t>12</a:t>
            </a:fld>
            <a:endParaRPr lang="en-US" dirty="0"/>
          </a:p>
        </p:txBody>
      </p:sp>
    </p:spTree>
    <p:extLst>
      <p:ext uri="{BB962C8B-B14F-4D97-AF65-F5344CB8AC3E}">
        <p14:creationId xmlns:p14="http://schemas.microsoft.com/office/powerpoint/2010/main" val="13962684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Datasets</a:t>
            </a:r>
          </a:p>
          <a:p>
            <a:pPr lvl="1"/>
            <a:r>
              <a:rPr lang="en-US" b="1" dirty="0" err="1"/>
              <a:t>business.json</a:t>
            </a:r>
            <a:r>
              <a:rPr lang="en-US" b="1" dirty="0"/>
              <a:t>: </a:t>
            </a:r>
            <a:r>
              <a:rPr lang="en-US" dirty="0"/>
              <a:t>business data, location, attributes and categories (</a:t>
            </a:r>
            <a:r>
              <a:rPr lang="en-US" dirty="0" err="1"/>
              <a:t>business_id</a:t>
            </a:r>
            <a:r>
              <a:rPr lang="en-US" dirty="0"/>
              <a:t>)</a:t>
            </a:r>
          </a:p>
          <a:p>
            <a:pPr lvl="1"/>
            <a:r>
              <a:rPr lang="en-US" b="1" dirty="0" err="1"/>
              <a:t>review.json</a:t>
            </a:r>
            <a:r>
              <a:rPr lang="en-US" b="1" dirty="0"/>
              <a:t>: </a:t>
            </a:r>
            <a:r>
              <a:rPr lang="en-US" dirty="0"/>
              <a:t>full review data such as text, date and stars (</a:t>
            </a:r>
            <a:r>
              <a:rPr lang="en-US" dirty="0" err="1"/>
              <a:t>review_id</a:t>
            </a:r>
            <a:r>
              <a:rPr lang="en-US" dirty="0"/>
              <a:t>, </a:t>
            </a:r>
            <a:r>
              <a:rPr lang="en-US" dirty="0" err="1"/>
              <a:t>user_id</a:t>
            </a:r>
            <a:r>
              <a:rPr lang="en-US" dirty="0"/>
              <a:t>, </a:t>
            </a:r>
            <a:r>
              <a:rPr lang="en-US" dirty="0" err="1"/>
              <a:t>business_id</a:t>
            </a:r>
            <a:r>
              <a:rPr lang="en-US" dirty="0"/>
              <a:t>)</a:t>
            </a:r>
          </a:p>
          <a:p>
            <a:pPr lvl="1"/>
            <a:r>
              <a:rPr lang="en-US" b="1" dirty="0" err="1"/>
              <a:t>user.json</a:t>
            </a:r>
            <a:r>
              <a:rPr lang="en-US" dirty="0"/>
              <a:t>: user information such as the average star rating and the users’ friends (</a:t>
            </a:r>
            <a:r>
              <a:rPr lang="en-US" dirty="0" err="1"/>
              <a:t>user_id</a:t>
            </a:r>
            <a:r>
              <a:rPr lang="en-US" dirty="0"/>
              <a:t>)</a:t>
            </a:r>
          </a:p>
          <a:p>
            <a:pPr lvl="1"/>
            <a:r>
              <a:rPr lang="en-US" b="1" dirty="0" err="1"/>
              <a:t>checkin.json</a:t>
            </a:r>
            <a:r>
              <a:rPr lang="en-US" b="1" dirty="0"/>
              <a:t>: </a:t>
            </a:r>
            <a:r>
              <a:rPr lang="en-US" dirty="0" err="1"/>
              <a:t>checkin</a:t>
            </a:r>
            <a:r>
              <a:rPr lang="en-US" dirty="0"/>
              <a:t> data: the visits’ date and business (</a:t>
            </a:r>
            <a:r>
              <a:rPr lang="en-US" dirty="0" err="1"/>
              <a:t>business_id</a:t>
            </a:r>
            <a:r>
              <a:rPr lang="en-US" dirty="0"/>
              <a:t>)</a:t>
            </a:r>
          </a:p>
          <a:p>
            <a:pPr lvl="1"/>
            <a:r>
              <a:rPr lang="en-US" b="1" dirty="0" err="1"/>
              <a:t>tip.json</a:t>
            </a:r>
            <a:r>
              <a:rPr lang="en-US" b="1" dirty="0"/>
              <a:t>: </a:t>
            </a:r>
            <a:r>
              <a:rPr lang="en-US" dirty="0"/>
              <a:t>short text on a business (</a:t>
            </a:r>
            <a:r>
              <a:rPr lang="en-US" dirty="0" err="1"/>
              <a:t>business_id</a:t>
            </a:r>
            <a:r>
              <a:rPr lang="en-US" dirty="0"/>
              <a:t>, </a:t>
            </a:r>
            <a:r>
              <a:rPr lang="en-US" dirty="0" err="1"/>
              <a:t>user_id</a:t>
            </a:r>
            <a:r>
              <a:rPr lang="en-US" dirty="0"/>
              <a:t>)</a:t>
            </a:r>
          </a:p>
          <a:p>
            <a:pPr lvl="1"/>
            <a:r>
              <a:rPr lang="en-US" b="1" dirty="0" err="1"/>
              <a:t>photo.json</a:t>
            </a:r>
            <a:r>
              <a:rPr lang="en-US" b="1" dirty="0"/>
              <a:t>: </a:t>
            </a:r>
            <a:r>
              <a:rPr lang="en-US" dirty="0"/>
              <a:t>caption and classification (</a:t>
            </a:r>
            <a:r>
              <a:rPr lang="en-US" dirty="0" err="1"/>
              <a:t>photo_id</a:t>
            </a:r>
            <a:r>
              <a:rPr lang="en-US" dirty="0"/>
              <a:t>, </a:t>
            </a:r>
            <a:r>
              <a:rPr lang="en-US" dirty="0" err="1"/>
              <a:t>business_id</a:t>
            </a:r>
            <a:r>
              <a:rPr lang="en-US" dirty="0"/>
              <a:t>)</a:t>
            </a:r>
          </a:p>
          <a:p>
            <a:pPr marL="279400" lvl="1" indent="0">
              <a:buNone/>
            </a:pPr>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3. Yelp </a:t>
            </a:r>
            <a:r>
              <a:rPr lang="de-DE" dirty="0" err="1"/>
              <a:t>dataset</a:t>
            </a:r>
            <a:r>
              <a:rPr lang="de-DE" dirty="0"/>
              <a:t> – Data </a:t>
            </a:r>
            <a:r>
              <a:rPr lang="de-DE" dirty="0" err="1"/>
              <a:t>Extraction</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13</a:t>
            </a:fld>
            <a:endParaRPr lang="en-US" dirty="0"/>
          </a:p>
        </p:txBody>
      </p:sp>
    </p:spTree>
    <p:extLst>
      <p:ext uri="{BB962C8B-B14F-4D97-AF65-F5344CB8AC3E}">
        <p14:creationId xmlns:p14="http://schemas.microsoft.com/office/powerpoint/2010/main" val="23187910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Datasets</a:t>
            </a:r>
          </a:p>
          <a:p>
            <a:pPr lvl="1"/>
            <a:r>
              <a:rPr lang="en-US" b="1" dirty="0" err="1">
                <a:solidFill>
                  <a:srgbClr val="FF0000"/>
                </a:solidFill>
              </a:rPr>
              <a:t>business.json</a:t>
            </a:r>
            <a:r>
              <a:rPr lang="en-US" b="1" dirty="0"/>
              <a:t>: </a:t>
            </a:r>
            <a:r>
              <a:rPr lang="en-US" dirty="0"/>
              <a:t>business data, </a:t>
            </a:r>
            <a:r>
              <a:rPr lang="en-US" dirty="0">
                <a:solidFill>
                  <a:srgbClr val="FF0000"/>
                </a:solidFill>
              </a:rPr>
              <a:t>location</a:t>
            </a:r>
            <a:r>
              <a:rPr lang="en-US" dirty="0"/>
              <a:t>, attributes and </a:t>
            </a:r>
            <a:r>
              <a:rPr lang="en-US" dirty="0">
                <a:solidFill>
                  <a:srgbClr val="FF0000"/>
                </a:solidFill>
              </a:rPr>
              <a:t>categories</a:t>
            </a:r>
            <a:r>
              <a:rPr lang="en-US" dirty="0"/>
              <a:t> (</a:t>
            </a:r>
            <a:r>
              <a:rPr lang="en-US" dirty="0" err="1">
                <a:solidFill>
                  <a:srgbClr val="FF0000"/>
                </a:solidFill>
              </a:rPr>
              <a:t>business_id</a:t>
            </a:r>
            <a:r>
              <a:rPr lang="en-US" dirty="0"/>
              <a:t>)</a:t>
            </a:r>
          </a:p>
          <a:p>
            <a:pPr lvl="1"/>
            <a:r>
              <a:rPr lang="en-US" b="1" dirty="0" err="1">
                <a:solidFill>
                  <a:srgbClr val="FF0000"/>
                </a:solidFill>
              </a:rPr>
              <a:t>review.json</a:t>
            </a:r>
            <a:r>
              <a:rPr lang="en-US" b="1" dirty="0"/>
              <a:t>: </a:t>
            </a:r>
            <a:r>
              <a:rPr lang="en-US" dirty="0"/>
              <a:t>full review data such as </a:t>
            </a:r>
            <a:r>
              <a:rPr lang="en-US" dirty="0">
                <a:solidFill>
                  <a:srgbClr val="FF0000"/>
                </a:solidFill>
              </a:rPr>
              <a:t>text</a:t>
            </a:r>
            <a:r>
              <a:rPr lang="en-US" dirty="0"/>
              <a:t>, date and </a:t>
            </a:r>
            <a:r>
              <a:rPr lang="en-US" dirty="0">
                <a:solidFill>
                  <a:srgbClr val="FF0000"/>
                </a:solidFill>
              </a:rPr>
              <a:t>stars</a:t>
            </a:r>
            <a:r>
              <a:rPr lang="en-US" dirty="0"/>
              <a:t> (</a:t>
            </a:r>
            <a:r>
              <a:rPr lang="en-US" dirty="0" err="1"/>
              <a:t>review_id</a:t>
            </a:r>
            <a:r>
              <a:rPr lang="en-US" dirty="0"/>
              <a:t>, </a:t>
            </a:r>
            <a:r>
              <a:rPr lang="en-US" dirty="0" err="1"/>
              <a:t>user_id</a:t>
            </a:r>
            <a:r>
              <a:rPr lang="en-US" dirty="0"/>
              <a:t>, </a:t>
            </a:r>
            <a:r>
              <a:rPr lang="en-US" dirty="0" err="1">
                <a:solidFill>
                  <a:srgbClr val="FF0000"/>
                </a:solidFill>
              </a:rPr>
              <a:t>business_id</a:t>
            </a:r>
            <a:r>
              <a:rPr lang="en-US" dirty="0"/>
              <a:t>)</a:t>
            </a:r>
          </a:p>
          <a:p>
            <a:pPr lvl="1"/>
            <a:r>
              <a:rPr lang="en-US" b="1" dirty="0" err="1"/>
              <a:t>user.json</a:t>
            </a:r>
            <a:r>
              <a:rPr lang="en-US" dirty="0"/>
              <a:t>: user information such as the average star rating and the users’ friends (</a:t>
            </a:r>
            <a:r>
              <a:rPr lang="en-US" dirty="0" err="1"/>
              <a:t>user_id</a:t>
            </a:r>
            <a:r>
              <a:rPr lang="en-US" dirty="0"/>
              <a:t>)</a:t>
            </a:r>
          </a:p>
          <a:p>
            <a:pPr lvl="1"/>
            <a:r>
              <a:rPr lang="en-US" b="1" dirty="0" err="1"/>
              <a:t>checkin.json</a:t>
            </a:r>
            <a:r>
              <a:rPr lang="en-US" b="1" dirty="0"/>
              <a:t>: </a:t>
            </a:r>
            <a:r>
              <a:rPr lang="en-US" dirty="0" err="1"/>
              <a:t>checkin</a:t>
            </a:r>
            <a:r>
              <a:rPr lang="en-US" dirty="0"/>
              <a:t> data: the visits’ date and business (</a:t>
            </a:r>
            <a:r>
              <a:rPr lang="en-US" dirty="0" err="1"/>
              <a:t>business_id</a:t>
            </a:r>
            <a:r>
              <a:rPr lang="en-US" dirty="0"/>
              <a:t>)</a:t>
            </a:r>
          </a:p>
          <a:p>
            <a:pPr lvl="1"/>
            <a:r>
              <a:rPr lang="en-US" b="1" dirty="0" err="1"/>
              <a:t>tip.json</a:t>
            </a:r>
            <a:r>
              <a:rPr lang="en-US" b="1" dirty="0"/>
              <a:t>: </a:t>
            </a:r>
            <a:r>
              <a:rPr lang="en-US" dirty="0"/>
              <a:t>short text on a business (</a:t>
            </a:r>
            <a:r>
              <a:rPr lang="en-US" dirty="0" err="1"/>
              <a:t>business_id</a:t>
            </a:r>
            <a:r>
              <a:rPr lang="en-US" dirty="0"/>
              <a:t>, </a:t>
            </a:r>
            <a:r>
              <a:rPr lang="en-US" dirty="0" err="1"/>
              <a:t>user_id</a:t>
            </a:r>
            <a:r>
              <a:rPr lang="en-US" dirty="0"/>
              <a:t>)</a:t>
            </a:r>
          </a:p>
          <a:p>
            <a:pPr lvl="1"/>
            <a:r>
              <a:rPr lang="en-US" b="1" dirty="0" err="1"/>
              <a:t>photo.json</a:t>
            </a:r>
            <a:r>
              <a:rPr lang="en-US" b="1" dirty="0"/>
              <a:t>: </a:t>
            </a:r>
            <a:r>
              <a:rPr lang="en-US" dirty="0"/>
              <a:t>caption and classification (</a:t>
            </a:r>
            <a:r>
              <a:rPr lang="en-US" dirty="0" err="1"/>
              <a:t>photo_id</a:t>
            </a:r>
            <a:r>
              <a:rPr lang="en-US" dirty="0"/>
              <a:t>, </a:t>
            </a:r>
            <a:r>
              <a:rPr lang="en-US" dirty="0" err="1"/>
              <a:t>business_id</a:t>
            </a:r>
            <a:r>
              <a:rPr lang="en-US" dirty="0"/>
              <a:t>)</a:t>
            </a:r>
          </a:p>
          <a:p>
            <a:pPr marL="279400" lvl="1" indent="0">
              <a:buNone/>
            </a:pPr>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3. Yelp </a:t>
            </a:r>
            <a:r>
              <a:rPr lang="de-DE" dirty="0" err="1"/>
              <a:t>dataset</a:t>
            </a:r>
            <a:r>
              <a:rPr lang="de-DE" dirty="0"/>
              <a:t> – Data </a:t>
            </a:r>
            <a:r>
              <a:rPr lang="de-DE" dirty="0" err="1"/>
              <a:t>Extraction</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14</a:t>
            </a:fld>
            <a:endParaRPr lang="en-US" dirty="0"/>
          </a:p>
        </p:txBody>
      </p:sp>
    </p:spTree>
    <p:extLst>
      <p:ext uri="{BB962C8B-B14F-4D97-AF65-F5344CB8AC3E}">
        <p14:creationId xmlns:p14="http://schemas.microsoft.com/office/powerpoint/2010/main" val="9052076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3.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99186"/>
            <a:ext cx="10166713" cy="5245100"/>
          </a:xfrm>
          <a:prstGeom prst="rect">
            <a:avLst/>
          </a:prstGeom>
        </p:spPr>
      </p:pic>
      <p:sp>
        <p:nvSpPr>
          <p:cNvPr id="4" name="Rechteck: abgerundete Ecken 3">
            <a:extLst>
              <a:ext uri="{FF2B5EF4-FFF2-40B4-BE49-F238E27FC236}">
                <a16:creationId xmlns:a16="http://schemas.microsoft.com/office/drawing/2014/main" id="{D2B6F044-DDB8-4549-B3F4-313A0F6197D3}"/>
              </a:ext>
            </a:extLst>
          </p:cNvPr>
          <p:cNvSpPr/>
          <p:nvPr/>
        </p:nvSpPr>
        <p:spPr>
          <a:xfrm>
            <a:off x="5568795" y="1307481"/>
            <a:ext cx="2451100" cy="1777999"/>
          </a:xfrm>
          <a:prstGeom prst="roundRect">
            <a:avLst/>
          </a:prstGeom>
          <a:noFill/>
          <a:ln w="19050" cap="flat">
            <a:solidFill>
              <a:schemeClr val="accent4"/>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740141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4716769-599D-4DF3-A4D6-46DF4C26A20A}"/>
              </a:ext>
            </a:extLst>
          </p:cNvPr>
          <p:cNvSpPr>
            <a:spLocks noGrp="1"/>
          </p:cNvSpPr>
          <p:nvPr>
            <p:ph type="body" idx="1"/>
          </p:nvPr>
        </p:nvSpPr>
        <p:spPr/>
        <p:txBody>
          <a:bodyPr>
            <a:normAutofit fontScale="92500" lnSpcReduction="10000"/>
          </a:bodyPr>
          <a:lstStyle/>
          <a:p>
            <a:pPr marL="0" indent="0">
              <a:buNone/>
            </a:pPr>
            <a:r>
              <a:rPr lang="en-US" b="1" dirty="0"/>
              <a:t>“I definitely enjoyed my meal at avenue b, but with a meal that comes at a hefty price, I don't know if it's worth another trip. If I'm paying that much, the food BETTER be mind blowing.”</a:t>
            </a:r>
          </a:p>
          <a:p>
            <a:pPr marL="0" indent="0">
              <a:buNone/>
            </a:pPr>
            <a:endParaRPr lang="de-DE" b="1" dirty="0"/>
          </a:p>
          <a:p>
            <a:r>
              <a:rPr lang="de-DE" sz="1900" b="1" dirty="0" err="1"/>
              <a:t>Lowering</a:t>
            </a:r>
            <a:r>
              <a:rPr lang="de-DE" sz="1900" b="1" dirty="0"/>
              <a:t> all </a:t>
            </a:r>
            <a:r>
              <a:rPr lang="de-DE" sz="1900" b="1" dirty="0" err="1"/>
              <a:t>characters</a:t>
            </a:r>
            <a:r>
              <a:rPr lang="de-DE" sz="1900" b="1" dirty="0"/>
              <a:t>:</a:t>
            </a:r>
          </a:p>
          <a:p>
            <a:pPr>
              <a:buFont typeface="Wingdings" panose="05000000000000000000" pitchFamily="2" charset="2"/>
              <a:buChar char="à"/>
            </a:pPr>
            <a:r>
              <a:rPr lang="en-US" dirty="0">
                <a:sym typeface="Wingdings" panose="05000000000000000000" pitchFamily="2" charset="2"/>
              </a:rPr>
              <a:t>   “</a:t>
            </a:r>
            <a:r>
              <a:rPr lang="en-US" dirty="0" err="1">
                <a:solidFill>
                  <a:schemeClr val="accent1"/>
                </a:solidFill>
              </a:rPr>
              <a:t>i</a:t>
            </a:r>
            <a:r>
              <a:rPr lang="en-US" dirty="0"/>
              <a:t> definitely enjoyed my meal at avenue b, but with a meal that comes at a hefty price, </a:t>
            </a:r>
            <a:r>
              <a:rPr lang="en-US" dirty="0" err="1">
                <a:solidFill>
                  <a:schemeClr val="accent1"/>
                </a:solidFill>
              </a:rPr>
              <a:t>i</a:t>
            </a:r>
            <a:r>
              <a:rPr lang="en-US" dirty="0"/>
              <a:t> don’t know 	if it's worth another trip. if </a:t>
            </a:r>
            <a:r>
              <a:rPr lang="en-US" dirty="0" err="1">
                <a:solidFill>
                  <a:schemeClr val="accent1"/>
                </a:solidFill>
              </a:rPr>
              <a:t>i</a:t>
            </a:r>
            <a:r>
              <a:rPr lang="en-US" dirty="0" err="1"/>
              <a:t>'m</a:t>
            </a:r>
            <a:r>
              <a:rPr lang="en-US" dirty="0"/>
              <a:t> paying that much, the food </a:t>
            </a:r>
            <a:r>
              <a:rPr lang="en-US" dirty="0">
                <a:solidFill>
                  <a:schemeClr val="accent1"/>
                </a:solidFill>
              </a:rPr>
              <a:t>better</a:t>
            </a:r>
            <a:r>
              <a:rPr lang="en-US" dirty="0"/>
              <a:t> be mind blowing.”</a:t>
            </a:r>
          </a:p>
          <a:p>
            <a:pPr marL="0" indent="0">
              <a:buNone/>
            </a:pPr>
            <a:endParaRPr lang="de-DE" dirty="0"/>
          </a:p>
          <a:p>
            <a:r>
              <a:rPr lang="de-DE" b="1" dirty="0" err="1"/>
              <a:t>Removing</a:t>
            </a:r>
            <a:r>
              <a:rPr lang="de-DE" b="1" dirty="0"/>
              <a:t> all </a:t>
            </a:r>
            <a:r>
              <a:rPr lang="de-DE" b="1" dirty="0" err="1"/>
              <a:t>punctuation</a:t>
            </a:r>
            <a:r>
              <a:rPr lang="de-DE" b="1" dirty="0"/>
              <a:t>:</a:t>
            </a:r>
          </a:p>
          <a:p>
            <a:pPr>
              <a:buFont typeface="Wingdings" panose="05000000000000000000" pitchFamily="2" charset="2"/>
              <a:buChar char="à"/>
            </a:pPr>
            <a:r>
              <a:rPr lang="en-US" dirty="0"/>
              <a:t>	“</a:t>
            </a:r>
            <a:r>
              <a:rPr lang="en-US" dirty="0" err="1"/>
              <a:t>i</a:t>
            </a:r>
            <a:r>
              <a:rPr lang="en-US" dirty="0"/>
              <a:t> definitely enjoyed my meal at avenue b but with a meal that comes at a hefty price</a:t>
            </a:r>
            <a:r>
              <a:rPr lang="en-US" b="1" dirty="0"/>
              <a:t> </a:t>
            </a:r>
            <a:r>
              <a:rPr lang="en-US" dirty="0" err="1"/>
              <a:t>i</a:t>
            </a:r>
            <a:r>
              <a:rPr lang="en-US" dirty="0"/>
              <a:t> don't know if 	it worth another trip if </a:t>
            </a:r>
            <a:r>
              <a:rPr lang="en-US" dirty="0" err="1"/>
              <a:t>i</a:t>
            </a:r>
            <a:r>
              <a:rPr lang="en-US" dirty="0"/>
              <a:t> paying that much the food better be mind blowing”</a:t>
            </a:r>
          </a:p>
          <a:p>
            <a:pPr marL="0" indent="0">
              <a:buNone/>
            </a:pPr>
            <a:endParaRPr lang="de-DE" dirty="0"/>
          </a:p>
          <a:p>
            <a:r>
              <a:rPr lang="de-DE" b="1" dirty="0" err="1"/>
              <a:t>Tokenization</a:t>
            </a:r>
            <a:r>
              <a:rPr lang="de-DE" b="1" dirty="0"/>
              <a:t>: </a:t>
            </a:r>
            <a:r>
              <a:rPr lang="en-US" dirty="0"/>
              <a:t>Tokenization is the process of splitting the given text into smaller pieces called tokens.</a:t>
            </a:r>
          </a:p>
          <a:p>
            <a:pPr>
              <a:buFont typeface="Wingdings" panose="05000000000000000000" pitchFamily="2" charset="2"/>
              <a:buChar char="à"/>
            </a:pPr>
            <a:r>
              <a:rPr lang="en-US" dirty="0"/>
              <a:t>['</a:t>
            </a:r>
            <a:r>
              <a:rPr lang="en-US" dirty="0" err="1"/>
              <a:t>i</a:t>
            </a:r>
            <a:r>
              <a:rPr lang="en-US" dirty="0"/>
              <a:t>', 'definitely', 'enjoyed', 'my', 'meal', 'at', 'avenue', 'b', 'but', 'with', 'a', 'meal', 'that', 'comes', 'at', 'a', 'hefty', 'price', '</a:t>
            </a:r>
            <a:r>
              <a:rPr lang="en-US" dirty="0" err="1"/>
              <a:t>i</a:t>
            </a:r>
            <a:r>
              <a:rPr lang="en-US" dirty="0"/>
              <a:t>', 'do', "</a:t>
            </a:r>
            <a:r>
              <a:rPr lang="en-US" dirty="0" err="1"/>
              <a:t>n't</a:t>
            </a:r>
            <a:r>
              <a:rPr lang="en-US" dirty="0"/>
              <a:t>", 'know', 'if', 'it', 'worth', 'another', 'trip', 'if', '</a:t>
            </a:r>
            <a:r>
              <a:rPr lang="en-US" dirty="0" err="1"/>
              <a:t>i</a:t>
            </a:r>
            <a:r>
              <a:rPr lang="en-US" dirty="0"/>
              <a:t>', 'paying', 'that', 'much', 'the', 'food', 'better', 'be', 'mind', 'blowing’]</a:t>
            </a:r>
          </a:p>
          <a:p>
            <a:pPr>
              <a:buFont typeface="Wingdings" panose="05000000000000000000" pitchFamily="2" charset="2"/>
              <a:buChar char="à"/>
            </a:pPr>
            <a:endParaRPr lang="en-US" dirty="0"/>
          </a:p>
        </p:txBody>
      </p:sp>
      <p:sp>
        <p:nvSpPr>
          <p:cNvPr id="3" name="Titel 2">
            <a:extLst>
              <a:ext uri="{FF2B5EF4-FFF2-40B4-BE49-F238E27FC236}">
                <a16:creationId xmlns:a16="http://schemas.microsoft.com/office/drawing/2014/main" id="{0F322983-937F-4FAF-B68A-9BFC3A7C5710}"/>
              </a:ext>
            </a:extLst>
          </p:cNvPr>
          <p:cNvSpPr>
            <a:spLocks noGrp="1"/>
          </p:cNvSpPr>
          <p:nvPr>
            <p:ph type="title"/>
          </p:nvPr>
        </p:nvSpPr>
        <p:spPr/>
        <p:txBody>
          <a:bodyPr/>
          <a:lstStyle/>
          <a:p>
            <a:r>
              <a:rPr lang="de-DE" dirty="0"/>
              <a:t>3. Text </a:t>
            </a:r>
            <a:r>
              <a:rPr lang="de-DE" dirty="0" err="1"/>
              <a:t>preprocessing</a:t>
            </a:r>
            <a:endParaRPr lang="en-US" dirty="0"/>
          </a:p>
        </p:txBody>
      </p:sp>
      <p:sp>
        <p:nvSpPr>
          <p:cNvPr id="4" name="Foliennummernplatzhalter 3">
            <a:extLst>
              <a:ext uri="{FF2B5EF4-FFF2-40B4-BE49-F238E27FC236}">
                <a16:creationId xmlns:a16="http://schemas.microsoft.com/office/drawing/2014/main" id="{0082478A-98DC-4C47-A01D-87734267ADDD}"/>
              </a:ext>
            </a:extLst>
          </p:cNvPr>
          <p:cNvSpPr>
            <a:spLocks noGrp="1"/>
          </p:cNvSpPr>
          <p:nvPr>
            <p:ph type="sldNum" sz="quarter" idx="2"/>
          </p:nvPr>
        </p:nvSpPr>
        <p:spPr/>
        <p:txBody>
          <a:bodyPr/>
          <a:lstStyle/>
          <a:p>
            <a:fld id="{42ED2AF5-F759-4848-B138-58079E1CDAA6}" type="slidenum">
              <a:rPr lang="en-US" smtClean="0"/>
              <a:t>16</a:t>
            </a:fld>
            <a:endParaRPr lang="en-US" dirty="0"/>
          </a:p>
        </p:txBody>
      </p:sp>
      <p:sp>
        <p:nvSpPr>
          <p:cNvPr id="5" name="Textplatzhalter 4">
            <a:extLst>
              <a:ext uri="{FF2B5EF4-FFF2-40B4-BE49-F238E27FC236}">
                <a16:creationId xmlns:a16="http://schemas.microsoft.com/office/drawing/2014/main" id="{87E6270E-A5BE-4497-9177-3FF97FC2C843}"/>
              </a:ext>
            </a:extLst>
          </p:cNvPr>
          <p:cNvSpPr>
            <a:spLocks noGrp="1"/>
          </p:cNvSpPr>
          <p:nvPr>
            <p:ph type="body" sz="quarter" idx="13"/>
          </p:nvPr>
        </p:nvSpPr>
        <p:spPr/>
        <p:txBody>
          <a:bodyPr/>
          <a:lstStyle/>
          <a:p>
            <a:endParaRPr lang="en-US"/>
          </a:p>
        </p:txBody>
      </p:sp>
      <p:sp>
        <p:nvSpPr>
          <p:cNvPr id="6" name="Textplatzhalter 5">
            <a:extLst>
              <a:ext uri="{FF2B5EF4-FFF2-40B4-BE49-F238E27FC236}">
                <a16:creationId xmlns:a16="http://schemas.microsoft.com/office/drawing/2014/main" id="{65DB6567-7EE3-407E-BF9D-70C3890F751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96391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4716769-599D-4DF3-A4D6-46DF4C26A20A}"/>
              </a:ext>
            </a:extLst>
          </p:cNvPr>
          <p:cNvSpPr>
            <a:spLocks noGrp="1"/>
          </p:cNvSpPr>
          <p:nvPr>
            <p:ph type="body" idx="1"/>
          </p:nvPr>
        </p:nvSpPr>
        <p:spPr/>
        <p:txBody>
          <a:bodyPr/>
          <a:lstStyle/>
          <a:p>
            <a:r>
              <a:rPr lang="de-DE" b="1" dirty="0" err="1"/>
              <a:t>Tokenization</a:t>
            </a:r>
            <a:r>
              <a:rPr lang="de-DE" b="1" dirty="0"/>
              <a:t>: </a:t>
            </a:r>
            <a:r>
              <a:rPr lang="en-US" dirty="0"/>
              <a:t>Tokenization is the process of splitting the given text into smaller pieces called tokens.</a:t>
            </a:r>
          </a:p>
          <a:p>
            <a:pPr>
              <a:buFont typeface="Wingdings" panose="05000000000000000000" pitchFamily="2" charset="2"/>
              <a:buChar char="à"/>
            </a:pPr>
            <a:r>
              <a:rPr lang="en-US" dirty="0"/>
              <a:t>[</a:t>
            </a:r>
            <a:r>
              <a:rPr lang="en-US" dirty="0">
                <a:solidFill>
                  <a:schemeClr val="accent1"/>
                </a:solidFill>
              </a:rPr>
              <a:t>'</a:t>
            </a:r>
            <a:r>
              <a:rPr lang="en-US" dirty="0" err="1">
                <a:solidFill>
                  <a:schemeClr val="accent1"/>
                </a:solidFill>
              </a:rPr>
              <a:t>i</a:t>
            </a:r>
            <a:r>
              <a:rPr lang="en-US" dirty="0">
                <a:solidFill>
                  <a:schemeClr val="accent1"/>
                </a:solidFill>
              </a:rPr>
              <a:t>'</a:t>
            </a:r>
            <a:r>
              <a:rPr lang="en-US" dirty="0"/>
              <a:t>, 'definitely', 'enjoyed', </a:t>
            </a:r>
            <a:r>
              <a:rPr lang="en-US" dirty="0">
                <a:solidFill>
                  <a:schemeClr val="accent1"/>
                </a:solidFill>
              </a:rPr>
              <a:t>'my'</a:t>
            </a:r>
            <a:r>
              <a:rPr lang="en-US" dirty="0"/>
              <a:t>, 'meal', </a:t>
            </a:r>
            <a:r>
              <a:rPr lang="en-US" dirty="0">
                <a:solidFill>
                  <a:schemeClr val="accent1"/>
                </a:solidFill>
              </a:rPr>
              <a:t>'at'</a:t>
            </a:r>
            <a:r>
              <a:rPr lang="en-US" dirty="0"/>
              <a:t>, 'avenue', 'b', </a:t>
            </a:r>
            <a:r>
              <a:rPr lang="en-US" dirty="0">
                <a:solidFill>
                  <a:schemeClr val="accent1"/>
                </a:solidFill>
              </a:rPr>
              <a:t>'but'</a:t>
            </a:r>
            <a:r>
              <a:rPr lang="en-US" dirty="0"/>
              <a:t>, </a:t>
            </a:r>
            <a:r>
              <a:rPr lang="en-US" dirty="0">
                <a:solidFill>
                  <a:schemeClr val="accent1"/>
                </a:solidFill>
              </a:rPr>
              <a:t>'with'</a:t>
            </a:r>
            <a:r>
              <a:rPr lang="en-US" dirty="0"/>
              <a:t>, </a:t>
            </a:r>
            <a:r>
              <a:rPr lang="en-US" dirty="0">
                <a:solidFill>
                  <a:schemeClr val="accent1"/>
                </a:solidFill>
              </a:rPr>
              <a:t>'a'</a:t>
            </a:r>
            <a:r>
              <a:rPr lang="en-US" dirty="0"/>
              <a:t>, 'meal', </a:t>
            </a:r>
            <a:r>
              <a:rPr lang="en-US" dirty="0">
                <a:solidFill>
                  <a:schemeClr val="accent1"/>
                </a:solidFill>
              </a:rPr>
              <a:t>'that'</a:t>
            </a:r>
            <a:r>
              <a:rPr lang="en-US" dirty="0"/>
              <a:t>, 'comes', </a:t>
            </a:r>
            <a:r>
              <a:rPr lang="en-US" dirty="0">
                <a:solidFill>
                  <a:schemeClr val="accent1"/>
                </a:solidFill>
              </a:rPr>
              <a:t>'at'</a:t>
            </a:r>
            <a:r>
              <a:rPr lang="en-US" dirty="0"/>
              <a:t>, </a:t>
            </a:r>
            <a:r>
              <a:rPr lang="en-US" dirty="0">
                <a:solidFill>
                  <a:schemeClr val="accent1"/>
                </a:solidFill>
              </a:rPr>
              <a:t>'a'</a:t>
            </a:r>
            <a:r>
              <a:rPr lang="en-US" dirty="0"/>
              <a:t>, 'hefty', 'price', </a:t>
            </a:r>
            <a:r>
              <a:rPr lang="en-US" dirty="0">
                <a:solidFill>
                  <a:schemeClr val="accent1"/>
                </a:solidFill>
              </a:rPr>
              <a:t>'</a:t>
            </a:r>
            <a:r>
              <a:rPr lang="en-US" dirty="0" err="1">
                <a:solidFill>
                  <a:schemeClr val="accent1"/>
                </a:solidFill>
              </a:rPr>
              <a:t>i</a:t>
            </a:r>
            <a:r>
              <a:rPr lang="en-US" dirty="0">
                <a:solidFill>
                  <a:schemeClr val="accent1"/>
                </a:solidFill>
              </a:rPr>
              <a:t>'</a:t>
            </a:r>
            <a:r>
              <a:rPr lang="en-US" dirty="0"/>
              <a:t>, </a:t>
            </a:r>
            <a:r>
              <a:rPr lang="en-US" dirty="0">
                <a:solidFill>
                  <a:schemeClr val="accent1"/>
                </a:solidFill>
              </a:rPr>
              <a:t>'do'</a:t>
            </a:r>
            <a:r>
              <a:rPr lang="en-US" dirty="0"/>
              <a:t>, "</a:t>
            </a:r>
            <a:r>
              <a:rPr lang="en-US" dirty="0" err="1"/>
              <a:t>n't</a:t>
            </a:r>
            <a:r>
              <a:rPr lang="en-US" dirty="0"/>
              <a:t>", 'know', </a:t>
            </a:r>
            <a:r>
              <a:rPr lang="en-US" dirty="0">
                <a:solidFill>
                  <a:schemeClr val="accent1"/>
                </a:solidFill>
              </a:rPr>
              <a:t>'if'</a:t>
            </a:r>
            <a:r>
              <a:rPr lang="en-US" dirty="0"/>
              <a:t>, </a:t>
            </a:r>
            <a:r>
              <a:rPr lang="en-US" dirty="0">
                <a:solidFill>
                  <a:schemeClr val="accent1"/>
                </a:solidFill>
              </a:rPr>
              <a:t>'it'</a:t>
            </a:r>
            <a:r>
              <a:rPr lang="en-US" dirty="0"/>
              <a:t>, 'worth', </a:t>
            </a:r>
            <a:r>
              <a:rPr lang="en-US" dirty="0">
                <a:solidFill>
                  <a:schemeClr val="accent1"/>
                </a:solidFill>
              </a:rPr>
              <a:t>'another'</a:t>
            </a:r>
            <a:r>
              <a:rPr lang="en-US" dirty="0"/>
              <a:t>, 'trip', </a:t>
            </a:r>
            <a:r>
              <a:rPr lang="en-US" dirty="0">
                <a:solidFill>
                  <a:schemeClr val="accent1"/>
                </a:solidFill>
              </a:rPr>
              <a:t>'if'</a:t>
            </a:r>
            <a:r>
              <a:rPr lang="en-US" dirty="0"/>
              <a:t>, </a:t>
            </a:r>
            <a:r>
              <a:rPr lang="en-US" dirty="0">
                <a:solidFill>
                  <a:schemeClr val="accent1"/>
                </a:solidFill>
              </a:rPr>
              <a:t>'</a:t>
            </a:r>
            <a:r>
              <a:rPr lang="en-US" dirty="0" err="1">
                <a:solidFill>
                  <a:schemeClr val="accent1"/>
                </a:solidFill>
              </a:rPr>
              <a:t>i</a:t>
            </a:r>
            <a:r>
              <a:rPr lang="en-US" dirty="0">
                <a:solidFill>
                  <a:schemeClr val="accent1"/>
                </a:solidFill>
              </a:rPr>
              <a:t>'</a:t>
            </a:r>
            <a:r>
              <a:rPr lang="en-US" dirty="0"/>
              <a:t>, 'paying', </a:t>
            </a:r>
            <a:r>
              <a:rPr lang="en-US" dirty="0">
                <a:solidFill>
                  <a:schemeClr val="accent1"/>
                </a:solidFill>
              </a:rPr>
              <a:t>'that'</a:t>
            </a:r>
            <a:r>
              <a:rPr lang="en-US" dirty="0"/>
              <a:t>, </a:t>
            </a:r>
            <a:r>
              <a:rPr lang="en-US" dirty="0">
                <a:solidFill>
                  <a:schemeClr val="accent1"/>
                </a:solidFill>
              </a:rPr>
              <a:t>'much'</a:t>
            </a:r>
            <a:r>
              <a:rPr lang="en-US" dirty="0"/>
              <a:t>, </a:t>
            </a:r>
            <a:r>
              <a:rPr lang="en-US" dirty="0">
                <a:solidFill>
                  <a:schemeClr val="accent1"/>
                </a:solidFill>
              </a:rPr>
              <a:t>'the'</a:t>
            </a:r>
            <a:r>
              <a:rPr lang="en-US" dirty="0"/>
              <a:t>, 'food', </a:t>
            </a:r>
            <a:r>
              <a:rPr lang="en-US" dirty="0">
                <a:solidFill>
                  <a:schemeClr val="accent1"/>
                </a:solidFill>
              </a:rPr>
              <a:t>'better'</a:t>
            </a:r>
            <a:r>
              <a:rPr lang="en-US" dirty="0"/>
              <a:t>, </a:t>
            </a:r>
            <a:r>
              <a:rPr lang="en-US" dirty="0">
                <a:solidFill>
                  <a:schemeClr val="accent1"/>
                </a:solidFill>
              </a:rPr>
              <a:t>'be'</a:t>
            </a:r>
            <a:r>
              <a:rPr lang="en-US" dirty="0"/>
              <a:t>, 'mind', 'blowing‘]</a:t>
            </a:r>
            <a:endParaRPr lang="de-DE" b="1" dirty="0"/>
          </a:p>
          <a:p>
            <a:endParaRPr lang="de-DE" b="1" dirty="0"/>
          </a:p>
          <a:p>
            <a:endParaRPr lang="de-DE" b="1" dirty="0"/>
          </a:p>
          <a:p>
            <a:r>
              <a:rPr lang="de-DE" b="1" dirty="0" err="1"/>
              <a:t>Removing</a:t>
            </a:r>
            <a:r>
              <a:rPr lang="de-DE" b="1" dirty="0"/>
              <a:t> </a:t>
            </a:r>
            <a:r>
              <a:rPr lang="de-DE" b="1" dirty="0" err="1"/>
              <a:t>stop</a:t>
            </a:r>
            <a:r>
              <a:rPr lang="de-DE" b="1" dirty="0"/>
              <a:t> </a:t>
            </a:r>
            <a:r>
              <a:rPr lang="de-DE" b="1" dirty="0" err="1"/>
              <a:t>words</a:t>
            </a:r>
            <a:r>
              <a:rPr lang="de-DE" b="1" dirty="0"/>
              <a:t>:</a:t>
            </a:r>
          </a:p>
          <a:p>
            <a:pPr>
              <a:buFont typeface="Wingdings" panose="05000000000000000000" pitchFamily="2" charset="2"/>
              <a:buChar char="à"/>
            </a:pPr>
            <a:r>
              <a:rPr lang="en-US" dirty="0"/>
              <a:t>['definitely’, 'enjoyed’, 'meal’, 'avenue’, 'b’, 'meal’, 'comes’, 'hefty’, 'price’, '</a:t>
            </a:r>
            <a:r>
              <a:rPr lang="en-US" dirty="0" err="1"/>
              <a:t>n't</a:t>
            </a:r>
            <a:r>
              <a:rPr lang="en-US" dirty="0"/>
              <a:t>’, 'know’, 'worth’, 'trip’, 'paying’, 'food’, 'mind’, 'blowing']</a:t>
            </a:r>
          </a:p>
          <a:p>
            <a:pPr marL="0" indent="0">
              <a:buNone/>
            </a:pPr>
            <a:endParaRPr lang="en-US" dirty="0"/>
          </a:p>
        </p:txBody>
      </p:sp>
      <p:sp>
        <p:nvSpPr>
          <p:cNvPr id="3" name="Titel 2">
            <a:extLst>
              <a:ext uri="{FF2B5EF4-FFF2-40B4-BE49-F238E27FC236}">
                <a16:creationId xmlns:a16="http://schemas.microsoft.com/office/drawing/2014/main" id="{0F322983-937F-4FAF-B68A-9BFC3A7C5710}"/>
              </a:ext>
            </a:extLst>
          </p:cNvPr>
          <p:cNvSpPr>
            <a:spLocks noGrp="1"/>
          </p:cNvSpPr>
          <p:nvPr>
            <p:ph type="title"/>
          </p:nvPr>
        </p:nvSpPr>
        <p:spPr/>
        <p:txBody>
          <a:bodyPr/>
          <a:lstStyle/>
          <a:p>
            <a:r>
              <a:rPr lang="de-DE" dirty="0"/>
              <a:t>3. Text </a:t>
            </a:r>
            <a:r>
              <a:rPr lang="de-DE" dirty="0" err="1"/>
              <a:t>preprocessing</a:t>
            </a:r>
            <a:endParaRPr lang="en-US" dirty="0"/>
          </a:p>
        </p:txBody>
      </p:sp>
      <p:sp>
        <p:nvSpPr>
          <p:cNvPr id="4" name="Foliennummernplatzhalter 3">
            <a:extLst>
              <a:ext uri="{FF2B5EF4-FFF2-40B4-BE49-F238E27FC236}">
                <a16:creationId xmlns:a16="http://schemas.microsoft.com/office/drawing/2014/main" id="{0082478A-98DC-4C47-A01D-87734267ADDD}"/>
              </a:ext>
            </a:extLst>
          </p:cNvPr>
          <p:cNvSpPr>
            <a:spLocks noGrp="1"/>
          </p:cNvSpPr>
          <p:nvPr>
            <p:ph type="sldNum" sz="quarter" idx="2"/>
          </p:nvPr>
        </p:nvSpPr>
        <p:spPr/>
        <p:txBody>
          <a:bodyPr/>
          <a:lstStyle/>
          <a:p>
            <a:fld id="{42ED2AF5-F759-4848-B138-58079E1CDAA6}" type="slidenum">
              <a:rPr lang="en-US" smtClean="0"/>
              <a:t>17</a:t>
            </a:fld>
            <a:endParaRPr lang="en-US" dirty="0"/>
          </a:p>
        </p:txBody>
      </p:sp>
      <p:sp>
        <p:nvSpPr>
          <p:cNvPr id="5" name="Textplatzhalter 4">
            <a:extLst>
              <a:ext uri="{FF2B5EF4-FFF2-40B4-BE49-F238E27FC236}">
                <a16:creationId xmlns:a16="http://schemas.microsoft.com/office/drawing/2014/main" id="{87E6270E-A5BE-4497-9177-3FF97FC2C843}"/>
              </a:ext>
            </a:extLst>
          </p:cNvPr>
          <p:cNvSpPr>
            <a:spLocks noGrp="1"/>
          </p:cNvSpPr>
          <p:nvPr>
            <p:ph type="body" sz="quarter" idx="13"/>
          </p:nvPr>
        </p:nvSpPr>
        <p:spPr/>
        <p:txBody>
          <a:bodyPr/>
          <a:lstStyle/>
          <a:p>
            <a:endParaRPr lang="en-US"/>
          </a:p>
        </p:txBody>
      </p:sp>
      <p:sp>
        <p:nvSpPr>
          <p:cNvPr id="6" name="Textplatzhalter 5">
            <a:extLst>
              <a:ext uri="{FF2B5EF4-FFF2-40B4-BE49-F238E27FC236}">
                <a16:creationId xmlns:a16="http://schemas.microsoft.com/office/drawing/2014/main" id="{65DB6567-7EE3-407E-BF9D-70C3890F751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220673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4716769-599D-4DF3-A4D6-46DF4C26A20A}"/>
              </a:ext>
            </a:extLst>
          </p:cNvPr>
          <p:cNvSpPr>
            <a:spLocks noGrp="1"/>
          </p:cNvSpPr>
          <p:nvPr>
            <p:ph type="body" idx="1"/>
          </p:nvPr>
        </p:nvSpPr>
        <p:spPr>
          <a:xfrm>
            <a:off x="502708" y="1079913"/>
            <a:ext cx="11220451" cy="4845968"/>
          </a:xfrm>
        </p:spPr>
        <p:txBody>
          <a:bodyPr/>
          <a:lstStyle/>
          <a:p>
            <a:r>
              <a:rPr lang="de-DE" b="1" dirty="0" err="1"/>
              <a:t>Stop</a:t>
            </a:r>
            <a:r>
              <a:rPr lang="de-DE" b="1" dirty="0"/>
              <a:t> </a:t>
            </a:r>
            <a:r>
              <a:rPr lang="de-DE" b="1" dirty="0" err="1"/>
              <a:t>words</a:t>
            </a:r>
            <a:r>
              <a:rPr lang="de-DE" b="1" dirty="0"/>
              <a:t>:</a:t>
            </a:r>
          </a:p>
          <a:p>
            <a:pPr>
              <a:buFont typeface="Wingdings" panose="05000000000000000000" pitchFamily="2" charset="2"/>
              <a:buChar char="à"/>
            </a:pPr>
            <a:r>
              <a:rPr lang="en-US" dirty="0"/>
              <a:t>['definitely’, '</a:t>
            </a:r>
            <a:r>
              <a:rPr lang="en-US" dirty="0">
                <a:solidFill>
                  <a:schemeClr val="accent1"/>
                </a:solidFill>
              </a:rPr>
              <a:t>enjoyed</a:t>
            </a:r>
            <a:r>
              <a:rPr lang="en-US" dirty="0"/>
              <a:t>’, 'meal’, 'avenue’, 'b’, 'meal’, 'comes’, 'hefty’, 'price’, '</a:t>
            </a:r>
            <a:r>
              <a:rPr lang="en-US" dirty="0" err="1"/>
              <a:t>n't</a:t>
            </a:r>
            <a:r>
              <a:rPr lang="en-US" dirty="0"/>
              <a:t>’, 'know’, 'worth’, 'trip’, '</a:t>
            </a:r>
            <a:r>
              <a:rPr lang="en-US" dirty="0">
                <a:solidFill>
                  <a:schemeClr val="accent1"/>
                </a:solidFill>
              </a:rPr>
              <a:t>paying</a:t>
            </a:r>
            <a:r>
              <a:rPr lang="en-US" dirty="0"/>
              <a:t>’, 'food’, 'mind’, '</a:t>
            </a:r>
            <a:r>
              <a:rPr lang="en-US" dirty="0">
                <a:solidFill>
                  <a:schemeClr val="accent1"/>
                </a:solidFill>
              </a:rPr>
              <a:t>blowing</a:t>
            </a:r>
            <a:r>
              <a:rPr lang="en-US" dirty="0"/>
              <a:t>’]</a:t>
            </a:r>
          </a:p>
          <a:p>
            <a:pPr>
              <a:buFont typeface="Wingdings" panose="05000000000000000000" pitchFamily="2" charset="2"/>
              <a:buChar char="à"/>
            </a:pPr>
            <a:endParaRPr lang="en-US" dirty="0"/>
          </a:p>
          <a:p>
            <a:pPr marL="0" indent="0">
              <a:buNone/>
            </a:pPr>
            <a:endParaRPr lang="en-US" dirty="0"/>
          </a:p>
          <a:p>
            <a:r>
              <a:rPr lang="de-DE" b="1" dirty="0" err="1"/>
              <a:t>Lemmatization</a:t>
            </a:r>
            <a:r>
              <a:rPr lang="de-DE" dirty="0"/>
              <a:t>: </a:t>
            </a:r>
            <a:r>
              <a:rPr lang="en-US" dirty="0"/>
              <a:t>reduce inflectional forms to a common base form</a:t>
            </a:r>
          </a:p>
          <a:p>
            <a:pPr>
              <a:buFont typeface="Wingdings" panose="05000000000000000000" pitchFamily="2" charset="2"/>
              <a:buChar char="à"/>
            </a:pPr>
            <a:r>
              <a:rPr lang="en-US" dirty="0"/>
              <a:t>['definitely’, '</a:t>
            </a:r>
            <a:r>
              <a:rPr lang="en-US" dirty="0">
                <a:solidFill>
                  <a:schemeClr val="accent1"/>
                </a:solidFill>
              </a:rPr>
              <a:t>enjoy</a:t>
            </a:r>
            <a:r>
              <a:rPr lang="en-US" dirty="0"/>
              <a:t>’, 'meal’, 'avenue’, 'b’, 'meal’, 'come’, 'hefty’, 'price’, '</a:t>
            </a:r>
            <a:r>
              <a:rPr lang="en-US" dirty="0" err="1"/>
              <a:t>n't</a:t>
            </a:r>
            <a:r>
              <a:rPr lang="en-US" dirty="0"/>
              <a:t>’, 'know’, 'worth’, 'trip' '</a:t>
            </a:r>
            <a:r>
              <a:rPr lang="en-US" dirty="0">
                <a:solidFill>
                  <a:schemeClr val="accent1"/>
                </a:solidFill>
              </a:rPr>
              <a:t>pay</a:t>
            </a:r>
            <a:r>
              <a:rPr lang="en-US" dirty="0"/>
              <a:t>’, 'food’, 'mind’, '</a:t>
            </a:r>
            <a:r>
              <a:rPr lang="en-US" dirty="0">
                <a:solidFill>
                  <a:schemeClr val="accent1"/>
                </a:solidFill>
              </a:rPr>
              <a:t>blow</a:t>
            </a:r>
            <a:r>
              <a:rPr lang="en-US" dirty="0">
                <a:solidFill>
                  <a:schemeClr val="tx1"/>
                </a:solidFill>
              </a:rPr>
              <a:t>'] </a:t>
            </a:r>
          </a:p>
          <a:p>
            <a:pPr marL="0" indent="0">
              <a:buNone/>
            </a:pPr>
            <a:endParaRPr lang="en-US" dirty="0"/>
          </a:p>
        </p:txBody>
      </p:sp>
      <p:sp>
        <p:nvSpPr>
          <p:cNvPr id="3" name="Titel 2">
            <a:extLst>
              <a:ext uri="{FF2B5EF4-FFF2-40B4-BE49-F238E27FC236}">
                <a16:creationId xmlns:a16="http://schemas.microsoft.com/office/drawing/2014/main" id="{0F322983-937F-4FAF-B68A-9BFC3A7C5710}"/>
              </a:ext>
            </a:extLst>
          </p:cNvPr>
          <p:cNvSpPr>
            <a:spLocks noGrp="1"/>
          </p:cNvSpPr>
          <p:nvPr>
            <p:ph type="title"/>
          </p:nvPr>
        </p:nvSpPr>
        <p:spPr/>
        <p:txBody>
          <a:bodyPr/>
          <a:lstStyle/>
          <a:p>
            <a:r>
              <a:rPr lang="de-DE" dirty="0"/>
              <a:t>3. Text </a:t>
            </a:r>
            <a:r>
              <a:rPr lang="de-DE" dirty="0" err="1"/>
              <a:t>preprocessing</a:t>
            </a:r>
            <a:endParaRPr lang="en-US" dirty="0"/>
          </a:p>
        </p:txBody>
      </p:sp>
      <p:sp>
        <p:nvSpPr>
          <p:cNvPr id="4" name="Foliennummernplatzhalter 3">
            <a:extLst>
              <a:ext uri="{FF2B5EF4-FFF2-40B4-BE49-F238E27FC236}">
                <a16:creationId xmlns:a16="http://schemas.microsoft.com/office/drawing/2014/main" id="{0082478A-98DC-4C47-A01D-87734267ADDD}"/>
              </a:ext>
            </a:extLst>
          </p:cNvPr>
          <p:cNvSpPr>
            <a:spLocks noGrp="1"/>
          </p:cNvSpPr>
          <p:nvPr>
            <p:ph type="sldNum" sz="quarter" idx="2"/>
          </p:nvPr>
        </p:nvSpPr>
        <p:spPr/>
        <p:txBody>
          <a:bodyPr/>
          <a:lstStyle/>
          <a:p>
            <a:fld id="{42ED2AF5-F759-4848-B138-58079E1CDAA6}" type="slidenum">
              <a:rPr lang="en-US" smtClean="0"/>
              <a:t>18</a:t>
            </a:fld>
            <a:endParaRPr lang="en-US" dirty="0"/>
          </a:p>
        </p:txBody>
      </p:sp>
      <p:sp>
        <p:nvSpPr>
          <p:cNvPr id="5" name="Textplatzhalter 4">
            <a:extLst>
              <a:ext uri="{FF2B5EF4-FFF2-40B4-BE49-F238E27FC236}">
                <a16:creationId xmlns:a16="http://schemas.microsoft.com/office/drawing/2014/main" id="{87E6270E-A5BE-4497-9177-3FF97FC2C843}"/>
              </a:ext>
            </a:extLst>
          </p:cNvPr>
          <p:cNvSpPr>
            <a:spLocks noGrp="1"/>
          </p:cNvSpPr>
          <p:nvPr>
            <p:ph type="body" sz="quarter" idx="13"/>
          </p:nvPr>
        </p:nvSpPr>
        <p:spPr/>
        <p:txBody>
          <a:bodyPr/>
          <a:lstStyle/>
          <a:p>
            <a:endParaRPr lang="en-US"/>
          </a:p>
        </p:txBody>
      </p:sp>
      <p:sp>
        <p:nvSpPr>
          <p:cNvPr id="6" name="Textplatzhalter 5">
            <a:extLst>
              <a:ext uri="{FF2B5EF4-FFF2-40B4-BE49-F238E27FC236}">
                <a16:creationId xmlns:a16="http://schemas.microsoft.com/office/drawing/2014/main" id="{65DB6567-7EE3-407E-BF9D-70C3890F751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5077098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3.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99186"/>
            <a:ext cx="10166713" cy="5245100"/>
          </a:xfrm>
          <a:prstGeom prst="rect">
            <a:avLst/>
          </a:prstGeom>
        </p:spPr>
      </p:pic>
      <p:sp>
        <p:nvSpPr>
          <p:cNvPr id="4" name="Rechteck: abgerundete Ecken 3">
            <a:extLst>
              <a:ext uri="{FF2B5EF4-FFF2-40B4-BE49-F238E27FC236}">
                <a16:creationId xmlns:a16="http://schemas.microsoft.com/office/drawing/2014/main" id="{D2B6F044-DDB8-4549-B3F4-313A0F6197D3}"/>
              </a:ext>
            </a:extLst>
          </p:cNvPr>
          <p:cNvSpPr/>
          <p:nvPr/>
        </p:nvSpPr>
        <p:spPr>
          <a:xfrm>
            <a:off x="8331509" y="1263185"/>
            <a:ext cx="2451100" cy="1777999"/>
          </a:xfrm>
          <a:prstGeom prst="roundRect">
            <a:avLst/>
          </a:prstGeom>
          <a:noFill/>
          <a:ln w="19050" cap="flat">
            <a:solidFill>
              <a:schemeClr val="accent4"/>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48435527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02DA9F8-681C-4726-B514-2E6BBB426480}"/>
              </a:ext>
            </a:extLst>
          </p:cNvPr>
          <p:cNvSpPr>
            <a:spLocks noGrp="1"/>
          </p:cNvSpPr>
          <p:nvPr>
            <p:ph type="body" idx="1"/>
          </p:nvPr>
        </p:nvSpPr>
        <p:spPr/>
        <p:txBody>
          <a:bodyPr/>
          <a:lstStyle/>
          <a:p>
            <a:pPr marL="514350" indent="-514350">
              <a:buAutoNum type="arabicPeriod"/>
            </a:pPr>
            <a:r>
              <a:rPr lang="de-DE" sz="2400" dirty="0"/>
              <a:t>Yelp </a:t>
            </a:r>
          </a:p>
          <a:p>
            <a:pPr marL="514350" indent="-514350">
              <a:buAutoNum type="arabicPeriod"/>
            </a:pPr>
            <a:r>
              <a:rPr lang="de-DE" sz="2400" dirty="0"/>
              <a:t>Possible </a:t>
            </a:r>
            <a:r>
              <a:rPr lang="de-DE" sz="2400" dirty="0" err="1"/>
              <a:t>tasks</a:t>
            </a:r>
            <a:endParaRPr lang="de-DE" sz="2400" dirty="0"/>
          </a:p>
          <a:p>
            <a:pPr marL="514350" indent="-514350">
              <a:buAutoNum type="arabicPeriod"/>
            </a:pPr>
            <a:r>
              <a:rPr lang="de-DE" sz="2400" dirty="0"/>
              <a:t>Approach</a:t>
            </a:r>
          </a:p>
          <a:p>
            <a:pPr marL="514350" indent="-514350">
              <a:buAutoNum type="arabicPeriod"/>
            </a:pPr>
            <a:r>
              <a:rPr lang="de-DE" sz="2400" dirty="0" err="1"/>
              <a:t>Results</a:t>
            </a:r>
            <a:endParaRPr lang="de-DE" sz="2400" dirty="0"/>
          </a:p>
          <a:p>
            <a:pPr marL="514350" indent="-514350">
              <a:buAutoNum type="arabicPeriod"/>
            </a:pPr>
            <a:r>
              <a:rPr lang="de-DE" sz="2400" dirty="0" err="1"/>
              <a:t>Discussion</a:t>
            </a:r>
            <a:endParaRPr lang="de-DE" sz="2400" dirty="0"/>
          </a:p>
          <a:p>
            <a:pPr marL="514350" indent="-514350">
              <a:buAutoNum type="arabicPeriod"/>
            </a:pPr>
            <a:r>
              <a:rPr lang="de-DE" sz="2400" dirty="0" err="1"/>
              <a:t>Prospects</a:t>
            </a:r>
            <a:endParaRPr lang="de-DE" sz="2400" dirty="0"/>
          </a:p>
          <a:p>
            <a:pPr marL="0" indent="0">
              <a:buNone/>
            </a:pPr>
            <a:endParaRPr lang="de-DE" dirty="0"/>
          </a:p>
          <a:p>
            <a:pPr marL="514350" indent="-514350">
              <a:buAutoNum type="arabicPeriod"/>
            </a:pPr>
            <a:endParaRPr lang="de-DE" dirty="0"/>
          </a:p>
        </p:txBody>
      </p:sp>
      <p:sp>
        <p:nvSpPr>
          <p:cNvPr id="2" name="Titel 1">
            <a:extLst>
              <a:ext uri="{FF2B5EF4-FFF2-40B4-BE49-F238E27FC236}">
                <a16:creationId xmlns:a16="http://schemas.microsoft.com/office/drawing/2014/main" id="{527FA05F-4890-4BFA-8BBF-B2DBAF9A394D}"/>
              </a:ext>
            </a:extLst>
          </p:cNvPr>
          <p:cNvSpPr>
            <a:spLocks noGrp="1"/>
          </p:cNvSpPr>
          <p:nvPr>
            <p:ph type="title"/>
          </p:nvPr>
        </p:nvSpPr>
        <p:spPr/>
        <p:txBody>
          <a:bodyPr/>
          <a:lstStyle/>
          <a:p>
            <a:r>
              <a:rPr lang="de-DE" dirty="0"/>
              <a:t>Content</a:t>
            </a:r>
            <a:endParaRPr lang="en-US" dirty="0"/>
          </a:p>
        </p:txBody>
      </p:sp>
      <p:sp>
        <p:nvSpPr>
          <p:cNvPr id="6" name="Foliennummernplatzhalter 5">
            <a:extLst>
              <a:ext uri="{FF2B5EF4-FFF2-40B4-BE49-F238E27FC236}">
                <a16:creationId xmlns:a16="http://schemas.microsoft.com/office/drawing/2014/main" id="{303CDB8C-010B-4909-A26E-4DBF3487E702}"/>
              </a:ext>
            </a:extLst>
          </p:cNvPr>
          <p:cNvSpPr>
            <a:spLocks noGrp="1"/>
          </p:cNvSpPr>
          <p:nvPr>
            <p:ph type="sldNum" sz="quarter" idx="2"/>
          </p:nvPr>
        </p:nvSpPr>
        <p:spPr/>
        <p:txBody>
          <a:bodyPr/>
          <a:lstStyle/>
          <a:p>
            <a:fld id="{42ED2AF5-F759-4848-B138-58079E1CDAA6}" type="slidenum">
              <a:rPr lang="en-US" smtClean="0"/>
              <a:t>2</a:t>
            </a:fld>
            <a:endParaRPr lang="en-US" dirty="0"/>
          </a:p>
        </p:txBody>
      </p:sp>
    </p:spTree>
    <p:extLst>
      <p:ext uri="{BB962C8B-B14F-4D97-AF65-F5344CB8AC3E}">
        <p14:creationId xmlns:p14="http://schemas.microsoft.com/office/powerpoint/2010/main" val="16585120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r>
              <a:rPr lang="en-US" dirty="0"/>
              <a:t>Generative statistical model for topic discovery</a:t>
            </a:r>
          </a:p>
          <a:p>
            <a:r>
              <a:rPr lang="en-US" dirty="0"/>
              <a:t>Unsupervised learning</a:t>
            </a:r>
          </a:p>
          <a:p>
            <a:pPr marL="0" indent="0">
              <a:buNone/>
            </a:pPr>
            <a:endParaRPr lang="en-US" dirty="0"/>
          </a:p>
          <a:p>
            <a:endParaRPr lang="en-US" dirty="0"/>
          </a:p>
          <a:p>
            <a:pPr marL="0" indent="0">
              <a:buNone/>
            </a:pPr>
            <a:endParaRPr lang="en-US" dirty="0"/>
          </a:p>
        </p:txBody>
      </p:sp>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Approach: Latent </a:t>
            </a:r>
            <a:r>
              <a:rPr lang="de-DE" dirty="0" err="1"/>
              <a:t>Dirichlet</a:t>
            </a:r>
            <a:r>
              <a:rPr lang="de-DE" dirty="0"/>
              <a:t> </a:t>
            </a:r>
            <a:r>
              <a:rPr lang="de-DE" dirty="0" err="1"/>
              <a:t>Allocation</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20</a:t>
            </a:fld>
            <a:endParaRPr lang="en-US" dirty="0"/>
          </a:p>
        </p:txBody>
      </p:sp>
      <p:pic>
        <p:nvPicPr>
          <p:cNvPr id="5" name="Grafik 4">
            <a:extLst>
              <a:ext uri="{FF2B5EF4-FFF2-40B4-BE49-F238E27FC236}">
                <a16:creationId xmlns:a16="http://schemas.microsoft.com/office/drawing/2014/main" id="{B57E67D0-96C3-470F-8081-2F22CFFA3E44}"/>
              </a:ext>
            </a:extLst>
          </p:cNvPr>
          <p:cNvPicPr>
            <a:picLocks noChangeAspect="1"/>
          </p:cNvPicPr>
          <p:nvPr/>
        </p:nvPicPr>
        <p:blipFill rotWithShape="1">
          <a:blip r:embed="rId2"/>
          <a:srcRect l="16595" t="63830" r="31703" b="7037"/>
          <a:stretch/>
        </p:blipFill>
        <p:spPr>
          <a:xfrm>
            <a:off x="1543649" y="2532554"/>
            <a:ext cx="8856347" cy="2807091"/>
          </a:xfrm>
          <a:prstGeom prst="rect">
            <a:avLst/>
          </a:prstGeom>
        </p:spPr>
      </p:pic>
      <p:sp>
        <p:nvSpPr>
          <p:cNvPr id="6" name="Rechteck 5">
            <a:extLst>
              <a:ext uri="{FF2B5EF4-FFF2-40B4-BE49-F238E27FC236}">
                <a16:creationId xmlns:a16="http://schemas.microsoft.com/office/drawing/2014/main" id="{D5A7C582-82FD-4BC2-A656-86FC83433108}"/>
              </a:ext>
            </a:extLst>
          </p:cNvPr>
          <p:cNvSpPr/>
          <p:nvPr/>
        </p:nvSpPr>
        <p:spPr>
          <a:xfrm>
            <a:off x="1308046" y="5339645"/>
            <a:ext cx="9327551" cy="261610"/>
          </a:xfrm>
          <a:prstGeom prst="rect">
            <a:avLst/>
          </a:prstGeom>
        </p:spPr>
        <p:txBody>
          <a:bodyPr wrap="square">
            <a:spAutoFit/>
          </a:bodyPr>
          <a:lstStyle/>
          <a:p>
            <a:r>
              <a:rPr lang="en-US" sz="1100" dirty="0"/>
              <a:t>https://medium.com/@lettier/how-does-lda-work-ill-explain-using-emoji-108abf40fa7d</a:t>
            </a:r>
          </a:p>
        </p:txBody>
      </p:sp>
    </p:spTree>
    <p:extLst>
      <p:ext uri="{BB962C8B-B14F-4D97-AF65-F5344CB8AC3E}">
        <p14:creationId xmlns:p14="http://schemas.microsoft.com/office/powerpoint/2010/main" val="294220947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endParaRPr lang="en-US" dirty="0"/>
          </a:p>
          <a:p>
            <a:endParaRPr lang="en-US" dirty="0"/>
          </a:p>
          <a:p>
            <a:pPr marL="0" indent="0">
              <a:buNone/>
            </a:pPr>
            <a:endParaRPr lang="en-US" dirty="0"/>
          </a:p>
        </p:txBody>
      </p:sp>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Approach: Latent </a:t>
            </a:r>
            <a:r>
              <a:rPr lang="de-DE" dirty="0" err="1"/>
              <a:t>Dirichlet</a:t>
            </a:r>
            <a:r>
              <a:rPr lang="de-DE" dirty="0"/>
              <a:t> </a:t>
            </a:r>
            <a:r>
              <a:rPr lang="de-DE" dirty="0" err="1"/>
              <a:t>Allocation</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21</a:t>
            </a:fld>
            <a:endParaRPr lang="en-US" dirty="0"/>
          </a:p>
        </p:txBody>
      </p:sp>
      <p:pic>
        <p:nvPicPr>
          <p:cNvPr id="5" name="Grafik 4">
            <a:extLst>
              <a:ext uri="{FF2B5EF4-FFF2-40B4-BE49-F238E27FC236}">
                <a16:creationId xmlns:a16="http://schemas.microsoft.com/office/drawing/2014/main" id="{B57E67D0-96C3-470F-8081-2F22CFFA3E44}"/>
              </a:ext>
            </a:extLst>
          </p:cNvPr>
          <p:cNvPicPr>
            <a:picLocks noChangeAspect="1"/>
          </p:cNvPicPr>
          <p:nvPr/>
        </p:nvPicPr>
        <p:blipFill rotWithShape="1">
          <a:blip r:embed="rId3"/>
          <a:srcRect l="16595" t="63830" r="31703" b="7037"/>
          <a:stretch/>
        </p:blipFill>
        <p:spPr>
          <a:xfrm>
            <a:off x="2752928" y="1079913"/>
            <a:ext cx="6303524" cy="1997953"/>
          </a:xfrm>
          <a:prstGeom prst="rect">
            <a:avLst/>
          </a:prstGeom>
        </p:spPr>
      </p:pic>
      <p:pic>
        <p:nvPicPr>
          <p:cNvPr id="7" name="Grafik 6">
            <a:extLst>
              <a:ext uri="{FF2B5EF4-FFF2-40B4-BE49-F238E27FC236}">
                <a16:creationId xmlns:a16="http://schemas.microsoft.com/office/drawing/2014/main" id="{A44504B1-C0D1-4BDE-8078-0F96366B086C}"/>
              </a:ext>
            </a:extLst>
          </p:cNvPr>
          <p:cNvPicPr>
            <a:picLocks noChangeAspect="1"/>
          </p:cNvPicPr>
          <p:nvPr/>
        </p:nvPicPr>
        <p:blipFill rotWithShape="1">
          <a:blip r:embed="rId3"/>
          <a:srcRect l="16781" t="29336" r="51210" b="44847"/>
          <a:stretch/>
        </p:blipFill>
        <p:spPr>
          <a:xfrm>
            <a:off x="573932" y="4075889"/>
            <a:ext cx="3902525" cy="1770434"/>
          </a:xfrm>
          <a:prstGeom prst="rect">
            <a:avLst/>
          </a:prstGeom>
        </p:spPr>
      </p:pic>
      <p:pic>
        <p:nvPicPr>
          <p:cNvPr id="9" name="Grafik 8">
            <a:extLst>
              <a:ext uri="{FF2B5EF4-FFF2-40B4-BE49-F238E27FC236}">
                <a16:creationId xmlns:a16="http://schemas.microsoft.com/office/drawing/2014/main" id="{62FF9546-9132-43A4-B13E-8196B4CAC024}"/>
              </a:ext>
            </a:extLst>
          </p:cNvPr>
          <p:cNvPicPr>
            <a:picLocks noChangeAspect="1"/>
          </p:cNvPicPr>
          <p:nvPr/>
        </p:nvPicPr>
        <p:blipFill rotWithShape="1">
          <a:blip r:embed="rId3"/>
          <a:srcRect l="49588" t="29339" r="17819" b="39716"/>
          <a:stretch/>
        </p:blipFill>
        <p:spPr>
          <a:xfrm>
            <a:off x="7271248" y="4075889"/>
            <a:ext cx="3973749" cy="2122223"/>
          </a:xfrm>
          <a:prstGeom prst="rect">
            <a:avLst/>
          </a:prstGeom>
        </p:spPr>
      </p:pic>
      <p:sp>
        <p:nvSpPr>
          <p:cNvPr id="10" name="Pfeil: nach unten 9">
            <a:extLst>
              <a:ext uri="{FF2B5EF4-FFF2-40B4-BE49-F238E27FC236}">
                <a16:creationId xmlns:a16="http://schemas.microsoft.com/office/drawing/2014/main" id="{8213FD1E-E867-438D-A5A5-0358BA621D6D}"/>
              </a:ext>
            </a:extLst>
          </p:cNvPr>
          <p:cNvSpPr/>
          <p:nvPr/>
        </p:nvSpPr>
        <p:spPr>
          <a:xfrm rot="2700000">
            <a:off x="4603177" y="3195922"/>
            <a:ext cx="554477" cy="860898"/>
          </a:xfrm>
          <a:prstGeom prst="downArrow">
            <a:avLst/>
          </a:prstGeom>
          <a:solidFill>
            <a:schemeClr val="bg2"/>
          </a:solidFill>
          <a:ln w="3175" cap="flat">
            <a:noFill/>
            <a:miter lim="400000"/>
          </a:ln>
          <a:effectLst>
            <a:outerShdw blurRad="254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Pfeil: nach unten 10">
            <a:extLst>
              <a:ext uri="{FF2B5EF4-FFF2-40B4-BE49-F238E27FC236}">
                <a16:creationId xmlns:a16="http://schemas.microsoft.com/office/drawing/2014/main" id="{EC91C7E5-20FB-4FB0-BDF9-3060742E2778}"/>
              </a:ext>
            </a:extLst>
          </p:cNvPr>
          <p:cNvSpPr/>
          <p:nvPr/>
        </p:nvSpPr>
        <p:spPr>
          <a:xfrm rot="-2700000">
            <a:off x="6590051" y="3195921"/>
            <a:ext cx="554477" cy="860898"/>
          </a:xfrm>
          <a:prstGeom prst="downArrow">
            <a:avLst/>
          </a:prstGeom>
          <a:solidFill>
            <a:schemeClr val="bg2"/>
          </a:solidFill>
          <a:ln w="3175" cap="flat">
            <a:noFill/>
            <a:miter lim="400000"/>
          </a:ln>
          <a:effectLst>
            <a:outerShdw blurRad="254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mn-lt"/>
              <a:ea typeface="+mn-ea"/>
              <a:cs typeface="+mn-cs"/>
              <a:sym typeface="Helvetica Light"/>
            </a:endParaRPr>
          </a:p>
        </p:txBody>
      </p:sp>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9F9B816E-CE99-40C0-ACE0-E8C37F9B14B5}"/>
                  </a:ext>
                </a:extLst>
              </p:cNvPr>
              <p:cNvSpPr txBox="1"/>
              <p:nvPr/>
            </p:nvSpPr>
            <p:spPr>
              <a:xfrm>
                <a:off x="861567" y="3559402"/>
                <a:ext cx="3327255" cy="44146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r>
                  <a:rPr lang="de-DE" dirty="0"/>
                  <a:t>Word </a:t>
                </a:r>
                <a:r>
                  <a:rPr lang="de-DE" dirty="0" err="1"/>
                  <a:t>vs.Topic</a:t>
                </a:r>
                <a:r>
                  <a:rPr lang="de-DE" dirty="0"/>
                  <a:t> Matrix (</a:t>
                </a:r>
                <a14:m>
                  <m:oMath xmlns:m="http://schemas.openxmlformats.org/officeDocument/2006/math">
                    <m:r>
                      <a:rPr lang="de-DE" i="1" smtClean="0">
                        <a:latin typeface="Cambria Math" panose="02040503050406030204" pitchFamily="18" charset="0"/>
                        <a:ea typeface="Cambria Math" panose="02040503050406030204" pitchFamily="18" charset="0"/>
                      </a:rPr>
                      <m:t>𝜃</m:t>
                    </m:r>
                  </m:oMath>
                </a14:m>
                <a:r>
                  <a:rPr lang="de-DE" dirty="0"/>
                  <a:t>)</a:t>
                </a:r>
                <a:endParaRPr lang="en-US" dirty="0"/>
              </a:p>
            </p:txBody>
          </p:sp>
        </mc:Choice>
        <mc:Fallback>
          <p:sp>
            <p:nvSpPr>
              <p:cNvPr id="12" name="Textfeld 11">
                <a:extLst>
                  <a:ext uri="{FF2B5EF4-FFF2-40B4-BE49-F238E27FC236}">
                    <a16:creationId xmlns:a16="http://schemas.microsoft.com/office/drawing/2014/main" id="{9F9B816E-CE99-40C0-ACE0-E8C37F9B14B5}"/>
                  </a:ext>
                </a:extLst>
              </p:cNvPr>
              <p:cNvSpPr txBox="1">
                <a:spLocks noRot="1" noChangeAspect="1" noMove="1" noResize="1" noEditPoints="1" noAdjustHandles="1" noChangeArrowheads="1" noChangeShapeType="1" noTextEdit="1"/>
              </p:cNvSpPr>
              <p:nvPr/>
            </p:nvSpPr>
            <p:spPr>
              <a:xfrm>
                <a:off x="861567" y="3559402"/>
                <a:ext cx="3327255" cy="441465"/>
              </a:xfrm>
              <a:prstGeom prst="rect">
                <a:avLst/>
              </a:prstGeom>
              <a:blipFill>
                <a:blip r:embed="rId4"/>
                <a:stretch>
                  <a:fillRect l="-4029" t="-12500" r="-4212" b="-34722"/>
                </a:stretch>
              </a:blipFill>
              <a:ln w="3175"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hteck 12">
                <a:extLst>
                  <a:ext uri="{FF2B5EF4-FFF2-40B4-BE49-F238E27FC236}">
                    <a16:creationId xmlns:a16="http://schemas.microsoft.com/office/drawing/2014/main" id="{83131210-6196-439C-A4D3-571F6EF7FAA9}"/>
                  </a:ext>
                </a:extLst>
              </p:cNvPr>
              <p:cNvSpPr/>
              <p:nvPr/>
            </p:nvSpPr>
            <p:spPr>
              <a:xfrm>
                <a:off x="7189191" y="3471050"/>
                <a:ext cx="4137863" cy="461665"/>
              </a:xfrm>
              <a:prstGeom prst="rect">
                <a:avLst/>
              </a:prstGeom>
            </p:spPr>
            <p:txBody>
              <a:bodyPr wrap="none">
                <a:spAutoFit/>
              </a:bodyPr>
              <a:lstStyle/>
              <a:p>
                <a:r>
                  <a:rPr lang="de-DE" dirty="0" err="1"/>
                  <a:t>Document</a:t>
                </a:r>
                <a:r>
                  <a:rPr lang="de-DE" dirty="0"/>
                  <a:t> </a:t>
                </a:r>
                <a:r>
                  <a:rPr lang="de-DE" dirty="0" err="1"/>
                  <a:t>vs.Topic</a:t>
                </a:r>
                <a:r>
                  <a:rPr lang="de-DE" dirty="0"/>
                  <a:t> Matrix (</a:t>
                </a:r>
                <a14:m>
                  <m:oMath xmlns:m="http://schemas.openxmlformats.org/officeDocument/2006/math">
                    <m:r>
                      <a:rPr lang="de-DE" i="1" smtClean="0">
                        <a:latin typeface="Cambria Math" panose="02040503050406030204" pitchFamily="18" charset="0"/>
                        <a:ea typeface="Cambria Math" panose="02040503050406030204" pitchFamily="18" charset="0"/>
                      </a:rPr>
                      <m:t>𝜙</m:t>
                    </m:r>
                  </m:oMath>
                </a14:m>
                <a:r>
                  <a:rPr lang="de-DE" dirty="0"/>
                  <a:t>)</a:t>
                </a:r>
                <a:endParaRPr lang="en-US" dirty="0"/>
              </a:p>
            </p:txBody>
          </p:sp>
        </mc:Choice>
        <mc:Fallback>
          <p:sp>
            <p:nvSpPr>
              <p:cNvPr id="13" name="Rechteck 12">
                <a:extLst>
                  <a:ext uri="{FF2B5EF4-FFF2-40B4-BE49-F238E27FC236}">
                    <a16:creationId xmlns:a16="http://schemas.microsoft.com/office/drawing/2014/main" id="{83131210-6196-439C-A4D3-571F6EF7FAA9}"/>
                  </a:ext>
                </a:extLst>
              </p:cNvPr>
              <p:cNvSpPr>
                <a:spLocks noRot="1" noChangeAspect="1" noMove="1" noResize="1" noEditPoints="1" noAdjustHandles="1" noChangeArrowheads="1" noChangeShapeType="1" noTextEdit="1"/>
              </p:cNvSpPr>
              <p:nvPr/>
            </p:nvSpPr>
            <p:spPr>
              <a:xfrm>
                <a:off x="7189191" y="3471050"/>
                <a:ext cx="4137863" cy="461665"/>
              </a:xfrm>
              <a:prstGeom prst="rect">
                <a:avLst/>
              </a:prstGeom>
              <a:blipFill>
                <a:blip r:embed="rId5"/>
                <a:stretch>
                  <a:fillRect l="-1767" t="-10526" r="-1915" b="-28947"/>
                </a:stretch>
              </a:blipFill>
            </p:spPr>
            <p:txBody>
              <a:bodyPr/>
              <a:lstStyle/>
              <a:p>
                <a:r>
                  <a:rPr lang="en-US">
                    <a:noFill/>
                  </a:rPr>
                  <a:t> </a:t>
                </a:r>
              </a:p>
            </p:txBody>
          </p:sp>
        </mc:Fallback>
      </mc:AlternateContent>
      <p:sp>
        <p:nvSpPr>
          <p:cNvPr id="14" name="Rechteck 13">
            <a:extLst>
              <a:ext uri="{FF2B5EF4-FFF2-40B4-BE49-F238E27FC236}">
                <a16:creationId xmlns:a16="http://schemas.microsoft.com/office/drawing/2014/main" id="{F2F52621-C19F-42EF-B1E3-E558BE4125CC}"/>
              </a:ext>
            </a:extLst>
          </p:cNvPr>
          <p:cNvSpPr/>
          <p:nvPr/>
        </p:nvSpPr>
        <p:spPr>
          <a:xfrm>
            <a:off x="1083733" y="6163282"/>
            <a:ext cx="9327551" cy="261610"/>
          </a:xfrm>
          <a:prstGeom prst="rect">
            <a:avLst/>
          </a:prstGeom>
        </p:spPr>
        <p:txBody>
          <a:bodyPr wrap="square">
            <a:spAutoFit/>
          </a:bodyPr>
          <a:lstStyle/>
          <a:p>
            <a:r>
              <a:rPr lang="en-US" sz="1100" dirty="0"/>
              <a:t>https://medium.com/@lettier/how-does-lda-work-ill-explain-using-emoji-108abf40fa7d</a:t>
            </a:r>
          </a:p>
        </p:txBody>
      </p:sp>
    </p:spTree>
    <p:extLst>
      <p:ext uri="{BB962C8B-B14F-4D97-AF65-F5344CB8AC3E}">
        <p14:creationId xmlns:p14="http://schemas.microsoft.com/office/powerpoint/2010/main" val="40782558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r>
                  <a:rPr lang="en-US" dirty="0"/>
                  <a:t>LDA’s assumption on how documents are generated:</a:t>
                </a:r>
              </a:p>
              <a:p>
                <a:pPr marL="457200" indent="-457200">
                  <a:buAutoNum type="arabicPeriod"/>
                </a:pPr>
                <a:r>
                  <a:rPr lang="en-US" dirty="0"/>
                  <a:t>Determine a unique set of words, determine amount of documents and the amount of words per document, determine amount of topics, determine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&amp;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de-DE" dirty="0">
                  <a:ea typeface="Cambria Math" panose="02040503050406030204" pitchFamily="18" charset="0"/>
                </a:endParaRPr>
              </a:p>
              <a:p>
                <a:pPr marL="457200" indent="-457200">
                  <a:buAutoNum type="arabicPeriod"/>
                </a:pPr>
                <a:r>
                  <a:rPr lang="en-US" dirty="0"/>
                  <a:t>Calculation the probability of each word per topic (</a:t>
                </a:r>
                <a:r>
                  <a:rPr lang="de-DE" dirty="0"/>
                  <a:t>Word </a:t>
                </a:r>
                <a:r>
                  <a:rPr lang="de-DE" dirty="0" err="1"/>
                  <a:t>vs.Topic</a:t>
                </a:r>
                <a:r>
                  <a:rPr lang="de-DE" dirty="0"/>
                  <a:t> Matrix (</a:t>
                </a:r>
                <a14:m>
                  <m:oMath xmlns:m="http://schemas.openxmlformats.org/officeDocument/2006/math">
                    <m:r>
                      <a:rPr lang="de-DE" i="1">
                        <a:latin typeface="Cambria Math" panose="02040503050406030204" pitchFamily="18" charset="0"/>
                        <a:ea typeface="Cambria Math" panose="02040503050406030204" pitchFamily="18" charset="0"/>
                      </a:rPr>
                      <m:t>𝜃</m:t>
                    </m:r>
                  </m:oMath>
                </a14:m>
                <a:r>
                  <a:rPr lang="de-DE" dirty="0"/>
                  <a:t>)</a:t>
                </a:r>
                <a:r>
                  <a:rPr lang="en-US" dirty="0"/>
                  <a:t>)</a:t>
                </a:r>
              </a:p>
              <a:p>
                <a:pPr marL="0" indent="0">
                  <a:buNone/>
                </a:pPr>
                <a:r>
                  <a:rPr lang="en-US" dirty="0"/>
                  <a:t>	- drawing a Dirichlet distribution for each topic</a:t>
                </a:r>
              </a:p>
              <a:p>
                <a:pPr marL="0" indent="0">
                  <a:buNone/>
                </a:pPr>
                <a:r>
                  <a:rPr lang="en-US" dirty="0"/>
                  <a:t>	- hyperparameter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de-DE" dirty="0">
                    <a:ea typeface="Cambria Math" panose="02040503050406030204" pitchFamily="18" charset="0"/>
                  </a:rPr>
                  <a:t>: </a:t>
                </a:r>
                <a:r>
                  <a:rPr lang="de-DE" dirty="0" err="1">
                    <a:ea typeface="Cambria Math" panose="02040503050406030204" pitchFamily="18" charset="0"/>
                  </a:rPr>
                  <a:t>controls</a:t>
                </a:r>
                <a:r>
                  <a:rPr lang="de-DE" dirty="0">
                    <a:ea typeface="Cambria Math" panose="02040503050406030204" pitchFamily="18" charset="0"/>
                  </a:rPr>
                  <a:t> </a:t>
                </a:r>
                <a:r>
                  <a:rPr lang="de-DE" dirty="0" err="1">
                    <a:ea typeface="Cambria Math" panose="02040503050406030204" pitchFamily="18" charset="0"/>
                  </a:rPr>
                  <a:t>the</a:t>
                </a:r>
                <a:r>
                  <a:rPr lang="de-DE" dirty="0">
                    <a:ea typeface="Cambria Math" panose="02040503050406030204" pitchFamily="18" charset="0"/>
                  </a:rPr>
                  <a:t> </a:t>
                </a:r>
                <a:r>
                  <a:rPr lang="de-DE" dirty="0" err="1">
                    <a:ea typeface="Cambria Math" panose="02040503050406030204" pitchFamily="18" charset="0"/>
                  </a:rPr>
                  <a:t>distribution</a:t>
                </a:r>
                <a:r>
                  <a:rPr lang="de-DE" dirty="0">
                    <a:ea typeface="Cambria Math" panose="02040503050406030204" pitchFamily="18" charset="0"/>
                  </a:rPr>
                  <a:t> </a:t>
                </a:r>
                <a:r>
                  <a:rPr lang="de-DE" dirty="0" err="1">
                    <a:ea typeface="Cambria Math" panose="02040503050406030204" pitchFamily="18" charset="0"/>
                  </a:rPr>
                  <a:t>of</a:t>
                </a:r>
                <a:r>
                  <a:rPr lang="de-DE" dirty="0">
                    <a:ea typeface="Cambria Math" panose="02040503050406030204" pitchFamily="18" charset="0"/>
                  </a:rPr>
                  <a:t> </a:t>
                </a:r>
                <a:r>
                  <a:rPr lang="de-DE" dirty="0" err="1">
                    <a:ea typeface="Cambria Math" panose="02040503050406030204" pitchFamily="18" charset="0"/>
                  </a:rPr>
                  <a:t>words</a:t>
                </a:r>
                <a:r>
                  <a:rPr lang="de-DE" dirty="0">
                    <a:ea typeface="Cambria Math" panose="02040503050406030204" pitchFamily="18" charset="0"/>
                  </a:rPr>
                  <a:t> in </a:t>
                </a:r>
                <a:r>
                  <a:rPr lang="de-DE" dirty="0" err="1">
                    <a:ea typeface="Cambria Math" panose="02040503050406030204" pitchFamily="18" charset="0"/>
                  </a:rPr>
                  <a:t>topics</a:t>
                </a:r>
                <a:endParaRPr lang="de-DE" dirty="0">
                  <a:ea typeface="Cambria Math" panose="02040503050406030204" pitchFamily="18" charset="0"/>
                </a:endParaRPr>
              </a:p>
              <a:p>
                <a:pPr marL="0" indent="0">
                  <a:buNone/>
                </a:pPr>
                <a:endParaRPr lang="en-US" dirty="0"/>
              </a:p>
              <a:p>
                <a:pPr marL="0" indent="0" algn="ctr">
                  <a:buNone/>
                </a:pPr>
                <a:r>
                  <a:rPr lang="en-US" dirty="0"/>
                  <a:t> </a:t>
                </a:r>
                <a:r>
                  <a:rPr lang="de-DE" dirty="0"/>
                  <a:t>Word </a:t>
                </a:r>
                <a:r>
                  <a:rPr lang="de-DE" dirty="0" err="1"/>
                  <a:t>vs.Topic</a:t>
                </a:r>
                <a:r>
                  <a:rPr lang="de-DE" dirty="0"/>
                  <a:t> Matrix (</a:t>
                </a:r>
                <a14:m>
                  <m:oMath xmlns:m="http://schemas.openxmlformats.org/officeDocument/2006/math">
                    <m:r>
                      <a:rPr lang="de-DE" i="1">
                        <a:latin typeface="Cambria Math" panose="02040503050406030204" pitchFamily="18" charset="0"/>
                        <a:ea typeface="Cambria Math" panose="02040503050406030204" pitchFamily="18" charset="0"/>
                      </a:rPr>
                      <m:t>𝜃</m:t>
                    </m:r>
                  </m:oMath>
                </a14:m>
                <a:r>
                  <a:rPr lang="de-DE" dirty="0"/>
                  <a:t>)</a:t>
                </a:r>
                <a:endParaRPr lang="en-US" dirty="0"/>
              </a:p>
              <a:p>
                <a:pPr marL="0" indent="0">
                  <a:buNone/>
                </a:pPr>
                <a:endParaRPr lang="en-US" dirty="0"/>
              </a:p>
            </p:txBody>
          </p:sp>
        </mc:Choice>
        <mc:Fallback>
          <p:sp>
            <p:nvSpPr>
              <p:cNvPr id="2" name="Textplatzhalter 1">
                <a:extLst>
                  <a:ext uri="{FF2B5EF4-FFF2-40B4-BE49-F238E27FC236}">
                    <a16:creationId xmlns:a16="http://schemas.microsoft.com/office/drawing/2014/main" id="{6EA3CFAF-980B-4B78-8CBC-CA7E25643B87}"/>
                  </a:ext>
                </a:extLst>
              </p:cNvPr>
              <p:cNvSpPr>
                <a:spLocks noGrp="1" noRot="1" noChangeAspect="1" noMove="1" noResize="1" noEditPoints="1" noAdjustHandles="1" noChangeArrowheads="1" noChangeShapeType="1" noTextEdit="1"/>
              </p:cNvSpPr>
              <p:nvPr>
                <p:ph type="body" idx="1"/>
              </p:nvPr>
            </p:nvSpPr>
            <p:spPr>
              <a:blipFill>
                <a:blip r:embed="rId3"/>
                <a:stretch>
                  <a:fillRect l="-1575" t="-3019"/>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Approach: Latent </a:t>
            </a:r>
            <a:r>
              <a:rPr lang="de-DE" dirty="0" err="1"/>
              <a:t>Dirichlet</a:t>
            </a:r>
            <a:r>
              <a:rPr lang="de-DE" dirty="0"/>
              <a:t> </a:t>
            </a:r>
            <a:r>
              <a:rPr lang="de-DE" dirty="0" err="1"/>
              <a:t>Allocation</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22</a:t>
            </a:fld>
            <a:endParaRPr lang="en-US" dirty="0"/>
          </a:p>
        </p:txBody>
      </p:sp>
      <p:pic>
        <p:nvPicPr>
          <p:cNvPr id="6" name="Grafik 5">
            <a:extLst>
              <a:ext uri="{FF2B5EF4-FFF2-40B4-BE49-F238E27FC236}">
                <a16:creationId xmlns:a16="http://schemas.microsoft.com/office/drawing/2014/main" id="{5391F050-54FE-491F-AAD4-8B3020937AED}"/>
              </a:ext>
            </a:extLst>
          </p:cNvPr>
          <p:cNvPicPr>
            <a:picLocks noChangeAspect="1"/>
          </p:cNvPicPr>
          <p:nvPr/>
        </p:nvPicPr>
        <p:blipFill rotWithShape="1">
          <a:blip r:embed="rId4"/>
          <a:srcRect l="16781" t="29336" r="51210" b="44847"/>
          <a:stretch/>
        </p:blipFill>
        <p:spPr>
          <a:xfrm>
            <a:off x="4144737" y="4007653"/>
            <a:ext cx="3902525" cy="1770434"/>
          </a:xfrm>
          <a:prstGeom prst="rect">
            <a:avLst/>
          </a:prstGeom>
        </p:spPr>
      </p:pic>
      <p:sp>
        <p:nvSpPr>
          <p:cNvPr id="7" name="Rechteck 6">
            <a:extLst>
              <a:ext uri="{FF2B5EF4-FFF2-40B4-BE49-F238E27FC236}">
                <a16:creationId xmlns:a16="http://schemas.microsoft.com/office/drawing/2014/main" id="{1051F68A-FCD2-4D1A-9EE5-42E81FC0CD4E}"/>
              </a:ext>
            </a:extLst>
          </p:cNvPr>
          <p:cNvSpPr/>
          <p:nvPr/>
        </p:nvSpPr>
        <p:spPr>
          <a:xfrm>
            <a:off x="1449157" y="5820771"/>
            <a:ext cx="9327551" cy="261610"/>
          </a:xfrm>
          <a:prstGeom prst="rect">
            <a:avLst/>
          </a:prstGeom>
        </p:spPr>
        <p:txBody>
          <a:bodyPr wrap="square">
            <a:spAutoFit/>
          </a:bodyPr>
          <a:lstStyle/>
          <a:p>
            <a:r>
              <a:rPr lang="en-US" sz="1100" dirty="0"/>
              <a:t>https://medium.com/@lettier/how-does-lda-work-ill-explain-using-emoji-108abf40fa7d</a:t>
            </a:r>
          </a:p>
        </p:txBody>
      </p:sp>
    </p:spTree>
    <p:extLst>
      <p:ext uri="{BB962C8B-B14F-4D97-AF65-F5344CB8AC3E}">
        <p14:creationId xmlns:p14="http://schemas.microsoft.com/office/powerpoint/2010/main" val="30937863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r>
                  <a:rPr lang="en-US" dirty="0"/>
                  <a:t>LDA’s </a:t>
                </a:r>
                <a:r>
                  <a:rPr lang="en-US" dirty="0" err="1"/>
                  <a:t>Assumtion</a:t>
                </a:r>
                <a:r>
                  <a:rPr lang="en-US" dirty="0"/>
                  <a:t> on how documents are generated:</a:t>
                </a:r>
              </a:p>
              <a:p>
                <a:pPr marL="457200" indent="-457200">
                  <a:buFont typeface="+mj-lt"/>
                  <a:buAutoNum type="arabicPeriod" startAt="3"/>
                </a:pPr>
                <a:r>
                  <a:rPr lang="en-US" dirty="0"/>
                  <a:t>Calculation the probability of each Topic per Document (</a:t>
                </a:r>
                <a:r>
                  <a:rPr lang="de-DE" dirty="0" err="1"/>
                  <a:t>Document</a:t>
                </a:r>
                <a:r>
                  <a:rPr lang="de-DE" dirty="0"/>
                  <a:t> </a:t>
                </a:r>
                <a:r>
                  <a:rPr lang="de-DE" dirty="0" err="1"/>
                  <a:t>vs.Topic</a:t>
                </a:r>
                <a:r>
                  <a:rPr lang="de-DE" dirty="0"/>
                  <a:t> Matrix (</a:t>
                </a:r>
                <a14:m>
                  <m:oMath xmlns:m="http://schemas.openxmlformats.org/officeDocument/2006/math">
                    <m:r>
                      <a:rPr lang="de-DE" i="1">
                        <a:latin typeface="Cambria Math" panose="02040503050406030204" pitchFamily="18" charset="0"/>
                        <a:ea typeface="Cambria Math" panose="02040503050406030204" pitchFamily="18" charset="0"/>
                      </a:rPr>
                      <m:t>𝜙</m:t>
                    </m:r>
                  </m:oMath>
                </a14:m>
                <a:r>
                  <a:rPr lang="de-DE" dirty="0"/>
                  <a:t>)</a:t>
                </a:r>
                <a:r>
                  <a:rPr lang="en-US" dirty="0"/>
                  <a:t>)</a:t>
                </a:r>
              </a:p>
              <a:p>
                <a:pPr marL="0" indent="0">
                  <a:buNone/>
                </a:pPr>
                <a:r>
                  <a:rPr lang="en-US" dirty="0"/>
                  <a:t>	- drawing a Dirichlet distribution for each document</a:t>
                </a:r>
              </a:p>
              <a:p>
                <a:pPr marL="0" indent="0">
                  <a:buNone/>
                </a:pPr>
                <a:r>
                  <a:rPr lang="en-US" dirty="0"/>
                  <a:t>	- hyperparameter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de-DE" dirty="0">
                    <a:ea typeface="Cambria Math" panose="02040503050406030204" pitchFamily="18" charset="0"/>
                  </a:rPr>
                  <a:t>: </a:t>
                </a:r>
                <a:r>
                  <a:rPr lang="de-DE" dirty="0" err="1">
                    <a:ea typeface="Cambria Math" panose="02040503050406030204" pitchFamily="18" charset="0"/>
                  </a:rPr>
                  <a:t>controls</a:t>
                </a:r>
                <a:r>
                  <a:rPr lang="de-DE" dirty="0">
                    <a:ea typeface="Cambria Math" panose="02040503050406030204" pitchFamily="18" charset="0"/>
                  </a:rPr>
                  <a:t> </a:t>
                </a:r>
                <a:r>
                  <a:rPr lang="de-DE" dirty="0" err="1">
                    <a:ea typeface="Cambria Math" panose="02040503050406030204" pitchFamily="18" charset="0"/>
                  </a:rPr>
                  <a:t>the</a:t>
                </a:r>
                <a:r>
                  <a:rPr lang="de-DE" dirty="0">
                    <a:ea typeface="Cambria Math" panose="02040503050406030204" pitchFamily="18" charset="0"/>
                  </a:rPr>
                  <a:t> </a:t>
                </a:r>
                <a:r>
                  <a:rPr lang="de-DE" dirty="0" err="1">
                    <a:ea typeface="Cambria Math" panose="02040503050406030204" pitchFamily="18" charset="0"/>
                  </a:rPr>
                  <a:t>mixture</a:t>
                </a:r>
                <a:r>
                  <a:rPr lang="de-DE" dirty="0">
                    <a:ea typeface="Cambria Math" panose="02040503050406030204" pitchFamily="18" charset="0"/>
                  </a:rPr>
                  <a:t> </a:t>
                </a:r>
                <a:r>
                  <a:rPr lang="de-DE" dirty="0" err="1">
                    <a:ea typeface="Cambria Math" panose="02040503050406030204" pitchFamily="18" charset="0"/>
                  </a:rPr>
                  <a:t>of</a:t>
                </a:r>
                <a:r>
                  <a:rPr lang="de-DE" dirty="0">
                    <a:ea typeface="Cambria Math" panose="02040503050406030204" pitchFamily="18" charset="0"/>
                  </a:rPr>
                  <a:t> </a:t>
                </a:r>
                <a:r>
                  <a:rPr lang="de-DE" dirty="0" err="1">
                    <a:ea typeface="Cambria Math" panose="02040503050406030204" pitchFamily="18" charset="0"/>
                  </a:rPr>
                  <a:t>topics</a:t>
                </a:r>
                <a:r>
                  <a:rPr lang="de-DE" dirty="0">
                    <a:ea typeface="Cambria Math" panose="02040503050406030204" pitchFamily="18" charset="0"/>
                  </a:rPr>
                  <a:t> </a:t>
                </a:r>
                <a:r>
                  <a:rPr lang="de-DE" dirty="0" err="1">
                    <a:ea typeface="Cambria Math" panose="02040503050406030204" pitchFamily="18" charset="0"/>
                  </a:rPr>
                  <a:t>for</a:t>
                </a:r>
                <a:r>
                  <a:rPr lang="de-DE" dirty="0">
                    <a:ea typeface="Cambria Math" panose="02040503050406030204" pitchFamily="18" charset="0"/>
                  </a:rPr>
                  <a:t> </a:t>
                </a:r>
                <a:r>
                  <a:rPr lang="de-DE" dirty="0" err="1">
                    <a:ea typeface="Cambria Math" panose="02040503050406030204" pitchFamily="18" charset="0"/>
                  </a:rPr>
                  <a:t>any</a:t>
                </a:r>
                <a:r>
                  <a:rPr lang="de-DE" dirty="0">
                    <a:ea typeface="Cambria Math" panose="02040503050406030204" pitchFamily="18" charset="0"/>
                  </a:rPr>
                  <a:t> </a:t>
                </a:r>
                <a:r>
                  <a:rPr lang="de-DE" dirty="0" err="1">
                    <a:ea typeface="Cambria Math" panose="02040503050406030204" pitchFamily="18" charset="0"/>
                  </a:rPr>
                  <a:t>given</a:t>
                </a:r>
                <a:r>
                  <a:rPr lang="de-DE" dirty="0">
                    <a:ea typeface="Cambria Math" panose="02040503050406030204" pitchFamily="18" charset="0"/>
                  </a:rPr>
                  <a:t> </a:t>
                </a:r>
                <a:r>
                  <a:rPr lang="de-DE" dirty="0" err="1">
                    <a:ea typeface="Cambria Math" panose="02040503050406030204" pitchFamily="18" charset="0"/>
                  </a:rPr>
                  <a:t>document</a:t>
                </a:r>
                <a:endParaRPr lang="de-DE" dirty="0">
                  <a:ea typeface="Cambria Math" panose="02040503050406030204" pitchFamily="18" charset="0"/>
                </a:endParaRPr>
              </a:p>
              <a:p>
                <a:pPr marL="0" indent="0" algn="ctr">
                  <a:buNone/>
                </a:pPr>
                <a:endParaRPr lang="en-US" dirty="0"/>
              </a:p>
              <a:p>
                <a:pPr marL="0" indent="0" algn="ctr">
                  <a:buNone/>
                </a:pPr>
                <a:r>
                  <a:rPr lang="de-DE" dirty="0" err="1"/>
                  <a:t>Document</a:t>
                </a:r>
                <a:r>
                  <a:rPr lang="de-DE" dirty="0"/>
                  <a:t> </a:t>
                </a:r>
                <a:r>
                  <a:rPr lang="de-DE" dirty="0" err="1"/>
                  <a:t>vs.Topic</a:t>
                </a:r>
                <a:r>
                  <a:rPr lang="de-DE" dirty="0"/>
                  <a:t> Matrix (</a:t>
                </a:r>
                <a14:m>
                  <m:oMath xmlns:m="http://schemas.openxmlformats.org/officeDocument/2006/math">
                    <m:r>
                      <a:rPr lang="de-DE" i="1">
                        <a:latin typeface="Cambria Math" panose="02040503050406030204" pitchFamily="18" charset="0"/>
                        <a:ea typeface="Cambria Math" panose="02040503050406030204" pitchFamily="18" charset="0"/>
                      </a:rPr>
                      <m:t>𝜙</m:t>
                    </m:r>
                  </m:oMath>
                </a14:m>
                <a:r>
                  <a:rPr lang="de-DE" dirty="0"/>
                  <a:t>)</a:t>
                </a:r>
                <a:endParaRPr lang="en-US" dirty="0"/>
              </a:p>
              <a:p>
                <a:pPr marL="0" indent="0">
                  <a:buNone/>
                </a:pPr>
                <a:endParaRPr lang="en-US" dirty="0"/>
              </a:p>
            </p:txBody>
          </p:sp>
        </mc:Choice>
        <mc:Fallback>
          <p:sp>
            <p:nvSpPr>
              <p:cNvPr id="2" name="Textplatzhalter 1">
                <a:extLst>
                  <a:ext uri="{FF2B5EF4-FFF2-40B4-BE49-F238E27FC236}">
                    <a16:creationId xmlns:a16="http://schemas.microsoft.com/office/drawing/2014/main" id="{6EA3CFAF-980B-4B78-8CBC-CA7E25643B87}"/>
                  </a:ext>
                </a:extLst>
              </p:cNvPr>
              <p:cNvSpPr>
                <a:spLocks noGrp="1" noRot="1" noChangeAspect="1" noMove="1" noResize="1" noEditPoints="1" noAdjustHandles="1" noChangeArrowheads="1" noChangeShapeType="1" noTextEdit="1"/>
              </p:cNvSpPr>
              <p:nvPr>
                <p:ph type="body" idx="1"/>
              </p:nvPr>
            </p:nvSpPr>
            <p:spPr>
              <a:blipFill>
                <a:blip r:embed="rId3"/>
                <a:stretch>
                  <a:fillRect l="-1575" t="-3019"/>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Approach: Latent </a:t>
            </a:r>
            <a:r>
              <a:rPr lang="de-DE" dirty="0" err="1"/>
              <a:t>Dirichlet</a:t>
            </a:r>
            <a:r>
              <a:rPr lang="de-DE" dirty="0"/>
              <a:t> </a:t>
            </a:r>
            <a:r>
              <a:rPr lang="de-DE" dirty="0" err="1"/>
              <a:t>Allocation</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23</a:t>
            </a:fld>
            <a:endParaRPr lang="en-US" dirty="0"/>
          </a:p>
        </p:txBody>
      </p:sp>
      <p:pic>
        <p:nvPicPr>
          <p:cNvPr id="7" name="Grafik 6">
            <a:extLst>
              <a:ext uri="{FF2B5EF4-FFF2-40B4-BE49-F238E27FC236}">
                <a16:creationId xmlns:a16="http://schemas.microsoft.com/office/drawing/2014/main" id="{88E7C12D-F95F-4941-AE2B-A28A562A1136}"/>
              </a:ext>
            </a:extLst>
          </p:cNvPr>
          <p:cNvPicPr>
            <a:picLocks noChangeAspect="1"/>
          </p:cNvPicPr>
          <p:nvPr/>
        </p:nvPicPr>
        <p:blipFill rotWithShape="1">
          <a:blip r:embed="rId4"/>
          <a:srcRect l="49588" t="29339" r="17819" b="39716"/>
          <a:stretch/>
        </p:blipFill>
        <p:spPr>
          <a:xfrm>
            <a:off x="4126058" y="3429000"/>
            <a:ext cx="3973749" cy="2122223"/>
          </a:xfrm>
          <a:prstGeom prst="rect">
            <a:avLst/>
          </a:prstGeom>
        </p:spPr>
      </p:pic>
      <p:sp>
        <p:nvSpPr>
          <p:cNvPr id="8" name="Rechteck 7">
            <a:extLst>
              <a:ext uri="{FF2B5EF4-FFF2-40B4-BE49-F238E27FC236}">
                <a16:creationId xmlns:a16="http://schemas.microsoft.com/office/drawing/2014/main" id="{F9E50DCE-E00B-4196-8CFA-ACC46307656F}"/>
              </a:ext>
            </a:extLst>
          </p:cNvPr>
          <p:cNvSpPr/>
          <p:nvPr/>
        </p:nvSpPr>
        <p:spPr>
          <a:xfrm>
            <a:off x="1449156" y="5576918"/>
            <a:ext cx="9327551" cy="261610"/>
          </a:xfrm>
          <a:prstGeom prst="rect">
            <a:avLst/>
          </a:prstGeom>
        </p:spPr>
        <p:txBody>
          <a:bodyPr wrap="square">
            <a:spAutoFit/>
          </a:bodyPr>
          <a:lstStyle/>
          <a:p>
            <a:r>
              <a:rPr lang="en-US" sz="1100" dirty="0"/>
              <a:t>https://medium.com/@lettier/how-does-lda-work-ill-explain-using-emoji-108abf40fa7d</a:t>
            </a:r>
          </a:p>
        </p:txBody>
      </p:sp>
    </p:spTree>
    <p:extLst>
      <p:ext uri="{BB962C8B-B14F-4D97-AF65-F5344CB8AC3E}">
        <p14:creationId xmlns:p14="http://schemas.microsoft.com/office/powerpoint/2010/main" val="1982798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r>
              <a:rPr lang="en-US" dirty="0"/>
              <a:t>LDA’s </a:t>
            </a:r>
            <a:r>
              <a:rPr lang="en-US" dirty="0" err="1"/>
              <a:t>Assumtion</a:t>
            </a:r>
            <a:r>
              <a:rPr lang="en-US" dirty="0"/>
              <a:t> on how documents are generated:</a:t>
            </a:r>
          </a:p>
          <a:p>
            <a:pPr marL="457200" indent="-457200">
              <a:buFont typeface="+mj-lt"/>
              <a:buAutoNum type="arabicPeriod" startAt="4"/>
            </a:pPr>
            <a:r>
              <a:rPr lang="de-DE" dirty="0"/>
              <a:t>Building </a:t>
            </a:r>
            <a:r>
              <a:rPr lang="de-DE" dirty="0" err="1"/>
              <a:t>the</a:t>
            </a:r>
            <a:r>
              <a:rPr lang="de-DE" dirty="0"/>
              <a:t> </a:t>
            </a:r>
            <a:r>
              <a:rPr lang="de-DE" dirty="0" err="1"/>
              <a:t>actual</a:t>
            </a:r>
            <a:r>
              <a:rPr lang="de-DE" dirty="0"/>
              <a:t> </a:t>
            </a:r>
            <a:r>
              <a:rPr lang="de-DE" dirty="0" err="1"/>
              <a:t>document</a:t>
            </a:r>
            <a:endParaRPr lang="de-DE" dirty="0">
              <a:ea typeface="Cambria Math" panose="02040503050406030204" pitchFamily="18" charset="0"/>
            </a:endParaRPr>
          </a:p>
          <a:p>
            <a:pPr marL="0" indent="0">
              <a:buNone/>
            </a:pPr>
            <a:endParaRPr lang="en-US" dirty="0"/>
          </a:p>
          <a:p>
            <a:pPr marL="0" indent="0">
              <a:buNone/>
            </a:pPr>
            <a:r>
              <a:rPr lang="en-US" dirty="0"/>
              <a:t> 					</a:t>
            </a:r>
          </a:p>
        </p:txBody>
      </p:sp>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Approach: Latent </a:t>
            </a:r>
            <a:r>
              <a:rPr lang="de-DE" dirty="0" err="1"/>
              <a:t>Dirichlet</a:t>
            </a:r>
            <a:r>
              <a:rPr lang="de-DE" dirty="0"/>
              <a:t> </a:t>
            </a:r>
            <a:r>
              <a:rPr lang="de-DE" dirty="0" err="1"/>
              <a:t>Allocation</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24</a:t>
            </a:fld>
            <a:endParaRPr lang="en-US" dirty="0"/>
          </a:p>
        </p:txBody>
      </p:sp>
      <p:pic>
        <p:nvPicPr>
          <p:cNvPr id="5" name="Grafik 4">
            <a:extLst>
              <a:ext uri="{FF2B5EF4-FFF2-40B4-BE49-F238E27FC236}">
                <a16:creationId xmlns:a16="http://schemas.microsoft.com/office/drawing/2014/main" id="{BB553B16-B2A8-4B25-9771-775C282EEBD3}"/>
              </a:ext>
            </a:extLst>
          </p:cNvPr>
          <p:cNvPicPr>
            <a:picLocks noChangeAspect="1"/>
          </p:cNvPicPr>
          <p:nvPr/>
        </p:nvPicPr>
        <p:blipFill rotWithShape="1">
          <a:blip r:embed="rId3"/>
          <a:srcRect l="16482" t="27655" r="17870" b="39588"/>
          <a:stretch/>
        </p:blipFill>
        <p:spPr>
          <a:xfrm>
            <a:off x="1761067" y="2099733"/>
            <a:ext cx="8003822" cy="2246490"/>
          </a:xfrm>
          <a:prstGeom prst="rect">
            <a:avLst/>
          </a:prstGeom>
        </p:spPr>
      </p:pic>
      <p:sp>
        <p:nvSpPr>
          <p:cNvPr id="8" name="Rechteck 7">
            <a:extLst>
              <a:ext uri="{FF2B5EF4-FFF2-40B4-BE49-F238E27FC236}">
                <a16:creationId xmlns:a16="http://schemas.microsoft.com/office/drawing/2014/main" id="{969E1CAB-4B7F-434C-B8C1-5C480F377103}"/>
              </a:ext>
            </a:extLst>
          </p:cNvPr>
          <p:cNvSpPr/>
          <p:nvPr/>
        </p:nvSpPr>
        <p:spPr>
          <a:xfrm>
            <a:off x="982132" y="4371918"/>
            <a:ext cx="9327551" cy="261610"/>
          </a:xfrm>
          <a:prstGeom prst="rect">
            <a:avLst/>
          </a:prstGeom>
        </p:spPr>
        <p:txBody>
          <a:bodyPr wrap="square">
            <a:spAutoFit/>
          </a:bodyPr>
          <a:lstStyle/>
          <a:p>
            <a:r>
              <a:rPr lang="en-US" sz="1100" dirty="0"/>
              <a:t>https://medium.com/@lettier/how-does-lda-work-ill-explain-using-emoji-108abf40fa7d</a:t>
            </a:r>
          </a:p>
        </p:txBody>
      </p:sp>
    </p:spTree>
    <p:extLst>
      <p:ext uri="{BB962C8B-B14F-4D97-AF65-F5344CB8AC3E}">
        <p14:creationId xmlns:p14="http://schemas.microsoft.com/office/powerpoint/2010/main" val="267185114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6EA3CFAF-980B-4B78-8CBC-CA7E25643B87}"/>
                  </a:ext>
                </a:extLst>
              </p:cNvPr>
              <p:cNvSpPr>
                <a:spLocks noGrp="1"/>
              </p:cNvSpPr>
              <p:nvPr>
                <p:ph type="body" idx="1"/>
              </p:nvPr>
            </p:nvSpPr>
            <p:spPr/>
            <p:txBody>
              <a:bodyPr>
                <a:normAutofit/>
              </a:bodyPr>
              <a:lstStyle/>
              <a:p>
                <a14:m>
                  <m:oMath xmlns:m="http://schemas.openxmlformats.org/officeDocument/2006/math">
                    <m:r>
                      <a:rPr lang="de-DE" b="0" i="1" smtClean="0">
                        <a:latin typeface="Cambria Math" panose="02040503050406030204" pitchFamily="18" charset="0"/>
                      </a:rPr>
                      <m:t>𝑝</m:t>
                    </m:r>
                    <m:d>
                      <m:dPr>
                        <m:endChr m:val="|"/>
                        <m:ctrlPr>
                          <a:rPr lang="de-DE" b="0" i="1" smtClean="0">
                            <a:latin typeface="Cambria Math" panose="02040503050406030204" pitchFamily="18" charset="0"/>
                          </a:rPr>
                        </m:ctrlPr>
                      </m:dPr>
                      <m:e>
                        <m:r>
                          <a:rPr lang="de-DE" b="0" i="1" smtClean="0">
                            <a:latin typeface="Cambria Math" panose="02040503050406030204" pitchFamily="18" charset="0"/>
                          </a:rPr>
                          <m:t>𝑇𝑜𝑝𝑖𝑐𝑠</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𝜙</m:t>
                        </m:r>
                        <m:r>
                          <a:rPr lang="de-DE" b="0" i="1" smtClean="0">
                            <a:latin typeface="Cambria Math" panose="02040503050406030204" pitchFamily="18" charset="0"/>
                            <a:ea typeface="Cambria Math" panose="02040503050406030204" pitchFamily="18" charset="0"/>
                          </a:rPr>
                          <m:t> </m:t>
                        </m:r>
                      </m:e>
                    </m:d>
                    <m:r>
                      <a:rPr lang="de-DE" b="0" i="1" smtClean="0">
                        <a:latin typeface="Cambria Math" panose="02040503050406030204" pitchFamily="18" charset="0"/>
                        <a:ea typeface="Cambria Math" panose="02040503050406030204" pitchFamily="18" charset="0"/>
                      </a:rPr>
                      <m:t>𝐷𝑜𝑐𝑢𝑚𝑒𝑛𝑡𝑠</m:t>
                    </m:r>
                    <m:r>
                      <a:rPr lang="de-DE" b="0" i="1" smtClean="0">
                        <a:latin typeface="Cambria Math" panose="02040503050406030204" pitchFamily="18" charset="0"/>
                      </a:rPr>
                      <m:t>)</m:t>
                    </m:r>
                  </m:oMath>
                </a14:m>
                <a:endParaRPr lang="en-US" dirty="0"/>
              </a:p>
              <a:p>
                <a:pPr marL="0" indent="0">
                  <a:buNone/>
                </a:pPr>
                <a:r>
                  <a:rPr lang="en-US" dirty="0"/>
                  <a:t>	- variables depend on each other</a:t>
                </a:r>
              </a:p>
              <a:p>
                <a:pPr marL="0" indent="0">
                  <a:buNone/>
                </a:pPr>
                <a:r>
                  <a:rPr lang="en-US" dirty="0"/>
                  <a:t>	- NP-hard problem</a:t>
                </a:r>
              </a:p>
              <a:p>
                <a:pPr marL="0" indent="0">
                  <a:buNone/>
                </a:pPr>
                <a:r>
                  <a:rPr lang="en-US" dirty="0"/>
                  <a:t>	</a:t>
                </a:r>
                <a:r>
                  <a:rPr lang="en-US" dirty="0">
                    <a:sym typeface="Wingdings" panose="05000000000000000000" pitchFamily="2" charset="2"/>
                  </a:rPr>
                  <a:t> approximation of </a:t>
                </a:r>
                <a14:m>
                  <m:oMath xmlns:m="http://schemas.openxmlformats.org/officeDocument/2006/math">
                    <m:r>
                      <a:rPr lang="en-US" i="1" dirty="0" smtClean="0">
                        <a:latin typeface="Cambria Math" panose="02040503050406030204" pitchFamily="18" charset="0"/>
                        <a:sym typeface="Wingdings" panose="05000000000000000000" pitchFamily="2" charset="2"/>
                      </a:rPr>
                      <m:t>𝑝</m:t>
                    </m:r>
                  </m:oMath>
                </a14:m>
                <a:r>
                  <a:rPr lang="en-US" dirty="0">
                    <a:sym typeface="Wingdings" panose="05000000000000000000" pitchFamily="2" charset="2"/>
                  </a:rPr>
                  <a:t> using variance inference </a:t>
                </a:r>
              </a:p>
              <a:p>
                <a:pPr marL="0" indent="0">
                  <a:buNone/>
                </a:pPr>
                <a:r>
                  <a:rPr lang="en-US" dirty="0">
                    <a:sym typeface="Wingdings" panose="05000000000000000000" pitchFamily="2" charset="2"/>
                  </a:rPr>
                  <a:t>		- distribution </a:t>
                </a:r>
                <a14:m>
                  <m:oMath xmlns:m="http://schemas.openxmlformats.org/officeDocument/2006/math">
                    <m:r>
                      <a:rPr lang="en-US" i="1" dirty="0" smtClean="0">
                        <a:latin typeface="Cambria Math" panose="02040503050406030204" pitchFamily="18" charset="0"/>
                        <a:sym typeface="Wingdings" panose="05000000000000000000" pitchFamily="2" charset="2"/>
                      </a:rPr>
                      <m:t>𝑞</m:t>
                    </m:r>
                    <m:d>
                      <m:dPr>
                        <m:endChr m:val="|"/>
                        <m:ctrlPr>
                          <a:rPr lang="de-DE" i="1">
                            <a:latin typeface="Cambria Math" panose="02040503050406030204" pitchFamily="18" charset="0"/>
                          </a:rPr>
                        </m:ctrlPr>
                      </m:dPr>
                      <m:e>
                        <m:r>
                          <a:rPr lang="de-DE" i="1">
                            <a:latin typeface="Cambria Math" panose="02040503050406030204" pitchFamily="18" charset="0"/>
                          </a:rPr>
                          <m:t>𝑇𝑜𝑝𝑖𝑐𝑠</m:t>
                        </m:r>
                        <m:r>
                          <a:rPr lang="de-DE" i="1">
                            <a:latin typeface="Cambria Math" panose="02040503050406030204" pitchFamily="18" charset="0"/>
                          </a:rPr>
                          <m:t>,</m:t>
                        </m:r>
                        <m:r>
                          <a:rPr lang="de-DE" i="1">
                            <a:latin typeface="Cambria Math" panose="02040503050406030204" pitchFamily="18" charset="0"/>
                            <a:ea typeface="Cambria Math" panose="02040503050406030204" pitchFamily="18" charset="0"/>
                          </a:rPr>
                          <m:t>𝜃</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𝜙</m:t>
                        </m:r>
                        <m:r>
                          <a:rPr lang="de-DE" i="1">
                            <a:latin typeface="Cambria Math" panose="02040503050406030204" pitchFamily="18" charset="0"/>
                            <a:ea typeface="Cambria Math" panose="02040503050406030204" pitchFamily="18" charset="0"/>
                          </a:rPr>
                          <m:t> </m:t>
                        </m:r>
                      </m:e>
                    </m:d>
                    <m:r>
                      <a:rPr lang="de-DE" i="1">
                        <a:latin typeface="Cambria Math" panose="02040503050406030204" pitchFamily="18" charset="0"/>
                        <a:ea typeface="Cambria Math" panose="02040503050406030204" pitchFamily="18" charset="0"/>
                      </a:rPr>
                      <m:t>𝐷𝑜𝑐𝑢𝑚𝑒𝑛𝑡𝑠</m:t>
                    </m:r>
                    <m:r>
                      <a:rPr lang="de-DE" i="1">
                        <a:latin typeface="Cambria Math" panose="02040503050406030204" pitchFamily="18" charset="0"/>
                      </a:rPr>
                      <m:t>)</m:t>
                    </m:r>
                  </m:oMath>
                </a14:m>
                <a:endParaRPr lang="en-US" dirty="0"/>
              </a:p>
              <a:p>
                <a:pPr marL="0" indent="0">
                  <a:buNone/>
                </a:pPr>
                <a:r>
                  <a:rPr lang="en-US" dirty="0"/>
                  <a:t>		- minimizing </a:t>
                </a:r>
                <a:r>
                  <a:rPr lang="en-US" dirty="0" err="1"/>
                  <a:t>Kullback-Leibler</a:t>
                </a:r>
                <a:r>
                  <a:rPr lang="en-US" dirty="0"/>
                  <a:t> divergence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p>
            </p:txBody>
          </p:sp>
        </mc:Choice>
        <mc:Fallback>
          <p:sp>
            <p:nvSpPr>
              <p:cNvPr id="2" name="Textplatzhalter 1">
                <a:extLst>
                  <a:ext uri="{FF2B5EF4-FFF2-40B4-BE49-F238E27FC236}">
                    <a16:creationId xmlns:a16="http://schemas.microsoft.com/office/drawing/2014/main" id="{6EA3CFAF-980B-4B78-8CBC-CA7E25643B87}"/>
                  </a:ext>
                </a:extLst>
              </p:cNvPr>
              <p:cNvSpPr>
                <a:spLocks noGrp="1" noRot="1" noChangeAspect="1" noMove="1" noResize="1" noEditPoints="1" noAdjustHandles="1" noChangeArrowheads="1" noChangeShapeType="1" noTextEdit="1"/>
              </p:cNvSpPr>
              <p:nvPr>
                <p:ph type="body" idx="1"/>
              </p:nvPr>
            </p:nvSpPr>
            <p:spPr>
              <a:blipFill>
                <a:blip r:embed="rId3"/>
                <a:stretch>
                  <a:fillRect l="-1684" t="-3522"/>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8A1E9F90-FC45-4C1B-BBD5-7A755D41231F}"/>
              </a:ext>
            </a:extLst>
          </p:cNvPr>
          <p:cNvSpPr>
            <a:spLocks noGrp="1"/>
          </p:cNvSpPr>
          <p:nvPr>
            <p:ph type="title"/>
          </p:nvPr>
        </p:nvSpPr>
        <p:spPr>
          <a:xfrm>
            <a:off x="503502" y="116681"/>
            <a:ext cx="11228124" cy="513714"/>
          </a:xfrm>
        </p:spPr>
        <p:txBody>
          <a:bodyPr/>
          <a:lstStyle/>
          <a:p>
            <a:r>
              <a:rPr lang="de-DE" dirty="0"/>
              <a:t>3. </a:t>
            </a:r>
            <a:r>
              <a:rPr lang="de-DE" dirty="0" err="1"/>
              <a:t>How</a:t>
            </a:r>
            <a:r>
              <a:rPr lang="de-DE" dirty="0"/>
              <a:t> </a:t>
            </a:r>
            <a:r>
              <a:rPr lang="de-DE" dirty="0" err="1"/>
              <a:t>does</a:t>
            </a:r>
            <a:r>
              <a:rPr lang="de-DE" dirty="0"/>
              <a:t> LDA </a:t>
            </a:r>
            <a:r>
              <a:rPr lang="de-DE" dirty="0" err="1"/>
              <a:t>works</a:t>
            </a:r>
            <a:r>
              <a:rPr lang="de-DE" dirty="0"/>
              <a:t> </a:t>
            </a:r>
            <a:r>
              <a:rPr lang="de-DE" dirty="0" err="1"/>
              <a:t>for</a:t>
            </a:r>
            <a:r>
              <a:rPr lang="de-DE" dirty="0"/>
              <a:t> </a:t>
            </a:r>
            <a:r>
              <a:rPr lang="de-DE" dirty="0" err="1"/>
              <a:t>topic</a:t>
            </a:r>
            <a:r>
              <a:rPr lang="de-DE" dirty="0"/>
              <a:t> </a:t>
            </a:r>
            <a:r>
              <a:rPr lang="de-DE" dirty="0" err="1"/>
              <a:t>modeling</a:t>
            </a:r>
            <a:r>
              <a:rPr lang="de-DE" dirty="0"/>
              <a:t>?</a:t>
            </a:r>
            <a:endParaRPr lang="en-US" dirty="0"/>
          </a:p>
        </p:txBody>
      </p:sp>
      <p:sp>
        <p:nvSpPr>
          <p:cNvPr id="4" name="Foliennummernplatzhalter 3">
            <a:extLst>
              <a:ext uri="{FF2B5EF4-FFF2-40B4-BE49-F238E27FC236}">
                <a16:creationId xmlns:a16="http://schemas.microsoft.com/office/drawing/2014/main" id="{45A353FC-4123-40F4-8A3C-7B13761C3A4B}"/>
              </a:ext>
            </a:extLst>
          </p:cNvPr>
          <p:cNvSpPr>
            <a:spLocks noGrp="1"/>
          </p:cNvSpPr>
          <p:nvPr>
            <p:ph type="sldNum" sz="quarter" idx="2"/>
          </p:nvPr>
        </p:nvSpPr>
        <p:spPr/>
        <p:txBody>
          <a:bodyPr/>
          <a:lstStyle/>
          <a:p>
            <a:fld id="{42ED2AF5-F759-4848-B138-58079E1CDAA6}" type="slidenum">
              <a:rPr lang="en-US" smtClean="0"/>
              <a:t>25</a:t>
            </a:fld>
            <a:endParaRPr lang="en-US" dirty="0"/>
          </a:p>
        </p:txBody>
      </p:sp>
    </p:spTree>
    <p:extLst>
      <p:ext uri="{BB962C8B-B14F-4D97-AF65-F5344CB8AC3E}">
        <p14:creationId xmlns:p14="http://schemas.microsoft.com/office/powerpoint/2010/main" val="25123137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3.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99186"/>
            <a:ext cx="10166713" cy="5245100"/>
          </a:xfrm>
          <a:prstGeom prst="rect">
            <a:avLst/>
          </a:prstGeom>
        </p:spPr>
      </p:pic>
      <p:sp>
        <p:nvSpPr>
          <p:cNvPr id="4" name="Rechteck: abgerundete Ecken 3">
            <a:extLst>
              <a:ext uri="{FF2B5EF4-FFF2-40B4-BE49-F238E27FC236}">
                <a16:creationId xmlns:a16="http://schemas.microsoft.com/office/drawing/2014/main" id="{D2B6F044-DDB8-4549-B3F4-313A0F6197D3}"/>
              </a:ext>
            </a:extLst>
          </p:cNvPr>
          <p:cNvSpPr/>
          <p:nvPr/>
        </p:nvSpPr>
        <p:spPr>
          <a:xfrm>
            <a:off x="8384374" y="3140721"/>
            <a:ext cx="2451100" cy="1777999"/>
          </a:xfrm>
          <a:prstGeom prst="roundRect">
            <a:avLst/>
          </a:prstGeom>
          <a:noFill/>
          <a:ln w="19050" cap="flat">
            <a:solidFill>
              <a:schemeClr val="accent4"/>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50572507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FBB9DB-AABA-4C2F-A40E-004F0216332E}"/>
              </a:ext>
            </a:extLst>
          </p:cNvPr>
          <p:cNvSpPr>
            <a:spLocks noGrp="1"/>
          </p:cNvSpPr>
          <p:nvPr>
            <p:ph type="body" idx="1"/>
          </p:nvPr>
        </p:nvSpPr>
        <p:spPr/>
        <p:txBody>
          <a:bodyPr/>
          <a:lstStyle/>
          <a:p>
            <a:r>
              <a:rPr lang="de-DE" dirty="0"/>
              <a:t>Top 10 </a:t>
            </a:r>
            <a:r>
              <a:rPr lang="de-DE" dirty="0" err="1"/>
              <a:t>words</a:t>
            </a:r>
            <a:r>
              <a:rPr lang="de-DE" dirty="0"/>
              <a:t> in </a:t>
            </a:r>
            <a:r>
              <a:rPr lang="de-DE" dirty="0" err="1"/>
              <a:t>topics</a:t>
            </a:r>
            <a:r>
              <a:rPr lang="de-DE" dirty="0"/>
              <a:t> </a:t>
            </a:r>
            <a:r>
              <a:rPr lang="de-DE" dirty="0" err="1"/>
              <a:t>for</a:t>
            </a:r>
            <a:r>
              <a:rPr lang="de-DE" dirty="0"/>
              <a:t> Pittsburgh and Restaurants:</a:t>
            </a:r>
          </a:p>
          <a:p>
            <a:pPr marL="0" indent="0">
              <a:buNone/>
            </a:pPr>
            <a:endParaRPr lang="de-DE" dirty="0"/>
          </a:p>
          <a:p>
            <a:pPr lvl="1"/>
            <a:r>
              <a:rPr lang="de-DE" dirty="0"/>
              <a:t>Topic 0: ['</a:t>
            </a:r>
            <a:r>
              <a:rPr lang="de-DE" dirty="0" err="1"/>
              <a:t>food</a:t>
            </a:r>
            <a:r>
              <a:rPr lang="de-DE" dirty="0"/>
              <a:t>', '</a:t>
            </a:r>
            <a:r>
              <a:rPr lang="de-DE" dirty="0" err="1"/>
              <a:t>place</a:t>
            </a:r>
            <a:r>
              <a:rPr lang="de-DE" dirty="0"/>
              <a:t>', '</a:t>
            </a:r>
            <a:r>
              <a:rPr lang="de-DE" dirty="0" err="1"/>
              <a:t>service</a:t>
            </a:r>
            <a:r>
              <a:rPr lang="de-DE" dirty="0"/>
              <a:t>', '</a:t>
            </a:r>
            <a:r>
              <a:rPr lang="de-DE" dirty="0" err="1"/>
              <a:t>try</a:t>
            </a:r>
            <a:r>
              <a:rPr lang="de-DE" dirty="0"/>
              <a:t>', '</a:t>
            </a:r>
            <a:r>
              <a:rPr lang="de-DE" dirty="0" err="1"/>
              <a:t>restaurant</a:t>
            </a:r>
            <a:r>
              <a:rPr lang="de-DE" dirty="0"/>
              <a:t>', '</a:t>
            </a:r>
            <a:r>
              <a:rPr lang="de-DE" dirty="0" err="1"/>
              <a:t>price</a:t>
            </a:r>
            <a:r>
              <a:rPr lang="de-DE" dirty="0"/>
              <a:t>', '</a:t>
            </a:r>
            <a:r>
              <a:rPr lang="de-DE" dirty="0" err="1"/>
              <a:t>chicken</a:t>
            </a:r>
            <a:r>
              <a:rPr lang="de-DE" dirty="0"/>
              <a:t>', 'time', '</a:t>
            </a:r>
            <a:r>
              <a:rPr lang="de-DE" dirty="0" err="1"/>
              <a:t>come</a:t>
            </a:r>
            <a:r>
              <a:rPr lang="de-DE" dirty="0"/>
              <a:t>', 'like']</a:t>
            </a:r>
          </a:p>
          <a:p>
            <a:pPr lvl="1"/>
            <a:r>
              <a:rPr lang="de-DE" dirty="0"/>
              <a:t>Topic 1: ['</a:t>
            </a:r>
            <a:r>
              <a:rPr lang="de-DE" dirty="0" err="1"/>
              <a:t>pizza</a:t>
            </a:r>
            <a:r>
              <a:rPr lang="de-DE" dirty="0"/>
              <a:t>', '</a:t>
            </a:r>
            <a:r>
              <a:rPr lang="de-DE" dirty="0" err="1"/>
              <a:t>burger</a:t>
            </a:r>
            <a:r>
              <a:rPr lang="de-DE" dirty="0"/>
              <a:t>', '</a:t>
            </a:r>
            <a:r>
              <a:rPr lang="de-DE" dirty="0" err="1"/>
              <a:t>order</a:t>
            </a:r>
            <a:r>
              <a:rPr lang="de-DE" dirty="0"/>
              <a:t>', '</a:t>
            </a:r>
            <a:r>
              <a:rPr lang="de-DE" dirty="0" err="1"/>
              <a:t>fry</a:t>
            </a:r>
            <a:r>
              <a:rPr lang="de-DE" dirty="0"/>
              <a:t>', '</a:t>
            </a:r>
            <a:r>
              <a:rPr lang="de-DE" dirty="0" err="1"/>
              <a:t>cheese</a:t>
            </a:r>
            <a:r>
              <a:rPr lang="de-DE" dirty="0"/>
              <a:t>', 'like', '</a:t>
            </a:r>
            <a:r>
              <a:rPr lang="de-DE" dirty="0" err="1"/>
              <a:t>sauce</a:t>
            </a:r>
            <a:r>
              <a:rPr lang="de-DE" dirty="0"/>
              <a:t>', '</a:t>
            </a:r>
            <a:r>
              <a:rPr lang="de-DE" dirty="0" err="1"/>
              <a:t>wing</a:t>
            </a:r>
            <a:r>
              <a:rPr lang="de-DE" dirty="0"/>
              <a:t>', '</a:t>
            </a:r>
            <a:r>
              <a:rPr lang="de-DE" dirty="0" err="1"/>
              <a:t>eat</a:t>
            </a:r>
            <a:r>
              <a:rPr lang="de-DE" dirty="0"/>
              <a:t>', '</a:t>
            </a:r>
            <a:r>
              <a:rPr lang="de-DE" dirty="0" err="1"/>
              <a:t>place</a:t>
            </a:r>
            <a:r>
              <a:rPr lang="de-DE" dirty="0"/>
              <a:t>']</a:t>
            </a:r>
          </a:p>
          <a:p>
            <a:pPr lvl="1"/>
            <a:r>
              <a:rPr lang="de-DE" dirty="0"/>
              <a:t>Topic 2: ['</a:t>
            </a:r>
            <a:r>
              <a:rPr lang="de-DE" dirty="0" err="1"/>
              <a:t>taco</a:t>
            </a:r>
            <a:r>
              <a:rPr lang="de-DE" dirty="0"/>
              <a:t>', '</a:t>
            </a:r>
            <a:r>
              <a:rPr lang="de-DE" dirty="0" err="1"/>
              <a:t>dish</a:t>
            </a:r>
            <a:r>
              <a:rPr lang="de-DE" dirty="0"/>
              <a:t>', '</a:t>
            </a:r>
            <a:r>
              <a:rPr lang="de-DE" dirty="0" err="1"/>
              <a:t>delicious</a:t>
            </a:r>
            <a:r>
              <a:rPr lang="de-DE" dirty="0"/>
              <a:t>', '</a:t>
            </a:r>
            <a:r>
              <a:rPr lang="de-DE" dirty="0" err="1"/>
              <a:t>order</a:t>
            </a:r>
            <a:r>
              <a:rPr lang="de-DE" dirty="0"/>
              <a:t>', '</a:t>
            </a:r>
            <a:r>
              <a:rPr lang="de-DE" dirty="0" err="1"/>
              <a:t>flavor</a:t>
            </a:r>
            <a:r>
              <a:rPr lang="de-DE" dirty="0"/>
              <a:t>', '</a:t>
            </a:r>
            <a:r>
              <a:rPr lang="de-DE" dirty="0" err="1"/>
              <a:t>sauce</a:t>
            </a:r>
            <a:r>
              <a:rPr lang="de-DE" dirty="0"/>
              <a:t>', '</a:t>
            </a:r>
            <a:r>
              <a:rPr lang="de-DE" dirty="0" err="1"/>
              <a:t>thai</a:t>
            </a:r>
            <a:r>
              <a:rPr lang="de-DE" dirty="0"/>
              <a:t>', '</a:t>
            </a:r>
            <a:r>
              <a:rPr lang="de-DE" dirty="0" err="1"/>
              <a:t>restaurant</a:t>
            </a:r>
            <a:r>
              <a:rPr lang="de-DE" dirty="0"/>
              <a:t>', '</a:t>
            </a:r>
            <a:r>
              <a:rPr lang="de-DE" dirty="0" err="1"/>
              <a:t>meal</a:t>
            </a:r>
            <a:r>
              <a:rPr lang="de-DE" dirty="0"/>
              <a:t>', '</a:t>
            </a:r>
            <a:r>
              <a:rPr lang="de-DE" dirty="0" err="1"/>
              <a:t>dessert</a:t>
            </a:r>
            <a:r>
              <a:rPr lang="de-DE" dirty="0"/>
              <a:t>‘]</a:t>
            </a:r>
          </a:p>
          <a:p>
            <a:pPr lvl="1"/>
            <a:r>
              <a:rPr lang="de-DE" dirty="0"/>
              <a:t>Topic 3: ['</a:t>
            </a:r>
            <a:r>
              <a:rPr lang="de-DE" dirty="0" err="1"/>
              <a:t>food</a:t>
            </a:r>
            <a:r>
              <a:rPr lang="de-DE" dirty="0"/>
              <a:t>', 'time', '</a:t>
            </a:r>
            <a:r>
              <a:rPr lang="de-DE" dirty="0" err="1"/>
              <a:t>order</a:t>
            </a:r>
            <a:r>
              <a:rPr lang="de-DE" dirty="0"/>
              <a:t>', '</a:t>
            </a:r>
            <a:r>
              <a:rPr lang="de-DE" dirty="0" err="1"/>
              <a:t>place</a:t>
            </a:r>
            <a:r>
              <a:rPr lang="de-DE" dirty="0"/>
              <a:t>', '</a:t>
            </a:r>
            <a:r>
              <a:rPr lang="de-DE" dirty="0" err="1"/>
              <a:t>come</a:t>
            </a:r>
            <a:r>
              <a:rPr lang="de-DE" dirty="0"/>
              <a:t>', '</a:t>
            </a:r>
            <a:r>
              <a:rPr lang="de-DE" dirty="0" err="1"/>
              <a:t>service</a:t>
            </a:r>
            <a:r>
              <a:rPr lang="de-DE" dirty="0"/>
              <a:t>', '</a:t>
            </a:r>
            <a:r>
              <a:rPr lang="de-DE" dirty="0" err="1"/>
              <a:t>table</a:t>
            </a:r>
            <a:r>
              <a:rPr lang="de-DE" dirty="0"/>
              <a:t>', '</a:t>
            </a:r>
            <a:r>
              <a:rPr lang="de-DE" dirty="0" err="1"/>
              <a:t>wait</a:t>
            </a:r>
            <a:r>
              <a:rPr lang="de-DE" dirty="0"/>
              <a:t>', '</a:t>
            </a:r>
            <a:r>
              <a:rPr lang="de-DE" dirty="0" err="1"/>
              <a:t>drink</a:t>
            </a:r>
            <a:r>
              <a:rPr lang="de-DE" dirty="0"/>
              <a:t>', 'bar']</a:t>
            </a:r>
          </a:p>
          <a:p>
            <a:pPr lvl="1"/>
            <a:r>
              <a:rPr lang="de-DE" dirty="0"/>
              <a:t>Topic 4: ['</a:t>
            </a:r>
            <a:r>
              <a:rPr lang="de-DE" dirty="0" err="1"/>
              <a:t>place</a:t>
            </a:r>
            <a:r>
              <a:rPr lang="de-DE" dirty="0"/>
              <a:t>', '</a:t>
            </a:r>
            <a:r>
              <a:rPr lang="de-DE" dirty="0" err="1"/>
              <a:t>sandwich</a:t>
            </a:r>
            <a:r>
              <a:rPr lang="de-DE" dirty="0"/>
              <a:t>', '</a:t>
            </a:r>
            <a:r>
              <a:rPr lang="de-DE" dirty="0" err="1"/>
              <a:t>beer</a:t>
            </a:r>
            <a:r>
              <a:rPr lang="de-DE" dirty="0"/>
              <a:t>', '</a:t>
            </a:r>
            <a:r>
              <a:rPr lang="de-DE" dirty="0" err="1"/>
              <a:t>pittsburgh</a:t>
            </a:r>
            <a:r>
              <a:rPr lang="de-DE" dirty="0"/>
              <a:t>', '</a:t>
            </a:r>
            <a:r>
              <a:rPr lang="de-DE" dirty="0" err="1"/>
              <a:t>coffee</a:t>
            </a:r>
            <a:r>
              <a:rPr lang="de-DE" dirty="0"/>
              <a:t>', '</a:t>
            </a:r>
            <a:r>
              <a:rPr lang="de-DE" dirty="0" err="1"/>
              <a:t>love</a:t>
            </a:r>
            <a:r>
              <a:rPr lang="de-DE" dirty="0"/>
              <a:t>', 'like', 'breakfast', 'brunch', '</a:t>
            </a:r>
            <a:r>
              <a:rPr lang="de-DE" dirty="0" err="1"/>
              <a:t>selection</a:t>
            </a:r>
            <a:r>
              <a:rPr lang="de-DE" dirty="0"/>
              <a:t>‘]</a:t>
            </a:r>
          </a:p>
          <a:p>
            <a:pPr marL="279400" lvl="1" indent="0">
              <a:buNone/>
            </a:pPr>
            <a:endParaRPr lang="de-DE" dirty="0"/>
          </a:p>
          <a:p>
            <a:pPr marL="279400" lvl="1" indent="0">
              <a:buNone/>
            </a:pPr>
            <a:endParaRPr lang="de-DE" dirty="0"/>
          </a:p>
          <a:p>
            <a:pPr lvl="1"/>
            <a:endParaRPr lang="de-DE" dirty="0"/>
          </a:p>
          <a:p>
            <a:pPr marL="0" indent="0">
              <a:buNone/>
            </a:pPr>
            <a:endParaRPr lang="de-DE" dirty="0"/>
          </a:p>
          <a:p>
            <a:pPr marL="0" indent="0">
              <a:buNone/>
            </a:pPr>
            <a:endParaRPr lang="de-DE" dirty="0"/>
          </a:p>
        </p:txBody>
      </p:sp>
      <p:sp>
        <p:nvSpPr>
          <p:cNvPr id="3" name="Titel 2">
            <a:extLst>
              <a:ext uri="{FF2B5EF4-FFF2-40B4-BE49-F238E27FC236}">
                <a16:creationId xmlns:a16="http://schemas.microsoft.com/office/drawing/2014/main" id="{4B01991F-CD34-48CE-8715-AA822A0EEFB0}"/>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AEE0ACC6-058E-485C-9484-0EF40468A94D}"/>
              </a:ext>
            </a:extLst>
          </p:cNvPr>
          <p:cNvSpPr>
            <a:spLocks noGrp="1"/>
          </p:cNvSpPr>
          <p:nvPr>
            <p:ph type="sldNum" sz="quarter" idx="2"/>
          </p:nvPr>
        </p:nvSpPr>
        <p:spPr/>
        <p:txBody>
          <a:bodyPr/>
          <a:lstStyle/>
          <a:p>
            <a:fld id="{42ED2AF5-F759-4848-B138-58079E1CDAA6}" type="slidenum">
              <a:rPr lang="en-US" smtClean="0"/>
              <a:t>27</a:t>
            </a:fld>
            <a:endParaRPr lang="en-US" dirty="0"/>
          </a:p>
        </p:txBody>
      </p:sp>
    </p:spTree>
    <p:extLst>
      <p:ext uri="{BB962C8B-B14F-4D97-AF65-F5344CB8AC3E}">
        <p14:creationId xmlns:p14="http://schemas.microsoft.com/office/powerpoint/2010/main" val="326259959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FBB9DB-AABA-4C2F-A40E-004F0216332E}"/>
              </a:ext>
            </a:extLst>
          </p:cNvPr>
          <p:cNvSpPr>
            <a:spLocks noGrp="1"/>
          </p:cNvSpPr>
          <p:nvPr>
            <p:ph type="body" idx="1"/>
          </p:nvPr>
        </p:nvSpPr>
        <p:spPr/>
        <p:txBody>
          <a:bodyPr/>
          <a:lstStyle/>
          <a:p>
            <a:pPr marL="279400" lvl="1" indent="0">
              <a:buNone/>
            </a:pPr>
            <a:endParaRPr lang="de-DE" dirty="0"/>
          </a:p>
          <a:p>
            <a:pPr marL="279400" lvl="1" indent="0">
              <a:buNone/>
            </a:pPr>
            <a:endParaRPr lang="de-DE" dirty="0"/>
          </a:p>
          <a:p>
            <a:pPr lvl="1"/>
            <a:endParaRPr lang="de-DE" dirty="0"/>
          </a:p>
          <a:p>
            <a:pPr marL="0" indent="0">
              <a:buNone/>
            </a:pPr>
            <a:endParaRPr lang="de-DE" dirty="0"/>
          </a:p>
          <a:p>
            <a:pPr marL="0" indent="0">
              <a:buNone/>
            </a:pPr>
            <a:endParaRPr lang="de-DE" dirty="0"/>
          </a:p>
        </p:txBody>
      </p:sp>
      <p:sp>
        <p:nvSpPr>
          <p:cNvPr id="3" name="Titel 2">
            <a:extLst>
              <a:ext uri="{FF2B5EF4-FFF2-40B4-BE49-F238E27FC236}">
                <a16:creationId xmlns:a16="http://schemas.microsoft.com/office/drawing/2014/main" id="{4B01991F-CD34-48CE-8715-AA822A0EEFB0}"/>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AEE0ACC6-058E-485C-9484-0EF40468A94D}"/>
              </a:ext>
            </a:extLst>
          </p:cNvPr>
          <p:cNvSpPr>
            <a:spLocks noGrp="1"/>
          </p:cNvSpPr>
          <p:nvPr>
            <p:ph type="sldNum" sz="quarter" idx="2"/>
          </p:nvPr>
        </p:nvSpPr>
        <p:spPr/>
        <p:txBody>
          <a:bodyPr/>
          <a:lstStyle/>
          <a:p>
            <a:fld id="{42ED2AF5-F759-4848-B138-58079E1CDAA6}" type="slidenum">
              <a:rPr lang="en-US" smtClean="0"/>
              <a:t>28</a:t>
            </a:fld>
            <a:endParaRPr lang="en-US" dirty="0"/>
          </a:p>
        </p:txBody>
      </p:sp>
      <p:pic>
        <p:nvPicPr>
          <p:cNvPr id="7" name="Grafik 6">
            <a:extLst>
              <a:ext uri="{FF2B5EF4-FFF2-40B4-BE49-F238E27FC236}">
                <a16:creationId xmlns:a16="http://schemas.microsoft.com/office/drawing/2014/main" id="{E7B5F5BB-B9A6-4DDE-A077-640C8B19BE26}"/>
              </a:ext>
            </a:extLst>
          </p:cNvPr>
          <p:cNvPicPr>
            <a:picLocks noChangeAspect="1"/>
          </p:cNvPicPr>
          <p:nvPr/>
        </p:nvPicPr>
        <p:blipFill rotWithShape="1">
          <a:blip r:embed="rId2">
            <a:extLst>
              <a:ext uri="{28A0092B-C50C-407E-A947-70E740481C1C}">
                <a14:useLocalDpi xmlns:a14="http://schemas.microsoft.com/office/drawing/2010/main" val="0"/>
              </a:ext>
            </a:extLst>
          </a:blip>
          <a:srcRect l="6217" t="15061" r="2637" b="19184"/>
          <a:stretch/>
        </p:blipFill>
        <p:spPr>
          <a:xfrm>
            <a:off x="502708" y="1187103"/>
            <a:ext cx="3681478" cy="1991943"/>
          </a:xfrm>
          <a:prstGeom prst="rect">
            <a:avLst/>
          </a:prstGeom>
        </p:spPr>
      </p:pic>
      <p:pic>
        <p:nvPicPr>
          <p:cNvPr id="13" name="Grafik 12">
            <a:extLst>
              <a:ext uri="{FF2B5EF4-FFF2-40B4-BE49-F238E27FC236}">
                <a16:creationId xmlns:a16="http://schemas.microsoft.com/office/drawing/2014/main" id="{DDD2F5FF-48A2-4BD2-8399-6F8E17CF9DFB}"/>
              </a:ext>
            </a:extLst>
          </p:cNvPr>
          <p:cNvPicPr>
            <a:picLocks noChangeAspect="1"/>
          </p:cNvPicPr>
          <p:nvPr/>
        </p:nvPicPr>
        <p:blipFill rotWithShape="1">
          <a:blip r:embed="rId3">
            <a:extLst>
              <a:ext uri="{28A0092B-C50C-407E-A947-70E740481C1C}">
                <a14:useLocalDpi xmlns:a14="http://schemas.microsoft.com/office/drawing/2010/main" val="0"/>
              </a:ext>
            </a:extLst>
          </a:blip>
          <a:srcRect l="6380" t="13976" r="2800" b="19184"/>
          <a:stretch/>
        </p:blipFill>
        <p:spPr>
          <a:xfrm>
            <a:off x="4378759" y="1155080"/>
            <a:ext cx="3608780" cy="1991943"/>
          </a:xfrm>
          <a:prstGeom prst="rect">
            <a:avLst/>
          </a:prstGeom>
        </p:spPr>
      </p:pic>
      <p:pic>
        <p:nvPicPr>
          <p:cNvPr id="15" name="Grafik 14">
            <a:extLst>
              <a:ext uri="{FF2B5EF4-FFF2-40B4-BE49-F238E27FC236}">
                <a16:creationId xmlns:a16="http://schemas.microsoft.com/office/drawing/2014/main" id="{C6A33370-544B-40E5-8C02-7E2C843F4D5D}"/>
              </a:ext>
            </a:extLst>
          </p:cNvPr>
          <p:cNvPicPr>
            <a:picLocks noChangeAspect="1"/>
          </p:cNvPicPr>
          <p:nvPr/>
        </p:nvPicPr>
        <p:blipFill rotWithShape="1">
          <a:blip r:embed="rId4">
            <a:extLst>
              <a:ext uri="{28A0092B-C50C-407E-A947-70E740481C1C}">
                <a14:useLocalDpi xmlns:a14="http://schemas.microsoft.com/office/drawing/2010/main" val="0"/>
              </a:ext>
            </a:extLst>
          </a:blip>
          <a:srcRect l="5893" t="14844" r="2961" b="19618"/>
          <a:stretch/>
        </p:blipFill>
        <p:spPr>
          <a:xfrm>
            <a:off x="8182113" y="1219124"/>
            <a:ext cx="3574913" cy="1927899"/>
          </a:xfrm>
          <a:prstGeom prst="rect">
            <a:avLst/>
          </a:prstGeom>
        </p:spPr>
      </p:pic>
      <p:pic>
        <p:nvPicPr>
          <p:cNvPr id="17" name="Grafik 16">
            <a:extLst>
              <a:ext uri="{FF2B5EF4-FFF2-40B4-BE49-F238E27FC236}">
                <a16:creationId xmlns:a16="http://schemas.microsoft.com/office/drawing/2014/main" id="{1F3AAC8E-C6E4-4BA1-BD70-533F75ED9147}"/>
              </a:ext>
            </a:extLst>
          </p:cNvPr>
          <p:cNvPicPr>
            <a:picLocks noChangeAspect="1"/>
          </p:cNvPicPr>
          <p:nvPr/>
        </p:nvPicPr>
        <p:blipFill rotWithShape="1">
          <a:blip r:embed="rId5">
            <a:extLst>
              <a:ext uri="{28A0092B-C50C-407E-A947-70E740481C1C}">
                <a14:useLocalDpi xmlns:a14="http://schemas.microsoft.com/office/drawing/2010/main" val="0"/>
              </a:ext>
            </a:extLst>
          </a:blip>
          <a:srcRect l="6218" t="14410" r="2961" b="19184"/>
          <a:stretch/>
        </p:blipFill>
        <p:spPr>
          <a:xfrm>
            <a:off x="1964135" y="3829473"/>
            <a:ext cx="3681478" cy="2018875"/>
          </a:xfrm>
          <a:prstGeom prst="rect">
            <a:avLst/>
          </a:prstGeom>
        </p:spPr>
      </p:pic>
      <p:pic>
        <p:nvPicPr>
          <p:cNvPr id="19" name="Grafik 18">
            <a:extLst>
              <a:ext uri="{FF2B5EF4-FFF2-40B4-BE49-F238E27FC236}">
                <a16:creationId xmlns:a16="http://schemas.microsoft.com/office/drawing/2014/main" id="{9F581ABC-11CB-4489-88DE-2F399C6E6FD0}"/>
              </a:ext>
            </a:extLst>
          </p:cNvPr>
          <p:cNvPicPr>
            <a:picLocks noChangeAspect="1"/>
          </p:cNvPicPr>
          <p:nvPr/>
        </p:nvPicPr>
        <p:blipFill rotWithShape="1">
          <a:blip r:embed="rId6">
            <a:extLst>
              <a:ext uri="{28A0092B-C50C-407E-A947-70E740481C1C}">
                <a14:useLocalDpi xmlns:a14="http://schemas.microsoft.com/office/drawing/2010/main" val="0"/>
              </a:ext>
            </a:extLst>
          </a:blip>
          <a:srcRect l="6380" t="15061" r="2637" b="19835"/>
          <a:stretch/>
        </p:blipFill>
        <p:spPr>
          <a:xfrm>
            <a:off x="6546386" y="3851037"/>
            <a:ext cx="3681479" cy="1975749"/>
          </a:xfrm>
          <a:prstGeom prst="rect">
            <a:avLst/>
          </a:prstGeom>
        </p:spPr>
      </p:pic>
    </p:spTree>
    <p:extLst>
      <p:ext uri="{BB962C8B-B14F-4D97-AF65-F5344CB8AC3E}">
        <p14:creationId xmlns:p14="http://schemas.microsoft.com/office/powerpoint/2010/main" val="354473281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09D2A24-F3C4-4AC8-B4B6-054A240B3588}"/>
              </a:ext>
            </a:extLst>
          </p:cNvPr>
          <p:cNvSpPr>
            <a:spLocks noGrp="1"/>
          </p:cNvSpPr>
          <p:nvPr>
            <p:ph type="title"/>
          </p:nvPr>
        </p:nvSpPr>
        <p:spPr/>
        <p:txBody>
          <a:bodyPr/>
          <a:lstStyle/>
          <a:p>
            <a:r>
              <a:rPr lang="de-DE" dirty="0"/>
              <a:t>4. Workflow</a:t>
            </a:r>
            <a:endParaRPr lang="en-US" dirty="0"/>
          </a:p>
        </p:txBody>
      </p:sp>
      <p:pic>
        <p:nvPicPr>
          <p:cNvPr id="33" name="Grafik 32">
            <a:extLst>
              <a:ext uri="{FF2B5EF4-FFF2-40B4-BE49-F238E27FC236}">
                <a16:creationId xmlns:a16="http://schemas.microsoft.com/office/drawing/2014/main" id="{CC6E16AB-D3A5-4C1A-86BD-5FDAA6A0888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12643" y="1048386"/>
            <a:ext cx="10166713" cy="5245100"/>
          </a:xfrm>
          <a:prstGeom prst="rect">
            <a:avLst/>
          </a:prstGeom>
        </p:spPr>
      </p:pic>
      <p:sp>
        <p:nvSpPr>
          <p:cNvPr id="4" name="Rechteck: abgerundete Ecken 3">
            <a:extLst>
              <a:ext uri="{FF2B5EF4-FFF2-40B4-BE49-F238E27FC236}">
                <a16:creationId xmlns:a16="http://schemas.microsoft.com/office/drawing/2014/main" id="{D2B6F044-DDB8-4549-B3F4-313A0F6197D3}"/>
              </a:ext>
            </a:extLst>
          </p:cNvPr>
          <p:cNvSpPr/>
          <p:nvPr/>
        </p:nvSpPr>
        <p:spPr>
          <a:xfrm>
            <a:off x="8430013" y="4936967"/>
            <a:ext cx="2362200" cy="1356519"/>
          </a:xfrm>
          <a:prstGeom prst="roundRect">
            <a:avLst/>
          </a:prstGeom>
          <a:noFill/>
          <a:ln w="19050" cap="flat">
            <a:solidFill>
              <a:schemeClr val="accent4"/>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8543196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Crowd-sourced review forum</a:t>
            </a:r>
          </a:p>
          <a:p>
            <a:r>
              <a:rPr lang="en-US" dirty="0"/>
              <a:t>Offers a recommendation portal for restaurants and shops</a:t>
            </a:r>
          </a:p>
          <a:p>
            <a:r>
              <a:rPr lang="en-US" dirty="0"/>
              <a:t>Short form of </a:t>
            </a:r>
            <a:r>
              <a:rPr lang="en-US" b="1" dirty="0"/>
              <a:t>Yel</a:t>
            </a:r>
            <a:r>
              <a:rPr lang="en-US" dirty="0"/>
              <a:t>low </a:t>
            </a:r>
            <a:r>
              <a:rPr lang="en-US" b="1" dirty="0"/>
              <a:t>P</a:t>
            </a:r>
            <a:r>
              <a:rPr lang="en-US" dirty="0"/>
              <a:t>ages</a:t>
            </a:r>
          </a:p>
          <a:p>
            <a:endParaRPr lang="en-US" dirty="0"/>
          </a:p>
          <a:p>
            <a:pPr marL="279400" lvl="1" indent="0">
              <a:buNone/>
            </a:pPr>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1. Yelp</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3</a:t>
            </a:fld>
            <a:endParaRPr lang="en-US" dirty="0"/>
          </a:p>
        </p:txBody>
      </p:sp>
      <p:pic>
        <p:nvPicPr>
          <p:cNvPr id="6" name="Grafik 5">
            <a:extLst>
              <a:ext uri="{FF2B5EF4-FFF2-40B4-BE49-F238E27FC236}">
                <a16:creationId xmlns:a16="http://schemas.microsoft.com/office/drawing/2014/main" id="{172BACDC-C74A-4580-8A83-C4D62F45471E}"/>
              </a:ext>
            </a:extLst>
          </p:cNvPr>
          <p:cNvPicPr>
            <a:picLocks noChangeAspect="1"/>
          </p:cNvPicPr>
          <p:nvPr/>
        </p:nvPicPr>
        <p:blipFill rotWithShape="1">
          <a:blip r:embed="rId3"/>
          <a:srcRect l="17250" t="18815" r="18666" b="5477"/>
          <a:stretch/>
        </p:blipFill>
        <p:spPr>
          <a:xfrm>
            <a:off x="4206755" y="1853288"/>
            <a:ext cx="6440464" cy="4279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hteck 6">
            <a:extLst>
              <a:ext uri="{FF2B5EF4-FFF2-40B4-BE49-F238E27FC236}">
                <a16:creationId xmlns:a16="http://schemas.microsoft.com/office/drawing/2014/main" id="{B32AB8DA-0ACB-4ADC-825B-234C7661B1C1}"/>
              </a:ext>
            </a:extLst>
          </p:cNvPr>
          <p:cNvSpPr/>
          <p:nvPr/>
        </p:nvSpPr>
        <p:spPr>
          <a:xfrm>
            <a:off x="8616176" y="4172266"/>
            <a:ext cx="2031043" cy="1960880"/>
          </a:xfrm>
          <a:prstGeom prst="rect">
            <a:avLst/>
          </a:prstGeom>
          <a:solidFill>
            <a:schemeClr val="bg1"/>
          </a:solidFill>
          <a:ln w="31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Rechteck 7">
            <a:extLst>
              <a:ext uri="{FF2B5EF4-FFF2-40B4-BE49-F238E27FC236}">
                <a16:creationId xmlns:a16="http://schemas.microsoft.com/office/drawing/2014/main" id="{3FB727CB-CB2C-4239-98CD-08D48A2B684F}"/>
              </a:ext>
            </a:extLst>
          </p:cNvPr>
          <p:cNvSpPr/>
          <p:nvPr/>
        </p:nvSpPr>
        <p:spPr>
          <a:xfrm>
            <a:off x="4055137" y="6427113"/>
            <a:ext cx="6743700" cy="430887"/>
          </a:xfrm>
          <a:prstGeom prst="rect">
            <a:avLst/>
          </a:prstGeom>
        </p:spPr>
        <p:txBody>
          <a:bodyPr wrap="square">
            <a:spAutoFit/>
          </a:bodyPr>
          <a:lstStyle/>
          <a:p>
            <a:r>
              <a:rPr lang="en-US" sz="1100" dirty="0"/>
              <a:t>https://www.yelp.com/search?find_desc=Restaurants&amp;find_loc=Braunschweig%2C+Niedersachsen%2C+Deutschland&amp;ns=1</a:t>
            </a:r>
          </a:p>
        </p:txBody>
      </p:sp>
    </p:spTree>
    <p:extLst>
      <p:ext uri="{BB962C8B-B14F-4D97-AF65-F5344CB8AC3E}">
        <p14:creationId xmlns:p14="http://schemas.microsoft.com/office/powerpoint/2010/main" val="41427608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4763073-FFD6-4FD0-A0A0-35F85FBFFFE4}"/>
              </a:ext>
            </a:extLst>
          </p:cNvPr>
          <p:cNvSpPr>
            <a:spLocks noGrp="1"/>
          </p:cNvSpPr>
          <p:nvPr>
            <p:ph type="body" idx="1"/>
          </p:nvPr>
        </p:nvSpPr>
        <p:spPr/>
        <p:txBody>
          <a:bodyPr>
            <a:normAutofit/>
          </a:bodyPr>
          <a:lstStyle/>
          <a:p>
            <a:r>
              <a:rPr lang="de-DE" dirty="0"/>
              <a:t>Business ID: </a:t>
            </a:r>
            <a:r>
              <a:rPr lang="de-DE" dirty="0">
                <a:solidFill>
                  <a:schemeClr val="tx1"/>
                </a:solidFill>
              </a:rPr>
              <a:t>'c0yPNU-BqS65u0vIKP7P0w</a:t>
            </a:r>
            <a:r>
              <a:rPr lang="de-DE" dirty="0"/>
              <a:t>‘</a:t>
            </a:r>
          </a:p>
          <a:p>
            <a:pPr lvl="1"/>
            <a:r>
              <a:rPr lang="de-DE" dirty="0" err="1"/>
              <a:t>name</a:t>
            </a:r>
            <a:r>
              <a:rPr lang="de-DE" dirty="0"/>
              <a:t>: Avenue B</a:t>
            </a:r>
          </a:p>
          <a:p>
            <a:pPr lvl="1"/>
            <a:r>
              <a:rPr lang="de-DE" dirty="0" err="1"/>
              <a:t>city</a:t>
            </a:r>
            <a:r>
              <a:rPr lang="de-DE" dirty="0"/>
              <a:t>: Pittsburgh</a:t>
            </a:r>
          </a:p>
          <a:p>
            <a:pPr lvl="1"/>
            <a:r>
              <a:rPr lang="de-DE" dirty="0" err="1"/>
              <a:t>stars</a:t>
            </a:r>
            <a:r>
              <a:rPr lang="de-DE" dirty="0"/>
              <a:t>: 4.0</a:t>
            </a:r>
          </a:p>
          <a:p>
            <a:pPr lvl="1"/>
            <a:r>
              <a:rPr lang="de-DE" dirty="0" err="1"/>
              <a:t>review_count</a:t>
            </a:r>
            <a:r>
              <a:rPr lang="de-DE" dirty="0"/>
              <a:t>: 228</a:t>
            </a:r>
          </a:p>
          <a:p>
            <a:pPr lvl="1"/>
            <a:r>
              <a:rPr lang="de-DE" dirty="0" err="1"/>
              <a:t>categories</a:t>
            </a:r>
            <a:r>
              <a:rPr lang="de-DE" dirty="0"/>
              <a:t>: American (New), Restaurants</a:t>
            </a:r>
          </a:p>
          <a:p>
            <a:pPr marL="279400" lvl="1" indent="0">
              <a:buNone/>
            </a:pPr>
            <a:endParaRPr lang="de-DE" dirty="0"/>
          </a:p>
          <a:p>
            <a:r>
              <a:rPr lang="de-DE" dirty="0" err="1"/>
              <a:t>Prediction</a:t>
            </a:r>
            <a:r>
              <a:rPr lang="de-DE" dirty="0"/>
              <a:t>:</a:t>
            </a:r>
          </a:p>
          <a:p>
            <a:pPr marL="0" indent="0">
              <a:buNone/>
            </a:pPr>
            <a:endParaRPr lang="en-US" dirty="0"/>
          </a:p>
        </p:txBody>
      </p:sp>
      <p:sp>
        <p:nvSpPr>
          <p:cNvPr id="3" name="Titel 2">
            <a:extLst>
              <a:ext uri="{FF2B5EF4-FFF2-40B4-BE49-F238E27FC236}">
                <a16:creationId xmlns:a16="http://schemas.microsoft.com/office/drawing/2014/main" id="{B2844E3F-CFBD-4832-95E5-138A987E4A8A}"/>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BFEF8CF3-CAEF-484A-A877-F574481D2977}"/>
              </a:ext>
            </a:extLst>
          </p:cNvPr>
          <p:cNvSpPr>
            <a:spLocks noGrp="1"/>
          </p:cNvSpPr>
          <p:nvPr>
            <p:ph type="sldNum" sz="quarter" idx="2"/>
          </p:nvPr>
        </p:nvSpPr>
        <p:spPr/>
        <p:txBody>
          <a:bodyPr/>
          <a:lstStyle/>
          <a:p>
            <a:fld id="{42ED2AF5-F759-4848-B138-58079E1CDAA6}" type="slidenum">
              <a:rPr lang="en-US" smtClean="0"/>
              <a:t>30</a:t>
            </a:fld>
            <a:endParaRPr lang="en-US" dirty="0"/>
          </a:p>
        </p:txBody>
      </p:sp>
      <p:pic>
        <p:nvPicPr>
          <p:cNvPr id="10" name="Grafik 9">
            <a:extLst>
              <a:ext uri="{FF2B5EF4-FFF2-40B4-BE49-F238E27FC236}">
                <a16:creationId xmlns:a16="http://schemas.microsoft.com/office/drawing/2014/main" id="{8391EA9C-9D39-49FF-B4B3-F422B418D81D}"/>
              </a:ext>
            </a:extLst>
          </p:cNvPr>
          <p:cNvPicPr>
            <a:picLocks noChangeAspect="1"/>
          </p:cNvPicPr>
          <p:nvPr/>
        </p:nvPicPr>
        <p:blipFill rotWithShape="1">
          <a:blip r:embed="rId3">
            <a:extLst>
              <a:ext uri="{28A0092B-C50C-407E-A947-70E740481C1C}">
                <a14:useLocalDpi xmlns:a14="http://schemas.microsoft.com/office/drawing/2010/main" val="0"/>
              </a:ext>
            </a:extLst>
          </a:blip>
          <a:srcRect l="6729" t="929" b="7084"/>
          <a:stretch/>
        </p:blipFill>
        <p:spPr>
          <a:xfrm>
            <a:off x="6615875" y="1732156"/>
            <a:ext cx="5281914" cy="3906869"/>
          </a:xfrm>
          <a:prstGeom prst="rect">
            <a:avLst/>
          </a:prstGeom>
        </p:spPr>
      </p:pic>
      <p:graphicFrame>
        <p:nvGraphicFramePr>
          <p:cNvPr id="7" name="Tabelle 6">
            <a:extLst>
              <a:ext uri="{FF2B5EF4-FFF2-40B4-BE49-F238E27FC236}">
                <a16:creationId xmlns:a16="http://schemas.microsoft.com/office/drawing/2014/main" id="{7ADC6D68-6142-4510-91D4-2B7A377D8E29}"/>
              </a:ext>
            </a:extLst>
          </p:cNvPr>
          <p:cNvGraphicFramePr>
            <a:graphicFrameLocks noGrp="1"/>
          </p:cNvGraphicFramePr>
          <p:nvPr>
            <p:extLst>
              <p:ext uri="{D42A27DB-BD31-4B8C-83A1-F6EECF244321}">
                <p14:modId xmlns:p14="http://schemas.microsoft.com/office/powerpoint/2010/main" val="1079917707"/>
              </p:ext>
            </p:extLst>
          </p:nvPr>
        </p:nvGraphicFramePr>
        <p:xfrm>
          <a:off x="662470" y="3916447"/>
          <a:ext cx="6375636" cy="1722578"/>
        </p:xfrm>
        <a:graphic>
          <a:graphicData uri="http://schemas.openxmlformats.org/drawingml/2006/table">
            <a:tbl>
              <a:tblPr firstRow="1" bandRow="1">
                <a:tableStyleId>{5C22544A-7EE6-4342-B048-85BDC9FD1C3A}</a:tableStyleId>
              </a:tblPr>
              <a:tblGrid>
                <a:gridCol w="1062606">
                  <a:extLst>
                    <a:ext uri="{9D8B030D-6E8A-4147-A177-3AD203B41FA5}">
                      <a16:colId xmlns:a16="http://schemas.microsoft.com/office/drawing/2014/main" val="70896008"/>
                    </a:ext>
                  </a:extLst>
                </a:gridCol>
                <a:gridCol w="1062606">
                  <a:extLst>
                    <a:ext uri="{9D8B030D-6E8A-4147-A177-3AD203B41FA5}">
                      <a16:colId xmlns:a16="http://schemas.microsoft.com/office/drawing/2014/main" val="3287559334"/>
                    </a:ext>
                  </a:extLst>
                </a:gridCol>
                <a:gridCol w="1062606">
                  <a:extLst>
                    <a:ext uri="{9D8B030D-6E8A-4147-A177-3AD203B41FA5}">
                      <a16:colId xmlns:a16="http://schemas.microsoft.com/office/drawing/2014/main" val="1473492845"/>
                    </a:ext>
                  </a:extLst>
                </a:gridCol>
                <a:gridCol w="1062606">
                  <a:extLst>
                    <a:ext uri="{9D8B030D-6E8A-4147-A177-3AD203B41FA5}">
                      <a16:colId xmlns:a16="http://schemas.microsoft.com/office/drawing/2014/main" val="3268525794"/>
                    </a:ext>
                  </a:extLst>
                </a:gridCol>
                <a:gridCol w="1062606">
                  <a:extLst>
                    <a:ext uri="{9D8B030D-6E8A-4147-A177-3AD203B41FA5}">
                      <a16:colId xmlns:a16="http://schemas.microsoft.com/office/drawing/2014/main" val="2492575783"/>
                    </a:ext>
                  </a:extLst>
                </a:gridCol>
                <a:gridCol w="1062606">
                  <a:extLst>
                    <a:ext uri="{9D8B030D-6E8A-4147-A177-3AD203B41FA5}">
                      <a16:colId xmlns:a16="http://schemas.microsoft.com/office/drawing/2014/main" val="322843534"/>
                    </a:ext>
                  </a:extLst>
                </a:gridCol>
              </a:tblGrid>
              <a:tr h="381458">
                <a:tc>
                  <a:txBody>
                    <a:bodyPr/>
                    <a:lstStyle/>
                    <a:p>
                      <a:endParaRPr lang="de-DE" sz="1600" b="1" dirty="0"/>
                    </a:p>
                  </a:txBody>
                  <a:tcPr/>
                </a:tc>
                <a:tc>
                  <a:txBody>
                    <a:bodyPr/>
                    <a:lstStyle/>
                    <a:p>
                      <a:r>
                        <a:rPr lang="de-DE" sz="1600" b="1" dirty="0"/>
                        <a:t>Topic 0</a:t>
                      </a:r>
                    </a:p>
                  </a:txBody>
                  <a:tcPr/>
                </a:tc>
                <a:tc>
                  <a:txBody>
                    <a:bodyPr/>
                    <a:lstStyle/>
                    <a:p>
                      <a:r>
                        <a:rPr lang="de-DE" sz="1600" b="1" dirty="0"/>
                        <a:t>Topic 1</a:t>
                      </a:r>
                      <a:endParaRPr lang="en-US" sz="1600" b="1" dirty="0"/>
                    </a:p>
                  </a:txBody>
                  <a:tcPr/>
                </a:tc>
                <a:tc>
                  <a:txBody>
                    <a:bodyPr/>
                    <a:lstStyle/>
                    <a:p>
                      <a:r>
                        <a:rPr lang="de-DE" sz="1600" b="1" dirty="0"/>
                        <a:t>Topic 2</a:t>
                      </a:r>
                      <a:endParaRPr lang="en-US" sz="1600" b="1" dirty="0"/>
                    </a:p>
                  </a:txBody>
                  <a:tcPr/>
                </a:tc>
                <a:tc>
                  <a:txBody>
                    <a:bodyPr/>
                    <a:lstStyle/>
                    <a:p>
                      <a:r>
                        <a:rPr lang="de-DE" sz="1600" b="1" dirty="0"/>
                        <a:t>Topic 3</a:t>
                      </a:r>
                      <a:endParaRPr lang="en-US" sz="1600" b="1" dirty="0"/>
                    </a:p>
                  </a:txBody>
                  <a:tcPr/>
                </a:tc>
                <a:tc>
                  <a:txBody>
                    <a:bodyPr/>
                    <a:lstStyle/>
                    <a:p>
                      <a:r>
                        <a:rPr lang="de-DE" sz="1600" b="1" dirty="0"/>
                        <a:t>Topic 4</a:t>
                      </a:r>
                      <a:endParaRPr lang="en-US" sz="1600" b="1" dirty="0"/>
                    </a:p>
                  </a:txBody>
                  <a:tcPr/>
                </a:tc>
                <a:extLst>
                  <a:ext uri="{0D108BD9-81ED-4DB2-BD59-A6C34878D82A}">
                    <a16:rowId xmlns:a16="http://schemas.microsoft.com/office/drawing/2014/main" val="1553496681"/>
                  </a:ext>
                </a:extLst>
              </a:tr>
              <a:tr h="309405">
                <a:tc>
                  <a:txBody>
                    <a:bodyPr/>
                    <a:lstStyle/>
                    <a:p>
                      <a:r>
                        <a:rPr lang="de-DE" sz="1600" b="1" dirty="0"/>
                        <a:t>Review 1</a:t>
                      </a:r>
                      <a:endParaRPr lang="en-US" sz="1600" b="1" dirty="0"/>
                    </a:p>
                  </a:txBody>
                  <a:tcPr/>
                </a:tc>
                <a:tc>
                  <a:txBody>
                    <a:bodyPr/>
                    <a:lstStyle/>
                    <a:p>
                      <a:r>
                        <a:rPr lang="de-DE" sz="1600" b="0" dirty="0"/>
                        <a:t>0.884</a:t>
                      </a:r>
                      <a:endParaRPr lang="en-US" sz="1600" b="0" dirty="0"/>
                    </a:p>
                  </a:txBody>
                  <a:tcPr/>
                </a:tc>
                <a:tc>
                  <a:txBody>
                    <a:bodyPr/>
                    <a:lstStyle/>
                    <a:p>
                      <a:r>
                        <a:rPr lang="de-DE" sz="1600" b="0" dirty="0"/>
                        <a:t>0.029</a:t>
                      </a:r>
                      <a:endParaRPr lang="en-US" sz="1600" b="0" dirty="0"/>
                    </a:p>
                  </a:txBody>
                  <a:tcPr/>
                </a:tc>
                <a:tc>
                  <a:txBody>
                    <a:bodyPr/>
                    <a:lstStyle/>
                    <a:p>
                      <a:r>
                        <a:rPr lang="de-DE" sz="1600" b="0" dirty="0"/>
                        <a:t>0.029</a:t>
                      </a:r>
                      <a:endParaRPr lang="en-US" sz="1600" b="0" dirty="0"/>
                    </a:p>
                  </a:txBody>
                  <a:tcPr/>
                </a:tc>
                <a:tc>
                  <a:txBody>
                    <a:bodyPr/>
                    <a:lstStyle/>
                    <a:p>
                      <a:r>
                        <a:rPr lang="de-DE" sz="1600" b="0" dirty="0"/>
                        <a:t>0.029</a:t>
                      </a:r>
                      <a:endParaRPr lang="en-US" sz="1600" b="0" dirty="0"/>
                    </a:p>
                  </a:txBody>
                  <a:tcPr/>
                </a:tc>
                <a:tc>
                  <a:txBody>
                    <a:bodyPr/>
                    <a:lstStyle/>
                    <a:p>
                      <a:r>
                        <a:rPr lang="de-DE" sz="1600" b="0" dirty="0"/>
                        <a:t>0.029</a:t>
                      </a:r>
                      <a:endParaRPr lang="en-US" sz="1600" b="0" dirty="0"/>
                    </a:p>
                  </a:txBody>
                  <a:tcPr/>
                </a:tc>
                <a:extLst>
                  <a:ext uri="{0D108BD9-81ED-4DB2-BD59-A6C34878D82A}">
                    <a16:rowId xmlns:a16="http://schemas.microsoft.com/office/drawing/2014/main" val="76305413"/>
                  </a:ext>
                </a:extLst>
              </a:tr>
              <a:tr h="309405">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sz="1600" b="1" dirty="0"/>
                        <a:t>Review 2</a:t>
                      </a:r>
                      <a:endParaRPr lang="en-US" sz="1600" b="1" dirty="0"/>
                    </a:p>
                  </a:txBody>
                  <a:tcPr/>
                </a:tc>
                <a:tc>
                  <a:txBody>
                    <a:bodyPr/>
                    <a:lstStyle/>
                    <a:p>
                      <a:r>
                        <a:rPr lang="de-DE" sz="1600" b="0" dirty="0"/>
                        <a:t>0.216</a:t>
                      </a:r>
                      <a:endParaRPr lang="en-US" sz="1600" b="0" dirty="0"/>
                    </a:p>
                  </a:txBody>
                  <a:tcPr/>
                </a:tc>
                <a:tc>
                  <a:txBody>
                    <a:bodyPr/>
                    <a:lstStyle/>
                    <a:p>
                      <a:r>
                        <a:rPr lang="de-DE" sz="1600" b="0" dirty="0"/>
                        <a:t>0.121</a:t>
                      </a:r>
                      <a:endParaRPr lang="en-US" sz="1600" b="0" dirty="0"/>
                    </a:p>
                  </a:txBody>
                  <a:tcPr/>
                </a:tc>
                <a:tc>
                  <a:txBody>
                    <a:bodyPr/>
                    <a:lstStyle/>
                    <a:p>
                      <a:r>
                        <a:rPr lang="de-DE" sz="1600" b="0" dirty="0"/>
                        <a:t>0.658</a:t>
                      </a:r>
                      <a:endParaRPr lang="en-US" sz="1600" b="0" dirty="0"/>
                    </a:p>
                  </a:txBody>
                  <a:tcPr/>
                </a:tc>
                <a:tc>
                  <a:txBody>
                    <a:bodyPr/>
                    <a:lstStyle/>
                    <a:p>
                      <a:r>
                        <a:rPr lang="de-DE" sz="1600" b="0" dirty="0"/>
                        <a:t>0.003</a:t>
                      </a:r>
                      <a:endParaRPr lang="en-US" sz="1600" b="0" dirty="0"/>
                    </a:p>
                  </a:txBody>
                  <a:tcPr/>
                </a:tc>
                <a:tc>
                  <a:txBody>
                    <a:bodyPr/>
                    <a:lstStyle/>
                    <a:p>
                      <a:r>
                        <a:rPr lang="de-DE" sz="1600" b="0" dirty="0"/>
                        <a:t>0.003</a:t>
                      </a:r>
                      <a:endParaRPr lang="en-US" sz="1600" b="0" dirty="0"/>
                    </a:p>
                  </a:txBody>
                  <a:tcPr/>
                </a:tc>
                <a:extLst>
                  <a:ext uri="{0D108BD9-81ED-4DB2-BD59-A6C34878D82A}">
                    <a16:rowId xmlns:a16="http://schemas.microsoft.com/office/drawing/2014/main" val="2442941750"/>
                  </a:ext>
                </a:extLst>
              </a:tr>
              <a:tr h="309405">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de-DE" sz="1600" b="1" dirty="0"/>
                        <a:t>Review 3</a:t>
                      </a:r>
                      <a:endParaRPr lang="en-US" sz="1600" b="1" dirty="0"/>
                    </a:p>
                  </a:txBody>
                  <a:tcPr/>
                </a:tc>
                <a:tc>
                  <a:txBody>
                    <a:bodyPr/>
                    <a:lstStyle/>
                    <a:p>
                      <a:r>
                        <a:rPr lang="de-DE" sz="1600" b="0" dirty="0"/>
                        <a:t>0.0029</a:t>
                      </a:r>
                      <a:endParaRPr lang="en-US" sz="1600" b="0" dirty="0"/>
                    </a:p>
                  </a:txBody>
                  <a:tcPr/>
                </a:tc>
                <a:tc>
                  <a:txBody>
                    <a:bodyPr/>
                    <a:lstStyle/>
                    <a:p>
                      <a:r>
                        <a:rPr lang="de-DE" sz="1600" b="0" dirty="0"/>
                        <a:t>0.299</a:t>
                      </a:r>
                      <a:endParaRPr lang="en-US" sz="1600" b="0" dirty="0"/>
                    </a:p>
                  </a:txBody>
                  <a:tcPr/>
                </a:tc>
                <a:tc>
                  <a:txBody>
                    <a:bodyPr/>
                    <a:lstStyle/>
                    <a:p>
                      <a:r>
                        <a:rPr lang="de-DE" sz="1600" b="0" dirty="0"/>
                        <a:t>0.317</a:t>
                      </a:r>
                      <a:endParaRPr lang="en-US" sz="1600" b="0" dirty="0"/>
                    </a:p>
                  </a:txBody>
                  <a:tcPr/>
                </a:tc>
                <a:tc>
                  <a:txBody>
                    <a:bodyPr/>
                    <a:lstStyle/>
                    <a:p>
                      <a:r>
                        <a:rPr lang="de-DE" sz="1600" b="0" dirty="0"/>
                        <a:t>0.325</a:t>
                      </a:r>
                      <a:endParaRPr lang="en-US" sz="1600" b="0" dirty="0"/>
                    </a:p>
                  </a:txBody>
                  <a:tcPr/>
                </a:tc>
                <a:tc>
                  <a:txBody>
                    <a:bodyPr/>
                    <a:lstStyle/>
                    <a:p>
                      <a:r>
                        <a:rPr lang="de-DE" sz="1600" b="0" dirty="0"/>
                        <a:t>0.056</a:t>
                      </a:r>
                      <a:endParaRPr lang="en-US" sz="1600" b="0" dirty="0"/>
                    </a:p>
                  </a:txBody>
                  <a:tcPr/>
                </a:tc>
                <a:extLst>
                  <a:ext uri="{0D108BD9-81ED-4DB2-BD59-A6C34878D82A}">
                    <a16:rowId xmlns:a16="http://schemas.microsoft.com/office/drawing/2014/main" val="4096876000"/>
                  </a:ext>
                </a:extLst>
              </a:tr>
              <a:tr h="309405">
                <a:tc>
                  <a:txBody>
                    <a:bodyPr/>
                    <a:lstStyle/>
                    <a:p>
                      <a:r>
                        <a:rPr lang="de-DE" sz="1600" b="1"/>
                        <a:t>…</a:t>
                      </a:r>
                      <a:endParaRPr lang="en-US" sz="1600" b="1" dirty="0"/>
                    </a:p>
                  </a:txBody>
                  <a:tcPr/>
                </a:tc>
                <a:tc>
                  <a:txBody>
                    <a:bodyPr/>
                    <a:lstStyle/>
                    <a:p>
                      <a:r>
                        <a:rPr lang="de-DE" sz="1600" b="1" dirty="0"/>
                        <a:t>…</a:t>
                      </a:r>
                      <a:endParaRPr lang="en-US" sz="1600" b="1" dirty="0"/>
                    </a:p>
                  </a:txBody>
                  <a:tcPr/>
                </a:tc>
                <a:tc>
                  <a:txBody>
                    <a:bodyPr/>
                    <a:lstStyle/>
                    <a:p>
                      <a:r>
                        <a:rPr lang="de-DE" sz="1600" b="1" dirty="0"/>
                        <a:t>…</a:t>
                      </a:r>
                      <a:endParaRPr lang="en-US" sz="1600" b="1" dirty="0"/>
                    </a:p>
                  </a:txBody>
                  <a:tcPr/>
                </a:tc>
                <a:tc>
                  <a:txBody>
                    <a:bodyPr/>
                    <a:lstStyle/>
                    <a:p>
                      <a:r>
                        <a:rPr lang="de-DE" sz="1600" b="1" dirty="0"/>
                        <a:t>…</a:t>
                      </a:r>
                      <a:endParaRPr lang="en-US" sz="1600" b="1" dirty="0"/>
                    </a:p>
                  </a:txBody>
                  <a:tcPr/>
                </a:tc>
                <a:tc>
                  <a:txBody>
                    <a:bodyPr/>
                    <a:lstStyle/>
                    <a:p>
                      <a:r>
                        <a:rPr lang="de-DE" sz="1600" b="1" dirty="0"/>
                        <a:t>…</a:t>
                      </a:r>
                      <a:endParaRPr lang="en-US" sz="1600" b="1" dirty="0"/>
                    </a:p>
                  </a:txBody>
                  <a:tcPr/>
                </a:tc>
                <a:tc>
                  <a:txBody>
                    <a:bodyPr/>
                    <a:lstStyle/>
                    <a:p>
                      <a:r>
                        <a:rPr lang="de-DE" sz="1600" b="1" dirty="0"/>
                        <a:t>…</a:t>
                      </a:r>
                      <a:endParaRPr lang="en-US" sz="1600" b="1" dirty="0"/>
                    </a:p>
                  </a:txBody>
                  <a:tcPr/>
                </a:tc>
                <a:extLst>
                  <a:ext uri="{0D108BD9-81ED-4DB2-BD59-A6C34878D82A}">
                    <a16:rowId xmlns:a16="http://schemas.microsoft.com/office/drawing/2014/main" val="4086743718"/>
                  </a:ext>
                </a:extLst>
              </a:tr>
            </a:tbl>
          </a:graphicData>
        </a:graphic>
      </p:graphicFrame>
    </p:spTree>
    <p:extLst>
      <p:ext uri="{BB962C8B-B14F-4D97-AF65-F5344CB8AC3E}">
        <p14:creationId xmlns:p14="http://schemas.microsoft.com/office/powerpoint/2010/main" val="4525040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6262CF5-DC1A-41A6-835D-ACE831070CE2}"/>
              </a:ext>
            </a:extLst>
          </p:cNvPr>
          <p:cNvSpPr>
            <a:spLocks noGrp="1"/>
          </p:cNvSpPr>
          <p:nvPr>
            <p:ph type="body" idx="1"/>
          </p:nvPr>
        </p:nvSpPr>
        <p:spPr>
          <a:xfrm>
            <a:off x="5610225" y="1000125"/>
            <a:ext cx="6262754" cy="4925756"/>
          </a:xfrm>
        </p:spPr>
        <p:txBody>
          <a:bodyPr>
            <a:normAutofit lnSpcReduction="10000"/>
          </a:bodyPr>
          <a:lstStyle/>
          <a:p>
            <a:pPr marL="0" indent="0">
              <a:buNone/>
            </a:pPr>
            <a:r>
              <a:rPr lang="en-US" b="1" dirty="0"/>
              <a:t>Topic 0</a:t>
            </a:r>
            <a:r>
              <a:rPr lang="en-US" dirty="0"/>
              <a:t>: ['food', 'place', 'service', 'try', 'restaurant', 'price', 'chicken', 'time', 'come', 'like’]</a:t>
            </a:r>
          </a:p>
          <a:p>
            <a:pPr marL="0" indent="0">
              <a:buNone/>
            </a:pPr>
            <a:endParaRPr lang="en-US" dirty="0"/>
          </a:p>
          <a:p>
            <a:pPr marL="0" indent="0">
              <a:buNone/>
            </a:pPr>
            <a:r>
              <a:rPr lang="en-US" b="1" dirty="0"/>
              <a:t>Topic 1</a:t>
            </a:r>
            <a:r>
              <a:rPr lang="en-US" dirty="0"/>
              <a:t>: ['pizza', 'burger', 'order', 'fry', 'cheese', 'like', 'sauce', 'wing', 'eat', 'place’]</a:t>
            </a:r>
          </a:p>
          <a:p>
            <a:pPr marL="0" indent="0">
              <a:buNone/>
            </a:pPr>
            <a:endParaRPr lang="en-US" dirty="0"/>
          </a:p>
          <a:p>
            <a:pPr marL="0" indent="0">
              <a:buNone/>
            </a:pPr>
            <a:r>
              <a:rPr lang="en-US" b="1" dirty="0"/>
              <a:t>Topic 2</a:t>
            </a:r>
            <a:r>
              <a:rPr lang="en-US" dirty="0"/>
              <a:t>: ['taco', 'dish', 'delicious', 'order', 'flavor', 'sauce', '</a:t>
            </a:r>
            <a:r>
              <a:rPr lang="en-US" dirty="0" err="1"/>
              <a:t>thai</a:t>
            </a:r>
            <a:r>
              <a:rPr lang="en-US" dirty="0"/>
              <a:t>', 'restaurant', 'meal', 'dessert‘]</a:t>
            </a:r>
          </a:p>
          <a:p>
            <a:pPr marL="0" indent="0">
              <a:buNone/>
            </a:pPr>
            <a:endParaRPr lang="en-US" dirty="0"/>
          </a:p>
          <a:p>
            <a:pPr marL="0" indent="0">
              <a:buNone/>
            </a:pPr>
            <a:r>
              <a:rPr lang="en-US" b="1" dirty="0"/>
              <a:t>Topic 3</a:t>
            </a:r>
            <a:r>
              <a:rPr lang="en-US" dirty="0"/>
              <a:t>: ['food', 'time', 'order', 'place', 'come', 'service', 'table', 'wait', 'drink', 'bar’]</a:t>
            </a:r>
          </a:p>
          <a:p>
            <a:pPr marL="0" indent="0">
              <a:buNone/>
            </a:pPr>
            <a:endParaRPr lang="en-US" dirty="0"/>
          </a:p>
          <a:p>
            <a:pPr marL="0" indent="0">
              <a:buNone/>
            </a:pPr>
            <a:r>
              <a:rPr lang="en-US" b="1" dirty="0"/>
              <a:t>Topic 4</a:t>
            </a:r>
            <a:r>
              <a:rPr lang="en-US" dirty="0"/>
              <a:t>: ['place', 'sandwich', 'beer', '</a:t>
            </a:r>
            <a:r>
              <a:rPr lang="en-US" dirty="0" err="1"/>
              <a:t>pittsburgh</a:t>
            </a:r>
            <a:r>
              <a:rPr lang="en-US" dirty="0"/>
              <a:t>', 'coffee', 'love', 'like', 'breakfast', 'brunch', 'selection‘]</a:t>
            </a:r>
          </a:p>
          <a:p>
            <a:pPr marL="0" indent="0">
              <a:buNone/>
            </a:pPr>
            <a:endParaRPr lang="en-US" dirty="0"/>
          </a:p>
        </p:txBody>
      </p:sp>
      <p:sp>
        <p:nvSpPr>
          <p:cNvPr id="3" name="Titel 2">
            <a:extLst>
              <a:ext uri="{FF2B5EF4-FFF2-40B4-BE49-F238E27FC236}">
                <a16:creationId xmlns:a16="http://schemas.microsoft.com/office/drawing/2014/main" id="{DB5D99F2-38A7-4665-A5BC-A94E7C2E52B1}"/>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9672D234-62AD-44B8-AF70-9B742B8917B6}"/>
              </a:ext>
            </a:extLst>
          </p:cNvPr>
          <p:cNvSpPr>
            <a:spLocks noGrp="1"/>
          </p:cNvSpPr>
          <p:nvPr>
            <p:ph type="sldNum" sz="quarter" idx="2"/>
          </p:nvPr>
        </p:nvSpPr>
        <p:spPr/>
        <p:txBody>
          <a:bodyPr/>
          <a:lstStyle/>
          <a:p>
            <a:fld id="{42ED2AF5-F759-4848-B138-58079E1CDAA6}" type="slidenum">
              <a:rPr lang="en-US" smtClean="0"/>
              <a:t>31</a:t>
            </a:fld>
            <a:endParaRPr lang="en-US" dirty="0"/>
          </a:p>
        </p:txBody>
      </p:sp>
      <p:pic>
        <p:nvPicPr>
          <p:cNvPr id="8" name="Grafik 7">
            <a:extLst>
              <a:ext uri="{FF2B5EF4-FFF2-40B4-BE49-F238E27FC236}">
                <a16:creationId xmlns:a16="http://schemas.microsoft.com/office/drawing/2014/main" id="{4758E19D-1E69-4C07-948B-2F81CB6F7541}"/>
              </a:ext>
            </a:extLst>
          </p:cNvPr>
          <p:cNvPicPr>
            <a:picLocks noChangeAspect="1"/>
          </p:cNvPicPr>
          <p:nvPr/>
        </p:nvPicPr>
        <p:blipFill rotWithShape="1">
          <a:blip r:embed="rId3">
            <a:extLst>
              <a:ext uri="{28A0092B-C50C-407E-A947-70E740481C1C}">
                <a14:useLocalDpi xmlns:a14="http://schemas.microsoft.com/office/drawing/2010/main" val="0"/>
              </a:ext>
            </a:extLst>
          </a:blip>
          <a:srcRect t="-1715"/>
          <a:stretch/>
        </p:blipFill>
        <p:spPr>
          <a:xfrm>
            <a:off x="-203200" y="1471961"/>
            <a:ext cx="5813425" cy="4434811"/>
          </a:xfrm>
          <a:prstGeom prst="rect">
            <a:avLst/>
          </a:prstGeom>
        </p:spPr>
      </p:pic>
    </p:spTree>
    <p:extLst>
      <p:ext uri="{BB962C8B-B14F-4D97-AF65-F5344CB8AC3E}">
        <p14:creationId xmlns:p14="http://schemas.microsoft.com/office/powerpoint/2010/main" val="75595438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6262CF5-DC1A-41A6-835D-ACE831070CE2}"/>
              </a:ext>
            </a:extLst>
          </p:cNvPr>
          <p:cNvSpPr>
            <a:spLocks noGrp="1"/>
          </p:cNvSpPr>
          <p:nvPr>
            <p:ph type="body" idx="1"/>
          </p:nvPr>
        </p:nvSpPr>
        <p:spPr>
          <a:xfrm>
            <a:off x="5610225" y="1000125"/>
            <a:ext cx="6262754" cy="4925756"/>
          </a:xfrm>
        </p:spPr>
        <p:txBody>
          <a:bodyPr>
            <a:normAutofit fontScale="77500" lnSpcReduction="20000"/>
          </a:bodyPr>
          <a:lstStyle/>
          <a:p>
            <a:pPr marL="0" indent="0">
              <a:buNone/>
            </a:pPr>
            <a:r>
              <a:rPr lang="en-US" b="1" dirty="0"/>
              <a:t>Topic 0</a:t>
            </a:r>
            <a:r>
              <a:rPr lang="en-US" dirty="0"/>
              <a:t>: ['food', 'place', 'service', 'try', 'restaurant', 'price', 'chicken', 'time', 'come', 'like’]</a:t>
            </a:r>
          </a:p>
          <a:p>
            <a:r>
              <a:rPr lang="en-US" b="1" dirty="0"/>
              <a:t>Menu?</a:t>
            </a:r>
          </a:p>
          <a:p>
            <a:pPr marL="0" indent="0">
              <a:buNone/>
            </a:pPr>
            <a:endParaRPr lang="en-US" dirty="0"/>
          </a:p>
          <a:p>
            <a:pPr marL="0" indent="0">
              <a:buNone/>
            </a:pPr>
            <a:r>
              <a:rPr lang="en-US" b="1" dirty="0"/>
              <a:t>Topic 1</a:t>
            </a:r>
            <a:r>
              <a:rPr lang="en-US" dirty="0"/>
              <a:t>: ['pizza', 'burger', 'order', 'fry', 'cheese', 'like', 'sauce', 'wing', 'eat', 'place’]</a:t>
            </a:r>
          </a:p>
          <a:p>
            <a:r>
              <a:rPr lang="en-US" b="1" dirty="0"/>
              <a:t>Fast food</a:t>
            </a:r>
          </a:p>
          <a:p>
            <a:pPr marL="0" indent="0">
              <a:buNone/>
            </a:pPr>
            <a:endParaRPr lang="en-US" dirty="0"/>
          </a:p>
          <a:p>
            <a:pPr marL="0" indent="0">
              <a:buNone/>
            </a:pPr>
            <a:r>
              <a:rPr lang="en-US" b="1" dirty="0"/>
              <a:t>Topic 2</a:t>
            </a:r>
            <a:r>
              <a:rPr lang="en-US" dirty="0"/>
              <a:t>: ['taco', 'dish', 'delicious', 'order', 'flavor', 'sauce', ‘’</a:t>
            </a:r>
            <a:r>
              <a:rPr lang="en-US" dirty="0" err="1"/>
              <a:t>thai</a:t>
            </a:r>
            <a:r>
              <a:rPr lang="en-US" dirty="0"/>
              <a:t>', 'restaurant', 'meal', 'dessert‘]</a:t>
            </a:r>
          </a:p>
          <a:p>
            <a:r>
              <a:rPr lang="en-US" b="1" dirty="0"/>
              <a:t>Mexican and Thai food</a:t>
            </a:r>
          </a:p>
          <a:p>
            <a:pPr marL="0" indent="0">
              <a:buNone/>
            </a:pPr>
            <a:endParaRPr lang="en-US" dirty="0"/>
          </a:p>
          <a:p>
            <a:pPr marL="0" indent="0">
              <a:buNone/>
            </a:pPr>
            <a:r>
              <a:rPr lang="en-US" b="1" dirty="0"/>
              <a:t>Topic 3</a:t>
            </a:r>
            <a:r>
              <a:rPr lang="en-US" dirty="0"/>
              <a:t>: ['food', 'time', 'order', 'place', 'come', 'service', 'table', 'wait', 'drink', 'bar’]</a:t>
            </a:r>
          </a:p>
          <a:p>
            <a:r>
              <a:rPr lang="en-US" b="1" dirty="0"/>
              <a:t>Restaurant / Diner?</a:t>
            </a:r>
          </a:p>
          <a:p>
            <a:pPr marL="0" indent="0">
              <a:buNone/>
            </a:pPr>
            <a:endParaRPr lang="en-US" dirty="0"/>
          </a:p>
          <a:p>
            <a:pPr marL="0" indent="0">
              <a:buNone/>
            </a:pPr>
            <a:r>
              <a:rPr lang="en-US" b="1" dirty="0"/>
              <a:t>Topic 4</a:t>
            </a:r>
            <a:r>
              <a:rPr lang="en-US" dirty="0"/>
              <a:t>: ['place', 'sandwich', 'beer', '</a:t>
            </a:r>
            <a:r>
              <a:rPr lang="en-US" dirty="0" err="1"/>
              <a:t>pittsburgh</a:t>
            </a:r>
            <a:r>
              <a:rPr lang="en-US" dirty="0"/>
              <a:t>', 'coffee', 'love', 'like', 'breakfast', 'brunch', 'selection‘]</a:t>
            </a:r>
          </a:p>
          <a:p>
            <a:r>
              <a:rPr lang="en-US" b="1" dirty="0"/>
              <a:t>Café</a:t>
            </a:r>
          </a:p>
          <a:p>
            <a:pPr marL="0" indent="0">
              <a:buNone/>
            </a:pPr>
            <a:endParaRPr lang="en-US" dirty="0"/>
          </a:p>
        </p:txBody>
      </p:sp>
      <p:sp>
        <p:nvSpPr>
          <p:cNvPr id="3" name="Titel 2">
            <a:extLst>
              <a:ext uri="{FF2B5EF4-FFF2-40B4-BE49-F238E27FC236}">
                <a16:creationId xmlns:a16="http://schemas.microsoft.com/office/drawing/2014/main" id="{DB5D99F2-38A7-4665-A5BC-A94E7C2E52B1}"/>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9672D234-62AD-44B8-AF70-9B742B8917B6}"/>
              </a:ext>
            </a:extLst>
          </p:cNvPr>
          <p:cNvSpPr>
            <a:spLocks noGrp="1"/>
          </p:cNvSpPr>
          <p:nvPr>
            <p:ph type="sldNum" sz="quarter" idx="2"/>
          </p:nvPr>
        </p:nvSpPr>
        <p:spPr/>
        <p:txBody>
          <a:bodyPr/>
          <a:lstStyle/>
          <a:p>
            <a:fld id="{42ED2AF5-F759-4848-B138-58079E1CDAA6}" type="slidenum">
              <a:rPr lang="en-US" smtClean="0"/>
              <a:t>32</a:t>
            </a:fld>
            <a:endParaRPr lang="en-US" dirty="0"/>
          </a:p>
        </p:txBody>
      </p:sp>
      <p:pic>
        <p:nvPicPr>
          <p:cNvPr id="8" name="Grafik 7">
            <a:extLst>
              <a:ext uri="{FF2B5EF4-FFF2-40B4-BE49-F238E27FC236}">
                <a16:creationId xmlns:a16="http://schemas.microsoft.com/office/drawing/2014/main" id="{4758E19D-1E69-4C07-948B-2F81CB6F7541}"/>
              </a:ext>
            </a:extLst>
          </p:cNvPr>
          <p:cNvPicPr>
            <a:picLocks noChangeAspect="1"/>
          </p:cNvPicPr>
          <p:nvPr/>
        </p:nvPicPr>
        <p:blipFill rotWithShape="1">
          <a:blip r:embed="rId3">
            <a:extLst>
              <a:ext uri="{28A0092B-C50C-407E-A947-70E740481C1C}">
                <a14:useLocalDpi xmlns:a14="http://schemas.microsoft.com/office/drawing/2010/main" val="0"/>
              </a:ext>
            </a:extLst>
          </a:blip>
          <a:srcRect t="-4156" b="-1"/>
          <a:stretch/>
        </p:blipFill>
        <p:spPr>
          <a:xfrm>
            <a:off x="638099" y="1390186"/>
            <a:ext cx="5019456" cy="3921110"/>
          </a:xfrm>
          <a:prstGeom prst="rect">
            <a:avLst/>
          </a:prstGeom>
        </p:spPr>
      </p:pic>
    </p:spTree>
    <p:extLst>
      <p:ext uri="{BB962C8B-B14F-4D97-AF65-F5344CB8AC3E}">
        <p14:creationId xmlns:p14="http://schemas.microsoft.com/office/powerpoint/2010/main" val="381183349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7C2DC70-836F-4C9B-BD94-652D76A00C62}"/>
              </a:ext>
            </a:extLst>
          </p:cNvPr>
          <p:cNvSpPr>
            <a:spLocks noGrp="1"/>
          </p:cNvSpPr>
          <p:nvPr>
            <p:ph type="body" idx="1"/>
          </p:nvPr>
        </p:nvSpPr>
        <p:spPr>
          <a:xfrm>
            <a:off x="6600825" y="2800349"/>
            <a:ext cx="5122334" cy="3125531"/>
          </a:xfrm>
        </p:spPr>
        <p:txBody>
          <a:bodyPr/>
          <a:lstStyle/>
          <a:p>
            <a:pPr>
              <a:buFont typeface="Wingdings" panose="05000000000000000000" pitchFamily="2" charset="2"/>
              <a:buChar char="à"/>
            </a:pPr>
            <a:r>
              <a:rPr lang="de-DE" dirty="0" err="1">
                <a:sym typeface="Wingdings" panose="05000000000000000000" pitchFamily="2" charset="2"/>
              </a:rPr>
              <a:t>Less</a:t>
            </a:r>
            <a:r>
              <a:rPr lang="de-DE" dirty="0">
                <a:sym typeface="Wingdings" panose="05000000000000000000" pitchFamily="2" charset="2"/>
              </a:rPr>
              <a:t> </a:t>
            </a:r>
            <a:r>
              <a:rPr lang="de-DE" dirty="0" err="1">
                <a:sym typeface="Wingdings" panose="05000000000000000000" pitchFamily="2" charset="2"/>
              </a:rPr>
              <a:t>average</a:t>
            </a:r>
            <a:r>
              <a:rPr lang="de-DE" dirty="0">
                <a:sym typeface="Wingdings" panose="05000000000000000000" pitchFamily="2" charset="2"/>
              </a:rPr>
              <a:t> </a:t>
            </a:r>
            <a:r>
              <a:rPr lang="de-DE" dirty="0" err="1">
                <a:sym typeface="Wingdings" panose="05000000000000000000" pitchFamily="2" charset="2"/>
              </a:rPr>
              <a:t>stars</a:t>
            </a:r>
            <a:r>
              <a:rPr lang="de-DE" dirty="0">
                <a:sym typeface="Wingdings" panose="05000000000000000000" pitchFamily="2" charset="2"/>
              </a:rPr>
              <a:t> </a:t>
            </a:r>
            <a:r>
              <a:rPr lang="de-DE" dirty="0" err="1">
                <a:sym typeface="Wingdings" panose="05000000000000000000" pitchFamily="2" charset="2"/>
              </a:rPr>
              <a:t>for</a:t>
            </a:r>
            <a:r>
              <a:rPr lang="de-DE" dirty="0">
                <a:sym typeface="Wingdings" panose="05000000000000000000" pitchFamily="2" charset="2"/>
              </a:rPr>
              <a:t> Topic 3 (</a:t>
            </a:r>
            <a:r>
              <a:rPr lang="en-US" dirty="0"/>
              <a:t>'food', 'time', 'order', 'place', 'come', 'service', 'table', 'wait', 'drink', 'bar’) Restaurant / Diner</a:t>
            </a:r>
          </a:p>
          <a:p>
            <a:pPr marL="0" indent="0">
              <a:buNone/>
            </a:pPr>
            <a:endParaRPr lang="en-US" dirty="0"/>
          </a:p>
        </p:txBody>
      </p:sp>
      <p:sp>
        <p:nvSpPr>
          <p:cNvPr id="3" name="Titel 2">
            <a:extLst>
              <a:ext uri="{FF2B5EF4-FFF2-40B4-BE49-F238E27FC236}">
                <a16:creationId xmlns:a16="http://schemas.microsoft.com/office/drawing/2014/main" id="{46B43380-E165-4511-9467-C74D78AB2F48}"/>
              </a:ext>
            </a:extLst>
          </p:cNvPr>
          <p:cNvSpPr>
            <a:spLocks noGrp="1"/>
          </p:cNvSpPr>
          <p:nvPr>
            <p:ph type="title"/>
          </p:nvPr>
        </p:nvSpPr>
        <p:spPr/>
        <p:txBody>
          <a:bodyPr/>
          <a:lstStyle/>
          <a:p>
            <a:r>
              <a:rPr lang="de-DE" dirty="0"/>
              <a:t>4. </a:t>
            </a:r>
            <a:r>
              <a:rPr lang="de-DE" dirty="0" err="1"/>
              <a:t>Results</a:t>
            </a:r>
            <a:endParaRPr lang="en-US" dirty="0"/>
          </a:p>
        </p:txBody>
      </p:sp>
      <p:sp>
        <p:nvSpPr>
          <p:cNvPr id="4" name="Foliennummernplatzhalter 3">
            <a:extLst>
              <a:ext uri="{FF2B5EF4-FFF2-40B4-BE49-F238E27FC236}">
                <a16:creationId xmlns:a16="http://schemas.microsoft.com/office/drawing/2014/main" id="{41BF048A-ED30-49A6-B094-DAB3B39AC7BC}"/>
              </a:ext>
            </a:extLst>
          </p:cNvPr>
          <p:cNvSpPr>
            <a:spLocks noGrp="1"/>
          </p:cNvSpPr>
          <p:nvPr>
            <p:ph type="sldNum" sz="quarter" idx="2"/>
          </p:nvPr>
        </p:nvSpPr>
        <p:spPr/>
        <p:txBody>
          <a:bodyPr/>
          <a:lstStyle/>
          <a:p>
            <a:fld id="{42ED2AF5-F759-4848-B138-58079E1CDAA6}" type="slidenum">
              <a:rPr lang="en-US" smtClean="0"/>
              <a:t>33</a:t>
            </a:fld>
            <a:endParaRPr lang="en-US" dirty="0"/>
          </a:p>
        </p:txBody>
      </p:sp>
      <p:pic>
        <p:nvPicPr>
          <p:cNvPr id="8" name="Grafik 7">
            <a:extLst>
              <a:ext uri="{FF2B5EF4-FFF2-40B4-BE49-F238E27FC236}">
                <a16:creationId xmlns:a16="http://schemas.microsoft.com/office/drawing/2014/main" id="{FE18C2C3-10C5-4D89-B527-2082A8B0A4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7092" y="1326620"/>
            <a:ext cx="5803404" cy="4352553"/>
          </a:xfrm>
          <a:prstGeom prst="rect">
            <a:avLst/>
          </a:prstGeom>
        </p:spPr>
      </p:pic>
    </p:spTree>
    <p:extLst>
      <p:ext uri="{BB962C8B-B14F-4D97-AF65-F5344CB8AC3E}">
        <p14:creationId xmlns:p14="http://schemas.microsoft.com/office/powerpoint/2010/main" val="289620048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57C2DC70-836F-4C9B-BD94-652D76A00C62}"/>
                  </a:ext>
                </a:extLst>
              </p:cNvPr>
              <p:cNvSpPr>
                <a:spLocks noGrp="1"/>
              </p:cNvSpPr>
              <p:nvPr>
                <p:ph type="body" idx="1"/>
              </p:nvPr>
            </p:nvSpPr>
            <p:spPr>
              <a:xfrm>
                <a:off x="4888089" y="1061157"/>
                <a:ext cx="6835070" cy="4864724"/>
              </a:xfrm>
            </p:spPr>
            <p:txBody>
              <a:bodyPr/>
              <a:lstStyle/>
              <a:p>
                <a:r>
                  <a:rPr lang="de-DE" dirty="0">
                    <a:sym typeface="Wingdings" panose="05000000000000000000" pitchFamily="2" charset="2"/>
                  </a:rPr>
                  <a:t>Working </a:t>
                </a:r>
                <a:r>
                  <a:rPr lang="de-DE" dirty="0" err="1">
                    <a:sym typeface="Wingdings" panose="05000000000000000000" pitchFamily="2" charset="2"/>
                  </a:rPr>
                  <a:t>pipeline</a:t>
                </a:r>
                <a:r>
                  <a:rPr lang="de-DE" dirty="0">
                    <a:sym typeface="Wingdings" panose="05000000000000000000" pitchFamily="2" charset="2"/>
                  </a:rPr>
                  <a:t> </a:t>
                </a:r>
                <a:r>
                  <a:rPr lang="de-DE" dirty="0" err="1">
                    <a:sym typeface="Wingdings" panose="05000000000000000000" pitchFamily="2" charset="2"/>
                  </a:rPr>
                  <a:t>implemented</a:t>
                </a:r>
                <a:endParaRPr lang="de-DE" dirty="0">
                  <a:sym typeface="Wingdings" panose="05000000000000000000" pitchFamily="2" charset="2"/>
                </a:endParaRPr>
              </a:p>
              <a:p>
                <a:pPr marL="0" indent="0">
                  <a:buNone/>
                </a:pPr>
                <a:endParaRPr lang="de-DE" dirty="0">
                  <a:sym typeface="Wingdings" panose="05000000000000000000" pitchFamily="2" charset="2"/>
                </a:endParaRPr>
              </a:p>
              <a:p>
                <a:r>
                  <a:rPr lang="de-DE" dirty="0">
                    <a:sym typeface="Wingdings" panose="05000000000000000000" pitchFamily="2" charset="2"/>
                  </a:rPr>
                  <a:t>Topic 0 and 3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pretty</a:t>
                </a:r>
                <a:r>
                  <a:rPr lang="de-DE" dirty="0">
                    <a:sym typeface="Wingdings" panose="05000000000000000000" pitchFamily="2" charset="2"/>
                  </a:rPr>
                  <a:t> </a:t>
                </a:r>
                <a:r>
                  <a:rPr lang="de-DE" dirty="0" err="1">
                    <a:sym typeface="Wingdings" panose="05000000000000000000" pitchFamily="2" charset="2"/>
                  </a:rPr>
                  <a:t>similar</a:t>
                </a:r>
                <a:endParaRPr lang="de-DE" dirty="0">
                  <a:sym typeface="Wingdings" panose="05000000000000000000" pitchFamily="2" charset="2"/>
                </a:endParaRPr>
              </a:p>
              <a:p>
                <a:pPr lvl="1"/>
                <a:r>
                  <a:rPr lang="de-DE" dirty="0">
                    <a:sym typeface="Wingdings" panose="05000000000000000000" pitchFamily="2" charset="2"/>
                  </a:rPr>
                  <a:t>5 </a:t>
                </a:r>
                <a:r>
                  <a:rPr lang="de-DE" dirty="0" err="1">
                    <a:sym typeface="Wingdings" panose="05000000000000000000" pitchFamily="2" charset="2"/>
                  </a:rPr>
                  <a:t>topics</a:t>
                </a:r>
                <a:r>
                  <a:rPr lang="de-DE" dirty="0">
                    <a:sym typeface="Wingdings" panose="05000000000000000000" pitchFamily="2" charset="2"/>
                  </a:rPr>
                  <a:t> </a:t>
                </a:r>
                <a:r>
                  <a:rPr lang="de-DE" dirty="0" err="1">
                    <a:sym typeface="Wingdings" panose="05000000000000000000" pitchFamily="2" charset="2"/>
                  </a:rPr>
                  <a:t>for</a:t>
                </a:r>
                <a:r>
                  <a:rPr lang="de-DE" dirty="0">
                    <a:sym typeface="Wingdings" panose="05000000000000000000" pitchFamily="2" charset="2"/>
                  </a:rPr>
                  <a:t> LDA </a:t>
                </a:r>
                <a:r>
                  <a:rPr lang="de-DE" dirty="0" err="1">
                    <a:sym typeface="Wingdings" panose="05000000000000000000" pitchFamily="2" charset="2"/>
                  </a:rPr>
                  <a:t>are</a:t>
                </a:r>
                <a:r>
                  <a:rPr lang="de-DE" dirty="0">
                    <a:sym typeface="Wingdings" panose="05000000000000000000" pitchFamily="2" charset="2"/>
                  </a:rPr>
                  <a:t> not optimal</a:t>
                </a:r>
              </a:p>
              <a:p>
                <a:pPr lvl="1"/>
                <a:r>
                  <a:rPr lang="de-DE" dirty="0">
                    <a:ea typeface="Cambria Math" panose="02040503050406030204" pitchFamily="18" charset="0"/>
                    <a:sym typeface="Wingdings" panose="05000000000000000000" pitchFamily="2" charset="2"/>
                  </a:rPr>
                  <a:t>Default </a:t>
                </a:r>
                <a:r>
                  <a:rPr lang="de-DE" dirty="0" err="1">
                    <a:ea typeface="Cambria Math" panose="02040503050406030204" pitchFamily="18" charset="0"/>
                    <a:sym typeface="Wingdings" panose="05000000000000000000" pitchFamily="2" charset="2"/>
                  </a:rPr>
                  <a:t>values</a:t>
                </a:r>
                <a:r>
                  <a:rPr lang="de-DE" dirty="0">
                    <a:ea typeface="Cambria Math" panose="02040503050406030204" pitchFamily="18" charset="0"/>
                    <a:sym typeface="Wingdings" panose="05000000000000000000" pitchFamily="2" charset="2"/>
                  </a:rPr>
                  <a:t> </a:t>
                </a:r>
                <a:r>
                  <a:rPr lang="de-DE" dirty="0" err="1">
                    <a:ea typeface="Cambria Math" panose="02040503050406030204" pitchFamily="18" charset="0"/>
                    <a:sym typeface="Wingdings" panose="05000000000000000000" pitchFamily="2" charset="2"/>
                  </a:rPr>
                  <a:t>for</a:t>
                </a:r>
                <a:r>
                  <a:rPr lang="de-DE" dirty="0">
                    <a:ea typeface="Cambria Math" panose="02040503050406030204" pitchFamily="18" charset="0"/>
                    <a:sym typeface="Wingdings" panose="05000000000000000000" pitchFamily="2" charset="2"/>
                  </a:rPr>
                  <a:t> </a:t>
                </a:r>
                <a14:m>
                  <m:oMath xmlns:m="http://schemas.openxmlformats.org/officeDocument/2006/math">
                    <m:r>
                      <a:rPr lang="de-DE" i="1" smtClean="0">
                        <a:latin typeface="Cambria Math" panose="02040503050406030204" pitchFamily="18" charset="0"/>
                        <a:ea typeface="Cambria Math" panose="02040503050406030204" pitchFamily="18" charset="0"/>
                        <a:sym typeface="Wingdings" panose="05000000000000000000" pitchFamily="2" charset="2"/>
                      </a:rPr>
                      <m:t>𝛼</m:t>
                    </m:r>
                  </m:oMath>
                </a14:m>
                <a:r>
                  <a:rPr lang="de-DE" dirty="0">
                    <a:sym typeface="Wingdings" panose="05000000000000000000" pitchFamily="2" charset="2"/>
                  </a:rPr>
                  <a:t> and </a:t>
                </a:r>
                <a14:m>
                  <m:oMath xmlns:m="http://schemas.openxmlformats.org/officeDocument/2006/math">
                    <m:r>
                      <a:rPr lang="de-DE" i="1" dirty="0" smtClean="0">
                        <a:latin typeface="Cambria Math" panose="02040503050406030204" pitchFamily="18" charset="0"/>
                        <a:ea typeface="Cambria Math" panose="02040503050406030204" pitchFamily="18" charset="0"/>
                        <a:sym typeface="Wingdings" panose="05000000000000000000" pitchFamily="2" charset="2"/>
                      </a:rPr>
                      <m:t>𝛽</m:t>
                    </m:r>
                  </m:oMath>
                </a14:m>
                <a:endParaRPr lang="en-US" dirty="0"/>
              </a:p>
              <a:p>
                <a:pPr lvl="1"/>
                <a:r>
                  <a:rPr lang="en-US" dirty="0"/>
                  <a:t>Only used 1-grams</a:t>
                </a:r>
              </a:p>
              <a:p>
                <a:pPr>
                  <a:buFont typeface="Wingdings" panose="05000000000000000000" pitchFamily="2" charset="2"/>
                  <a:buChar char="à"/>
                </a:pPr>
                <a:endParaRPr lang="en-US" dirty="0"/>
              </a:p>
              <a:p>
                <a:pPr marL="0" indent="0">
                  <a:buNone/>
                </a:pPr>
                <a:endParaRPr lang="en-US" dirty="0"/>
              </a:p>
            </p:txBody>
          </p:sp>
        </mc:Choice>
        <mc:Fallback>
          <p:sp>
            <p:nvSpPr>
              <p:cNvPr id="2" name="Textplatzhalter 1">
                <a:extLst>
                  <a:ext uri="{FF2B5EF4-FFF2-40B4-BE49-F238E27FC236}">
                    <a16:creationId xmlns:a16="http://schemas.microsoft.com/office/drawing/2014/main" id="{57C2DC70-836F-4C9B-BD94-652D76A00C62}"/>
                  </a:ext>
                </a:extLst>
              </p:cNvPr>
              <p:cNvSpPr>
                <a:spLocks noGrp="1" noRot="1" noChangeAspect="1" noMove="1" noResize="1" noEditPoints="1" noAdjustHandles="1" noChangeArrowheads="1" noChangeShapeType="1" noTextEdit="1"/>
              </p:cNvSpPr>
              <p:nvPr>
                <p:ph type="body" idx="1"/>
              </p:nvPr>
            </p:nvSpPr>
            <p:spPr>
              <a:xfrm>
                <a:off x="4888089" y="1061157"/>
                <a:ext cx="6835070" cy="4864724"/>
              </a:xfrm>
              <a:blipFill>
                <a:blip r:embed="rId2"/>
                <a:stretch>
                  <a:fillRect l="-2676" t="-3008"/>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46B43380-E165-4511-9467-C74D78AB2F48}"/>
              </a:ext>
            </a:extLst>
          </p:cNvPr>
          <p:cNvSpPr>
            <a:spLocks noGrp="1"/>
          </p:cNvSpPr>
          <p:nvPr>
            <p:ph type="title"/>
          </p:nvPr>
        </p:nvSpPr>
        <p:spPr/>
        <p:txBody>
          <a:bodyPr/>
          <a:lstStyle/>
          <a:p>
            <a:r>
              <a:rPr lang="de-DE" dirty="0"/>
              <a:t>5. </a:t>
            </a:r>
            <a:r>
              <a:rPr lang="de-DE" dirty="0" err="1"/>
              <a:t>Discussion</a:t>
            </a:r>
            <a:endParaRPr lang="en-US" dirty="0"/>
          </a:p>
        </p:txBody>
      </p:sp>
      <p:sp>
        <p:nvSpPr>
          <p:cNvPr id="4" name="Foliennummernplatzhalter 3">
            <a:extLst>
              <a:ext uri="{FF2B5EF4-FFF2-40B4-BE49-F238E27FC236}">
                <a16:creationId xmlns:a16="http://schemas.microsoft.com/office/drawing/2014/main" id="{41BF048A-ED30-49A6-B094-DAB3B39AC7BC}"/>
              </a:ext>
            </a:extLst>
          </p:cNvPr>
          <p:cNvSpPr>
            <a:spLocks noGrp="1"/>
          </p:cNvSpPr>
          <p:nvPr>
            <p:ph type="sldNum" sz="quarter" idx="2"/>
          </p:nvPr>
        </p:nvSpPr>
        <p:spPr/>
        <p:txBody>
          <a:bodyPr/>
          <a:lstStyle/>
          <a:p>
            <a:fld id="{42ED2AF5-F759-4848-B138-58079E1CDAA6}" type="slidenum">
              <a:rPr lang="en-US" smtClean="0"/>
              <a:t>34</a:t>
            </a:fld>
            <a:endParaRPr lang="en-US" dirty="0"/>
          </a:p>
        </p:txBody>
      </p:sp>
      <p:pic>
        <p:nvPicPr>
          <p:cNvPr id="9" name="Grafik 8">
            <a:extLst>
              <a:ext uri="{FF2B5EF4-FFF2-40B4-BE49-F238E27FC236}">
                <a16:creationId xmlns:a16="http://schemas.microsoft.com/office/drawing/2014/main" id="{9B7B30E1-E485-4503-8C6F-A84FEAABFFBD}"/>
              </a:ext>
            </a:extLst>
          </p:cNvPr>
          <p:cNvPicPr>
            <a:picLocks noChangeAspect="1"/>
          </p:cNvPicPr>
          <p:nvPr/>
        </p:nvPicPr>
        <p:blipFill rotWithShape="1">
          <a:blip r:embed="rId3">
            <a:extLst>
              <a:ext uri="{28A0092B-C50C-407E-A947-70E740481C1C}">
                <a14:useLocalDpi xmlns:a14="http://schemas.microsoft.com/office/drawing/2010/main" val="0"/>
              </a:ext>
            </a:extLst>
          </a:blip>
          <a:srcRect l="6217" t="15061" r="2637" b="19184"/>
          <a:stretch/>
        </p:blipFill>
        <p:spPr>
          <a:xfrm>
            <a:off x="677338" y="1061157"/>
            <a:ext cx="3681478" cy="1991943"/>
          </a:xfrm>
          <a:prstGeom prst="rect">
            <a:avLst/>
          </a:prstGeom>
        </p:spPr>
      </p:pic>
      <p:pic>
        <p:nvPicPr>
          <p:cNvPr id="10" name="Grafik 9">
            <a:extLst>
              <a:ext uri="{FF2B5EF4-FFF2-40B4-BE49-F238E27FC236}">
                <a16:creationId xmlns:a16="http://schemas.microsoft.com/office/drawing/2014/main" id="{05048DCE-5092-43A2-938F-97E7D1BF95EE}"/>
              </a:ext>
            </a:extLst>
          </p:cNvPr>
          <p:cNvPicPr>
            <a:picLocks noChangeAspect="1"/>
          </p:cNvPicPr>
          <p:nvPr/>
        </p:nvPicPr>
        <p:blipFill rotWithShape="1">
          <a:blip r:embed="rId4">
            <a:extLst>
              <a:ext uri="{28A0092B-C50C-407E-A947-70E740481C1C}">
                <a14:useLocalDpi xmlns:a14="http://schemas.microsoft.com/office/drawing/2010/main" val="0"/>
              </a:ext>
            </a:extLst>
          </a:blip>
          <a:srcRect l="6218" t="14410" r="2961" b="19184"/>
          <a:stretch/>
        </p:blipFill>
        <p:spPr>
          <a:xfrm>
            <a:off x="677338" y="3287606"/>
            <a:ext cx="3681478" cy="2018875"/>
          </a:xfrm>
          <a:prstGeom prst="rect">
            <a:avLst/>
          </a:prstGeom>
        </p:spPr>
      </p:pic>
    </p:spTree>
    <p:extLst>
      <p:ext uri="{BB962C8B-B14F-4D97-AF65-F5344CB8AC3E}">
        <p14:creationId xmlns:p14="http://schemas.microsoft.com/office/powerpoint/2010/main" val="229561539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306DDF5F-CCA5-453F-B71F-F560F2F2FE80}"/>
                  </a:ext>
                </a:extLst>
              </p:cNvPr>
              <p:cNvSpPr>
                <a:spLocks noGrp="1"/>
              </p:cNvSpPr>
              <p:nvPr>
                <p:ph type="body" idx="1"/>
              </p:nvPr>
            </p:nvSpPr>
            <p:spPr/>
            <p:txBody>
              <a:bodyPr/>
              <a:lstStyle/>
              <a:p>
                <a:r>
                  <a:rPr lang="de-DE" dirty="0"/>
                  <a:t>Determine </a:t>
                </a:r>
                <a14:m>
                  <m:oMath xmlns:m="http://schemas.openxmlformats.org/officeDocument/2006/math">
                    <m:r>
                      <a:rPr lang="de-DE" i="1" smtClean="0">
                        <a:latin typeface="Cambria Math" panose="02040503050406030204" pitchFamily="18" charset="0"/>
                        <a:ea typeface="Cambria Math" panose="02040503050406030204" pitchFamily="18" charset="0"/>
                      </a:rPr>
                      <m:t>𝛼</m:t>
                    </m:r>
                  </m:oMath>
                </a14:m>
                <a:r>
                  <a:rPr lang="de-DE" dirty="0"/>
                  <a:t> and </a:t>
                </a:r>
                <a14:m>
                  <m:oMath xmlns:m="http://schemas.openxmlformats.org/officeDocument/2006/math">
                    <m:r>
                      <a:rPr lang="de-DE" i="1" smtClean="0">
                        <a:latin typeface="Cambria Math" panose="02040503050406030204" pitchFamily="18" charset="0"/>
                        <a:ea typeface="Cambria Math" panose="02040503050406030204" pitchFamily="18" charset="0"/>
                      </a:rPr>
                      <m:t>𝛽</m:t>
                    </m:r>
                  </m:oMath>
                </a14:m>
                <a:endParaRPr lang="de-DE" dirty="0"/>
              </a:p>
              <a:p>
                <a:pPr lvl="1"/>
                <a:r>
                  <a:rPr lang="de-DE" dirty="0"/>
                  <a:t>Grid </a:t>
                </a:r>
                <a:r>
                  <a:rPr lang="de-DE" dirty="0" err="1"/>
                  <a:t>search</a:t>
                </a:r>
                <a:endParaRPr lang="de-DE" dirty="0"/>
              </a:p>
              <a:p>
                <a:pPr marL="279400" lvl="1" indent="0">
                  <a:buNone/>
                </a:pPr>
                <a:endParaRPr lang="de-DE" dirty="0"/>
              </a:p>
              <a:p>
                <a:r>
                  <a:rPr lang="de-DE" dirty="0" err="1"/>
                  <a:t>Determine</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topics</a:t>
                </a:r>
                <a:r>
                  <a:rPr lang="de-DE" dirty="0"/>
                  <a:t> (</a:t>
                </a:r>
                <a14:m>
                  <m:oMath xmlns:m="http://schemas.openxmlformats.org/officeDocument/2006/math">
                    <m:r>
                      <a:rPr lang="de-DE" i="1" dirty="0" smtClean="0">
                        <a:latin typeface="Cambria Math" panose="02040503050406030204" pitchFamily="18" charset="0"/>
                      </a:rPr>
                      <m:t>𝑘</m:t>
                    </m:r>
                  </m:oMath>
                </a14:m>
                <a:r>
                  <a:rPr lang="de-DE" dirty="0"/>
                  <a:t>) </a:t>
                </a:r>
              </a:p>
              <a:p>
                <a:pPr lvl="1"/>
                <a:r>
                  <a:rPr lang="de-DE" dirty="0"/>
                  <a:t>Grid </a:t>
                </a:r>
                <a:r>
                  <a:rPr lang="de-DE" dirty="0" err="1"/>
                  <a:t>search</a:t>
                </a:r>
                <a:endParaRPr lang="de-DE" dirty="0"/>
              </a:p>
              <a:p>
                <a:pPr lvl="1"/>
                <a:r>
                  <a:rPr lang="de-DE" dirty="0"/>
                  <a:t>HDP-LDA</a:t>
                </a:r>
              </a:p>
              <a:p>
                <a:pPr marL="279400" lvl="1" indent="0">
                  <a:buNone/>
                </a:pPr>
                <a:endParaRPr lang="de-DE" dirty="0"/>
              </a:p>
              <a:p>
                <a:r>
                  <a:rPr lang="de-DE" dirty="0"/>
                  <a:t>Expanding code </a:t>
                </a:r>
                <a:r>
                  <a:rPr lang="de-DE" dirty="0" err="1"/>
                  <a:t>to</a:t>
                </a:r>
                <a:r>
                  <a:rPr lang="de-DE" dirty="0"/>
                  <a:t> </a:t>
                </a:r>
                <a:r>
                  <a:rPr lang="de-DE" dirty="0" err="1"/>
                  <a:t>answer</a:t>
                </a:r>
                <a:r>
                  <a:rPr lang="de-DE" dirty="0"/>
                  <a:t> </a:t>
                </a:r>
                <a:r>
                  <a:rPr lang="de-DE" dirty="0" err="1"/>
                  <a:t>the</a:t>
                </a:r>
                <a:r>
                  <a:rPr lang="de-DE" dirty="0"/>
                  <a:t> </a:t>
                </a:r>
                <a:r>
                  <a:rPr lang="de-DE" dirty="0" err="1"/>
                  <a:t>question</a:t>
                </a:r>
                <a:r>
                  <a:rPr lang="de-DE" dirty="0"/>
                  <a:t>: </a:t>
                </a:r>
                <a:r>
                  <a:rPr lang="en-US" dirty="0"/>
                  <a:t>What do the citizen in Pittsburgh want? What is important to consider when opening a new business?</a:t>
                </a:r>
              </a:p>
              <a:p>
                <a:pPr lvl="1"/>
                <a:r>
                  <a:rPr lang="en-US" dirty="0"/>
                  <a:t>Analysis of all businesses in the area</a:t>
                </a:r>
              </a:p>
              <a:p>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0" indent="0">
                  <a:buNone/>
                </a:pPr>
                <a:endParaRPr lang="de-DE" dirty="0"/>
              </a:p>
              <a:p>
                <a:endParaRPr lang="de-DE" dirty="0"/>
              </a:p>
              <a:p>
                <a:endParaRPr lang="en-US" dirty="0"/>
              </a:p>
            </p:txBody>
          </p:sp>
        </mc:Choice>
        <mc:Fallback>
          <p:sp>
            <p:nvSpPr>
              <p:cNvPr id="2" name="Textplatzhalter 1">
                <a:extLst>
                  <a:ext uri="{FF2B5EF4-FFF2-40B4-BE49-F238E27FC236}">
                    <a16:creationId xmlns:a16="http://schemas.microsoft.com/office/drawing/2014/main" id="{306DDF5F-CCA5-453F-B71F-F560F2F2FE80}"/>
                  </a:ext>
                </a:extLst>
              </p:cNvPr>
              <p:cNvSpPr>
                <a:spLocks noGrp="1" noRot="1" noChangeAspect="1" noMove="1" noResize="1" noEditPoints="1" noAdjustHandles="1" noChangeArrowheads="1" noChangeShapeType="1" noTextEdit="1"/>
              </p:cNvSpPr>
              <p:nvPr>
                <p:ph type="body" idx="1"/>
              </p:nvPr>
            </p:nvSpPr>
            <p:spPr>
              <a:blipFill>
                <a:blip r:embed="rId2"/>
                <a:stretch>
                  <a:fillRect l="-1575" t="-3019"/>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AE33A766-19B2-489D-A116-A866F1B8CFA8}"/>
              </a:ext>
            </a:extLst>
          </p:cNvPr>
          <p:cNvSpPr>
            <a:spLocks noGrp="1"/>
          </p:cNvSpPr>
          <p:nvPr>
            <p:ph type="title"/>
          </p:nvPr>
        </p:nvSpPr>
        <p:spPr/>
        <p:txBody>
          <a:bodyPr>
            <a:normAutofit/>
          </a:bodyPr>
          <a:lstStyle/>
          <a:p>
            <a:r>
              <a:rPr lang="de-DE" dirty="0"/>
              <a:t>6. </a:t>
            </a:r>
            <a:r>
              <a:rPr lang="de-DE" dirty="0" err="1"/>
              <a:t>Prospects</a:t>
            </a:r>
            <a:endParaRPr lang="en-US" dirty="0"/>
          </a:p>
        </p:txBody>
      </p:sp>
      <p:sp>
        <p:nvSpPr>
          <p:cNvPr id="4" name="Foliennummernplatzhalter 3">
            <a:extLst>
              <a:ext uri="{FF2B5EF4-FFF2-40B4-BE49-F238E27FC236}">
                <a16:creationId xmlns:a16="http://schemas.microsoft.com/office/drawing/2014/main" id="{A68AB139-11DB-405F-A06D-FF952BB6321E}"/>
              </a:ext>
            </a:extLst>
          </p:cNvPr>
          <p:cNvSpPr>
            <a:spLocks noGrp="1"/>
          </p:cNvSpPr>
          <p:nvPr>
            <p:ph type="sldNum" sz="quarter" idx="2"/>
          </p:nvPr>
        </p:nvSpPr>
        <p:spPr/>
        <p:txBody>
          <a:bodyPr/>
          <a:lstStyle/>
          <a:p>
            <a:fld id="{42ED2AF5-F759-4848-B138-58079E1CDAA6}" type="slidenum">
              <a:rPr lang="en-US" smtClean="0"/>
              <a:t>35</a:t>
            </a:fld>
            <a:endParaRPr lang="en-US" dirty="0"/>
          </a:p>
        </p:txBody>
      </p:sp>
    </p:spTree>
    <p:extLst>
      <p:ext uri="{BB962C8B-B14F-4D97-AF65-F5344CB8AC3E}">
        <p14:creationId xmlns:p14="http://schemas.microsoft.com/office/powerpoint/2010/main" val="88385275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06DDF5F-CCA5-453F-B71F-F560F2F2FE80}"/>
              </a:ext>
            </a:extLst>
          </p:cNvPr>
          <p:cNvSpPr>
            <a:spLocks noGrp="1"/>
          </p:cNvSpPr>
          <p:nvPr>
            <p:ph type="body" idx="1"/>
          </p:nvPr>
        </p:nvSpPr>
        <p:spPr/>
        <p:txBody>
          <a:bodyPr/>
          <a:lstStyle/>
          <a:p>
            <a:pPr marL="0"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0" indent="0">
              <a:buNone/>
            </a:pPr>
            <a:endParaRPr lang="de-DE" dirty="0"/>
          </a:p>
          <a:p>
            <a:endParaRPr lang="de-DE" dirty="0"/>
          </a:p>
          <a:p>
            <a:endParaRPr lang="en-US" dirty="0"/>
          </a:p>
        </p:txBody>
      </p:sp>
      <p:sp>
        <p:nvSpPr>
          <p:cNvPr id="3" name="Titel 2">
            <a:extLst>
              <a:ext uri="{FF2B5EF4-FFF2-40B4-BE49-F238E27FC236}">
                <a16:creationId xmlns:a16="http://schemas.microsoft.com/office/drawing/2014/main" id="{AE33A766-19B2-489D-A116-A866F1B8CFA8}"/>
              </a:ext>
            </a:extLst>
          </p:cNvPr>
          <p:cNvSpPr>
            <a:spLocks noGrp="1"/>
          </p:cNvSpPr>
          <p:nvPr>
            <p:ph type="title"/>
          </p:nvPr>
        </p:nvSpPr>
        <p:spPr/>
        <p:txBody>
          <a:bodyPr>
            <a:normAutofit/>
          </a:bodyPr>
          <a:lstStyle/>
          <a:p>
            <a:r>
              <a:rPr lang="de-DE" dirty="0"/>
              <a:t>6. </a:t>
            </a:r>
            <a:r>
              <a:rPr lang="de-DE" dirty="0" err="1"/>
              <a:t>Prospects</a:t>
            </a:r>
            <a:endParaRPr lang="en-US" dirty="0"/>
          </a:p>
        </p:txBody>
      </p:sp>
      <p:sp>
        <p:nvSpPr>
          <p:cNvPr id="4" name="Foliennummernplatzhalter 3">
            <a:extLst>
              <a:ext uri="{FF2B5EF4-FFF2-40B4-BE49-F238E27FC236}">
                <a16:creationId xmlns:a16="http://schemas.microsoft.com/office/drawing/2014/main" id="{A68AB139-11DB-405F-A06D-FF952BB6321E}"/>
              </a:ext>
            </a:extLst>
          </p:cNvPr>
          <p:cNvSpPr>
            <a:spLocks noGrp="1"/>
          </p:cNvSpPr>
          <p:nvPr>
            <p:ph type="sldNum" sz="quarter" idx="2"/>
          </p:nvPr>
        </p:nvSpPr>
        <p:spPr/>
        <p:txBody>
          <a:bodyPr/>
          <a:lstStyle/>
          <a:p>
            <a:fld id="{42ED2AF5-F759-4848-B138-58079E1CDAA6}" type="slidenum">
              <a:rPr lang="en-US" smtClean="0"/>
              <a:t>36</a:t>
            </a:fld>
            <a:endParaRPr lang="en-US" dirty="0"/>
          </a:p>
        </p:txBody>
      </p:sp>
      <p:pic>
        <p:nvPicPr>
          <p:cNvPr id="8" name="Grafik 7">
            <a:extLst>
              <a:ext uri="{FF2B5EF4-FFF2-40B4-BE49-F238E27FC236}">
                <a16:creationId xmlns:a16="http://schemas.microsoft.com/office/drawing/2014/main" id="{88472620-F8D8-4272-A6A7-6C574B08723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471061" y="807955"/>
            <a:ext cx="9283742" cy="5514976"/>
          </a:xfrm>
          <a:prstGeom prst="rect">
            <a:avLst/>
          </a:prstGeom>
        </p:spPr>
      </p:pic>
    </p:spTree>
    <p:extLst>
      <p:ext uri="{BB962C8B-B14F-4D97-AF65-F5344CB8AC3E}">
        <p14:creationId xmlns:p14="http://schemas.microsoft.com/office/powerpoint/2010/main" val="4775034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306DDF5F-CCA5-453F-B71F-F560F2F2FE80}"/>
                  </a:ext>
                </a:extLst>
              </p:cNvPr>
              <p:cNvSpPr>
                <a:spLocks noGrp="1"/>
              </p:cNvSpPr>
              <p:nvPr>
                <p:ph type="body" idx="1"/>
              </p:nvPr>
            </p:nvSpPr>
            <p:spPr/>
            <p:txBody>
              <a:bodyPr>
                <a:normAutofit fontScale="92500" lnSpcReduction="10000"/>
              </a:bodyPr>
              <a:lstStyle/>
              <a:p>
                <a:r>
                  <a:rPr lang="de-DE" dirty="0"/>
                  <a:t>Determine </a:t>
                </a:r>
                <a14:m>
                  <m:oMath xmlns:m="http://schemas.openxmlformats.org/officeDocument/2006/math">
                    <m:r>
                      <a:rPr lang="de-DE" i="1" smtClean="0">
                        <a:latin typeface="Cambria Math" panose="02040503050406030204" pitchFamily="18" charset="0"/>
                        <a:ea typeface="Cambria Math" panose="02040503050406030204" pitchFamily="18" charset="0"/>
                      </a:rPr>
                      <m:t>𝛼</m:t>
                    </m:r>
                  </m:oMath>
                </a14:m>
                <a:r>
                  <a:rPr lang="de-DE" dirty="0"/>
                  <a:t> and </a:t>
                </a:r>
                <a14:m>
                  <m:oMath xmlns:m="http://schemas.openxmlformats.org/officeDocument/2006/math">
                    <m:r>
                      <a:rPr lang="de-DE" i="1" smtClean="0">
                        <a:latin typeface="Cambria Math" panose="02040503050406030204" pitchFamily="18" charset="0"/>
                        <a:ea typeface="Cambria Math" panose="02040503050406030204" pitchFamily="18" charset="0"/>
                      </a:rPr>
                      <m:t>𝛽</m:t>
                    </m:r>
                  </m:oMath>
                </a14:m>
                <a:endParaRPr lang="de-DE" dirty="0"/>
              </a:p>
              <a:p>
                <a:pPr lvl="1"/>
                <a:r>
                  <a:rPr lang="de-DE" dirty="0"/>
                  <a:t>Grid </a:t>
                </a:r>
                <a:r>
                  <a:rPr lang="de-DE" dirty="0" err="1"/>
                  <a:t>search</a:t>
                </a:r>
                <a:endParaRPr lang="de-DE" dirty="0"/>
              </a:p>
              <a:p>
                <a:pPr marL="279400" lvl="1" indent="0">
                  <a:buNone/>
                </a:pPr>
                <a:endParaRPr lang="de-DE" dirty="0"/>
              </a:p>
              <a:p>
                <a:r>
                  <a:rPr lang="de-DE" dirty="0" err="1"/>
                  <a:t>Determine</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topics</a:t>
                </a:r>
                <a:r>
                  <a:rPr lang="de-DE" dirty="0"/>
                  <a:t> (</a:t>
                </a:r>
                <a14:m>
                  <m:oMath xmlns:m="http://schemas.openxmlformats.org/officeDocument/2006/math">
                    <m:r>
                      <a:rPr lang="de-DE" i="1" dirty="0" smtClean="0">
                        <a:latin typeface="Cambria Math" panose="02040503050406030204" pitchFamily="18" charset="0"/>
                      </a:rPr>
                      <m:t>𝑘</m:t>
                    </m:r>
                  </m:oMath>
                </a14:m>
                <a:r>
                  <a:rPr lang="de-DE" dirty="0"/>
                  <a:t>) </a:t>
                </a:r>
              </a:p>
              <a:p>
                <a:pPr lvl="1"/>
                <a:r>
                  <a:rPr lang="de-DE" dirty="0"/>
                  <a:t>Grid </a:t>
                </a:r>
                <a:r>
                  <a:rPr lang="de-DE" dirty="0" err="1"/>
                  <a:t>search</a:t>
                </a:r>
                <a:endParaRPr lang="de-DE" dirty="0"/>
              </a:p>
              <a:p>
                <a:pPr lvl="1"/>
                <a:r>
                  <a:rPr lang="de-DE" dirty="0"/>
                  <a:t>HDP-LDA</a:t>
                </a:r>
              </a:p>
              <a:p>
                <a:pPr marL="279400" lvl="1" indent="0">
                  <a:buNone/>
                </a:pPr>
                <a:endParaRPr lang="de-DE" dirty="0"/>
              </a:p>
              <a:p>
                <a:r>
                  <a:rPr lang="de-DE" dirty="0"/>
                  <a:t>Expanding code </a:t>
                </a:r>
                <a:r>
                  <a:rPr lang="de-DE" dirty="0" err="1"/>
                  <a:t>to</a:t>
                </a:r>
                <a:r>
                  <a:rPr lang="de-DE" dirty="0"/>
                  <a:t> </a:t>
                </a:r>
                <a:r>
                  <a:rPr lang="de-DE" dirty="0" err="1"/>
                  <a:t>answer</a:t>
                </a:r>
                <a:r>
                  <a:rPr lang="de-DE" dirty="0"/>
                  <a:t> </a:t>
                </a:r>
                <a:r>
                  <a:rPr lang="de-DE" dirty="0" err="1"/>
                  <a:t>the</a:t>
                </a:r>
                <a:r>
                  <a:rPr lang="de-DE" dirty="0"/>
                  <a:t> </a:t>
                </a:r>
                <a:r>
                  <a:rPr lang="de-DE" dirty="0" err="1"/>
                  <a:t>question</a:t>
                </a:r>
                <a:r>
                  <a:rPr lang="de-DE" dirty="0"/>
                  <a:t>: </a:t>
                </a:r>
                <a:r>
                  <a:rPr lang="en-US" dirty="0"/>
                  <a:t>What do the citizen in Pittsburgh want? What is important to consider when opening a new business?</a:t>
                </a:r>
              </a:p>
              <a:p>
                <a:pPr lvl="1"/>
                <a:r>
                  <a:rPr lang="en-US" dirty="0"/>
                  <a:t>Analysis of all businesses in the area</a:t>
                </a:r>
              </a:p>
              <a:p>
                <a:pPr marL="0" indent="0">
                  <a:buNone/>
                </a:pPr>
                <a:endParaRPr lang="de-DE" dirty="0"/>
              </a:p>
              <a:p>
                <a:r>
                  <a:rPr lang="de-DE" dirty="0"/>
                  <a:t>Evaluation </a:t>
                </a:r>
                <a:r>
                  <a:rPr lang="de-DE" dirty="0" err="1"/>
                  <a:t>of</a:t>
                </a:r>
                <a:r>
                  <a:rPr lang="de-DE" dirty="0"/>
                  <a:t> </a:t>
                </a:r>
                <a:r>
                  <a:rPr lang="de-DE" dirty="0" err="1"/>
                  <a:t>the</a:t>
                </a:r>
                <a:r>
                  <a:rPr lang="de-DE" dirty="0"/>
                  <a:t> </a:t>
                </a:r>
                <a:r>
                  <a:rPr lang="de-DE" dirty="0" err="1"/>
                  <a:t>results</a:t>
                </a:r>
                <a:endParaRPr lang="de-DE" dirty="0"/>
              </a:p>
              <a:p>
                <a:pPr lvl="1"/>
                <a:r>
                  <a:rPr lang="en-US" dirty="0"/>
                  <a:t>Score: approximate log-likelihood</a:t>
                </a:r>
              </a:p>
              <a:p>
                <a:pPr marL="279400" lvl="1" indent="0">
                  <a:buNone/>
                </a:pPr>
                <a:endParaRPr lang="en-US" dirty="0"/>
              </a:p>
              <a:p>
                <a:r>
                  <a:rPr lang="en-US" dirty="0"/>
                  <a:t>Using a database for storage</a:t>
                </a:r>
              </a:p>
              <a:p>
                <a:pPr marL="279400" lvl="1" indent="0">
                  <a:buNone/>
                </a:pPr>
                <a:endParaRPr lang="en-US" dirty="0"/>
              </a:p>
              <a:p>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0" indent="0">
                  <a:buNone/>
                </a:pPr>
                <a:endParaRPr lang="de-DE" dirty="0"/>
              </a:p>
              <a:p>
                <a:endParaRPr lang="de-DE" dirty="0"/>
              </a:p>
              <a:p>
                <a:endParaRPr lang="en-US" dirty="0"/>
              </a:p>
            </p:txBody>
          </p:sp>
        </mc:Choice>
        <mc:Fallback>
          <p:sp>
            <p:nvSpPr>
              <p:cNvPr id="2" name="Textplatzhalter 1">
                <a:extLst>
                  <a:ext uri="{FF2B5EF4-FFF2-40B4-BE49-F238E27FC236}">
                    <a16:creationId xmlns:a16="http://schemas.microsoft.com/office/drawing/2014/main" id="{306DDF5F-CCA5-453F-B71F-F560F2F2FE80}"/>
                  </a:ext>
                </a:extLst>
              </p:cNvPr>
              <p:cNvSpPr>
                <a:spLocks noGrp="1" noRot="1" noChangeAspect="1" noMove="1" noResize="1" noEditPoints="1" noAdjustHandles="1" noChangeArrowheads="1" noChangeShapeType="1" noTextEdit="1"/>
              </p:cNvSpPr>
              <p:nvPr>
                <p:ph type="body" idx="1"/>
              </p:nvPr>
            </p:nvSpPr>
            <p:spPr>
              <a:blipFill>
                <a:blip r:embed="rId2"/>
                <a:stretch>
                  <a:fillRect l="-1467" t="-3145" r="-706"/>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AE33A766-19B2-489D-A116-A866F1B8CFA8}"/>
              </a:ext>
            </a:extLst>
          </p:cNvPr>
          <p:cNvSpPr>
            <a:spLocks noGrp="1"/>
          </p:cNvSpPr>
          <p:nvPr>
            <p:ph type="title"/>
          </p:nvPr>
        </p:nvSpPr>
        <p:spPr/>
        <p:txBody>
          <a:bodyPr>
            <a:normAutofit/>
          </a:bodyPr>
          <a:lstStyle/>
          <a:p>
            <a:r>
              <a:rPr lang="de-DE" dirty="0"/>
              <a:t>6. </a:t>
            </a:r>
            <a:r>
              <a:rPr lang="de-DE" dirty="0" err="1"/>
              <a:t>Prospects</a:t>
            </a:r>
            <a:endParaRPr lang="en-US" dirty="0"/>
          </a:p>
        </p:txBody>
      </p:sp>
      <p:sp>
        <p:nvSpPr>
          <p:cNvPr id="4" name="Foliennummernplatzhalter 3">
            <a:extLst>
              <a:ext uri="{FF2B5EF4-FFF2-40B4-BE49-F238E27FC236}">
                <a16:creationId xmlns:a16="http://schemas.microsoft.com/office/drawing/2014/main" id="{A68AB139-11DB-405F-A06D-FF952BB6321E}"/>
              </a:ext>
            </a:extLst>
          </p:cNvPr>
          <p:cNvSpPr>
            <a:spLocks noGrp="1"/>
          </p:cNvSpPr>
          <p:nvPr>
            <p:ph type="sldNum" sz="quarter" idx="2"/>
          </p:nvPr>
        </p:nvSpPr>
        <p:spPr/>
        <p:txBody>
          <a:bodyPr/>
          <a:lstStyle/>
          <a:p>
            <a:fld id="{42ED2AF5-F759-4848-B138-58079E1CDAA6}" type="slidenum">
              <a:rPr lang="en-US" smtClean="0"/>
              <a:t>37</a:t>
            </a:fld>
            <a:endParaRPr lang="en-US" dirty="0"/>
          </a:p>
        </p:txBody>
      </p:sp>
    </p:spTree>
    <p:extLst>
      <p:ext uri="{BB962C8B-B14F-4D97-AF65-F5344CB8AC3E}">
        <p14:creationId xmlns:p14="http://schemas.microsoft.com/office/powerpoint/2010/main" val="1154651780"/>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06DDF5F-CCA5-453F-B71F-F560F2F2FE80}"/>
              </a:ext>
            </a:extLst>
          </p:cNvPr>
          <p:cNvSpPr>
            <a:spLocks noGrp="1"/>
          </p:cNvSpPr>
          <p:nvPr>
            <p:ph type="body" idx="1"/>
          </p:nvPr>
        </p:nvSpPr>
        <p:spPr/>
        <p:txBody>
          <a:bodyPr/>
          <a:lstStyle/>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279400" lvl="1" indent="0">
              <a:buNone/>
            </a:pPr>
            <a:endParaRPr lang="en-US" dirty="0"/>
          </a:p>
          <a:p>
            <a:pPr marL="0" indent="0" algn="ctr">
              <a:buNone/>
            </a:pPr>
            <a:r>
              <a:rPr lang="de-DE" sz="2800" b="1" dirty="0" err="1"/>
              <a:t>Thank</a:t>
            </a:r>
            <a:r>
              <a:rPr lang="de-DE" sz="2800" b="1" dirty="0"/>
              <a:t> </a:t>
            </a:r>
            <a:r>
              <a:rPr lang="de-DE" sz="2800" b="1" dirty="0" err="1"/>
              <a:t>you</a:t>
            </a:r>
            <a:r>
              <a:rPr lang="de-DE" sz="2800" b="1" dirty="0"/>
              <a:t> </a:t>
            </a:r>
            <a:r>
              <a:rPr lang="de-DE" sz="2800" b="1" dirty="0" err="1"/>
              <a:t>for</a:t>
            </a:r>
            <a:r>
              <a:rPr lang="de-DE" sz="2800" b="1" dirty="0"/>
              <a:t> </a:t>
            </a:r>
            <a:r>
              <a:rPr lang="de-DE" sz="2800" b="1" dirty="0" err="1"/>
              <a:t>your</a:t>
            </a:r>
            <a:r>
              <a:rPr lang="de-DE" sz="2800" b="1" dirty="0"/>
              <a:t> </a:t>
            </a:r>
            <a:r>
              <a:rPr lang="de-DE" sz="2800" b="1" dirty="0" err="1"/>
              <a:t>attention</a:t>
            </a:r>
            <a:endParaRPr lang="de-DE" sz="2800" b="1" dirty="0"/>
          </a:p>
          <a:p>
            <a:endParaRPr lang="de-DE" dirty="0"/>
          </a:p>
          <a:p>
            <a:endParaRPr lang="en-US" dirty="0"/>
          </a:p>
        </p:txBody>
      </p:sp>
      <p:sp>
        <p:nvSpPr>
          <p:cNvPr id="3" name="Titel 2">
            <a:extLst>
              <a:ext uri="{FF2B5EF4-FFF2-40B4-BE49-F238E27FC236}">
                <a16:creationId xmlns:a16="http://schemas.microsoft.com/office/drawing/2014/main" id="{AE33A766-19B2-489D-A116-A866F1B8CFA8}"/>
              </a:ext>
            </a:extLst>
          </p:cNvPr>
          <p:cNvSpPr>
            <a:spLocks noGrp="1"/>
          </p:cNvSpPr>
          <p:nvPr>
            <p:ph type="title"/>
          </p:nvPr>
        </p:nvSpPr>
        <p:spPr/>
        <p:txBody>
          <a:bodyPr>
            <a:normAutofit/>
          </a:bodyPr>
          <a:lstStyle/>
          <a:p>
            <a:endParaRPr lang="en-US" dirty="0"/>
          </a:p>
        </p:txBody>
      </p:sp>
      <p:sp>
        <p:nvSpPr>
          <p:cNvPr id="4" name="Foliennummernplatzhalter 3">
            <a:extLst>
              <a:ext uri="{FF2B5EF4-FFF2-40B4-BE49-F238E27FC236}">
                <a16:creationId xmlns:a16="http://schemas.microsoft.com/office/drawing/2014/main" id="{A68AB139-11DB-405F-A06D-FF952BB6321E}"/>
              </a:ext>
            </a:extLst>
          </p:cNvPr>
          <p:cNvSpPr>
            <a:spLocks noGrp="1"/>
          </p:cNvSpPr>
          <p:nvPr>
            <p:ph type="sldNum" sz="quarter" idx="2"/>
          </p:nvPr>
        </p:nvSpPr>
        <p:spPr/>
        <p:txBody>
          <a:bodyPr/>
          <a:lstStyle/>
          <a:p>
            <a:fld id="{42ED2AF5-F759-4848-B138-58079E1CDAA6}" type="slidenum">
              <a:rPr lang="en-US" smtClean="0"/>
              <a:t>38</a:t>
            </a:fld>
            <a:endParaRPr lang="en-US" dirty="0"/>
          </a:p>
        </p:txBody>
      </p:sp>
    </p:spTree>
    <p:extLst>
      <p:ext uri="{BB962C8B-B14F-4D97-AF65-F5344CB8AC3E}">
        <p14:creationId xmlns:p14="http://schemas.microsoft.com/office/powerpoint/2010/main" val="35815818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Yelp: crowd-sourced review forum</a:t>
            </a:r>
          </a:p>
          <a:p>
            <a:r>
              <a:rPr lang="en-US" dirty="0"/>
              <a:t>Offers a recommendation portal for restaurants</a:t>
            </a:r>
          </a:p>
          <a:p>
            <a:pPr marL="0" indent="0">
              <a:buNone/>
            </a:pPr>
            <a:r>
              <a:rPr lang="en-US" dirty="0"/>
              <a:t>    and shops</a:t>
            </a:r>
          </a:p>
          <a:p>
            <a:r>
              <a:rPr lang="en-US" dirty="0"/>
              <a:t>Short form of </a:t>
            </a:r>
            <a:r>
              <a:rPr lang="en-US" b="1" dirty="0"/>
              <a:t>Yel</a:t>
            </a:r>
            <a:r>
              <a:rPr lang="en-US" dirty="0"/>
              <a:t>low </a:t>
            </a:r>
            <a:r>
              <a:rPr lang="en-US" b="1" dirty="0"/>
              <a:t>P</a:t>
            </a:r>
            <a:r>
              <a:rPr lang="en-US" dirty="0"/>
              <a:t>ages</a:t>
            </a:r>
          </a:p>
          <a:p>
            <a:endParaRPr lang="en-US" dirty="0"/>
          </a:p>
          <a:p>
            <a:pPr marL="0" indent="0">
              <a:buNone/>
            </a:pPr>
            <a:endParaRPr lang="en-US" dirty="0"/>
          </a:p>
          <a:p>
            <a:pPr marL="0" indent="0">
              <a:buNone/>
            </a:pPr>
            <a:endParaRPr lang="en-US" dirty="0"/>
          </a:p>
          <a:p>
            <a:pPr marL="0" indent="0">
              <a:buNone/>
            </a:pPr>
            <a:r>
              <a:rPr lang="de-DE" dirty="0"/>
              <a:t>	</a:t>
            </a:r>
            <a:r>
              <a:rPr lang="de-DE" dirty="0" err="1"/>
              <a:t>Corvin‘s</a:t>
            </a:r>
            <a:r>
              <a:rPr lang="de-DE" dirty="0"/>
              <a:t> Burger &amp; Beer in Braunschweig</a:t>
            </a:r>
            <a:endParaRPr lang="en-US" dirty="0"/>
          </a:p>
          <a:p>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1. Yelp</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4</a:t>
            </a:fld>
            <a:endParaRPr lang="en-US" dirty="0"/>
          </a:p>
        </p:txBody>
      </p:sp>
      <p:sp>
        <p:nvSpPr>
          <p:cNvPr id="7" name="Rechteck 6">
            <a:extLst>
              <a:ext uri="{FF2B5EF4-FFF2-40B4-BE49-F238E27FC236}">
                <a16:creationId xmlns:a16="http://schemas.microsoft.com/office/drawing/2014/main" id="{B32AB8DA-0ACB-4ADC-825B-234C7661B1C1}"/>
              </a:ext>
            </a:extLst>
          </p:cNvPr>
          <p:cNvSpPr/>
          <p:nvPr/>
        </p:nvSpPr>
        <p:spPr>
          <a:xfrm>
            <a:off x="8636001" y="4226561"/>
            <a:ext cx="2011218" cy="1960880"/>
          </a:xfrm>
          <a:prstGeom prst="rect">
            <a:avLst/>
          </a:prstGeom>
          <a:solidFill>
            <a:schemeClr val="bg1"/>
          </a:solidFill>
          <a:ln w="31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pic>
        <p:nvPicPr>
          <p:cNvPr id="5" name="Grafik 4">
            <a:extLst>
              <a:ext uri="{FF2B5EF4-FFF2-40B4-BE49-F238E27FC236}">
                <a16:creationId xmlns:a16="http://schemas.microsoft.com/office/drawing/2014/main" id="{36E08DB2-466E-4C7F-97A9-18EDB9D6FF75}"/>
              </a:ext>
            </a:extLst>
          </p:cNvPr>
          <p:cNvPicPr>
            <a:picLocks noChangeAspect="1"/>
          </p:cNvPicPr>
          <p:nvPr/>
        </p:nvPicPr>
        <p:blipFill rotWithShape="1">
          <a:blip r:embed="rId3"/>
          <a:srcRect l="28203" t="11667" r="29167" b="5213"/>
          <a:stretch/>
        </p:blipFill>
        <p:spPr>
          <a:xfrm>
            <a:off x="6162675" y="100709"/>
            <a:ext cx="5664989" cy="6213140"/>
          </a:xfrm>
          <a:prstGeom prst="rect">
            <a:avLst/>
          </a:prstGeom>
        </p:spPr>
      </p:pic>
      <p:sp>
        <p:nvSpPr>
          <p:cNvPr id="8" name="Textfeld 7">
            <a:extLst>
              <a:ext uri="{FF2B5EF4-FFF2-40B4-BE49-F238E27FC236}">
                <a16:creationId xmlns:a16="http://schemas.microsoft.com/office/drawing/2014/main" id="{67DC1FCF-7475-47F7-BAF1-3CE08E556A9F}"/>
              </a:ext>
            </a:extLst>
          </p:cNvPr>
          <p:cNvSpPr txBox="1"/>
          <p:nvPr/>
        </p:nvSpPr>
        <p:spPr>
          <a:xfrm>
            <a:off x="730217" y="3985150"/>
            <a:ext cx="5204949" cy="2414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r>
              <a:rPr lang="en-US" sz="1100" dirty="0"/>
              <a:t>https://www.yelp.com/biz/corvins-burger-und-beer-braunschweig-2?osq=Restaurants</a:t>
            </a:r>
            <a:endParaRPr kumimoji="0" lang="en-US" sz="11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13436285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Yelp: crowd-sourced review forum</a:t>
            </a:r>
          </a:p>
          <a:p>
            <a:r>
              <a:rPr lang="en-US" dirty="0"/>
              <a:t>Offers a recommendation portal for restaurants</a:t>
            </a:r>
          </a:p>
          <a:p>
            <a:pPr marL="0" indent="0">
              <a:buNone/>
            </a:pPr>
            <a:r>
              <a:rPr lang="en-US" dirty="0"/>
              <a:t>    and shops</a:t>
            </a:r>
          </a:p>
          <a:p>
            <a:r>
              <a:rPr lang="en-US" dirty="0"/>
              <a:t>Short form of </a:t>
            </a:r>
            <a:r>
              <a:rPr lang="en-US" b="1" dirty="0"/>
              <a:t>Yel</a:t>
            </a:r>
            <a:r>
              <a:rPr lang="en-US" dirty="0"/>
              <a:t>low </a:t>
            </a:r>
            <a:r>
              <a:rPr lang="en-US" b="1" dirty="0"/>
              <a:t>P</a:t>
            </a:r>
            <a:r>
              <a:rPr lang="en-US" dirty="0"/>
              <a:t>ages</a:t>
            </a:r>
          </a:p>
          <a:p>
            <a:endParaRPr lang="en-US" dirty="0"/>
          </a:p>
          <a:p>
            <a:pPr marL="0" indent="0">
              <a:buNone/>
            </a:pPr>
            <a:endParaRPr lang="en-US" dirty="0"/>
          </a:p>
          <a:p>
            <a:pPr marL="0" indent="0">
              <a:buNone/>
            </a:pPr>
            <a:endParaRPr lang="en-US" dirty="0"/>
          </a:p>
          <a:p>
            <a:pPr marL="0" indent="0">
              <a:buNone/>
            </a:pPr>
            <a:r>
              <a:rPr lang="de-DE" dirty="0"/>
              <a:t>	</a:t>
            </a:r>
            <a:r>
              <a:rPr lang="de-DE" dirty="0" err="1"/>
              <a:t>Corvin‘s</a:t>
            </a:r>
            <a:r>
              <a:rPr lang="de-DE" dirty="0"/>
              <a:t> Burger &amp; Beer in Braunschweig</a:t>
            </a:r>
            <a:endParaRPr lang="en-US" dirty="0"/>
          </a:p>
          <a:p>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1. Yelp</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5</a:t>
            </a:fld>
            <a:endParaRPr lang="en-US" dirty="0"/>
          </a:p>
        </p:txBody>
      </p:sp>
      <p:sp>
        <p:nvSpPr>
          <p:cNvPr id="7" name="Rechteck 6">
            <a:extLst>
              <a:ext uri="{FF2B5EF4-FFF2-40B4-BE49-F238E27FC236}">
                <a16:creationId xmlns:a16="http://schemas.microsoft.com/office/drawing/2014/main" id="{B32AB8DA-0ACB-4ADC-825B-234C7661B1C1}"/>
              </a:ext>
            </a:extLst>
          </p:cNvPr>
          <p:cNvSpPr/>
          <p:nvPr/>
        </p:nvSpPr>
        <p:spPr>
          <a:xfrm>
            <a:off x="8636001" y="4226561"/>
            <a:ext cx="2011218" cy="1960880"/>
          </a:xfrm>
          <a:prstGeom prst="rect">
            <a:avLst/>
          </a:prstGeom>
          <a:solidFill>
            <a:schemeClr val="bg1"/>
          </a:solidFill>
          <a:ln w="31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extfeld 7">
            <a:extLst>
              <a:ext uri="{FF2B5EF4-FFF2-40B4-BE49-F238E27FC236}">
                <a16:creationId xmlns:a16="http://schemas.microsoft.com/office/drawing/2014/main" id="{67DC1FCF-7475-47F7-BAF1-3CE08E556A9F}"/>
              </a:ext>
            </a:extLst>
          </p:cNvPr>
          <p:cNvSpPr txBox="1"/>
          <p:nvPr/>
        </p:nvSpPr>
        <p:spPr>
          <a:xfrm>
            <a:off x="730217" y="3985150"/>
            <a:ext cx="5204949" cy="2414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8" tIns="35718" rIns="35718" bIns="35718" numCol="1" spcCol="38100" rtlCol="0" anchor="ctr">
            <a:spAutoFit/>
          </a:bodyPr>
          <a:lstStyle/>
          <a:p>
            <a:r>
              <a:rPr lang="en-US" sz="1100" dirty="0"/>
              <a:t>https://www.yelp.com/biz/corvins-burger-und-beer-braunschweig-2?osq=Restaurants</a:t>
            </a:r>
            <a:endParaRPr kumimoji="0" lang="en-US" sz="11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9" name="Grafik 8">
            <a:extLst>
              <a:ext uri="{FF2B5EF4-FFF2-40B4-BE49-F238E27FC236}">
                <a16:creationId xmlns:a16="http://schemas.microsoft.com/office/drawing/2014/main" id="{A99A86CF-4A3E-484C-8C9D-186DAF7E6164}"/>
              </a:ext>
            </a:extLst>
          </p:cNvPr>
          <p:cNvPicPr>
            <a:picLocks noChangeAspect="1"/>
          </p:cNvPicPr>
          <p:nvPr/>
        </p:nvPicPr>
        <p:blipFill rotWithShape="1">
          <a:blip r:embed="rId3"/>
          <a:srcRect l="63854" t="13592" r="15730" b="7222"/>
          <a:stretch/>
        </p:blipFill>
        <p:spPr>
          <a:xfrm>
            <a:off x="6934200" y="76809"/>
            <a:ext cx="3005948" cy="6557950"/>
          </a:xfrm>
          <a:prstGeom prst="rect">
            <a:avLst/>
          </a:prstGeom>
        </p:spPr>
      </p:pic>
    </p:spTree>
    <p:extLst>
      <p:ext uri="{BB962C8B-B14F-4D97-AF65-F5344CB8AC3E}">
        <p14:creationId xmlns:p14="http://schemas.microsoft.com/office/powerpoint/2010/main" val="18181204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2336BF1-ED95-4B3A-92FB-FD90634FD083}"/>
              </a:ext>
            </a:extLst>
          </p:cNvPr>
          <p:cNvSpPr>
            <a:spLocks noGrp="1"/>
          </p:cNvSpPr>
          <p:nvPr>
            <p:ph type="body" idx="1"/>
          </p:nvPr>
        </p:nvSpPr>
        <p:spPr/>
        <p:txBody>
          <a:bodyPr/>
          <a:lstStyle/>
          <a:p>
            <a:r>
              <a:rPr lang="en-US" dirty="0"/>
              <a:t>Yelp: crowd-sourced review forum</a:t>
            </a:r>
          </a:p>
          <a:p>
            <a:r>
              <a:rPr lang="en-US" dirty="0"/>
              <a:t>Offers a recommendation portal for restaurants and shops</a:t>
            </a:r>
          </a:p>
          <a:p>
            <a:r>
              <a:rPr lang="en-US" dirty="0"/>
              <a:t>Short form of </a:t>
            </a:r>
            <a:r>
              <a:rPr lang="en-US" b="1" dirty="0"/>
              <a:t>Yel</a:t>
            </a:r>
            <a:r>
              <a:rPr lang="en-US" dirty="0"/>
              <a:t>low </a:t>
            </a:r>
            <a:r>
              <a:rPr lang="en-US" b="1" dirty="0"/>
              <a:t>P</a:t>
            </a:r>
            <a:r>
              <a:rPr lang="en-US" dirty="0"/>
              <a:t>ages</a:t>
            </a:r>
          </a:p>
          <a:p>
            <a:r>
              <a:rPr lang="en-US" dirty="0"/>
              <a:t>Yelp offers their dataset for analyzing the data and sharing the discoveries </a:t>
            </a:r>
          </a:p>
          <a:p>
            <a:pPr marL="0" indent="0">
              <a:buNone/>
            </a:pPr>
            <a:r>
              <a:rPr lang="en-US" dirty="0"/>
              <a:t>    (https://www.yelp.com/dataset/challenge)</a:t>
            </a:r>
          </a:p>
          <a:p>
            <a:endParaRPr lang="en-US" dirty="0"/>
          </a:p>
          <a:p>
            <a:endParaRPr lang="en-US" dirty="0"/>
          </a:p>
          <a:p>
            <a:pPr marL="279400" lvl="1" indent="0">
              <a:buNone/>
            </a:pPr>
            <a:endParaRPr lang="en-US" dirty="0"/>
          </a:p>
        </p:txBody>
      </p:sp>
      <p:sp>
        <p:nvSpPr>
          <p:cNvPr id="3" name="Titel 2">
            <a:extLst>
              <a:ext uri="{FF2B5EF4-FFF2-40B4-BE49-F238E27FC236}">
                <a16:creationId xmlns:a16="http://schemas.microsoft.com/office/drawing/2014/main" id="{A0DA8A6D-3023-4663-9049-E9B49F1889ED}"/>
              </a:ext>
            </a:extLst>
          </p:cNvPr>
          <p:cNvSpPr>
            <a:spLocks noGrp="1"/>
          </p:cNvSpPr>
          <p:nvPr>
            <p:ph type="title"/>
          </p:nvPr>
        </p:nvSpPr>
        <p:spPr/>
        <p:txBody>
          <a:bodyPr/>
          <a:lstStyle/>
          <a:p>
            <a:r>
              <a:rPr lang="de-DE" dirty="0"/>
              <a:t>1. Yelp</a:t>
            </a:r>
            <a:endParaRPr lang="en-US" dirty="0"/>
          </a:p>
        </p:txBody>
      </p:sp>
      <p:sp>
        <p:nvSpPr>
          <p:cNvPr id="4" name="Foliennummernplatzhalter 3">
            <a:extLst>
              <a:ext uri="{FF2B5EF4-FFF2-40B4-BE49-F238E27FC236}">
                <a16:creationId xmlns:a16="http://schemas.microsoft.com/office/drawing/2014/main" id="{C1923A38-0C8E-4438-A879-4C7648F5AC0D}"/>
              </a:ext>
            </a:extLst>
          </p:cNvPr>
          <p:cNvSpPr>
            <a:spLocks noGrp="1"/>
          </p:cNvSpPr>
          <p:nvPr>
            <p:ph type="sldNum" sz="quarter" idx="2"/>
          </p:nvPr>
        </p:nvSpPr>
        <p:spPr/>
        <p:txBody>
          <a:bodyPr/>
          <a:lstStyle/>
          <a:p>
            <a:fld id="{42ED2AF5-F759-4848-B138-58079E1CDAA6}" type="slidenum">
              <a:rPr lang="en-US" smtClean="0"/>
              <a:t>6</a:t>
            </a:fld>
            <a:endParaRPr lang="en-US" dirty="0"/>
          </a:p>
        </p:txBody>
      </p:sp>
      <p:sp>
        <p:nvSpPr>
          <p:cNvPr id="7" name="Rechteck 6">
            <a:extLst>
              <a:ext uri="{FF2B5EF4-FFF2-40B4-BE49-F238E27FC236}">
                <a16:creationId xmlns:a16="http://schemas.microsoft.com/office/drawing/2014/main" id="{B32AB8DA-0ACB-4ADC-825B-234C7661B1C1}"/>
              </a:ext>
            </a:extLst>
          </p:cNvPr>
          <p:cNvSpPr/>
          <p:nvPr/>
        </p:nvSpPr>
        <p:spPr>
          <a:xfrm>
            <a:off x="8636001" y="4226561"/>
            <a:ext cx="2011218" cy="1960880"/>
          </a:xfrm>
          <a:prstGeom prst="rect">
            <a:avLst/>
          </a:prstGeom>
          <a:solidFill>
            <a:schemeClr val="bg1"/>
          </a:solidFill>
          <a:ln w="3175" cap="flat">
            <a:solidFill>
              <a:schemeClr val="bg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4505933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F10E50-F2ED-4AF8-BA45-802974B69081}"/>
              </a:ext>
            </a:extLst>
          </p:cNvPr>
          <p:cNvSpPr>
            <a:spLocks noGrp="1"/>
          </p:cNvSpPr>
          <p:nvPr>
            <p:ph type="body" idx="1"/>
          </p:nvPr>
        </p:nvSpPr>
        <p:spPr/>
        <p:txBody>
          <a:bodyPr/>
          <a:lstStyle/>
          <a:p>
            <a:r>
              <a:rPr lang="de-DE" dirty="0" err="1"/>
              <a:t>Decision</a:t>
            </a:r>
            <a:r>
              <a:rPr lang="de-DE" dirty="0"/>
              <a:t> </a:t>
            </a:r>
            <a:r>
              <a:rPr lang="de-DE" dirty="0" err="1"/>
              <a:t>guidance</a:t>
            </a:r>
            <a:r>
              <a:rPr lang="de-DE" dirty="0"/>
              <a:t> </a:t>
            </a:r>
            <a:r>
              <a:rPr lang="de-DE" dirty="0" err="1"/>
              <a:t>for</a:t>
            </a:r>
            <a:r>
              <a:rPr lang="de-DE" dirty="0"/>
              <a:t> Users</a:t>
            </a:r>
          </a:p>
          <a:p>
            <a:pPr lvl="1"/>
            <a:r>
              <a:rPr lang="de-DE" dirty="0"/>
              <a:t>Determination </a:t>
            </a:r>
            <a:r>
              <a:rPr lang="de-DE" dirty="0" err="1"/>
              <a:t>of</a:t>
            </a:r>
            <a:r>
              <a:rPr lang="de-DE" dirty="0"/>
              <a:t> </a:t>
            </a:r>
            <a:r>
              <a:rPr lang="de-DE" dirty="0" err="1"/>
              <a:t>the</a:t>
            </a:r>
            <a:r>
              <a:rPr lang="de-DE" dirty="0"/>
              <a:t> 3 </a:t>
            </a:r>
            <a:r>
              <a:rPr lang="de-DE" dirty="0" err="1"/>
              <a:t>best</a:t>
            </a:r>
            <a:r>
              <a:rPr lang="de-DE" dirty="0"/>
              <a:t> </a:t>
            </a:r>
            <a:r>
              <a:rPr lang="de-DE" dirty="0" err="1"/>
              <a:t>dishes</a:t>
            </a:r>
            <a:r>
              <a:rPr lang="de-DE" dirty="0"/>
              <a:t> in a Restaurant (</a:t>
            </a:r>
            <a:r>
              <a:rPr lang="de-DE" dirty="0" err="1"/>
              <a:t>already</a:t>
            </a:r>
            <a:r>
              <a:rPr lang="de-DE" dirty="0"/>
              <a:t> </a:t>
            </a:r>
            <a:r>
              <a:rPr lang="de-DE" dirty="0" err="1"/>
              <a:t>exists</a:t>
            </a:r>
            <a:r>
              <a:rPr lang="de-DE" dirty="0"/>
              <a:t>)</a:t>
            </a:r>
          </a:p>
          <a:p>
            <a:pPr lvl="1"/>
            <a:r>
              <a:rPr lang="de-DE" dirty="0" err="1"/>
              <a:t>Suggestions</a:t>
            </a:r>
            <a:r>
              <a:rPr lang="de-DE" dirty="0"/>
              <a:t> </a:t>
            </a:r>
            <a:r>
              <a:rPr lang="de-DE" dirty="0" err="1"/>
              <a:t>for</a:t>
            </a:r>
            <a:r>
              <a:rPr lang="de-DE" dirty="0"/>
              <a:t> </a:t>
            </a:r>
            <a:r>
              <a:rPr lang="de-DE" dirty="0" err="1"/>
              <a:t>businesses</a:t>
            </a:r>
            <a:r>
              <a:rPr lang="de-DE" dirty="0"/>
              <a:t> due </a:t>
            </a:r>
            <a:r>
              <a:rPr lang="de-DE" dirty="0" err="1"/>
              <a:t>to</a:t>
            </a:r>
            <a:r>
              <a:rPr lang="de-DE" dirty="0"/>
              <a:t> </a:t>
            </a:r>
            <a:r>
              <a:rPr lang="de-DE" dirty="0" err="1"/>
              <a:t>users</a:t>
            </a:r>
            <a:r>
              <a:rPr lang="de-DE" dirty="0"/>
              <a:t>‘ </a:t>
            </a:r>
            <a:r>
              <a:rPr lang="de-DE" dirty="0" err="1"/>
              <a:t>previous</a:t>
            </a:r>
            <a:r>
              <a:rPr lang="de-DE" dirty="0"/>
              <a:t> </a:t>
            </a:r>
            <a:r>
              <a:rPr lang="de-DE" dirty="0" err="1"/>
              <a:t>patterns</a:t>
            </a:r>
            <a:endParaRPr lang="de-DE" dirty="0"/>
          </a:p>
          <a:p>
            <a:pPr lvl="2"/>
            <a:r>
              <a:rPr lang="en-US" dirty="0"/>
              <a:t>Beneficial while traveling</a:t>
            </a:r>
          </a:p>
          <a:p>
            <a:pPr lvl="1"/>
            <a:r>
              <a:rPr lang="en-US" dirty="0"/>
              <a:t>Suggestions for business due to similar users (clustering)</a:t>
            </a:r>
          </a:p>
          <a:p>
            <a:endParaRPr lang="en-US" dirty="0"/>
          </a:p>
          <a:p>
            <a:r>
              <a:rPr lang="en-US" dirty="0"/>
              <a:t>Determination of the probability of closure of a business</a:t>
            </a:r>
          </a:p>
          <a:p>
            <a:pPr lvl="1"/>
            <a:r>
              <a:rPr lang="en-US" dirty="0"/>
              <a:t>Not possible due to the lack of needed data</a:t>
            </a:r>
          </a:p>
          <a:p>
            <a:endParaRPr lang="en-US" dirty="0"/>
          </a:p>
          <a:p>
            <a:r>
              <a:rPr lang="en-US" dirty="0"/>
              <a:t>Improvements for business</a:t>
            </a:r>
          </a:p>
          <a:p>
            <a:pPr lvl="1"/>
            <a:r>
              <a:rPr lang="en-US" dirty="0"/>
              <a:t>Opening new business? What do the citizen in Pittsburgh want? What is important to consider?</a:t>
            </a:r>
          </a:p>
          <a:p>
            <a:pPr lvl="1"/>
            <a:r>
              <a:rPr lang="en-US" dirty="0"/>
              <a:t>What can I as a business owner improve?</a:t>
            </a:r>
          </a:p>
        </p:txBody>
      </p:sp>
      <p:sp>
        <p:nvSpPr>
          <p:cNvPr id="3" name="Titel 2">
            <a:extLst>
              <a:ext uri="{FF2B5EF4-FFF2-40B4-BE49-F238E27FC236}">
                <a16:creationId xmlns:a16="http://schemas.microsoft.com/office/drawing/2014/main" id="{8E7351E7-5E2B-4A6C-82B1-81A97FA334B1}"/>
              </a:ext>
            </a:extLst>
          </p:cNvPr>
          <p:cNvSpPr>
            <a:spLocks noGrp="1"/>
          </p:cNvSpPr>
          <p:nvPr>
            <p:ph type="title"/>
          </p:nvPr>
        </p:nvSpPr>
        <p:spPr/>
        <p:txBody>
          <a:bodyPr/>
          <a:lstStyle/>
          <a:p>
            <a:r>
              <a:rPr lang="de-DE" dirty="0"/>
              <a:t>2. Possible </a:t>
            </a:r>
            <a:r>
              <a:rPr lang="de-DE" dirty="0" err="1"/>
              <a:t>tasks</a:t>
            </a:r>
            <a:endParaRPr lang="en-US" dirty="0"/>
          </a:p>
        </p:txBody>
      </p:sp>
      <p:sp>
        <p:nvSpPr>
          <p:cNvPr id="4" name="Foliennummernplatzhalter 3">
            <a:extLst>
              <a:ext uri="{FF2B5EF4-FFF2-40B4-BE49-F238E27FC236}">
                <a16:creationId xmlns:a16="http://schemas.microsoft.com/office/drawing/2014/main" id="{2052436B-E3AD-4276-8DC7-04F810D91E9F}"/>
              </a:ext>
            </a:extLst>
          </p:cNvPr>
          <p:cNvSpPr>
            <a:spLocks noGrp="1"/>
          </p:cNvSpPr>
          <p:nvPr>
            <p:ph type="sldNum" sz="quarter" idx="2"/>
          </p:nvPr>
        </p:nvSpPr>
        <p:spPr/>
        <p:txBody>
          <a:bodyPr/>
          <a:lstStyle/>
          <a:p>
            <a:fld id="{42ED2AF5-F759-4848-B138-58079E1CDAA6}" type="slidenum">
              <a:rPr lang="en-US" smtClean="0"/>
              <a:t>7</a:t>
            </a:fld>
            <a:endParaRPr lang="en-US" dirty="0"/>
          </a:p>
        </p:txBody>
      </p:sp>
    </p:spTree>
    <p:extLst>
      <p:ext uri="{BB962C8B-B14F-4D97-AF65-F5344CB8AC3E}">
        <p14:creationId xmlns:p14="http://schemas.microsoft.com/office/powerpoint/2010/main" val="37676231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F10E50-F2ED-4AF8-BA45-802974B69081}"/>
              </a:ext>
            </a:extLst>
          </p:cNvPr>
          <p:cNvSpPr>
            <a:spLocks noGrp="1"/>
          </p:cNvSpPr>
          <p:nvPr>
            <p:ph type="body" idx="1"/>
          </p:nvPr>
        </p:nvSpPr>
        <p:spPr/>
        <p:txBody>
          <a:bodyPr/>
          <a:lstStyle/>
          <a:p>
            <a:r>
              <a:rPr lang="de-DE" dirty="0" err="1"/>
              <a:t>Decision</a:t>
            </a:r>
            <a:r>
              <a:rPr lang="de-DE" dirty="0"/>
              <a:t> </a:t>
            </a:r>
            <a:r>
              <a:rPr lang="de-DE" dirty="0" err="1"/>
              <a:t>guidance</a:t>
            </a:r>
            <a:r>
              <a:rPr lang="de-DE" dirty="0"/>
              <a:t> </a:t>
            </a:r>
            <a:r>
              <a:rPr lang="de-DE" dirty="0" err="1"/>
              <a:t>for</a:t>
            </a:r>
            <a:r>
              <a:rPr lang="de-DE" dirty="0"/>
              <a:t> Users</a:t>
            </a:r>
          </a:p>
          <a:p>
            <a:pPr lvl="1"/>
            <a:r>
              <a:rPr lang="de-DE" dirty="0"/>
              <a:t>Determination </a:t>
            </a:r>
            <a:r>
              <a:rPr lang="de-DE" dirty="0" err="1"/>
              <a:t>of</a:t>
            </a:r>
            <a:r>
              <a:rPr lang="de-DE" dirty="0"/>
              <a:t> </a:t>
            </a:r>
            <a:r>
              <a:rPr lang="de-DE" dirty="0" err="1"/>
              <a:t>the</a:t>
            </a:r>
            <a:r>
              <a:rPr lang="de-DE" dirty="0"/>
              <a:t> 3 </a:t>
            </a:r>
            <a:r>
              <a:rPr lang="de-DE" dirty="0" err="1"/>
              <a:t>best</a:t>
            </a:r>
            <a:r>
              <a:rPr lang="de-DE" dirty="0"/>
              <a:t> </a:t>
            </a:r>
            <a:r>
              <a:rPr lang="de-DE" dirty="0" err="1"/>
              <a:t>dishes</a:t>
            </a:r>
            <a:r>
              <a:rPr lang="de-DE" dirty="0"/>
              <a:t> in a Restaurant (</a:t>
            </a:r>
            <a:r>
              <a:rPr lang="de-DE" dirty="0" err="1"/>
              <a:t>already</a:t>
            </a:r>
            <a:r>
              <a:rPr lang="de-DE" dirty="0"/>
              <a:t> </a:t>
            </a:r>
            <a:r>
              <a:rPr lang="de-DE" dirty="0" err="1"/>
              <a:t>exists</a:t>
            </a:r>
            <a:r>
              <a:rPr lang="de-DE" dirty="0"/>
              <a:t>)</a:t>
            </a:r>
          </a:p>
          <a:p>
            <a:pPr lvl="1"/>
            <a:r>
              <a:rPr lang="de-DE" dirty="0" err="1"/>
              <a:t>Suggestions</a:t>
            </a:r>
            <a:r>
              <a:rPr lang="de-DE" dirty="0"/>
              <a:t> </a:t>
            </a:r>
            <a:r>
              <a:rPr lang="de-DE" dirty="0" err="1"/>
              <a:t>for</a:t>
            </a:r>
            <a:r>
              <a:rPr lang="de-DE" dirty="0"/>
              <a:t> </a:t>
            </a:r>
            <a:r>
              <a:rPr lang="de-DE" dirty="0" err="1"/>
              <a:t>businesses</a:t>
            </a:r>
            <a:r>
              <a:rPr lang="de-DE" dirty="0"/>
              <a:t> due </a:t>
            </a:r>
            <a:r>
              <a:rPr lang="de-DE" dirty="0" err="1"/>
              <a:t>to</a:t>
            </a:r>
            <a:r>
              <a:rPr lang="de-DE" dirty="0"/>
              <a:t> </a:t>
            </a:r>
            <a:r>
              <a:rPr lang="de-DE" dirty="0" err="1"/>
              <a:t>users</a:t>
            </a:r>
            <a:r>
              <a:rPr lang="de-DE" dirty="0"/>
              <a:t>‘ </a:t>
            </a:r>
            <a:r>
              <a:rPr lang="de-DE" dirty="0" err="1"/>
              <a:t>previous</a:t>
            </a:r>
            <a:r>
              <a:rPr lang="de-DE" dirty="0"/>
              <a:t> </a:t>
            </a:r>
            <a:r>
              <a:rPr lang="de-DE" dirty="0" err="1"/>
              <a:t>patterns</a:t>
            </a:r>
            <a:endParaRPr lang="de-DE" dirty="0"/>
          </a:p>
          <a:p>
            <a:pPr lvl="2"/>
            <a:r>
              <a:rPr lang="en-US" dirty="0"/>
              <a:t>Beneficial while traveling</a:t>
            </a:r>
          </a:p>
          <a:p>
            <a:pPr lvl="1"/>
            <a:r>
              <a:rPr lang="en-US" dirty="0"/>
              <a:t>Suggestions for business due to similar users (Clustering)</a:t>
            </a:r>
          </a:p>
          <a:p>
            <a:endParaRPr lang="en-US" dirty="0"/>
          </a:p>
          <a:p>
            <a:r>
              <a:rPr lang="en-US" dirty="0"/>
              <a:t>Determination of the probability of closure of a business</a:t>
            </a:r>
          </a:p>
          <a:p>
            <a:pPr lvl="1"/>
            <a:r>
              <a:rPr lang="en-US" dirty="0"/>
              <a:t>Not possible due to the lack of needed data</a:t>
            </a:r>
          </a:p>
          <a:p>
            <a:endParaRPr lang="en-US" dirty="0"/>
          </a:p>
          <a:p>
            <a:r>
              <a:rPr lang="en-US" dirty="0"/>
              <a:t>Improvements for business</a:t>
            </a:r>
          </a:p>
          <a:p>
            <a:pPr lvl="1"/>
            <a:r>
              <a:rPr lang="en-US" dirty="0"/>
              <a:t>Opening new business? What do the citizen in Pittsburgh want? What is important to consider?</a:t>
            </a:r>
          </a:p>
          <a:p>
            <a:pPr lvl="1"/>
            <a:r>
              <a:rPr lang="en-US" b="1" dirty="0"/>
              <a:t>What can I as a business owner improve?</a:t>
            </a:r>
          </a:p>
        </p:txBody>
      </p:sp>
      <p:sp>
        <p:nvSpPr>
          <p:cNvPr id="3" name="Titel 2">
            <a:extLst>
              <a:ext uri="{FF2B5EF4-FFF2-40B4-BE49-F238E27FC236}">
                <a16:creationId xmlns:a16="http://schemas.microsoft.com/office/drawing/2014/main" id="{8E7351E7-5E2B-4A6C-82B1-81A97FA334B1}"/>
              </a:ext>
            </a:extLst>
          </p:cNvPr>
          <p:cNvSpPr>
            <a:spLocks noGrp="1"/>
          </p:cNvSpPr>
          <p:nvPr>
            <p:ph type="title"/>
          </p:nvPr>
        </p:nvSpPr>
        <p:spPr/>
        <p:txBody>
          <a:bodyPr/>
          <a:lstStyle/>
          <a:p>
            <a:r>
              <a:rPr lang="de-DE" dirty="0"/>
              <a:t>2. Possible </a:t>
            </a:r>
            <a:r>
              <a:rPr lang="de-DE" dirty="0" err="1"/>
              <a:t>tasks</a:t>
            </a:r>
            <a:endParaRPr lang="en-US" dirty="0"/>
          </a:p>
        </p:txBody>
      </p:sp>
      <p:sp>
        <p:nvSpPr>
          <p:cNvPr id="4" name="Foliennummernplatzhalter 3">
            <a:extLst>
              <a:ext uri="{FF2B5EF4-FFF2-40B4-BE49-F238E27FC236}">
                <a16:creationId xmlns:a16="http://schemas.microsoft.com/office/drawing/2014/main" id="{2052436B-E3AD-4276-8DC7-04F810D91E9F}"/>
              </a:ext>
            </a:extLst>
          </p:cNvPr>
          <p:cNvSpPr>
            <a:spLocks noGrp="1"/>
          </p:cNvSpPr>
          <p:nvPr>
            <p:ph type="sldNum" sz="quarter" idx="2"/>
          </p:nvPr>
        </p:nvSpPr>
        <p:spPr/>
        <p:txBody>
          <a:bodyPr/>
          <a:lstStyle/>
          <a:p>
            <a:fld id="{42ED2AF5-F759-4848-B138-58079E1CDAA6}" type="slidenum">
              <a:rPr lang="en-US" smtClean="0"/>
              <a:t>8</a:t>
            </a:fld>
            <a:endParaRPr lang="en-US" dirty="0"/>
          </a:p>
        </p:txBody>
      </p:sp>
    </p:spTree>
    <p:extLst>
      <p:ext uri="{BB962C8B-B14F-4D97-AF65-F5344CB8AC3E}">
        <p14:creationId xmlns:p14="http://schemas.microsoft.com/office/powerpoint/2010/main" val="23879399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F10E50-F2ED-4AF8-BA45-802974B69081}"/>
              </a:ext>
            </a:extLst>
          </p:cNvPr>
          <p:cNvSpPr>
            <a:spLocks noGrp="1"/>
          </p:cNvSpPr>
          <p:nvPr>
            <p:ph type="body" idx="1"/>
          </p:nvPr>
        </p:nvSpPr>
        <p:spPr/>
        <p:txBody>
          <a:bodyPr/>
          <a:lstStyle/>
          <a:p>
            <a:pPr marL="0" indent="0">
              <a:buNone/>
            </a:pPr>
            <a:endParaRPr lang="de-DE" b="1" dirty="0"/>
          </a:p>
          <a:p>
            <a:pPr marL="457200" indent="-457200">
              <a:buAutoNum type="arabicPeriod"/>
            </a:pPr>
            <a:r>
              <a:rPr lang="de-DE" dirty="0"/>
              <a:t>Building a </a:t>
            </a:r>
            <a:r>
              <a:rPr lang="de-DE" dirty="0" err="1"/>
              <a:t>pipeline</a:t>
            </a:r>
            <a:r>
              <a:rPr lang="de-DE" dirty="0"/>
              <a:t> </a:t>
            </a:r>
            <a:r>
              <a:rPr lang="de-DE" dirty="0" err="1"/>
              <a:t>allowing</a:t>
            </a:r>
            <a:r>
              <a:rPr lang="de-DE" dirty="0"/>
              <a:t> </a:t>
            </a:r>
            <a:r>
              <a:rPr lang="de-DE" dirty="0" err="1"/>
              <a:t>business</a:t>
            </a:r>
            <a:r>
              <a:rPr lang="de-DE" dirty="0"/>
              <a:t> </a:t>
            </a:r>
            <a:r>
              <a:rPr lang="de-DE" dirty="0" err="1"/>
              <a:t>owners</a:t>
            </a:r>
            <a:r>
              <a:rPr lang="de-DE" dirty="0"/>
              <a:t> </a:t>
            </a:r>
            <a:r>
              <a:rPr lang="de-DE" dirty="0" err="1"/>
              <a:t>to</a:t>
            </a:r>
            <a:r>
              <a:rPr lang="de-DE" dirty="0"/>
              <a:t> </a:t>
            </a:r>
            <a:r>
              <a:rPr lang="de-DE" dirty="0" err="1"/>
              <a:t>answer</a:t>
            </a:r>
            <a:r>
              <a:rPr lang="de-DE" dirty="0"/>
              <a:t> </a:t>
            </a:r>
            <a:r>
              <a:rPr lang="de-DE" dirty="0" err="1"/>
              <a:t>this</a:t>
            </a:r>
            <a:r>
              <a:rPr lang="de-DE" dirty="0"/>
              <a:t> </a:t>
            </a:r>
            <a:r>
              <a:rPr lang="de-DE" dirty="0" err="1"/>
              <a:t>question</a:t>
            </a:r>
            <a:endParaRPr lang="de-DE" dirty="0"/>
          </a:p>
          <a:p>
            <a:pPr marL="457200" indent="-457200">
              <a:buAutoNum type="arabicPeriod"/>
            </a:pPr>
            <a:endParaRPr lang="de-DE" dirty="0"/>
          </a:p>
          <a:p>
            <a:pPr marL="457200" indent="-457200">
              <a:buAutoNum type="arabicPeriod"/>
            </a:pPr>
            <a:r>
              <a:rPr lang="de-DE" dirty="0" err="1"/>
              <a:t>Suggesting</a:t>
            </a:r>
            <a:r>
              <a:rPr lang="de-DE" dirty="0"/>
              <a:t> </a:t>
            </a:r>
            <a:r>
              <a:rPr lang="de-DE" dirty="0" err="1"/>
              <a:t>improvements</a:t>
            </a:r>
            <a:r>
              <a:rPr lang="de-DE" dirty="0"/>
              <a:t> </a:t>
            </a:r>
            <a:r>
              <a:rPr lang="de-DE" dirty="0" err="1"/>
              <a:t>for</a:t>
            </a:r>
            <a:r>
              <a:rPr lang="de-DE" dirty="0"/>
              <a:t> </a:t>
            </a:r>
            <a:r>
              <a:rPr lang="de-DE" dirty="0" err="1"/>
              <a:t>business</a:t>
            </a:r>
            <a:r>
              <a:rPr lang="de-DE" dirty="0"/>
              <a:t> ID: </a:t>
            </a:r>
            <a:r>
              <a:rPr lang="de-DE" dirty="0">
                <a:solidFill>
                  <a:schemeClr val="tx1"/>
                </a:solidFill>
              </a:rPr>
              <a:t>'c0yPNU-BqS65u0vIKP7P0w</a:t>
            </a:r>
            <a:r>
              <a:rPr lang="de-DE" dirty="0"/>
              <a:t>‘ </a:t>
            </a:r>
            <a:r>
              <a:rPr lang="de-DE" dirty="0" err="1"/>
              <a:t>as</a:t>
            </a:r>
            <a:r>
              <a:rPr lang="de-DE" dirty="0"/>
              <a:t> an </a:t>
            </a:r>
            <a:r>
              <a:rPr lang="de-DE" dirty="0" err="1"/>
              <a:t>example</a:t>
            </a:r>
            <a:endParaRPr lang="de-DE" dirty="0"/>
          </a:p>
          <a:p>
            <a:pPr marL="0" indent="0">
              <a:buNone/>
            </a:pPr>
            <a:endParaRPr lang="de-DE" b="1" dirty="0"/>
          </a:p>
          <a:p>
            <a:endParaRPr lang="en-US" b="1" dirty="0"/>
          </a:p>
        </p:txBody>
      </p:sp>
      <p:sp>
        <p:nvSpPr>
          <p:cNvPr id="3" name="Titel 2">
            <a:extLst>
              <a:ext uri="{FF2B5EF4-FFF2-40B4-BE49-F238E27FC236}">
                <a16:creationId xmlns:a16="http://schemas.microsoft.com/office/drawing/2014/main" id="{8E7351E7-5E2B-4A6C-82B1-81A97FA334B1}"/>
              </a:ext>
            </a:extLst>
          </p:cNvPr>
          <p:cNvSpPr>
            <a:spLocks noGrp="1"/>
          </p:cNvSpPr>
          <p:nvPr>
            <p:ph type="title"/>
          </p:nvPr>
        </p:nvSpPr>
        <p:spPr/>
        <p:txBody>
          <a:bodyPr/>
          <a:lstStyle/>
          <a:p>
            <a:r>
              <a:rPr lang="en-US" dirty="0"/>
              <a:t>3. Approach: What can I as a business owner improve?</a:t>
            </a:r>
          </a:p>
        </p:txBody>
      </p:sp>
      <p:sp>
        <p:nvSpPr>
          <p:cNvPr id="4" name="Foliennummernplatzhalter 3">
            <a:extLst>
              <a:ext uri="{FF2B5EF4-FFF2-40B4-BE49-F238E27FC236}">
                <a16:creationId xmlns:a16="http://schemas.microsoft.com/office/drawing/2014/main" id="{2052436B-E3AD-4276-8DC7-04F810D91E9F}"/>
              </a:ext>
            </a:extLst>
          </p:cNvPr>
          <p:cNvSpPr>
            <a:spLocks noGrp="1"/>
          </p:cNvSpPr>
          <p:nvPr>
            <p:ph type="sldNum" sz="quarter" idx="2"/>
          </p:nvPr>
        </p:nvSpPr>
        <p:spPr/>
        <p:txBody>
          <a:bodyPr/>
          <a:lstStyle/>
          <a:p>
            <a:fld id="{42ED2AF5-F759-4848-B138-58079E1CDAA6}" type="slidenum">
              <a:rPr lang="en-US" smtClean="0"/>
              <a:t>9</a:t>
            </a:fld>
            <a:endParaRPr lang="en-US" dirty="0"/>
          </a:p>
        </p:txBody>
      </p:sp>
    </p:spTree>
    <p:extLst>
      <p:ext uri="{BB962C8B-B14F-4D97-AF65-F5344CB8AC3E}">
        <p14:creationId xmlns:p14="http://schemas.microsoft.com/office/powerpoint/2010/main" val="100397331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Design1">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3d/>
      </a:spPr>
      <a:bodyPr rot="0" spcFirstLastPara="1" vertOverflow="overflow" horzOverflow="overflow" vert="horz" wrap="square" lIns="35718" tIns="35718" rIns="35718" bIns="35718"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5718" tIns="35718" rIns="35718" bIns="35718"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Design1" id="{B41785E4-9EF7-4D51-81AC-80E29C577DA8}" vid="{0AA0F132-7E92-44B7-8038-86BDA9FCCDB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0</TotalTime>
  <Words>2313</Words>
  <Application>Microsoft Office PowerPoint</Application>
  <PresentationFormat>Breitbild</PresentationFormat>
  <Paragraphs>405</Paragraphs>
  <Slides>38</Slides>
  <Notes>15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38</vt:i4>
      </vt:variant>
    </vt:vector>
  </HeadingPairs>
  <TitlesOfParts>
    <vt:vector size="44" baseType="lpstr">
      <vt:lpstr>Arial</vt:lpstr>
      <vt:lpstr>Calibri</vt:lpstr>
      <vt:lpstr>Cambria Math</vt:lpstr>
      <vt:lpstr>Helvetica Light</vt:lpstr>
      <vt:lpstr>Wingdings</vt:lpstr>
      <vt:lpstr>Design1</vt:lpstr>
      <vt:lpstr> </vt:lpstr>
      <vt:lpstr>Content</vt:lpstr>
      <vt:lpstr>1. Yelp</vt:lpstr>
      <vt:lpstr>1. Yelp</vt:lpstr>
      <vt:lpstr>1. Yelp</vt:lpstr>
      <vt:lpstr>1. Yelp</vt:lpstr>
      <vt:lpstr>2. Possible tasks</vt:lpstr>
      <vt:lpstr>2. Possible tasks</vt:lpstr>
      <vt:lpstr>3. Approach: What can I as a business owner improve?</vt:lpstr>
      <vt:lpstr>3. Business improvements</vt:lpstr>
      <vt:lpstr>3. Workflow</vt:lpstr>
      <vt:lpstr>3. Workflow</vt:lpstr>
      <vt:lpstr>3. Yelp dataset – Data Extraction</vt:lpstr>
      <vt:lpstr>3. Yelp dataset – Data Extraction</vt:lpstr>
      <vt:lpstr>3. Workflow</vt:lpstr>
      <vt:lpstr>3. Text preprocessing</vt:lpstr>
      <vt:lpstr>3. Text preprocessing</vt:lpstr>
      <vt:lpstr>3. Text preprocessing</vt:lpstr>
      <vt:lpstr>3. Workflow</vt:lpstr>
      <vt:lpstr>3. Approach: Latent Dirichlet Allocation</vt:lpstr>
      <vt:lpstr>3. Approach: Latent Dirichlet Allocation</vt:lpstr>
      <vt:lpstr>3. Approach: Latent Dirichlet Allocation</vt:lpstr>
      <vt:lpstr>3. Approach: Latent Dirichlet Allocation</vt:lpstr>
      <vt:lpstr>3. Approach: Latent Dirichlet Allocation</vt:lpstr>
      <vt:lpstr>3. How does LDA works for topic modeling?</vt:lpstr>
      <vt:lpstr>3. Workflow</vt:lpstr>
      <vt:lpstr>4. Results</vt:lpstr>
      <vt:lpstr>4. Results</vt:lpstr>
      <vt:lpstr>4. Workflow</vt:lpstr>
      <vt:lpstr>4. Results</vt:lpstr>
      <vt:lpstr>4. Results</vt:lpstr>
      <vt:lpstr>4. Results</vt:lpstr>
      <vt:lpstr>4. Results</vt:lpstr>
      <vt:lpstr>5. Discussion</vt:lpstr>
      <vt:lpstr>6. Prospects</vt:lpstr>
      <vt:lpstr>6. Prospects</vt:lpstr>
      <vt:lpstr>6. Prospects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elvir</dc:creator>
  <cp:lastModifiedBy>Elvira Pupka-Lipinski</cp:lastModifiedBy>
  <cp:revision>324</cp:revision>
  <cp:lastPrinted>2018-03-12T11:23:40Z</cp:lastPrinted>
  <dcterms:created xsi:type="dcterms:W3CDTF">2018-02-20T14:19:47Z</dcterms:created>
  <dcterms:modified xsi:type="dcterms:W3CDTF">2019-07-29T00:15:36Z</dcterms:modified>
</cp:coreProperties>
</file>