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5" r:id="rId3"/>
    <p:sldId id="328" r:id="rId4"/>
    <p:sldId id="329" r:id="rId5"/>
    <p:sldId id="330" r:id="rId6"/>
    <p:sldId id="331" r:id="rId7"/>
    <p:sldId id="333" r:id="rId8"/>
    <p:sldId id="334" r:id="rId9"/>
    <p:sldId id="335" r:id="rId10"/>
    <p:sldId id="336" r:id="rId11"/>
    <p:sldId id="337" r:id="rId12"/>
    <p:sldId id="339" r:id="rId13"/>
  </p:sldIdLst>
  <p:sldSz cx="12192000" cy="6858000"/>
  <p:notesSz cx="6858000" cy="994568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70588" autoAdjust="0"/>
  </p:normalViewPr>
  <p:slideViewPr>
    <p:cSldViewPr snapToGrid="0">
      <p:cViewPr varScale="1">
        <p:scale>
          <a:sx n="114" d="100"/>
          <a:sy n="114" d="100"/>
        </p:scale>
        <p:origin x="20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13C47C3-D4BF-4FFB-8945-9E8CBC260C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E98521-5B61-4CB9-8793-FAFDC88588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81AA4-B5FC-49A8-9CD4-7D53D2F74BE3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BEF87C-B001-4A8A-BCAC-8F253E763F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0B3127-D37E-4EBA-906F-86868AF573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FCD88-7167-4EC2-8A4B-5A92C9CAD1D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23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A30E2-D2DB-4CD4-93DD-AAFAC39D2283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C4255-2894-4AAF-99E7-9D67F23C44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C4255-2894-4AAF-99E7-9D67F23C44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45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C4255-2894-4AAF-99E7-9D67F23C44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61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42ED2AF5-F759-4848-B138-58079E1CDA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393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1852" y="6426200"/>
            <a:ext cx="12184067" cy="9659"/>
          </a:xfrm>
          <a:prstGeom prst="line">
            <a:avLst/>
          </a:prstGeom>
          <a:ln w="50800">
            <a:solidFill>
              <a:srgbClr val="BE1E3C"/>
            </a:solidFill>
            <a:miter lim="400000"/>
          </a:ln>
        </p:spPr>
        <p:txBody>
          <a:bodyPr lIns="35718" tIns="35718" rIns="35718" bIns="35718" anchor="ctr"/>
          <a:lstStyle/>
          <a:p>
            <a:pPr>
              <a:defRPr sz="1600"/>
            </a:pPr>
            <a:endParaRPr sz="1600"/>
          </a:p>
        </p:txBody>
      </p:sp>
      <p:sp>
        <p:nvSpPr>
          <p:cNvPr id="24" name="Shape 24"/>
          <p:cNvSpPr/>
          <p:nvPr/>
        </p:nvSpPr>
        <p:spPr>
          <a:xfrm>
            <a:off x="1439334" y="757536"/>
            <a:ext cx="10746585" cy="1"/>
          </a:xfrm>
          <a:prstGeom prst="line">
            <a:avLst/>
          </a:prstGeom>
          <a:ln w="50800">
            <a:solidFill>
              <a:srgbClr val="BE1E3C"/>
            </a:solidFill>
            <a:miter lim="400000"/>
          </a:ln>
        </p:spPr>
        <p:txBody>
          <a:bodyPr lIns="35718" tIns="35718" rIns="35718" bIns="35718" anchor="ctr"/>
          <a:lstStyle/>
          <a:p>
            <a:pPr>
              <a:defRPr sz="1600"/>
            </a:pPr>
            <a:endParaRPr sz="1600"/>
          </a:p>
        </p:txBody>
      </p:sp>
      <p:sp>
        <p:nvSpPr>
          <p:cNvPr id="25" name="Shape 25"/>
          <p:cNvSpPr/>
          <p:nvPr/>
        </p:nvSpPr>
        <p:spPr>
          <a:xfrm flipV="1">
            <a:off x="993" y="757536"/>
            <a:ext cx="1353676" cy="1"/>
          </a:xfrm>
          <a:prstGeom prst="line">
            <a:avLst/>
          </a:prstGeom>
          <a:ln w="50800">
            <a:solidFill>
              <a:srgbClr val="786E64"/>
            </a:solidFill>
            <a:miter lim="400000"/>
          </a:ln>
        </p:spPr>
        <p:txBody>
          <a:bodyPr lIns="35718" tIns="35718" rIns="35718" bIns="35718" anchor="ctr"/>
          <a:lstStyle/>
          <a:p>
            <a:pPr>
              <a:defRPr sz="1600"/>
            </a:pPr>
            <a:endParaRPr sz="1600"/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502708" y="1079913"/>
            <a:ext cx="11220451" cy="4845968"/>
          </a:xfrm>
          <a:prstGeom prst="rect">
            <a:avLst/>
          </a:prstGeom>
        </p:spPr>
        <p:txBody>
          <a:bodyPr anchor="t"/>
          <a:lstStyle>
            <a:lvl1pPr marL="279400" indent="-279400">
              <a:lnSpc>
                <a:spcPct val="120000"/>
              </a:lnSpc>
              <a:spcBef>
                <a:spcPts val="0"/>
              </a:spcBef>
              <a:buClr>
                <a:srgbClr val="BE1E3C"/>
              </a:buClr>
              <a:buSzPct val="150000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558800" indent="-279400">
              <a:lnSpc>
                <a:spcPct val="120000"/>
              </a:lnSpc>
              <a:spcBef>
                <a:spcPts val="0"/>
              </a:spcBef>
              <a:buSzPct val="150000"/>
              <a:buChar char="-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838200" indent="-279400">
              <a:lnSpc>
                <a:spcPct val="120000"/>
              </a:lnSpc>
              <a:spcBef>
                <a:spcPts val="0"/>
              </a:spcBef>
              <a:buSzPct val="150000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117600" indent="-279400">
              <a:lnSpc>
                <a:spcPct val="120000"/>
              </a:lnSpc>
              <a:spcBef>
                <a:spcPts val="0"/>
              </a:spcBef>
              <a:buSzPct val="150000"/>
              <a:buChar char="-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1397000" indent="-279400">
              <a:lnSpc>
                <a:spcPct val="120000"/>
              </a:lnSpc>
              <a:spcBef>
                <a:spcPts val="0"/>
              </a:spcBef>
              <a:buSzPct val="150000"/>
              <a:defRPr sz="1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dirty="0"/>
          </a:p>
        </p:txBody>
      </p:sp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503502" y="116681"/>
            <a:ext cx="11228124" cy="513714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11493069" y="6500491"/>
            <a:ext cx="379910" cy="2568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42ED2AF5-F759-4848-B138-58079E1CDAA6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9" name="Shape 29"/>
          <p:cNvSpPr>
            <a:spLocks noGrp="1"/>
          </p:cNvSpPr>
          <p:nvPr>
            <p:ph type="body" sz="quarter" idx="13" hasCustomPrompt="1"/>
          </p:nvPr>
        </p:nvSpPr>
        <p:spPr>
          <a:xfrm>
            <a:off x="258154" y="6499003"/>
            <a:ext cx="838369" cy="2568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200"/>
            </a:lvl1pPr>
          </a:lstStyle>
          <a:p>
            <a:r>
              <a:rPr lang="de-DE" dirty="0"/>
              <a:t>13.03.2018</a:t>
            </a:r>
            <a:endParaRPr dirty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4" hasCustomPrompt="1"/>
          </p:nvPr>
        </p:nvSpPr>
        <p:spPr>
          <a:xfrm>
            <a:off x="2572536" y="6499003"/>
            <a:ext cx="1425068" cy="2568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ctr" defTabSz="58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marL="0" marR="0" lvl="0" indent="0" algn="ctr" defTabSz="58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Elvira </a:t>
            </a:r>
            <a:r>
              <a:rPr lang="de-DE" dirty="0" err="1"/>
              <a:t>Pupka</a:t>
            </a:r>
            <a:r>
              <a:rPr lang="de-DE" dirty="0"/>
              <a:t>-Lipinski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8228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CEFF-8EA5-4119-9900-65A8D857D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F53CC3-CF13-41CC-B9B3-161EA21FC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3B47DA-5736-4FE8-B03F-F9F89B27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B986BA-0AF3-4EB4-B918-0E4012E2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A6ED1-0299-4950-9043-CEB4D6D6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2AF5-F759-4848-B138-58079E1CDA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49D00-BC72-4464-AA56-4348D0AD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B852B8-FAB8-4011-BD7F-7AAD66FF9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1C2E4A-4DF2-4113-85BD-B2652F74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6D8E8C-AAD0-40B1-924D-5C2C38AA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691BBD-08D2-43AF-A582-B6F7D361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2AF5-F759-4848-B138-58079E1CDA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4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3175" y="6426200"/>
            <a:ext cx="12192000" cy="0"/>
          </a:xfrm>
          <a:prstGeom prst="line">
            <a:avLst/>
          </a:prstGeom>
          <a:ln w="50800">
            <a:solidFill>
              <a:srgbClr val="BE1E3C"/>
            </a:solidFill>
            <a:miter lim="400000"/>
          </a:ln>
        </p:spPr>
        <p:txBody>
          <a:bodyPr lIns="35718" tIns="35718" rIns="35718" bIns="35718" anchor="ctr"/>
          <a:lstStyle/>
          <a:p>
            <a:pPr>
              <a:defRPr sz="1600"/>
            </a:pPr>
            <a:endParaRPr sz="1600"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892968" y="312540"/>
            <a:ext cx="10406064" cy="15180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892968" y="1830586"/>
            <a:ext cx="10406064" cy="44201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5898490" y="6505277"/>
            <a:ext cx="383117" cy="256800"/>
          </a:xfrm>
          <a:prstGeom prst="rect">
            <a:avLst/>
          </a:prstGeom>
          <a:ln w="3175">
            <a:miter lim="400000"/>
          </a:ln>
        </p:spPr>
        <p:txBody>
          <a:bodyPr wrap="none" lIns="35718" tIns="35718" rIns="35718" bIns="35718">
            <a:spAutoFit/>
          </a:bodyPr>
          <a:lstStyle>
            <a:lvl1pPr>
              <a:defRPr sz="1200"/>
            </a:lvl1pPr>
          </a:lstStyle>
          <a:p>
            <a:fld id="{42ED2AF5-F759-4848-B138-58079E1CDA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8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 spd="med"/>
  <p:hf hdr="0" ftr="0" dt="0"/>
  <p:txStyles>
    <p:title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296333" marR="0" indent="-296333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740833" marR="0" indent="-296333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185333" marR="0" indent="-296333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629833" marR="0" indent="-296333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074333" marR="0" indent="-296333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518833" marR="0" indent="-296333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963333" marR="0" indent="-296333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407833" marR="0" indent="-296333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3852333" marR="0" indent="-296333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20719F-B321-4D8F-A5C3-BE1D512E1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318" y="3429000"/>
            <a:ext cx="9144000" cy="2387600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br>
              <a:rPr lang="de-DE" sz="3200" dirty="0"/>
            </a:br>
            <a:endParaRPr lang="en-US" sz="3200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D311E10-2ECB-4406-B12F-5A867A72E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2098" y="833785"/>
            <a:ext cx="8567803" cy="277057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e-DE" sz="3600" b="1" dirty="0" err="1"/>
              <a:t>Improving</a:t>
            </a:r>
            <a:r>
              <a:rPr lang="de-DE" sz="3600" b="1" dirty="0"/>
              <a:t> </a:t>
            </a:r>
            <a:r>
              <a:rPr lang="de-DE" sz="3600" b="1" dirty="0" err="1"/>
              <a:t>businesses</a:t>
            </a:r>
            <a:r>
              <a:rPr lang="de-DE" sz="3600" b="1" dirty="0"/>
              <a:t> </a:t>
            </a:r>
            <a:r>
              <a:rPr lang="de-DE" sz="3600" b="1" dirty="0" err="1"/>
              <a:t>with</a:t>
            </a:r>
            <a:r>
              <a:rPr lang="de-DE" sz="3600" b="1" dirty="0"/>
              <a:t> Topic Modelling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e-DE" sz="3200" b="1" dirty="0"/>
              <a:t>Yelp Dataset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de-DE" sz="3200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B7C3B4B-E5F6-4D71-8620-6EBA2F27D9C7}"/>
              </a:ext>
            </a:extLst>
          </p:cNvPr>
          <p:cNvSpPr txBox="1"/>
          <p:nvPr/>
        </p:nvSpPr>
        <p:spPr>
          <a:xfrm>
            <a:off x="1613769" y="5137128"/>
            <a:ext cx="8964460" cy="34913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Elvira 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Pupka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-Lipinski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0704081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262CF5-DC1A-41A6-835D-ACE831070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B5D99F2-38A7-4665-A5BC-A94E7C2E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72D234-62AD-44B8-AF70-9B742B8917B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42ED2AF5-F759-4848-B138-58079E1CDAA6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758E19D-1E69-4C07-948B-2F81CB6F7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08" y="874083"/>
            <a:ext cx="3134633" cy="233138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8041308-D430-4EAF-8598-360656482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30" y="794729"/>
            <a:ext cx="3934446" cy="292624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5B3AE70-DCE0-4594-9C83-ACC641BB8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331" y="808510"/>
            <a:ext cx="3933295" cy="292538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E5E5A5E-DEE8-41FF-9DEC-6F77A5A3B5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47" y="3271040"/>
            <a:ext cx="3934446" cy="292624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AF8FC14-A471-46EE-925B-7416BE9618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30" y="3271040"/>
            <a:ext cx="3934446" cy="292624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CECCB55-03A0-4BD3-9488-325EB51977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994" y="3271039"/>
            <a:ext cx="3934447" cy="292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3916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7C2DC70-836F-4C9B-BD94-652D76A00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6B43380-E165-4511-9467-C74D78AB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BF048A-ED30-49A6-B094-DAB3B39AC7B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42ED2AF5-F759-4848-B138-58079E1CDAA6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92E0CD-40F3-4B57-B5EB-69A471A608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55A2AB9-E772-4842-9396-3E3936A7A9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E18C2C3-10C5-4D89-B527-2082A8B0A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847" y="1252723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0048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06DDF5F-CCA5-453F-B71F-F560F2F2F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 (k) </a:t>
            </a:r>
            <a:r>
              <a:rPr lang="de-DE" dirty="0" err="1"/>
              <a:t>for</a:t>
            </a:r>
            <a:r>
              <a:rPr lang="de-DE" dirty="0"/>
              <a:t> LDA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Algorithm</a:t>
            </a:r>
            <a:r>
              <a:rPr lang="de-DE" dirty="0"/>
              <a:t> </a:t>
            </a:r>
          </a:p>
          <a:p>
            <a:r>
              <a:rPr lang="de-DE" dirty="0"/>
              <a:t>Re-training LDA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Changing</a:t>
            </a:r>
            <a:r>
              <a:rPr lang="de-DE" dirty="0"/>
              <a:t> code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: </a:t>
            </a:r>
            <a:r>
              <a:rPr lang="en-US" dirty="0"/>
              <a:t>What do the citizen in Pittsburgh want? What is important to consider when opening a new business?</a:t>
            </a:r>
          </a:p>
          <a:p>
            <a:pPr lvl="1"/>
            <a:r>
              <a:rPr lang="en-US" dirty="0"/>
              <a:t>Analysis of all businesses in the area</a:t>
            </a:r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E33A766-19B2-489D-A116-A866F1B8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Prospects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8AB139-11DB-405F-A06D-FF952BB6321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42ED2AF5-F759-4848-B138-58079E1CDAA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5275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2DA9F8-681C-4726-B514-2E6BBB426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sz="2400" dirty="0"/>
              <a:t>Yelp Dataset</a:t>
            </a:r>
          </a:p>
          <a:p>
            <a:pPr marL="514350" indent="-514350">
              <a:buAutoNum type="arabicPeriod"/>
            </a:pPr>
            <a:r>
              <a:rPr lang="de-DE" sz="2400" dirty="0"/>
              <a:t>Possible </a:t>
            </a:r>
            <a:r>
              <a:rPr lang="de-DE" sz="2400" dirty="0" err="1"/>
              <a:t>tasks</a:t>
            </a:r>
            <a:endParaRPr lang="de-DE" sz="2400" dirty="0"/>
          </a:p>
          <a:p>
            <a:pPr marL="514350" indent="-514350">
              <a:buAutoNum type="arabicPeriod"/>
            </a:pPr>
            <a:r>
              <a:rPr lang="de-DE" sz="2400" dirty="0"/>
              <a:t>Approach</a:t>
            </a:r>
          </a:p>
          <a:p>
            <a:pPr marL="514350" indent="-514350">
              <a:buAutoNum type="arabicPeriod"/>
            </a:pPr>
            <a:r>
              <a:rPr lang="de-DE" sz="2400" dirty="0" err="1"/>
              <a:t>Results</a:t>
            </a:r>
            <a:endParaRPr lang="de-DE" sz="2400" dirty="0"/>
          </a:p>
          <a:p>
            <a:pPr marL="514350" indent="-514350">
              <a:buAutoNum type="arabicPeriod"/>
            </a:pPr>
            <a:r>
              <a:rPr lang="de-DE" sz="2400" dirty="0" err="1"/>
              <a:t>Prospects</a:t>
            </a:r>
            <a:endParaRPr lang="de-DE" sz="2400" dirty="0"/>
          </a:p>
          <a:p>
            <a:pPr marL="0" indent="0">
              <a:buNone/>
            </a:pPr>
            <a:endParaRPr lang="de-DE" dirty="0"/>
          </a:p>
          <a:p>
            <a:pPr marL="514350" indent="-514350">
              <a:buAutoNum type="arabicPeriod"/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7FA05F-4890-4BFA-8BBF-B2DBAF9A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3CDB8C-010B-4909-A26E-4DBF3487E70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42ED2AF5-F759-4848-B138-58079E1CDAA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1209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2336BF1-ED95-4B3A-92FB-FD90634FD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Yelp: crowd-sourced review forum</a:t>
            </a:r>
          </a:p>
          <a:p>
            <a:endParaRPr lang="en-US" dirty="0"/>
          </a:p>
          <a:p>
            <a:r>
              <a:rPr lang="en-US" dirty="0"/>
              <a:t>Datasets</a:t>
            </a:r>
          </a:p>
          <a:p>
            <a:pPr lvl="1"/>
            <a:r>
              <a:rPr lang="en-US" b="1" dirty="0" err="1"/>
              <a:t>business.json</a:t>
            </a:r>
            <a:r>
              <a:rPr lang="en-US" b="1" dirty="0"/>
              <a:t>: </a:t>
            </a:r>
            <a:r>
              <a:rPr lang="en-US" dirty="0"/>
              <a:t>business data, location, attributes and categories (</a:t>
            </a:r>
            <a:r>
              <a:rPr lang="en-US" dirty="0" err="1"/>
              <a:t>business_id</a:t>
            </a:r>
            <a:r>
              <a:rPr lang="en-US" dirty="0"/>
              <a:t>)</a:t>
            </a:r>
          </a:p>
          <a:p>
            <a:pPr lvl="1"/>
            <a:r>
              <a:rPr lang="en-US" b="1" dirty="0" err="1"/>
              <a:t>review.json</a:t>
            </a:r>
            <a:r>
              <a:rPr lang="en-US" b="1" dirty="0"/>
              <a:t>: </a:t>
            </a:r>
            <a:r>
              <a:rPr lang="en-US" dirty="0"/>
              <a:t>full review data such as text, date and stars (</a:t>
            </a:r>
            <a:r>
              <a:rPr lang="en-US" dirty="0" err="1"/>
              <a:t>review_id</a:t>
            </a:r>
            <a:r>
              <a:rPr lang="en-US" dirty="0"/>
              <a:t>,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business_id</a:t>
            </a:r>
            <a:r>
              <a:rPr lang="en-US" dirty="0"/>
              <a:t>)</a:t>
            </a:r>
          </a:p>
          <a:p>
            <a:pPr lvl="1"/>
            <a:r>
              <a:rPr lang="en-US" b="1" dirty="0" err="1"/>
              <a:t>user.json</a:t>
            </a:r>
            <a:r>
              <a:rPr lang="en-US" dirty="0"/>
              <a:t>: user information such as the average star rating and the users’ friends (</a:t>
            </a:r>
            <a:r>
              <a:rPr lang="en-US" dirty="0" err="1"/>
              <a:t>user_id</a:t>
            </a:r>
            <a:r>
              <a:rPr lang="en-US" dirty="0"/>
              <a:t>)</a:t>
            </a:r>
          </a:p>
          <a:p>
            <a:pPr lvl="1"/>
            <a:r>
              <a:rPr lang="en-US" b="1" dirty="0" err="1"/>
              <a:t>checkin.json</a:t>
            </a:r>
            <a:r>
              <a:rPr lang="en-US" b="1" dirty="0"/>
              <a:t>: </a:t>
            </a:r>
            <a:r>
              <a:rPr lang="en-US" dirty="0" err="1"/>
              <a:t>checkin</a:t>
            </a:r>
            <a:r>
              <a:rPr lang="en-US" dirty="0"/>
              <a:t> data: the visits’ date and business (</a:t>
            </a:r>
            <a:r>
              <a:rPr lang="en-US" dirty="0" err="1"/>
              <a:t>business_id</a:t>
            </a:r>
            <a:r>
              <a:rPr lang="en-US" dirty="0"/>
              <a:t>)</a:t>
            </a:r>
          </a:p>
          <a:p>
            <a:pPr lvl="1"/>
            <a:r>
              <a:rPr lang="en-US" b="1" dirty="0" err="1"/>
              <a:t>tip.json</a:t>
            </a:r>
            <a:r>
              <a:rPr lang="en-US" b="1" dirty="0"/>
              <a:t>: </a:t>
            </a:r>
            <a:r>
              <a:rPr lang="en-US" dirty="0"/>
              <a:t>short text on a business (</a:t>
            </a:r>
            <a:r>
              <a:rPr lang="en-US" dirty="0" err="1"/>
              <a:t>business_id</a:t>
            </a:r>
            <a:r>
              <a:rPr lang="en-US" dirty="0"/>
              <a:t>, </a:t>
            </a:r>
            <a:r>
              <a:rPr lang="en-US" dirty="0" err="1"/>
              <a:t>user_id</a:t>
            </a:r>
            <a:r>
              <a:rPr lang="en-US" dirty="0"/>
              <a:t>)</a:t>
            </a:r>
          </a:p>
          <a:p>
            <a:pPr lvl="1"/>
            <a:r>
              <a:rPr lang="en-US" b="1" dirty="0" err="1"/>
              <a:t>photo.json</a:t>
            </a:r>
            <a:r>
              <a:rPr lang="en-US" b="1" dirty="0"/>
              <a:t>: </a:t>
            </a:r>
            <a:r>
              <a:rPr lang="en-US" dirty="0"/>
              <a:t>caption and classification (</a:t>
            </a:r>
            <a:r>
              <a:rPr lang="en-US" dirty="0" err="1"/>
              <a:t>photo_id</a:t>
            </a:r>
            <a:r>
              <a:rPr lang="en-US" dirty="0"/>
              <a:t>, </a:t>
            </a:r>
            <a:r>
              <a:rPr lang="en-US" dirty="0" err="1"/>
              <a:t>business_id</a:t>
            </a:r>
            <a:r>
              <a:rPr lang="en-US" dirty="0"/>
              <a:t>)</a:t>
            </a:r>
          </a:p>
          <a:p>
            <a:pPr marL="279400" lvl="1" indent="0">
              <a:buNone/>
            </a:pP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0DA8A6D-3023-4663-9049-E9B49F18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Insight </a:t>
            </a:r>
            <a:r>
              <a:rPr lang="de-DE" dirty="0" err="1"/>
              <a:t>into</a:t>
            </a:r>
            <a:r>
              <a:rPr lang="de-DE" dirty="0"/>
              <a:t> Yelp Dataset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923A38-0C8E-4438-A879-4C7648F5AC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42ED2AF5-F759-4848-B138-58079E1CDAA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60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6F10E50-F2ED-4AF8-BA45-802974B6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guidance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Users</a:t>
            </a:r>
          </a:p>
          <a:p>
            <a:pPr lvl="1"/>
            <a:r>
              <a:rPr lang="de-DE" dirty="0"/>
              <a:t>Determination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3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dishes</a:t>
            </a:r>
            <a:r>
              <a:rPr lang="de-DE" dirty="0"/>
              <a:t> in a Restaurant (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exists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Suggestions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businesses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‘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patterns</a:t>
            </a:r>
            <a:endParaRPr lang="de-DE" dirty="0"/>
          </a:p>
          <a:p>
            <a:pPr lvl="2"/>
            <a:r>
              <a:rPr lang="en-US" dirty="0"/>
              <a:t>Beneficial while traveling</a:t>
            </a:r>
          </a:p>
          <a:p>
            <a:pPr lvl="1"/>
            <a:r>
              <a:rPr lang="en-US" dirty="0"/>
              <a:t>Suggestions for business due to similar users (Clustering)</a:t>
            </a:r>
          </a:p>
          <a:p>
            <a:endParaRPr lang="en-US" dirty="0"/>
          </a:p>
          <a:p>
            <a:r>
              <a:rPr lang="en-US" dirty="0"/>
              <a:t>Determination of the probability of closure of a business</a:t>
            </a:r>
          </a:p>
          <a:p>
            <a:pPr lvl="1"/>
            <a:r>
              <a:rPr lang="en-US" dirty="0"/>
              <a:t>Not possible due to the lack of needed data</a:t>
            </a:r>
          </a:p>
          <a:p>
            <a:endParaRPr lang="en-US" dirty="0"/>
          </a:p>
          <a:p>
            <a:r>
              <a:rPr lang="en-US" dirty="0"/>
              <a:t>Improvements for business</a:t>
            </a:r>
          </a:p>
          <a:p>
            <a:pPr lvl="1"/>
            <a:r>
              <a:rPr lang="en-US" dirty="0"/>
              <a:t>Opening new business? What do the citizen in Pittsburgh want? What is important to consider?</a:t>
            </a:r>
          </a:p>
          <a:p>
            <a:pPr lvl="1"/>
            <a:r>
              <a:rPr lang="en-US" dirty="0"/>
              <a:t>What can I as a business owner improve?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E7351E7-5E2B-4A6C-82B1-81A97FA3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Possible </a:t>
            </a:r>
            <a:r>
              <a:rPr lang="de-DE" dirty="0" err="1"/>
              <a:t>tasks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52436B-E3AD-4276-8DC7-04F810D91E9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42ED2AF5-F759-4848-B138-58079E1CDAA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2310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6F10E50-F2ED-4AF8-BA45-802974B6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guidance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Users</a:t>
            </a:r>
          </a:p>
          <a:p>
            <a:pPr lvl="1"/>
            <a:r>
              <a:rPr lang="de-DE" dirty="0"/>
              <a:t>Determination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3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dishes</a:t>
            </a:r>
            <a:r>
              <a:rPr lang="de-DE" dirty="0"/>
              <a:t> in a Restaurant (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exists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Suggestions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businesses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‘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patterns</a:t>
            </a:r>
            <a:endParaRPr lang="de-DE" dirty="0"/>
          </a:p>
          <a:p>
            <a:pPr lvl="2"/>
            <a:r>
              <a:rPr lang="en-US" dirty="0"/>
              <a:t>Beneficial while traveling</a:t>
            </a:r>
          </a:p>
          <a:p>
            <a:pPr lvl="1"/>
            <a:r>
              <a:rPr lang="en-US" dirty="0"/>
              <a:t>Suggestions for business due to similar users (Clustering)</a:t>
            </a:r>
          </a:p>
          <a:p>
            <a:endParaRPr lang="en-US" dirty="0"/>
          </a:p>
          <a:p>
            <a:r>
              <a:rPr lang="en-US" dirty="0"/>
              <a:t>Determination of the probability of closure of a business</a:t>
            </a:r>
          </a:p>
          <a:p>
            <a:pPr lvl="1"/>
            <a:r>
              <a:rPr lang="en-US" dirty="0"/>
              <a:t>Not possible due to the lack of needed data</a:t>
            </a:r>
          </a:p>
          <a:p>
            <a:endParaRPr lang="en-US" dirty="0"/>
          </a:p>
          <a:p>
            <a:r>
              <a:rPr lang="en-US" dirty="0"/>
              <a:t>Improvements for business</a:t>
            </a:r>
          </a:p>
          <a:p>
            <a:pPr lvl="1"/>
            <a:r>
              <a:rPr lang="en-US" dirty="0"/>
              <a:t>Opening new business? What do the citizen in Pittsburgh want? What is important to consider?</a:t>
            </a:r>
          </a:p>
          <a:p>
            <a:pPr lvl="1"/>
            <a:r>
              <a:rPr lang="en-US" b="1" dirty="0"/>
              <a:t>What can I as a business owner improve?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E7351E7-5E2B-4A6C-82B1-81A97FA3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Possible </a:t>
            </a:r>
            <a:r>
              <a:rPr lang="de-DE" dirty="0" err="1"/>
              <a:t>tasks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52436B-E3AD-4276-8DC7-04F810D91E9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42ED2AF5-F759-4848-B138-58079E1CDAA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399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6F10E50-F2ED-4AF8-BA45-802974B6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Improvements for business</a:t>
            </a:r>
          </a:p>
          <a:p>
            <a:pPr lvl="1"/>
            <a:r>
              <a:rPr lang="en-US" b="1" dirty="0"/>
              <a:t>What can I as a business owner improve?</a:t>
            </a:r>
          </a:p>
          <a:p>
            <a:pPr lvl="2"/>
            <a:r>
              <a:rPr lang="en-US" b="1" dirty="0"/>
              <a:t>Idea: Extracting the topics the owner needs to improve</a:t>
            </a:r>
          </a:p>
          <a:p>
            <a:pPr lvl="2"/>
            <a:r>
              <a:rPr lang="en-US" b="1" dirty="0"/>
              <a:t>Approach: Topic Modelling</a:t>
            </a:r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marL="558800" lvl="2" indent="0">
              <a:buNone/>
            </a:pPr>
            <a:r>
              <a:rPr lang="en-US" b="1" dirty="0">
                <a:sym typeface="Wingdings" panose="05000000000000000000" pitchFamily="2" charset="2"/>
              </a:rPr>
              <a:t> Improvement in Service is needed</a:t>
            </a:r>
            <a:endParaRPr lang="en-US" b="1" dirty="0"/>
          </a:p>
          <a:p>
            <a:pPr marL="558800" lvl="2" indent="0">
              <a:buNone/>
            </a:pPr>
            <a:endParaRPr lang="en-US" b="1" dirty="0"/>
          </a:p>
          <a:p>
            <a:pPr marL="558800" lvl="2" indent="0">
              <a:buNone/>
            </a:pPr>
            <a:endParaRPr lang="en-US" b="1" dirty="0"/>
          </a:p>
          <a:p>
            <a:pPr marL="558800" lvl="2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E7351E7-5E2B-4A6C-82B1-81A97FA3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Business </a:t>
            </a:r>
            <a:r>
              <a:rPr lang="de-DE" dirty="0" err="1"/>
              <a:t>improvements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52436B-E3AD-4276-8DC7-04F810D91E9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42ED2AF5-F759-4848-B138-58079E1CDAA6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140603D5-5EEB-40D5-BCF3-2E8E1A479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71768"/>
              </p:ext>
            </p:extLst>
          </p:nvPr>
        </p:nvGraphicFramePr>
        <p:xfrm>
          <a:off x="1713218" y="3196205"/>
          <a:ext cx="4603692" cy="139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846">
                  <a:extLst>
                    <a:ext uri="{9D8B030D-6E8A-4147-A177-3AD203B41FA5}">
                      <a16:colId xmlns:a16="http://schemas.microsoft.com/office/drawing/2014/main" val="2797834120"/>
                    </a:ext>
                  </a:extLst>
                </a:gridCol>
                <a:gridCol w="2301846">
                  <a:extLst>
                    <a:ext uri="{9D8B030D-6E8A-4147-A177-3AD203B41FA5}">
                      <a16:colId xmlns:a16="http://schemas.microsoft.com/office/drawing/2014/main" val="889830586"/>
                    </a:ext>
                  </a:extLst>
                </a:gridCol>
              </a:tblGrid>
              <a:tr h="349421">
                <a:tc>
                  <a:txBody>
                    <a:bodyPr/>
                    <a:lstStyle/>
                    <a:p>
                      <a:r>
                        <a:rPr lang="de-DE" dirty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Avg</a:t>
                      </a:r>
                      <a:r>
                        <a:rPr lang="de-DE" dirty="0"/>
                        <a:t> Stars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57234"/>
                  </a:ext>
                </a:extLst>
              </a:tr>
              <a:tr h="349421">
                <a:tc>
                  <a:txBody>
                    <a:bodyPr/>
                    <a:lstStyle/>
                    <a:p>
                      <a:r>
                        <a:rPr lang="de-DE" dirty="0"/>
                        <a:t>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71739"/>
                  </a:ext>
                </a:extLst>
              </a:tr>
              <a:tr h="349421">
                <a:tc>
                  <a:txBody>
                    <a:bodyPr/>
                    <a:lstStyle/>
                    <a:p>
                      <a:r>
                        <a:rPr lang="de-DE" dirty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49023"/>
                  </a:ext>
                </a:extLst>
              </a:tr>
              <a:tr h="349421">
                <a:tc>
                  <a:txBody>
                    <a:bodyPr/>
                    <a:lstStyle/>
                    <a:p>
                      <a:r>
                        <a:rPr lang="de-DE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79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4452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EA3CFAF-980B-4B78-8CBC-CA7E25643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Unsupervised learning</a:t>
            </a:r>
          </a:p>
          <a:p>
            <a:r>
              <a:rPr lang="en-US" dirty="0"/>
              <a:t>Variables to determine number of topics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100" dirty="0"/>
              <a:t>				</a:t>
            </a:r>
            <a:r>
              <a:rPr lang="en-US" sz="800" dirty="0"/>
              <a:t>https://medium.com/@connectwithghosh/topic-modelling-with-latent-dirichlet-allocation-lda-in-pyspark-2cb3ebd5678e</a:t>
            </a:r>
            <a:endParaRPr lang="en-US" sz="1100" dirty="0"/>
          </a:p>
          <a:p>
            <a:r>
              <a:rPr lang="en-US" dirty="0"/>
              <a:t>Alternatives: NMF, Autoencoder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A1E9F90-FC45-4C1B-BBD5-7A755D41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02" y="116681"/>
            <a:ext cx="11228124" cy="513714"/>
          </a:xfrm>
        </p:spPr>
        <p:txBody>
          <a:bodyPr/>
          <a:lstStyle/>
          <a:p>
            <a:r>
              <a:rPr lang="de-DE" dirty="0" err="1"/>
              <a:t>Approach:Latent</a:t>
            </a:r>
            <a:r>
              <a:rPr lang="de-DE" dirty="0"/>
              <a:t> </a:t>
            </a:r>
            <a:r>
              <a:rPr lang="de-DE" dirty="0" err="1"/>
              <a:t>Dirichlet</a:t>
            </a:r>
            <a:r>
              <a:rPr lang="de-DE" dirty="0"/>
              <a:t> </a:t>
            </a:r>
            <a:r>
              <a:rPr lang="de-DE" dirty="0" err="1"/>
              <a:t>Allocation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A353FC-4123-40F4-8A3C-7B13761C3A4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42ED2AF5-F759-4848-B138-58079E1CDAA6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4ADBAB-B955-4D1F-9CBB-8CFE4472B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591" y="1830692"/>
            <a:ext cx="5998128" cy="332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23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FFBB9DB-AABA-4C2F-A40E-004F021633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Top </a:t>
            </a:r>
            <a:r>
              <a:rPr lang="de-DE" dirty="0" err="1"/>
              <a:t>words</a:t>
            </a:r>
            <a:r>
              <a:rPr lang="de-DE" dirty="0"/>
              <a:t> in </a:t>
            </a:r>
            <a:r>
              <a:rPr lang="de-DE" dirty="0" err="1"/>
              <a:t>topics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/>
              <a:t>Topic 0: ['</a:t>
            </a:r>
            <a:r>
              <a:rPr lang="de-DE" dirty="0" err="1"/>
              <a:t>food</a:t>
            </a:r>
            <a:r>
              <a:rPr lang="de-DE" dirty="0"/>
              <a:t>', '</a:t>
            </a:r>
            <a:r>
              <a:rPr lang="de-DE" dirty="0" err="1"/>
              <a:t>place</a:t>
            </a:r>
            <a:r>
              <a:rPr lang="de-DE" dirty="0"/>
              <a:t>', '</a:t>
            </a:r>
            <a:r>
              <a:rPr lang="de-DE" dirty="0" err="1"/>
              <a:t>service</a:t>
            </a:r>
            <a:r>
              <a:rPr lang="de-DE" dirty="0"/>
              <a:t>', '</a:t>
            </a:r>
            <a:r>
              <a:rPr lang="de-DE" dirty="0" err="1"/>
              <a:t>try</a:t>
            </a:r>
            <a:r>
              <a:rPr lang="de-DE" dirty="0"/>
              <a:t>', '</a:t>
            </a:r>
            <a:r>
              <a:rPr lang="de-DE" dirty="0" err="1"/>
              <a:t>restaurant</a:t>
            </a:r>
            <a:r>
              <a:rPr lang="de-DE" dirty="0"/>
              <a:t>', '</a:t>
            </a:r>
            <a:r>
              <a:rPr lang="de-DE" dirty="0" err="1"/>
              <a:t>price</a:t>
            </a:r>
            <a:r>
              <a:rPr lang="de-DE" dirty="0"/>
              <a:t>', '</a:t>
            </a:r>
            <a:r>
              <a:rPr lang="de-DE" dirty="0" err="1"/>
              <a:t>chicken</a:t>
            </a:r>
            <a:r>
              <a:rPr lang="de-DE" dirty="0"/>
              <a:t>', 'time', '</a:t>
            </a:r>
            <a:r>
              <a:rPr lang="de-DE" dirty="0" err="1"/>
              <a:t>come</a:t>
            </a:r>
            <a:r>
              <a:rPr lang="de-DE" dirty="0"/>
              <a:t>', 'like']</a:t>
            </a:r>
          </a:p>
          <a:p>
            <a:pPr lvl="1"/>
            <a:r>
              <a:rPr lang="de-DE" dirty="0"/>
              <a:t>Topic 1: ['</a:t>
            </a:r>
            <a:r>
              <a:rPr lang="de-DE" dirty="0" err="1"/>
              <a:t>pizza</a:t>
            </a:r>
            <a:r>
              <a:rPr lang="de-DE" dirty="0"/>
              <a:t>', '</a:t>
            </a:r>
            <a:r>
              <a:rPr lang="de-DE" dirty="0" err="1"/>
              <a:t>burger</a:t>
            </a:r>
            <a:r>
              <a:rPr lang="de-DE" dirty="0"/>
              <a:t>', '</a:t>
            </a:r>
            <a:r>
              <a:rPr lang="de-DE" dirty="0" err="1"/>
              <a:t>order</a:t>
            </a:r>
            <a:r>
              <a:rPr lang="de-DE" dirty="0"/>
              <a:t>', '</a:t>
            </a:r>
            <a:r>
              <a:rPr lang="de-DE" dirty="0" err="1"/>
              <a:t>fry</a:t>
            </a:r>
            <a:r>
              <a:rPr lang="de-DE" dirty="0"/>
              <a:t>', '</a:t>
            </a:r>
            <a:r>
              <a:rPr lang="de-DE" dirty="0" err="1"/>
              <a:t>cheese</a:t>
            </a:r>
            <a:r>
              <a:rPr lang="de-DE" dirty="0"/>
              <a:t>', 'like', '</a:t>
            </a:r>
            <a:r>
              <a:rPr lang="de-DE" dirty="0" err="1"/>
              <a:t>sauce</a:t>
            </a:r>
            <a:r>
              <a:rPr lang="de-DE" dirty="0"/>
              <a:t>', '</a:t>
            </a:r>
            <a:r>
              <a:rPr lang="de-DE" dirty="0" err="1"/>
              <a:t>wing</a:t>
            </a:r>
            <a:r>
              <a:rPr lang="de-DE" dirty="0"/>
              <a:t>', '</a:t>
            </a:r>
            <a:r>
              <a:rPr lang="de-DE" dirty="0" err="1"/>
              <a:t>eat</a:t>
            </a:r>
            <a:r>
              <a:rPr lang="de-DE" dirty="0"/>
              <a:t>', '</a:t>
            </a:r>
            <a:r>
              <a:rPr lang="de-DE" dirty="0" err="1"/>
              <a:t>place</a:t>
            </a:r>
            <a:r>
              <a:rPr lang="de-DE" dirty="0"/>
              <a:t>']</a:t>
            </a:r>
          </a:p>
          <a:p>
            <a:pPr lvl="1"/>
            <a:r>
              <a:rPr lang="de-DE" dirty="0"/>
              <a:t>Topic 2: ['</a:t>
            </a:r>
            <a:r>
              <a:rPr lang="de-DE" dirty="0" err="1"/>
              <a:t>taco</a:t>
            </a:r>
            <a:r>
              <a:rPr lang="de-DE" dirty="0"/>
              <a:t>', '</a:t>
            </a:r>
            <a:r>
              <a:rPr lang="de-DE" dirty="0" err="1"/>
              <a:t>dish</a:t>
            </a:r>
            <a:r>
              <a:rPr lang="de-DE" dirty="0"/>
              <a:t>', '</a:t>
            </a:r>
            <a:r>
              <a:rPr lang="de-DE" dirty="0" err="1"/>
              <a:t>delicious</a:t>
            </a:r>
            <a:r>
              <a:rPr lang="de-DE" dirty="0"/>
              <a:t>', '</a:t>
            </a:r>
            <a:r>
              <a:rPr lang="de-DE" dirty="0" err="1"/>
              <a:t>order</a:t>
            </a:r>
            <a:r>
              <a:rPr lang="de-DE" dirty="0"/>
              <a:t>', '</a:t>
            </a:r>
            <a:r>
              <a:rPr lang="de-DE" dirty="0" err="1"/>
              <a:t>flavor</a:t>
            </a:r>
            <a:r>
              <a:rPr lang="de-DE" dirty="0"/>
              <a:t>', '</a:t>
            </a:r>
            <a:r>
              <a:rPr lang="de-DE" dirty="0" err="1"/>
              <a:t>sauce</a:t>
            </a:r>
            <a:r>
              <a:rPr lang="de-DE" dirty="0"/>
              <a:t>', '</a:t>
            </a:r>
            <a:r>
              <a:rPr lang="de-DE" dirty="0" err="1"/>
              <a:t>thai</a:t>
            </a:r>
            <a:r>
              <a:rPr lang="de-DE" dirty="0"/>
              <a:t>', '</a:t>
            </a:r>
            <a:r>
              <a:rPr lang="de-DE" dirty="0" err="1"/>
              <a:t>restaurant</a:t>
            </a:r>
            <a:r>
              <a:rPr lang="de-DE" dirty="0"/>
              <a:t>', '</a:t>
            </a:r>
            <a:r>
              <a:rPr lang="de-DE" dirty="0" err="1"/>
              <a:t>meal</a:t>
            </a:r>
            <a:r>
              <a:rPr lang="de-DE" dirty="0"/>
              <a:t>', '</a:t>
            </a:r>
            <a:r>
              <a:rPr lang="de-DE" dirty="0" err="1"/>
              <a:t>dessert</a:t>
            </a:r>
            <a:r>
              <a:rPr lang="de-DE" dirty="0"/>
              <a:t>‘]</a:t>
            </a:r>
          </a:p>
          <a:p>
            <a:pPr lvl="1"/>
            <a:r>
              <a:rPr lang="de-DE" dirty="0"/>
              <a:t>Topic 3: ['</a:t>
            </a:r>
            <a:r>
              <a:rPr lang="de-DE" dirty="0" err="1"/>
              <a:t>food</a:t>
            </a:r>
            <a:r>
              <a:rPr lang="de-DE" dirty="0"/>
              <a:t>', 'time', '</a:t>
            </a:r>
            <a:r>
              <a:rPr lang="de-DE" dirty="0" err="1"/>
              <a:t>order</a:t>
            </a:r>
            <a:r>
              <a:rPr lang="de-DE" dirty="0"/>
              <a:t>', '</a:t>
            </a:r>
            <a:r>
              <a:rPr lang="de-DE" dirty="0" err="1"/>
              <a:t>place</a:t>
            </a:r>
            <a:r>
              <a:rPr lang="de-DE" dirty="0"/>
              <a:t>', '</a:t>
            </a:r>
            <a:r>
              <a:rPr lang="de-DE" dirty="0" err="1"/>
              <a:t>come</a:t>
            </a:r>
            <a:r>
              <a:rPr lang="de-DE" dirty="0"/>
              <a:t>', '</a:t>
            </a:r>
            <a:r>
              <a:rPr lang="de-DE" dirty="0" err="1"/>
              <a:t>service</a:t>
            </a:r>
            <a:r>
              <a:rPr lang="de-DE" dirty="0"/>
              <a:t>', '</a:t>
            </a:r>
            <a:r>
              <a:rPr lang="de-DE" dirty="0" err="1"/>
              <a:t>table</a:t>
            </a:r>
            <a:r>
              <a:rPr lang="de-DE" dirty="0"/>
              <a:t>', '</a:t>
            </a:r>
            <a:r>
              <a:rPr lang="de-DE" dirty="0" err="1"/>
              <a:t>wait</a:t>
            </a:r>
            <a:r>
              <a:rPr lang="de-DE" dirty="0"/>
              <a:t>', '</a:t>
            </a:r>
            <a:r>
              <a:rPr lang="de-DE" dirty="0" err="1"/>
              <a:t>drink</a:t>
            </a:r>
            <a:r>
              <a:rPr lang="de-DE" dirty="0"/>
              <a:t>', 'bar']</a:t>
            </a:r>
          </a:p>
          <a:p>
            <a:pPr lvl="1"/>
            <a:r>
              <a:rPr lang="de-DE" dirty="0"/>
              <a:t>Topic 4: ['</a:t>
            </a:r>
            <a:r>
              <a:rPr lang="de-DE" dirty="0" err="1"/>
              <a:t>place</a:t>
            </a:r>
            <a:r>
              <a:rPr lang="de-DE" dirty="0"/>
              <a:t>', '</a:t>
            </a:r>
            <a:r>
              <a:rPr lang="de-DE" dirty="0" err="1"/>
              <a:t>sandwich</a:t>
            </a:r>
            <a:r>
              <a:rPr lang="de-DE" dirty="0"/>
              <a:t>', '</a:t>
            </a:r>
            <a:r>
              <a:rPr lang="de-DE" dirty="0" err="1"/>
              <a:t>beer</a:t>
            </a:r>
            <a:r>
              <a:rPr lang="de-DE" dirty="0"/>
              <a:t>', '</a:t>
            </a:r>
            <a:r>
              <a:rPr lang="de-DE" dirty="0" err="1"/>
              <a:t>pittsburgh</a:t>
            </a:r>
            <a:r>
              <a:rPr lang="de-DE" dirty="0"/>
              <a:t>', '</a:t>
            </a:r>
            <a:r>
              <a:rPr lang="de-DE" dirty="0" err="1"/>
              <a:t>coffee</a:t>
            </a:r>
            <a:r>
              <a:rPr lang="de-DE" dirty="0"/>
              <a:t>', '</a:t>
            </a:r>
            <a:r>
              <a:rPr lang="de-DE" dirty="0" err="1"/>
              <a:t>love</a:t>
            </a:r>
            <a:r>
              <a:rPr lang="de-DE" dirty="0"/>
              <a:t>', 'like', 'breakfast', 'brunch', '</a:t>
            </a:r>
            <a:r>
              <a:rPr lang="de-DE" dirty="0" err="1"/>
              <a:t>selection</a:t>
            </a:r>
            <a:r>
              <a:rPr lang="de-DE" dirty="0"/>
              <a:t>‘]</a:t>
            </a:r>
          </a:p>
          <a:p>
            <a:pPr marL="279400" lvl="1" indent="0">
              <a:buNone/>
            </a:pPr>
            <a:endParaRPr lang="de-DE" dirty="0"/>
          </a:p>
          <a:p>
            <a:pPr marL="2794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B01991F-CD34-48CE-8715-AA822A0E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E0ACC6-058E-485C-9484-0EF40468A94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42ED2AF5-F759-4848-B138-58079E1CDAA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9959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4763073-FFD6-4FD0-A0A0-35F85FBFF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Business ID: 'c0yPNU-BqS65u0vIKP7P0w', ‚</a:t>
            </a:r>
          </a:p>
          <a:p>
            <a:pPr lvl="1"/>
            <a:r>
              <a:rPr lang="de-DE" dirty="0" err="1"/>
              <a:t>name</a:t>
            </a:r>
            <a:r>
              <a:rPr lang="de-DE" dirty="0"/>
              <a:t>: Avenue B</a:t>
            </a:r>
          </a:p>
          <a:p>
            <a:pPr lvl="1"/>
            <a:r>
              <a:rPr lang="de-DE" dirty="0" err="1"/>
              <a:t>city</a:t>
            </a:r>
            <a:r>
              <a:rPr lang="de-DE" dirty="0"/>
              <a:t>: Pittsburgh,</a:t>
            </a:r>
          </a:p>
          <a:p>
            <a:pPr lvl="1"/>
            <a:r>
              <a:rPr lang="de-DE" dirty="0" err="1"/>
              <a:t>stars</a:t>
            </a:r>
            <a:r>
              <a:rPr lang="de-DE" dirty="0"/>
              <a:t>: 4.0</a:t>
            </a:r>
          </a:p>
          <a:p>
            <a:pPr lvl="1"/>
            <a:r>
              <a:rPr lang="de-DE" dirty="0" err="1"/>
              <a:t>review_count</a:t>
            </a:r>
            <a:r>
              <a:rPr lang="de-DE" dirty="0"/>
              <a:t>: 228</a:t>
            </a:r>
          </a:p>
          <a:p>
            <a:pPr lvl="1"/>
            <a:r>
              <a:rPr lang="de-DE" dirty="0" err="1"/>
              <a:t>categories</a:t>
            </a:r>
            <a:r>
              <a:rPr lang="de-DE" dirty="0"/>
              <a:t>: American (New), Restaurants</a:t>
            </a:r>
          </a:p>
          <a:p>
            <a:r>
              <a:rPr lang="de-DE" dirty="0" err="1"/>
              <a:t>Prediction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2844E3F-CFBD-4832-95E5-138A987E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EF8CF3-CAEF-484A-A877-F574481D297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42ED2AF5-F759-4848-B138-58079E1CDAA6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ADC6D68-6142-4510-91D4-2B7A377D8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531028"/>
              </p:ext>
            </p:extLst>
          </p:nvPr>
        </p:nvGraphicFramePr>
        <p:xfrm>
          <a:off x="677338" y="3783825"/>
          <a:ext cx="6375636" cy="1619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606">
                  <a:extLst>
                    <a:ext uri="{9D8B030D-6E8A-4147-A177-3AD203B41FA5}">
                      <a16:colId xmlns:a16="http://schemas.microsoft.com/office/drawing/2014/main" val="70896008"/>
                    </a:ext>
                  </a:extLst>
                </a:gridCol>
                <a:gridCol w="1062606">
                  <a:extLst>
                    <a:ext uri="{9D8B030D-6E8A-4147-A177-3AD203B41FA5}">
                      <a16:colId xmlns:a16="http://schemas.microsoft.com/office/drawing/2014/main" val="3287559334"/>
                    </a:ext>
                  </a:extLst>
                </a:gridCol>
                <a:gridCol w="1062606">
                  <a:extLst>
                    <a:ext uri="{9D8B030D-6E8A-4147-A177-3AD203B41FA5}">
                      <a16:colId xmlns:a16="http://schemas.microsoft.com/office/drawing/2014/main" val="1473492845"/>
                    </a:ext>
                  </a:extLst>
                </a:gridCol>
                <a:gridCol w="1062606">
                  <a:extLst>
                    <a:ext uri="{9D8B030D-6E8A-4147-A177-3AD203B41FA5}">
                      <a16:colId xmlns:a16="http://schemas.microsoft.com/office/drawing/2014/main" val="3268525794"/>
                    </a:ext>
                  </a:extLst>
                </a:gridCol>
                <a:gridCol w="1062606">
                  <a:extLst>
                    <a:ext uri="{9D8B030D-6E8A-4147-A177-3AD203B41FA5}">
                      <a16:colId xmlns:a16="http://schemas.microsoft.com/office/drawing/2014/main" val="2492575783"/>
                    </a:ext>
                  </a:extLst>
                </a:gridCol>
                <a:gridCol w="1062606">
                  <a:extLst>
                    <a:ext uri="{9D8B030D-6E8A-4147-A177-3AD203B41FA5}">
                      <a16:colId xmlns:a16="http://schemas.microsoft.com/office/drawing/2014/main" val="322843534"/>
                    </a:ext>
                  </a:extLst>
                </a:gridCol>
              </a:tblGrid>
              <a:tr h="38145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Topic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Topic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Topic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Topic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Topic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496681"/>
                  </a:ext>
                </a:extLst>
              </a:tr>
              <a:tr h="309405">
                <a:tc>
                  <a:txBody>
                    <a:bodyPr/>
                    <a:lstStyle/>
                    <a:p>
                      <a:r>
                        <a:rPr lang="de-DE" b="1" dirty="0"/>
                        <a:t>Review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5413"/>
                  </a:ext>
                </a:extLst>
              </a:tr>
              <a:tr h="309405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Review 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941750"/>
                  </a:ext>
                </a:extLst>
              </a:tr>
              <a:tr h="309405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Review 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0.0029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0.299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0.317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76000"/>
                  </a:ext>
                </a:extLst>
              </a:tr>
              <a:tr h="309405">
                <a:tc>
                  <a:txBody>
                    <a:bodyPr/>
                    <a:lstStyle/>
                    <a:p>
                      <a:r>
                        <a:rPr lang="de-DE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743718"/>
                  </a:ext>
                </a:extLst>
              </a:tr>
            </a:tbl>
          </a:graphicData>
        </a:graphic>
      </p:graphicFrame>
      <p:pic>
        <p:nvPicPr>
          <p:cNvPr id="10" name="Grafik 9">
            <a:extLst>
              <a:ext uri="{FF2B5EF4-FFF2-40B4-BE49-F238E27FC236}">
                <a16:creationId xmlns:a16="http://schemas.microsoft.com/office/drawing/2014/main" id="{8391EA9C-9D39-49FF-B4B3-F422B418D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410" y="2733256"/>
            <a:ext cx="4095104" cy="304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040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Design1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5718" tIns="35718" rIns="35718" bIns="35718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5718" tIns="35718" rIns="35718" bIns="35718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Design1" id="{B41785E4-9EF7-4D51-81AC-80E29C577DA8}" vid="{0AA0F132-7E92-44B7-8038-86BDA9FCCDB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648</Words>
  <Application>Microsoft Office PowerPoint</Application>
  <PresentationFormat>Breitbild</PresentationFormat>
  <Paragraphs>155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Helvetica Light</vt:lpstr>
      <vt:lpstr>Design1</vt:lpstr>
      <vt:lpstr> </vt:lpstr>
      <vt:lpstr>Content</vt:lpstr>
      <vt:lpstr>1. Insight into Yelp Dataset</vt:lpstr>
      <vt:lpstr>1. Possible tasks</vt:lpstr>
      <vt:lpstr>1. Possible tasks</vt:lpstr>
      <vt:lpstr>1. Business improvements</vt:lpstr>
      <vt:lpstr>Approach:Latent Dirichlet Allocation</vt:lpstr>
      <vt:lpstr>Results</vt:lpstr>
      <vt:lpstr>Results</vt:lpstr>
      <vt:lpstr>Results</vt:lpstr>
      <vt:lpstr>Results</vt:lpstr>
      <vt:lpstr>Prospects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elvir</dc:creator>
  <cp:lastModifiedBy>Elvira Pupka-Lipinski</cp:lastModifiedBy>
  <cp:revision>221</cp:revision>
  <cp:lastPrinted>2018-03-12T11:23:40Z</cp:lastPrinted>
  <dcterms:created xsi:type="dcterms:W3CDTF">2018-02-20T14:19:47Z</dcterms:created>
  <dcterms:modified xsi:type="dcterms:W3CDTF">2019-07-15T21:14:48Z</dcterms:modified>
</cp:coreProperties>
</file>