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70" r:id="rId4"/>
    <p:sldId id="264" r:id="rId5"/>
    <p:sldId id="258" r:id="rId6"/>
    <p:sldId id="259" r:id="rId7"/>
    <p:sldId id="275" r:id="rId8"/>
    <p:sldId id="273" r:id="rId9"/>
    <p:sldId id="276" r:id="rId10"/>
    <p:sldId id="260" r:id="rId11"/>
    <p:sldId id="277" r:id="rId12"/>
    <p:sldId id="288" r:id="rId13"/>
    <p:sldId id="283" r:id="rId14"/>
    <p:sldId id="261" r:id="rId15"/>
    <p:sldId id="278" r:id="rId16"/>
    <p:sldId id="284" r:id="rId17"/>
    <p:sldId id="265" r:id="rId18"/>
    <p:sldId id="279" r:id="rId19"/>
    <p:sldId id="280" r:id="rId20"/>
    <p:sldId id="282" r:id="rId21"/>
    <p:sldId id="285" r:id="rId22"/>
    <p:sldId id="286" r:id="rId23"/>
    <p:sldId id="289" r:id="rId24"/>
    <p:sldId id="290" r:id="rId25"/>
    <p:sldId id="291" r:id="rId26"/>
    <p:sldId id="292" r:id="rId27"/>
    <p:sldId id="293" r:id="rId28"/>
    <p:sldId id="294" r:id="rId29"/>
    <p:sldId id="267" r:id="rId30"/>
    <p:sldId id="287" r:id="rId31"/>
    <p:sldId id="268" r:id="rId32"/>
    <p:sldId id="295" r:id="rId33"/>
    <p:sldId id="296" r:id="rId34"/>
    <p:sldId id="297" r:id="rId35"/>
    <p:sldId id="299" r:id="rId36"/>
    <p:sldId id="300" r:id="rId37"/>
    <p:sldId id="262" r:id="rId38"/>
    <p:sldId id="301" r:id="rId39"/>
    <p:sldId id="263"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521415D9-36F7-43E2-AB2F-B90AF26B5E84}">
      <p14:sectionLst xmlns:p14="http://schemas.microsoft.com/office/powerpoint/2010/main">
        <p14:section name="Default Section" id="{8CEB2904-FC30-2345-981B-F9A64603F6F3}">
          <p14:sldIdLst>
            <p14:sldId id="256"/>
          </p14:sldIdLst>
        </p14:section>
        <p14:section name="Раздел 1" id="{771AA2BD-BCA2-451A-A771-B9943251657D}">
          <p14:sldIdLst>
            <p14:sldId id="257"/>
            <p14:sldId id="270"/>
            <p14:sldId id="264"/>
            <p14:sldId id="258"/>
            <p14:sldId id="259"/>
          </p14:sldIdLst>
        </p14:section>
        <p14:section name="Раздел 2" id="{EF864B67-20E7-453F-BF0F-EDF9DEA26F05}">
          <p14:sldIdLst>
            <p14:sldId id="275"/>
            <p14:sldId id="273"/>
          </p14:sldIdLst>
        </p14:section>
        <p14:section name="Раздел 3" id="{740F1868-DF79-442E-A575-A7B051ED7C73}">
          <p14:sldIdLst>
            <p14:sldId id="276"/>
            <p14:sldId id="260"/>
          </p14:sldIdLst>
        </p14:section>
        <p14:section name="Раздел 4" id="{825E4F95-F603-4D25-BB2A-72ACDCA89766}">
          <p14:sldIdLst>
            <p14:sldId id="277"/>
            <p14:sldId id="288"/>
          </p14:sldIdLst>
        </p14:section>
        <p14:section name="Раздел 5" id="{D3BC6359-582E-43C6-8E1E-DA9C192FD71A}">
          <p14:sldIdLst>
            <p14:sldId id="283"/>
            <p14:sldId id="261"/>
            <p14:sldId id="278"/>
            <p14:sldId id="284"/>
            <p14:sldId id="265"/>
          </p14:sldIdLst>
        </p14:section>
        <p14:section name="Раздел 6" id="{A490F6EC-39BE-4BFC-822F-B2083B10DA86}">
          <p14:sldIdLst>
            <p14:sldId id="279"/>
            <p14:sldId id="280"/>
            <p14:sldId id="282"/>
          </p14:sldIdLst>
        </p14:section>
        <p14:section name="Раздел 7" id="{1033E881-2E59-4354-B89B-87FCB858BB68}">
          <p14:sldIdLst>
            <p14:sldId id="285"/>
            <p14:sldId id="286"/>
            <p14:sldId id="289"/>
            <p14:sldId id="290"/>
            <p14:sldId id="291"/>
            <p14:sldId id="292"/>
            <p14:sldId id="293"/>
            <p14:sldId id="294"/>
            <p14:sldId id="267"/>
            <p14:sldId id="287"/>
          </p14:sldIdLst>
        </p14:section>
        <p14:section name="Раздел 8" id="{05162671-E2A2-4CFB-B355-679D7930270B}">
          <p14:sldIdLst>
            <p14:sldId id="268"/>
            <p14:sldId id="295"/>
            <p14:sldId id="296"/>
            <p14:sldId id="297"/>
          </p14:sldIdLst>
        </p14:section>
        <p14:section name="Раздел 9" id="{CBCE8BA4-32EC-4543-A2D9-79AB9E795BAC}">
          <p14:sldIdLst>
            <p14:sldId id="299"/>
            <p14:sldId id="300"/>
            <p14:sldId id="262"/>
            <p14:sldId id="301"/>
            <p14:sldId id="263"/>
          </p14:sldIdLst>
        </p14:section>
      </p14:sectionLst>
    </p:ex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A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2405"/>
  </p:normalViewPr>
  <p:slideViewPr>
    <p:cSldViewPr>
      <p:cViewPr varScale="1">
        <p:scale>
          <a:sx n="35" d="100"/>
          <a:sy n="35" d="100"/>
        </p:scale>
        <p:origin x="1640" y="17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384C7-E1CC-E54B-BD20-3F71C2928873}" type="doc">
      <dgm:prSet loTypeId="urn:microsoft.com/office/officeart/2005/8/layout/list1" loCatId="process" qsTypeId="urn:microsoft.com/office/officeart/2005/8/quickstyle/simple2" qsCatId="simple" csTypeId="urn:microsoft.com/office/officeart/2005/8/colors/accent1_1" csCatId="accent1" phldr="1"/>
      <dgm:spPr/>
      <dgm:t>
        <a:bodyPr/>
        <a:lstStyle/>
        <a:p>
          <a:endParaRPr lang="en-US"/>
        </a:p>
      </dgm:t>
    </dgm:pt>
    <dgm:pt modelId="{42D8274A-4920-E542-B9C6-73EC6E8D9D36}">
      <dgm:prSet custT="1"/>
      <dgm:spPr/>
      <dgm:t>
        <a:bodyPr/>
        <a:lstStyle/>
        <a:p>
          <a:pPr rtl="0"/>
          <a:r>
            <a:rPr lang="ru-RU" sz="3600" b="0" i="0" baseline="0" dirty="0">
              <a:solidFill>
                <a:srgbClr val="263A56"/>
              </a:solidFill>
              <a:latin typeface="+mn-lt"/>
            </a:rPr>
            <a:t>1. Анализ способов построения и типов современных </a:t>
          </a:r>
          <a:r>
            <a:rPr lang="ru-RU" sz="3600" b="0" i="0" baseline="0" dirty="0" err="1">
              <a:solidFill>
                <a:srgbClr val="263A56"/>
              </a:solidFill>
              <a:latin typeface="+mn-lt"/>
            </a:rPr>
            <a:t>нейронных</a:t>
          </a:r>
          <a:r>
            <a:rPr lang="ru-RU" sz="3600" b="0" i="0" baseline="0" dirty="0">
              <a:solidFill>
                <a:srgbClr val="263A56"/>
              </a:solidFill>
              <a:latin typeface="+mn-lt"/>
            </a:rPr>
            <a:t> </a:t>
          </a:r>
          <a:r>
            <a:rPr lang="ru-RU" sz="3600" b="0" i="0" baseline="0" dirty="0" err="1">
              <a:solidFill>
                <a:srgbClr val="263A56"/>
              </a:solidFill>
              <a:latin typeface="+mn-lt"/>
            </a:rPr>
            <a:t>сетеи</a:t>
          </a:r>
          <a:r>
            <a:rPr lang="ru-RU" sz="3600" b="0" i="0" baseline="0" dirty="0">
              <a:solidFill>
                <a:srgbClr val="263A56"/>
              </a:solidFill>
              <a:latin typeface="+mn-lt"/>
            </a:rPr>
            <a:t>̆.</a:t>
          </a:r>
          <a:endParaRPr lang="ru-RU" sz="3600" dirty="0">
            <a:solidFill>
              <a:srgbClr val="263A56"/>
            </a:solidFill>
            <a:latin typeface="+mn-lt"/>
          </a:endParaRPr>
        </a:p>
      </dgm:t>
    </dgm:pt>
    <dgm:pt modelId="{540A07F6-D6B2-EE42-BD39-E224B5F60CFE}" type="parTrans" cxnId="{D24B9264-5271-6F45-9E25-C5BB6F8A5FE4}">
      <dgm:prSet/>
      <dgm:spPr/>
      <dgm:t>
        <a:bodyPr/>
        <a:lstStyle/>
        <a:p>
          <a:endParaRPr lang="en-US"/>
        </a:p>
      </dgm:t>
    </dgm:pt>
    <dgm:pt modelId="{FEC7C83C-DBC1-F64B-BDA3-30B73C347F22}" type="sibTrans" cxnId="{D24B9264-5271-6F45-9E25-C5BB6F8A5FE4}">
      <dgm:prSet/>
      <dgm:spPr/>
      <dgm:t>
        <a:bodyPr/>
        <a:lstStyle/>
        <a:p>
          <a:endParaRPr lang="en-US"/>
        </a:p>
      </dgm:t>
    </dgm:pt>
    <dgm:pt modelId="{1031AF08-7274-6542-8ABB-7044F00AFD3E}">
      <dgm:prSet custT="1"/>
      <dgm:spPr/>
      <dgm:t>
        <a:bodyPr/>
        <a:lstStyle/>
        <a:p>
          <a:pPr rtl="0"/>
          <a:r>
            <a:rPr lang="ru-RU" sz="3600" b="0" i="0" baseline="0" dirty="0">
              <a:solidFill>
                <a:srgbClr val="263A56"/>
              </a:solidFill>
              <a:latin typeface="+mn-lt"/>
            </a:rPr>
            <a:t>2. Составление технического задания на проект.</a:t>
          </a:r>
          <a:endParaRPr lang="ru-RU" sz="3600" dirty="0">
            <a:solidFill>
              <a:srgbClr val="263A56"/>
            </a:solidFill>
            <a:latin typeface="+mn-lt"/>
          </a:endParaRPr>
        </a:p>
      </dgm:t>
    </dgm:pt>
    <dgm:pt modelId="{9622BAA9-08BC-7244-9922-B908DA57B514}" type="parTrans" cxnId="{9F29F109-F318-2F4A-9E2D-502D1EFF92CF}">
      <dgm:prSet/>
      <dgm:spPr/>
      <dgm:t>
        <a:bodyPr/>
        <a:lstStyle/>
        <a:p>
          <a:endParaRPr lang="en-US"/>
        </a:p>
      </dgm:t>
    </dgm:pt>
    <dgm:pt modelId="{820001B5-907C-7748-B11F-309FB91C7F93}" type="sibTrans" cxnId="{9F29F109-F318-2F4A-9E2D-502D1EFF92CF}">
      <dgm:prSet/>
      <dgm:spPr/>
      <dgm:t>
        <a:bodyPr/>
        <a:lstStyle/>
        <a:p>
          <a:endParaRPr lang="en-US"/>
        </a:p>
      </dgm:t>
    </dgm:pt>
    <dgm:pt modelId="{218F7D12-7410-1548-8135-8AFF0BC3C314}">
      <dgm:prSet custT="1"/>
      <dgm:spPr/>
      <dgm:t>
        <a:bodyPr/>
        <a:lstStyle/>
        <a:p>
          <a:pPr rtl="0"/>
          <a:r>
            <a:rPr lang="ru-RU" sz="3600" b="0" i="0" baseline="0" dirty="0">
              <a:solidFill>
                <a:srgbClr val="263A56"/>
              </a:solidFill>
              <a:latin typeface="+mn-lt"/>
            </a:rPr>
            <a:t>3. Подготовка обучающего и тестового набора данных.</a:t>
          </a:r>
          <a:endParaRPr lang="ru-RU" sz="3600" dirty="0">
            <a:solidFill>
              <a:srgbClr val="263A56"/>
            </a:solidFill>
            <a:latin typeface="+mn-lt"/>
          </a:endParaRPr>
        </a:p>
      </dgm:t>
    </dgm:pt>
    <dgm:pt modelId="{42DAD97F-8C6D-5C4A-93E7-11651AD73835}" type="parTrans" cxnId="{7230CF41-062E-1D4A-827F-1068B0142F23}">
      <dgm:prSet/>
      <dgm:spPr/>
      <dgm:t>
        <a:bodyPr/>
        <a:lstStyle/>
        <a:p>
          <a:endParaRPr lang="en-US"/>
        </a:p>
      </dgm:t>
    </dgm:pt>
    <dgm:pt modelId="{AF53153D-ABCA-B04B-AE7A-DF0956C8541E}" type="sibTrans" cxnId="{7230CF41-062E-1D4A-827F-1068B0142F23}">
      <dgm:prSet/>
      <dgm:spPr/>
      <dgm:t>
        <a:bodyPr/>
        <a:lstStyle/>
        <a:p>
          <a:endParaRPr lang="en-US"/>
        </a:p>
      </dgm:t>
    </dgm:pt>
    <dgm:pt modelId="{97F46910-98D6-C948-85C4-5D22ECD5CD70}">
      <dgm:prSet custT="1"/>
      <dgm:spPr/>
      <dgm:t>
        <a:bodyPr/>
        <a:lstStyle/>
        <a:p>
          <a:pPr rtl="0"/>
          <a:r>
            <a:rPr lang="ru-RU" sz="3600" b="0" i="0" baseline="0" dirty="0">
              <a:solidFill>
                <a:srgbClr val="263A56"/>
              </a:solidFill>
              <a:latin typeface="+mn-lt"/>
            </a:rPr>
            <a:t>4. Построение и обучение </a:t>
          </a:r>
          <a:r>
            <a:rPr lang="ru-RU" sz="3600" b="0" i="0" baseline="0" dirty="0" err="1">
              <a:solidFill>
                <a:srgbClr val="263A56"/>
              </a:solidFill>
              <a:latin typeface="+mn-lt"/>
            </a:rPr>
            <a:t>нейроннои</a:t>
          </a:r>
          <a:r>
            <a:rPr lang="ru-RU" sz="3600" b="0" i="0" baseline="0" dirty="0">
              <a:solidFill>
                <a:srgbClr val="263A56"/>
              </a:solidFill>
              <a:latin typeface="+mn-lt"/>
            </a:rPr>
            <a:t>̆ сети.</a:t>
          </a:r>
          <a:endParaRPr lang="ru-RU" sz="3600" dirty="0">
            <a:solidFill>
              <a:srgbClr val="263A56"/>
            </a:solidFill>
            <a:latin typeface="+mn-lt"/>
          </a:endParaRPr>
        </a:p>
      </dgm:t>
    </dgm:pt>
    <dgm:pt modelId="{0BDC45DE-7106-F149-BFFC-956ADA3C3F1C}" type="parTrans" cxnId="{DC521DCE-29BF-DB45-8F64-9EDE37FE8F73}">
      <dgm:prSet/>
      <dgm:spPr/>
      <dgm:t>
        <a:bodyPr/>
        <a:lstStyle/>
        <a:p>
          <a:endParaRPr lang="en-US"/>
        </a:p>
      </dgm:t>
    </dgm:pt>
    <dgm:pt modelId="{052F6E44-7B97-EC4E-A2E5-8D865D4D7A4F}" type="sibTrans" cxnId="{DC521DCE-29BF-DB45-8F64-9EDE37FE8F73}">
      <dgm:prSet/>
      <dgm:spPr/>
      <dgm:t>
        <a:bodyPr/>
        <a:lstStyle/>
        <a:p>
          <a:endParaRPr lang="en-US"/>
        </a:p>
      </dgm:t>
    </dgm:pt>
    <dgm:pt modelId="{E69D8C05-17C1-134C-90EE-C7711A27142A}">
      <dgm:prSet custT="1"/>
      <dgm:spPr/>
      <dgm:t>
        <a:bodyPr/>
        <a:lstStyle/>
        <a:p>
          <a:pPr rtl="0"/>
          <a:r>
            <a:rPr lang="ru-RU" sz="3600" b="0" i="0" baseline="0" dirty="0">
              <a:solidFill>
                <a:srgbClr val="263A56"/>
              </a:solidFill>
              <a:latin typeface="+mn-lt"/>
            </a:rPr>
            <a:t>5. Тестирование </a:t>
          </a:r>
          <a:r>
            <a:rPr lang="ru-RU" sz="3600" b="0" i="0" baseline="0" dirty="0" err="1">
              <a:solidFill>
                <a:srgbClr val="263A56"/>
              </a:solidFill>
              <a:latin typeface="+mn-lt"/>
            </a:rPr>
            <a:t>нейроннои</a:t>
          </a:r>
          <a:r>
            <a:rPr lang="ru-RU" sz="3600" b="0" i="0" baseline="0" dirty="0">
              <a:solidFill>
                <a:srgbClr val="263A56"/>
              </a:solidFill>
              <a:latin typeface="+mn-lt"/>
            </a:rPr>
            <a:t>̆ сети.</a:t>
          </a:r>
          <a:endParaRPr lang="ru-RU" sz="3600" dirty="0">
            <a:solidFill>
              <a:srgbClr val="263A56"/>
            </a:solidFill>
            <a:latin typeface="+mn-lt"/>
          </a:endParaRPr>
        </a:p>
      </dgm:t>
    </dgm:pt>
    <dgm:pt modelId="{BBDB8C04-3324-D948-B27E-FD91BB77D5CB}" type="parTrans" cxnId="{B0E5A095-EA46-1748-8F43-2F47CC89141B}">
      <dgm:prSet/>
      <dgm:spPr/>
      <dgm:t>
        <a:bodyPr/>
        <a:lstStyle/>
        <a:p>
          <a:endParaRPr lang="en-US"/>
        </a:p>
      </dgm:t>
    </dgm:pt>
    <dgm:pt modelId="{0C7476E9-4002-7048-9360-35DBEAA317A8}" type="sibTrans" cxnId="{B0E5A095-EA46-1748-8F43-2F47CC89141B}">
      <dgm:prSet/>
      <dgm:spPr/>
      <dgm:t>
        <a:bodyPr/>
        <a:lstStyle/>
        <a:p>
          <a:endParaRPr lang="en-US"/>
        </a:p>
      </dgm:t>
    </dgm:pt>
    <dgm:pt modelId="{B0FEA105-4AEE-D74B-95D7-396432FE2EE5}">
      <dgm:prSet custT="1"/>
      <dgm:spPr/>
      <dgm:t>
        <a:bodyPr/>
        <a:lstStyle/>
        <a:p>
          <a:pPr rtl="0"/>
          <a:r>
            <a:rPr lang="ru-RU" sz="3600" b="0" i="0" baseline="0" dirty="0">
              <a:solidFill>
                <a:srgbClr val="263A56"/>
              </a:solidFill>
              <a:latin typeface="+mn-lt"/>
            </a:rPr>
            <a:t>6. Оформление </a:t>
          </a:r>
          <a:r>
            <a:rPr lang="ru-RU" sz="3600" b="0" i="0" baseline="0" dirty="0" err="1">
              <a:solidFill>
                <a:srgbClr val="263A56"/>
              </a:solidFill>
              <a:latin typeface="+mn-lt"/>
            </a:rPr>
            <a:t>программнои</a:t>
          </a:r>
          <a:r>
            <a:rPr lang="ru-RU" sz="3600" b="0" i="0" baseline="0" dirty="0">
              <a:solidFill>
                <a:srgbClr val="263A56"/>
              </a:solidFill>
              <a:latin typeface="+mn-lt"/>
            </a:rPr>
            <a:t>̆ и </a:t>
          </a:r>
          <a:r>
            <a:rPr lang="ru-RU" sz="3600" b="0" i="0" baseline="0" dirty="0" err="1">
              <a:solidFill>
                <a:srgbClr val="263A56"/>
              </a:solidFill>
              <a:latin typeface="+mn-lt"/>
            </a:rPr>
            <a:t>проектнои</a:t>
          </a:r>
          <a:r>
            <a:rPr lang="ru-RU" sz="3600" b="0" i="0" baseline="0" dirty="0">
              <a:solidFill>
                <a:srgbClr val="263A56"/>
              </a:solidFill>
              <a:latin typeface="+mn-lt"/>
            </a:rPr>
            <a:t>̆ документации.</a:t>
          </a:r>
          <a:endParaRPr lang="ru-RU" sz="3600" dirty="0">
            <a:solidFill>
              <a:srgbClr val="263A56"/>
            </a:solidFill>
            <a:latin typeface="+mn-lt"/>
          </a:endParaRPr>
        </a:p>
      </dgm:t>
    </dgm:pt>
    <dgm:pt modelId="{4F82B7CC-83C5-8D45-B6BE-E55A7E454630}" type="parTrans" cxnId="{EF23F796-80B7-0D46-AD6B-60C30E3DB021}">
      <dgm:prSet/>
      <dgm:spPr/>
      <dgm:t>
        <a:bodyPr/>
        <a:lstStyle/>
        <a:p>
          <a:endParaRPr lang="en-US"/>
        </a:p>
      </dgm:t>
    </dgm:pt>
    <dgm:pt modelId="{D3606962-27A5-7F42-AD4E-5B2C5A59F2CE}" type="sibTrans" cxnId="{EF23F796-80B7-0D46-AD6B-60C30E3DB021}">
      <dgm:prSet/>
      <dgm:spPr/>
      <dgm:t>
        <a:bodyPr/>
        <a:lstStyle/>
        <a:p>
          <a:endParaRPr lang="en-US"/>
        </a:p>
      </dgm:t>
    </dgm:pt>
    <dgm:pt modelId="{894A7C74-7133-CF4E-B3BD-8B6000D550AE}" type="pres">
      <dgm:prSet presAssocID="{036384C7-E1CC-E54B-BD20-3F71C2928873}" presName="linear" presStyleCnt="0">
        <dgm:presLayoutVars>
          <dgm:dir/>
          <dgm:animLvl val="lvl"/>
          <dgm:resizeHandles val="exact"/>
        </dgm:presLayoutVars>
      </dgm:prSet>
      <dgm:spPr/>
      <dgm:t>
        <a:bodyPr/>
        <a:lstStyle/>
        <a:p>
          <a:endParaRPr lang="en-US"/>
        </a:p>
      </dgm:t>
    </dgm:pt>
    <dgm:pt modelId="{EDE10A00-8B68-8A4F-8CCE-8BAD228B92F3}" type="pres">
      <dgm:prSet presAssocID="{42D8274A-4920-E542-B9C6-73EC6E8D9D36}" presName="parentLin" presStyleCnt="0"/>
      <dgm:spPr/>
    </dgm:pt>
    <dgm:pt modelId="{0D956E16-F598-3E4B-B968-124F168A1F26}" type="pres">
      <dgm:prSet presAssocID="{42D8274A-4920-E542-B9C6-73EC6E8D9D36}" presName="parentLeftMargin" presStyleLbl="node1" presStyleIdx="0" presStyleCnt="6"/>
      <dgm:spPr/>
      <dgm:t>
        <a:bodyPr/>
        <a:lstStyle/>
        <a:p>
          <a:endParaRPr lang="en-US"/>
        </a:p>
      </dgm:t>
    </dgm:pt>
    <dgm:pt modelId="{278D3E3E-38FF-3F46-BAA1-62FBFED2F8FD}" type="pres">
      <dgm:prSet presAssocID="{42D8274A-4920-E542-B9C6-73EC6E8D9D36}" presName="parentText" presStyleLbl="node1" presStyleIdx="0" presStyleCnt="6" custScaleX="123567">
        <dgm:presLayoutVars>
          <dgm:chMax val="0"/>
          <dgm:bulletEnabled val="1"/>
        </dgm:presLayoutVars>
      </dgm:prSet>
      <dgm:spPr/>
      <dgm:t>
        <a:bodyPr/>
        <a:lstStyle/>
        <a:p>
          <a:endParaRPr lang="en-US"/>
        </a:p>
      </dgm:t>
    </dgm:pt>
    <dgm:pt modelId="{7F8F1F70-10D8-BA45-9D1A-1A9C08ECA9FB}" type="pres">
      <dgm:prSet presAssocID="{42D8274A-4920-E542-B9C6-73EC6E8D9D36}" presName="negativeSpace" presStyleCnt="0"/>
      <dgm:spPr/>
    </dgm:pt>
    <dgm:pt modelId="{619221DF-EB1F-9245-BDB7-FA0E3EAF09FD}" type="pres">
      <dgm:prSet presAssocID="{42D8274A-4920-E542-B9C6-73EC6E8D9D36}" presName="childText" presStyleLbl="conFgAcc1" presStyleIdx="0" presStyleCnt="6">
        <dgm:presLayoutVars>
          <dgm:bulletEnabled val="1"/>
        </dgm:presLayoutVars>
      </dgm:prSet>
      <dgm:spPr/>
    </dgm:pt>
    <dgm:pt modelId="{DD6F32C7-D50E-D949-9365-82D61997A757}" type="pres">
      <dgm:prSet presAssocID="{FEC7C83C-DBC1-F64B-BDA3-30B73C347F22}" presName="spaceBetweenRectangles" presStyleCnt="0"/>
      <dgm:spPr/>
    </dgm:pt>
    <dgm:pt modelId="{31C404CE-6994-2D4F-89E4-ACD9EEBCFB6C}" type="pres">
      <dgm:prSet presAssocID="{1031AF08-7274-6542-8ABB-7044F00AFD3E}" presName="parentLin" presStyleCnt="0"/>
      <dgm:spPr/>
    </dgm:pt>
    <dgm:pt modelId="{370547B2-2244-694E-AB58-F15D485FB798}" type="pres">
      <dgm:prSet presAssocID="{1031AF08-7274-6542-8ABB-7044F00AFD3E}" presName="parentLeftMargin" presStyleLbl="node1" presStyleIdx="0" presStyleCnt="6"/>
      <dgm:spPr/>
      <dgm:t>
        <a:bodyPr/>
        <a:lstStyle/>
        <a:p>
          <a:endParaRPr lang="en-US"/>
        </a:p>
      </dgm:t>
    </dgm:pt>
    <dgm:pt modelId="{8FE3FD67-D393-0A4D-A624-5A3E02A6A681}" type="pres">
      <dgm:prSet presAssocID="{1031AF08-7274-6542-8ABB-7044F00AFD3E}" presName="parentText" presStyleLbl="node1" presStyleIdx="1" presStyleCnt="6" custScaleX="123567">
        <dgm:presLayoutVars>
          <dgm:chMax val="0"/>
          <dgm:bulletEnabled val="1"/>
        </dgm:presLayoutVars>
      </dgm:prSet>
      <dgm:spPr/>
      <dgm:t>
        <a:bodyPr/>
        <a:lstStyle/>
        <a:p>
          <a:endParaRPr lang="en-US"/>
        </a:p>
      </dgm:t>
    </dgm:pt>
    <dgm:pt modelId="{49F0311D-1748-8A49-8F6E-36EC3C88739C}" type="pres">
      <dgm:prSet presAssocID="{1031AF08-7274-6542-8ABB-7044F00AFD3E}" presName="negativeSpace" presStyleCnt="0"/>
      <dgm:spPr/>
    </dgm:pt>
    <dgm:pt modelId="{49936CA0-1422-5042-AD32-C95FFDBCBE2E}" type="pres">
      <dgm:prSet presAssocID="{1031AF08-7274-6542-8ABB-7044F00AFD3E}" presName="childText" presStyleLbl="conFgAcc1" presStyleIdx="1" presStyleCnt="6">
        <dgm:presLayoutVars>
          <dgm:bulletEnabled val="1"/>
        </dgm:presLayoutVars>
      </dgm:prSet>
      <dgm:spPr/>
    </dgm:pt>
    <dgm:pt modelId="{3DCD3C7C-3527-B84D-8019-134C3115ACE6}" type="pres">
      <dgm:prSet presAssocID="{820001B5-907C-7748-B11F-309FB91C7F93}" presName="spaceBetweenRectangles" presStyleCnt="0"/>
      <dgm:spPr/>
    </dgm:pt>
    <dgm:pt modelId="{855E4341-A594-364B-8D77-5E50DAB30238}" type="pres">
      <dgm:prSet presAssocID="{218F7D12-7410-1548-8135-8AFF0BC3C314}" presName="parentLin" presStyleCnt="0"/>
      <dgm:spPr/>
    </dgm:pt>
    <dgm:pt modelId="{D773D7F5-47F3-B84F-981D-B2DB2F71ADD2}" type="pres">
      <dgm:prSet presAssocID="{218F7D12-7410-1548-8135-8AFF0BC3C314}" presName="parentLeftMargin" presStyleLbl="node1" presStyleIdx="1" presStyleCnt="6"/>
      <dgm:spPr/>
      <dgm:t>
        <a:bodyPr/>
        <a:lstStyle/>
        <a:p>
          <a:endParaRPr lang="en-US"/>
        </a:p>
      </dgm:t>
    </dgm:pt>
    <dgm:pt modelId="{C8F7884E-67F0-2D41-AB69-D841016C4CAB}" type="pres">
      <dgm:prSet presAssocID="{218F7D12-7410-1548-8135-8AFF0BC3C314}" presName="parentText" presStyleLbl="node1" presStyleIdx="2" presStyleCnt="6" custScaleX="123567">
        <dgm:presLayoutVars>
          <dgm:chMax val="0"/>
          <dgm:bulletEnabled val="1"/>
        </dgm:presLayoutVars>
      </dgm:prSet>
      <dgm:spPr/>
      <dgm:t>
        <a:bodyPr/>
        <a:lstStyle/>
        <a:p>
          <a:endParaRPr lang="en-US"/>
        </a:p>
      </dgm:t>
    </dgm:pt>
    <dgm:pt modelId="{EAC9273A-DA2A-824B-94E4-37D55ADFACC9}" type="pres">
      <dgm:prSet presAssocID="{218F7D12-7410-1548-8135-8AFF0BC3C314}" presName="negativeSpace" presStyleCnt="0"/>
      <dgm:spPr/>
    </dgm:pt>
    <dgm:pt modelId="{38BB904A-B041-D041-9F46-4B5AA2732A54}" type="pres">
      <dgm:prSet presAssocID="{218F7D12-7410-1548-8135-8AFF0BC3C314}" presName="childText" presStyleLbl="conFgAcc1" presStyleIdx="2" presStyleCnt="6">
        <dgm:presLayoutVars>
          <dgm:bulletEnabled val="1"/>
        </dgm:presLayoutVars>
      </dgm:prSet>
      <dgm:spPr/>
    </dgm:pt>
    <dgm:pt modelId="{E25111C6-0B5C-DB4B-AC44-84256262FD5E}" type="pres">
      <dgm:prSet presAssocID="{AF53153D-ABCA-B04B-AE7A-DF0956C8541E}" presName="spaceBetweenRectangles" presStyleCnt="0"/>
      <dgm:spPr/>
    </dgm:pt>
    <dgm:pt modelId="{3BAC4D7B-62A5-524A-8B4C-1E9844C7A715}" type="pres">
      <dgm:prSet presAssocID="{97F46910-98D6-C948-85C4-5D22ECD5CD70}" presName="parentLin" presStyleCnt="0"/>
      <dgm:spPr/>
    </dgm:pt>
    <dgm:pt modelId="{D6D79C3A-F331-954B-AF33-43409B6DF5FB}" type="pres">
      <dgm:prSet presAssocID="{97F46910-98D6-C948-85C4-5D22ECD5CD70}" presName="parentLeftMargin" presStyleLbl="node1" presStyleIdx="2" presStyleCnt="6"/>
      <dgm:spPr/>
      <dgm:t>
        <a:bodyPr/>
        <a:lstStyle/>
        <a:p>
          <a:endParaRPr lang="en-US"/>
        </a:p>
      </dgm:t>
    </dgm:pt>
    <dgm:pt modelId="{7205B160-C6F3-064B-B1A9-C0D273B50E96}" type="pres">
      <dgm:prSet presAssocID="{97F46910-98D6-C948-85C4-5D22ECD5CD70}" presName="parentText" presStyleLbl="node1" presStyleIdx="3" presStyleCnt="6" custScaleX="123567">
        <dgm:presLayoutVars>
          <dgm:chMax val="0"/>
          <dgm:bulletEnabled val="1"/>
        </dgm:presLayoutVars>
      </dgm:prSet>
      <dgm:spPr/>
      <dgm:t>
        <a:bodyPr/>
        <a:lstStyle/>
        <a:p>
          <a:endParaRPr lang="en-US"/>
        </a:p>
      </dgm:t>
    </dgm:pt>
    <dgm:pt modelId="{67D39B38-6B9A-2E44-A1B9-DBBDF05D0424}" type="pres">
      <dgm:prSet presAssocID="{97F46910-98D6-C948-85C4-5D22ECD5CD70}" presName="negativeSpace" presStyleCnt="0"/>
      <dgm:spPr/>
    </dgm:pt>
    <dgm:pt modelId="{36CE87F4-1E02-CB45-87FF-C1358350C920}" type="pres">
      <dgm:prSet presAssocID="{97F46910-98D6-C948-85C4-5D22ECD5CD70}" presName="childText" presStyleLbl="conFgAcc1" presStyleIdx="3" presStyleCnt="6">
        <dgm:presLayoutVars>
          <dgm:bulletEnabled val="1"/>
        </dgm:presLayoutVars>
      </dgm:prSet>
      <dgm:spPr/>
    </dgm:pt>
    <dgm:pt modelId="{0A326C3F-8AE3-A640-9393-383F37947186}" type="pres">
      <dgm:prSet presAssocID="{052F6E44-7B97-EC4E-A2E5-8D865D4D7A4F}" presName="spaceBetweenRectangles" presStyleCnt="0"/>
      <dgm:spPr/>
    </dgm:pt>
    <dgm:pt modelId="{1268F3BC-6EFC-AA4B-BDE1-4050E153FB09}" type="pres">
      <dgm:prSet presAssocID="{E69D8C05-17C1-134C-90EE-C7711A27142A}" presName="parentLin" presStyleCnt="0"/>
      <dgm:spPr/>
    </dgm:pt>
    <dgm:pt modelId="{D260D753-CB9D-DC4E-9DF1-97442099FF7E}" type="pres">
      <dgm:prSet presAssocID="{E69D8C05-17C1-134C-90EE-C7711A27142A}" presName="parentLeftMargin" presStyleLbl="node1" presStyleIdx="3" presStyleCnt="6"/>
      <dgm:spPr/>
      <dgm:t>
        <a:bodyPr/>
        <a:lstStyle/>
        <a:p>
          <a:endParaRPr lang="en-US"/>
        </a:p>
      </dgm:t>
    </dgm:pt>
    <dgm:pt modelId="{44517ABC-2AAD-3E4D-84E3-CE5DA04DA9F1}" type="pres">
      <dgm:prSet presAssocID="{E69D8C05-17C1-134C-90EE-C7711A27142A}" presName="parentText" presStyleLbl="node1" presStyleIdx="4" presStyleCnt="6" custScaleX="123567">
        <dgm:presLayoutVars>
          <dgm:chMax val="0"/>
          <dgm:bulletEnabled val="1"/>
        </dgm:presLayoutVars>
      </dgm:prSet>
      <dgm:spPr/>
      <dgm:t>
        <a:bodyPr/>
        <a:lstStyle/>
        <a:p>
          <a:endParaRPr lang="en-US"/>
        </a:p>
      </dgm:t>
    </dgm:pt>
    <dgm:pt modelId="{3574AE3F-5255-6D4F-90BA-9E6F9786E4E9}" type="pres">
      <dgm:prSet presAssocID="{E69D8C05-17C1-134C-90EE-C7711A27142A}" presName="negativeSpace" presStyleCnt="0"/>
      <dgm:spPr/>
    </dgm:pt>
    <dgm:pt modelId="{1335D824-9E81-D943-B7ED-2F99D5C47DB2}" type="pres">
      <dgm:prSet presAssocID="{E69D8C05-17C1-134C-90EE-C7711A27142A}" presName="childText" presStyleLbl="conFgAcc1" presStyleIdx="4" presStyleCnt="6">
        <dgm:presLayoutVars>
          <dgm:bulletEnabled val="1"/>
        </dgm:presLayoutVars>
      </dgm:prSet>
      <dgm:spPr/>
    </dgm:pt>
    <dgm:pt modelId="{C7885AF3-EDF4-354F-8BC7-2E6DA6279663}" type="pres">
      <dgm:prSet presAssocID="{0C7476E9-4002-7048-9360-35DBEAA317A8}" presName="spaceBetweenRectangles" presStyleCnt="0"/>
      <dgm:spPr/>
    </dgm:pt>
    <dgm:pt modelId="{FB109132-6287-CA45-8A87-EF8ED9AFA4F7}" type="pres">
      <dgm:prSet presAssocID="{B0FEA105-4AEE-D74B-95D7-396432FE2EE5}" presName="parentLin" presStyleCnt="0"/>
      <dgm:spPr/>
    </dgm:pt>
    <dgm:pt modelId="{280FE9C4-0C47-B840-B740-2A5B2C392A74}" type="pres">
      <dgm:prSet presAssocID="{B0FEA105-4AEE-D74B-95D7-396432FE2EE5}" presName="parentLeftMargin" presStyleLbl="node1" presStyleIdx="4" presStyleCnt="6"/>
      <dgm:spPr/>
      <dgm:t>
        <a:bodyPr/>
        <a:lstStyle/>
        <a:p>
          <a:endParaRPr lang="en-US"/>
        </a:p>
      </dgm:t>
    </dgm:pt>
    <dgm:pt modelId="{432E02A3-D1EB-7149-BEB1-F8C68516557E}" type="pres">
      <dgm:prSet presAssocID="{B0FEA105-4AEE-D74B-95D7-396432FE2EE5}" presName="parentText" presStyleLbl="node1" presStyleIdx="5" presStyleCnt="6" custScaleX="123567">
        <dgm:presLayoutVars>
          <dgm:chMax val="0"/>
          <dgm:bulletEnabled val="1"/>
        </dgm:presLayoutVars>
      </dgm:prSet>
      <dgm:spPr/>
      <dgm:t>
        <a:bodyPr/>
        <a:lstStyle/>
        <a:p>
          <a:endParaRPr lang="en-US"/>
        </a:p>
      </dgm:t>
    </dgm:pt>
    <dgm:pt modelId="{72DC91D3-1776-1744-81E7-CA227723BFBF}" type="pres">
      <dgm:prSet presAssocID="{B0FEA105-4AEE-D74B-95D7-396432FE2EE5}" presName="negativeSpace" presStyleCnt="0"/>
      <dgm:spPr/>
    </dgm:pt>
    <dgm:pt modelId="{FE2E0685-5896-6A48-B47A-6A6BEDC5AA74}" type="pres">
      <dgm:prSet presAssocID="{B0FEA105-4AEE-D74B-95D7-396432FE2EE5}" presName="childText" presStyleLbl="conFgAcc1" presStyleIdx="5" presStyleCnt="6">
        <dgm:presLayoutVars>
          <dgm:bulletEnabled val="1"/>
        </dgm:presLayoutVars>
      </dgm:prSet>
      <dgm:spPr/>
    </dgm:pt>
  </dgm:ptLst>
  <dgm:cxnLst>
    <dgm:cxn modelId="{645628AF-E697-C143-9F96-6878A9E28940}" type="presOf" srcId="{E69D8C05-17C1-134C-90EE-C7711A27142A}" destId="{D260D753-CB9D-DC4E-9DF1-97442099FF7E}" srcOrd="0" destOrd="0" presId="urn:microsoft.com/office/officeart/2005/8/layout/list1"/>
    <dgm:cxn modelId="{91E5D15F-A67E-5F48-AD9F-04C2B5610D3E}" type="presOf" srcId="{E69D8C05-17C1-134C-90EE-C7711A27142A}" destId="{44517ABC-2AAD-3E4D-84E3-CE5DA04DA9F1}" srcOrd="1" destOrd="0" presId="urn:microsoft.com/office/officeart/2005/8/layout/list1"/>
    <dgm:cxn modelId="{13B6F7A0-6BA0-7D44-A26B-3D9293C519DB}" type="presOf" srcId="{036384C7-E1CC-E54B-BD20-3F71C2928873}" destId="{894A7C74-7133-CF4E-B3BD-8B6000D550AE}" srcOrd="0" destOrd="0" presId="urn:microsoft.com/office/officeart/2005/8/layout/list1"/>
    <dgm:cxn modelId="{5EEEB45C-4012-5345-B8CA-A906CD6985D1}" type="presOf" srcId="{42D8274A-4920-E542-B9C6-73EC6E8D9D36}" destId="{0D956E16-F598-3E4B-B968-124F168A1F26}" srcOrd="0" destOrd="0" presId="urn:microsoft.com/office/officeart/2005/8/layout/list1"/>
    <dgm:cxn modelId="{572BAD29-7C62-7B4D-9CDF-42AF6CE61A30}" type="presOf" srcId="{1031AF08-7274-6542-8ABB-7044F00AFD3E}" destId="{8FE3FD67-D393-0A4D-A624-5A3E02A6A681}" srcOrd="1" destOrd="0" presId="urn:microsoft.com/office/officeart/2005/8/layout/list1"/>
    <dgm:cxn modelId="{4162F33C-3F5B-664D-ADAC-CE0CEC2335AA}" type="presOf" srcId="{97F46910-98D6-C948-85C4-5D22ECD5CD70}" destId="{7205B160-C6F3-064B-B1A9-C0D273B50E96}" srcOrd="1" destOrd="0" presId="urn:microsoft.com/office/officeart/2005/8/layout/list1"/>
    <dgm:cxn modelId="{EF23F796-80B7-0D46-AD6B-60C30E3DB021}" srcId="{036384C7-E1CC-E54B-BD20-3F71C2928873}" destId="{B0FEA105-4AEE-D74B-95D7-396432FE2EE5}" srcOrd="5" destOrd="0" parTransId="{4F82B7CC-83C5-8D45-B6BE-E55A7E454630}" sibTransId="{D3606962-27A5-7F42-AD4E-5B2C5A59F2CE}"/>
    <dgm:cxn modelId="{7230CF41-062E-1D4A-827F-1068B0142F23}" srcId="{036384C7-E1CC-E54B-BD20-3F71C2928873}" destId="{218F7D12-7410-1548-8135-8AFF0BC3C314}" srcOrd="2" destOrd="0" parTransId="{42DAD97F-8C6D-5C4A-93E7-11651AD73835}" sibTransId="{AF53153D-ABCA-B04B-AE7A-DF0956C8541E}"/>
    <dgm:cxn modelId="{B0E5A095-EA46-1748-8F43-2F47CC89141B}" srcId="{036384C7-E1CC-E54B-BD20-3F71C2928873}" destId="{E69D8C05-17C1-134C-90EE-C7711A27142A}" srcOrd="4" destOrd="0" parTransId="{BBDB8C04-3324-D948-B27E-FD91BB77D5CB}" sibTransId="{0C7476E9-4002-7048-9360-35DBEAA317A8}"/>
    <dgm:cxn modelId="{0570E8DE-1C19-5844-B30D-F3FF888F77F8}" type="presOf" srcId="{97F46910-98D6-C948-85C4-5D22ECD5CD70}" destId="{D6D79C3A-F331-954B-AF33-43409B6DF5FB}" srcOrd="0" destOrd="0" presId="urn:microsoft.com/office/officeart/2005/8/layout/list1"/>
    <dgm:cxn modelId="{58CE598D-16D6-3448-8AEA-201A51349881}" type="presOf" srcId="{218F7D12-7410-1548-8135-8AFF0BC3C314}" destId="{C8F7884E-67F0-2D41-AB69-D841016C4CAB}" srcOrd="1" destOrd="0" presId="urn:microsoft.com/office/officeart/2005/8/layout/list1"/>
    <dgm:cxn modelId="{D2E716CB-3DAC-1144-A29A-84675965DCC2}" type="presOf" srcId="{218F7D12-7410-1548-8135-8AFF0BC3C314}" destId="{D773D7F5-47F3-B84F-981D-B2DB2F71ADD2}" srcOrd="0" destOrd="0" presId="urn:microsoft.com/office/officeart/2005/8/layout/list1"/>
    <dgm:cxn modelId="{CB221527-9DDD-2E45-B565-14B3A212ACDD}" type="presOf" srcId="{42D8274A-4920-E542-B9C6-73EC6E8D9D36}" destId="{278D3E3E-38FF-3F46-BAA1-62FBFED2F8FD}" srcOrd="1" destOrd="0" presId="urn:microsoft.com/office/officeart/2005/8/layout/list1"/>
    <dgm:cxn modelId="{D24B9264-5271-6F45-9E25-C5BB6F8A5FE4}" srcId="{036384C7-E1CC-E54B-BD20-3F71C2928873}" destId="{42D8274A-4920-E542-B9C6-73EC6E8D9D36}" srcOrd="0" destOrd="0" parTransId="{540A07F6-D6B2-EE42-BD39-E224B5F60CFE}" sibTransId="{FEC7C83C-DBC1-F64B-BDA3-30B73C347F22}"/>
    <dgm:cxn modelId="{DC521DCE-29BF-DB45-8F64-9EDE37FE8F73}" srcId="{036384C7-E1CC-E54B-BD20-3F71C2928873}" destId="{97F46910-98D6-C948-85C4-5D22ECD5CD70}" srcOrd="3" destOrd="0" parTransId="{0BDC45DE-7106-F149-BFFC-956ADA3C3F1C}" sibTransId="{052F6E44-7B97-EC4E-A2E5-8D865D4D7A4F}"/>
    <dgm:cxn modelId="{B37F4F10-7E43-DF4B-ADE0-274D1F7FBEF9}" type="presOf" srcId="{B0FEA105-4AEE-D74B-95D7-396432FE2EE5}" destId="{432E02A3-D1EB-7149-BEB1-F8C68516557E}" srcOrd="1" destOrd="0" presId="urn:microsoft.com/office/officeart/2005/8/layout/list1"/>
    <dgm:cxn modelId="{9F29F109-F318-2F4A-9E2D-502D1EFF92CF}" srcId="{036384C7-E1CC-E54B-BD20-3F71C2928873}" destId="{1031AF08-7274-6542-8ABB-7044F00AFD3E}" srcOrd="1" destOrd="0" parTransId="{9622BAA9-08BC-7244-9922-B908DA57B514}" sibTransId="{820001B5-907C-7748-B11F-309FB91C7F93}"/>
    <dgm:cxn modelId="{798BFEE5-164C-3041-8AD8-7C09197E363B}" type="presOf" srcId="{1031AF08-7274-6542-8ABB-7044F00AFD3E}" destId="{370547B2-2244-694E-AB58-F15D485FB798}" srcOrd="0" destOrd="0" presId="urn:microsoft.com/office/officeart/2005/8/layout/list1"/>
    <dgm:cxn modelId="{470C28E6-9B85-EE48-BB59-8EAE25EC2A49}" type="presOf" srcId="{B0FEA105-4AEE-D74B-95D7-396432FE2EE5}" destId="{280FE9C4-0C47-B840-B740-2A5B2C392A74}" srcOrd="0" destOrd="0" presId="urn:microsoft.com/office/officeart/2005/8/layout/list1"/>
    <dgm:cxn modelId="{C31FD9B3-F9F0-074C-8CA5-A01A3285BE59}" type="presParOf" srcId="{894A7C74-7133-CF4E-B3BD-8B6000D550AE}" destId="{EDE10A00-8B68-8A4F-8CCE-8BAD228B92F3}" srcOrd="0" destOrd="0" presId="urn:microsoft.com/office/officeart/2005/8/layout/list1"/>
    <dgm:cxn modelId="{18C74D69-02A8-2E4F-969A-97D1A780F5A7}" type="presParOf" srcId="{EDE10A00-8B68-8A4F-8CCE-8BAD228B92F3}" destId="{0D956E16-F598-3E4B-B968-124F168A1F26}" srcOrd="0" destOrd="0" presId="urn:microsoft.com/office/officeart/2005/8/layout/list1"/>
    <dgm:cxn modelId="{4F55037E-EA92-AE42-A9DE-721B908E70A1}" type="presParOf" srcId="{EDE10A00-8B68-8A4F-8CCE-8BAD228B92F3}" destId="{278D3E3E-38FF-3F46-BAA1-62FBFED2F8FD}" srcOrd="1" destOrd="0" presId="urn:microsoft.com/office/officeart/2005/8/layout/list1"/>
    <dgm:cxn modelId="{009BC19D-5FD8-A347-89DA-39ECD5802F67}" type="presParOf" srcId="{894A7C74-7133-CF4E-B3BD-8B6000D550AE}" destId="{7F8F1F70-10D8-BA45-9D1A-1A9C08ECA9FB}" srcOrd="1" destOrd="0" presId="urn:microsoft.com/office/officeart/2005/8/layout/list1"/>
    <dgm:cxn modelId="{A42BBC49-3B76-BA49-80E1-A2653EF2DC12}" type="presParOf" srcId="{894A7C74-7133-CF4E-B3BD-8B6000D550AE}" destId="{619221DF-EB1F-9245-BDB7-FA0E3EAF09FD}" srcOrd="2" destOrd="0" presId="urn:microsoft.com/office/officeart/2005/8/layout/list1"/>
    <dgm:cxn modelId="{A6C31DD0-4C1D-BF48-9DBD-B7BEC817E9CD}" type="presParOf" srcId="{894A7C74-7133-CF4E-B3BD-8B6000D550AE}" destId="{DD6F32C7-D50E-D949-9365-82D61997A757}" srcOrd="3" destOrd="0" presId="urn:microsoft.com/office/officeart/2005/8/layout/list1"/>
    <dgm:cxn modelId="{6F2F734C-622A-2E49-A5CB-459403BB0B52}" type="presParOf" srcId="{894A7C74-7133-CF4E-B3BD-8B6000D550AE}" destId="{31C404CE-6994-2D4F-89E4-ACD9EEBCFB6C}" srcOrd="4" destOrd="0" presId="urn:microsoft.com/office/officeart/2005/8/layout/list1"/>
    <dgm:cxn modelId="{63A0F213-E89A-8845-A1D6-B301009027A6}" type="presParOf" srcId="{31C404CE-6994-2D4F-89E4-ACD9EEBCFB6C}" destId="{370547B2-2244-694E-AB58-F15D485FB798}" srcOrd="0" destOrd="0" presId="urn:microsoft.com/office/officeart/2005/8/layout/list1"/>
    <dgm:cxn modelId="{C6D6220B-1D37-6C48-AB84-BBC4EB133ACB}" type="presParOf" srcId="{31C404CE-6994-2D4F-89E4-ACD9EEBCFB6C}" destId="{8FE3FD67-D393-0A4D-A624-5A3E02A6A681}" srcOrd="1" destOrd="0" presId="urn:microsoft.com/office/officeart/2005/8/layout/list1"/>
    <dgm:cxn modelId="{D00E69BD-4A50-1B46-9A74-7C586F2D31CC}" type="presParOf" srcId="{894A7C74-7133-CF4E-B3BD-8B6000D550AE}" destId="{49F0311D-1748-8A49-8F6E-36EC3C88739C}" srcOrd="5" destOrd="0" presId="urn:microsoft.com/office/officeart/2005/8/layout/list1"/>
    <dgm:cxn modelId="{129291F0-E084-9847-8E45-32EC80BD92B3}" type="presParOf" srcId="{894A7C74-7133-CF4E-B3BD-8B6000D550AE}" destId="{49936CA0-1422-5042-AD32-C95FFDBCBE2E}" srcOrd="6" destOrd="0" presId="urn:microsoft.com/office/officeart/2005/8/layout/list1"/>
    <dgm:cxn modelId="{89A8A26F-66B1-FB49-847B-C260DE7BD473}" type="presParOf" srcId="{894A7C74-7133-CF4E-B3BD-8B6000D550AE}" destId="{3DCD3C7C-3527-B84D-8019-134C3115ACE6}" srcOrd="7" destOrd="0" presId="urn:microsoft.com/office/officeart/2005/8/layout/list1"/>
    <dgm:cxn modelId="{405F1475-1350-7E4F-8E07-01613AC77686}" type="presParOf" srcId="{894A7C74-7133-CF4E-B3BD-8B6000D550AE}" destId="{855E4341-A594-364B-8D77-5E50DAB30238}" srcOrd="8" destOrd="0" presId="urn:microsoft.com/office/officeart/2005/8/layout/list1"/>
    <dgm:cxn modelId="{F17CF351-83A8-4846-8B86-B9050E108AEB}" type="presParOf" srcId="{855E4341-A594-364B-8D77-5E50DAB30238}" destId="{D773D7F5-47F3-B84F-981D-B2DB2F71ADD2}" srcOrd="0" destOrd="0" presId="urn:microsoft.com/office/officeart/2005/8/layout/list1"/>
    <dgm:cxn modelId="{FCA8A82A-E5B4-8E48-9D31-67F5CB98750D}" type="presParOf" srcId="{855E4341-A594-364B-8D77-5E50DAB30238}" destId="{C8F7884E-67F0-2D41-AB69-D841016C4CAB}" srcOrd="1" destOrd="0" presId="urn:microsoft.com/office/officeart/2005/8/layout/list1"/>
    <dgm:cxn modelId="{B9B04073-8CAB-7B49-9177-A7C2ED4DC0F9}" type="presParOf" srcId="{894A7C74-7133-CF4E-B3BD-8B6000D550AE}" destId="{EAC9273A-DA2A-824B-94E4-37D55ADFACC9}" srcOrd="9" destOrd="0" presId="urn:microsoft.com/office/officeart/2005/8/layout/list1"/>
    <dgm:cxn modelId="{E36E208F-0835-BB46-B1B8-4D6C64A4F8D9}" type="presParOf" srcId="{894A7C74-7133-CF4E-B3BD-8B6000D550AE}" destId="{38BB904A-B041-D041-9F46-4B5AA2732A54}" srcOrd="10" destOrd="0" presId="urn:microsoft.com/office/officeart/2005/8/layout/list1"/>
    <dgm:cxn modelId="{DE116610-5EB9-B443-B1C7-980B07D78462}" type="presParOf" srcId="{894A7C74-7133-CF4E-B3BD-8B6000D550AE}" destId="{E25111C6-0B5C-DB4B-AC44-84256262FD5E}" srcOrd="11" destOrd="0" presId="urn:microsoft.com/office/officeart/2005/8/layout/list1"/>
    <dgm:cxn modelId="{680970EF-1102-BC4D-B5F0-C0652F7DDC0B}" type="presParOf" srcId="{894A7C74-7133-CF4E-B3BD-8B6000D550AE}" destId="{3BAC4D7B-62A5-524A-8B4C-1E9844C7A715}" srcOrd="12" destOrd="0" presId="urn:microsoft.com/office/officeart/2005/8/layout/list1"/>
    <dgm:cxn modelId="{8AE6D8A8-CEFC-734A-AB79-14B8B658AD3C}" type="presParOf" srcId="{3BAC4D7B-62A5-524A-8B4C-1E9844C7A715}" destId="{D6D79C3A-F331-954B-AF33-43409B6DF5FB}" srcOrd="0" destOrd="0" presId="urn:microsoft.com/office/officeart/2005/8/layout/list1"/>
    <dgm:cxn modelId="{28ED3271-364C-8545-8D2B-B3139C244A53}" type="presParOf" srcId="{3BAC4D7B-62A5-524A-8B4C-1E9844C7A715}" destId="{7205B160-C6F3-064B-B1A9-C0D273B50E96}" srcOrd="1" destOrd="0" presId="urn:microsoft.com/office/officeart/2005/8/layout/list1"/>
    <dgm:cxn modelId="{B7B25D68-E7DC-7F40-8C84-E7062A608E67}" type="presParOf" srcId="{894A7C74-7133-CF4E-B3BD-8B6000D550AE}" destId="{67D39B38-6B9A-2E44-A1B9-DBBDF05D0424}" srcOrd="13" destOrd="0" presId="urn:microsoft.com/office/officeart/2005/8/layout/list1"/>
    <dgm:cxn modelId="{2AE00D75-1E1F-AD44-B1EA-D53B6A3AE907}" type="presParOf" srcId="{894A7C74-7133-CF4E-B3BD-8B6000D550AE}" destId="{36CE87F4-1E02-CB45-87FF-C1358350C920}" srcOrd="14" destOrd="0" presId="urn:microsoft.com/office/officeart/2005/8/layout/list1"/>
    <dgm:cxn modelId="{FD4D7633-E7FF-3F46-8CDA-868866A30449}" type="presParOf" srcId="{894A7C74-7133-CF4E-B3BD-8B6000D550AE}" destId="{0A326C3F-8AE3-A640-9393-383F37947186}" srcOrd="15" destOrd="0" presId="urn:microsoft.com/office/officeart/2005/8/layout/list1"/>
    <dgm:cxn modelId="{AB0E16F8-6499-3845-9EFB-D3122544A3E2}" type="presParOf" srcId="{894A7C74-7133-CF4E-B3BD-8B6000D550AE}" destId="{1268F3BC-6EFC-AA4B-BDE1-4050E153FB09}" srcOrd="16" destOrd="0" presId="urn:microsoft.com/office/officeart/2005/8/layout/list1"/>
    <dgm:cxn modelId="{95B25D1A-9F9D-0944-BC2C-0B103E22866E}" type="presParOf" srcId="{1268F3BC-6EFC-AA4B-BDE1-4050E153FB09}" destId="{D260D753-CB9D-DC4E-9DF1-97442099FF7E}" srcOrd="0" destOrd="0" presId="urn:microsoft.com/office/officeart/2005/8/layout/list1"/>
    <dgm:cxn modelId="{3830DEC7-2250-8F40-AD02-AE829068B7D8}" type="presParOf" srcId="{1268F3BC-6EFC-AA4B-BDE1-4050E153FB09}" destId="{44517ABC-2AAD-3E4D-84E3-CE5DA04DA9F1}" srcOrd="1" destOrd="0" presId="urn:microsoft.com/office/officeart/2005/8/layout/list1"/>
    <dgm:cxn modelId="{6F3F44D9-B9A3-F848-BC1F-76BDEAB4FC2D}" type="presParOf" srcId="{894A7C74-7133-CF4E-B3BD-8B6000D550AE}" destId="{3574AE3F-5255-6D4F-90BA-9E6F9786E4E9}" srcOrd="17" destOrd="0" presId="urn:microsoft.com/office/officeart/2005/8/layout/list1"/>
    <dgm:cxn modelId="{416C6DA3-EA53-F747-86FE-1348B0F876BB}" type="presParOf" srcId="{894A7C74-7133-CF4E-B3BD-8B6000D550AE}" destId="{1335D824-9E81-D943-B7ED-2F99D5C47DB2}" srcOrd="18" destOrd="0" presId="urn:microsoft.com/office/officeart/2005/8/layout/list1"/>
    <dgm:cxn modelId="{F88C4065-112E-EF44-9F5D-CDF8003FC694}" type="presParOf" srcId="{894A7C74-7133-CF4E-B3BD-8B6000D550AE}" destId="{C7885AF3-EDF4-354F-8BC7-2E6DA6279663}" srcOrd="19" destOrd="0" presId="urn:microsoft.com/office/officeart/2005/8/layout/list1"/>
    <dgm:cxn modelId="{79FA26E0-1D59-9540-97CD-D760C32A4D69}" type="presParOf" srcId="{894A7C74-7133-CF4E-B3BD-8B6000D550AE}" destId="{FB109132-6287-CA45-8A87-EF8ED9AFA4F7}" srcOrd="20" destOrd="0" presId="urn:microsoft.com/office/officeart/2005/8/layout/list1"/>
    <dgm:cxn modelId="{9A7DB77E-8E32-204D-BE95-8847CA0DEBB3}" type="presParOf" srcId="{FB109132-6287-CA45-8A87-EF8ED9AFA4F7}" destId="{280FE9C4-0C47-B840-B740-2A5B2C392A74}" srcOrd="0" destOrd="0" presId="urn:microsoft.com/office/officeart/2005/8/layout/list1"/>
    <dgm:cxn modelId="{1C911D67-ACDE-444D-B9EE-5284BCAC1ECA}" type="presParOf" srcId="{FB109132-6287-CA45-8A87-EF8ED9AFA4F7}" destId="{432E02A3-D1EB-7149-BEB1-F8C68516557E}" srcOrd="1" destOrd="0" presId="urn:microsoft.com/office/officeart/2005/8/layout/list1"/>
    <dgm:cxn modelId="{18B2F5D3-0C90-E043-89C8-CBE5CA686857}" type="presParOf" srcId="{894A7C74-7133-CF4E-B3BD-8B6000D550AE}" destId="{72DC91D3-1776-1744-81E7-CA227723BFBF}" srcOrd="21" destOrd="0" presId="urn:microsoft.com/office/officeart/2005/8/layout/list1"/>
    <dgm:cxn modelId="{FB7F35B6-C5DD-B04C-8A8B-879889B7EFAE}" type="presParOf" srcId="{894A7C74-7133-CF4E-B3BD-8B6000D550AE}" destId="{FE2E0685-5896-6A48-B47A-6A6BEDC5AA7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07515-EEBC-BA4F-8CD9-911EF4F80D02}" type="doc">
      <dgm:prSet loTypeId="urn:microsoft.com/office/officeart/2005/8/layout/process1" loCatId="process" qsTypeId="urn:microsoft.com/office/officeart/2005/8/quickstyle/simple2" qsCatId="simple" csTypeId="urn:microsoft.com/office/officeart/2005/8/colors/accent1_1" csCatId="accent1" phldr="1"/>
      <dgm:spPr/>
      <dgm:t>
        <a:bodyPr/>
        <a:lstStyle/>
        <a:p>
          <a:endParaRPr lang="en-US"/>
        </a:p>
      </dgm:t>
    </dgm:pt>
    <dgm:pt modelId="{8946F633-08B4-134E-94C9-A485927FEF2F}">
      <dgm:prSet/>
      <dgm:spPr/>
      <dgm:t>
        <a:bodyPr/>
        <a:lstStyle/>
        <a:p>
          <a:pPr rtl="0"/>
          <a:r>
            <a:rPr lang="ru-RU" b="0" i="0" baseline="0" dirty="0"/>
            <a:t>Определение наличия людей в помещении и вида их деятельности на основе данных о микроклимате</a:t>
          </a:r>
          <a:endParaRPr lang="ru-RU" dirty="0"/>
        </a:p>
      </dgm:t>
    </dgm:pt>
    <dgm:pt modelId="{EA3581C4-13E1-1B4E-BA38-DE60CBCF7B02}" type="parTrans" cxnId="{0249A64C-1505-A242-8BE3-7498CEF6C628}">
      <dgm:prSet/>
      <dgm:spPr/>
      <dgm:t>
        <a:bodyPr/>
        <a:lstStyle/>
        <a:p>
          <a:endParaRPr lang="en-US"/>
        </a:p>
      </dgm:t>
    </dgm:pt>
    <dgm:pt modelId="{C54A445A-3666-6742-9D15-6251A0FFA345}" type="sibTrans" cxnId="{0249A64C-1505-A242-8BE3-7498CEF6C628}">
      <dgm:prSet/>
      <dgm:spPr/>
      <dgm:t>
        <a:bodyPr/>
        <a:lstStyle/>
        <a:p>
          <a:endParaRPr lang="en-US"/>
        </a:p>
      </dgm:t>
    </dgm:pt>
    <dgm:pt modelId="{37D9E577-EF47-B243-972C-58406699CAE9}">
      <dgm:prSet/>
      <dgm:spPr/>
      <dgm:t>
        <a:bodyPr/>
        <a:lstStyle/>
        <a:p>
          <a:pPr rtl="0"/>
          <a:r>
            <a:rPr lang="ru-RU" b="0" i="0" baseline="0" dirty="0"/>
            <a:t>выявление паттернов в данных</a:t>
          </a:r>
          <a:endParaRPr lang="ru-RU" dirty="0"/>
        </a:p>
      </dgm:t>
    </dgm:pt>
    <dgm:pt modelId="{07E472EC-008B-A24B-94B5-178122D6928C}" type="parTrans" cxnId="{0E6ECF81-1A80-FC43-8439-362117E76E96}">
      <dgm:prSet/>
      <dgm:spPr/>
      <dgm:t>
        <a:bodyPr/>
        <a:lstStyle/>
        <a:p>
          <a:endParaRPr lang="en-US"/>
        </a:p>
      </dgm:t>
    </dgm:pt>
    <dgm:pt modelId="{B1BF35D4-2A1F-E840-B183-9268CD18FBF1}" type="sibTrans" cxnId="{0E6ECF81-1A80-FC43-8439-362117E76E96}">
      <dgm:prSet/>
      <dgm:spPr/>
      <dgm:t>
        <a:bodyPr/>
        <a:lstStyle/>
        <a:p>
          <a:endParaRPr lang="en-US"/>
        </a:p>
      </dgm:t>
    </dgm:pt>
    <dgm:pt modelId="{BEC76EA3-1126-1B4E-A008-08D8C039BB3F}">
      <dgm:prSet/>
      <dgm:spPr/>
      <dgm:t>
        <a:bodyPr/>
        <a:lstStyle/>
        <a:p>
          <a:pPr rtl="0"/>
          <a:r>
            <a:rPr lang="ru-RU" b="0" i="0" baseline="0" dirty="0"/>
            <a:t>относится к задаче классификации</a:t>
          </a:r>
          <a:endParaRPr lang="ru-RU" dirty="0"/>
        </a:p>
      </dgm:t>
    </dgm:pt>
    <dgm:pt modelId="{80F0AAC3-BB80-3A40-9EB9-4DA83487BF1C}" type="parTrans" cxnId="{11E21B42-E788-9D44-8123-6273B096B4B0}">
      <dgm:prSet/>
      <dgm:spPr/>
      <dgm:t>
        <a:bodyPr/>
        <a:lstStyle/>
        <a:p>
          <a:endParaRPr lang="en-US"/>
        </a:p>
      </dgm:t>
    </dgm:pt>
    <dgm:pt modelId="{0F91DD44-E66E-854D-8BB9-B5D080FED0F4}" type="sibTrans" cxnId="{11E21B42-E788-9D44-8123-6273B096B4B0}">
      <dgm:prSet/>
      <dgm:spPr/>
      <dgm:t>
        <a:bodyPr/>
        <a:lstStyle/>
        <a:p>
          <a:endParaRPr lang="en-US"/>
        </a:p>
      </dgm:t>
    </dgm:pt>
    <dgm:pt modelId="{5310E32B-F3B5-A343-868C-0E7CAFDCD19A}" type="pres">
      <dgm:prSet presAssocID="{BC107515-EEBC-BA4F-8CD9-911EF4F80D02}" presName="Name0" presStyleCnt="0">
        <dgm:presLayoutVars>
          <dgm:dir/>
          <dgm:resizeHandles val="exact"/>
        </dgm:presLayoutVars>
      </dgm:prSet>
      <dgm:spPr/>
      <dgm:t>
        <a:bodyPr/>
        <a:lstStyle/>
        <a:p>
          <a:endParaRPr lang="en-US"/>
        </a:p>
      </dgm:t>
    </dgm:pt>
    <dgm:pt modelId="{8A091D0E-DBBF-3243-B413-5D08040D700C}" type="pres">
      <dgm:prSet presAssocID="{8946F633-08B4-134E-94C9-A485927FEF2F}" presName="node" presStyleLbl="node1" presStyleIdx="0" presStyleCnt="3">
        <dgm:presLayoutVars>
          <dgm:bulletEnabled val="1"/>
        </dgm:presLayoutVars>
      </dgm:prSet>
      <dgm:spPr/>
      <dgm:t>
        <a:bodyPr/>
        <a:lstStyle/>
        <a:p>
          <a:endParaRPr lang="en-US"/>
        </a:p>
      </dgm:t>
    </dgm:pt>
    <dgm:pt modelId="{04193783-81A1-3647-BE4D-70DF9174B787}" type="pres">
      <dgm:prSet presAssocID="{C54A445A-3666-6742-9D15-6251A0FFA345}" presName="sibTrans" presStyleLbl="sibTrans2D1" presStyleIdx="0" presStyleCnt="2"/>
      <dgm:spPr/>
      <dgm:t>
        <a:bodyPr/>
        <a:lstStyle/>
        <a:p>
          <a:endParaRPr lang="en-US"/>
        </a:p>
      </dgm:t>
    </dgm:pt>
    <dgm:pt modelId="{C7EC0A87-2A5F-834A-8971-E4881A7441E8}" type="pres">
      <dgm:prSet presAssocID="{C54A445A-3666-6742-9D15-6251A0FFA345}" presName="connectorText" presStyleLbl="sibTrans2D1" presStyleIdx="0" presStyleCnt="2"/>
      <dgm:spPr/>
      <dgm:t>
        <a:bodyPr/>
        <a:lstStyle/>
        <a:p>
          <a:endParaRPr lang="en-US"/>
        </a:p>
      </dgm:t>
    </dgm:pt>
    <dgm:pt modelId="{81F277C2-8BA1-5944-AA85-3E26213A6BC0}" type="pres">
      <dgm:prSet presAssocID="{37D9E577-EF47-B243-972C-58406699CAE9}" presName="node" presStyleLbl="node1" presStyleIdx="1" presStyleCnt="3">
        <dgm:presLayoutVars>
          <dgm:bulletEnabled val="1"/>
        </dgm:presLayoutVars>
      </dgm:prSet>
      <dgm:spPr/>
      <dgm:t>
        <a:bodyPr/>
        <a:lstStyle/>
        <a:p>
          <a:endParaRPr lang="en-US"/>
        </a:p>
      </dgm:t>
    </dgm:pt>
    <dgm:pt modelId="{03767202-F9B0-0146-8F58-5F4BF7FD0976}" type="pres">
      <dgm:prSet presAssocID="{B1BF35D4-2A1F-E840-B183-9268CD18FBF1}" presName="sibTrans" presStyleLbl="sibTrans2D1" presStyleIdx="1" presStyleCnt="2"/>
      <dgm:spPr/>
      <dgm:t>
        <a:bodyPr/>
        <a:lstStyle/>
        <a:p>
          <a:endParaRPr lang="en-US"/>
        </a:p>
      </dgm:t>
    </dgm:pt>
    <dgm:pt modelId="{AB4CF70E-FD10-2349-AB63-9757D2CCE3CB}" type="pres">
      <dgm:prSet presAssocID="{B1BF35D4-2A1F-E840-B183-9268CD18FBF1}" presName="connectorText" presStyleLbl="sibTrans2D1" presStyleIdx="1" presStyleCnt="2"/>
      <dgm:spPr/>
      <dgm:t>
        <a:bodyPr/>
        <a:lstStyle/>
        <a:p>
          <a:endParaRPr lang="en-US"/>
        </a:p>
      </dgm:t>
    </dgm:pt>
    <dgm:pt modelId="{E99991BE-7BD4-5649-B340-EB5E16187D52}" type="pres">
      <dgm:prSet presAssocID="{BEC76EA3-1126-1B4E-A008-08D8C039BB3F}" presName="node" presStyleLbl="node1" presStyleIdx="2" presStyleCnt="3">
        <dgm:presLayoutVars>
          <dgm:bulletEnabled val="1"/>
        </dgm:presLayoutVars>
      </dgm:prSet>
      <dgm:spPr/>
      <dgm:t>
        <a:bodyPr/>
        <a:lstStyle/>
        <a:p>
          <a:endParaRPr lang="en-US"/>
        </a:p>
      </dgm:t>
    </dgm:pt>
  </dgm:ptLst>
  <dgm:cxnLst>
    <dgm:cxn modelId="{0E6ECF81-1A80-FC43-8439-362117E76E96}" srcId="{BC107515-EEBC-BA4F-8CD9-911EF4F80D02}" destId="{37D9E577-EF47-B243-972C-58406699CAE9}" srcOrd="1" destOrd="0" parTransId="{07E472EC-008B-A24B-94B5-178122D6928C}" sibTransId="{B1BF35D4-2A1F-E840-B183-9268CD18FBF1}"/>
    <dgm:cxn modelId="{8335B8D7-3C3D-7749-A02F-DB3AD3CE8FEE}" type="presOf" srcId="{B1BF35D4-2A1F-E840-B183-9268CD18FBF1}" destId="{03767202-F9B0-0146-8F58-5F4BF7FD0976}" srcOrd="0" destOrd="0" presId="urn:microsoft.com/office/officeart/2005/8/layout/process1"/>
    <dgm:cxn modelId="{11E21B42-E788-9D44-8123-6273B096B4B0}" srcId="{BC107515-EEBC-BA4F-8CD9-911EF4F80D02}" destId="{BEC76EA3-1126-1B4E-A008-08D8C039BB3F}" srcOrd="2" destOrd="0" parTransId="{80F0AAC3-BB80-3A40-9EB9-4DA83487BF1C}" sibTransId="{0F91DD44-E66E-854D-8BB9-B5D080FED0F4}"/>
    <dgm:cxn modelId="{5863864D-E6F8-B14C-8C70-43B60EFD896D}" type="presOf" srcId="{C54A445A-3666-6742-9D15-6251A0FFA345}" destId="{C7EC0A87-2A5F-834A-8971-E4881A7441E8}" srcOrd="1" destOrd="0" presId="urn:microsoft.com/office/officeart/2005/8/layout/process1"/>
    <dgm:cxn modelId="{0249A64C-1505-A242-8BE3-7498CEF6C628}" srcId="{BC107515-EEBC-BA4F-8CD9-911EF4F80D02}" destId="{8946F633-08B4-134E-94C9-A485927FEF2F}" srcOrd="0" destOrd="0" parTransId="{EA3581C4-13E1-1B4E-BA38-DE60CBCF7B02}" sibTransId="{C54A445A-3666-6742-9D15-6251A0FFA345}"/>
    <dgm:cxn modelId="{194BE527-3215-A74E-BB76-A12A47A3F5D3}" type="presOf" srcId="{BEC76EA3-1126-1B4E-A008-08D8C039BB3F}" destId="{E99991BE-7BD4-5649-B340-EB5E16187D52}" srcOrd="0" destOrd="0" presId="urn:microsoft.com/office/officeart/2005/8/layout/process1"/>
    <dgm:cxn modelId="{94E2201F-69C4-E44A-AADC-2DB20C7D39D5}" type="presOf" srcId="{37D9E577-EF47-B243-972C-58406699CAE9}" destId="{81F277C2-8BA1-5944-AA85-3E26213A6BC0}" srcOrd="0" destOrd="0" presId="urn:microsoft.com/office/officeart/2005/8/layout/process1"/>
    <dgm:cxn modelId="{EA6D6781-AE0D-DE4D-B03E-235EE81FAA10}" type="presOf" srcId="{C54A445A-3666-6742-9D15-6251A0FFA345}" destId="{04193783-81A1-3647-BE4D-70DF9174B787}" srcOrd="0" destOrd="0" presId="urn:microsoft.com/office/officeart/2005/8/layout/process1"/>
    <dgm:cxn modelId="{4B2FD30C-1046-FD47-B8AA-E8CE0988A1C6}" type="presOf" srcId="{BC107515-EEBC-BA4F-8CD9-911EF4F80D02}" destId="{5310E32B-F3B5-A343-868C-0E7CAFDCD19A}" srcOrd="0" destOrd="0" presId="urn:microsoft.com/office/officeart/2005/8/layout/process1"/>
    <dgm:cxn modelId="{0EB971F1-8A01-0D47-8165-EA596777D033}" type="presOf" srcId="{B1BF35D4-2A1F-E840-B183-9268CD18FBF1}" destId="{AB4CF70E-FD10-2349-AB63-9757D2CCE3CB}" srcOrd="1" destOrd="0" presId="urn:microsoft.com/office/officeart/2005/8/layout/process1"/>
    <dgm:cxn modelId="{01DEAC16-A1ED-014B-8415-E69C9AA221FC}" type="presOf" srcId="{8946F633-08B4-134E-94C9-A485927FEF2F}" destId="{8A091D0E-DBBF-3243-B413-5D08040D700C}" srcOrd="0" destOrd="0" presId="urn:microsoft.com/office/officeart/2005/8/layout/process1"/>
    <dgm:cxn modelId="{1430AF85-B3F0-D64C-9518-3BFD488492A9}" type="presParOf" srcId="{5310E32B-F3B5-A343-868C-0E7CAFDCD19A}" destId="{8A091D0E-DBBF-3243-B413-5D08040D700C}" srcOrd="0" destOrd="0" presId="urn:microsoft.com/office/officeart/2005/8/layout/process1"/>
    <dgm:cxn modelId="{C0D82BA4-48A9-0242-9B72-B0D6D2C89E61}" type="presParOf" srcId="{5310E32B-F3B5-A343-868C-0E7CAFDCD19A}" destId="{04193783-81A1-3647-BE4D-70DF9174B787}" srcOrd="1" destOrd="0" presId="urn:microsoft.com/office/officeart/2005/8/layout/process1"/>
    <dgm:cxn modelId="{F0C940C6-AF83-B14E-9F11-8E5B2E9E3F19}" type="presParOf" srcId="{04193783-81A1-3647-BE4D-70DF9174B787}" destId="{C7EC0A87-2A5F-834A-8971-E4881A7441E8}" srcOrd="0" destOrd="0" presId="urn:microsoft.com/office/officeart/2005/8/layout/process1"/>
    <dgm:cxn modelId="{A009C7A2-5D3C-854B-9C12-31F5BD9E9014}" type="presParOf" srcId="{5310E32B-F3B5-A343-868C-0E7CAFDCD19A}" destId="{81F277C2-8BA1-5944-AA85-3E26213A6BC0}" srcOrd="2" destOrd="0" presId="urn:microsoft.com/office/officeart/2005/8/layout/process1"/>
    <dgm:cxn modelId="{13AE80A8-53A8-D349-B3FB-F5ED6F8E28CC}" type="presParOf" srcId="{5310E32B-F3B5-A343-868C-0E7CAFDCD19A}" destId="{03767202-F9B0-0146-8F58-5F4BF7FD0976}" srcOrd="3" destOrd="0" presId="urn:microsoft.com/office/officeart/2005/8/layout/process1"/>
    <dgm:cxn modelId="{78502F04-9B65-5243-8277-0B5A8E850973}" type="presParOf" srcId="{03767202-F9B0-0146-8F58-5F4BF7FD0976}" destId="{AB4CF70E-FD10-2349-AB63-9757D2CCE3CB}" srcOrd="0" destOrd="0" presId="urn:microsoft.com/office/officeart/2005/8/layout/process1"/>
    <dgm:cxn modelId="{A00086EC-A00E-7247-B6C9-EA28CB966591}" type="presParOf" srcId="{5310E32B-F3B5-A343-868C-0E7CAFDCD19A}" destId="{E99991BE-7BD4-5649-B340-EB5E16187D5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B33737-F777-5E45-B4F0-486C590EEA14}" type="doc">
      <dgm:prSet loTypeId="urn:microsoft.com/office/officeart/2005/8/layout/lProcess2" loCatId="process" qsTypeId="urn:microsoft.com/office/officeart/2005/8/quickstyle/simple4" qsCatId="simple" csTypeId="urn:microsoft.com/office/officeart/2005/8/colors/accent1_1" csCatId="accent1" phldr="1"/>
      <dgm:spPr/>
      <dgm:t>
        <a:bodyPr/>
        <a:lstStyle/>
        <a:p>
          <a:endParaRPr lang="en-US"/>
        </a:p>
      </dgm:t>
    </dgm:pt>
    <dgm:pt modelId="{635F7C69-3BCE-9649-B868-0CF3CCD809F6}">
      <dgm:prSet custT="1"/>
      <dgm:spPr/>
      <dgm:t>
        <a:bodyPr anchor="ctr"/>
        <a:lstStyle/>
        <a:p>
          <a:pPr rtl="0"/>
          <a:r>
            <a:rPr lang="ru-RU" sz="4000" b="0" i="0" baseline="0" dirty="0"/>
            <a:t>Реккурентные сети</a:t>
          </a:r>
          <a:endParaRPr lang="ru-RU" sz="4000" dirty="0"/>
        </a:p>
      </dgm:t>
    </dgm:pt>
    <dgm:pt modelId="{DC29E8B8-793A-3A41-8B8D-E2A17AA1C1DD}" type="parTrans" cxnId="{03AAA5A4-E324-7549-A68E-B679EAA59D83}">
      <dgm:prSet/>
      <dgm:spPr/>
      <dgm:t>
        <a:bodyPr/>
        <a:lstStyle/>
        <a:p>
          <a:endParaRPr lang="en-US"/>
        </a:p>
      </dgm:t>
    </dgm:pt>
    <dgm:pt modelId="{2BEB0EB2-EFCC-BC48-8790-2494481C7172}" type="sibTrans" cxnId="{03AAA5A4-E324-7549-A68E-B679EAA59D83}">
      <dgm:prSet/>
      <dgm:spPr/>
      <dgm:t>
        <a:bodyPr/>
        <a:lstStyle/>
        <a:p>
          <a:endParaRPr lang="en-US"/>
        </a:p>
      </dgm:t>
    </dgm:pt>
    <dgm:pt modelId="{11718197-538D-EA4F-81E7-AE9D70B10F05}">
      <dgm:prSet custT="1"/>
      <dgm:spPr/>
      <dgm:t>
        <a:bodyPr anchor="ctr"/>
        <a:lstStyle/>
        <a:p>
          <a:pPr rtl="0"/>
          <a:r>
            <a:rPr lang="ru-RU" sz="4000" b="0" i="0" baseline="0" dirty="0"/>
            <a:t>Автоэнкодер</a:t>
          </a:r>
          <a:endParaRPr lang="ru-RU" sz="4000" dirty="0"/>
        </a:p>
      </dgm:t>
    </dgm:pt>
    <dgm:pt modelId="{E72CBB1E-9E14-5248-9A57-D7DC88AF1C37}" type="parTrans" cxnId="{E34FF41C-4699-6149-9620-9C0CD10EA8E4}">
      <dgm:prSet/>
      <dgm:spPr/>
      <dgm:t>
        <a:bodyPr/>
        <a:lstStyle/>
        <a:p>
          <a:endParaRPr lang="en-US"/>
        </a:p>
      </dgm:t>
    </dgm:pt>
    <dgm:pt modelId="{8C7F1084-B62E-0341-8C4E-E44958FA767A}" type="sibTrans" cxnId="{E34FF41C-4699-6149-9620-9C0CD10EA8E4}">
      <dgm:prSet/>
      <dgm:spPr/>
      <dgm:t>
        <a:bodyPr/>
        <a:lstStyle/>
        <a:p>
          <a:endParaRPr lang="en-US"/>
        </a:p>
      </dgm:t>
    </dgm:pt>
    <dgm:pt modelId="{2CA99DC5-47C0-6347-B901-3A0918432BAD}">
      <dgm:prSet custT="1"/>
      <dgm:spPr/>
      <dgm:t>
        <a:bodyPr anchor="ctr"/>
        <a:lstStyle/>
        <a:p>
          <a:pPr rtl="0"/>
          <a:r>
            <a:rPr lang="ru-RU" sz="4000" b="0" i="0" baseline="0" dirty="0"/>
            <a:t>Перцептрон</a:t>
          </a:r>
          <a:endParaRPr lang="ru-RU" sz="4000" dirty="0"/>
        </a:p>
      </dgm:t>
    </dgm:pt>
    <dgm:pt modelId="{4937E953-6561-7847-B5F0-81EE182E3C5F}" type="parTrans" cxnId="{C80B328C-03CE-4644-A4DB-EADF237E245E}">
      <dgm:prSet/>
      <dgm:spPr/>
      <dgm:t>
        <a:bodyPr/>
        <a:lstStyle/>
        <a:p>
          <a:endParaRPr lang="en-US"/>
        </a:p>
      </dgm:t>
    </dgm:pt>
    <dgm:pt modelId="{A76502F7-BF24-2048-9C87-19478BA6A215}" type="sibTrans" cxnId="{C80B328C-03CE-4644-A4DB-EADF237E245E}">
      <dgm:prSet/>
      <dgm:spPr/>
      <dgm:t>
        <a:bodyPr/>
        <a:lstStyle/>
        <a:p>
          <a:endParaRPr lang="en-US"/>
        </a:p>
      </dgm:t>
    </dgm:pt>
    <dgm:pt modelId="{89448E9F-BC21-6841-8525-3ED2A16B8572}">
      <dgm:prSet custT="1"/>
      <dgm:spPr/>
      <dgm:t>
        <a:bodyPr anchor="ctr"/>
        <a:lstStyle/>
        <a:p>
          <a:pPr rtl="0"/>
          <a:r>
            <a:rPr lang="ru-RU" sz="4000" b="0" i="0" baseline="0" dirty="0"/>
            <a:t>Свёрточные сети</a:t>
          </a:r>
          <a:endParaRPr lang="ru-RU" sz="4000" dirty="0"/>
        </a:p>
      </dgm:t>
    </dgm:pt>
    <dgm:pt modelId="{2F263BED-4E04-B54D-A0A1-CF04BB99B70E}" type="parTrans" cxnId="{38A9343E-DD00-224D-8662-B86FCC3F4047}">
      <dgm:prSet/>
      <dgm:spPr/>
      <dgm:t>
        <a:bodyPr/>
        <a:lstStyle/>
        <a:p>
          <a:endParaRPr lang="en-US"/>
        </a:p>
      </dgm:t>
    </dgm:pt>
    <dgm:pt modelId="{57D2EE47-2A46-D049-93EB-9DD133CE7B9D}" type="sibTrans" cxnId="{38A9343E-DD00-224D-8662-B86FCC3F4047}">
      <dgm:prSet/>
      <dgm:spPr/>
      <dgm:t>
        <a:bodyPr/>
        <a:lstStyle/>
        <a:p>
          <a:endParaRPr lang="en-US"/>
        </a:p>
      </dgm:t>
    </dgm:pt>
    <dgm:pt modelId="{CB498CB7-2782-764A-8485-FDAEEA02EDA7}">
      <dgm:prSet custT="1"/>
      <dgm:spPr/>
      <dgm:t>
        <a:bodyPr anchor="ctr"/>
        <a:lstStyle/>
        <a:p>
          <a:pPr rtl="0"/>
          <a:r>
            <a:rPr lang="ru-RU" sz="3200" b="0" i="0" baseline="0" dirty="0"/>
            <a:t>поиск объектов на фото и видео</a:t>
          </a:r>
          <a:endParaRPr lang="ru-RU" sz="3200" dirty="0"/>
        </a:p>
      </dgm:t>
    </dgm:pt>
    <dgm:pt modelId="{11B8818B-1E4D-D44E-8433-65C29C3E3F6D}" type="parTrans" cxnId="{C0B9D0A4-0B09-8F4A-A820-5CE66F2D22CA}">
      <dgm:prSet/>
      <dgm:spPr/>
      <dgm:t>
        <a:bodyPr/>
        <a:lstStyle/>
        <a:p>
          <a:endParaRPr lang="en-US"/>
        </a:p>
      </dgm:t>
    </dgm:pt>
    <dgm:pt modelId="{F0CEA754-3787-014A-A9D1-EBAB7FB6C71D}" type="sibTrans" cxnId="{C0B9D0A4-0B09-8F4A-A820-5CE66F2D22CA}">
      <dgm:prSet/>
      <dgm:spPr/>
      <dgm:t>
        <a:bodyPr/>
        <a:lstStyle/>
        <a:p>
          <a:endParaRPr lang="en-US"/>
        </a:p>
      </dgm:t>
    </dgm:pt>
    <dgm:pt modelId="{378FD457-3976-6643-BE84-A66EA3D72DC6}">
      <dgm:prSet custT="1"/>
      <dgm:spPr/>
      <dgm:t>
        <a:bodyPr anchor="ctr"/>
        <a:lstStyle/>
        <a:p>
          <a:pPr rtl="0"/>
          <a:r>
            <a:rPr lang="ru-RU" sz="3600" b="0" i="0" baseline="0" dirty="0"/>
            <a:t>обработка серий событий во времени или последовательных пространственных цепочек</a:t>
          </a:r>
          <a:endParaRPr lang="ru-RU" sz="3600" dirty="0"/>
        </a:p>
      </dgm:t>
    </dgm:pt>
    <dgm:pt modelId="{3CD3A55E-08FA-6C48-BECE-86C1356F321B}" type="parTrans" cxnId="{E444A167-2178-6D4E-8839-F72B2FF5B120}">
      <dgm:prSet/>
      <dgm:spPr/>
      <dgm:t>
        <a:bodyPr/>
        <a:lstStyle/>
        <a:p>
          <a:endParaRPr lang="en-US"/>
        </a:p>
      </dgm:t>
    </dgm:pt>
    <dgm:pt modelId="{5C13BD8E-DA9C-8345-BAFF-AB6A9C994E7E}" type="sibTrans" cxnId="{E444A167-2178-6D4E-8839-F72B2FF5B120}">
      <dgm:prSet/>
      <dgm:spPr/>
      <dgm:t>
        <a:bodyPr/>
        <a:lstStyle/>
        <a:p>
          <a:endParaRPr lang="en-US"/>
        </a:p>
      </dgm:t>
    </dgm:pt>
    <dgm:pt modelId="{45D46AF4-B624-9545-A742-0BF63DA4C686}">
      <dgm:prSet custT="1"/>
      <dgm:spPr/>
      <dgm:t>
        <a:bodyPr anchor="ctr"/>
        <a:lstStyle/>
        <a:p>
          <a:pPr rtl="0"/>
          <a:r>
            <a:rPr lang="ru-RU" sz="3600" b="0" i="0" baseline="0" dirty="0"/>
            <a:t>уменьшение шума в данных</a:t>
          </a:r>
          <a:endParaRPr lang="ru-RU" sz="3600" dirty="0"/>
        </a:p>
      </dgm:t>
    </dgm:pt>
    <dgm:pt modelId="{4DA620B4-7E95-6B4E-8ECA-3B6843209FFC}" type="parTrans" cxnId="{1432A1B3-BFEE-FC4A-AB0A-1858B9739D58}">
      <dgm:prSet/>
      <dgm:spPr/>
      <dgm:t>
        <a:bodyPr/>
        <a:lstStyle/>
        <a:p>
          <a:endParaRPr lang="en-US"/>
        </a:p>
      </dgm:t>
    </dgm:pt>
    <dgm:pt modelId="{CE657A7B-250E-E049-BB00-DB2C3663B7E1}" type="sibTrans" cxnId="{1432A1B3-BFEE-FC4A-AB0A-1858B9739D58}">
      <dgm:prSet/>
      <dgm:spPr/>
      <dgm:t>
        <a:bodyPr/>
        <a:lstStyle/>
        <a:p>
          <a:endParaRPr lang="en-US"/>
        </a:p>
      </dgm:t>
    </dgm:pt>
    <dgm:pt modelId="{7CE4C7A5-453F-F24C-85C6-CD8431182BEF}">
      <dgm:prSet custT="1"/>
      <dgm:spPr>
        <a:solidFill>
          <a:schemeClr val="bg1"/>
        </a:solidFill>
      </dgm:spPr>
      <dgm:t>
        <a:bodyPr anchor="ctr"/>
        <a:lstStyle/>
        <a:p>
          <a:pPr rtl="0"/>
          <a:r>
            <a:rPr lang="ru-RU" sz="3600" b="0" i="0" baseline="0" dirty="0"/>
            <a:t>классификация</a:t>
          </a:r>
        </a:p>
        <a:p>
          <a:pPr rtl="0"/>
          <a:r>
            <a:rPr lang="ru-RU" sz="3600" b="0" i="0" baseline="0" dirty="0"/>
            <a:t>(объектов)</a:t>
          </a:r>
          <a:endParaRPr lang="ru-RU" sz="3600" dirty="0"/>
        </a:p>
      </dgm:t>
    </dgm:pt>
    <dgm:pt modelId="{86B92EC8-A0E0-6E4A-86EF-21EBA571DC08}" type="parTrans" cxnId="{49B655AD-05B1-E149-BA57-9E3896BE1C31}">
      <dgm:prSet/>
      <dgm:spPr/>
      <dgm:t>
        <a:bodyPr/>
        <a:lstStyle/>
        <a:p>
          <a:endParaRPr lang="en-US"/>
        </a:p>
      </dgm:t>
    </dgm:pt>
    <dgm:pt modelId="{FDB295B1-6287-834A-A1C3-D188A530E6C1}" type="sibTrans" cxnId="{49B655AD-05B1-E149-BA57-9E3896BE1C31}">
      <dgm:prSet/>
      <dgm:spPr/>
      <dgm:t>
        <a:bodyPr/>
        <a:lstStyle/>
        <a:p>
          <a:endParaRPr lang="en-US"/>
        </a:p>
      </dgm:t>
    </dgm:pt>
    <dgm:pt modelId="{8D5A4C54-6806-004E-8ECC-60EA0747A114}">
      <dgm:prSet custT="1"/>
      <dgm:spPr/>
      <dgm:t>
        <a:bodyPr anchor="ctr"/>
        <a:lstStyle/>
        <a:p>
          <a:pPr rtl="0"/>
          <a:r>
            <a:rPr lang="ru-RU" sz="3200" b="0" i="0" baseline="0" dirty="0"/>
            <a:t>перенос стиля</a:t>
          </a:r>
          <a:endParaRPr lang="ru-RU" sz="3200" dirty="0"/>
        </a:p>
      </dgm:t>
    </dgm:pt>
    <dgm:pt modelId="{8BF32549-D060-5747-89B2-DA9F636289B0}" type="parTrans" cxnId="{1406D8A4-3D16-414E-AF87-109EAD13D345}">
      <dgm:prSet/>
      <dgm:spPr/>
      <dgm:t>
        <a:bodyPr/>
        <a:lstStyle/>
        <a:p>
          <a:endParaRPr lang="en-US"/>
        </a:p>
      </dgm:t>
    </dgm:pt>
    <dgm:pt modelId="{0D825396-E78C-5946-A138-1AD684BB2DAD}" type="sibTrans" cxnId="{1406D8A4-3D16-414E-AF87-109EAD13D345}">
      <dgm:prSet/>
      <dgm:spPr/>
      <dgm:t>
        <a:bodyPr/>
        <a:lstStyle/>
        <a:p>
          <a:endParaRPr lang="en-US"/>
        </a:p>
      </dgm:t>
    </dgm:pt>
    <dgm:pt modelId="{3C7FAA18-DA56-CC4B-B350-5A2887E1B8BA}">
      <dgm:prSet custT="1"/>
      <dgm:spPr/>
      <dgm:t>
        <a:bodyPr anchor="ctr"/>
        <a:lstStyle/>
        <a:p>
          <a:pPr rtl="0"/>
          <a:r>
            <a:rPr lang="ru-RU" sz="3200" b="0" i="0" baseline="0" dirty="0"/>
            <a:t>генерация и дорисовка изображений</a:t>
          </a:r>
          <a:endParaRPr lang="ru-RU" sz="3200" dirty="0"/>
        </a:p>
      </dgm:t>
    </dgm:pt>
    <dgm:pt modelId="{5FA204B0-D26B-124F-AC5E-D434C6A424E1}" type="parTrans" cxnId="{7A338F10-E847-D74C-BF9A-F3ED646A41AD}">
      <dgm:prSet/>
      <dgm:spPr/>
      <dgm:t>
        <a:bodyPr/>
        <a:lstStyle/>
        <a:p>
          <a:endParaRPr lang="en-US"/>
        </a:p>
      </dgm:t>
    </dgm:pt>
    <dgm:pt modelId="{BD5BDD7B-BDB9-6345-A375-9EBC1200165A}" type="sibTrans" cxnId="{7A338F10-E847-D74C-BF9A-F3ED646A41AD}">
      <dgm:prSet/>
      <dgm:spPr/>
      <dgm:t>
        <a:bodyPr/>
        <a:lstStyle/>
        <a:p>
          <a:endParaRPr lang="en-US"/>
        </a:p>
      </dgm:t>
    </dgm:pt>
    <dgm:pt modelId="{8D54CF2C-8C8F-D84B-B9EE-85DA4B062D97}">
      <dgm:prSet custT="1"/>
      <dgm:spPr/>
      <dgm:t>
        <a:bodyPr anchor="ctr"/>
        <a:lstStyle/>
        <a:p>
          <a:pPr rtl="0"/>
          <a:r>
            <a:rPr lang="ru-RU" sz="3200" b="0" i="0" baseline="0" dirty="0"/>
            <a:t>создание эффектов</a:t>
          </a:r>
          <a:endParaRPr lang="ru-RU" sz="3200" dirty="0"/>
        </a:p>
      </dgm:t>
    </dgm:pt>
    <dgm:pt modelId="{58BFAF88-BC7E-6C41-BDEE-A41D6FB6C005}" type="parTrans" cxnId="{EBAAF341-AC5D-5344-88B7-B0739FD67D1A}">
      <dgm:prSet/>
      <dgm:spPr/>
      <dgm:t>
        <a:bodyPr/>
        <a:lstStyle/>
        <a:p>
          <a:endParaRPr lang="en-US"/>
        </a:p>
      </dgm:t>
    </dgm:pt>
    <dgm:pt modelId="{494576E6-4D78-9D4E-9EDE-0BE08CCE3EA3}" type="sibTrans" cxnId="{EBAAF341-AC5D-5344-88B7-B0739FD67D1A}">
      <dgm:prSet/>
      <dgm:spPr/>
      <dgm:t>
        <a:bodyPr/>
        <a:lstStyle/>
        <a:p>
          <a:endParaRPr lang="en-US"/>
        </a:p>
      </dgm:t>
    </dgm:pt>
    <dgm:pt modelId="{FF67268B-0AC5-E749-98F2-2CF6B2B05570}">
      <dgm:prSet custT="1"/>
      <dgm:spPr/>
      <dgm:t>
        <a:bodyPr anchor="ctr"/>
        <a:lstStyle/>
        <a:p>
          <a:pPr rtl="0"/>
          <a:r>
            <a:rPr lang="ru-RU" sz="3200" b="0" i="0" baseline="0" dirty="0"/>
            <a:t>улучшение качества фотографий</a:t>
          </a:r>
          <a:endParaRPr lang="ru-RU" sz="3200" dirty="0"/>
        </a:p>
      </dgm:t>
    </dgm:pt>
    <dgm:pt modelId="{EE2C8806-CEB0-A346-85CC-73B3559E69D4}" type="parTrans" cxnId="{BAFE3773-5867-8941-8223-57C1C0278490}">
      <dgm:prSet/>
      <dgm:spPr/>
      <dgm:t>
        <a:bodyPr/>
        <a:lstStyle/>
        <a:p>
          <a:endParaRPr lang="en-US"/>
        </a:p>
      </dgm:t>
    </dgm:pt>
    <dgm:pt modelId="{EF75F0F5-EE37-0442-98AF-051634F5F1FE}" type="sibTrans" cxnId="{BAFE3773-5867-8941-8223-57C1C0278490}">
      <dgm:prSet/>
      <dgm:spPr/>
      <dgm:t>
        <a:bodyPr/>
        <a:lstStyle/>
        <a:p>
          <a:endParaRPr lang="en-US"/>
        </a:p>
      </dgm:t>
    </dgm:pt>
    <dgm:pt modelId="{3CB4F74C-2774-8047-AF81-6A6206925547}">
      <dgm:prSet custT="1"/>
      <dgm:spPr/>
      <dgm:t>
        <a:bodyPr anchor="ctr"/>
        <a:lstStyle/>
        <a:p>
          <a:pPr rtl="0"/>
          <a:r>
            <a:rPr lang="ru-RU" sz="3600" b="0" i="0" baseline="0" dirty="0"/>
            <a:t>уменьшение размерности многомерных данных для визуализации</a:t>
          </a:r>
          <a:endParaRPr lang="ru-RU" sz="3600" dirty="0"/>
        </a:p>
      </dgm:t>
    </dgm:pt>
    <dgm:pt modelId="{5BCC7C09-E6EC-8D41-9664-5F5C8975B652}" type="parTrans" cxnId="{7704C593-6656-B240-A0F8-00CD078F8249}">
      <dgm:prSet/>
      <dgm:spPr/>
      <dgm:t>
        <a:bodyPr/>
        <a:lstStyle/>
        <a:p>
          <a:endParaRPr lang="en-US"/>
        </a:p>
      </dgm:t>
    </dgm:pt>
    <dgm:pt modelId="{5368A3A8-6D9C-B34D-9903-F56328CE1586}" type="sibTrans" cxnId="{7704C593-6656-B240-A0F8-00CD078F8249}">
      <dgm:prSet/>
      <dgm:spPr/>
      <dgm:t>
        <a:bodyPr/>
        <a:lstStyle/>
        <a:p>
          <a:endParaRPr lang="en-US"/>
        </a:p>
      </dgm:t>
    </dgm:pt>
    <dgm:pt modelId="{4A35399D-A2F3-4A47-A8A1-337B604A4A2D}">
      <dgm:prSet custT="1"/>
      <dgm:spPr/>
      <dgm:t>
        <a:bodyPr anchor="ctr"/>
        <a:lstStyle/>
        <a:p>
          <a:pPr rtl="0"/>
          <a:r>
            <a:rPr lang="ru-RU" sz="3600" b="0" i="0" baseline="0" dirty="0"/>
            <a:t>аппроксимация </a:t>
          </a:r>
        </a:p>
        <a:p>
          <a:pPr rtl="0"/>
          <a:r>
            <a:rPr lang="ru-RU" sz="3600" b="0" i="0" baseline="0" dirty="0"/>
            <a:t>(границ классов и функций)</a:t>
          </a:r>
          <a:endParaRPr lang="ru-RU" sz="3600" dirty="0"/>
        </a:p>
      </dgm:t>
    </dgm:pt>
    <dgm:pt modelId="{3C416F28-DC66-754A-ABF1-B7F30566E68A}" type="parTrans" cxnId="{5E9A0CD0-AF43-0A41-9A3F-8C10AF66F8C6}">
      <dgm:prSet/>
      <dgm:spPr/>
      <dgm:t>
        <a:bodyPr/>
        <a:lstStyle/>
        <a:p>
          <a:endParaRPr lang="en-US"/>
        </a:p>
      </dgm:t>
    </dgm:pt>
    <dgm:pt modelId="{2115376A-FFC6-4A48-8C69-AE45A00B6256}" type="sibTrans" cxnId="{5E9A0CD0-AF43-0A41-9A3F-8C10AF66F8C6}">
      <dgm:prSet/>
      <dgm:spPr/>
      <dgm:t>
        <a:bodyPr/>
        <a:lstStyle/>
        <a:p>
          <a:endParaRPr lang="en-US"/>
        </a:p>
      </dgm:t>
    </dgm:pt>
    <dgm:pt modelId="{C4B29032-BC9D-8644-8C9E-2583F8FA948B}">
      <dgm:prSet custT="1"/>
      <dgm:spPr/>
      <dgm:t>
        <a:bodyPr anchor="ctr"/>
        <a:lstStyle/>
        <a:p>
          <a:pPr rtl="0"/>
          <a:r>
            <a:rPr lang="ru-RU" sz="3200" b="0" i="0" baseline="0" dirty="0"/>
            <a:t>распознавание лиц</a:t>
          </a:r>
          <a:endParaRPr lang="ru-RU" sz="3200" dirty="0"/>
        </a:p>
      </dgm:t>
    </dgm:pt>
    <dgm:pt modelId="{2974ABC4-7FA6-1B45-84D2-D79A811DC62B}" type="parTrans" cxnId="{61763569-7056-D240-85CC-FEB5B792243D}">
      <dgm:prSet/>
      <dgm:spPr/>
      <dgm:t>
        <a:bodyPr/>
        <a:lstStyle/>
        <a:p>
          <a:endParaRPr lang="en-US"/>
        </a:p>
      </dgm:t>
    </dgm:pt>
    <dgm:pt modelId="{8F8AA985-4B14-0641-8321-FB25FF7BC9F0}" type="sibTrans" cxnId="{61763569-7056-D240-85CC-FEB5B792243D}">
      <dgm:prSet/>
      <dgm:spPr/>
      <dgm:t>
        <a:bodyPr/>
        <a:lstStyle/>
        <a:p>
          <a:endParaRPr lang="en-US"/>
        </a:p>
      </dgm:t>
    </dgm:pt>
    <dgm:pt modelId="{D50A8755-0A93-BC4D-A8EF-FD4AC0018E13}" type="pres">
      <dgm:prSet presAssocID="{9AB33737-F777-5E45-B4F0-486C590EEA14}" presName="theList" presStyleCnt="0">
        <dgm:presLayoutVars>
          <dgm:dir/>
          <dgm:animLvl val="lvl"/>
          <dgm:resizeHandles val="exact"/>
        </dgm:presLayoutVars>
      </dgm:prSet>
      <dgm:spPr/>
      <dgm:t>
        <a:bodyPr/>
        <a:lstStyle/>
        <a:p>
          <a:endParaRPr lang="en-US"/>
        </a:p>
      </dgm:t>
    </dgm:pt>
    <dgm:pt modelId="{4CE42F4E-E78E-B641-9771-ABF0C9ACF2AF}" type="pres">
      <dgm:prSet presAssocID="{89448E9F-BC21-6841-8525-3ED2A16B8572}" presName="compNode" presStyleCnt="0"/>
      <dgm:spPr/>
    </dgm:pt>
    <dgm:pt modelId="{855EB619-439C-5949-AE66-7C466B053C7D}" type="pres">
      <dgm:prSet presAssocID="{89448E9F-BC21-6841-8525-3ED2A16B8572}" presName="aNode" presStyleLbl="bgShp" presStyleIdx="0" presStyleCnt="4"/>
      <dgm:spPr/>
      <dgm:t>
        <a:bodyPr/>
        <a:lstStyle/>
        <a:p>
          <a:endParaRPr lang="en-US"/>
        </a:p>
      </dgm:t>
    </dgm:pt>
    <dgm:pt modelId="{48B69F71-962A-C143-83D9-19976FBCC9E1}" type="pres">
      <dgm:prSet presAssocID="{89448E9F-BC21-6841-8525-3ED2A16B8572}" presName="textNode" presStyleLbl="bgShp" presStyleIdx="0" presStyleCnt="4"/>
      <dgm:spPr/>
      <dgm:t>
        <a:bodyPr/>
        <a:lstStyle/>
        <a:p>
          <a:endParaRPr lang="en-US"/>
        </a:p>
      </dgm:t>
    </dgm:pt>
    <dgm:pt modelId="{8BD05F18-3B9A-3C49-A781-F9A84E9DE873}" type="pres">
      <dgm:prSet presAssocID="{89448E9F-BC21-6841-8525-3ED2A16B8572}" presName="compChildNode" presStyleCnt="0"/>
      <dgm:spPr/>
    </dgm:pt>
    <dgm:pt modelId="{C5C566B0-1773-0040-AF82-C098F859383D}" type="pres">
      <dgm:prSet presAssocID="{89448E9F-BC21-6841-8525-3ED2A16B8572}" presName="theInnerList" presStyleCnt="0"/>
      <dgm:spPr/>
    </dgm:pt>
    <dgm:pt modelId="{D0AC3858-6D66-2143-8540-9D55D8A99E1C}" type="pres">
      <dgm:prSet presAssocID="{CB498CB7-2782-764A-8485-FDAEEA02EDA7}" presName="childNode" presStyleLbl="node1" presStyleIdx="0" presStyleCnt="11" custScaleX="97958" custScaleY="2000000" custLinFactY="-674670" custLinFactNeighborX="-2870" custLinFactNeighborY="-700000">
        <dgm:presLayoutVars>
          <dgm:bulletEnabled val="1"/>
        </dgm:presLayoutVars>
      </dgm:prSet>
      <dgm:spPr/>
      <dgm:t>
        <a:bodyPr/>
        <a:lstStyle/>
        <a:p>
          <a:endParaRPr lang="en-US"/>
        </a:p>
      </dgm:t>
    </dgm:pt>
    <dgm:pt modelId="{2F8C259E-2339-7B43-A38C-25431C15BBA6}" type="pres">
      <dgm:prSet presAssocID="{CB498CB7-2782-764A-8485-FDAEEA02EDA7}" presName="aSpace2" presStyleCnt="0"/>
      <dgm:spPr/>
    </dgm:pt>
    <dgm:pt modelId="{56DC4B7F-6ED2-DF46-9CB5-B2B6CDC46D56}" type="pres">
      <dgm:prSet presAssocID="{C4B29032-BC9D-8644-8C9E-2583F8FA948B}" presName="childNode" presStyleLbl="node1" presStyleIdx="1" presStyleCnt="11" custFlipVert="0" custScaleY="2000000" custLinFactY="-827248" custLinFactNeighborX="-1849" custLinFactNeighborY="-900000">
        <dgm:presLayoutVars>
          <dgm:bulletEnabled val="1"/>
        </dgm:presLayoutVars>
      </dgm:prSet>
      <dgm:spPr/>
      <dgm:t>
        <a:bodyPr/>
        <a:lstStyle/>
        <a:p>
          <a:endParaRPr lang="en-US"/>
        </a:p>
      </dgm:t>
    </dgm:pt>
    <dgm:pt modelId="{E5195787-E274-AB4A-BFCB-E1AE20905612}" type="pres">
      <dgm:prSet presAssocID="{C4B29032-BC9D-8644-8C9E-2583F8FA948B}" presName="aSpace2" presStyleCnt="0"/>
      <dgm:spPr/>
    </dgm:pt>
    <dgm:pt modelId="{E3BAE7E8-7BAF-E848-8225-F21E47C1E32C}" type="pres">
      <dgm:prSet presAssocID="{8D5A4C54-6806-004E-8ECC-60EA0747A114}" presName="childNode" presStyleLbl="node1" presStyleIdx="2" presStyleCnt="11" custScaleY="2000000" custLinFactY="-363067" custLinFactNeighborX="-1849" custLinFactNeighborY="-400000">
        <dgm:presLayoutVars>
          <dgm:bulletEnabled val="1"/>
        </dgm:presLayoutVars>
      </dgm:prSet>
      <dgm:spPr/>
      <dgm:t>
        <a:bodyPr/>
        <a:lstStyle/>
        <a:p>
          <a:endParaRPr lang="en-US"/>
        </a:p>
      </dgm:t>
    </dgm:pt>
    <dgm:pt modelId="{20F27F2E-EEC2-EC4E-B5C5-042CE0BD0EF1}" type="pres">
      <dgm:prSet presAssocID="{8D5A4C54-6806-004E-8ECC-60EA0747A114}" presName="aSpace2" presStyleCnt="0"/>
      <dgm:spPr/>
    </dgm:pt>
    <dgm:pt modelId="{3CBF7366-A6BF-C041-8100-EEF678B181B4}" type="pres">
      <dgm:prSet presAssocID="{3C7FAA18-DA56-CC4B-B350-5A2887E1B8BA}" presName="childNode" presStyleLbl="node1" presStyleIdx="3" presStyleCnt="11" custScaleY="2000000" custLinFactY="-6978" custLinFactNeighborX="-1849" custLinFactNeighborY="-100000">
        <dgm:presLayoutVars>
          <dgm:bulletEnabled val="1"/>
        </dgm:presLayoutVars>
      </dgm:prSet>
      <dgm:spPr/>
      <dgm:t>
        <a:bodyPr/>
        <a:lstStyle/>
        <a:p>
          <a:endParaRPr lang="en-US"/>
        </a:p>
      </dgm:t>
    </dgm:pt>
    <dgm:pt modelId="{B0B33C30-CE51-4A46-8DC4-0F5E55490435}" type="pres">
      <dgm:prSet presAssocID="{3C7FAA18-DA56-CC4B-B350-5A2887E1B8BA}" presName="aSpace2" presStyleCnt="0"/>
      <dgm:spPr/>
    </dgm:pt>
    <dgm:pt modelId="{D5B223F6-9C9D-7041-8738-2D5BBED3CC7B}" type="pres">
      <dgm:prSet presAssocID="{8D54CF2C-8C8F-D84B-B9EE-85DA4B062D97}" presName="childNode" presStyleLbl="node1" presStyleIdx="4" presStyleCnt="11" custScaleY="2000000" custLinFactY="149089" custLinFactNeighborX="-1849" custLinFactNeighborY="200000">
        <dgm:presLayoutVars>
          <dgm:bulletEnabled val="1"/>
        </dgm:presLayoutVars>
      </dgm:prSet>
      <dgm:spPr/>
      <dgm:t>
        <a:bodyPr/>
        <a:lstStyle/>
        <a:p>
          <a:endParaRPr lang="en-US"/>
        </a:p>
      </dgm:t>
    </dgm:pt>
    <dgm:pt modelId="{A23D396B-2354-B146-87CB-1C4C84A76F68}" type="pres">
      <dgm:prSet presAssocID="{8D54CF2C-8C8F-D84B-B9EE-85DA4B062D97}" presName="aSpace2" presStyleCnt="0"/>
      <dgm:spPr/>
    </dgm:pt>
    <dgm:pt modelId="{25E633DA-1BA9-6642-9A99-904B071CC8DF}" type="pres">
      <dgm:prSet presAssocID="{FF67268B-0AC5-E749-98F2-2CF6B2B05570}" presName="childNode" presStyleLbl="node1" presStyleIdx="5" presStyleCnt="11" custScaleY="2000000" custLinFactY="400000" custLinFactNeighborX="-1849" custLinFactNeighborY="405158">
        <dgm:presLayoutVars>
          <dgm:bulletEnabled val="1"/>
        </dgm:presLayoutVars>
      </dgm:prSet>
      <dgm:spPr/>
      <dgm:t>
        <a:bodyPr/>
        <a:lstStyle/>
        <a:p>
          <a:endParaRPr lang="en-US"/>
        </a:p>
      </dgm:t>
    </dgm:pt>
    <dgm:pt modelId="{5AD5B9CA-3E24-CB47-8BED-D87C11D7D393}" type="pres">
      <dgm:prSet presAssocID="{89448E9F-BC21-6841-8525-3ED2A16B8572}" presName="aSpace" presStyleCnt="0"/>
      <dgm:spPr/>
    </dgm:pt>
    <dgm:pt modelId="{0F6DB00C-92E3-974C-BC3D-0A77BA756BB6}" type="pres">
      <dgm:prSet presAssocID="{635F7C69-3BCE-9649-B868-0CF3CCD809F6}" presName="compNode" presStyleCnt="0"/>
      <dgm:spPr/>
    </dgm:pt>
    <dgm:pt modelId="{67520800-5575-4042-81C3-BA705C2C5842}" type="pres">
      <dgm:prSet presAssocID="{635F7C69-3BCE-9649-B868-0CF3CCD809F6}" presName="aNode" presStyleLbl="bgShp" presStyleIdx="1" presStyleCnt="4"/>
      <dgm:spPr/>
      <dgm:t>
        <a:bodyPr/>
        <a:lstStyle/>
        <a:p>
          <a:endParaRPr lang="en-US"/>
        </a:p>
      </dgm:t>
    </dgm:pt>
    <dgm:pt modelId="{141EDF81-0B6F-6B4D-9F97-66038B2BFCDF}" type="pres">
      <dgm:prSet presAssocID="{635F7C69-3BCE-9649-B868-0CF3CCD809F6}" presName="textNode" presStyleLbl="bgShp" presStyleIdx="1" presStyleCnt="4"/>
      <dgm:spPr/>
      <dgm:t>
        <a:bodyPr/>
        <a:lstStyle/>
        <a:p>
          <a:endParaRPr lang="en-US"/>
        </a:p>
      </dgm:t>
    </dgm:pt>
    <dgm:pt modelId="{FF6AFD1B-BBDE-DA49-992D-D313E4913613}" type="pres">
      <dgm:prSet presAssocID="{635F7C69-3BCE-9649-B868-0CF3CCD809F6}" presName="compChildNode" presStyleCnt="0"/>
      <dgm:spPr/>
    </dgm:pt>
    <dgm:pt modelId="{1EF3DD1C-EA57-374B-9F73-9DC053954498}" type="pres">
      <dgm:prSet presAssocID="{635F7C69-3BCE-9649-B868-0CF3CCD809F6}" presName="theInnerList" presStyleCnt="0"/>
      <dgm:spPr/>
    </dgm:pt>
    <dgm:pt modelId="{88D2DA7E-D7D5-AB41-8652-C5D5298B19A7}" type="pres">
      <dgm:prSet presAssocID="{378FD457-3976-6643-BE84-A66EA3D72DC6}" presName="childNode" presStyleLbl="node1" presStyleIdx="6" presStyleCnt="11">
        <dgm:presLayoutVars>
          <dgm:bulletEnabled val="1"/>
        </dgm:presLayoutVars>
      </dgm:prSet>
      <dgm:spPr/>
      <dgm:t>
        <a:bodyPr/>
        <a:lstStyle/>
        <a:p>
          <a:endParaRPr lang="en-US"/>
        </a:p>
      </dgm:t>
    </dgm:pt>
    <dgm:pt modelId="{8653FA9F-F109-C748-94F8-96B4A2CD3DE0}" type="pres">
      <dgm:prSet presAssocID="{635F7C69-3BCE-9649-B868-0CF3CCD809F6}" presName="aSpace" presStyleCnt="0"/>
      <dgm:spPr/>
    </dgm:pt>
    <dgm:pt modelId="{CFE7CFCD-76D5-814D-8C8F-35FA46B06D73}" type="pres">
      <dgm:prSet presAssocID="{11718197-538D-EA4F-81E7-AE9D70B10F05}" presName="compNode" presStyleCnt="0"/>
      <dgm:spPr/>
    </dgm:pt>
    <dgm:pt modelId="{072E7D24-E528-B845-B4F0-3F5ADFF3EA25}" type="pres">
      <dgm:prSet presAssocID="{11718197-538D-EA4F-81E7-AE9D70B10F05}" presName="aNode" presStyleLbl="bgShp" presStyleIdx="2" presStyleCnt="4"/>
      <dgm:spPr/>
      <dgm:t>
        <a:bodyPr/>
        <a:lstStyle/>
        <a:p>
          <a:endParaRPr lang="en-US"/>
        </a:p>
      </dgm:t>
    </dgm:pt>
    <dgm:pt modelId="{F0763F4B-36F3-7449-8882-56F81B2BC618}" type="pres">
      <dgm:prSet presAssocID="{11718197-538D-EA4F-81E7-AE9D70B10F05}" presName="textNode" presStyleLbl="bgShp" presStyleIdx="2" presStyleCnt="4"/>
      <dgm:spPr/>
      <dgm:t>
        <a:bodyPr/>
        <a:lstStyle/>
        <a:p>
          <a:endParaRPr lang="en-US"/>
        </a:p>
      </dgm:t>
    </dgm:pt>
    <dgm:pt modelId="{269B6AE4-6C90-C441-9EA4-F47E8ED214B3}" type="pres">
      <dgm:prSet presAssocID="{11718197-538D-EA4F-81E7-AE9D70B10F05}" presName="compChildNode" presStyleCnt="0"/>
      <dgm:spPr/>
    </dgm:pt>
    <dgm:pt modelId="{790D9D52-27BE-0644-AEEA-817566C825A1}" type="pres">
      <dgm:prSet presAssocID="{11718197-538D-EA4F-81E7-AE9D70B10F05}" presName="theInnerList" presStyleCnt="0"/>
      <dgm:spPr/>
    </dgm:pt>
    <dgm:pt modelId="{54EE0E54-E9B9-6E45-82C7-8028FD3C7079}" type="pres">
      <dgm:prSet presAssocID="{45D46AF4-B624-9545-A742-0BF63DA4C686}" presName="childNode" presStyleLbl="node1" presStyleIdx="7" presStyleCnt="11">
        <dgm:presLayoutVars>
          <dgm:bulletEnabled val="1"/>
        </dgm:presLayoutVars>
      </dgm:prSet>
      <dgm:spPr/>
      <dgm:t>
        <a:bodyPr/>
        <a:lstStyle/>
        <a:p>
          <a:endParaRPr lang="en-US"/>
        </a:p>
      </dgm:t>
    </dgm:pt>
    <dgm:pt modelId="{7AE530CE-1606-0944-8E8C-E2C3CB04A57C}" type="pres">
      <dgm:prSet presAssocID="{45D46AF4-B624-9545-A742-0BF63DA4C686}" presName="aSpace2" presStyleCnt="0"/>
      <dgm:spPr/>
    </dgm:pt>
    <dgm:pt modelId="{096852F6-6B50-664D-992A-49025E51151F}" type="pres">
      <dgm:prSet presAssocID="{3CB4F74C-2774-8047-AF81-6A6206925547}" presName="childNode" presStyleLbl="node1" presStyleIdx="8" presStyleCnt="11">
        <dgm:presLayoutVars>
          <dgm:bulletEnabled val="1"/>
        </dgm:presLayoutVars>
      </dgm:prSet>
      <dgm:spPr/>
      <dgm:t>
        <a:bodyPr/>
        <a:lstStyle/>
        <a:p>
          <a:endParaRPr lang="en-US"/>
        </a:p>
      </dgm:t>
    </dgm:pt>
    <dgm:pt modelId="{8D9236A0-1D5E-4F45-8E43-AA4AE50F9C64}" type="pres">
      <dgm:prSet presAssocID="{11718197-538D-EA4F-81E7-AE9D70B10F05}" presName="aSpace" presStyleCnt="0"/>
      <dgm:spPr/>
    </dgm:pt>
    <dgm:pt modelId="{D3841518-6290-1E41-AA03-F9584768871B}" type="pres">
      <dgm:prSet presAssocID="{2CA99DC5-47C0-6347-B901-3A0918432BAD}" presName="compNode" presStyleCnt="0"/>
      <dgm:spPr/>
    </dgm:pt>
    <dgm:pt modelId="{7BE9C494-DE0E-4540-A80D-FA5CE4CCDDAB}" type="pres">
      <dgm:prSet presAssocID="{2CA99DC5-47C0-6347-B901-3A0918432BAD}" presName="aNode" presStyleLbl="bgShp" presStyleIdx="3" presStyleCnt="4"/>
      <dgm:spPr/>
      <dgm:t>
        <a:bodyPr/>
        <a:lstStyle/>
        <a:p>
          <a:endParaRPr lang="en-US"/>
        </a:p>
      </dgm:t>
    </dgm:pt>
    <dgm:pt modelId="{83809269-1A46-3247-9F67-DFDD2019BF10}" type="pres">
      <dgm:prSet presAssocID="{2CA99DC5-47C0-6347-B901-3A0918432BAD}" presName="textNode" presStyleLbl="bgShp" presStyleIdx="3" presStyleCnt="4"/>
      <dgm:spPr/>
      <dgm:t>
        <a:bodyPr/>
        <a:lstStyle/>
        <a:p>
          <a:endParaRPr lang="en-US"/>
        </a:p>
      </dgm:t>
    </dgm:pt>
    <dgm:pt modelId="{32B77344-7A70-164E-8A3E-F5FA239FE56F}" type="pres">
      <dgm:prSet presAssocID="{2CA99DC5-47C0-6347-B901-3A0918432BAD}" presName="compChildNode" presStyleCnt="0"/>
      <dgm:spPr/>
    </dgm:pt>
    <dgm:pt modelId="{582B4720-3390-EA46-8040-B9442D17DC80}" type="pres">
      <dgm:prSet presAssocID="{2CA99DC5-47C0-6347-B901-3A0918432BAD}" presName="theInnerList" presStyleCnt="0"/>
      <dgm:spPr/>
    </dgm:pt>
    <dgm:pt modelId="{48170F5C-8DE6-CC4A-BA52-6FA115B15880}" type="pres">
      <dgm:prSet presAssocID="{7CE4C7A5-453F-F24C-85C6-CD8431182BEF}" presName="childNode" presStyleLbl="node1" presStyleIdx="9" presStyleCnt="11">
        <dgm:presLayoutVars>
          <dgm:bulletEnabled val="1"/>
        </dgm:presLayoutVars>
      </dgm:prSet>
      <dgm:spPr/>
      <dgm:t>
        <a:bodyPr/>
        <a:lstStyle/>
        <a:p>
          <a:endParaRPr lang="en-US"/>
        </a:p>
      </dgm:t>
    </dgm:pt>
    <dgm:pt modelId="{7159BD8E-0229-894C-888B-8E38F3E5C9D7}" type="pres">
      <dgm:prSet presAssocID="{7CE4C7A5-453F-F24C-85C6-CD8431182BEF}" presName="aSpace2" presStyleCnt="0"/>
      <dgm:spPr/>
    </dgm:pt>
    <dgm:pt modelId="{468E4CB4-E375-2143-A83B-AE71F9763EA1}" type="pres">
      <dgm:prSet presAssocID="{4A35399D-A2F3-4A47-A8A1-337B604A4A2D}" presName="childNode" presStyleLbl="node1" presStyleIdx="10" presStyleCnt="11">
        <dgm:presLayoutVars>
          <dgm:bulletEnabled val="1"/>
        </dgm:presLayoutVars>
      </dgm:prSet>
      <dgm:spPr/>
      <dgm:t>
        <a:bodyPr/>
        <a:lstStyle/>
        <a:p>
          <a:endParaRPr lang="en-US"/>
        </a:p>
      </dgm:t>
    </dgm:pt>
  </dgm:ptLst>
  <dgm:cxnLst>
    <dgm:cxn modelId="{61763569-7056-D240-85CC-FEB5B792243D}" srcId="{89448E9F-BC21-6841-8525-3ED2A16B8572}" destId="{C4B29032-BC9D-8644-8C9E-2583F8FA948B}" srcOrd="1" destOrd="0" parTransId="{2974ABC4-7FA6-1B45-84D2-D79A811DC62B}" sibTransId="{8F8AA985-4B14-0641-8321-FB25FF7BC9F0}"/>
    <dgm:cxn modelId="{C0B9D0A4-0B09-8F4A-A820-5CE66F2D22CA}" srcId="{89448E9F-BC21-6841-8525-3ED2A16B8572}" destId="{CB498CB7-2782-764A-8485-FDAEEA02EDA7}" srcOrd="0" destOrd="0" parTransId="{11B8818B-1E4D-D44E-8433-65C29C3E3F6D}" sibTransId="{F0CEA754-3787-014A-A9D1-EBAB7FB6C71D}"/>
    <dgm:cxn modelId="{38A9343E-DD00-224D-8662-B86FCC3F4047}" srcId="{9AB33737-F777-5E45-B4F0-486C590EEA14}" destId="{89448E9F-BC21-6841-8525-3ED2A16B8572}" srcOrd="0" destOrd="0" parTransId="{2F263BED-4E04-B54D-A0A1-CF04BB99B70E}" sibTransId="{57D2EE47-2A46-D049-93EB-9DD133CE7B9D}"/>
    <dgm:cxn modelId="{03AAA5A4-E324-7549-A68E-B679EAA59D83}" srcId="{9AB33737-F777-5E45-B4F0-486C590EEA14}" destId="{635F7C69-3BCE-9649-B868-0CF3CCD809F6}" srcOrd="1" destOrd="0" parTransId="{DC29E8B8-793A-3A41-8B8D-E2A17AA1C1DD}" sibTransId="{2BEB0EB2-EFCC-BC48-8790-2494481C7172}"/>
    <dgm:cxn modelId="{5E9A0CD0-AF43-0A41-9A3F-8C10AF66F8C6}" srcId="{2CA99DC5-47C0-6347-B901-3A0918432BAD}" destId="{4A35399D-A2F3-4A47-A8A1-337B604A4A2D}" srcOrd="1" destOrd="0" parTransId="{3C416F28-DC66-754A-ABF1-B7F30566E68A}" sibTransId="{2115376A-FFC6-4A48-8C69-AE45A00B6256}"/>
    <dgm:cxn modelId="{4713860F-DBB1-D644-95C5-8A081FE10E1B}" type="presOf" srcId="{11718197-538D-EA4F-81E7-AE9D70B10F05}" destId="{072E7D24-E528-B845-B4F0-3F5ADFF3EA25}" srcOrd="0" destOrd="0" presId="urn:microsoft.com/office/officeart/2005/8/layout/lProcess2"/>
    <dgm:cxn modelId="{7A338F10-E847-D74C-BF9A-F3ED646A41AD}" srcId="{89448E9F-BC21-6841-8525-3ED2A16B8572}" destId="{3C7FAA18-DA56-CC4B-B350-5A2887E1B8BA}" srcOrd="3" destOrd="0" parTransId="{5FA204B0-D26B-124F-AC5E-D434C6A424E1}" sibTransId="{BD5BDD7B-BDB9-6345-A375-9EBC1200165A}"/>
    <dgm:cxn modelId="{EBAAF341-AC5D-5344-88B7-B0739FD67D1A}" srcId="{89448E9F-BC21-6841-8525-3ED2A16B8572}" destId="{8D54CF2C-8C8F-D84B-B9EE-85DA4B062D97}" srcOrd="4" destOrd="0" parTransId="{58BFAF88-BC7E-6C41-BDEE-A41D6FB6C005}" sibTransId="{494576E6-4D78-9D4E-9EDE-0BE08CCE3EA3}"/>
    <dgm:cxn modelId="{1599388E-39A4-D942-9973-B9DAE123A7B9}" type="presOf" srcId="{45D46AF4-B624-9545-A742-0BF63DA4C686}" destId="{54EE0E54-E9B9-6E45-82C7-8028FD3C7079}" srcOrd="0" destOrd="0" presId="urn:microsoft.com/office/officeart/2005/8/layout/lProcess2"/>
    <dgm:cxn modelId="{0BB3F838-758B-3744-A739-DC6B9549FD2A}" type="presOf" srcId="{FF67268B-0AC5-E749-98F2-2CF6B2B05570}" destId="{25E633DA-1BA9-6642-9A99-904B071CC8DF}" srcOrd="0" destOrd="0" presId="urn:microsoft.com/office/officeart/2005/8/layout/lProcess2"/>
    <dgm:cxn modelId="{5E53BB6B-5BDF-4649-BC47-AD4EF772E438}" type="presOf" srcId="{3CB4F74C-2774-8047-AF81-6A6206925547}" destId="{096852F6-6B50-664D-992A-49025E51151F}" srcOrd="0" destOrd="0" presId="urn:microsoft.com/office/officeart/2005/8/layout/lProcess2"/>
    <dgm:cxn modelId="{1432A1B3-BFEE-FC4A-AB0A-1858B9739D58}" srcId="{11718197-538D-EA4F-81E7-AE9D70B10F05}" destId="{45D46AF4-B624-9545-A742-0BF63DA4C686}" srcOrd="0" destOrd="0" parTransId="{4DA620B4-7E95-6B4E-8ECA-3B6843209FFC}" sibTransId="{CE657A7B-250E-E049-BB00-DB2C3663B7E1}"/>
    <dgm:cxn modelId="{26E8F2DB-EDE4-8542-A097-885FCE4A358F}" type="presOf" srcId="{CB498CB7-2782-764A-8485-FDAEEA02EDA7}" destId="{D0AC3858-6D66-2143-8540-9D55D8A99E1C}" srcOrd="0" destOrd="0" presId="urn:microsoft.com/office/officeart/2005/8/layout/lProcess2"/>
    <dgm:cxn modelId="{C7307811-5728-4B42-8F77-353D8C33C214}" type="presOf" srcId="{7CE4C7A5-453F-F24C-85C6-CD8431182BEF}" destId="{48170F5C-8DE6-CC4A-BA52-6FA115B15880}" srcOrd="0" destOrd="0" presId="urn:microsoft.com/office/officeart/2005/8/layout/lProcess2"/>
    <dgm:cxn modelId="{24C4B5F8-80BD-B042-8847-DD40C1B0E16C}" type="presOf" srcId="{635F7C69-3BCE-9649-B868-0CF3CCD809F6}" destId="{67520800-5575-4042-81C3-BA705C2C5842}" srcOrd="0" destOrd="0" presId="urn:microsoft.com/office/officeart/2005/8/layout/lProcess2"/>
    <dgm:cxn modelId="{49B655AD-05B1-E149-BA57-9E3896BE1C31}" srcId="{2CA99DC5-47C0-6347-B901-3A0918432BAD}" destId="{7CE4C7A5-453F-F24C-85C6-CD8431182BEF}" srcOrd="0" destOrd="0" parTransId="{86B92EC8-A0E0-6E4A-86EF-21EBA571DC08}" sibTransId="{FDB295B1-6287-834A-A1C3-D188A530E6C1}"/>
    <dgm:cxn modelId="{1406D8A4-3D16-414E-AF87-109EAD13D345}" srcId="{89448E9F-BC21-6841-8525-3ED2A16B8572}" destId="{8D5A4C54-6806-004E-8ECC-60EA0747A114}" srcOrd="2" destOrd="0" parTransId="{8BF32549-D060-5747-89B2-DA9F636289B0}" sibTransId="{0D825396-E78C-5946-A138-1AD684BB2DAD}"/>
    <dgm:cxn modelId="{C80B328C-03CE-4644-A4DB-EADF237E245E}" srcId="{9AB33737-F777-5E45-B4F0-486C590EEA14}" destId="{2CA99DC5-47C0-6347-B901-3A0918432BAD}" srcOrd="3" destOrd="0" parTransId="{4937E953-6561-7847-B5F0-81EE182E3C5F}" sibTransId="{A76502F7-BF24-2048-9C87-19478BA6A215}"/>
    <dgm:cxn modelId="{19343D70-2A8A-7E48-8C3B-E60D66C5D56A}" type="presOf" srcId="{9AB33737-F777-5E45-B4F0-486C590EEA14}" destId="{D50A8755-0A93-BC4D-A8EF-FD4AC0018E13}" srcOrd="0" destOrd="0" presId="urn:microsoft.com/office/officeart/2005/8/layout/lProcess2"/>
    <dgm:cxn modelId="{7CE27696-0833-C246-B731-26429E5B0028}" type="presOf" srcId="{8D5A4C54-6806-004E-8ECC-60EA0747A114}" destId="{E3BAE7E8-7BAF-E848-8225-F21E47C1E32C}" srcOrd="0" destOrd="0" presId="urn:microsoft.com/office/officeart/2005/8/layout/lProcess2"/>
    <dgm:cxn modelId="{7704C593-6656-B240-A0F8-00CD078F8249}" srcId="{11718197-538D-EA4F-81E7-AE9D70B10F05}" destId="{3CB4F74C-2774-8047-AF81-6A6206925547}" srcOrd="1" destOrd="0" parTransId="{5BCC7C09-E6EC-8D41-9664-5F5C8975B652}" sibTransId="{5368A3A8-6D9C-B34D-9903-F56328CE1586}"/>
    <dgm:cxn modelId="{BAFE3773-5867-8941-8223-57C1C0278490}" srcId="{89448E9F-BC21-6841-8525-3ED2A16B8572}" destId="{FF67268B-0AC5-E749-98F2-2CF6B2B05570}" srcOrd="5" destOrd="0" parTransId="{EE2C8806-CEB0-A346-85CC-73B3559E69D4}" sibTransId="{EF75F0F5-EE37-0442-98AF-051634F5F1FE}"/>
    <dgm:cxn modelId="{D8274CD8-76DA-5B45-B2A9-E9015E77121F}" type="presOf" srcId="{4A35399D-A2F3-4A47-A8A1-337B604A4A2D}" destId="{468E4CB4-E375-2143-A83B-AE71F9763EA1}" srcOrd="0" destOrd="0" presId="urn:microsoft.com/office/officeart/2005/8/layout/lProcess2"/>
    <dgm:cxn modelId="{698AABF4-3D6D-924C-AC11-49CEFBB1D980}" type="presOf" srcId="{89448E9F-BC21-6841-8525-3ED2A16B8572}" destId="{48B69F71-962A-C143-83D9-19976FBCC9E1}" srcOrd="1" destOrd="0" presId="urn:microsoft.com/office/officeart/2005/8/layout/lProcess2"/>
    <dgm:cxn modelId="{BCF63AE4-8D15-AE49-BDE8-F22524A9106B}" type="presOf" srcId="{3C7FAA18-DA56-CC4B-B350-5A2887E1B8BA}" destId="{3CBF7366-A6BF-C041-8100-EEF678B181B4}" srcOrd="0" destOrd="0" presId="urn:microsoft.com/office/officeart/2005/8/layout/lProcess2"/>
    <dgm:cxn modelId="{E34FF41C-4699-6149-9620-9C0CD10EA8E4}" srcId="{9AB33737-F777-5E45-B4F0-486C590EEA14}" destId="{11718197-538D-EA4F-81E7-AE9D70B10F05}" srcOrd="2" destOrd="0" parTransId="{E72CBB1E-9E14-5248-9A57-D7DC88AF1C37}" sibTransId="{8C7F1084-B62E-0341-8C4E-E44958FA767A}"/>
    <dgm:cxn modelId="{581F34E6-6275-FB4F-90DA-B3E92CF952D1}" type="presOf" srcId="{635F7C69-3BCE-9649-B868-0CF3CCD809F6}" destId="{141EDF81-0B6F-6B4D-9F97-66038B2BFCDF}" srcOrd="1" destOrd="0" presId="urn:microsoft.com/office/officeart/2005/8/layout/lProcess2"/>
    <dgm:cxn modelId="{BEA4BD55-D78A-B94C-8BCD-6A151B816ED4}" type="presOf" srcId="{2CA99DC5-47C0-6347-B901-3A0918432BAD}" destId="{7BE9C494-DE0E-4540-A80D-FA5CE4CCDDAB}" srcOrd="0" destOrd="0" presId="urn:microsoft.com/office/officeart/2005/8/layout/lProcess2"/>
    <dgm:cxn modelId="{332FD6D8-7DD7-B14B-B13E-C3A74F856CC5}" type="presOf" srcId="{8D54CF2C-8C8F-D84B-B9EE-85DA4B062D97}" destId="{D5B223F6-9C9D-7041-8738-2D5BBED3CC7B}" srcOrd="0" destOrd="0" presId="urn:microsoft.com/office/officeart/2005/8/layout/lProcess2"/>
    <dgm:cxn modelId="{8A8033CA-68B4-D04A-8B38-71DCC842A43B}" type="presOf" srcId="{11718197-538D-EA4F-81E7-AE9D70B10F05}" destId="{F0763F4B-36F3-7449-8882-56F81B2BC618}" srcOrd="1" destOrd="0" presId="urn:microsoft.com/office/officeart/2005/8/layout/lProcess2"/>
    <dgm:cxn modelId="{9BB45D7D-5FAF-8D4D-A56A-46B60E60EB2F}" type="presOf" srcId="{89448E9F-BC21-6841-8525-3ED2A16B8572}" destId="{855EB619-439C-5949-AE66-7C466B053C7D}" srcOrd="0" destOrd="0" presId="urn:microsoft.com/office/officeart/2005/8/layout/lProcess2"/>
    <dgm:cxn modelId="{8A1CA3A6-2731-0B4A-99CA-F31C7D7AF17C}" type="presOf" srcId="{2CA99DC5-47C0-6347-B901-3A0918432BAD}" destId="{83809269-1A46-3247-9F67-DFDD2019BF10}" srcOrd="1" destOrd="0" presId="urn:microsoft.com/office/officeart/2005/8/layout/lProcess2"/>
    <dgm:cxn modelId="{76CAF218-59FD-814B-8A36-900CC570DABC}" type="presOf" srcId="{378FD457-3976-6643-BE84-A66EA3D72DC6}" destId="{88D2DA7E-D7D5-AB41-8652-C5D5298B19A7}" srcOrd="0" destOrd="0" presId="urn:microsoft.com/office/officeart/2005/8/layout/lProcess2"/>
    <dgm:cxn modelId="{A4A8EE2D-3E63-814A-8ED6-97FBD913848A}" type="presOf" srcId="{C4B29032-BC9D-8644-8C9E-2583F8FA948B}" destId="{56DC4B7F-6ED2-DF46-9CB5-B2B6CDC46D56}" srcOrd="0" destOrd="0" presId="urn:microsoft.com/office/officeart/2005/8/layout/lProcess2"/>
    <dgm:cxn modelId="{E444A167-2178-6D4E-8839-F72B2FF5B120}" srcId="{635F7C69-3BCE-9649-B868-0CF3CCD809F6}" destId="{378FD457-3976-6643-BE84-A66EA3D72DC6}" srcOrd="0" destOrd="0" parTransId="{3CD3A55E-08FA-6C48-BECE-86C1356F321B}" sibTransId="{5C13BD8E-DA9C-8345-BAFF-AB6A9C994E7E}"/>
    <dgm:cxn modelId="{64FB1AB1-E6CC-9C48-904C-64F9A026BD47}" type="presParOf" srcId="{D50A8755-0A93-BC4D-A8EF-FD4AC0018E13}" destId="{4CE42F4E-E78E-B641-9771-ABF0C9ACF2AF}" srcOrd="0" destOrd="0" presId="urn:microsoft.com/office/officeart/2005/8/layout/lProcess2"/>
    <dgm:cxn modelId="{1310B1E9-F983-CF4D-9168-E5493555E618}" type="presParOf" srcId="{4CE42F4E-E78E-B641-9771-ABF0C9ACF2AF}" destId="{855EB619-439C-5949-AE66-7C466B053C7D}" srcOrd="0" destOrd="0" presId="urn:microsoft.com/office/officeart/2005/8/layout/lProcess2"/>
    <dgm:cxn modelId="{057AA6C9-E205-8848-92EE-4DD47BC0EFCE}" type="presParOf" srcId="{4CE42F4E-E78E-B641-9771-ABF0C9ACF2AF}" destId="{48B69F71-962A-C143-83D9-19976FBCC9E1}" srcOrd="1" destOrd="0" presId="urn:microsoft.com/office/officeart/2005/8/layout/lProcess2"/>
    <dgm:cxn modelId="{E5EFB96D-4228-7449-9E35-08C376A9A787}" type="presParOf" srcId="{4CE42F4E-E78E-B641-9771-ABF0C9ACF2AF}" destId="{8BD05F18-3B9A-3C49-A781-F9A84E9DE873}" srcOrd="2" destOrd="0" presId="urn:microsoft.com/office/officeart/2005/8/layout/lProcess2"/>
    <dgm:cxn modelId="{BCFABD60-BA67-A64B-BAFD-2584A87AB629}" type="presParOf" srcId="{8BD05F18-3B9A-3C49-A781-F9A84E9DE873}" destId="{C5C566B0-1773-0040-AF82-C098F859383D}" srcOrd="0" destOrd="0" presId="urn:microsoft.com/office/officeart/2005/8/layout/lProcess2"/>
    <dgm:cxn modelId="{F2D535E8-4F0C-2C41-A0C0-BDE4DB302EDD}" type="presParOf" srcId="{C5C566B0-1773-0040-AF82-C098F859383D}" destId="{D0AC3858-6D66-2143-8540-9D55D8A99E1C}" srcOrd="0" destOrd="0" presId="urn:microsoft.com/office/officeart/2005/8/layout/lProcess2"/>
    <dgm:cxn modelId="{B55FC203-2D70-A24B-90A5-43C2FDFF24E3}" type="presParOf" srcId="{C5C566B0-1773-0040-AF82-C098F859383D}" destId="{2F8C259E-2339-7B43-A38C-25431C15BBA6}" srcOrd="1" destOrd="0" presId="urn:microsoft.com/office/officeart/2005/8/layout/lProcess2"/>
    <dgm:cxn modelId="{91DB20CC-1567-AA46-9280-9EC820D0A062}" type="presParOf" srcId="{C5C566B0-1773-0040-AF82-C098F859383D}" destId="{56DC4B7F-6ED2-DF46-9CB5-B2B6CDC46D56}" srcOrd="2" destOrd="0" presId="urn:microsoft.com/office/officeart/2005/8/layout/lProcess2"/>
    <dgm:cxn modelId="{B3F7D70E-981C-2F44-A70A-53C386673C52}" type="presParOf" srcId="{C5C566B0-1773-0040-AF82-C098F859383D}" destId="{E5195787-E274-AB4A-BFCB-E1AE20905612}" srcOrd="3" destOrd="0" presId="urn:microsoft.com/office/officeart/2005/8/layout/lProcess2"/>
    <dgm:cxn modelId="{B3057006-C7A0-EF4F-88BE-536D8468D988}" type="presParOf" srcId="{C5C566B0-1773-0040-AF82-C098F859383D}" destId="{E3BAE7E8-7BAF-E848-8225-F21E47C1E32C}" srcOrd="4" destOrd="0" presId="urn:microsoft.com/office/officeart/2005/8/layout/lProcess2"/>
    <dgm:cxn modelId="{512BF424-4B95-9341-9572-2D68093CC0D0}" type="presParOf" srcId="{C5C566B0-1773-0040-AF82-C098F859383D}" destId="{20F27F2E-EEC2-EC4E-B5C5-042CE0BD0EF1}" srcOrd="5" destOrd="0" presId="urn:microsoft.com/office/officeart/2005/8/layout/lProcess2"/>
    <dgm:cxn modelId="{FA83ABB1-A687-874C-8577-A6DABFEBEB2A}" type="presParOf" srcId="{C5C566B0-1773-0040-AF82-C098F859383D}" destId="{3CBF7366-A6BF-C041-8100-EEF678B181B4}" srcOrd="6" destOrd="0" presId="urn:microsoft.com/office/officeart/2005/8/layout/lProcess2"/>
    <dgm:cxn modelId="{85573678-E610-0B48-B596-EC975E6F9BDB}" type="presParOf" srcId="{C5C566B0-1773-0040-AF82-C098F859383D}" destId="{B0B33C30-CE51-4A46-8DC4-0F5E55490435}" srcOrd="7" destOrd="0" presId="urn:microsoft.com/office/officeart/2005/8/layout/lProcess2"/>
    <dgm:cxn modelId="{0621DEBD-578D-7D44-BE0A-224AF4AC9F8D}" type="presParOf" srcId="{C5C566B0-1773-0040-AF82-C098F859383D}" destId="{D5B223F6-9C9D-7041-8738-2D5BBED3CC7B}" srcOrd="8" destOrd="0" presId="urn:microsoft.com/office/officeart/2005/8/layout/lProcess2"/>
    <dgm:cxn modelId="{9B698BF0-C3FD-E948-8097-A9CEC1F66EEF}" type="presParOf" srcId="{C5C566B0-1773-0040-AF82-C098F859383D}" destId="{A23D396B-2354-B146-87CB-1C4C84A76F68}" srcOrd="9" destOrd="0" presId="urn:microsoft.com/office/officeart/2005/8/layout/lProcess2"/>
    <dgm:cxn modelId="{C15F4A57-C8F8-284D-9C2D-41811B482E78}" type="presParOf" srcId="{C5C566B0-1773-0040-AF82-C098F859383D}" destId="{25E633DA-1BA9-6642-9A99-904B071CC8DF}" srcOrd="10" destOrd="0" presId="urn:microsoft.com/office/officeart/2005/8/layout/lProcess2"/>
    <dgm:cxn modelId="{60117828-66D0-AB47-8422-98D879E0369F}" type="presParOf" srcId="{D50A8755-0A93-BC4D-A8EF-FD4AC0018E13}" destId="{5AD5B9CA-3E24-CB47-8BED-D87C11D7D393}" srcOrd="1" destOrd="0" presId="urn:microsoft.com/office/officeart/2005/8/layout/lProcess2"/>
    <dgm:cxn modelId="{79CC27D1-1FDB-AF41-8AD7-BEE4F18C9F4D}" type="presParOf" srcId="{D50A8755-0A93-BC4D-A8EF-FD4AC0018E13}" destId="{0F6DB00C-92E3-974C-BC3D-0A77BA756BB6}" srcOrd="2" destOrd="0" presId="urn:microsoft.com/office/officeart/2005/8/layout/lProcess2"/>
    <dgm:cxn modelId="{5EB61B50-1BEB-1F4E-AA17-64C05DD7ACB5}" type="presParOf" srcId="{0F6DB00C-92E3-974C-BC3D-0A77BA756BB6}" destId="{67520800-5575-4042-81C3-BA705C2C5842}" srcOrd="0" destOrd="0" presId="urn:microsoft.com/office/officeart/2005/8/layout/lProcess2"/>
    <dgm:cxn modelId="{505D2EEE-0676-9F45-9CDD-C7BB2EABA514}" type="presParOf" srcId="{0F6DB00C-92E3-974C-BC3D-0A77BA756BB6}" destId="{141EDF81-0B6F-6B4D-9F97-66038B2BFCDF}" srcOrd="1" destOrd="0" presId="urn:microsoft.com/office/officeart/2005/8/layout/lProcess2"/>
    <dgm:cxn modelId="{9E24CFCE-A5CB-B84E-92A8-2F7D1202DD67}" type="presParOf" srcId="{0F6DB00C-92E3-974C-BC3D-0A77BA756BB6}" destId="{FF6AFD1B-BBDE-DA49-992D-D313E4913613}" srcOrd="2" destOrd="0" presId="urn:microsoft.com/office/officeart/2005/8/layout/lProcess2"/>
    <dgm:cxn modelId="{E90CC706-DD76-5D40-8C0C-5A29A1EB7D60}" type="presParOf" srcId="{FF6AFD1B-BBDE-DA49-992D-D313E4913613}" destId="{1EF3DD1C-EA57-374B-9F73-9DC053954498}" srcOrd="0" destOrd="0" presId="urn:microsoft.com/office/officeart/2005/8/layout/lProcess2"/>
    <dgm:cxn modelId="{22225B3E-B41A-8E4A-BDEB-43C659A6621E}" type="presParOf" srcId="{1EF3DD1C-EA57-374B-9F73-9DC053954498}" destId="{88D2DA7E-D7D5-AB41-8652-C5D5298B19A7}" srcOrd="0" destOrd="0" presId="urn:microsoft.com/office/officeart/2005/8/layout/lProcess2"/>
    <dgm:cxn modelId="{71BE3BA1-58DD-544E-ADD6-CE120D71B466}" type="presParOf" srcId="{D50A8755-0A93-BC4D-A8EF-FD4AC0018E13}" destId="{8653FA9F-F109-C748-94F8-96B4A2CD3DE0}" srcOrd="3" destOrd="0" presId="urn:microsoft.com/office/officeart/2005/8/layout/lProcess2"/>
    <dgm:cxn modelId="{9E3FB4C7-B087-754B-93C2-6F16F6477BBF}" type="presParOf" srcId="{D50A8755-0A93-BC4D-A8EF-FD4AC0018E13}" destId="{CFE7CFCD-76D5-814D-8C8F-35FA46B06D73}" srcOrd="4" destOrd="0" presId="urn:microsoft.com/office/officeart/2005/8/layout/lProcess2"/>
    <dgm:cxn modelId="{B056C89D-3B71-554B-918D-ABC65EF6B4E3}" type="presParOf" srcId="{CFE7CFCD-76D5-814D-8C8F-35FA46B06D73}" destId="{072E7D24-E528-B845-B4F0-3F5ADFF3EA25}" srcOrd="0" destOrd="0" presId="urn:microsoft.com/office/officeart/2005/8/layout/lProcess2"/>
    <dgm:cxn modelId="{3A42D9C8-39B6-3946-B304-5F5956245D23}" type="presParOf" srcId="{CFE7CFCD-76D5-814D-8C8F-35FA46B06D73}" destId="{F0763F4B-36F3-7449-8882-56F81B2BC618}" srcOrd="1" destOrd="0" presId="urn:microsoft.com/office/officeart/2005/8/layout/lProcess2"/>
    <dgm:cxn modelId="{01321724-9FF6-A943-B27A-9E1F948E3F07}" type="presParOf" srcId="{CFE7CFCD-76D5-814D-8C8F-35FA46B06D73}" destId="{269B6AE4-6C90-C441-9EA4-F47E8ED214B3}" srcOrd="2" destOrd="0" presId="urn:microsoft.com/office/officeart/2005/8/layout/lProcess2"/>
    <dgm:cxn modelId="{DDC1E3F8-EC31-8B4D-80BD-7DF7D0E2512F}" type="presParOf" srcId="{269B6AE4-6C90-C441-9EA4-F47E8ED214B3}" destId="{790D9D52-27BE-0644-AEEA-817566C825A1}" srcOrd="0" destOrd="0" presId="urn:microsoft.com/office/officeart/2005/8/layout/lProcess2"/>
    <dgm:cxn modelId="{9BB3175D-CE14-ED42-B58D-C35D3303DDB6}" type="presParOf" srcId="{790D9D52-27BE-0644-AEEA-817566C825A1}" destId="{54EE0E54-E9B9-6E45-82C7-8028FD3C7079}" srcOrd="0" destOrd="0" presId="urn:microsoft.com/office/officeart/2005/8/layout/lProcess2"/>
    <dgm:cxn modelId="{07014960-C7A1-D349-8C71-BC551335BF34}" type="presParOf" srcId="{790D9D52-27BE-0644-AEEA-817566C825A1}" destId="{7AE530CE-1606-0944-8E8C-E2C3CB04A57C}" srcOrd="1" destOrd="0" presId="urn:microsoft.com/office/officeart/2005/8/layout/lProcess2"/>
    <dgm:cxn modelId="{A5A76942-ACD6-084F-B6B0-D906A9E3FCEE}" type="presParOf" srcId="{790D9D52-27BE-0644-AEEA-817566C825A1}" destId="{096852F6-6B50-664D-992A-49025E51151F}" srcOrd="2" destOrd="0" presId="urn:microsoft.com/office/officeart/2005/8/layout/lProcess2"/>
    <dgm:cxn modelId="{01D5D2B8-EB41-BB4C-BBA7-9F1BEBD6BB8A}" type="presParOf" srcId="{D50A8755-0A93-BC4D-A8EF-FD4AC0018E13}" destId="{8D9236A0-1D5E-4F45-8E43-AA4AE50F9C64}" srcOrd="5" destOrd="0" presId="urn:microsoft.com/office/officeart/2005/8/layout/lProcess2"/>
    <dgm:cxn modelId="{A6A70966-5BB5-E34A-9885-40272482ED37}" type="presParOf" srcId="{D50A8755-0A93-BC4D-A8EF-FD4AC0018E13}" destId="{D3841518-6290-1E41-AA03-F9584768871B}" srcOrd="6" destOrd="0" presId="urn:microsoft.com/office/officeart/2005/8/layout/lProcess2"/>
    <dgm:cxn modelId="{0398D8F8-47B4-B642-BB78-38BBCCAF02F7}" type="presParOf" srcId="{D3841518-6290-1E41-AA03-F9584768871B}" destId="{7BE9C494-DE0E-4540-A80D-FA5CE4CCDDAB}" srcOrd="0" destOrd="0" presId="urn:microsoft.com/office/officeart/2005/8/layout/lProcess2"/>
    <dgm:cxn modelId="{76B15190-5726-C342-857D-806BFA00B3BB}" type="presParOf" srcId="{D3841518-6290-1E41-AA03-F9584768871B}" destId="{83809269-1A46-3247-9F67-DFDD2019BF10}" srcOrd="1" destOrd="0" presId="urn:microsoft.com/office/officeart/2005/8/layout/lProcess2"/>
    <dgm:cxn modelId="{7A968A3F-2AE2-2B46-BB3D-FBC200505EFA}" type="presParOf" srcId="{D3841518-6290-1E41-AA03-F9584768871B}" destId="{32B77344-7A70-164E-8A3E-F5FA239FE56F}" srcOrd="2" destOrd="0" presId="urn:microsoft.com/office/officeart/2005/8/layout/lProcess2"/>
    <dgm:cxn modelId="{F61CD539-7684-394D-A5C3-A930A22722CC}" type="presParOf" srcId="{32B77344-7A70-164E-8A3E-F5FA239FE56F}" destId="{582B4720-3390-EA46-8040-B9442D17DC80}" srcOrd="0" destOrd="0" presId="urn:microsoft.com/office/officeart/2005/8/layout/lProcess2"/>
    <dgm:cxn modelId="{164156EF-C12B-FF42-BA26-339DC7E46BA5}" type="presParOf" srcId="{582B4720-3390-EA46-8040-B9442D17DC80}" destId="{48170F5C-8DE6-CC4A-BA52-6FA115B15880}" srcOrd="0" destOrd="0" presId="urn:microsoft.com/office/officeart/2005/8/layout/lProcess2"/>
    <dgm:cxn modelId="{768D10B2-190E-AB49-9BE0-B68C92A7412B}" type="presParOf" srcId="{582B4720-3390-EA46-8040-B9442D17DC80}" destId="{7159BD8E-0229-894C-888B-8E38F3E5C9D7}" srcOrd="1" destOrd="0" presId="urn:microsoft.com/office/officeart/2005/8/layout/lProcess2"/>
    <dgm:cxn modelId="{3084971B-E40A-CB4A-878C-6FD6DD93585E}" type="presParOf" srcId="{582B4720-3390-EA46-8040-B9442D17DC80}" destId="{468E4CB4-E375-2143-A83B-AE71F9763EA1}"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B33737-F777-5E45-B4F0-486C590EEA14}" type="doc">
      <dgm:prSet loTypeId="urn:microsoft.com/office/officeart/2005/8/layout/lProcess2" loCatId="process" qsTypeId="urn:microsoft.com/office/officeart/2005/8/quickstyle/simple4" qsCatId="simple" csTypeId="urn:microsoft.com/office/officeart/2005/8/colors/accent1_1" csCatId="accent1" phldr="1"/>
      <dgm:spPr/>
      <dgm:t>
        <a:bodyPr/>
        <a:lstStyle/>
        <a:p>
          <a:endParaRPr lang="en-US"/>
        </a:p>
      </dgm:t>
    </dgm:pt>
    <dgm:pt modelId="{635F7C69-3BCE-9649-B868-0CF3CCD809F6}">
      <dgm:prSet custT="1"/>
      <dgm:spPr/>
      <dgm:t>
        <a:bodyPr anchor="ctr"/>
        <a:lstStyle/>
        <a:p>
          <a:pPr rtl="0"/>
          <a:r>
            <a:rPr lang="ru-RU" sz="4000" b="0" i="0" baseline="0" dirty="0"/>
            <a:t>Реккурентные сети</a:t>
          </a:r>
          <a:endParaRPr lang="ru-RU" sz="4000" dirty="0"/>
        </a:p>
      </dgm:t>
    </dgm:pt>
    <dgm:pt modelId="{DC29E8B8-793A-3A41-8B8D-E2A17AA1C1DD}" type="parTrans" cxnId="{03AAA5A4-E324-7549-A68E-B679EAA59D83}">
      <dgm:prSet/>
      <dgm:spPr/>
      <dgm:t>
        <a:bodyPr/>
        <a:lstStyle/>
        <a:p>
          <a:endParaRPr lang="en-US"/>
        </a:p>
      </dgm:t>
    </dgm:pt>
    <dgm:pt modelId="{2BEB0EB2-EFCC-BC48-8790-2494481C7172}" type="sibTrans" cxnId="{03AAA5A4-E324-7549-A68E-B679EAA59D83}">
      <dgm:prSet/>
      <dgm:spPr/>
      <dgm:t>
        <a:bodyPr/>
        <a:lstStyle/>
        <a:p>
          <a:endParaRPr lang="en-US"/>
        </a:p>
      </dgm:t>
    </dgm:pt>
    <dgm:pt modelId="{11718197-538D-EA4F-81E7-AE9D70B10F05}">
      <dgm:prSet custT="1"/>
      <dgm:spPr/>
      <dgm:t>
        <a:bodyPr anchor="ctr"/>
        <a:lstStyle/>
        <a:p>
          <a:pPr rtl="0"/>
          <a:r>
            <a:rPr lang="ru-RU" sz="4000" b="0" i="0" baseline="0" dirty="0"/>
            <a:t>Автоэнкодер</a:t>
          </a:r>
          <a:endParaRPr lang="ru-RU" sz="4000" dirty="0"/>
        </a:p>
      </dgm:t>
    </dgm:pt>
    <dgm:pt modelId="{E72CBB1E-9E14-5248-9A57-D7DC88AF1C37}" type="parTrans" cxnId="{E34FF41C-4699-6149-9620-9C0CD10EA8E4}">
      <dgm:prSet/>
      <dgm:spPr/>
      <dgm:t>
        <a:bodyPr/>
        <a:lstStyle/>
        <a:p>
          <a:endParaRPr lang="en-US"/>
        </a:p>
      </dgm:t>
    </dgm:pt>
    <dgm:pt modelId="{8C7F1084-B62E-0341-8C4E-E44958FA767A}" type="sibTrans" cxnId="{E34FF41C-4699-6149-9620-9C0CD10EA8E4}">
      <dgm:prSet/>
      <dgm:spPr/>
      <dgm:t>
        <a:bodyPr/>
        <a:lstStyle/>
        <a:p>
          <a:endParaRPr lang="en-US"/>
        </a:p>
      </dgm:t>
    </dgm:pt>
    <dgm:pt modelId="{2CA99DC5-47C0-6347-B901-3A0918432BAD}">
      <dgm:prSet custT="1"/>
      <dgm:spPr/>
      <dgm:t>
        <a:bodyPr anchor="ctr"/>
        <a:lstStyle/>
        <a:p>
          <a:pPr rtl="0"/>
          <a:r>
            <a:rPr lang="ru-RU" sz="4000" b="0" i="0" baseline="0" dirty="0"/>
            <a:t>Перцептрон</a:t>
          </a:r>
          <a:endParaRPr lang="ru-RU" sz="4000" dirty="0"/>
        </a:p>
      </dgm:t>
    </dgm:pt>
    <dgm:pt modelId="{4937E953-6561-7847-B5F0-81EE182E3C5F}" type="parTrans" cxnId="{C80B328C-03CE-4644-A4DB-EADF237E245E}">
      <dgm:prSet/>
      <dgm:spPr/>
      <dgm:t>
        <a:bodyPr/>
        <a:lstStyle/>
        <a:p>
          <a:endParaRPr lang="en-US"/>
        </a:p>
      </dgm:t>
    </dgm:pt>
    <dgm:pt modelId="{A76502F7-BF24-2048-9C87-19478BA6A215}" type="sibTrans" cxnId="{C80B328C-03CE-4644-A4DB-EADF237E245E}">
      <dgm:prSet/>
      <dgm:spPr/>
      <dgm:t>
        <a:bodyPr/>
        <a:lstStyle/>
        <a:p>
          <a:endParaRPr lang="en-US"/>
        </a:p>
      </dgm:t>
    </dgm:pt>
    <dgm:pt modelId="{89448E9F-BC21-6841-8525-3ED2A16B8572}">
      <dgm:prSet custT="1"/>
      <dgm:spPr/>
      <dgm:t>
        <a:bodyPr anchor="ctr"/>
        <a:lstStyle/>
        <a:p>
          <a:pPr rtl="0"/>
          <a:r>
            <a:rPr lang="ru-RU" sz="4000" b="0" i="0" baseline="0" dirty="0"/>
            <a:t>Свёрточные сети</a:t>
          </a:r>
          <a:endParaRPr lang="ru-RU" sz="4000" dirty="0"/>
        </a:p>
      </dgm:t>
    </dgm:pt>
    <dgm:pt modelId="{2F263BED-4E04-B54D-A0A1-CF04BB99B70E}" type="parTrans" cxnId="{38A9343E-DD00-224D-8662-B86FCC3F4047}">
      <dgm:prSet/>
      <dgm:spPr/>
      <dgm:t>
        <a:bodyPr/>
        <a:lstStyle/>
        <a:p>
          <a:endParaRPr lang="en-US"/>
        </a:p>
      </dgm:t>
    </dgm:pt>
    <dgm:pt modelId="{57D2EE47-2A46-D049-93EB-9DD133CE7B9D}" type="sibTrans" cxnId="{38A9343E-DD00-224D-8662-B86FCC3F4047}">
      <dgm:prSet/>
      <dgm:spPr/>
      <dgm:t>
        <a:bodyPr/>
        <a:lstStyle/>
        <a:p>
          <a:endParaRPr lang="en-US"/>
        </a:p>
      </dgm:t>
    </dgm:pt>
    <dgm:pt modelId="{CB498CB7-2782-764A-8485-FDAEEA02EDA7}">
      <dgm:prSet custT="1"/>
      <dgm:spPr/>
      <dgm:t>
        <a:bodyPr anchor="ctr"/>
        <a:lstStyle/>
        <a:p>
          <a:pPr rtl="0"/>
          <a:r>
            <a:rPr lang="ru-RU" sz="3200" b="0" i="0" baseline="0" dirty="0"/>
            <a:t>поиск объектов на фото и видео</a:t>
          </a:r>
          <a:endParaRPr lang="ru-RU" sz="3200" dirty="0"/>
        </a:p>
      </dgm:t>
    </dgm:pt>
    <dgm:pt modelId="{11B8818B-1E4D-D44E-8433-65C29C3E3F6D}" type="parTrans" cxnId="{C0B9D0A4-0B09-8F4A-A820-5CE66F2D22CA}">
      <dgm:prSet/>
      <dgm:spPr/>
      <dgm:t>
        <a:bodyPr/>
        <a:lstStyle/>
        <a:p>
          <a:endParaRPr lang="en-US"/>
        </a:p>
      </dgm:t>
    </dgm:pt>
    <dgm:pt modelId="{F0CEA754-3787-014A-A9D1-EBAB7FB6C71D}" type="sibTrans" cxnId="{C0B9D0A4-0B09-8F4A-A820-5CE66F2D22CA}">
      <dgm:prSet/>
      <dgm:spPr/>
      <dgm:t>
        <a:bodyPr/>
        <a:lstStyle/>
        <a:p>
          <a:endParaRPr lang="en-US"/>
        </a:p>
      </dgm:t>
    </dgm:pt>
    <dgm:pt modelId="{378FD457-3976-6643-BE84-A66EA3D72DC6}">
      <dgm:prSet custT="1"/>
      <dgm:spPr/>
      <dgm:t>
        <a:bodyPr anchor="ctr"/>
        <a:lstStyle/>
        <a:p>
          <a:pPr rtl="0"/>
          <a:r>
            <a:rPr lang="ru-RU" sz="3600" b="0" i="0" baseline="0" dirty="0"/>
            <a:t>обработка серий событий во времени или последовательных пространственных цепочек</a:t>
          </a:r>
          <a:endParaRPr lang="ru-RU" sz="3600" dirty="0"/>
        </a:p>
      </dgm:t>
    </dgm:pt>
    <dgm:pt modelId="{3CD3A55E-08FA-6C48-BECE-86C1356F321B}" type="parTrans" cxnId="{E444A167-2178-6D4E-8839-F72B2FF5B120}">
      <dgm:prSet/>
      <dgm:spPr/>
      <dgm:t>
        <a:bodyPr/>
        <a:lstStyle/>
        <a:p>
          <a:endParaRPr lang="en-US"/>
        </a:p>
      </dgm:t>
    </dgm:pt>
    <dgm:pt modelId="{5C13BD8E-DA9C-8345-BAFF-AB6A9C994E7E}" type="sibTrans" cxnId="{E444A167-2178-6D4E-8839-F72B2FF5B120}">
      <dgm:prSet/>
      <dgm:spPr/>
      <dgm:t>
        <a:bodyPr/>
        <a:lstStyle/>
        <a:p>
          <a:endParaRPr lang="en-US"/>
        </a:p>
      </dgm:t>
    </dgm:pt>
    <dgm:pt modelId="{45D46AF4-B624-9545-A742-0BF63DA4C686}">
      <dgm:prSet custT="1"/>
      <dgm:spPr/>
      <dgm:t>
        <a:bodyPr anchor="ctr"/>
        <a:lstStyle/>
        <a:p>
          <a:pPr rtl="0"/>
          <a:r>
            <a:rPr lang="ru-RU" sz="3600" b="0" i="0" baseline="0" dirty="0"/>
            <a:t>уменьшение шума в данных</a:t>
          </a:r>
          <a:endParaRPr lang="ru-RU" sz="3600" dirty="0"/>
        </a:p>
      </dgm:t>
    </dgm:pt>
    <dgm:pt modelId="{4DA620B4-7E95-6B4E-8ECA-3B6843209FFC}" type="parTrans" cxnId="{1432A1B3-BFEE-FC4A-AB0A-1858B9739D58}">
      <dgm:prSet/>
      <dgm:spPr/>
      <dgm:t>
        <a:bodyPr/>
        <a:lstStyle/>
        <a:p>
          <a:endParaRPr lang="en-US"/>
        </a:p>
      </dgm:t>
    </dgm:pt>
    <dgm:pt modelId="{CE657A7B-250E-E049-BB00-DB2C3663B7E1}" type="sibTrans" cxnId="{1432A1B3-BFEE-FC4A-AB0A-1858B9739D58}">
      <dgm:prSet/>
      <dgm:spPr/>
      <dgm:t>
        <a:bodyPr/>
        <a:lstStyle/>
        <a:p>
          <a:endParaRPr lang="en-US"/>
        </a:p>
      </dgm:t>
    </dgm:pt>
    <dgm:pt modelId="{7CE4C7A5-453F-F24C-85C6-CD8431182BEF}">
      <dgm:prSet custT="1"/>
      <dgm:spPr>
        <a:solidFill>
          <a:schemeClr val="accent1">
            <a:lumMod val="20000"/>
            <a:lumOff val="80000"/>
          </a:schemeClr>
        </a:solidFill>
      </dgm:spPr>
      <dgm:t>
        <a:bodyPr anchor="ctr"/>
        <a:lstStyle/>
        <a:p>
          <a:pPr rtl="0"/>
          <a:r>
            <a:rPr lang="ru-RU" sz="3600" b="0" i="0" baseline="0" dirty="0"/>
            <a:t>классификация</a:t>
          </a:r>
        </a:p>
        <a:p>
          <a:pPr rtl="0"/>
          <a:r>
            <a:rPr lang="ru-RU" sz="3600" b="0" i="0" baseline="0" dirty="0"/>
            <a:t>(объектов)</a:t>
          </a:r>
          <a:endParaRPr lang="ru-RU" sz="3600" dirty="0"/>
        </a:p>
      </dgm:t>
    </dgm:pt>
    <dgm:pt modelId="{86B92EC8-A0E0-6E4A-86EF-21EBA571DC08}" type="parTrans" cxnId="{49B655AD-05B1-E149-BA57-9E3896BE1C31}">
      <dgm:prSet/>
      <dgm:spPr/>
      <dgm:t>
        <a:bodyPr/>
        <a:lstStyle/>
        <a:p>
          <a:endParaRPr lang="en-US"/>
        </a:p>
      </dgm:t>
    </dgm:pt>
    <dgm:pt modelId="{FDB295B1-6287-834A-A1C3-D188A530E6C1}" type="sibTrans" cxnId="{49B655AD-05B1-E149-BA57-9E3896BE1C31}">
      <dgm:prSet/>
      <dgm:spPr/>
      <dgm:t>
        <a:bodyPr/>
        <a:lstStyle/>
        <a:p>
          <a:endParaRPr lang="en-US"/>
        </a:p>
      </dgm:t>
    </dgm:pt>
    <dgm:pt modelId="{8D5A4C54-6806-004E-8ECC-60EA0747A114}">
      <dgm:prSet custT="1"/>
      <dgm:spPr/>
      <dgm:t>
        <a:bodyPr anchor="ctr"/>
        <a:lstStyle/>
        <a:p>
          <a:pPr rtl="0"/>
          <a:r>
            <a:rPr lang="ru-RU" sz="3200" b="0" i="0" baseline="0" dirty="0"/>
            <a:t>перенос стиля</a:t>
          </a:r>
          <a:endParaRPr lang="ru-RU" sz="3200" dirty="0"/>
        </a:p>
      </dgm:t>
    </dgm:pt>
    <dgm:pt modelId="{8BF32549-D060-5747-89B2-DA9F636289B0}" type="parTrans" cxnId="{1406D8A4-3D16-414E-AF87-109EAD13D345}">
      <dgm:prSet/>
      <dgm:spPr/>
      <dgm:t>
        <a:bodyPr/>
        <a:lstStyle/>
        <a:p>
          <a:endParaRPr lang="en-US"/>
        </a:p>
      </dgm:t>
    </dgm:pt>
    <dgm:pt modelId="{0D825396-E78C-5946-A138-1AD684BB2DAD}" type="sibTrans" cxnId="{1406D8A4-3D16-414E-AF87-109EAD13D345}">
      <dgm:prSet/>
      <dgm:spPr/>
      <dgm:t>
        <a:bodyPr/>
        <a:lstStyle/>
        <a:p>
          <a:endParaRPr lang="en-US"/>
        </a:p>
      </dgm:t>
    </dgm:pt>
    <dgm:pt modelId="{3C7FAA18-DA56-CC4B-B350-5A2887E1B8BA}">
      <dgm:prSet custT="1"/>
      <dgm:spPr/>
      <dgm:t>
        <a:bodyPr anchor="ctr"/>
        <a:lstStyle/>
        <a:p>
          <a:pPr rtl="0"/>
          <a:r>
            <a:rPr lang="ru-RU" sz="3200" b="0" i="0" baseline="0" dirty="0"/>
            <a:t>генерация и дорисовка изображений</a:t>
          </a:r>
          <a:endParaRPr lang="ru-RU" sz="3200" dirty="0"/>
        </a:p>
      </dgm:t>
    </dgm:pt>
    <dgm:pt modelId="{5FA204B0-D26B-124F-AC5E-D434C6A424E1}" type="parTrans" cxnId="{7A338F10-E847-D74C-BF9A-F3ED646A41AD}">
      <dgm:prSet/>
      <dgm:spPr/>
      <dgm:t>
        <a:bodyPr/>
        <a:lstStyle/>
        <a:p>
          <a:endParaRPr lang="en-US"/>
        </a:p>
      </dgm:t>
    </dgm:pt>
    <dgm:pt modelId="{BD5BDD7B-BDB9-6345-A375-9EBC1200165A}" type="sibTrans" cxnId="{7A338F10-E847-D74C-BF9A-F3ED646A41AD}">
      <dgm:prSet/>
      <dgm:spPr/>
      <dgm:t>
        <a:bodyPr/>
        <a:lstStyle/>
        <a:p>
          <a:endParaRPr lang="en-US"/>
        </a:p>
      </dgm:t>
    </dgm:pt>
    <dgm:pt modelId="{8D54CF2C-8C8F-D84B-B9EE-85DA4B062D97}">
      <dgm:prSet custT="1"/>
      <dgm:spPr/>
      <dgm:t>
        <a:bodyPr anchor="ctr"/>
        <a:lstStyle/>
        <a:p>
          <a:pPr rtl="0"/>
          <a:r>
            <a:rPr lang="ru-RU" sz="3200" b="0" i="0" baseline="0" dirty="0"/>
            <a:t>создание эффектов</a:t>
          </a:r>
          <a:endParaRPr lang="ru-RU" sz="3200" dirty="0"/>
        </a:p>
      </dgm:t>
    </dgm:pt>
    <dgm:pt modelId="{58BFAF88-BC7E-6C41-BDEE-A41D6FB6C005}" type="parTrans" cxnId="{EBAAF341-AC5D-5344-88B7-B0739FD67D1A}">
      <dgm:prSet/>
      <dgm:spPr/>
      <dgm:t>
        <a:bodyPr/>
        <a:lstStyle/>
        <a:p>
          <a:endParaRPr lang="en-US"/>
        </a:p>
      </dgm:t>
    </dgm:pt>
    <dgm:pt modelId="{494576E6-4D78-9D4E-9EDE-0BE08CCE3EA3}" type="sibTrans" cxnId="{EBAAF341-AC5D-5344-88B7-B0739FD67D1A}">
      <dgm:prSet/>
      <dgm:spPr/>
      <dgm:t>
        <a:bodyPr/>
        <a:lstStyle/>
        <a:p>
          <a:endParaRPr lang="en-US"/>
        </a:p>
      </dgm:t>
    </dgm:pt>
    <dgm:pt modelId="{FF67268B-0AC5-E749-98F2-2CF6B2B05570}">
      <dgm:prSet custT="1"/>
      <dgm:spPr/>
      <dgm:t>
        <a:bodyPr anchor="ctr"/>
        <a:lstStyle/>
        <a:p>
          <a:pPr rtl="0"/>
          <a:r>
            <a:rPr lang="ru-RU" sz="3200" b="0" i="0" baseline="0" dirty="0"/>
            <a:t>улучшение качества фотографий</a:t>
          </a:r>
          <a:endParaRPr lang="ru-RU" sz="3200" dirty="0"/>
        </a:p>
      </dgm:t>
    </dgm:pt>
    <dgm:pt modelId="{EE2C8806-CEB0-A346-85CC-73B3559E69D4}" type="parTrans" cxnId="{BAFE3773-5867-8941-8223-57C1C0278490}">
      <dgm:prSet/>
      <dgm:spPr/>
      <dgm:t>
        <a:bodyPr/>
        <a:lstStyle/>
        <a:p>
          <a:endParaRPr lang="en-US"/>
        </a:p>
      </dgm:t>
    </dgm:pt>
    <dgm:pt modelId="{EF75F0F5-EE37-0442-98AF-051634F5F1FE}" type="sibTrans" cxnId="{BAFE3773-5867-8941-8223-57C1C0278490}">
      <dgm:prSet/>
      <dgm:spPr/>
      <dgm:t>
        <a:bodyPr/>
        <a:lstStyle/>
        <a:p>
          <a:endParaRPr lang="en-US"/>
        </a:p>
      </dgm:t>
    </dgm:pt>
    <dgm:pt modelId="{3CB4F74C-2774-8047-AF81-6A6206925547}">
      <dgm:prSet custT="1"/>
      <dgm:spPr/>
      <dgm:t>
        <a:bodyPr anchor="ctr"/>
        <a:lstStyle/>
        <a:p>
          <a:pPr rtl="0"/>
          <a:r>
            <a:rPr lang="ru-RU" sz="3600" b="0" i="0" baseline="0" dirty="0"/>
            <a:t>уменьшение размерности многомерных данных для визуализации</a:t>
          </a:r>
          <a:endParaRPr lang="ru-RU" sz="3600" dirty="0"/>
        </a:p>
      </dgm:t>
    </dgm:pt>
    <dgm:pt modelId="{5BCC7C09-E6EC-8D41-9664-5F5C8975B652}" type="parTrans" cxnId="{7704C593-6656-B240-A0F8-00CD078F8249}">
      <dgm:prSet/>
      <dgm:spPr/>
      <dgm:t>
        <a:bodyPr/>
        <a:lstStyle/>
        <a:p>
          <a:endParaRPr lang="en-US"/>
        </a:p>
      </dgm:t>
    </dgm:pt>
    <dgm:pt modelId="{5368A3A8-6D9C-B34D-9903-F56328CE1586}" type="sibTrans" cxnId="{7704C593-6656-B240-A0F8-00CD078F8249}">
      <dgm:prSet/>
      <dgm:spPr/>
      <dgm:t>
        <a:bodyPr/>
        <a:lstStyle/>
        <a:p>
          <a:endParaRPr lang="en-US"/>
        </a:p>
      </dgm:t>
    </dgm:pt>
    <dgm:pt modelId="{4A35399D-A2F3-4A47-A8A1-337B604A4A2D}">
      <dgm:prSet custT="1"/>
      <dgm:spPr/>
      <dgm:t>
        <a:bodyPr anchor="ctr"/>
        <a:lstStyle/>
        <a:p>
          <a:pPr rtl="0"/>
          <a:r>
            <a:rPr lang="ru-RU" sz="3600" b="0" i="0" baseline="0" dirty="0"/>
            <a:t>аппроксимация </a:t>
          </a:r>
        </a:p>
        <a:p>
          <a:pPr rtl="0"/>
          <a:r>
            <a:rPr lang="ru-RU" sz="3600" b="0" i="0" baseline="0" dirty="0"/>
            <a:t>(границ классов и функций)</a:t>
          </a:r>
          <a:endParaRPr lang="ru-RU" sz="3600" dirty="0"/>
        </a:p>
      </dgm:t>
    </dgm:pt>
    <dgm:pt modelId="{3C416F28-DC66-754A-ABF1-B7F30566E68A}" type="parTrans" cxnId="{5E9A0CD0-AF43-0A41-9A3F-8C10AF66F8C6}">
      <dgm:prSet/>
      <dgm:spPr/>
      <dgm:t>
        <a:bodyPr/>
        <a:lstStyle/>
        <a:p>
          <a:endParaRPr lang="en-US"/>
        </a:p>
      </dgm:t>
    </dgm:pt>
    <dgm:pt modelId="{2115376A-FFC6-4A48-8C69-AE45A00B6256}" type="sibTrans" cxnId="{5E9A0CD0-AF43-0A41-9A3F-8C10AF66F8C6}">
      <dgm:prSet/>
      <dgm:spPr/>
      <dgm:t>
        <a:bodyPr/>
        <a:lstStyle/>
        <a:p>
          <a:endParaRPr lang="en-US"/>
        </a:p>
      </dgm:t>
    </dgm:pt>
    <dgm:pt modelId="{C4B29032-BC9D-8644-8C9E-2583F8FA948B}">
      <dgm:prSet custT="1"/>
      <dgm:spPr/>
      <dgm:t>
        <a:bodyPr anchor="ctr"/>
        <a:lstStyle/>
        <a:p>
          <a:pPr rtl="0"/>
          <a:r>
            <a:rPr lang="ru-RU" sz="3200" b="0" i="0" baseline="0" dirty="0"/>
            <a:t>распознавание лиц</a:t>
          </a:r>
          <a:endParaRPr lang="ru-RU" sz="3200" dirty="0"/>
        </a:p>
      </dgm:t>
    </dgm:pt>
    <dgm:pt modelId="{2974ABC4-7FA6-1B45-84D2-D79A811DC62B}" type="parTrans" cxnId="{61763569-7056-D240-85CC-FEB5B792243D}">
      <dgm:prSet/>
      <dgm:spPr/>
      <dgm:t>
        <a:bodyPr/>
        <a:lstStyle/>
        <a:p>
          <a:endParaRPr lang="en-US"/>
        </a:p>
      </dgm:t>
    </dgm:pt>
    <dgm:pt modelId="{8F8AA985-4B14-0641-8321-FB25FF7BC9F0}" type="sibTrans" cxnId="{61763569-7056-D240-85CC-FEB5B792243D}">
      <dgm:prSet/>
      <dgm:spPr/>
      <dgm:t>
        <a:bodyPr/>
        <a:lstStyle/>
        <a:p>
          <a:endParaRPr lang="en-US"/>
        </a:p>
      </dgm:t>
    </dgm:pt>
    <dgm:pt modelId="{D50A8755-0A93-BC4D-A8EF-FD4AC0018E13}" type="pres">
      <dgm:prSet presAssocID="{9AB33737-F777-5E45-B4F0-486C590EEA14}" presName="theList" presStyleCnt="0">
        <dgm:presLayoutVars>
          <dgm:dir/>
          <dgm:animLvl val="lvl"/>
          <dgm:resizeHandles val="exact"/>
        </dgm:presLayoutVars>
      </dgm:prSet>
      <dgm:spPr/>
      <dgm:t>
        <a:bodyPr/>
        <a:lstStyle/>
        <a:p>
          <a:endParaRPr lang="en-US"/>
        </a:p>
      </dgm:t>
    </dgm:pt>
    <dgm:pt modelId="{4CE42F4E-E78E-B641-9771-ABF0C9ACF2AF}" type="pres">
      <dgm:prSet presAssocID="{89448E9F-BC21-6841-8525-3ED2A16B8572}" presName="compNode" presStyleCnt="0"/>
      <dgm:spPr/>
    </dgm:pt>
    <dgm:pt modelId="{855EB619-439C-5949-AE66-7C466B053C7D}" type="pres">
      <dgm:prSet presAssocID="{89448E9F-BC21-6841-8525-3ED2A16B8572}" presName="aNode" presStyleLbl="bgShp" presStyleIdx="0" presStyleCnt="4"/>
      <dgm:spPr/>
      <dgm:t>
        <a:bodyPr/>
        <a:lstStyle/>
        <a:p>
          <a:endParaRPr lang="en-US"/>
        </a:p>
      </dgm:t>
    </dgm:pt>
    <dgm:pt modelId="{48B69F71-962A-C143-83D9-19976FBCC9E1}" type="pres">
      <dgm:prSet presAssocID="{89448E9F-BC21-6841-8525-3ED2A16B8572}" presName="textNode" presStyleLbl="bgShp" presStyleIdx="0" presStyleCnt="4"/>
      <dgm:spPr/>
      <dgm:t>
        <a:bodyPr/>
        <a:lstStyle/>
        <a:p>
          <a:endParaRPr lang="en-US"/>
        </a:p>
      </dgm:t>
    </dgm:pt>
    <dgm:pt modelId="{8BD05F18-3B9A-3C49-A781-F9A84E9DE873}" type="pres">
      <dgm:prSet presAssocID="{89448E9F-BC21-6841-8525-3ED2A16B8572}" presName="compChildNode" presStyleCnt="0"/>
      <dgm:spPr/>
    </dgm:pt>
    <dgm:pt modelId="{C5C566B0-1773-0040-AF82-C098F859383D}" type="pres">
      <dgm:prSet presAssocID="{89448E9F-BC21-6841-8525-3ED2A16B8572}" presName="theInnerList" presStyleCnt="0"/>
      <dgm:spPr/>
    </dgm:pt>
    <dgm:pt modelId="{D0AC3858-6D66-2143-8540-9D55D8A99E1C}" type="pres">
      <dgm:prSet presAssocID="{CB498CB7-2782-764A-8485-FDAEEA02EDA7}" presName="childNode" presStyleLbl="node1" presStyleIdx="0" presStyleCnt="11" custScaleX="97958" custScaleY="2000000" custLinFactY="-895171" custLinFactNeighborX="-1232" custLinFactNeighborY="-900000">
        <dgm:presLayoutVars>
          <dgm:bulletEnabled val="1"/>
        </dgm:presLayoutVars>
      </dgm:prSet>
      <dgm:spPr/>
      <dgm:t>
        <a:bodyPr/>
        <a:lstStyle/>
        <a:p>
          <a:endParaRPr lang="en-US"/>
        </a:p>
      </dgm:t>
    </dgm:pt>
    <dgm:pt modelId="{2F8C259E-2339-7B43-A38C-25431C15BBA6}" type="pres">
      <dgm:prSet presAssocID="{CB498CB7-2782-764A-8485-FDAEEA02EDA7}" presName="aSpace2" presStyleCnt="0"/>
      <dgm:spPr/>
    </dgm:pt>
    <dgm:pt modelId="{56DC4B7F-6ED2-DF46-9CB5-B2B6CDC46D56}" type="pres">
      <dgm:prSet presAssocID="{C4B29032-BC9D-8644-8C9E-2583F8FA948B}" presName="childNode" presStyleLbl="node1" presStyleIdx="1" presStyleCnt="11" custFlipVert="0" custScaleY="2000000" custLinFactY="-626654" custLinFactNeighborX="-211" custLinFactNeighborY="-700000">
        <dgm:presLayoutVars>
          <dgm:bulletEnabled val="1"/>
        </dgm:presLayoutVars>
      </dgm:prSet>
      <dgm:spPr/>
      <dgm:t>
        <a:bodyPr/>
        <a:lstStyle/>
        <a:p>
          <a:endParaRPr lang="en-US"/>
        </a:p>
      </dgm:t>
    </dgm:pt>
    <dgm:pt modelId="{E5195787-E274-AB4A-BFCB-E1AE20905612}" type="pres">
      <dgm:prSet presAssocID="{C4B29032-BC9D-8644-8C9E-2583F8FA948B}" presName="aSpace2" presStyleCnt="0"/>
      <dgm:spPr/>
    </dgm:pt>
    <dgm:pt modelId="{E3BAE7E8-7BAF-E848-8225-F21E47C1E32C}" type="pres">
      <dgm:prSet presAssocID="{8D5A4C54-6806-004E-8ECC-60EA0747A114}" presName="childNode" presStyleLbl="node1" presStyleIdx="2" presStyleCnt="11" custScaleY="2000000" custLinFactY="-363067" custLinFactNeighborX="-1849" custLinFactNeighborY="-400000">
        <dgm:presLayoutVars>
          <dgm:bulletEnabled val="1"/>
        </dgm:presLayoutVars>
      </dgm:prSet>
      <dgm:spPr/>
      <dgm:t>
        <a:bodyPr/>
        <a:lstStyle/>
        <a:p>
          <a:endParaRPr lang="en-US"/>
        </a:p>
      </dgm:t>
    </dgm:pt>
    <dgm:pt modelId="{20F27F2E-EEC2-EC4E-B5C5-042CE0BD0EF1}" type="pres">
      <dgm:prSet presAssocID="{8D5A4C54-6806-004E-8ECC-60EA0747A114}" presName="aSpace2" presStyleCnt="0"/>
      <dgm:spPr/>
    </dgm:pt>
    <dgm:pt modelId="{3CBF7366-A6BF-C041-8100-EEF678B181B4}" type="pres">
      <dgm:prSet presAssocID="{3C7FAA18-DA56-CC4B-B350-5A2887E1B8BA}" presName="childNode" presStyleLbl="node1" presStyleIdx="3" presStyleCnt="11" custScaleY="2000000" custLinFactY="-6978" custLinFactNeighborX="-1849" custLinFactNeighborY="-100000">
        <dgm:presLayoutVars>
          <dgm:bulletEnabled val="1"/>
        </dgm:presLayoutVars>
      </dgm:prSet>
      <dgm:spPr/>
      <dgm:t>
        <a:bodyPr/>
        <a:lstStyle/>
        <a:p>
          <a:endParaRPr lang="en-US"/>
        </a:p>
      </dgm:t>
    </dgm:pt>
    <dgm:pt modelId="{B0B33C30-CE51-4A46-8DC4-0F5E55490435}" type="pres">
      <dgm:prSet presAssocID="{3C7FAA18-DA56-CC4B-B350-5A2887E1B8BA}" presName="aSpace2" presStyleCnt="0"/>
      <dgm:spPr/>
    </dgm:pt>
    <dgm:pt modelId="{D5B223F6-9C9D-7041-8738-2D5BBED3CC7B}" type="pres">
      <dgm:prSet presAssocID="{8D54CF2C-8C8F-D84B-B9EE-85DA4B062D97}" presName="childNode" presStyleLbl="node1" presStyleIdx="4" presStyleCnt="11" custScaleY="2000000" custLinFactY="149089" custLinFactNeighborX="-1849" custLinFactNeighborY="200000">
        <dgm:presLayoutVars>
          <dgm:bulletEnabled val="1"/>
        </dgm:presLayoutVars>
      </dgm:prSet>
      <dgm:spPr/>
      <dgm:t>
        <a:bodyPr/>
        <a:lstStyle/>
        <a:p>
          <a:endParaRPr lang="en-US"/>
        </a:p>
      </dgm:t>
    </dgm:pt>
    <dgm:pt modelId="{A23D396B-2354-B146-87CB-1C4C84A76F68}" type="pres">
      <dgm:prSet presAssocID="{8D54CF2C-8C8F-D84B-B9EE-85DA4B062D97}" presName="aSpace2" presStyleCnt="0"/>
      <dgm:spPr/>
    </dgm:pt>
    <dgm:pt modelId="{25E633DA-1BA9-6642-9A99-904B071CC8DF}" type="pres">
      <dgm:prSet presAssocID="{FF67268B-0AC5-E749-98F2-2CF6B2B05570}" presName="childNode" presStyleLbl="node1" presStyleIdx="5" presStyleCnt="11" custScaleY="2000000" custLinFactY="400000" custLinFactNeighborX="-1849" custLinFactNeighborY="405158">
        <dgm:presLayoutVars>
          <dgm:bulletEnabled val="1"/>
        </dgm:presLayoutVars>
      </dgm:prSet>
      <dgm:spPr/>
      <dgm:t>
        <a:bodyPr/>
        <a:lstStyle/>
        <a:p>
          <a:endParaRPr lang="en-US"/>
        </a:p>
      </dgm:t>
    </dgm:pt>
    <dgm:pt modelId="{5AD5B9CA-3E24-CB47-8BED-D87C11D7D393}" type="pres">
      <dgm:prSet presAssocID="{89448E9F-BC21-6841-8525-3ED2A16B8572}" presName="aSpace" presStyleCnt="0"/>
      <dgm:spPr/>
    </dgm:pt>
    <dgm:pt modelId="{0F6DB00C-92E3-974C-BC3D-0A77BA756BB6}" type="pres">
      <dgm:prSet presAssocID="{635F7C69-3BCE-9649-B868-0CF3CCD809F6}" presName="compNode" presStyleCnt="0"/>
      <dgm:spPr/>
    </dgm:pt>
    <dgm:pt modelId="{67520800-5575-4042-81C3-BA705C2C5842}" type="pres">
      <dgm:prSet presAssocID="{635F7C69-3BCE-9649-B868-0CF3CCD809F6}" presName="aNode" presStyleLbl="bgShp" presStyleIdx="1" presStyleCnt="4"/>
      <dgm:spPr/>
      <dgm:t>
        <a:bodyPr/>
        <a:lstStyle/>
        <a:p>
          <a:endParaRPr lang="en-US"/>
        </a:p>
      </dgm:t>
    </dgm:pt>
    <dgm:pt modelId="{141EDF81-0B6F-6B4D-9F97-66038B2BFCDF}" type="pres">
      <dgm:prSet presAssocID="{635F7C69-3BCE-9649-B868-0CF3CCD809F6}" presName="textNode" presStyleLbl="bgShp" presStyleIdx="1" presStyleCnt="4"/>
      <dgm:spPr/>
      <dgm:t>
        <a:bodyPr/>
        <a:lstStyle/>
        <a:p>
          <a:endParaRPr lang="en-US"/>
        </a:p>
      </dgm:t>
    </dgm:pt>
    <dgm:pt modelId="{FF6AFD1B-BBDE-DA49-992D-D313E4913613}" type="pres">
      <dgm:prSet presAssocID="{635F7C69-3BCE-9649-B868-0CF3CCD809F6}" presName="compChildNode" presStyleCnt="0"/>
      <dgm:spPr/>
    </dgm:pt>
    <dgm:pt modelId="{1EF3DD1C-EA57-374B-9F73-9DC053954498}" type="pres">
      <dgm:prSet presAssocID="{635F7C69-3BCE-9649-B868-0CF3CCD809F6}" presName="theInnerList" presStyleCnt="0"/>
      <dgm:spPr/>
    </dgm:pt>
    <dgm:pt modelId="{88D2DA7E-D7D5-AB41-8652-C5D5298B19A7}" type="pres">
      <dgm:prSet presAssocID="{378FD457-3976-6643-BE84-A66EA3D72DC6}" presName="childNode" presStyleLbl="node1" presStyleIdx="6" presStyleCnt="11">
        <dgm:presLayoutVars>
          <dgm:bulletEnabled val="1"/>
        </dgm:presLayoutVars>
      </dgm:prSet>
      <dgm:spPr/>
      <dgm:t>
        <a:bodyPr/>
        <a:lstStyle/>
        <a:p>
          <a:endParaRPr lang="en-US"/>
        </a:p>
      </dgm:t>
    </dgm:pt>
    <dgm:pt modelId="{8653FA9F-F109-C748-94F8-96B4A2CD3DE0}" type="pres">
      <dgm:prSet presAssocID="{635F7C69-3BCE-9649-B868-0CF3CCD809F6}" presName="aSpace" presStyleCnt="0"/>
      <dgm:spPr/>
    </dgm:pt>
    <dgm:pt modelId="{CFE7CFCD-76D5-814D-8C8F-35FA46B06D73}" type="pres">
      <dgm:prSet presAssocID="{11718197-538D-EA4F-81E7-AE9D70B10F05}" presName="compNode" presStyleCnt="0"/>
      <dgm:spPr/>
    </dgm:pt>
    <dgm:pt modelId="{072E7D24-E528-B845-B4F0-3F5ADFF3EA25}" type="pres">
      <dgm:prSet presAssocID="{11718197-538D-EA4F-81E7-AE9D70B10F05}" presName="aNode" presStyleLbl="bgShp" presStyleIdx="2" presStyleCnt="4"/>
      <dgm:spPr/>
      <dgm:t>
        <a:bodyPr/>
        <a:lstStyle/>
        <a:p>
          <a:endParaRPr lang="en-US"/>
        </a:p>
      </dgm:t>
    </dgm:pt>
    <dgm:pt modelId="{F0763F4B-36F3-7449-8882-56F81B2BC618}" type="pres">
      <dgm:prSet presAssocID="{11718197-538D-EA4F-81E7-AE9D70B10F05}" presName="textNode" presStyleLbl="bgShp" presStyleIdx="2" presStyleCnt="4"/>
      <dgm:spPr/>
      <dgm:t>
        <a:bodyPr/>
        <a:lstStyle/>
        <a:p>
          <a:endParaRPr lang="en-US"/>
        </a:p>
      </dgm:t>
    </dgm:pt>
    <dgm:pt modelId="{269B6AE4-6C90-C441-9EA4-F47E8ED214B3}" type="pres">
      <dgm:prSet presAssocID="{11718197-538D-EA4F-81E7-AE9D70B10F05}" presName="compChildNode" presStyleCnt="0"/>
      <dgm:spPr/>
    </dgm:pt>
    <dgm:pt modelId="{790D9D52-27BE-0644-AEEA-817566C825A1}" type="pres">
      <dgm:prSet presAssocID="{11718197-538D-EA4F-81E7-AE9D70B10F05}" presName="theInnerList" presStyleCnt="0"/>
      <dgm:spPr/>
    </dgm:pt>
    <dgm:pt modelId="{54EE0E54-E9B9-6E45-82C7-8028FD3C7079}" type="pres">
      <dgm:prSet presAssocID="{45D46AF4-B624-9545-A742-0BF63DA4C686}" presName="childNode" presStyleLbl="node1" presStyleIdx="7" presStyleCnt="11">
        <dgm:presLayoutVars>
          <dgm:bulletEnabled val="1"/>
        </dgm:presLayoutVars>
      </dgm:prSet>
      <dgm:spPr/>
      <dgm:t>
        <a:bodyPr/>
        <a:lstStyle/>
        <a:p>
          <a:endParaRPr lang="en-US"/>
        </a:p>
      </dgm:t>
    </dgm:pt>
    <dgm:pt modelId="{7AE530CE-1606-0944-8E8C-E2C3CB04A57C}" type="pres">
      <dgm:prSet presAssocID="{45D46AF4-B624-9545-A742-0BF63DA4C686}" presName="aSpace2" presStyleCnt="0"/>
      <dgm:spPr/>
    </dgm:pt>
    <dgm:pt modelId="{096852F6-6B50-664D-992A-49025E51151F}" type="pres">
      <dgm:prSet presAssocID="{3CB4F74C-2774-8047-AF81-6A6206925547}" presName="childNode" presStyleLbl="node1" presStyleIdx="8" presStyleCnt="11">
        <dgm:presLayoutVars>
          <dgm:bulletEnabled val="1"/>
        </dgm:presLayoutVars>
      </dgm:prSet>
      <dgm:spPr/>
      <dgm:t>
        <a:bodyPr/>
        <a:lstStyle/>
        <a:p>
          <a:endParaRPr lang="en-US"/>
        </a:p>
      </dgm:t>
    </dgm:pt>
    <dgm:pt modelId="{8D9236A0-1D5E-4F45-8E43-AA4AE50F9C64}" type="pres">
      <dgm:prSet presAssocID="{11718197-538D-EA4F-81E7-AE9D70B10F05}" presName="aSpace" presStyleCnt="0"/>
      <dgm:spPr/>
    </dgm:pt>
    <dgm:pt modelId="{D3841518-6290-1E41-AA03-F9584768871B}" type="pres">
      <dgm:prSet presAssocID="{2CA99DC5-47C0-6347-B901-3A0918432BAD}" presName="compNode" presStyleCnt="0"/>
      <dgm:spPr/>
    </dgm:pt>
    <dgm:pt modelId="{7BE9C494-DE0E-4540-A80D-FA5CE4CCDDAB}" type="pres">
      <dgm:prSet presAssocID="{2CA99DC5-47C0-6347-B901-3A0918432BAD}" presName="aNode" presStyleLbl="bgShp" presStyleIdx="3" presStyleCnt="4"/>
      <dgm:spPr/>
      <dgm:t>
        <a:bodyPr/>
        <a:lstStyle/>
        <a:p>
          <a:endParaRPr lang="en-US"/>
        </a:p>
      </dgm:t>
    </dgm:pt>
    <dgm:pt modelId="{83809269-1A46-3247-9F67-DFDD2019BF10}" type="pres">
      <dgm:prSet presAssocID="{2CA99DC5-47C0-6347-B901-3A0918432BAD}" presName="textNode" presStyleLbl="bgShp" presStyleIdx="3" presStyleCnt="4"/>
      <dgm:spPr/>
      <dgm:t>
        <a:bodyPr/>
        <a:lstStyle/>
        <a:p>
          <a:endParaRPr lang="en-US"/>
        </a:p>
      </dgm:t>
    </dgm:pt>
    <dgm:pt modelId="{32B77344-7A70-164E-8A3E-F5FA239FE56F}" type="pres">
      <dgm:prSet presAssocID="{2CA99DC5-47C0-6347-B901-3A0918432BAD}" presName="compChildNode" presStyleCnt="0"/>
      <dgm:spPr/>
    </dgm:pt>
    <dgm:pt modelId="{582B4720-3390-EA46-8040-B9442D17DC80}" type="pres">
      <dgm:prSet presAssocID="{2CA99DC5-47C0-6347-B901-3A0918432BAD}" presName="theInnerList" presStyleCnt="0"/>
      <dgm:spPr/>
    </dgm:pt>
    <dgm:pt modelId="{48170F5C-8DE6-CC4A-BA52-6FA115B15880}" type="pres">
      <dgm:prSet presAssocID="{7CE4C7A5-453F-F24C-85C6-CD8431182BEF}" presName="childNode" presStyleLbl="node1" presStyleIdx="9" presStyleCnt="11">
        <dgm:presLayoutVars>
          <dgm:bulletEnabled val="1"/>
        </dgm:presLayoutVars>
      </dgm:prSet>
      <dgm:spPr/>
      <dgm:t>
        <a:bodyPr/>
        <a:lstStyle/>
        <a:p>
          <a:endParaRPr lang="en-US"/>
        </a:p>
      </dgm:t>
    </dgm:pt>
    <dgm:pt modelId="{7159BD8E-0229-894C-888B-8E38F3E5C9D7}" type="pres">
      <dgm:prSet presAssocID="{7CE4C7A5-453F-F24C-85C6-CD8431182BEF}" presName="aSpace2" presStyleCnt="0"/>
      <dgm:spPr/>
    </dgm:pt>
    <dgm:pt modelId="{468E4CB4-E375-2143-A83B-AE71F9763EA1}" type="pres">
      <dgm:prSet presAssocID="{4A35399D-A2F3-4A47-A8A1-337B604A4A2D}" presName="childNode" presStyleLbl="node1" presStyleIdx="10" presStyleCnt="11">
        <dgm:presLayoutVars>
          <dgm:bulletEnabled val="1"/>
        </dgm:presLayoutVars>
      </dgm:prSet>
      <dgm:spPr/>
      <dgm:t>
        <a:bodyPr/>
        <a:lstStyle/>
        <a:p>
          <a:endParaRPr lang="en-US"/>
        </a:p>
      </dgm:t>
    </dgm:pt>
  </dgm:ptLst>
  <dgm:cxnLst>
    <dgm:cxn modelId="{61763569-7056-D240-85CC-FEB5B792243D}" srcId="{89448E9F-BC21-6841-8525-3ED2A16B8572}" destId="{C4B29032-BC9D-8644-8C9E-2583F8FA948B}" srcOrd="1" destOrd="0" parTransId="{2974ABC4-7FA6-1B45-84D2-D79A811DC62B}" sibTransId="{8F8AA985-4B14-0641-8321-FB25FF7BC9F0}"/>
    <dgm:cxn modelId="{C0B9D0A4-0B09-8F4A-A820-5CE66F2D22CA}" srcId="{89448E9F-BC21-6841-8525-3ED2A16B8572}" destId="{CB498CB7-2782-764A-8485-FDAEEA02EDA7}" srcOrd="0" destOrd="0" parTransId="{11B8818B-1E4D-D44E-8433-65C29C3E3F6D}" sibTransId="{F0CEA754-3787-014A-A9D1-EBAB7FB6C71D}"/>
    <dgm:cxn modelId="{31BB5976-38DC-2043-9696-CC8B2B9E02B1}" type="presOf" srcId="{9AB33737-F777-5E45-B4F0-486C590EEA14}" destId="{D50A8755-0A93-BC4D-A8EF-FD4AC0018E13}" srcOrd="0" destOrd="0" presId="urn:microsoft.com/office/officeart/2005/8/layout/lProcess2"/>
    <dgm:cxn modelId="{38A9343E-DD00-224D-8662-B86FCC3F4047}" srcId="{9AB33737-F777-5E45-B4F0-486C590EEA14}" destId="{89448E9F-BC21-6841-8525-3ED2A16B8572}" srcOrd="0" destOrd="0" parTransId="{2F263BED-4E04-B54D-A0A1-CF04BB99B70E}" sibTransId="{57D2EE47-2A46-D049-93EB-9DD133CE7B9D}"/>
    <dgm:cxn modelId="{03AAA5A4-E324-7549-A68E-B679EAA59D83}" srcId="{9AB33737-F777-5E45-B4F0-486C590EEA14}" destId="{635F7C69-3BCE-9649-B868-0CF3CCD809F6}" srcOrd="1" destOrd="0" parTransId="{DC29E8B8-793A-3A41-8B8D-E2A17AA1C1DD}" sibTransId="{2BEB0EB2-EFCC-BC48-8790-2494481C7172}"/>
    <dgm:cxn modelId="{5E9A0CD0-AF43-0A41-9A3F-8C10AF66F8C6}" srcId="{2CA99DC5-47C0-6347-B901-3A0918432BAD}" destId="{4A35399D-A2F3-4A47-A8A1-337B604A4A2D}" srcOrd="1" destOrd="0" parTransId="{3C416F28-DC66-754A-ABF1-B7F30566E68A}" sibTransId="{2115376A-FFC6-4A48-8C69-AE45A00B6256}"/>
    <dgm:cxn modelId="{8E8B79B9-B24D-3244-B014-DE1D708224AB}" type="presOf" srcId="{378FD457-3976-6643-BE84-A66EA3D72DC6}" destId="{88D2DA7E-D7D5-AB41-8652-C5D5298B19A7}" srcOrd="0" destOrd="0" presId="urn:microsoft.com/office/officeart/2005/8/layout/lProcess2"/>
    <dgm:cxn modelId="{AC8A6692-9750-7F4D-B6E8-7C402B4E507A}" type="presOf" srcId="{2CA99DC5-47C0-6347-B901-3A0918432BAD}" destId="{83809269-1A46-3247-9F67-DFDD2019BF10}" srcOrd="1" destOrd="0" presId="urn:microsoft.com/office/officeart/2005/8/layout/lProcess2"/>
    <dgm:cxn modelId="{7A338F10-E847-D74C-BF9A-F3ED646A41AD}" srcId="{89448E9F-BC21-6841-8525-3ED2A16B8572}" destId="{3C7FAA18-DA56-CC4B-B350-5A2887E1B8BA}" srcOrd="3" destOrd="0" parTransId="{5FA204B0-D26B-124F-AC5E-D434C6A424E1}" sibTransId="{BD5BDD7B-BDB9-6345-A375-9EBC1200165A}"/>
    <dgm:cxn modelId="{45AFAFE3-2687-8845-A37D-0E07D59EBB84}" type="presOf" srcId="{635F7C69-3BCE-9649-B868-0CF3CCD809F6}" destId="{67520800-5575-4042-81C3-BA705C2C5842}" srcOrd="0" destOrd="0" presId="urn:microsoft.com/office/officeart/2005/8/layout/lProcess2"/>
    <dgm:cxn modelId="{EBAAF341-AC5D-5344-88B7-B0739FD67D1A}" srcId="{89448E9F-BC21-6841-8525-3ED2A16B8572}" destId="{8D54CF2C-8C8F-D84B-B9EE-85DA4B062D97}" srcOrd="4" destOrd="0" parTransId="{58BFAF88-BC7E-6C41-BDEE-A41D6FB6C005}" sibTransId="{494576E6-4D78-9D4E-9EDE-0BE08CCE3EA3}"/>
    <dgm:cxn modelId="{66FF2EF9-0EAA-0045-BC28-64AD22498A6D}" type="presOf" srcId="{4A35399D-A2F3-4A47-A8A1-337B604A4A2D}" destId="{468E4CB4-E375-2143-A83B-AE71F9763EA1}" srcOrd="0" destOrd="0" presId="urn:microsoft.com/office/officeart/2005/8/layout/lProcess2"/>
    <dgm:cxn modelId="{01608643-DA9F-764E-AC51-90550156C6AD}" type="presOf" srcId="{7CE4C7A5-453F-F24C-85C6-CD8431182BEF}" destId="{48170F5C-8DE6-CC4A-BA52-6FA115B15880}" srcOrd="0" destOrd="0" presId="urn:microsoft.com/office/officeart/2005/8/layout/lProcess2"/>
    <dgm:cxn modelId="{970B3CF8-CB27-3843-B058-1BAD622A0ABE}" type="presOf" srcId="{8D5A4C54-6806-004E-8ECC-60EA0747A114}" destId="{E3BAE7E8-7BAF-E848-8225-F21E47C1E32C}" srcOrd="0" destOrd="0" presId="urn:microsoft.com/office/officeart/2005/8/layout/lProcess2"/>
    <dgm:cxn modelId="{090B9414-EECB-E844-B779-90EE0896CCFD}" type="presOf" srcId="{CB498CB7-2782-764A-8485-FDAEEA02EDA7}" destId="{D0AC3858-6D66-2143-8540-9D55D8A99E1C}" srcOrd="0" destOrd="0" presId="urn:microsoft.com/office/officeart/2005/8/layout/lProcess2"/>
    <dgm:cxn modelId="{0E1FAEED-6C0D-3146-8B22-95D02EFDC880}" type="presOf" srcId="{89448E9F-BC21-6841-8525-3ED2A16B8572}" destId="{48B69F71-962A-C143-83D9-19976FBCC9E1}" srcOrd="1" destOrd="0" presId="urn:microsoft.com/office/officeart/2005/8/layout/lProcess2"/>
    <dgm:cxn modelId="{1432A1B3-BFEE-FC4A-AB0A-1858B9739D58}" srcId="{11718197-538D-EA4F-81E7-AE9D70B10F05}" destId="{45D46AF4-B624-9545-A742-0BF63DA4C686}" srcOrd="0" destOrd="0" parTransId="{4DA620B4-7E95-6B4E-8ECA-3B6843209FFC}" sibTransId="{CE657A7B-250E-E049-BB00-DB2C3663B7E1}"/>
    <dgm:cxn modelId="{A7CD5766-7C44-6440-8E9B-DDAC023AE7AE}" type="presOf" srcId="{635F7C69-3BCE-9649-B868-0CF3CCD809F6}" destId="{141EDF81-0B6F-6B4D-9F97-66038B2BFCDF}" srcOrd="1" destOrd="0" presId="urn:microsoft.com/office/officeart/2005/8/layout/lProcess2"/>
    <dgm:cxn modelId="{89437469-AAF9-5E4D-A075-724C6A08F639}" type="presOf" srcId="{C4B29032-BC9D-8644-8C9E-2583F8FA948B}" destId="{56DC4B7F-6ED2-DF46-9CB5-B2B6CDC46D56}" srcOrd="0" destOrd="0" presId="urn:microsoft.com/office/officeart/2005/8/layout/lProcess2"/>
    <dgm:cxn modelId="{4FED04EA-77BA-3B41-9C9D-03308407AA05}" type="presOf" srcId="{45D46AF4-B624-9545-A742-0BF63DA4C686}" destId="{54EE0E54-E9B9-6E45-82C7-8028FD3C7079}" srcOrd="0" destOrd="0" presId="urn:microsoft.com/office/officeart/2005/8/layout/lProcess2"/>
    <dgm:cxn modelId="{F63C7D05-586E-1D40-AE16-1ACC0D8391F5}" type="presOf" srcId="{3C7FAA18-DA56-CC4B-B350-5A2887E1B8BA}" destId="{3CBF7366-A6BF-C041-8100-EEF678B181B4}" srcOrd="0" destOrd="0" presId="urn:microsoft.com/office/officeart/2005/8/layout/lProcess2"/>
    <dgm:cxn modelId="{49B655AD-05B1-E149-BA57-9E3896BE1C31}" srcId="{2CA99DC5-47C0-6347-B901-3A0918432BAD}" destId="{7CE4C7A5-453F-F24C-85C6-CD8431182BEF}" srcOrd="0" destOrd="0" parTransId="{86B92EC8-A0E0-6E4A-86EF-21EBA571DC08}" sibTransId="{FDB295B1-6287-834A-A1C3-D188A530E6C1}"/>
    <dgm:cxn modelId="{1406D8A4-3D16-414E-AF87-109EAD13D345}" srcId="{89448E9F-BC21-6841-8525-3ED2A16B8572}" destId="{8D5A4C54-6806-004E-8ECC-60EA0747A114}" srcOrd="2" destOrd="0" parTransId="{8BF32549-D060-5747-89B2-DA9F636289B0}" sibTransId="{0D825396-E78C-5946-A138-1AD684BB2DAD}"/>
    <dgm:cxn modelId="{E1C0C01D-5420-154A-97F4-38AE03A6CF47}" type="presOf" srcId="{11718197-538D-EA4F-81E7-AE9D70B10F05}" destId="{F0763F4B-36F3-7449-8882-56F81B2BC618}" srcOrd="1" destOrd="0" presId="urn:microsoft.com/office/officeart/2005/8/layout/lProcess2"/>
    <dgm:cxn modelId="{C9F41DC7-FBE4-264A-8378-91B31B504746}" type="presOf" srcId="{11718197-538D-EA4F-81E7-AE9D70B10F05}" destId="{072E7D24-E528-B845-B4F0-3F5ADFF3EA25}" srcOrd="0" destOrd="0" presId="urn:microsoft.com/office/officeart/2005/8/layout/lProcess2"/>
    <dgm:cxn modelId="{C80B328C-03CE-4644-A4DB-EADF237E245E}" srcId="{9AB33737-F777-5E45-B4F0-486C590EEA14}" destId="{2CA99DC5-47C0-6347-B901-3A0918432BAD}" srcOrd="3" destOrd="0" parTransId="{4937E953-6561-7847-B5F0-81EE182E3C5F}" sibTransId="{A76502F7-BF24-2048-9C87-19478BA6A215}"/>
    <dgm:cxn modelId="{86BAF70D-9D71-724B-A969-0EA4D082BFE1}" type="presOf" srcId="{2CA99DC5-47C0-6347-B901-3A0918432BAD}" destId="{7BE9C494-DE0E-4540-A80D-FA5CE4CCDDAB}" srcOrd="0" destOrd="0" presId="urn:microsoft.com/office/officeart/2005/8/layout/lProcess2"/>
    <dgm:cxn modelId="{7704C593-6656-B240-A0F8-00CD078F8249}" srcId="{11718197-538D-EA4F-81E7-AE9D70B10F05}" destId="{3CB4F74C-2774-8047-AF81-6A6206925547}" srcOrd="1" destOrd="0" parTransId="{5BCC7C09-E6EC-8D41-9664-5F5C8975B652}" sibTransId="{5368A3A8-6D9C-B34D-9903-F56328CE1586}"/>
    <dgm:cxn modelId="{BAFE3773-5867-8941-8223-57C1C0278490}" srcId="{89448E9F-BC21-6841-8525-3ED2A16B8572}" destId="{FF67268B-0AC5-E749-98F2-2CF6B2B05570}" srcOrd="5" destOrd="0" parTransId="{EE2C8806-CEB0-A346-85CC-73B3559E69D4}" sibTransId="{EF75F0F5-EE37-0442-98AF-051634F5F1FE}"/>
    <dgm:cxn modelId="{3B909207-7E48-6442-9D22-7D2169A2949B}" type="presOf" srcId="{3CB4F74C-2774-8047-AF81-6A6206925547}" destId="{096852F6-6B50-664D-992A-49025E51151F}" srcOrd="0" destOrd="0" presId="urn:microsoft.com/office/officeart/2005/8/layout/lProcess2"/>
    <dgm:cxn modelId="{2FF924EE-8583-9A4D-8FEF-39556904A0A2}" type="presOf" srcId="{8D54CF2C-8C8F-D84B-B9EE-85DA4B062D97}" destId="{D5B223F6-9C9D-7041-8738-2D5BBED3CC7B}" srcOrd="0" destOrd="0" presId="urn:microsoft.com/office/officeart/2005/8/layout/lProcess2"/>
    <dgm:cxn modelId="{0FD69ADE-6EFD-EB4B-8703-E2F1A42E22EF}" type="presOf" srcId="{FF67268B-0AC5-E749-98F2-2CF6B2B05570}" destId="{25E633DA-1BA9-6642-9A99-904B071CC8DF}" srcOrd="0" destOrd="0" presId="urn:microsoft.com/office/officeart/2005/8/layout/lProcess2"/>
    <dgm:cxn modelId="{E34FF41C-4699-6149-9620-9C0CD10EA8E4}" srcId="{9AB33737-F777-5E45-B4F0-486C590EEA14}" destId="{11718197-538D-EA4F-81E7-AE9D70B10F05}" srcOrd="2" destOrd="0" parTransId="{E72CBB1E-9E14-5248-9A57-D7DC88AF1C37}" sibTransId="{8C7F1084-B62E-0341-8C4E-E44958FA767A}"/>
    <dgm:cxn modelId="{DB00E491-EAC4-8945-94CC-AC44E568F7A5}" type="presOf" srcId="{89448E9F-BC21-6841-8525-3ED2A16B8572}" destId="{855EB619-439C-5949-AE66-7C466B053C7D}" srcOrd="0" destOrd="0" presId="urn:microsoft.com/office/officeart/2005/8/layout/lProcess2"/>
    <dgm:cxn modelId="{E444A167-2178-6D4E-8839-F72B2FF5B120}" srcId="{635F7C69-3BCE-9649-B868-0CF3CCD809F6}" destId="{378FD457-3976-6643-BE84-A66EA3D72DC6}" srcOrd="0" destOrd="0" parTransId="{3CD3A55E-08FA-6C48-BECE-86C1356F321B}" sibTransId="{5C13BD8E-DA9C-8345-BAFF-AB6A9C994E7E}"/>
    <dgm:cxn modelId="{7562E83E-FAA7-624D-9DE7-F30FA0B8176F}" type="presParOf" srcId="{D50A8755-0A93-BC4D-A8EF-FD4AC0018E13}" destId="{4CE42F4E-E78E-B641-9771-ABF0C9ACF2AF}" srcOrd="0" destOrd="0" presId="urn:microsoft.com/office/officeart/2005/8/layout/lProcess2"/>
    <dgm:cxn modelId="{C37FF7B2-B2F9-8D42-B031-97065462F7C6}" type="presParOf" srcId="{4CE42F4E-E78E-B641-9771-ABF0C9ACF2AF}" destId="{855EB619-439C-5949-AE66-7C466B053C7D}" srcOrd="0" destOrd="0" presId="urn:microsoft.com/office/officeart/2005/8/layout/lProcess2"/>
    <dgm:cxn modelId="{C8752BE9-32FA-BC49-A761-13B4A8EB150B}" type="presParOf" srcId="{4CE42F4E-E78E-B641-9771-ABF0C9ACF2AF}" destId="{48B69F71-962A-C143-83D9-19976FBCC9E1}" srcOrd="1" destOrd="0" presId="urn:microsoft.com/office/officeart/2005/8/layout/lProcess2"/>
    <dgm:cxn modelId="{3DDD8D1A-DBBB-A046-AD7C-C1544D2F1DB4}" type="presParOf" srcId="{4CE42F4E-E78E-B641-9771-ABF0C9ACF2AF}" destId="{8BD05F18-3B9A-3C49-A781-F9A84E9DE873}" srcOrd="2" destOrd="0" presId="urn:microsoft.com/office/officeart/2005/8/layout/lProcess2"/>
    <dgm:cxn modelId="{F4B6C511-9F39-374D-A3F3-099B7FD96D21}" type="presParOf" srcId="{8BD05F18-3B9A-3C49-A781-F9A84E9DE873}" destId="{C5C566B0-1773-0040-AF82-C098F859383D}" srcOrd="0" destOrd="0" presId="urn:microsoft.com/office/officeart/2005/8/layout/lProcess2"/>
    <dgm:cxn modelId="{AF7232E5-4E7E-6F4E-9A76-A4B1435AF2D0}" type="presParOf" srcId="{C5C566B0-1773-0040-AF82-C098F859383D}" destId="{D0AC3858-6D66-2143-8540-9D55D8A99E1C}" srcOrd="0" destOrd="0" presId="urn:microsoft.com/office/officeart/2005/8/layout/lProcess2"/>
    <dgm:cxn modelId="{298522DC-5D4F-B340-AF98-DC588F1EB272}" type="presParOf" srcId="{C5C566B0-1773-0040-AF82-C098F859383D}" destId="{2F8C259E-2339-7B43-A38C-25431C15BBA6}" srcOrd="1" destOrd="0" presId="urn:microsoft.com/office/officeart/2005/8/layout/lProcess2"/>
    <dgm:cxn modelId="{8FDC7A56-B51F-1B42-9B7D-5BA22CAD3E32}" type="presParOf" srcId="{C5C566B0-1773-0040-AF82-C098F859383D}" destId="{56DC4B7F-6ED2-DF46-9CB5-B2B6CDC46D56}" srcOrd="2" destOrd="0" presId="urn:microsoft.com/office/officeart/2005/8/layout/lProcess2"/>
    <dgm:cxn modelId="{EA76AF3D-61DC-5C4E-9545-0F32F9A6E197}" type="presParOf" srcId="{C5C566B0-1773-0040-AF82-C098F859383D}" destId="{E5195787-E274-AB4A-BFCB-E1AE20905612}" srcOrd="3" destOrd="0" presId="urn:microsoft.com/office/officeart/2005/8/layout/lProcess2"/>
    <dgm:cxn modelId="{984EBEB5-C1BF-CA43-B426-9E00580060DD}" type="presParOf" srcId="{C5C566B0-1773-0040-AF82-C098F859383D}" destId="{E3BAE7E8-7BAF-E848-8225-F21E47C1E32C}" srcOrd="4" destOrd="0" presId="urn:microsoft.com/office/officeart/2005/8/layout/lProcess2"/>
    <dgm:cxn modelId="{78756248-2564-8746-8CFB-E312479EA60D}" type="presParOf" srcId="{C5C566B0-1773-0040-AF82-C098F859383D}" destId="{20F27F2E-EEC2-EC4E-B5C5-042CE0BD0EF1}" srcOrd="5" destOrd="0" presId="urn:microsoft.com/office/officeart/2005/8/layout/lProcess2"/>
    <dgm:cxn modelId="{FA047F20-6ECA-FA4D-8B46-7A3137CC468C}" type="presParOf" srcId="{C5C566B0-1773-0040-AF82-C098F859383D}" destId="{3CBF7366-A6BF-C041-8100-EEF678B181B4}" srcOrd="6" destOrd="0" presId="urn:microsoft.com/office/officeart/2005/8/layout/lProcess2"/>
    <dgm:cxn modelId="{9D2A7B2A-4968-9F42-9368-EE2559A7101B}" type="presParOf" srcId="{C5C566B0-1773-0040-AF82-C098F859383D}" destId="{B0B33C30-CE51-4A46-8DC4-0F5E55490435}" srcOrd="7" destOrd="0" presId="urn:microsoft.com/office/officeart/2005/8/layout/lProcess2"/>
    <dgm:cxn modelId="{66021D8D-E3B0-6246-9517-B3617CD546B7}" type="presParOf" srcId="{C5C566B0-1773-0040-AF82-C098F859383D}" destId="{D5B223F6-9C9D-7041-8738-2D5BBED3CC7B}" srcOrd="8" destOrd="0" presId="urn:microsoft.com/office/officeart/2005/8/layout/lProcess2"/>
    <dgm:cxn modelId="{AC12FC9F-1AD1-5744-8445-4EDF262ADE73}" type="presParOf" srcId="{C5C566B0-1773-0040-AF82-C098F859383D}" destId="{A23D396B-2354-B146-87CB-1C4C84A76F68}" srcOrd="9" destOrd="0" presId="urn:microsoft.com/office/officeart/2005/8/layout/lProcess2"/>
    <dgm:cxn modelId="{7410BAD7-4176-C641-96FF-8FDFE47C31BB}" type="presParOf" srcId="{C5C566B0-1773-0040-AF82-C098F859383D}" destId="{25E633DA-1BA9-6642-9A99-904B071CC8DF}" srcOrd="10" destOrd="0" presId="urn:microsoft.com/office/officeart/2005/8/layout/lProcess2"/>
    <dgm:cxn modelId="{8FD0515D-8F7C-FD48-ACC5-0AD307ABE761}" type="presParOf" srcId="{D50A8755-0A93-BC4D-A8EF-FD4AC0018E13}" destId="{5AD5B9CA-3E24-CB47-8BED-D87C11D7D393}" srcOrd="1" destOrd="0" presId="urn:microsoft.com/office/officeart/2005/8/layout/lProcess2"/>
    <dgm:cxn modelId="{3FB20E21-C5E3-C849-AFF8-90E40FEE3A72}" type="presParOf" srcId="{D50A8755-0A93-BC4D-A8EF-FD4AC0018E13}" destId="{0F6DB00C-92E3-974C-BC3D-0A77BA756BB6}" srcOrd="2" destOrd="0" presId="urn:microsoft.com/office/officeart/2005/8/layout/lProcess2"/>
    <dgm:cxn modelId="{3B78C105-7DD7-3848-B390-59656F5A585E}" type="presParOf" srcId="{0F6DB00C-92E3-974C-BC3D-0A77BA756BB6}" destId="{67520800-5575-4042-81C3-BA705C2C5842}" srcOrd="0" destOrd="0" presId="urn:microsoft.com/office/officeart/2005/8/layout/lProcess2"/>
    <dgm:cxn modelId="{974A237B-CD5B-F541-8B38-B5C47E705FAB}" type="presParOf" srcId="{0F6DB00C-92E3-974C-BC3D-0A77BA756BB6}" destId="{141EDF81-0B6F-6B4D-9F97-66038B2BFCDF}" srcOrd="1" destOrd="0" presId="urn:microsoft.com/office/officeart/2005/8/layout/lProcess2"/>
    <dgm:cxn modelId="{5D24167B-3197-1B4B-94BA-1140AB811420}" type="presParOf" srcId="{0F6DB00C-92E3-974C-BC3D-0A77BA756BB6}" destId="{FF6AFD1B-BBDE-DA49-992D-D313E4913613}" srcOrd="2" destOrd="0" presId="urn:microsoft.com/office/officeart/2005/8/layout/lProcess2"/>
    <dgm:cxn modelId="{F23F94C8-2048-D44B-803A-F53BE5A63BD0}" type="presParOf" srcId="{FF6AFD1B-BBDE-DA49-992D-D313E4913613}" destId="{1EF3DD1C-EA57-374B-9F73-9DC053954498}" srcOrd="0" destOrd="0" presId="urn:microsoft.com/office/officeart/2005/8/layout/lProcess2"/>
    <dgm:cxn modelId="{9D6E68CA-829A-0A4A-ADC0-5B45ED3DD327}" type="presParOf" srcId="{1EF3DD1C-EA57-374B-9F73-9DC053954498}" destId="{88D2DA7E-D7D5-AB41-8652-C5D5298B19A7}" srcOrd="0" destOrd="0" presId="urn:microsoft.com/office/officeart/2005/8/layout/lProcess2"/>
    <dgm:cxn modelId="{8BA09EC3-AC50-0646-A071-B614EBD32765}" type="presParOf" srcId="{D50A8755-0A93-BC4D-A8EF-FD4AC0018E13}" destId="{8653FA9F-F109-C748-94F8-96B4A2CD3DE0}" srcOrd="3" destOrd="0" presId="urn:microsoft.com/office/officeart/2005/8/layout/lProcess2"/>
    <dgm:cxn modelId="{08022555-EAAC-A846-B0F1-F93A7085836F}" type="presParOf" srcId="{D50A8755-0A93-BC4D-A8EF-FD4AC0018E13}" destId="{CFE7CFCD-76D5-814D-8C8F-35FA46B06D73}" srcOrd="4" destOrd="0" presId="urn:microsoft.com/office/officeart/2005/8/layout/lProcess2"/>
    <dgm:cxn modelId="{5E3C2F8A-6909-0F46-AED6-6B3055C52594}" type="presParOf" srcId="{CFE7CFCD-76D5-814D-8C8F-35FA46B06D73}" destId="{072E7D24-E528-B845-B4F0-3F5ADFF3EA25}" srcOrd="0" destOrd="0" presId="urn:microsoft.com/office/officeart/2005/8/layout/lProcess2"/>
    <dgm:cxn modelId="{CE5A346F-B40D-5E41-B59C-89278BAACA2C}" type="presParOf" srcId="{CFE7CFCD-76D5-814D-8C8F-35FA46B06D73}" destId="{F0763F4B-36F3-7449-8882-56F81B2BC618}" srcOrd="1" destOrd="0" presId="urn:microsoft.com/office/officeart/2005/8/layout/lProcess2"/>
    <dgm:cxn modelId="{111671E0-A49C-B442-AAFC-00D827D6DA63}" type="presParOf" srcId="{CFE7CFCD-76D5-814D-8C8F-35FA46B06D73}" destId="{269B6AE4-6C90-C441-9EA4-F47E8ED214B3}" srcOrd="2" destOrd="0" presId="urn:microsoft.com/office/officeart/2005/8/layout/lProcess2"/>
    <dgm:cxn modelId="{61A2DE10-E118-124A-B89C-96563DCB0754}" type="presParOf" srcId="{269B6AE4-6C90-C441-9EA4-F47E8ED214B3}" destId="{790D9D52-27BE-0644-AEEA-817566C825A1}" srcOrd="0" destOrd="0" presId="urn:microsoft.com/office/officeart/2005/8/layout/lProcess2"/>
    <dgm:cxn modelId="{9D9CA5B3-8D0D-8B4C-A0CA-8A126FE2BF68}" type="presParOf" srcId="{790D9D52-27BE-0644-AEEA-817566C825A1}" destId="{54EE0E54-E9B9-6E45-82C7-8028FD3C7079}" srcOrd="0" destOrd="0" presId="urn:microsoft.com/office/officeart/2005/8/layout/lProcess2"/>
    <dgm:cxn modelId="{00F467F7-1A47-C34F-B440-7A2492F2CD70}" type="presParOf" srcId="{790D9D52-27BE-0644-AEEA-817566C825A1}" destId="{7AE530CE-1606-0944-8E8C-E2C3CB04A57C}" srcOrd="1" destOrd="0" presId="urn:microsoft.com/office/officeart/2005/8/layout/lProcess2"/>
    <dgm:cxn modelId="{5B83A98C-581C-6448-8809-360081190F52}" type="presParOf" srcId="{790D9D52-27BE-0644-AEEA-817566C825A1}" destId="{096852F6-6B50-664D-992A-49025E51151F}" srcOrd="2" destOrd="0" presId="urn:microsoft.com/office/officeart/2005/8/layout/lProcess2"/>
    <dgm:cxn modelId="{3082A5C1-37B8-4343-968B-5634696F1D9B}" type="presParOf" srcId="{D50A8755-0A93-BC4D-A8EF-FD4AC0018E13}" destId="{8D9236A0-1D5E-4F45-8E43-AA4AE50F9C64}" srcOrd="5" destOrd="0" presId="urn:microsoft.com/office/officeart/2005/8/layout/lProcess2"/>
    <dgm:cxn modelId="{6797958A-D885-334F-8CDF-174C09D1ED9C}" type="presParOf" srcId="{D50A8755-0A93-BC4D-A8EF-FD4AC0018E13}" destId="{D3841518-6290-1E41-AA03-F9584768871B}" srcOrd="6" destOrd="0" presId="urn:microsoft.com/office/officeart/2005/8/layout/lProcess2"/>
    <dgm:cxn modelId="{38892994-2FC3-8D43-988D-FDDD68FF2B8D}" type="presParOf" srcId="{D3841518-6290-1E41-AA03-F9584768871B}" destId="{7BE9C494-DE0E-4540-A80D-FA5CE4CCDDAB}" srcOrd="0" destOrd="0" presId="urn:microsoft.com/office/officeart/2005/8/layout/lProcess2"/>
    <dgm:cxn modelId="{E3625318-1C58-A640-95A1-829F8A1523FC}" type="presParOf" srcId="{D3841518-6290-1E41-AA03-F9584768871B}" destId="{83809269-1A46-3247-9F67-DFDD2019BF10}" srcOrd="1" destOrd="0" presId="urn:microsoft.com/office/officeart/2005/8/layout/lProcess2"/>
    <dgm:cxn modelId="{E7453016-030A-CA4D-ADDE-94C3B2233189}" type="presParOf" srcId="{D3841518-6290-1E41-AA03-F9584768871B}" destId="{32B77344-7A70-164E-8A3E-F5FA239FE56F}" srcOrd="2" destOrd="0" presId="urn:microsoft.com/office/officeart/2005/8/layout/lProcess2"/>
    <dgm:cxn modelId="{607C18FE-2E3C-E94F-BB2A-E6357B0D025E}" type="presParOf" srcId="{32B77344-7A70-164E-8A3E-F5FA239FE56F}" destId="{582B4720-3390-EA46-8040-B9442D17DC80}" srcOrd="0" destOrd="0" presId="urn:microsoft.com/office/officeart/2005/8/layout/lProcess2"/>
    <dgm:cxn modelId="{0C8E4488-D41B-784A-BD7F-09119C07B7C9}" type="presParOf" srcId="{582B4720-3390-EA46-8040-B9442D17DC80}" destId="{48170F5C-8DE6-CC4A-BA52-6FA115B15880}" srcOrd="0" destOrd="0" presId="urn:microsoft.com/office/officeart/2005/8/layout/lProcess2"/>
    <dgm:cxn modelId="{DC1812A4-21D1-3843-BFA7-E4B700F090FE}" type="presParOf" srcId="{582B4720-3390-EA46-8040-B9442D17DC80}" destId="{7159BD8E-0229-894C-888B-8E38F3E5C9D7}" srcOrd="1" destOrd="0" presId="urn:microsoft.com/office/officeart/2005/8/layout/lProcess2"/>
    <dgm:cxn modelId="{72F2414F-1D54-A04C-9066-22A1B977A1DD}" type="presParOf" srcId="{582B4720-3390-EA46-8040-B9442D17DC80}" destId="{468E4CB4-E375-2143-A83B-AE71F9763EA1}"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221DF-EB1F-9245-BDB7-FA0E3EAF09FD}">
      <dsp:nvSpPr>
        <dsp:cNvPr id="0" name=""/>
        <dsp:cNvSpPr/>
      </dsp:nvSpPr>
      <dsp:spPr>
        <a:xfrm>
          <a:off x="0" y="279223"/>
          <a:ext cx="21504096" cy="453600"/>
        </a:xfrm>
        <a:prstGeom prst="rect">
          <a:avLst/>
        </a:prstGeom>
        <a:solidFill>
          <a:schemeClr val="accent1">
            <a:alpha val="90000"/>
            <a:tint val="40000"/>
            <a:hueOff val="0"/>
            <a:satOff val="0"/>
            <a:lumOff val="0"/>
            <a:alphaOff val="0"/>
          </a:schemeClr>
        </a:solidFill>
        <a:ln>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278D3E3E-38FF-3F46-BAA1-62FBFED2F8FD}">
      <dsp:nvSpPr>
        <dsp:cNvPr id="0" name=""/>
        <dsp:cNvSpPr/>
      </dsp:nvSpPr>
      <dsp:spPr>
        <a:xfrm>
          <a:off x="1075204" y="13543"/>
          <a:ext cx="18600376" cy="531360"/>
        </a:xfrm>
        <a:prstGeom prst="roundRect">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3" tIns="0" rIns="568963" bIns="0" numCol="1" spcCol="1270" anchor="ctr" anchorCtr="0">
          <a:noAutofit/>
        </a:bodyPr>
        <a:lstStyle/>
        <a:p>
          <a:pPr lvl="0" algn="l" defTabSz="1600200" rtl="0">
            <a:lnSpc>
              <a:spcPct val="90000"/>
            </a:lnSpc>
            <a:spcBef>
              <a:spcPct val="0"/>
            </a:spcBef>
            <a:spcAft>
              <a:spcPct val="35000"/>
            </a:spcAft>
          </a:pPr>
          <a:r>
            <a:rPr lang="ru-RU" sz="3600" b="0" i="0" kern="1200" baseline="0" dirty="0">
              <a:solidFill>
                <a:srgbClr val="263A56"/>
              </a:solidFill>
              <a:latin typeface="+mn-lt"/>
            </a:rPr>
            <a:t>1. Анализ способов построения и типов современных </a:t>
          </a:r>
          <a:r>
            <a:rPr lang="ru-RU" sz="3600" b="0" i="0" kern="1200" baseline="0" dirty="0" err="1">
              <a:solidFill>
                <a:srgbClr val="263A56"/>
              </a:solidFill>
              <a:latin typeface="+mn-lt"/>
            </a:rPr>
            <a:t>нейронных</a:t>
          </a:r>
          <a:r>
            <a:rPr lang="ru-RU" sz="3600" b="0" i="0" kern="1200" baseline="0" dirty="0">
              <a:solidFill>
                <a:srgbClr val="263A56"/>
              </a:solidFill>
              <a:latin typeface="+mn-lt"/>
            </a:rPr>
            <a:t> </a:t>
          </a:r>
          <a:r>
            <a:rPr lang="ru-RU" sz="3600" b="0" i="0" kern="1200" baseline="0" dirty="0" err="1">
              <a:solidFill>
                <a:srgbClr val="263A56"/>
              </a:solidFill>
              <a:latin typeface="+mn-lt"/>
            </a:rPr>
            <a:t>сетеи</a:t>
          </a:r>
          <a:r>
            <a:rPr lang="ru-RU" sz="3600" b="0" i="0" kern="1200" baseline="0" dirty="0">
              <a:solidFill>
                <a:srgbClr val="263A56"/>
              </a:solidFill>
              <a:latin typeface="+mn-lt"/>
            </a:rPr>
            <a:t>̆.</a:t>
          </a:r>
          <a:endParaRPr lang="ru-RU" sz="3600" kern="1200" dirty="0">
            <a:solidFill>
              <a:srgbClr val="263A56"/>
            </a:solidFill>
            <a:latin typeface="+mn-lt"/>
          </a:endParaRPr>
        </a:p>
      </dsp:txBody>
      <dsp:txXfrm>
        <a:off x="1101143" y="39482"/>
        <a:ext cx="18548498" cy="479482"/>
      </dsp:txXfrm>
    </dsp:sp>
    <dsp:sp modelId="{49936CA0-1422-5042-AD32-C95FFDBCBE2E}">
      <dsp:nvSpPr>
        <dsp:cNvPr id="0" name=""/>
        <dsp:cNvSpPr/>
      </dsp:nvSpPr>
      <dsp:spPr>
        <a:xfrm>
          <a:off x="0" y="1095703"/>
          <a:ext cx="21504096" cy="453600"/>
        </a:xfrm>
        <a:prstGeom prst="rect">
          <a:avLst/>
        </a:prstGeom>
        <a:solidFill>
          <a:schemeClr val="accent1">
            <a:alpha val="90000"/>
            <a:tint val="40000"/>
            <a:hueOff val="0"/>
            <a:satOff val="0"/>
            <a:lumOff val="0"/>
            <a:alphaOff val="0"/>
          </a:schemeClr>
        </a:solidFill>
        <a:ln>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8FE3FD67-D393-0A4D-A624-5A3E02A6A681}">
      <dsp:nvSpPr>
        <dsp:cNvPr id="0" name=""/>
        <dsp:cNvSpPr/>
      </dsp:nvSpPr>
      <dsp:spPr>
        <a:xfrm>
          <a:off x="1075204" y="830023"/>
          <a:ext cx="18600376" cy="531360"/>
        </a:xfrm>
        <a:prstGeom prst="roundRect">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3" tIns="0" rIns="568963" bIns="0" numCol="1" spcCol="1270" anchor="ctr" anchorCtr="0">
          <a:noAutofit/>
        </a:bodyPr>
        <a:lstStyle/>
        <a:p>
          <a:pPr lvl="0" algn="l" defTabSz="1600200" rtl="0">
            <a:lnSpc>
              <a:spcPct val="90000"/>
            </a:lnSpc>
            <a:spcBef>
              <a:spcPct val="0"/>
            </a:spcBef>
            <a:spcAft>
              <a:spcPct val="35000"/>
            </a:spcAft>
          </a:pPr>
          <a:r>
            <a:rPr lang="ru-RU" sz="3600" b="0" i="0" kern="1200" baseline="0" dirty="0">
              <a:solidFill>
                <a:srgbClr val="263A56"/>
              </a:solidFill>
              <a:latin typeface="+mn-lt"/>
            </a:rPr>
            <a:t>2. Составление технического задания на проект.</a:t>
          </a:r>
          <a:endParaRPr lang="ru-RU" sz="3600" kern="1200" dirty="0">
            <a:solidFill>
              <a:srgbClr val="263A56"/>
            </a:solidFill>
            <a:latin typeface="+mn-lt"/>
          </a:endParaRPr>
        </a:p>
      </dsp:txBody>
      <dsp:txXfrm>
        <a:off x="1101143" y="855962"/>
        <a:ext cx="18548498" cy="479482"/>
      </dsp:txXfrm>
    </dsp:sp>
    <dsp:sp modelId="{38BB904A-B041-D041-9F46-4B5AA2732A54}">
      <dsp:nvSpPr>
        <dsp:cNvPr id="0" name=""/>
        <dsp:cNvSpPr/>
      </dsp:nvSpPr>
      <dsp:spPr>
        <a:xfrm>
          <a:off x="0" y="1912183"/>
          <a:ext cx="21504096" cy="453600"/>
        </a:xfrm>
        <a:prstGeom prst="rect">
          <a:avLst/>
        </a:prstGeom>
        <a:solidFill>
          <a:schemeClr val="accent1">
            <a:alpha val="90000"/>
            <a:tint val="40000"/>
            <a:hueOff val="0"/>
            <a:satOff val="0"/>
            <a:lumOff val="0"/>
            <a:alphaOff val="0"/>
          </a:schemeClr>
        </a:solidFill>
        <a:ln>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C8F7884E-67F0-2D41-AB69-D841016C4CAB}">
      <dsp:nvSpPr>
        <dsp:cNvPr id="0" name=""/>
        <dsp:cNvSpPr/>
      </dsp:nvSpPr>
      <dsp:spPr>
        <a:xfrm>
          <a:off x="1075204" y="1646503"/>
          <a:ext cx="18600376" cy="531360"/>
        </a:xfrm>
        <a:prstGeom prst="roundRect">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3" tIns="0" rIns="568963" bIns="0" numCol="1" spcCol="1270" anchor="ctr" anchorCtr="0">
          <a:noAutofit/>
        </a:bodyPr>
        <a:lstStyle/>
        <a:p>
          <a:pPr lvl="0" algn="l" defTabSz="1600200" rtl="0">
            <a:lnSpc>
              <a:spcPct val="90000"/>
            </a:lnSpc>
            <a:spcBef>
              <a:spcPct val="0"/>
            </a:spcBef>
            <a:spcAft>
              <a:spcPct val="35000"/>
            </a:spcAft>
          </a:pPr>
          <a:r>
            <a:rPr lang="ru-RU" sz="3600" b="0" i="0" kern="1200" baseline="0" dirty="0">
              <a:solidFill>
                <a:srgbClr val="263A56"/>
              </a:solidFill>
              <a:latin typeface="+mn-lt"/>
            </a:rPr>
            <a:t>3. Подготовка обучающего и тестового набора данных.</a:t>
          </a:r>
          <a:endParaRPr lang="ru-RU" sz="3600" kern="1200" dirty="0">
            <a:solidFill>
              <a:srgbClr val="263A56"/>
            </a:solidFill>
            <a:latin typeface="+mn-lt"/>
          </a:endParaRPr>
        </a:p>
      </dsp:txBody>
      <dsp:txXfrm>
        <a:off x="1101143" y="1672442"/>
        <a:ext cx="18548498" cy="479482"/>
      </dsp:txXfrm>
    </dsp:sp>
    <dsp:sp modelId="{36CE87F4-1E02-CB45-87FF-C1358350C920}">
      <dsp:nvSpPr>
        <dsp:cNvPr id="0" name=""/>
        <dsp:cNvSpPr/>
      </dsp:nvSpPr>
      <dsp:spPr>
        <a:xfrm>
          <a:off x="0" y="2728663"/>
          <a:ext cx="21504096" cy="453600"/>
        </a:xfrm>
        <a:prstGeom prst="rect">
          <a:avLst/>
        </a:prstGeom>
        <a:solidFill>
          <a:schemeClr val="accent1">
            <a:alpha val="90000"/>
            <a:tint val="40000"/>
            <a:hueOff val="0"/>
            <a:satOff val="0"/>
            <a:lumOff val="0"/>
            <a:alphaOff val="0"/>
          </a:schemeClr>
        </a:solidFill>
        <a:ln>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7205B160-C6F3-064B-B1A9-C0D273B50E96}">
      <dsp:nvSpPr>
        <dsp:cNvPr id="0" name=""/>
        <dsp:cNvSpPr/>
      </dsp:nvSpPr>
      <dsp:spPr>
        <a:xfrm>
          <a:off x="1075204" y="2462983"/>
          <a:ext cx="18600376" cy="531360"/>
        </a:xfrm>
        <a:prstGeom prst="roundRect">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3" tIns="0" rIns="568963" bIns="0" numCol="1" spcCol="1270" anchor="ctr" anchorCtr="0">
          <a:noAutofit/>
        </a:bodyPr>
        <a:lstStyle/>
        <a:p>
          <a:pPr lvl="0" algn="l" defTabSz="1600200" rtl="0">
            <a:lnSpc>
              <a:spcPct val="90000"/>
            </a:lnSpc>
            <a:spcBef>
              <a:spcPct val="0"/>
            </a:spcBef>
            <a:spcAft>
              <a:spcPct val="35000"/>
            </a:spcAft>
          </a:pPr>
          <a:r>
            <a:rPr lang="ru-RU" sz="3600" b="0" i="0" kern="1200" baseline="0" dirty="0">
              <a:solidFill>
                <a:srgbClr val="263A56"/>
              </a:solidFill>
              <a:latin typeface="+mn-lt"/>
            </a:rPr>
            <a:t>4. Построение и обучение </a:t>
          </a:r>
          <a:r>
            <a:rPr lang="ru-RU" sz="3600" b="0" i="0" kern="1200" baseline="0" dirty="0" err="1">
              <a:solidFill>
                <a:srgbClr val="263A56"/>
              </a:solidFill>
              <a:latin typeface="+mn-lt"/>
            </a:rPr>
            <a:t>нейроннои</a:t>
          </a:r>
          <a:r>
            <a:rPr lang="ru-RU" sz="3600" b="0" i="0" kern="1200" baseline="0" dirty="0">
              <a:solidFill>
                <a:srgbClr val="263A56"/>
              </a:solidFill>
              <a:latin typeface="+mn-lt"/>
            </a:rPr>
            <a:t>̆ сети.</a:t>
          </a:r>
          <a:endParaRPr lang="ru-RU" sz="3600" kern="1200" dirty="0">
            <a:solidFill>
              <a:srgbClr val="263A56"/>
            </a:solidFill>
            <a:latin typeface="+mn-lt"/>
          </a:endParaRPr>
        </a:p>
      </dsp:txBody>
      <dsp:txXfrm>
        <a:off x="1101143" y="2488922"/>
        <a:ext cx="18548498" cy="479482"/>
      </dsp:txXfrm>
    </dsp:sp>
    <dsp:sp modelId="{1335D824-9E81-D943-B7ED-2F99D5C47DB2}">
      <dsp:nvSpPr>
        <dsp:cNvPr id="0" name=""/>
        <dsp:cNvSpPr/>
      </dsp:nvSpPr>
      <dsp:spPr>
        <a:xfrm>
          <a:off x="0" y="3545143"/>
          <a:ext cx="21504096" cy="453600"/>
        </a:xfrm>
        <a:prstGeom prst="rect">
          <a:avLst/>
        </a:prstGeom>
        <a:solidFill>
          <a:schemeClr val="accent1">
            <a:alpha val="90000"/>
            <a:tint val="40000"/>
            <a:hueOff val="0"/>
            <a:satOff val="0"/>
            <a:lumOff val="0"/>
            <a:alphaOff val="0"/>
          </a:schemeClr>
        </a:solidFill>
        <a:ln>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44517ABC-2AAD-3E4D-84E3-CE5DA04DA9F1}">
      <dsp:nvSpPr>
        <dsp:cNvPr id="0" name=""/>
        <dsp:cNvSpPr/>
      </dsp:nvSpPr>
      <dsp:spPr>
        <a:xfrm>
          <a:off x="1075204" y="3279463"/>
          <a:ext cx="18600376" cy="531360"/>
        </a:xfrm>
        <a:prstGeom prst="roundRect">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3" tIns="0" rIns="568963" bIns="0" numCol="1" spcCol="1270" anchor="ctr" anchorCtr="0">
          <a:noAutofit/>
        </a:bodyPr>
        <a:lstStyle/>
        <a:p>
          <a:pPr lvl="0" algn="l" defTabSz="1600200" rtl="0">
            <a:lnSpc>
              <a:spcPct val="90000"/>
            </a:lnSpc>
            <a:spcBef>
              <a:spcPct val="0"/>
            </a:spcBef>
            <a:spcAft>
              <a:spcPct val="35000"/>
            </a:spcAft>
          </a:pPr>
          <a:r>
            <a:rPr lang="ru-RU" sz="3600" b="0" i="0" kern="1200" baseline="0" dirty="0">
              <a:solidFill>
                <a:srgbClr val="263A56"/>
              </a:solidFill>
              <a:latin typeface="+mn-lt"/>
            </a:rPr>
            <a:t>5. Тестирование </a:t>
          </a:r>
          <a:r>
            <a:rPr lang="ru-RU" sz="3600" b="0" i="0" kern="1200" baseline="0" dirty="0" err="1">
              <a:solidFill>
                <a:srgbClr val="263A56"/>
              </a:solidFill>
              <a:latin typeface="+mn-lt"/>
            </a:rPr>
            <a:t>нейроннои</a:t>
          </a:r>
          <a:r>
            <a:rPr lang="ru-RU" sz="3600" b="0" i="0" kern="1200" baseline="0" dirty="0">
              <a:solidFill>
                <a:srgbClr val="263A56"/>
              </a:solidFill>
              <a:latin typeface="+mn-lt"/>
            </a:rPr>
            <a:t>̆ сети.</a:t>
          </a:r>
          <a:endParaRPr lang="ru-RU" sz="3600" kern="1200" dirty="0">
            <a:solidFill>
              <a:srgbClr val="263A56"/>
            </a:solidFill>
            <a:latin typeface="+mn-lt"/>
          </a:endParaRPr>
        </a:p>
      </dsp:txBody>
      <dsp:txXfrm>
        <a:off x="1101143" y="3305402"/>
        <a:ext cx="18548498" cy="479482"/>
      </dsp:txXfrm>
    </dsp:sp>
    <dsp:sp modelId="{FE2E0685-5896-6A48-B47A-6A6BEDC5AA74}">
      <dsp:nvSpPr>
        <dsp:cNvPr id="0" name=""/>
        <dsp:cNvSpPr/>
      </dsp:nvSpPr>
      <dsp:spPr>
        <a:xfrm>
          <a:off x="0" y="4361623"/>
          <a:ext cx="21504096" cy="453600"/>
        </a:xfrm>
        <a:prstGeom prst="rect">
          <a:avLst/>
        </a:prstGeom>
        <a:solidFill>
          <a:schemeClr val="accent1">
            <a:alpha val="90000"/>
            <a:tint val="40000"/>
            <a:hueOff val="0"/>
            <a:satOff val="0"/>
            <a:lumOff val="0"/>
            <a:alphaOff val="0"/>
          </a:schemeClr>
        </a:solidFill>
        <a:ln>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432E02A3-D1EB-7149-BEB1-F8C68516557E}">
      <dsp:nvSpPr>
        <dsp:cNvPr id="0" name=""/>
        <dsp:cNvSpPr/>
      </dsp:nvSpPr>
      <dsp:spPr>
        <a:xfrm>
          <a:off x="1075204" y="4095943"/>
          <a:ext cx="18600376" cy="531360"/>
        </a:xfrm>
        <a:prstGeom prst="roundRect">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3" tIns="0" rIns="568963" bIns="0" numCol="1" spcCol="1270" anchor="ctr" anchorCtr="0">
          <a:noAutofit/>
        </a:bodyPr>
        <a:lstStyle/>
        <a:p>
          <a:pPr lvl="0" algn="l" defTabSz="1600200" rtl="0">
            <a:lnSpc>
              <a:spcPct val="90000"/>
            </a:lnSpc>
            <a:spcBef>
              <a:spcPct val="0"/>
            </a:spcBef>
            <a:spcAft>
              <a:spcPct val="35000"/>
            </a:spcAft>
          </a:pPr>
          <a:r>
            <a:rPr lang="ru-RU" sz="3600" b="0" i="0" kern="1200" baseline="0" dirty="0">
              <a:solidFill>
                <a:srgbClr val="263A56"/>
              </a:solidFill>
              <a:latin typeface="+mn-lt"/>
            </a:rPr>
            <a:t>6. Оформление </a:t>
          </a:r>
          <a:r>
            <a:rPr lang="ru-RU" sz="3600" b="0" i="0" kern="1200" baseline="0" dirty="0" err="1">
              <a:solidFill>
                <a:srgbClr val="263A56"/>
              </a:solidFill>
              <a:latin typeface="+mn-lt"/>
            </a:rPr>
            <a:t>программнои</a:t>
          </a:r>
          <a:r>
            <a:rPr lang="ru-RU" sz="3600" b="0" i="0" kern="1200" baseline="0" dirty="0">
              <a:solidFill>
                <a:srgbClr val="263A56"/>
              </a:solidFill>
              <a:latin typeface="+mn-lt"/>
            </a:rPr>
            <a:t>̆ и </a:t>
          </a:r>
          <a:r>
            <a:rPr lang="ru-RU" sz="3600" b="0" i="0" kern="1200" baseline="0" dirty="0" err="1">
              <a:solidFill>
                <a:srgbClr val="263A56"/>
              </a:solidFill>
              <a:latin typeface="+mn-lt"/>
            </a:rPr>
            <a:t>проектнои</a:t>
          </a:r>
          <a:r>
            <a:rPr lang="ru-RU" sz="3600" b="0" i="0" kern="1200" baseline="0" dirty="0">
              <a:solidFill>
                <a:srgbClr val="263A56"/>
              </a:solidFill>
              <a:latin typeface="+mn-lt"/>
            </a:rPr>
            <a:t>̆ документации.</a:t>
          </a:r>
          <a:endParaRPr lang="ru-RU" sz="3600" kern="1200" dirty="0">
            <a:solidFill>
              <a:srgbClr val="263A56"/>
            </a:solidFill>
            <a:latin typeface="+mn-lt"/>
          </a:endParaRPr>
        </a:p>
      </dsp:txBody>
      <dsp:txXfrm>
        <a:off x="1101143" y="4121882"/>
        <a:ext cx="18548498"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91D0E-DBBF-3243-B413-5D08040D700C}">
      <dsp:nvSpPr>
        <dsp:cNvPr id="0" name=""/>
        <dsp:cNvSpPr/>
      </dsp:nvSpPr>
      <dsp:spPr>
        <a:xfrm>
          <a:off x="18916" y="725132"/>
          <a:ext cx="5654028" cy="3392417"/>
        </a:xfrm>
        <a:prstGeom prst="roundRect">
          <a:avLst>
            <a:gd name="adj" fmla="val 10000"/>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ru-RU" sz="4300" b="0" i="0" kern="1200" baseline="0" dirty="0"/>
            <a:t>Определение наличия людей в помещении и вида их деятельности на основе данных о микроклимате</a:t>
          </a:r>
          <a:endParaRPr lang="ru-RU" sz="4300" kern="1200" dirty="0"/>
        </a:p>
      </dsp:txBody>
      <dsp:txXfrm>
        <a:off x="118277" y="824493"/>
        <a:ext cx="5455306" cy="3193695"/>
      </dsp:txXfrm>
    </dsp:sp>
    <dsp:sp modelId="{04193783-81A1-3647-BE4D-70DF9174B787}">
      <dsp:nvSpPr>
        <dsp:cNvPr id="0" name=""/>
        <dsp:cNvSpPr/>
      </dsp:nvSpPr>
      <dsp:spPr>
        <a:xfrm>
          <a:off x="6238348" y="1720241"/>
          <a:ext cx="1198654" cy="140219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6238348" y="2000681"/>
        <a:ext cx="839058" cy="841319"/>
      </dsp:txXfrm>
    </dsp:sp>
    <dsp:sp modelId="{81F277C2-8BA1-5944-AA85-3E26213A6BC0}">
      <dsp:nvSpPr>
        <dsp:cNvPr id="0" name=""/>
        <dsp:cNvSpPr/>
      </dsp:nvSpPr>
      <dsp:spPr>
        <a:xfrm>
          <a:off x="7934556" y="725132"/>
          <a:ext cx="5654028" cy="3392417"/>
        </a:xfrm>
        <a:prstGeom prst="roundRect">
          <a:avLst>
            <a:gd name="adj" fmla="val 10000"/>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ru-RU" sz="4300" b="0" i="0" kern="1200" baseline="0" dirty="0"/>
            <a:t>выявление паттернов в данных</a:t>
          </a:r>
          <a:endParaRPr lang="ru-RU" sz="4300" kern="1200" dirty="0"/>
        </a:p>
      </dsp:txBody>
      <dsp:txXfrm>
        <a:off x="8033917" y="824493"/>
        <a:ext cx="5455306" cy="3193695"/>
      </dsp:txXfrm>
    </dsp:sp>
    <dsp:sp modelId="{03767202-F9B0-0146-8F58-5F4BF7FD0976}">
      <dsp:nvSpPr>
        <dsp:cNvPr id="0" name=""/>
        <dsp:cNvSpPr/>
      </dsp:nvSpPr>
      <dsp:spPr>
        <a:xfrm>
          <a:off x="14153988" y="1720241"/>
          <a:ext cx="1198654" cy="1402199"/>
        </a:xfrm>
        <a:prstGeom prst="rightArrow">
          <a:avLst>
            <a:gd name="adj1" fmla="val 60000"/>
            <a:gd name="adj2" fmla="val 50000"/>
          </a:avLst>
        </a:prstGeom>
        <a:solidFill>
          <a:schemeClr val="accent1">
            <a:tint val="60000"/>
            <a:hueOff val="0"/>
            <a:satOff val="0"/>
            <a:lumOff val="0"/>
            <a:alphaOff val="0"/>
          </a:schemeClr>
        </a:solidFill>
        <a:ln>
          <a:noFill/>
        </a:ln>
        <a:effectLst>
          <a:outerShdw blurRad="50800" dist="25400" dir="5400000"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endParaRPr lang="en-US" sz="3400" kern="1200"/>
        </a:p>
      </dsp:txBody>
      <dsp:txXfrm>
        <a:off x="14153988" y="2000681"/>
        <a:ext cx="839058" cy="841319"/>
      </dsp:txXfrm>
    </dsp:sp>
    <dsp:sp modelId="{E99991BE-7BD4-5649-B340-EB5E16187D52}">
      <dsp:nvSpPr>
        <dsp:cNvPr id="0" name=""/>
        <dsp:cNvSpPr/>
      </dsp:nvSpPr>
      <dsp:spPr>
        <a:xfrm>
          <a:off x="15850196" y="725132"/>
          <a:ext cx="5654028" cy="3392417"/>
        </a:xfrm>
        <a:prstGeom prst="roundRect">
          <a:avLst>
            <a:gd name="adj" fmla="val 10000"/>
          </a:avLst>
        </a:prstGeom>
        <a:solidFill>
          <a:schemeClr val="lt1">
            <a:hueOff val="0"/>
            <a:satOff val="0"/>
            <a:lumOff val="0"/>
            <a:alphaOff val="0"/>
          </a:schemeClr>
        </a:solidFill>
        <a:ln>
          <a:solidFill>
            <a:schemeClr val="accent1">
              <a:shade val="80000"/>
              <a:hueOff val="0"/>
              <a:satOff val="0"/>
              <a:lumOff val="0"/>
              <a:alphaOff val="0"/>
            </a:schemeClr>
          </a:solidFill>
        </a:ln>
        <a:effectLst>
          <a:outerShdw blurRad="50800" dist="25400" dir="5400000"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ru-RU" sz="4300" b="0" i="0" kern="1200" baseline="0" dirty="0"/>
            <a:t>относится к задаче классификации</a:t>
          </a:r>
          <a:endParaRPr lang="ru-RU" sz="4300" kern="1200" dirty="0"/>
        </a:p>
      </dsp:txBody>
      <dsp:txXfrm>
        <a:off x="15949557" y="824493"/>
        <a:ext cx="5455306" cy="31936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EB619-439C-5949-AE66-7C466B053C7D}">
      <dsp:nvSpPr>
        <dsp:cNvPr id="0" name=""/>
        <dsp:cNvSpPr/>
      </dsp:nvSpPr>
      <dsp:spPr>
        <a:xfrm>
          <a:off x="5184"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Свёрточные сети</a:t>
          </a:r>
          <a:endParaRPr lang="ru-RU" sz="4000" kern="1200" dirty="0"/>
        </a:p>
      </dsp:txBody>
      <dsp:txXfrm>
        <a:off x="5184" y="0"/>
        <a:ext cx="5087811" cy="2430569"/>
      </dsp:txXfrm>
    </dsp:sp>
    <dsp:sp modelId="{D0AC3858-6D66-2143-8540-9D55D8A99E1C}">
      <dsp:nvSpPr>
        <dsp:cNvPr id="0" name=""/>
        <dsp:cNvSpPr/>
      </dsp:nvSpPr>
      <dsp:spPr>
        <a:xfrm>
          <a:off x="438707" y="2093003"/>
          <a:ext cx="3987134"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поиск объектов на фото и видео</a:t>
          </a:r>
          <a:endParaRPr lang="ru-RU" sz="3200" kern="1200" dirty="0"/>
        </a:p>
      </dsp:txBody>
      <dsp:txXfrm>
        <a:off x="464220" y="2118516"/>
        <a:ext cx="3936108" cy="820036"/>
      </dsp:txXfrm>
    </dsp:sp>
    <dsp:sp modelId="{56DC4B7F-6ED2-DF46-9CB5-B2B6CDC46D56}">
      <dsp:nvSpPr>
        <dsp:cNvPr id="0" name=""/>
        <dsp:cNvSpPr/>
      </dsp:nvSpPr>
      <dsp:spPr>
        <a:xfrm>
          <a:off x="438707" y="2890913"/>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распознавание лиц</a:t>
          </a:r>
          <a:endParaRPr lang="ru-RU" sz="3200" kern="1200" dirty="0"/>
        </a:p>
      </dsp:txBody>
      <dsp:txXfrm>
        <a:off x="464220" y="2916426"/>
        <a:ext cx="4019223" cy="820036"/>
      </dsp:txXfrm>
    </dsp:sp>
    <dsp:sp modelId="{E3BAE7E8-7BAF-E848-8225-F21E47C1E32C}">
      <dsp:nvSpPr>
        <dsp:cNvPr id="0" name=""/>
        <dsp:cNvSpPr/>
      </dsp:nvSpPr>
      <dsp:spPr>
        <a:xfrm>
          <a:off x="438707" y="4004344"/>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перенос стиля</a:t>
          </a:r>
          <a:endParaRPr lang="ru-RU" sz="3200" kern="1200" dirty="0"/>
        </a:p>
      </dsp:txBody>
      <dsp:txXfrm>
        <a:off x="464220" y="4029857"/>
        <a:ext cx="4019223" cy="820036"/>
      </dsp:txXfrm>
    </dsp:sp>
    <dsp:sp modelId="{3CBF7366-A6BF-C041-8100-EEF678B181B4}">
      <dsp:nvSpPr>
        <dsp:cNvPr id="0" name=""/>
        <dsp:cNvSpPr/>
      </dsp:nvSpPr>
      <dsp:spPr>
        <a:xfrm>
          <a:off x="438707" y="5057296"/>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генерация и дорисовка изображений</a:t>
          </a:r>
          <a:endParaRPr lang="ru-RU" sz="3200" kern="1200" dirty="0"/>
        </a:p>
      </dsp:txBody>
      <dsp:txXfrm>
        <a:off x="464220" y="5082809"/>
        <a:ext cx="4019223" cy="820036"/>
      </dsp:txXfrm>
    </dsp:sp>
    <dsp:sp modelId="{D5B223F6-9C9D-7041-8738-2D5BBED3CC7B}">
      <dsp:nvSpPr>
        <dsp:cNvPr id="0" name=""/>
        <dsp:cNvSpPr/>
      </dsp:nvSpPr>
      <dsp:spPr>
        <a:xfrm>
          <a:off x="438707" y="6023133"/>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создание эффектов</a:t>
          </a:r>
          <a:endParaRPr lang="ru-RU" sz="3200" kern="1200" dirty="0"/>
        </a:p>
      </dsp:txBody>
      <dsp:txXfrm>
        <a:off x="464220" y="6048646"/>
        <a:ext cx="4019223" cy="820036"/>
      </dsp:txXfrm>
    </dsp:sp>
    <dsp:sp modelId="{25E633DA-1BA9-6642-9A99-904B071CC8DF}">
      <dsp:nvSpPr>
        <dsp:cNvPr id="0" name=""/>
        <dsp:cNvSpPr/>
      </dsp:nvSpPr>
      <dsp:spPr>
        <a:xfrm>
          <a:off x="438707" y="7023923"/>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улучшение качества фотографий</a:t>
          </a:r>
          <a:endParaRPr lang="ru-RU" sz="3200" kern="1200" dirty="0"/>
        </a:p>
      </dsp:txBody>
      <dsp:txXfrm>
        <a:off x="464220" y="7049436"/>
        <a:ext cx="4019223" cy="820036"/>
      </dsp:txXfrm>
    </dsp:sp>
    <dsp:sp modelId="{67520800-5575-4042-81C3-BA705C2C5842}">
      <dsp:nvSpPr>
        <dsp:cNvPr id="0" name=""/>
        <dsp:cNvSpPr/>
      </dsp:nvSpPr>
      <dsp:spPr>
        <a:xfrm>
          <a:off x="5474582"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Реккурентные сети</a:t>
          </a:r>
          <a:endParaRPr lang="ru-RU" sz="4000" kern="1200" dirty="0"/>
        </a:p>
      </dsp:txBody>
      <dsp:txXfrm>
        <a:off x="5474582" y="0"/>
        <a:ext cx="5087811" cy="2430569"/>
      </dsp:txXfrm>
    </dsp:sp>
    <dsp:sp modelId="{88D2DA7E-D7D5-AB41-8652-C5D5298B19A7}">
      <dsp:nvSpPr>
        <dsp:cNvPr id="0" name=""/>
        <dsp:cNvSpPr/>
      </dsp:nvSpPr>
      <dsp:spPr>
        <a:xfrm>
          <a:off x="5983363" y="2430569"/>
          <a:ext cx="4070249" cy="52662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обработка серий событий во времени или последовательных пространственных цепочек</a:t>
          </a:r>
          <a:endParaRPr lang="ru-RU" sz="3600" kern="1200" dirty="0"/>
        </a:p>
      </dsp:txBody>
      <dsp:txXfrm>
        <a:off x="6102577" y="2549783"/>
        <a:ext cx="3831821" cy="5027805"/>
      </dsp:txXfrm>
    </dsp:sp>
    <dsp:sp modelId="{072E7D24-E528-B845-B4F0-3F5ADFF3EA25}">
      <dsp:nvSpPr>
        <dsp:cNvPr id="0" name=""/>
        <dsp:cNvSpPr/>
      </dsp:nvSpPr>
      <dsp:spPr>
        <a:xfrm>
          <a:off x="10943979"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Автоэнкодер</a:t>
          </a:r>
          <a:endParaRPr lang="ru-RU" sz="4000" kern="1200" dirty="0"/>
        </a:p>
      </dsp:txBody>
      <dsp:txXfrm>
        <a:off x="10943979" y="0"/>
        <a:ext cx="5087811" cy="2430569"/>
      </dsp:txXfrm>
    </dsp:sp>
    <dsp:sp modelId="{54EE0E54-E9B9-6E45-82C7-8028FD3C7079}">
      <dsp:nvSpPr>
        <dsp:cNvPr id="0" name=""/>
        <dsp:cNvSpPr/>
      </dsp:nvSpPr>
      <dsp:spPr>
        <a:xfrm>
          <a:off x="11452761" y="2432943"/>
          <a:ext cx="4070249" cy="24428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уменьшение шума в данных</a:t>
          </a:r>
          <a:endParaRPr lang="ru-RU" sz="3600" kern="1200" dirty="0"/>
        </a:p>
      </dsp:txBody>
      <dsp:txXfrm>
        <a:off x="11524309" y="2504491"/>
        <a:ext cx="3927153" cy="2299737"/>
      </dsp:txXfrm>
    </dsp:sp>
    <dsp:sp modelId="{096852F6-6B50-664D-992A-49025E51151F}">
      <dsp:nvSpPr>
        <dsp:cNvPr id="0" name=""/>
        <dsp:cNvSpPr/>
      </dsp:nvSpPr>
      <dsp:spPr>
        <a:xfrm>
          <a:off x="11452761" y="5251596"/>
          <a:ext cx="4070249" cy="24428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уменьшение размерности многомерных данных для визуализации</a:t>
          </a:r>
          <a:endParaRPr lang="ru-RU" sz="3600" kern="1200" dirty="0"/>
        </a:p>
      </dsp:txBody>
      <dsp:txXfrm>
        <a:off x="11524309" y="5323144"/>
        <a:ext cx="3927153" cy="2299737"/>
      </dsp:txXfrm>
    </dsp:sp>
    <dsp:sp modelId="{7BE9C494-DE0E-4540-A80D-FA5CE4CCDDAB}">
      <dsp:nvSpPr>
        <dsp:cNvPr id="0" name=""/>
        <dsp:cNvSpPr/>
      </dsp:nvSpPr>
      <dsp:spPr>
        <a:xfrm>
          <a:off x="16413377"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Перцептрон</a:t>
          </a:r>
          <a:endParaRPr lang="ru-RU" sz="4000" kern="1200" dirty="0"/>
        </a:p>
      </dsp:txBody>
      <dsp:txXfrm>
        <a:off x="16413377" y="0"/>
        <a:ext cx="5087811" cy="2430569"/>
      </dsp:txXfrm>
    </dsp:sp>
    <dsp:sp modelId="{48170F5C-8DE6-CC4A-BA52-6FA115B15880}">
      <dsp:nvSpPr>
        <dsp:cNvPr id="0" name=""/>
        <dsp:cNvSpPr/>
      </dsp:nvSpPr>
      <dsp:spPr>
        <a:xfrm>
          <a:off x="16922158" y="2432943"/>
          <a:ext cx="4070249" cy="2442833"/>
        </a:xfrm>
        <a:prstGeom prst="roundRect">
          <a:avLst>
            <a:gd name="adj" fmla="val 10000"/>
          </a:avLst>
        </a:prstGeom>
        <a:solidFill>
          <a:schemeClr val="bg1"/>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классификация</a:t>
          </a:r>
        </a:p>
        <a:p>
          <a:pPr lvl="0" algn="ctr" defTabSz="1600200" rtl="0">
            <a:lnSpc>
              <a:spcPct val="90000"/>
            </a:lnSpc>
            <a:spcBef>
              <a:spcPct val="0"/>
            </a:spcBef>
            <a:spcAft>
              <a:spcPct val="35000"/>
            </a:spcAft>
          </a:pPr>
          <a:r>
            <a:rPr lang="ru-RU" sz="3600" b="0" i="0" kern="1200" baseline="0" dirty="0"/>
            <a:t>(объектов)</a:t>
          </a:r>
          <a:endParaRPr lang="ru-RU" sz="3600" kern="1200" dirty="0"/>
        </a:p>
      </dsp:txBody>
      <dsp:txXfrm>
        <a:off x="16993706" y="2504491"/>
        <a:ext cx="3927153" cy="2299737"/>
      </dsp:txXfrm>
    </dsp:sp>
    <dsp:sp modelId="{468E4CB4-E375-2143-A83B-AE71F9763EA1}">
      <dsp:nvSpPr>
        <dsp:cNvPr id="0" name=""/>
        <dsp:cNvSpPr/>
      </dsp:nvSpPr>
      <dsp:spPr>
        <a:xfrm>
          <a:off x="16922158" y="5251596"/>
          <a:ext cx="4070249" cy="24428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аппроксимация </a:t>
          </a:r>
        </a:p>
        <a:p>
          <a:pPr lvl="0" algn="ctr" defTabSz="1600200" rtl="0">
            <a:lnSpc>
              <a:spcPct val="90000"/>
            </a:lnSpc>
            <a:spcBef>
              <a:spcPct val="0"/>
            </a:spcBef>
            <a:spcAft>
              <a:spcPct val="35000"/>
            </a:spcAft>
          </a:pPr>
          <a:r>
            <a:rPr lang="ru-RU" sz="3600" b="0" i="0" kern="1200" baseline="0" dirty="0"/>
            <a:t>(границ классов и функций)</a:t>
          </a:r>
          <a:endParaRPr lang="ru-RU" sz="3600" kern="1200" dirty="0"/>
        </a:p>
      </dsp:txBody>
      <dsp:txXfrm>
        <a:off x="16993706" y="5323144"/>
        <a:ext cx="3927153" cy="22997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EB619-439C-5949-AE66-7C466B053C7D}">
      <dsp:nvSpPr>
        <dsp:cNvPr id="0" name=""/>
        <dsp:cNvSpPr/>
      </dsp:nvSpPr>
      <dsp:spPr>
        <a:xfrm>
          <a:off x="5184"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Свёрточные сети</a:t>
          </a:r>
          <a:endParaRPr lang="ru-RU" sz="4000" kern="1200" dirty="0"/>
        </a:p>
      </dsp:txBody>
      <dsp:txXfrm>
        <a:off x="5184" y="0"/>
        <a:ext cx="5087811" cy="2430569"/>
      </dsp:txXfrm>
    </dsp:sp>
    <dsp:sp modelId="{D0AC3858-6D66-2143-8540-9D55D8A99E1C}">
      <dsp:nvSpPr>
        <dsp:cNvPr id="0" name=""/>
        <dsp:cNvSpPr/>
      </dsp:nvSpPr>
      <dsp:spPr>
        <a:xfrm>
          <a:off x="505377" y="1983567"/>
          <a:ext cx="3987134"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поиск объектов на фото и видео</a:t>
          </a:r>
          <a:endParaRPr lang="ru-RU" sz="3200" kern="1200" dirty="0"/>
        </a:p>
      </dsp:txBody>
      <dsp:txXfrm>
        <a:off x="530890" y="2009080"/>
        <a:ext cx="3936108" cy="820036"/>
      </dsp:txXfrm>
    </dsp:sp>
    <dsp:sp modelId="{56DC4B7F-6ED2-DF46-9CB5-B2B6CDC46D56}">
      <dsp:nvSpPr>
        <dsp:cNvPr id="0" name=""/>
        <dsp:cNvSpPr/>
      </dsp:nvSpPr>
      <dsp:spPr>
        <a:xfrm>
          <a:off x="505377" y="2991678"/>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распознавание лиц</a:t>
          </a:r>
          <a:endParaRPr lang="ru-RU" sz="3200" kern="1200" dirty="0"/>
        </a:p>
      </dsp:txBody>
      <dsp:txXfrm>
        <a:off x="530890" y="3017191"/>
        <a:ext cx="4019223" cy="820036"/>
      </dsp:txXfrm>
    </dsp:sp>
    <dsp:sp modelId="{E3BAE7E8-7BAF-E848-8225-F21E47C1E32C}">
      <dsp:nvSpPr>
        <dsp:cNvPr id="0" name=""/>
        <dsp:cNvSpPr/>
      </dsp:nvSpPr>
      <dsp:spPr>
        <a:xfrm>
          <a:off x="438707" y="4004344"/>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перенос стиля</a:t>
          </a:r>
          <a:endParaRPr lang="ru-RU" sz="3200" kern="1200" dirty="0"/>
        </a:p>
      </dsp:txBody>
      <dsp:txXfrm>
        <a:off x="464220" y="4029857"/>
        <a:ext cx="4019223" cy="820036"/>
      </dsp:txXfrm>
    </dsp:sp>
    <dsp:sp modelId="{3CBF7366-A6BF-C041-8100-EEF678B181B4}">
      <dsp:nvSpPr>
        <dsp:cNvPr id="0" name=""/>
        <dsp:cNvSpPr/>
      </dsp:nvSpPr>
      <dsp:spPr>
        <a:xfrm>
          <a:off x="438707" y="5057296"/>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генерация и дорисовка изображений</a:t>
          </a:r>
          <a:endParaRPr lang="ru-RU" sz="3200" kern="1200" dirty="0"/>
        </a:p>
      </dsp:txBody>
      <dsp:txXfrm>
        <a:off x="464220" y="5082809"/>
        <a:ext cx="4019223" cy="820036"/>
      </dsp:txXfrm>
    </dsp:sp>
    <dsp:sp modelId="{D5B223F6-9C9D-7041-8738-2D5BBED3CC7B}">
      <dsp:nvSpPr>
        <dsp:cNvPr id="0" name=""/>
        <dsp:cNvSpPr/>
      </dsp:nvSpPr>
      <dsp:spPr>
        <a:xfrm>
          <a:off x="438707" y="6023133"/>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создание эффектов</a:t>
          </a:r>
          <a:endParaRPr lang="ru-RU" sz="3200" kern="1200" dirty="0"/>
        </a:p>
      </dsp:txBody>
      <dsp:txXfrm>
        <a:off x="464220" y="6048646"/>
        <a:ext cx="4019223" cy="820036"/>
      </dsp:txXfrm>
    </dsp:sp>
    <dsp:sp modelId="{25E633DA-1BA9-6642-9A99-904B071CC8DF}">
      <dsp:nvSpPr>
        <dsp:cNvPr id="0" name=""/>
        <dsp:cNvSpPr/>
      </dsp:nvSpPr>
      <dsp:spPr>
        <a:xfrm>
          <a:off x="438707" y="7023923"/>
          <a:ext cx="4070249" cy="871062"/>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1280" tIns="60960" rIns="81280" bIns="60960" numCol="1" spcCol="1270" anchor="ctr" anchorCtr="0">
          <a:noAutofit/>
        </a:bodyPr>
        <a:lstStyle/>
        <a:p>
          <a:pPr lvl="0" algn="ctr" defTabSz="1422400" rtl="0">
            <a:lnSpc>
              <a:spcPct val="90000"/>
            </a:lnSpc>
            <a:spcBef>
              <a:spcPct val="0"/>
            </a:spcBef>
            <a:spcAft>
              <a:spcPct val="35000"/>
            </a:spcAft>
          </a:pPr>
          <a:r>
            <a:rPr lang="ru-RU" sz="3200" b="0" i="0" kern="1200" baseline="0" dirty="0"/>
            <a:t>улучшение качества фотографий</a:t>
          </a:r>
          <a:endParaRPr lang="ru-RU" sz="3200" kern="1200" dirty="0"/>
        </a:p>
      </dsp:txBody>
      <dsp:txXfrm>
        <a:off x="464220" y="7049436"/>
        <a:ext cx="4019223" cy="820036"/>
      </dsp:txXfrm>
    </dsp:sp>
    <dsp:sp modelId="{67520800-5575-4042-81C3-BA705C2C5842}">
      <dsp:nvSpPr>
        <dsp:cNvPr id="0" name=""/>
        <dsp:cNvSpPr/>
      </dsp:nvSpPr>
      <dsp:spPr>
        <a:xfrm>
          <a:off x="5474582"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Реккурентные сети</a:t>
          </a:r>
          <a:endParaRPr lang="ru-RU" sz="4000" kern="1200" dirty="0"/>
        </a:p>
      </dsp:txBody>
      <dsp:txXfrm>
        <a:off x="5474582" y="0"/>
        <a:ext cx="5087811" cy="2430569"/>
      </dsp:txXfrm>
    </dsp:sp>
    <dsp:sp modelId="{88D2DA7E-D7D5-AB41-8652-C5D5298B19A7}">
      <dsp:nvSpPr>
        <dsp:cNvPr id="0" name=""/>
        <dsp:cNvSpPr/>
      </dsp:nvSpPr>
      <dsp:spPr>
        <a:xfrm>
          <a:off x="5983363" y="2430569"/>
          <a:ext cx="4070249" cy="52662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обработка серий событий во времени или последовательных пространственных цепочек</a:t>
          </a:r>
          <a:endParaRPr lang="ru-RU" sz="3600" kern="1200" dirty="0"/>
        </a:p>
      </dsp:txBody>
      <dsp:txXfrm>
        <a:off x="6102577" y="2549783"/>
        <a:ext cx="3831821" cy="5027805"/>
      </dsp:txXfrm>
    </dsp:sp>
    <dsp:sp modelId="{072E7D24-E528-B845-B4F0-3F5ADFF3EA25}">
      <dsp:nvSpPr>
        <dsp:cNvPr id="0" name=""/>
        <dsp:cNvSpPr/>
      </dsp:nvSpPr>
      <dsp:spPr>
        <a:xfrm>
          <a:off x="10943979"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Автоэнкодер</a:t>
          </a:r>
          <a:endParaRPr lang="ru-RU" sz="4000" kern="1200" dirty="0"/>
        </a:p>
      </dsp:txBody>
      <dsp:txXfrm>
        <a:off x="10943979" y="0"/>
        <a:ext cx="5087811" cy="2430569"/>
      </dsp:txXfrm>
    </dsp:sp>
    <dsp:sp modelId="{54EE0E54-E9B9-6E45-82C7-8028FD3C7079}">
      <dsp:nvSpPr>
        <dsp:cNvPr id="0" name=""/>
        <dsp:cNvSpPr/>
      </dsp:nvSpPr>
      <dsp:spPr>
        <a:xfrm>
          <a:off x="11452761" y="2432943"/>
          <a:ext cx="4070249" cy="24428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уменьшение шума в данных</a:t>
          </a:r>
          <a:endParaRPr lang="ru-RU" sz="3600" kern="1200" dirty="0"/>
        </a:p>
      </dsp:txBody>
      <dsp:txXfrm>
        <a:off x="11524309" y="2504491"/>
        <a:ext cx="3927153" cy="2299737"/>
      </dsp:txXfrm>
    </dsp:sp>
    <dsp:sp modelId="{096852F6-6B50-664D-992A-49025E51151F}">
      <dsp:nvSpPr>
        <dsp:cNvPr id="0" name=""/>
        <dsp:cNvSpPr/>
      </dsp:nvSpPr>
      <dsp:spPr>
        <a:xfrm>
          <a:off x="11452761" y="5251596"/>
          <a:ext cx="4070249" cy="24428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уменьшение размерности многомерных данных для визуализации</a:t>
          </a:r>
          <a:endParaRPr lang="ru-RU" sz="3600" kern="1200" dirty="0"/>
        </a:p>
      </dsp:txBody>
      <dsp:txXfrm>
        <a:off x="11524309" y="5323144"/>
        <a:ext cx="3927153" cy="2299737"/>
      </dsp:txXfrm>
    </dsp:sp>
    <dsp:sp modelId="{7BE9C494-DE0E-4540-A80D-FA5CE4CCDDAB}">
      <dsp:nvSpPr>
        <dsp:cNvPr id="0" name=""/>
        <dsp:cNvSpPr/>
      </dsp:nvSpPr>
      <dsp:spPr>
        <a:xfrm>
          <a:off x="16413377" y="0"/>
          <a:ext cx="5087811" cy="8101898"/>
        </a:xfrm>
        <a:prstGeom prst="roundRect">
          <a:avLst>
            <a:gd name="adj" fmla="val 10000"/>
          </a:avLst>
        </a:prstGeom>
        <a:solidFill>
          <a:schemeClr val="accent1">
            <a:tint val="40000"/>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ru-RU" sz="4000" b="0" i="0" kern="1200" baseline="0" dirty="0"/>
            <a:t>Перцептрон</a:t>
          </a:r>
          <a:endParaRPr lang="ru-RU" sz="4000" kern="1200" dirty="0"/>
        </a:p>
      </dsp:txBody>
      <dsp:txXfrm>
        <a:off x="16413377" y="0"/>
        <a:ext cx="5087811" cy="2430569"/>
      </dsp:txXfrm>
    </dsp:sp>
    <dsp:sp modelId="{48170F5C-8DE6-CC4A-BA52-6FA115B15880}">
      <dsp:nvSpPr>
        <dsp:cNvPr id="0" name=""/>
        <dsp:cNvSpPr/>
      </dsp:nvSpPr>
      <dsp:spPr>
        <a:xfrm>
          <a:off x="16922158" y="2432943"/>
          <a:ext cx="4070249" cy="2442833"/>
        </a:xfrm>
        <a:prstGeom prst="roundRect">
          <a:avLst>
            <a:gd name="adj" fmla="val 10000"/>
          </a:avLst>
        </a:prstGeom>
        <a:solidFill>
          <a:schemeClr val="accent1">
            <a:lumMod val="20000"/>
            <a:lumOff val="8000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классификация</a:t>
          </a:r>
        </a:p>
        <a:p>
          <a:pPr lvl="0" algn="ctr" defTabSz="1600200" rtl="0">
            <a:lnSpc>
              <a:spcPct val="90000"/>
            </a:lnSpc>
            <a:spcBef>
              <a:spcPct val="0"/>
            </a:spcBef>
            <a:spcAft>
              <a:spcPct val="35000"/>
            </a:spcAft>
          </a:pPr>
          <a:r>
            <a:rPr lang="ru-RU" sz="3600" b="0" i="0" kern="1200" baseline="0" dirty="0"/>
            <a:t>(объектов)</a:t>
          </a:r>
          <a:endParaRPr lang="ru-RU" sz="3600" kern="1200" dirty="0"/>
        </a:p>
      </dsp:txBody>
      <dsp:txXfrm>
        <a:off x="16993706" y="2504491"/>
        <a:ext cx="3927153" cy="2299737"/>
      </dsp:txXfrm>
    </dsp:sp>
    <dsp:sp modelId="{468E4CB4-E375-2143-A83B-AE71F9763EA1}">
      <dsp:nvSpPr>
        <dsp:cNvPr id="0" name=""/>
        <dsp:cNvSpPr/>
      </dsp:nvSpPr>
      <dsp:spPr>
        <a:xfrm>
          <a:off x="16922158" y="5251596"/>
          <a:ext cx="4070249" cy="2442833"/>
        </a:xfrm>
        <a:prstGeom prst="roundRect">
          <a:avLst>
            <a:gd name="adj" fmla="val 10000"/>
          </a:avLst>
        </a:prstGeom>
        <a:solidFill>
          <a:schemeClr val="lt1">
            <a:hueOff val="0"/>
            <a:satOff val="0"/>
            <a:lumOff val="0"/>
            <a:alphaOff val="0"/>
          </a:schemeClr>
        </a:solidFill>
        <a:ln>
          <a:noFill/>
        </a:ln>
        <a:effectLst>
          <a:outerShdw blurRad="63500" dist="127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lvl="0" algn="ctr" defTabSz="1600200" rtl="0">
            <a:lnSpc>
              <a:spcPct val="90000"/>
            </a:lnSpc>
            <a:spcBef>
              <a:spcPct val="0"/>
            </a:spcBef>
            <a:spcAft>
              <a:spcPct val="35000"/>
            </a:spcAft>
          </a:pPr>
          <a:r>
            <a:rPr lang="ru-RU" sz="3600" b="0" i="0" kern="1200" baseline="0" dirty="0"/>
            <a:t>аппроксимация </a:t>
          </a:r>
        </a:p>
        <a:p>
          <a:pPr lvl="0" algn="ctr" defTabSz="1600200" rtl="0">
            <a:lnSpc>
              <a:spcPct val="90000"/>
            </a:lnSpc>
            <a:spcBef>
              <a:spcPct val="0"/>
            </a:spcBef>
            <a:spcAft>
              <a:spcPct val="35000"/>
            </a:spcAft>
          </a:pPr>
          <a:r>
            <a:rPr lang="ru-RU" sz="3600" b="0" i="0" kern="1200" baseline="0" dirty="0"/>
            <a:t>(границ классов и функций)</a:t>
          </a:r>
          <a:endParaRPr lang="ru-RU" sz="3600" kern="1200" dirty="0"/>
        </a:p>
      </dsp:txBody>
      <dsp:txXfrm>
        <a:off x="16993706" y="5323144"/>
        <a:ext cx="3927153" cy="229973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Внедрение технологий Интернета вещей (IoT) позволяет улучшать производственные процессы, повышать </a:t>
            </a:r>
            <a:r>
              <a:rPr lang="ru-RU" sz="2200" dirty="0" err="1">
                <a:effectLst/>
                <a:latin typeface="Helvetica Neue"/>
                <a:ea typeface="Helvetica Neue"/>
                <a:cs typeface="Helvetica Neue"/>
                <a:sym typeface="Helvetica Neue"/>
              </a:rPr>
              <a:t>энергоэффективность</a:t>
            </a:r>
            <a:r>
              <a:rPr lang="ru-RU" sz="2200" dirty="0">
                <a:effectLst/>
                <a:latin typeface="Helvetica Neue"/>
                <a:ea typeface="Helvetica Neue"/>
                <a:cs typeface="Helvetica Neue"/>
                <a:sym typeface="Helvetica Neue"/>
              </a:rPr>
              <a:t> и создавать комфортные условия для работы и жизни людей</a:t>
            </a:r>
            <a:r>
              <a:rPr lang="en-GB" sz="2400" dirty="0">
                <a:effectLst/>
              </a:rPr>
              <a:t> </a:t>
            </a:r>
            <a:endParaRPr lang="ru-RU" sz="2400" dirty="0">
              <a:latin typeface="Helvetica Neue"/>
              <a:ea typeface="Helvetica Neue"/>
              <a:cs typeface="Helvetica Neue"/>
              <a:sym typeface="Arial Narrow"/>
            </a:endParaRPr>
          </a:p>
          <a:p>
            <a:pPr marL="0" marR="0" indent="0" algn="l" defTabSz="457200" eaLnBrk="1" fontAlgn="auto" latinLnBrk="0" hangingPunct="1">
              <a:lnSpc>
                <a:spcPct val="117999"/>
              </a:lnSpc>
              <a:spcBef>
                <a:spcPts val="0"/>
              </a:spcBef>
              <a:spcAft>
                <a:spcPts val="0"/>
              </a:spcAft>
              <a:buClrTx/>
              <a:buSzTx/>
              <a:buFontTx/>
              <a:buNone/>
              <a:tabLst/>
              <a:defRPr/>
            </a:pPr>
            <a:endParaRPr lang="ru-RU" sz="2400" dirty="0">
              <a:latin typeface="Helvetica Neue"/>
              <a:ea typeface="Helvetica Neue"/>
              <a:cs typeface="Helvetica Neue"/>
              <a:sym typeface="Arial Narrow"/>
            </a:endParaRPr>
          </a:p>
          <a:p>
            <a:pPr marL="0" marR="0" indent="0" algn="l" defTabSz="457200" eaLnBrk="1" fontAlgn="auto" latinLnBrk="0" hangingPunct="1">
              <a:lnSpc>
                <a:spcPct val="117999"/>
              </a:lnSpc>
              <a:spcBef>
                <a:spcPts val="0"/>
              </a:spcBef>
              <a:spcAft>
                <a:spcPts val="0"/>
              </a:spcAft>
              <a:buClrTx/>
              <a:buSzTx/>
              <a:buFontTx/>
              <a:buNone/>
              <a:tabLst/>
              <a:defRPr/>
            </a:pPr>
            <a:r>
              <a:rPr lang="ru-RU" sz="2400" dirty="0">
                <a:latin typeface="Helvetica Neue"/>
                <a:ea typeface="Helvetica Neue"/>
                <a:cs typeface="Helvetica Neue"/>
                <a:sym typeface="Arial Narrow"/>
              </a:rPr>
              <a:t>Проблема</a:t>
            </a:r>
            <a:r>
              <a:rPr lang="ru-RU" sz="2400" baseline="0" dirty="0">
                <a:latin typeface="Helvetica Neue"/>
                <a:ea typeface="Helvetica Neue"/>
                <a:cs typeface="Helvetica Neue"/>
                <a:sym typeface="Arial Narrow"/>
              </a:rPr>
              <a:t> - </a:t>
            </a:r>
            <a:r>
              <a:rPr lang="ru-RU" sz="3600" b="1" dirty="0">
                <a:solidFill>
                  <a:srgbClr val="253957"/>
                </a:solidFill>
                <a:latin typeface="Helvetica Neue"/>
                <a:ea typeface="Helvetica Neue"/>
                <a:cs typeface="Helvetica Neue"/>
                <a:sym typeface="Arial Narrow"/>
              </a:rPr>
              <a:t>Утечка климатических данных может привести к нарушению конфиденциальности: </a:t>
            </a:r>
            <a:r>
              <a:rPr lang="ru-RU" sz="2400" dirty="0">
                <a:sym typeface="Arial Narrow"/>
              </a:rPr>
              <a:t>отслеживанию присутствия и методов работы сотрудников в офисах, раскрытию образа жизни в частных помещениях. Все эти ситуации представляют собой вторжение в внутреннюю деятельность предприятий и частную жизнь людей. </a:t>
            </a:r>
            <a:endParaRPr lang="ru-RU" sz="2400" dirty="0">
              <a:latin typeface="Helvetica Neue"/>
              <a:ea typeface="Helvetica Neue"/>
              <a:cs typeface="Helvetica Neue"/>
              <a:sym typeface="Arial Narrow"/>
            </a:endParaRPr>
          </a:p>
          <a:p>
            <a:pPr marL="0" marR="0" indent="0" algn="l" defTabSz="457200" eaLnBrk="1" fontAlgn="auto" latinLnBrk="0" hangingPunct="1">
              <a:lnSpc>
                <a:spcPct val="117999"/>
              </a:lnSpc>
              <a:spcBef>
                <a:spcPts val="0"/>
              </a:spcBef>
              <a:spcAft>
                <a:spcPts val="0"/>
              </a:spcAft>
              <a:buClrTx/>
              <a:buSzTx/>
              <a:buFontTx/>
              <a:buNone/>
              <a:tabLst/>
              <a:defRPr/>
            </a:pPr>
            <a:r>
              <a:rPr lang="ru-RU" sz="2400" dirty="0">
                <a:latin typeface="Helvetica Neue"/>
                <a:ea typeface="Helvetica Neue"/>
                <a:cs typeface="Helvetica Neue"/>
                <a:sym typeface="Arial Narrow"/>
              </a:rPr>
              <a:t>человек в помещении с датчиками, отслеживающими микроклимат, в отличие от камер наблюдения и датчиков движения, не ожидает, что за ним будут наблюдать. Именно поэтому так важно доказать наличие этой угрозы на практике.</a:t>
            </a:r>
            <a:r>
              <a:rPr lang="en-GB" sz="2400" dirty="0">
                <a:latin typeface="Helvetica Neue"/>
                <a:ea typeface="Helvetica Neue"/>
                <a:cs typeface="Helvetica Neue"/>
                <a:sym typeface="Arial Narrow"/>
              </a:rPr>
              <a:t> </a:t>
            </a:r>
            <a:endParaRPr lang="ru-RU" sz="2400" dirty="0">
              <a:latin typeface="Helvetica Neue"/>
              <a:ea typeface="Helvetica Neue"/>
              <a:cs typeface="Helvetica Neue"/>
              <a:sym typeface="Arial Narrow"/>
            </a:endParaRPr>
          </a:p>
          <a:p>
            <a:endParaRPr lang="en-US" dirty="0"/>
          </a:p>
        </p:txBody>
      </p:sp>
    </p:spTree>
    <p:extLst>
      <p:ext uri="{BB962C8B-B14F-4D97-AF65-F5344CB8AC3E}">
        <p14:creationId xmlns:p14="http://schemas.microsoft.com/office/powerpoint/2010/main" val="511840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Для выполнения проекта необходимы данные с датчиков, установленных в офисном помещении. Обзор литературы позволил найти исследование, проведенное немецкими учеными и направленное на изучение вопросов безопасности систем “умного” отопления в помещениях </a:t>
            </a:r>
          </a:p>
          <a:p>
            <a:r>
              <a:rPr lang="ru-RU" sz="2200" dirty="0">
                <a:effectLst/>
                <a:latin typeface="Helvetica Neue"/>
                <a:ea typeface="Helvetica Neue"/>
                <a:cs typeface="Helvetica Neue"/>
                <a:sym typeface="Helvetica Neue"/>
              </a:rPr>
              <a:t>Сбор данных осуществлялся на протяжении двух месяцев с марта по апрель 2016 года. Так, в офисном помещении площадью 16.5 квадратных метров были установлены 4 датчика на разных высотах. Расположение датчиков и план помещения показаны на рисунке </a:t>
            </a:r>
          </a:p>
          <a:p>
            <a:r>
              <a:rPr lang="ru-RU" sz="2200" dirty="0">
                <a:effectLst/>
                <a:latin typeface="Helvetica Neue"/>
                <a:ea typeface="Helvetica Neue"/>
                <a:cs typeface="Helvetica Neue"/>
                <a:sym typeface="Helvetica Neue"/>
              </a:rPr>
              <a:t>Данные представлены в 60 файлах формата .</a:t>
            </a:r>
            <a:r>
              <a:rPr lang="ru-RU" sz="2200" dirty="0" err="1">
                <a:effectLst/>
                <a:latin typeface="Helvetica Neue"/>
                <a:ea typeface="Helvetica Neue"/>
                <a:cs typeface="Helvetica Neue"/>
                <a:sym typeface="Helvetica Neue"/>
              </a:rPr>
              <a:t>csv</a:t>
            </a:r>
            <a:r>
              <a:rPr lang="ru-RU" sz="2200" dirty="0">
                <a:effectLst/>
                <a:latin typeface="Helvetica Neue"/>
                <a:ea typeface="Helvetica Neue"/>
                <a:cs typeface="Helvetica Neue"/>
                <a:sym typeface="Helvetica Neue"/>
              </a:rPr>
              <a:t> и содержит серию последовательных измерений климата в помещении.</a:t>
            </a:r>
            <a:r>
              <a:rPr lang="en-GB" dirty="0">
                <a:effectLst/>
              </a:rPr>
              <a:t> </a:t>
            </a:r>
            <a:endParaRPr lang="en-US" dirty="0"/>
          </a:p>
        </p:txBody>
      </p:sp>
    </p:spTree>
    <p:extLst>
      <p:ext uri="{BB962C8B-B14F-4D97-AF65-F5344CB8AC3E}">
        <p14:creationId xmlns:p14="http://schemas.microsoft.com/office/powerpoint/2010/main" val="81146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Для выполнения проекта необходимы данные с датчиков, установленных в офисном помещении. Обзор литературы позволил найти исследование, проведенное немецкими учеными и направленное на изучение вопросов безопасности систем “умного” отопления в помещениях </a:t>
            </a:r>
          </a:p>
          <a:p>
            <a:r>
              <a:rPr lang="ru-RU" sz="2200" dirty="0">
                <a:effectLst/>
                <a:latin typeface="Helvetica Neue"/>
                <a:ea typeface="Helvetica Neue"/>
                <a:cs typeface="Helvetica Neue"/>
                <a:sym typeface="Helvetica Neue"/>
              </a:rPr>
              <a:t>Сбор данных осуществлялся на протяжении двух месяцев с марта по апрель 2016 года. Так, в офисном помещении площадью 16.5 квадратных метров были установлены 4 датчика на разных высотах. Расположение датчиков и план помещения показаны на рисунке </a:t>
            </a:r>
          </a:p>
          <a:p>
            <a:r>
              <a:rPr lang="ru-RU" sz="2200" dirty="0">
                <a:effectLst/>
                <a:latin typeface="Helvetica Neue"/>
                <a:ea typeface="Helvetica Neue"/>
                <a:cs typeface="Helvetica Neue"/>
                <a:sym typeface="Helvetica Neue"/>
              </a:rPr>
              <a:t>Данные представлены в 60 файлах формата .</a:t>
            </a:r>
            <a:r>
              <a:rPr lang="ru-RU" sz="2200" dirty="0" err="1">
                <a:effectLst/>
                <a:latin typeface="Helvetica Neue"/>
                <a:ea typeface="Helvetica Neue"/>
                <a:cs typeface="Helvetica Neue"/>
                <a:sym typeface="Helvetica Neue"/>
              </a:rPr>
              <a:t>csv</a:t>
            </a:r>
            <a:r>
              <a:rPr lang="ru-RU" sz="2200" dirty="0">
                <a:effectLst/>
                <a:latin typeface="Helvetica Neue"/>
                <a:ea typeface="Helvetica Neue"/>
                <a:cs typeface="Helvetica Neue"/>
                <a:sym typeface="Helvetica Neue"/>
              </a:rPr>
              <a:t> и содержит серию последовательных измерений климата в помещении.</a:t>
            </a:r>
            <a:r>
              <a:rPr lang="en-GB" dirty="0">
                <a:effectLst/>
              </a:rPr>
              <a:t> </a:t>
            </a:r>
            <a:endParaRPr lang="en-US" dirty="0"/>
          </a:p>
        </p:txBody>
      </p:sp>
    </p:spTree>
    <p:extLst>
      <p:ext uri="{BB962C8B-B14F-4D97-AF65-F5344CB8AC3E}">
        <p14:creationId xmlns:p14="http://schemas.microsoft.com/office/powerpoint/2010/main" val="1485483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Для выполнения проекта необходимы данные с датчиков, установленных в офисном помещении. Обзор литературы позволил найти исследование, проведенное немецкими учеными и направленное на изучение вопросов безопасности систем “умного” отопления в помещениях </a:t>
            </a:r>
          </a:p>
          <a:p>
            <a:r>
              <a:rPr lang="ru-RU" sz="2200" dirty="0">
                <a:effectLst/>
                <a:latin typeface="Helvetica Neue"/>
                <a:ea typeface="Helvetica Neue"/>
                <a:cs typeface="Helvetica Neue"/>
                <a:sym typeface="Helvetica Neue"/>
              </a:rPr>
              <a:t>Сбор данных осуществлялся на протяжении двух месяцев с марта по апрель 2016 года. Так, в офисном помещении площадью 16.5 квадратных метров были установлены 4 датчика на разных высотах. Расположение датчиков и план помещения показаны на рисунке </a:t>
            </a:r>
          </a:p>
          <a:p>
            <a:r>
              <a:rPr lang="ru-RU" sz="2200" dirty="0">
                <a:effectLst/>
                <a:latin typeface="Helvetica Neue"/>
                <a:ea typeface="Helvetica Neue"/>
                <a:cs typeface="Helvetica Neue"/>
                <a:sym typeface="Helvetica Neue"/>
              </a:rPr>
              <a:t>Данные представлены в 60 файлах формата .</a:t>
            </a:r>
            <a:r>
              <a:rPr lang="ru-RU" sz="2200" dirty="0" err="1">
                <a:effectLst/>
                <a:latin typeface="Helvetica Neue"/>
                <a:ea typeface="Helvetica Neue"/>
                <a:cs typeface="Helvetica Neue"/>
                <a:sym typeface="Helvetica Neue"/>
              </a:rPr>
              <a:t>csv</a:t>
            </a:r>
            <a:r>
              <a:rPr lang="ru-RU" sz="2200" dirty="0">
                <a:effectLst/>
                <a:latin typeface="Helvetica Neue"/>
                <a:ea typeface="Helvetica Neue"/>
                <a:cs typeface="Helvetica Neue"/>
                <a:sym typeface="Helvetica Neue"/>
              </a:rPr>
              <a:t> и содержит серию последовательных измерений климата в помещении.</a:t>
            </a:r>
            <a:r>
              <a:rPr lang="en-GB" dirty="0">
                <a:effectLst/>
              </a:rPr>
              <a:t> </a:t>
            </a:r>
            <a:endParaRPr lang="en-US" dirty="0"/>
          </a:p>
        </p:txBody>
      </p:sp>
    </p:spTree>
    <p:extLst>
      <p:ext uri="{BB962C8B-B14F-4D97-AF65-F5344CB8AC3E}">
        <p14:creationId xmlns:p14="http://schemas.microsoft.com/office/powerpoint/2010/main" val="1666893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Для выполнения проекта необходимы данные с датчиков, установленных в офисном помещении. Обзор литературы позволил найти исследование, проведенное немецкими учеными и направленное на изучение вопросов безопасности систем “умного” отопления в помещениях </a:t>
            </a:r>
          </a:p>
          <a:p>
            <a:r>
              <a:rPr lang="ru-RU" sz="2200" dirty="0">
                <a:effectLst/>
                <a:latin typeface="Helvetica Neue"/>
                <a:ea typeface="Helvetica Neue"/>
                <a:cs typeface="Helvetica Neue"/>
                <a:sym typeface="Helvetica Neue"/>
              </a:rPr>
              <a:t>Сбор данных осуществлялся на протяжении двух месяцев с марта по апрель 2016 года. Так, в офисном помещении площадью 16.5 квадратных метров были установлены 4 датчика на разных высотах. Расположение датчиков и план помещения показаны на рисунке </a:t>
            </a:r>
          </a:p>
          <a:p>
            <a:r>
              <a:rPr lang="ru-RU" sz="2200" dirty="0">
                <a:effectLst/>
                <a:latin typeface="Helvetica Neue"/>
                <a:ea typeface="Helvetica Neue"/>
                <a:cs typeface="Helvetica Neue"/>
                <a:sym typeface="Helvetica Neue"/>
              </a:rPr>
              <a:t>Данные представлены в 60 файлах формата .</a:t>
            </a:r>
            <a:r>
              <a:rPr lang="ru-RU" sz="2200" dirty="0" err="1">
                <a:effectLst/>
                <a:latin typeface="Helvetica Neue"/>
                <a:ea typeface="Helvetica Neue"/>
                <a:cs typeface="Helvetica Neue"/>
                <a:sym typeface="Helvetica Neue"/>
              </a:rPr>
              <a:t>csv</a:t>
            </a:r>
            <a:r>
              <a:rPr lang="ru-RU" sz="2200" dirty="0">
                <a:effectLst/>
                <a:latin typeface="Helvetica Neue"/>
                <a:ea typeface="Helvetica Neue"/>
                <a:cs typeface="Helvetica Neue"/>
                <a:sym typeface="Helvetica Neue"/>
              </a:rPr>
              <a:t> и содержит серию последовательных измерений климата в помещении.</a:t>
            </a:r>
            <a:r>
              <a:rPr lang="en-GB" dirty="0">
                <a:effectLst/>
              </a:rPr>
              <a:t> </a:t>
            </a:r>
            <a:endParaRPr lang="en-US" dirty="0"/>
          </a:p>
        </p:txBody>
      </p:sp>
    </p:spTree>
    <p:extLst>
      <p:ext uri="{BB962C8B-B14F-4D97-AF65-F5344CB8AC3E}">
        <p14:creationId xmlns:p14="http://schemas.microsoft.com/office/powerpoint/2010/main" val="1996454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8234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Модель в библиотеке </a:t>
            </a:r>
            <a:r>
              <a:rPr lang="ru-RU" sz="2200" dirty="0" err="1">
                <a:effectLst/>
                <a:latin typeface="Helvetica Neue"/>
                <a:ea typeface="Helvetica Neue"/>
                <a:cs typeface="Helvetica Neue"/>
                <a:sym typeface="Helvetica Neue"/>
              </a:rPr>
              <a:t>Keras</a:t>
            </a:r>
            <a:r>
              <a:rPr lang="ru-RU" sz="2200" dirty="0">
                <a:effectLst/>
                <a:latin typeface="Helvetica Neue"/>
                <a:ea typeface="Helvetica Neue"/>
                <a:cs typeface="Helvetica Neue"/>
                <a:sym typeface="Helvetica Neue"/>
              </a:rPr>
              <a:t> строится либо с использованием класса </a:t>
            </a:r>
            <a:r>
              <a:rPr lang="ru-RU" sz="2200" dirty="0" err="1">
                <a:effectLst/>
                <a:latin typeface="Helvetica Neue"/>
                <a:ea typeface="Helvetica Neue"/>
                <a:cs typeface="Helvetica Neue"/>
                <a:sym typeface="Helvetica Neue"/>
              </a:rPr>
              <a:t>Sequential</a:t>
            </a:r>
            <a:r>
              <a:rPr lang="ru-RU" sz="2200" dirty="0">
                <a:effectLst/>
                <a:latin typeface="Helvetica Neue"/>
                <a:ea typeface="Helvetica Neue"/>
                <a:cs typeface="Helvetica Neue"/>
                <a:sym typeface="Helvetica Neue"/>
              </a:rPr>
              <a:t>, который представляет собой линейный набор слоев, либо с помощью более гибкого класса </a:t>
            </a:r>
            <a:r>
              <a:rPr lang="ru-RU" sz="2200" dirty="0" err="1">
                <a:effectLst/>
                <a:latin typeface="Helvetica Neue"/>
                <a:ea typeface="Helvetica Neue"/>
                <a:cs typeface="Helvetica Neue"/>
                <a:sym typeface="Helvetica Neue"/>
              </a:rPr>
              <a:t>Model</a:t>
            </a:r>
            <a:r>
              <a:rPr lang="ru-RU" sz="2200" dirty="0">
                <a:effectLst/>
                <a:latin typeface="Helvetica Neue"/>
                <a:ea typeface="Helvetica Neue"/>
                <a:cs typeface="Helvetica Neue"/>
                <a:sym typeface="Helvetica Neue"/>
              </a:rPr>
              <a:t>. В работе использовалась простая последовательная модель, поскольку выбранная архитектура сети представляет собой линейный стек слоев. </a:t>
            </a:r>
          </a:p>
          <a:p>
            <a:r>
              <a:rPr lang="ru-RU" sz="2200" dirty="0">
                <a:effectLst/>
                <a:latin typeface="Helvetica Neue"/>
                <a:ea typeface="Helvetica Neue"/>
                <a:cs typeface="Helvetica Neue"/>
                <a:sym typeface="Helvetica Neue"/>
              </a:rPr>
              <a:t>Поскольку создается стандартная сеть прямой передачи данных, нам нужен только слой класса  </a:t>
            </a:r>
            <a:r>
              <a:rPr lang="ru-RU" sz="2200" dirty="0" err="1">
                <a:effectLst/>
                <a:latin typeface="Helvetica Neue"/>
                <a:ea typeface="Helvetica Neue"/>
                <a:cs typeface="Helvetica Neue"/>
                <a:sym typeface="Helvetica Neue"/>
              </a:rPr>
              <a:t>Dense</a:t>
            </a:r>
            <a:r>
              <a:rPr lang="ru-RU" sz="2200" dirty="0">
                <a:effectLst/>
                <a:latin typeface="Helvetica Neue"/>
                <a:ea typeface="Helvetica Neue"/>
                <a:cs typeface="Helvetica Neue"/>
                <a:sym typeface="Helvetica Neue"/>
              </a:rPr>
              <a:t>, являющийся простым полностью связанным слоем. </a:t>
            </a:r>
            <a:endParaRPr lang="en-US" dirty="0"/>
          </a:p>
        </p:txBody>
      </p:sp>
    </p:spTree>
    <p:extLst>
      <p:ext uri="{BB962C8B-B14F-4D97-AF65-F5344CB8AC3E}">
        <p14:creationId xmlns:p14="http://schemas.microsoft.com/office/powerpoint/2010/main" val="64693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Первые два слоя имеют по 64 узла (нейрона) и используют функцию активации </a:t>
            </a:r>
            <a:r>
              <a:rPr lang="ru-RU" sz="2200" dirty="0" err="1">
                <a:effectLst/>
                <a:latin typeface="Helvetica Neue"/>
                <a:ea typeface="Helvetica Neue"/>
                <a:cs typeface="Helvetica Neue"/>
                <a:sym typeface="Helvetica Neue"/>
              </a:rPr>
              <a:t>ReLU</a:t>
            </a:r>
            <a:r>
              <a:rPr lang="ru-RU" sz="2200" dirty="0">
                <a:effectLst/>
                <a:latin typeface="Helvetica Neue"/>
                <a:ea typeface="Helvetica Neue"/>
                <a:cs typeface="Helvetica Neue"/>
                <a:sym typeface="Helvetica Neue"/>
              </a:rPr>
              <a:t>. Последний слой представляет собой выходной слой </a:t>
            </a:r>
            <a:r>
              <a:rPr lang="ru-RU" sz="2200" dirty="0" err="1">
                <a:effectLst/>
                <a:latin typeface="Helvetica Neue"/>
                <a:ea typeface="Helvetica Neue"/>
                <a:cs typeface="Helvetica Neue"/>
                <a:sym typeface="Helvetica Neue"/>
              </a:rPr>
              <a:t>Softmax</a:t>
            </a:r>
            <a:r>
              <a:rPr lang="ru-RU" sz="2200" dirty="0">
                <a:effectLst/>
                <a:latin typeface="Helvetica Neue"/>
                <a:ea typeface="Helvetica Neue"/>
                <a:cs typeface="Helvetica Neue"/>
                <a:sym typeface="Helvetica Neue"/>
              </a:rPr>
              <a:t> с 3 узлами, по одному для каждого класса “количество людей в помещении”. </a:t>
            </a:r>
          </a:p>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При построении нейронной сети для определения вида деятельности, в последнем выходном слое необходимо будет указать 5 нейронов, поскольку количество классов для зависимой переменной “вид деятельности” равен 5.</a:t>
            </a:r>
            <a:endParaRPr lang="en-GB" sz="2200" dirty="0">
              <a:effectLst/>
              <a:latin typeface="Helvetica Neue"/>
              <a:ea typeface="Helvetica Neue"/>
              <a:cs typeface="Helvetica Neue"/>
              <a:sym typeface="Helvetica Neue"/>
            </a:endParaRPr>
          </a:p>
          <a:p>
            <a:endParaRPr lang="en-US" dirty="0"/>
          </a:p>
        </p:txBody>
      </p:sp>
    </p:spTree>
    <p:extLst>
      <p:ext uri="{BB962C8B-B14F-4D97-AF65-F5344CB8AC3E}">
        <p14:creationId xmlns:p14="http://schemas.microsoft.com/office/powerpoint/2010/main" val="1103480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Первые два слоя имеют по 64 узла (нейрона) и используют функцию активации </a:t>
            </a:r>
            <a:r>
              <a:rPr lang="ru-RU" sz="2200" dirty="0" err="1">
                <a:effectLst/>
                <a:latin typeface="Helvetica Neue"/>
                <a:ea typeface="Helvetica Neue"/>
                <a:cs typeface="Helvetica Neue"/>
                <a:sym typeface="Helvetica Neue"/>
              </a:rPr>
              <a:t>ReLU</a:t>
            </a:r>
            <a:r>
              <a:rPr lang="ru-RU" sz="2200" dirty="0">
                <a:effectLst/>
                <a:latin typeface="Helvetica Neue"/>
                <a:ea typeface="Helvetica Neue"/>
                <a:cs typeface="Helvetica Neue"/>
                <a:sym typeface="Helvetica Neue"/>
              </a:rPr>
              <a:t>. Последний слой представляет собой выходной слой </a:t>
            </a:r>
            <a:r>
              <a:rPr lang="ru-RU" sz="2200" dirty="0" err="1">
                <a:effectLst/>
                <a:latin typeface="Helvetica Neue"/>
                <a:ea typeface="Helvetica Neue"/>
                <a:cs typeface="Helvetica Neue"/>
                <a:sym typeface="Helvetica Neue"/>
              </a:rPr>
              <a:t>Softmax</a:t>
            </a:r>
            <a:r>
              <a:rPr lang="ru-RU" sz="2200" dirty="0">
                <a:effectLst/>
                <a:latin typeface="Helvetica Neue"/>
                <a:ea typeface="Helvetica Neue"/>
                <a:cs typeface="Helvetica Neue"/>
                <a:sym typeface="Helvetica Neue"/>
              </a:rPr>
              <a:t> с 3 узлами, по одному для каждого класса “количество людей в помещении”. </a:t>
            </a:r>
          </a:p>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При построении нейронной сети для определения вида деятельности, в последнем выходном слое необходимо будет указать 5 нейронов, поскольку количество классов для зависимой переменной “вид деятельности” равен 5.</a:t>
            </a:r>
            <a:endParaRPr lang="en-GB" sz="2200" dirty="0">
              <a:effectLst/>
              <a:latin typeface="Helvetica Neue"/>
              <a:ea typeface="Helvetica Neue"/>
              <a:cs typeface="Helvetica Neue"/>
              <a:sym typeface="Helvetica Neue"/>
            </a:endParaRPr>
          </a:p>
          <a:p>
            <a:endParaRPr lang="en-US" dirty="0"/>
          </a:p>
        </p:txBody>
      </p:sp>
    </p:spTree>
    <p:extLst>
      <p:ext uri="{BB962C8B-B14F-4D97-AF65-F5344CB8AC3E}">
        <p14:creationId xmlns:p14="http://schemas.microsoft.com/office/powerpoint/2010/main" val="2031081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7116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dirty="0"/>
              <a:t>Настройка процесса обучения</a:t>
            </a:r>
            <a:endParaRPr lang="en-US" dirty="0"/>
          </a:p>
        </p:txBody>
      </p:sp>
    </p:spTree>
    <p:extLst>
      <p:ext uri="{BB962C8B-B14F-4D97-AF65-F5344CB8AC3E}">
        <p14:creationId xmlns:p14="http://schemas.microsoft.com/office/powerpoint/2010/main" val="179845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В терминологии анализа данных, определение наличия людей в помещении и вида их деятельности на основе данных о микроклимате - это выявление паттернов в данных, что относится к задаче классификации. Классификация - одна из самых популярных задач в машинном обучении и заключается в отнесении объекта к одной из категорий на основании его признаков. </a:t>
            </a:r>
          </a:p>
          <a:p>
            <a:r>
              <a:rPr lang="ru-RU" sz="2200" dirty="0">
                <a:effectLst/>
                <a:latin typeface="Helvetica Neue"/>
                <a:ea typeface="Helvetica Neue"/>
                <a:cs typeface="Helvetica Neue"/>
                <a:sym typeface="Helvetica Neue"/>
              </a:rPr>
              <a:t>Заявка на проект  определяет, что необходимо реализовать </a:t>
            </a:r>
            <a:r>
              <a:rPr lang="ru-RU" sz="2200" dirty="0" err="1">
                <a:effectLst/>
                <a:latin typeface="Helvetica Neue"/>
                <a:ea typeface="Helvetica Neue"/>
                <a:cs typeface="Helvetica Neue"/>
                <a:sym typeface="Helvetica Neue"/>
              </a:rPr>
              <a:t>нейронную</a:t>
            </a:r>
            <a:r>
              <a:rPr lang="ru-RU" sz="2200" dirty="0">
                <a:effectLst/>
                <a:latin typeface="Helvetica Neue"/>
                <a:ea typeface="Helvetica Neue"/>
                <a:cs typeface="Helvetica Neue"/>
                <a:sym typeface="Helvetica Neue"/>
              </a:rPr>
              <a:t> сеть, способную обрабатывать сигналы, поступающие с датчиков, поэтому классификация будет реализована именно с помощью нейронной сети. На основе входных данных </a:t>
            </a:r>
            <a:r>
              <a:rPr lang="ru-RU" sz="2200" dirty="0" err="1">
                <a:effectLst/>
                <a:latin typeface="Helvetica Neue"/>
                <a:ea typeface="Helvetica Neue"/>
                <a:cs typeface="Helvetica Neue"/>
                <a:sym typeface="Helvetica Neue"/>
              </a:rPr>
              <a:t>нейросеть</a:t>
            </a:r>
            <a:r>
              <a:rPr lang="ru-RU" sz="2200" dirty="0">
                <a:effectLst/>
                <a:latin typeface="Helvetica Neue"/>
                <a:ea typeface="Helvetica Neue"/>
                <a:cs typeface="Helvetica Neue"/>
                <a:sym typeface="Helvetica Neue"/>
              </a:rPr>
              <a:t> должна определять на выходе две переменные - “наличие людей в помещении” и “вид деятельности”.</a:t>
            </a:r>
            <a:r>
              <a:rPr lang="en-GB" dirty="0">
                <a:effectLst/>
              </a:rPr>
              <a:t> </a:t>
            </a:r>
            <a:endParaRPr lang="ru-RU" dirty="0">
              <a:effectLst/>
            </a:endParaRPr>
          </a:p>
          <a:p>
            <a:endParaRPr lang="ru-RU" dirty="0">
              <a:effectLst/>
            </a:endParaRPr>
          </a:p>
          <a:p>
            <a:endParaRPr lang="en-US" dirty="0"/>
          </a:p>
        </p:txBody>
      </p:sp>
    </p:spTree>
    <p:extLst>
      <p:ext uri="{BB962C8B-B14F-4D97-AF65-F5344CB8AC3E}">
        <p14:creationId xmlns:p14="http://schemas.microsoft.com/office/powerpoint/2010/main" val="172165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dirty="0"/>
              <a:t>Указывается</a:t>
            </a:r>
            <a:r>
              <a:rPr lang="ru-RU" baseline="0" dirty="0"/>
              <a:t> </a:t>
            </a:r>
          </a:p>
          <a:p>
            <a:pPr lvl="0"/>
            <a:r>
              <a:rPr lang="ru-RU" sz="2200" u="none" strike="noStrike" dirty="0">
                <a:effectLst/>
                <a:latin typeface="Helvetica Neue"/>
                <a:ea typeface="Helvetica Neue"/>
                <a:cs typeface="Helvetica Neue"/>
                <a:sym typeface="Helvetica Neue"/>
              </a:rPr>
              <a:t>Оптимизатор. По умолчанию этот параметр задает использование оптимизационного алгоритма </a:t>
            </a:r>
            <a:r>
              <a:rPr lang="ru-RU" sz="2200" u="none" strike="noStrike" dirty="0" err="1">
                <a:effectLst/>
                <a:latin typeface="Helvetica Neue"/>
                <a:ea typeface="Helvetica Neue"/>
                <a:cs typeface="Helvetica Neue"/>
                <a:sym typeface="Helvetica Neue"/>
              </a:rPr>
              <a:t>Adam</a:t>
            </a:r>
            <a:r>
              <a:rPr lang="ru-RU" sz="2200" u="none" strike="noStrike" dirty="0">
                <a:effectLst/>
                <a:latin typeface="Helvetica Neue"/>
                <a:ea typeface="Helvetica Neue"/>
                <a:cs typeface="Helvetica Neue"/>
                <a:sym typeface="Helvetica Neue"/>
              </a:rPr>
              <a:t>. В библиотеке есть и другие оптимизаторы, применение которых можно рассмотреть в дальнейшем в экспериментировании с качеством предсказания сети.</a:t>
            </a:r>
            <a:endParaRPr lang="en-GB" sz="2200" u="none" strike="noStrike" dirty="0">
              <a:effectLst/>
              <a:latin typeface="Helvetica Neue"/>
              <a:ea typeface="Helvetica Neue"/>
              <a:cs typeface="Helvetica Neue"/>
              <a:sym typeface="Helvetica Neue"/>
            </a:endParaRPr>
          </a:p>
          <a:p>
            <a:pPr lvl="0"/>
            <a:r>
              <a:rPr lang="ru-RU" sz="2200" u="none" strike="noStrike" dirty="0">
                <a:effectLst/>
                <a:latin typeface="Helvetica Neue"/>
                <a:ea typeface="Helvetica Neue"/>
                <a:cs typeface="Helvetica Neue"/>
                <a:sym typeface="Helvetica Neue"/>
              </a:rPr>
              <a:t>Функция потерь. Поскольку в качестве функции активации на выходном слое была указана </a:t>
            </a:r>
            <a:r>
              <a:rPr lang="ru-RU" sz="2200" u="none" strike="noStrike" dirty="0" err="1">
                <a:effectLst/>
                <a:latin typeface="Helvetica Neue"/>
                <a:ea typeface="Helvetica Neue"/>
                <a:cs typeface="Helvetica Neue"/>
                <a:sym typeface="Helvetica Neue"/>
              </a:rPr>
              <a:t>Softmax</a:t>
            </a:r>
            <a:r>
              <a:rPr lang="ru-RU" sz="2200" u="none" strike="noStrike" dirty="0">
                <a:effectLst/>
                <a:latin typeface="Helvetica Neue"/>
                <a:ea typeface="Helvetica Neue"/>
                <a:cs typeface="Helvetica Neue"/>
                <a:sym typeface="Helvetica Neue"/>
              </a:rPr>
              <a:t>, в качестве функции потерь будет использована функция </a:t>
            </a:r>
            <a:r>
              <a:rPr lang="ru-RU" sz="2200" u="none" strike="noStrike" dirty="0" err="1">
                <a:effectLst/>
                <a:latin typeface="Helvetica Neue"/>
                <a:ea typeface="Helvetica Neue"/>
                <a:cs typeface="Helvetica Neue"/>
                <a:sym typeface="Helvetica Neue"/>
              </a:rPr>
              <a:t>Cross-Entropy</a:t>
            </a:r>
            <a:r>
              <a:rPr lang="ru-RU" sz="2200" u="none" strike="noStrike" dirty="0">
                <a:effectLst/>
                <a:latin typeface="Helvetica Neue"/>
                <a:ea typeface="Helvetica Neue"/>
                <a:cs typeface="Helvetica Neue"/>
                <a:sym typeface="Helvetica Neue"/>
              </a:rPr>
              <a:t> </a:t>
            </a:r>
            <a:r>
              <a:rPr lang="ru-RU" sz="2200" u="none" strike="noStrike" dirty="0" err="1">
                <a:effectLst/>
                <a:latin typeface="Helvetica Neue"/>
                <a:ea typeface="Helvetica Neue"/>
                <a:cs typeface="Helvetica Neue"/>
                <a:sym typeface="Helvetica Neue"/>
              </a:rPr>
              <a:t>loss</a:t>
            </a:r>
            <a:r>
              <a:rPr lang="ru-RU" sz="2200" u="none" strike="noStrike" dirty="0">
                <a:effectLst/>
                <a:latin typeface="Helvetica Neue"/>
                <a:ea typeface="Helvetica Neue"/>
                <a:cs typeface="Helvetica Neue"/>
                <a:sym typeface="Helvetica Neue"/>
              </a:rPr>
              <a:t>, в библиотеке </a:t>
            </a:r>
            <a:r>
              <a:rPr lang="ru-RU" sz="2200" u="none" strike="noStrike" dirty="0" err="1">
                <a:effectLst/>
                <a:latin typeface="Helvetica Neue"/>
                <a:ea typeface="Helvetica Neue"/>
                <a:cs typeface="Helvetica Neue"/>
                <a:sym typeface="Helvetica Neue"/>
              </a:rPr>
              <a:t>Keras</a:t>
            </a:r>
            <a:r>
              <a:rPr lang="ru-RU" sz="2200" u="none" strike="noStrike" dirty="0">
                <a:effectLst/>
                <a:latin typeface="Helvetica Neue"/>
                <a:ea typeface="Helvetica Neue"/>
                <a:cs typeface="Helvetica Neue"/>
                <a:sym typeface="Helvetica Neue"/>
              </a:rPr>
              <a:t> доступны </a:t>
            </a:r>
            <a:r>
              <a:rPr lang="ru-RU" sz="2200" u="none" strike="noStrike" dirty="0" err="1">
                <a:effectLst/>
                <a:latin typeface="Helvetica Neue"/>
                <a:ea typeface="Helvetica Neue"/>
                <a:cs typeface="Helvetica Neue"/>
                <a:sym typeface="Helvetica Neue"/>
              </a:rPr>
              <a:t>binary_crossentropy</a:t>
            </a:r>
            <a:r>
              <a:rPr lang="ru-RU" sz="2200" u="none" strike="noStrike" dirty="0">
                <a:effectLst/>
                <a:latin typeface="Helvetica Neue"/>
                <a:ea typeface="Helvetica Neue"/>
                <a:cs typeface="Helvetica Neue"/>
                <a:sym typeface="Helvetica Neue"/>
              </a:rPr>
              <a:t> (для 2 классов) и </a:t>
            </a:r>
            <a:r>
              <a:rPr lang="ru-RU" sz="2200" u="none" strike="noStrike" dirty="0" err="1">
                <a:effectLst/>
                <a:latin typeface="Helvetica Neue"/>
                <a:ea typeface="Helvetica Neue"/>
                <a:cs typeface="Helvetica Neue"/>
                <a:sym typeface="Helvetica Neue"/>
              </a:rPr>
              <a:t>categorical_crossentropy</a:t>
            </a:r>
            <a:r>
              <a:rPr lang="ru-RU" sz="2200" u="none" strike="noStrike" dirty="0">
                <a:effectLst/>
                <a:latin typeface="Helvetica Neue"/>
                <a:ea typeface="Helvetica Neue"/>
                <a:cs typeface="Helvetica Neue"/>
                <a:sym typeface="Helvetica Neue"/>
              </a:rPr>
              <a:t> (для ситуаций, когда классов больше 2). Поскольку в целевой переменной 3 класса, была выбрана функция </a:t>
            </a:r>
            <a:r>
              <a:rPr lang="ru-RU" sz="2200" u="none" strike="noStrike" dirty="0" err="1">
                <a:effectLst/>
                <a:latin typeface="Helvetica Neue"/>
                <a:ea typeface="Helvetica Neue"/>
                <a:cs typeface="Helvetica Neue"/>
                <a:sym typeface="Helvetica Neue"/>
              </a:rPr>
              <a:t>categorical_crossentropy</a:t>
            </a:r>
            <a:r>
              <a:rPr lang="ru-RU" sz="2200" u="none" strike="noStrike" dirty="0">
                <a:effectLst/>
                <a:latin typeface="Helvetica Neue"/>
                <a:ea typeface="Helvetica Neue"/>
                <a:cs typeface="Helvetica Neue"/>
                <a:sym typeface="Helvetica Neue"/>
              </a:rPr>
              <a:t>.</a:t>
            </a:r>
            <a:endParaRPr lang="en-GB" sz="2200" u="none" strike="noStrike" dirty="0">
              <a:effectLst/>
              <a:latin typeface="Helvetica Neue"/>
              <a:ea typeface="Helvetica Neue"/>
              <a:cs typeface="Helvetica Neue"/>
              <a:sym typeface="Helvetica Neue"/>
            </a:endParaRPr>
          </a:p>
          <a:p>
            <a:pPr lvl="0"/>
            <a:r>
              <a:rPr lang="ru-RU" sz="2200" u="none" strike="noStrike" dirty="0">
                <a:effectLst/>
                <a:latin typeface="Helvetica Neue"/>
                <a:ea typeface="Helvetica Neue"/>
                <a:cs typeface="Helvetica Neue"/>
                <a:sym typeface="Helvetica Neue"/>
              </a:rPr>
              <a:t>Метрики качества. Поскольку решается задача классификации, используется метрика </a:t>
            </a:r>
            <a:r>
              <a:rPr lang="ru-RU" sz="2200" u="none" strike="noStrike" dirty="0" err="1">
                <a:effectLst/>
                <a:latin typeface="Helvetica Neue"/>
                <a:ea typeface="Helvetica Neue"/>
                <a:cs typeface="Helvetica Neue"/>
                <a:sym typeface="Helvetica Neue"/>
              </a:rPr>
              <a:t>accuracy</a:t>
            </a:r>
            <a:r>
              <a:rPr lang="ru-RU" sz="2200" u="none" strike="noStrike" dirty="0">
                <a:effectLst/>
                <a:latin typeface="Helvetica Neue"/>
                <a:ea typeface="Helvetica Neue"/>
                <a:cs typeface="Helvetica Neue"/>
                <a:sym typeface="Helvetica Neue"/>
              </a:rPr>
              <a:t>.</a:t>
            </a:r>
            <a:endParaRPr lang="en-GB" sz="2200" u="none" strike="noStrike" dirty="0">
              <a:effectLst/>
              <a:latin typeface="Helvetica Neue"/>
              <a:ea typeface="Helvetica Neue"/>
              <a:cs typeface="Helvetica Neue"/>
              <a:sym typeface="Helvetica Neue"/>
            </a:endParaRPr>
          </a:p>
          <a:p>
            <a:endParaRPr lang="en-US" dirty="0"/>
          </a:p>
        </p:txBody>
      </p:sp>
    </p:spTree>
    <p:extLst>
      <p:ext uri="{BB962C8B-B14F-4D97-AF65-F5344CB8AC3E}">
        <p14:creationId xmlns:p14="http://schemas.microsoft.com/office/powerpoint/2010/main" val="368658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dirty="0"/>
              <a:t>Обучение модели</a:t>
            </a:r>
            <a:endParaRPr lang="en-GB" sz="2200" u="none" strike="noStrike" dirty="0">
              <a:effectLst/>
              <a:latin typeface="Helvetica Neue"/>
              <a:ea typeface="Helvetica Neue"/>
              <a:cs typeface="Helvetica Neue"/>
              <a:sym typeface="Helvetica Neue"/>
            </a:endParaRPr>
          </a:p>
          <a:p>
            <a:endParaRPr lang="en-US" dirty="0"/>
          </a:p>
        </p:txBody>
      </p:sp>
    </p:spTree>
    <p:extLst>
      <p:ext uri="{BB962C8B-B14F-4D97-AF65-F5344CB8AC3E}">
        <p14:creationId xmlns:p14="http://schemas.microsoft.com/office/powerpoint/2010/main" val="39956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dirty="0"/>
              <a:t>Обучение модели</a:t>
            </a:r>
          </a:p>
          <a:p>
            <a:r>
              <a:rPr lang="ru-RU" sz="2200" u="none" strike="noStrike" dirty="0">
                <a:effectLst/>
                <a:latin typeface="Helvetica Neue"/>
                <a:ea typeface="Helvetica Neue"/>
                <a:cs typeface="Helvetica Neue"/>
                <a:sym typeface="Helvetica Neue"/>
              </a:rPr>
              <a:t>Указываем независимые переменные, зависимую переменную (</a:t>
            </a:r>
            <a:r>
              <a:rPr lang="ru-RU" sz="2200" u="none" strike="noStrike" dirty="0" err="1">
                <a:effectLst/>
                <a:latin typeface="Helvetica Neue"/>
                <a:ea typeface="Helvetica Neue"/>
                <a:cs typeface="Helvetica Neue"/>
                <a:sym typeface="Helvetica Neue"/>
              </a:rPr>
              <a:t>пребразовав</a:t>
            </a:r>
            <a:r>
              <a:rPr lang="ru-RU" sz="2200" u="none" strike="noStrike" baseline="0" dirty="0">
                <a:effectLst/>
                <a:latin typeface="Helvetica Neue"/>
                <a:ea typeface="Helvetica Neue"/>
                <a:cs typeface="Helvetica Neue"/>
                <a:sym typeface="Helvetica Neue"/>
              </a:rPr>
              <a:t> ее в категориальный вид</a:t>
            </a:r>
            <a:r>
              <a:rPr lang="ru-RU" sz="2200" u="none" strike="noStrike" dirty="0">
                <a:effectLst/>
                <a:latin typeface="Helvetica Neue"/>
                <a:ea typeface="Helvetica Neue"/>
                <a:cs typeface="Helvetica Neue"/>
                <a:sym typeface="Helvetica Neue"/>
              </a:rPr>
              <a:t>)</a:t>
            </a:r>
            <a:endParaRPr lang="en-US" dirty="0"/>
          </a:p>
        </p:txBody>
      </p:sp>
    </p:spTree>
    <p:extLst>
      <p:ext uri="{BB962C8B-B14F-4D97-AF65-F5344CB8AC3E}">
        <p14:creationId xmlns:p14="http://schemas.microsoft.com/office/powerpoint/2010/main" val="653306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8219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5211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5492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521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1685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149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384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dirty="0"/>
              <a:t>Были</a:t>
            </a:r>
            <a:r>
              <a:rPr lang="ru-RU" baseline="0" dirty="0"/>
              <a:t> рассмотрены такие языки программирования, как </a:t>
            </a:r>
            <a:r>
              <a:rPr lang="en-US" baseline="0" dirty="0"/>
              <a:t>Python, R,  </a:t>
            </a:r>
            <a:r>
              <a:rPr lang="en-US" baseline="0" dirty="0" err="1"/>
              <a:t>MatLab</a:t>
            </a:r>
            <a:endParaRPr lang="en-US" baseline="0" dirty="0"/>
          </a:p>
          <a:p>
            <a:r>
              <a:rPr lang="ru-RU" baseline="0" dirty="0"/>
              <a:t>Выбор </a:t>
            </a:r>
            <a:r>
              <a:rPr lang="ru-RU" baseline="0" dirty="0" err="1"/>
              <a:t>пайтона</a:t>
            </a:r>
            <a:r>
              <a:rPr lang="ru-RU" baseline="0" dirty="0"/>
              <a:t> </a:t>
            </a:r>
            <a:r>
              <a:rPr lang="ru-RU" baseline="0" dirty="0" err="1"/>
              <a:t>обуслен</a:t>
            </a:r>
            <a:r>
              <a:rPr lang="ru-RU" baseline="0" dirty="0"/>
              <a:t> прежде всего его возрастающей популярностью, </a:t>
            </a:r>
            <a:r>
              <a:rPr lang="ru-RU" baseline="0" dirty="0" err="1"/>
              <a:t>продемонстрирванной</a:t>
            </a:r>
            <a:r>
              <a:rPr lang="ru-RU" baseline="0" dirty="0"/>
              <a:t> на рисунке, а также тем, чем этот язык осваивался на протяжении всего учебного года </a:t>
            </a:r>
            <a:endParaRPr lang="en-US" dirty="0"/>
          </a:p>
        </p:txBody>
      </p:sp>
    </p:spTree>
    <p:extLst>
      <p:ext uri="{BB962C8B-B14F-4D97-AF65-F5344CB8AC3E}">
        <p14:creationId xmlns:p14="http://schemas.microsoft.com/office/powerpoint/2010/main" val="149286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dirty="0"/>
              <a:t>Были</a:t>
            </a:r>
            <a:r>
              <a:rPr lang="ru-RU" baseline="0" dirty="0"/>
              <a:t> рассмотрены такие языки программирования, как </a:t>
            </a:r>
            <a:r>
              <a:rPr lang="en-US" baseline="0" dirty="0"/>
              <a:t>Python, R,  </a:t>
            </a:r>
            <a:r>
              <a:rPr lang="en-US" baseline="0" dirty="0" err="1"/>
              <a:t>MatLab</a:t>
            </a:r>
            <a:endParaRPr lang="en-US" baseline="0" dirty="0"/>
          </a:p>
          <a:p>
            <a:r>
              <a:rPr lang="ru-RU" baseline="0" dirty="0"/>
              <a:t>Выбор </a:t>
            </a:r>
            <a:r>
              <a:rPr lang="ru-RU" baseline="0" dirty="0" err="1"/>
              <a:t>пайтона</a:t>
            </a:r>
            <a:r>
              <a:rPr lang="ru-RU" baseline="0" dirty="0"/>
              <a:t> </a:t>
            </a:r>
            <a:r>
              <a:rPr lang="ru-RU" baseline="0" dirty="0" err="1"/>
              <a:t>обуслен</a:t>
            </a:r>
            <a:r>
              <a:rPr lang="ru-RU" baseline="0" dirty="0"/>
              <a:t> прежде всего его возрастающей популярностью, </a:t>
            </a:r>
            <a:r>
              <a:rPr lang="ru-RU" baseline="0" dirty="0" err="1"/>
              <a:t>продемонстрирванной</a:t>
            </a:r>
            <a:r>
              <a:rPr lang="ru-RU" baseline="0" dirty="0"/>
              <a:t> на рисунке, а также тем, чем этот язык осваивался на протяжении всего учебного года </a:t>
            </a:r>
            <a:endParaRPr lang="en-US" dirty="0"/>
          </a:p>
        </p:txBody>
      </p:sp>
    </p:spTree>
    <p:extLst>
      <p:ext uri="{BB962C8B-B14F-4D97-AF65-F5344CB8AC3E}">
        <p14:creationId xmlns:p14="http://schemas.microsoft.com/office/powerpoint/2010/main" val="96264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Таким образом, были рассмотрены такие </a:t>
            </a:r>
            <a:r>
              <a:rPr lang="ru-RU" sz="2200" dirty="0" err="1">
                <a:effectLst/>
                <a:latin typeface="Helvetica Neue"/>
                <a:ea typeface="Helvetica Neue"/>
                <a:cs typeface="Helvetica Neue"/>
                <a:sym typeface="Helvetica Neue"/>
              </a:rPr>
              <a:t>фреймворки</a:t>
            </a:r>
            <a:r>
              <a:rPr lang="ru-RU" sz="2200" dirty="0">
                <a:effectLst/>
                <a:latin typeface="Helvetica Neue"/>
                <a:ea typeface="Helvetica Neue"/>
                <a:cs typeface="Helvetica Neue"/>
                <a:sym typeface="Helvetica Neue"/>
              </a:rPr>
              <a:t> для машинного обучения, как </a:t>
            </a:r>
            <a:r>
              <a:rPr lang="ru-RU" sz="2200" dirty="0" err="1">
                <a:effectLst/>
                <a:latin typeface="Helvetica Neue"/>
                <a:ea typeface="Helvetica Neue"/>
                <a:cs typeface="Helvetica Neue"/>
                <a:sym typeface="Helvetica Neue"/>
              </a:rPr>
              <a:t>TensorFlow</a:t>
            </a:r>
            <a:r>
              <a:rPr lang="ru-RU" sz="2200" dirty="0">
                <a:effectLst/>
                <a:latin typeface="Helvetica Neue"/>
                <a:ea typeface="Helvetica Neue"/>
                <a:cs typeface="Helvetica Neue"/>
                <a:sym typeface="Helvetica Neue"/>
              </a:rPr>
              <a:t> и </a:t>
            </a:r>
            <a:r>
              <a:rPr lang="ru-RU" sz="2200" dirty="0" err="1">
                <a:effectLst/>
                <a:latin typeface="Helvetica Neue"/>
                <a:ea typeface="Helvetica Neue"/>
                <a:cs typeface="Helvetica Neue"/>
                <a:sym typeface="Helvetica Neue"/>
              </a:rPr>
              <a:t>Theano</a:t>
            </a:r>
            <a:r>
              <a:rPr lang="ru-RU" sz="2200" dirty="0">
                <a:effectLst/>
                <a:latin typeface="Helvetica Neue"/>
                <a:ea typeface="Helvetica Neue"/>
                <a:cs typeface="Helvetica Neue"/>
                <a:sym typeface="Helvetica Neue"/>
              </a:rPr>
              <a:t> </a:t>
            </a:r>
            <a:r>
              <a:rPr lang="ru-RU" sz="2200" dirty="0" err="1">
                <a:effectLst/>
                <a:latin typeface="Helvetica Neue"/>
                <a:ea typeface="Helvetica Neue"/>
                <a:cs typeface="Helvetica Neue"/>
                <a:sym typeface="Helvetica Neue"/>
              </a:rPr>
              <a:t>c</a:t>
            </a:r>
            <a:r>
              <a:rPr lang="ru-RU" sz="2200" dirty="0">
                <a:effectLst/>
                <a:latin typeface="Helvetica Neue"/>
                <a:ea typeface="Helvetica Neue"/>
                <a:cs typeface="Helvetica Neue"/>
                <a:sym typeface="Helvetica Neue"/>
              </a:rPr>
              <a:t> надстройкой </a:t>
            </a:r>
            <a:r>
              <a:rPr lang="ru-RU" sz="2200" dirty="0" err="1">
                <a:effectLst/>
                <a:latin typeface="Helvetica Neue"/>
                <a:ea typeface="Helvetica Neue"/>
                <a:cs typeface="Helvetica Neue"/>
                <a:sym typeface="Helvetica Neue"/>
              </a:rPr>
              <a:t>Keras</a:t>
            </a:r>
            <a:r>
              <a:rPr lang="ru-RU" sz="2200" dirty="0">
                <a:effectLst/>
                <a:latin typeface="Helvetica Neue"/>
                <a:ea typeface="Helvetica Neue"/>
                <a:cs typeface="Helvetica Neue"/>
                <a:sym typeface="Helvetica Neue"/>
              </a:rPr>
              <a:t>, </a:t>
            </a:r>
            <a:r>
              <a:rPr lang="ru-RU" sz="2200" dirty="0" err="1">
                <a:effectLst/>
                <a:latin typeface="Helvetica Neue"/>
                <a:ea typeface="Helvetica Neue"/>
                <a:cs typeface="Helvetica Neue"/>
                <a:sym typeface="Helvetica Neue"/>
              </a:rPr>
              <a:t>Torch</a:t>
            </a:r>
            <a:r>
              <a:rPr lang="ru-RU" sz="2200" dirty="0">
                <a:effectLst/>
                <a:latin typeface="Helvetica Neue"/>
                <a:ea typeface="Helvetica Neue"/>
                <a:cs typeface="Helvetica Neue"/>
                <a:sym typeface="Helvetica Neue"/>
              </a:rPr>
              <a:t>/</a:t>
            </a:r>
            <a:r>
              <a:rPr lang="ru-RU" sz="2200" dirty="0" err="1">
                <a:effectLst/>
                <a:latin typeface="Helvetica Neue"/>
                <a:ea typeface="Helvetica Neue"/>
                <a:cs typeface="Helvetica Neue"/>
                <a:sym typeface="Helvetica Neue"/>
              </a:rPr>
              <a:t>PyThorch</a:t>
            </a:r>
            <a:r>
              <a:rPr lang="ru-RU" sz="2200" dirty="0">
                <a:effectLst/>
                <a:latin typeface="Helvetica Neue"/>
                <a:ea typeface="Helvetica Neue"/>
                <a:cs typeface="Helvetica Neue"/>
                <a:sym typeface="Helvetica Neue"/>
              </a:rPr>
              <a:t>. На основании сравнительного анализа была составлена таблица, отражающая критерии выбора библиотеки для выполнения проекта. </a:t>
            </a:r>
            <a:endParaRPr lang="en-US" dirty="0"/>
          </a:p>
        </p:txBody>
      </p:sp>
    </p:spTree>
    <p:extLst>
      <p:ext uri="{BB962C8B-B14F-4D97-AF65-F5344CB8AC3E}">
        <p14:creationId xmlns:p14="http://schemas.microsoft.com/office/powerpoint/2010/main" val="203733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ru-RU" sz="2200" dirty="0">
                <a:effectLst/>
                <a:latin typeface="Helvetica Neue"/>
                <a:ea typeface="Helvetica Neue"/>
                <a:cs typeface="Helvetica Neue"/>
                <a:sym typeface="Helvetica Neue"/>
              </a:rPr>
              <a:t>В результате такого анализа выбор был сделан в пользу библиотеки </a:t>
            </a:r>
            <a:r>
              <a:rPr lang="ru-RU" sz="2200" dirty="0" err="1">
                <a:effectLst/>
                <a:latin typeface="Helvetica Neue"/>
                <a:ea typeface="Helvetica Neue"/>
                <a:cs typeface="Helvetica Neue"/>
                <a:sym typeface="Helvetica Neue"/>
              </a:rPr>
              <a:t>Keras</a:t>
            </a:r>
            <a:r>
              <a:rPr lang="ru-RU" sz="2200" dirty="0">
                <a:effectLst/>
                <a:latin typeface="Helvetica Neue"/>
                <a:ea typeface="Helvetica Neue"/>
                <a:cs typeface="Helvetica Neue"/>
                <a:sym typeface="Helvetica Neue"/>
              </a:rPr>
              <a:t>, основанной на </a:t>
            </a:r>
            <a:r>
              <a:rPr lang="ru-RU" sz="2200" dirty="0" err="1">
                <a:effectLst/>
                <a:latin typeface="Helvetica Neue"/>
                <a:ea typeface="Helvetica Neue"/>
                <a:cs typeface="Helvetica Neue"/>
                <a:sym typeface="Helvetica Neue"/>
              </a:rPr>
              <a:t>TensorFlow</a:t>
            </a:r>
            <a:r>
              <a:rPr lang="ru-RU" sz="2200" dirty="0">
                <a:effectLst/>
                <a:latin typeface="Helvetica Neue"/>
                <a:ea typeface="Helvetica Neue"/>
                <a:cs typeface="Helvetica Neue"/>
                <a:sym typeface="Helvetica Neue"/>
              </a:rPr>
              <a:t>.</a:t>
            </a:r>
            <a:r>
              <a:rPr lang="en-GB" dirty="0">
                <a:effectLst/>
              </a:rPr>
              <a:t> </a:t>
            </a:r>
            <a:endParaRPr lang="en-US" dirty="0"/>
          </a:p>
        </p:txBody>
      </p:sp>
    </p:spTree>
    <p:extLst>
      <p:ext uri="{BB962C8B-B14F-4D97-AF65-F5344CB8AC3E}">
        <p14:creationId xmlns:p14="http://schemas.microsoft.com/office/powerpoint/2010/main" val="456832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На основании анализа областей использования различных архитектур </a:t>
            </a:r>
            <a:r>
              <a:rPr lang="ru-RU" sz="2200" dirty="0" err="1">
                <a:effectLst/>
                <a:latin typeface="Helvetica Neue"/>
                <a:ea typeface="Helvetica Neue"/>
                <a:cs typeface="Helvetica Neue"/>
                <a:sym typeface="Helvetica Neue"/>
              </a:rPr>
              <a:t>нейросетей</a:t>
            </a:r>
            <a:r>
              <a:rPr lang="ru-RU" sz="2200" dirty="0">
                <a:effectLst/>
                <a:latin typeface="Helvetica Neue"/>
                <a:ea typeface="Helvetica Neue"/>
                <a:cs typeface="Helvetica Neue"/>
                <a:sym typeface="Helvetica Neue"/>
              </a:rPr>
              <a:t>, был сделан вывод, что для классификации числовых показателей с датчиков подойдет самая простая архитектура - </a:t>
            </a:r>
            <a:r>
              <a:rPr lang="ru-RU" sz="2200" dirty="0" err="1">
                <a:effectLst/>
                <a:latin typeface="Helvetica Neue"/>
                <a:ea typeface="Helvetica Neue"/>
                <a:cs typeface="Helvetica Neue"/>
                <a:sym typeface="Helvetica Neue"/>
              </a:rPr>
              <a:t>перцептрон</a:t>
            </a:r>
            <a:r>
              <a:rPr lang="ru-RU" sz="2200" dirty="0">
                <a:effectLst/>
                <a:latin typeface="Helvetica Neue"/>
                <a:ea typeface="Helvetica Neue"/>
                <a:cs typeface="Helvetica Neue"/>
                <a:sym typeface="Helvetica Neue"/>
              </a:rPr>
              <a:t>.</a:t>
            </a:r>
            <a:endParaRPr lang="en-GB" sz="2200" dirty="0">
              <a:effectLst/>
              <a:latin typeface="Helvetica Neue"/>
              <a:ea typeface="Helvetica Neue"/>
              <a:cs typeface="Helvetica Neue"/>
              <a:sym typeface="Helvetica Neue"/>
            </a:endParaRPr>
          </a:p>
          <a:p>
            <a:endParaRPr lang="en-US" dirty="0"/>
          </a:p>
        </p:txBody>
      </p:sp>
    </p:spTree>
    <p:extLst>
      <p:ext uri="{BB962C8B-B14F-4D97-AF65-F5344CB8AC3E}">
        <p14:creationId xmlns:p14="http://schemas.microsoft.com/office/powerpoint/2010/main" val="506282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На основании анализа областей использования различных архитектур </a:t>
            </a:r>
            <a:r>
              <a:rPr lang="ru-RU" sz="2200" dirty="0" err="1">
                <a:effectLst/>
                <a:latin typeface="Helvetica Neue"/>
                <a:ea typeface="Helvetica Neue"/>
                <a:cs typeface="Helvetica Neue"/>
                <a:sym typeface="Helvetica Neue"/>
              </a:rPr>
              <a:t>нейросетей</a:t>
            </a:r>
            <a:r>
              <a:rPr lang="ru-RU" sz="2200" dirty="0">
                <a:effectLst/>
                <a:latin typeface="Helvetica Neue"/>
                <a:ea typeface="Helvetica Neue"/>
                <a:cs typeface="Helvetica Neue"/>
                <a:sym typeface="Helvetica Neue"/>
              </a:rPr>
              <a:t>, был сделан вывод, что для классификации числовых показателей с датчиков подойдет самая простая архитектура - </a:t>
            </a:r>
            <a:r>
              <a:rPr lang="ru-RU" sz="2200" dirty="0" err="1">
                <a:effectLst/>
                <a:latin typeface="Helvetica Neue"/>
                <a:ea typeface="Helvetica Neue"/>
                <a:cs typeface="Helvetica Neue"/>
                <a:sym typeface="Helvetica Neue"/>
              </a:rPr>
              <a:t>перцептрон</a:t>
            </a:r>
            <a:r>
              <a:rPr lang="ru-RU" sz="2200" dirty="0">
                <a:effectLst/>
                <a:latin typeface="Helvetica Neue"/>
                <a:ea typeface="Helvetica Neue"/>
                <a:cs typeface="Helvetica Neue"/>
                <a:sym typeface="Helvetica Neue"/>
              </a:rPr>
              <a:t>.</a:t>
            </a:r>
            <a:endParaRPr lang="en-GB" sz="2200" dirty="0">
              <a:effectLst/>
              <a:latin typeface="Helvetica Neue"/>
              <a:ea typeface="Helvetica Neue"/>
              <a:cs typeface="Helvetica Neue"/>
              <a:sym typeface="Helvetica Neue"/>
            </a:endParaRPr>
          </a:p>
          <a:p>
            <a:endParaRPr lang="en-US" dirty="0"/>
          </a:p>
        </p:txBody>
      </p:sp>
    </p:spTree>
    <p:extLst>
      <p:ext uri="{BB962C8B-B14F-4D97-AF65-F5344CB8AC3E}">
        <p14:creationId xmlns:p14="http://schemas.microsoft.com/office/powerpoint/2010/main" val="228221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В итоге было обучено две </a:t>
            </a:r>
            <a:r>
              <a:rPr lang="ru-RU" sz="2200" dirty="0" err="1">
                <a:effectLst/>
                <a:latin typeface="Helvetica Neue"/>
                <a:ea typeface="Helvetica Neue"/>
                <a:cs typeface="Helvetica Neue"/>
                <a:sym typeface="Helvetica Neue"/>
              </a:rPr>
              <a:t>нейросети</a:t>
            </a:r>
            <a:r>
              <a:rPr lang="ru-RU" sz="2200" dirty="0">
                <a:effectLst/>
                <a:latin typeface="Helvetica Neue"/>
                <a:ea typeface="Helvetica Neue"/>
                <a:cs typeface="Helvetica Neue"/>
                <a:sym typeface="Helvetica Neue"/>
              </a:rPr>
              <a:t>, определяющие соответственно первую или вторую зависимую переменную.  </a:t>
            </a:r>
          </a:p>
          <a:p>
            <a:pPr marL="0" marR="0" indent="0" defTabSz="457200" eaLnBrk="1" fontAlgn="auto" latinLnBrk="0" hangingPunct="1">
              <a:lnSpc>
                <a:spcPct val="117999"/>
              </a:lnSpc>
              <a:spcBef>
                <a:spcPts val="0"/>
              </a:spcBef>
              <a:spcAft>
                <a:spcPts val="0"/>
              </a:spcAft>
              <a:buClrTx/>
              <a:buSzTx/>
              <a:buFontTx/>
              <a:buNone/>
              <a:tabLst/>
              <a:defRPr/>
            </a:pPr>
            <a:endParaRPr lang="ru-RU" sz="2200" dirty="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ru-RU" sz="2200" dirty="0">
                <a:effectLst/>
                <a:latin typeface="Helvetica Neue"/>
                <a:ea typeface="Helvetica Neue"/>
                <a:cs typeface="Helvetica Neue"/>
                <a:sym typeface="Helvetica Neue"/>
              </a:rPr>
              <a:t> Реализация нейронной сети, выполняющей сложную (не бинарную) классификацию - достаточно трудоемкий процесс. Нейронная сеть, реализующая </a:t>
            </a:r>
            <a:r>
              <a:rPr lang="ru-RU" sz="2200" dirty="0" err="1">
                <a:effectLst/>
                <a:latin typeface="Helvetica Neue"/>
                <a:ea typeface="Helvetica Neue"/>
                <a:cs typeface="Helvetica Neue"/>
                <a:sym typeface="Helvetica Neue"/>
              </a:rPr>
              <a:t>мультиклассовую</a:t>
            </a:r>
            <a:r>
              <a:rPr lang="ru-RU" sz="2200" dirty="0">
                <a:effectLst/>
                <a:latin typeface="Helvetica Neue"/>
                <a:ea typeface="Helvetica Neue"/>
                <a:cs typeface="Helvetica Neue"/>
                <a:sym typeface="Helvetica Neue"/>
              </a:rPr>
              <a:t> классификацию для двух выходных переменных еще более сложна в реализации. Реализация такой </a:t>
            </a:r>
            <a:r>
              <a:rPr lang="ru-RU" sz="2200" dirty="0" err="1">
                <a:effectLst/>
                <a:latin typeface="Helvetica Neue"/>
                <a:ea typeface="Helvetica Neue"/>
                <a:cs typeface="Helvetica Neue"/>
                <a:sym typeface="Helvetica Neue"/>
              </a:rPr>
              <a:t>нейросети</a:t>
            </a:r>
            <a:r>
              <a:rPr lang="ru-RU" sz="2200" dirty="0">
                <a:effectLst/>
                <a:latin typeface="Helvetica Neue"/>
                <a:ea typeface="Helvetica Neue"/>
                <a:cs typeface="Helvetica Neue"/>
                <a:sym typeface="Helvetica Neue"/>
              </a:rPr>
              <a:t> может быть запланирована в качестве дальнейших исследований.</a:t>
            </a:r>
            <a:r>
              <a:rPr lang="en-GB" dirty="0">
                <a:effectLst/>
              </a:rPr>
              <a:t> </a:t>
            </a:r>
            <a:endParaRPr lang="en-US" dirty="0"/>
          </a:p>
          <a:p>
            <a:endParaRPr lang="en-US" dirty="0"/>
          </a:p>
        </p:txBody>
      </p:sp>
    </p:spTree>
    <p:extLst>
      <p:ext uri="{BB962C8B-B14F-4D97-AF65-F5344CB8AC3E}">
        <p14:creationId xmlns:p14="http://schemas.microsoft.com/office/powerpoint/2010/main" val="112638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jp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9" Type="http://schemas.openxmlformats.org/officeDocument/2006/relationships/image" Target="../media/image21.png"/><Relationship Id="rId20" Type="http://schemas.openxmlformats.org/officeDocument/2006/relationships/slide" Target="slide35.xml"/><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slide" Target="slide2.xml"/><Relationship Id="rId13" Type="http://schemas.openxmlformats.org/officeDocument/2006/relationships/slide" Target="slide7.xml"/><Relationship Id="rId14" Type="http://schemas.openxmlformats.org/officeDocument/2006/relationships/slide" Target="slide9.xml"/><Relationship Id="rId15" Type="http://schemas.openxmlformats.org/officeDocument/2006/relationships/slide" Target="slide11.xml"/><Relationship Id="rId16" Type="http://schemas.openxmlformats.org/officeDocument/2006/relationships/slide" Target="slide13.xml"/><Relationship Id="rId17" Type="http://schemas.openxmlformats.org/officeDocument/2006/relationships/slide" Target="slide18.xml"/><Relationship Id="rId18" Type="http://schemas.openxmlformats.org/officeDocument/2006/relationships/slide" Target="slide21.xml"/><Relationship Id="rId19" Type="http://schemas.openxmlformats.org/officeDocument/2006/relationships/slide" Target="slide31.xml"/><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2491910" cy="41560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Разработка нейронной сети </a:t>
            </a:r>
            <a:r>
              <a:rPr lang="ru-RU"/>
              <a:t>для обработки сигналов с датчиков</a:t>
            </a:r>
            <a:endParaRPr dirty="0"/>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Выполнила:</a:t>
            </a:r>
          </a:p>
          <a:p>
            <a:r>
              <a:rPr lang="ru-RU" dirty="0"/>
              <a:t>студентка ИАУП-18-1</a:t>
            </a:r>
          </a:p>
          <a:p>
            <a:r>
              <a:rPr lang="ru-RU" dirty="0"/>
              <a:t>Неганова Эльвира</a:t>
            </a:r>
            <a:endParaRPr dirty="0"/>
          </a:p>
        </p:txBody>
      </p:sp>
      <p:sp>
        <p:nvSpPr>
          <p:cNvPr id="54" name="Название подразделения,  лаборатории, факультета и т.д."/>
          <p:cNvSpPr txBox="1"/>
          <p:nvPr/>
        </p:nvSpPr>
        <p:spPr>
          <a:xfrm>
            <a:off x="7116915" y="1847447"/>
            <a:ext cx="14436125" cy="790600"/>
          </a:xfrm>
          <a:prstGeom prst="rect">
            <a:avLst/>
          </a:prstGeom>
          <a:ln w="12700">
            <a:miter lim="400000"/>
          </a:ln>
          <a:extLst>
            <a:ext uri="{C572A759-6A51-4108-AA02-DFA0A04FC94B}">
              <ma14:wrappingTextBoxFlag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экономики, менеджмента </a:t>
            </a:r>
            <a:r>
              <a:rPr lang="ru-RU"/>
              <a:t>и бизнес-информатики</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t>Пермь</a:t>
            </a:r>
            <a:r>
              <a:rPr dirty="0"/>
              <a:t>, 201</a:t>
            </a:r>
            <a:r>
              <a:rPr lang="ru-RU" dirty="0"/>
              <a:t>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типа нейронной сети</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84"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10" name="Diagram 9"/>
          <p:cNvGraphicFramePr/>
          <p:nvPr>
            <p:extLst>
              <p:ext uri="{D42A27DB-BD31-4B8C-83A1-F6EECF244321}">
                <p14:modId xmlns:p14="http://schemas.microsoft.com/office/powerpoint/2010/main" val="181361863"/>
              </p:ext>
            </p:extLst>
          </p:nvPr>
        </p:nvGraphicFramePr>
        <p:xfrm>
          <a:off x="1605521" y="4514393"/>
          <a:ext cx="21506374" cy="81018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7"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8"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20" name="Google Shape;75;p15"/>
          <p:cNvSpPr/>
          <p:nvPr/>
        </p:nvSpPr>
        <p:spPr>
          <a:xfrm rot="10800000" flipH="1">
            <a:off x="7919697" y="12942640"/>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4"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10</a:t>
            </a:r>
          </a:p>
        </p:txBody>
      </p:sp>
      <p:sp>
        <p:nvSpPr>
          <p:cNvPr id="27"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типа нейронной сети</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84"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10" name="Diagram 9"/>
          <p:cNvGraphicFramePr/>
          <p:nvPr>
            <p:extLst>
              <p:ext uri="{D42A27DB-BD31-4B8C-83A1-F6EECF244321}">
                <p14:modId xmlns:p14="http://schemas.microsoft.com/office/powerpoint/2010/main" val="1214680637"/>
              </p:ext>
            </p:extLst>
          </p:nvPr>
        </p:nvGraphicFramePr>
        <p:xfrm>
          <a:off x="1605521" y="4514393"/>
          <a:ext cx="21506374" cy="81018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7"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8"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2" name="Google Shape;75;p15"/>
          <p:cNvSpPr/>
          <p:nvPr/>
        </p:nvSpPr>
        <p:spPr>
          <a:xfrm rot="10800000" flipH="1">
            <a:off x="7919697" y="12942640"/>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6"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11</a:t>
            </a:r>
          </a:p>
        </p:txBody>
      </p:sp>
      <p:sp>
        <p:nvSpPr>
          <p:cNvPr id="19"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25127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типа нейронной сети</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84"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4191534" y="4558612"/>
            <a:ext cx="5129258" cy="6763884"/>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4199112" y="4558611"/>
            <a:ext cx="5229311" cy="6763884"/>
          </a:xfrm>
          <a:prstGeom prst="rect">
            <a:avLst/>
          </a:prstGeom>
        </p:spPr>
      </p:pic>
      <p:sp>
        <p:nvSpPr>
          <p:cNvPr id="2" name="TextBox 1"/>
          <p:cNvSpPr txBox="1"/>
          <p:nvPr/>
        </p:nvSpPr>
        <p:spPr>
          <a:xfrm>
            <a:off x="2000558" y="11532944"/>
            <a:ext cx="988619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Архитектура нейронной сети, определяющей количество человек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sp>
        <p:nvSpPr>
          <p:cNvPr id="11" name="TextBox 10"/>
          <p:cNvSpPr txBox="1"/>
          <p:nvPr/>
        </p:nvSpPr>
        <p:spPr>
          <a:xfrm>
            <a:off x="12480032" y="11532944"/>
            <a:ext cx="988619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Архитектура нейронной сети, определяющей вид деятельности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12</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259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Предварительная обработка данных</a:t>
            </a:r>
            <a:endParaRPr dirty="0"/>
          </a:p>
        </p:txBody>
      </p:sp>
      <p:sp>
        <p:nvSpPr>
          <p:cNvPr id="88" name="Заголовок основного текста"/>
          <p:cNvSpPr txBox="1"/>
          <p:nvPr/>
        </p:nvSpPr>
        <p:spPr>
          <a:xfrm>
            <a:off x="1201065" y="4001750"/>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Описание данных</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9" name="image5.jpg"/>
          <p:cNvPicPr/>
          <p:nvPr/>
        </p:nvPicPr>
        <p:blipFill>
          <a:blip r:embed="rId4"/>
          <a:srcRect/>
          <a:stretch>
            <a:fillRect/>
          </a:stretch>
        </p:blipFill>
        <p:spPr>
          <a:xfrm>
            <a:off x="12941267" y="6589548"/>
            <a:ext cx="9757790" cy="6518796"/>
          </a:xfrm>
          <a:prstGeom prst="rect">
            <a:avLst/>
          </a:prstGeom>
          <a:ln/>
        </p:spPr>
      </p:pic>
      <p:graphicFrame>
        <p:nvGraphicFramePr>
          <p:cNvPr id="2" name="Table 1"/>
          <p:cNvGraphicFramePr>
            <a:graphicFrameLocks noGrp="1"/>
          </p:cNvGraphicFramePr>
          <p:nvPr>
            <p:extLst>
              <p:ext uri="{D42A27DB-BD31-4B8C-83A1-F6EECF244321}">
                <p14:modId xmlns:p14="http://schemas.microsoft.com/office/powerpoint/2010/main" val="814733795"/>
              </p:ext>
            </p:extLst>
          </p:nvPr>
        </p:nvGraphicFramePr>
        <p:xfrm>
          <a:off x="1236136" y="5511595"/>
          <a:ext cx="22045095" cy="822960"/>
        </p:xfrm>
        <a:graphic>
          <a:graphicData uri="http://schemas.openxmlformats.org/drawingml/2006/table">
            <a:tbl>
              <a:tblPr firstRow="1" bandRow="1">
                <a:tableStyleId>{69CF1AB2-1976-4502-BF36-3FF5EA218861}</a:tableStyleId>
              </a:tblPr>
              <a:tblGrid>
                <a:gridCol w="863294">
                  <a:extLst>
                    <a:ext uri="{9D8B030D-6E8A-4147-A177-3AD203B41FA5}">
                      <a16:colId xmlns="" xmlns:a16="http://schemas.microsoft.com/office/drawing/2014/main" val="20000"/>
                    </a:ext>
                  </a:extLst>
                </a:gridCol>
                <a:gridCol w="1809059">
                  <a:extLst>
                    <a:ext uri="{9D8B030D-6E8A-4147-A177-3AD203B41FA5}">
                      <a16:colId xmlns="" xmlns:a16="http://schemas.microsoft.com/office/drawing/2014/main" val="20001"/>
                    </a:ext>
                  </a:extLst>
                </a:gridCol>
                <a:gridCol w="1813431">
                  <a:extLst>
                    <a:ext uri="{9D8B030D-6E8A-4147-A177-3AD203B41FA5}">
                      <a16:colId xmlns="" xmlns:a16="http://schemas.microsoft.com/office/drawing/2014/main" val="20002"/>
                    </a:ext>
                  </a:extLst>
                </a:gridCol>
                <a:gridCol w="1700352">
                  <a:extLst>
                    <a:ext uri="{9D8B030D-6E8A-4147-A177-3AD203B41FA5}">
                      <a16:colId xmlns="" xmlns:a16="http://schemas.microsoft.com/office/drawing/2014/main" val="20003"/>
                    </a:ext>
                  </a:extLst>
                </a:gridCol>
                <a:gridCol w="1848209">
                  <a:extLst>
                    <a:ext uri="{9D8B030D-6E8A-4147-A177-3AD203B41FA5}">
                      <a16:colId xmlns="" xmlns:a16="http://schemas.microsoft.com/office/drawing/2014/main" val="20004"/>
                    </a:ext>
                  </a:extLst>
                </a:gridCol>
                <a:gridCol w="1700352">
                  <a:extLst>
                    <a:ext uri="{9D8B030D-6E8A-4147-A177-3AD203B41FA5}">
                      <a16:colId xmlns="" xmlns:a16="http://schemas.microsoft.com/office/drawing/2014/main" val="20005"/>
                    </a:ext>
                  </a:extLst>
                </a:gridCol>
                <a:gridCol w="2883206">
                  <a:extLst>
                    <a:ext uri="{9D8B030D-6E8A-4147-A177-3AD203B41FA5}">
                      <a16:colId xmlns="" xmlns:a16="http://schemas.microsoft.com/office/drawing/2014/main" val="20006"/>
                    </a:ext>
                  </a:extLst>
                </a:gridCol>
                <a:gridCol w="2735350">
                  <a:extLst>
                    <a:ext uri="{9D8B030D-6E8A-4147-A177-3AD203B41FA5}">
                      <a16:colId xmlns="" xmlns:a16="http://schemas.microsoft.com/office/drawing/2014/main" val="20007"/>
                    </a:ext>
                  </a:extLst>
                </a:gridCol>
                <a:gridCol w="1365489">
                  <a:extLst>
                    <a:ext uri="{9D8B030D-6E8A-4147-A177-3AD203B41FA5}">
                      <a16:colId xmlns="" xmlns:a16="http://schemas.microsoft.com/office/drawing/2014/main" val="20008"/>
                    </a:ext>
                  </a:extLst>
                </a:gridCol>
                <a:gridCol w="2158002">
                  <a:extLst>
                    <a:ext uri="{9D8B030D-6E8A-4147-A177-3AD203B41FA5}">
                      <a16:colId xmlns="" xmlns:a16="http://schemas.microsoft.com/office/drawing/2014/main" val="20009"/>
                    </a:ext>
                  </a:extLst>
                </a:gridCol>
                <a:gridCol w="1584176">
                  <a:extLst>
                    <a:ext uri="{9D8B030D-6E8A-4147-A177-3AD203B41FA5}">
                      <a16:colId xmlns="" xmlns:a16="http://schemas.microsoft.com/office/drawing/2014/main" val="20010"/>
                    </a:ext>
                  </a:extLst>
                </a:gridCol>
                <a:gridCol w="1584175">
                  <a:extLst>
                    <a:ext uri="{9D8B030D-6E8A-4147-A177-3AD203B41FA5}">
                      <a16:colId xmlns="" xmlns:a16="http://schemas.microsoft.com/office/drawing/2014/main" val="20011"/>
                    </a:ext>
                  </a:extLst>
                </a:gridCol>
              </a:tblGrid>
              <a:tr h="370840">
                <a:tc>
                  <a:txBody>
                    <a:bodyPr/>
                    <a:lstStyle/>
                    <a:p>
                      <a:r>
                        <a:rPr lang="ru-RU" dirty="0"/>
                        <a:t>№</a:t>
                      </a:r>
                      <a:endParaRPr lang="en-US" dirty="0"/>
                    </a:p>
                  </a:txBody>
                  <a:tcPr/>
                </a:tc>
                <a:tc>
                  <a:txBody>
                    <a:bodyPr/>
                    <a:lstStyle/>
                    <a:p>
                      <a:r>
                        <a:rPr lang="ru-RU" dirty="0"/>
                        <a:t>Метка</a:t>
                      </a:r>
                      <a:r>
                        <a:rPr lang="ru-RU" baseline="0" dirty="0"/>
                        <a:t> времени, </a:t>
                      </a:r>
                      <a:r>
                        <a:rPr lang="ru-RU" baseline="0" dirty="0" err="1"/>
                        <a:t>мс</a:t>
                      </a:r>
                      <a:endParaRPr lang="en-US" dirty="0"/>
                    </a:p>
                  </a:txBody>
                  <a:tcPr/>
                </a:tc>
                <a:tc>
                  <a:txBody>
                    <a:bodyPr/>
                    <a:lstStyle/>
                    <a:p>
                      <a:r>
                        <a:rPr lang="ru-RU" dirty="0"/>
                        <a:t>Метка времени, с</a:t>
                      </a:r>
                      <a:endParaRPr lang="en-US" dirty="0"/>
                    </a:p>
                  </a:txBody>
                  <a:tcPr/>
                </a:tc>
                <a:tc>
                  <a:txBody>
                    <a:bodyPr/>
                    <a:lstStyle/>
                    <a:p>
                      <a:r>
                        <a:rPr lang="en-US" dirty="0"/>
                        <a:t>ID </a:t>
                      </a:r>
                      <a:r>
                        <a:rPr lang="ru-RU" dirty="0"/>
                        <a:t>датчика</a:t>
                      </a:r>
                      <a:endParaRPr lang="en-US" dirty="0"/>
                    </a:p>
                  </a:txBody>
                  <a:tcPr/>
                </a:tc>
                <a:tc>
                  <a:txBody>
                    <a:bodyPr/>
                    <a:lstStyle/>
                    <a:p>
                      <a:r>
                        <a:rPr lang="ru-RU" sz="2400" dirty="0"/>
                        <a:t>Температура</a:t>
                      </a:r>
                      <a:r>
                        <a:rPr lang="ru-RU" sz="2400" baseline="0" dirty="0"/>
                        <a:t> в </a:t>
                      </a:r>
                      <a:r>
                        <a:rPr lang="ru-RU" sz="2400" dirty="0"/>
                        <a:t>°</a:t>
                      </a:r>
                      <a:r>
                        <a:rPr lang="ru-RU" sz="2400" dirty="0" err="1"/>
                        <a:t>C</a:t>
                      </a:r>
                      <a:endParaRPr lang="en-US" dirty="0"/>
                    </a:p>
                  </a:txBody>
                  <a:tcPr/>
                </a:tc>
                <a:tc>
                  <a:txBody>
                    <a:bodyPr/>
                    <a:lstStyle/>
                    <a:p>
                      <a:r>
                        <a:rPr lang="ru-RU" sz="2400" dirty="0"/>
                        <a:t>влажность в %</a:t>
                      </a:r>
                      <a:endParaRPr lang="en-US" dirty="0"/>
                    </a:p>
                  </a:txBody>
                  <a:tcPr/>
                </a:tc>
                <a:tc>
                  <a:txBody>
                    <a:bodyPr/>
                    <a:lstStyle/>
                    <a:p>
                      <a:r>
                        <a:rPr lang="ru-RU" dirty="0"/>
                        <a:t>Освещение 1 (</a:t>
                      </a:r>
                      <a:r>
                        <a:rPr lang="ru-RU" sz="2400" dirty="0"/>
                        <a:t>длина волны в </a:t>
                      </a:r>
                      <a:r>
                        <a:rPr lang="ru-RU" sz="2400" dirty="0" err="1"/>
                        <a:t>нм</a:t>
                      </a:r>
                      <a:r>
                        <a:rPr lang="ru-RU" dirty="0"/>
                        <a:t>)</a:t>
                      </a:r>
                      <a:endParaRPr lang="en-US" dirty="0"/>
                    </a:p>
                  </a:txBody>
                  <a:tcPr/>
                </a:tc>
                <a:tc>
                  <a:txBody>
                    <a:bodyPr/>
                    <a:lstStyle/>
                    <a:p>
                      <a:r>
                        <a:rPr lang="ru-RU" dirty="0"/>
                        <a:t>Освещение 2 (</a:t>
                      </a:r>
                      <a:r>
                        <a:rPr lang="ru-RU" sz="2400" dirty="0"/>
                        <a:t>длина волны в </a:t>
                      </a:r>
                      <a:r>
                        <a:rPr lang="ru-RU" sz="2400" dirty="0" err="1"/>
                        <a:t>нм</a:t>
                      </a:r>
                      <a:r>
                        <a:rPr lang="ru-RU" dirty="0"/>
                        <a:t>)</a:t>
                      </a:r>
                      <a:endParaRPr lang="en-US" dirty="0"/>
                    </a:p>
                  </a:txBody>
                  <a:tcPr/>
                </a:tc>
                <a:tc>
                  <a:txBody>
                    <a:bodyPr/>
                    <a:lstStyle/>
                    <a:p>
                      <a:r>
                        <a:rPr lang="ru-RU" dirty="0"/>
                        <a:t>Кол-во человек</a:t>
                      </a:r>
                      <a:endParaRPr lang="en-US" dirty="0"/>
                    </a:p>
                  </a:txBody>
                  <a:tcPr/>
                </a:tc>
                <a:tc>
                  <a:txBody>
                    <a:bodyPr/>
                    <a:lstStyle/>
                    <a:p>
                      <a:r>
                        <a:rPr lang="ru-RU" dirty="0"/>
                        <a:t>Вид</a:t>
                      </a:r>
                      <a:r>
                        <a:rPr lang="ru-RU" baseline="0" dirty="0"/>
                        <a:t> деятельности</a:t>
                      </a:r>
                      <a:endParaRPr lang="en-US" dirty="0"/>
                    </a:p>
                  </a:txBody>
                  <a:tcPr/>
                </a:tc>
                <a:tc>
                  <a:txBody>
                    <a:bodyPr/>
                    <a:lstStyle/>
                    <a:p>
                      <a:r>
                        <a:rPr lang="ru-RU" dirty="0"/>
                        <a:t>Состояние двери</a:t>
                      </a:r>
                      <a:endParaRPr lang="en-US" dirty="0"/>
                    </a:p>
                  </a:txBody>
                  <a:tcPr/>
                </a:tc>
                <a:tc>
                  <a:txBody>
                    <a:bodyPr/>
                    <a:lstStyle/>
                    <a:p>
                      <a:r>
                        <a:rPr lang="ru-RU" dirty="0"/>
                        <a:t>Состояние окна</a:t>
                      </a:r>
                      <a:endParaRPr lang="en-US" dirty="0"/>
                    </a:p>
                  </a:txBody>
                  <a:tcPr/>
                </a:tc>
                <a:extLst>
                  <a:ext uri="{0D108BD9-81ED-4DB2-BD59-A6C34878D82A}">
                    <a16:rowId xmlns=""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11951481"/>
              </p:ext>
            </p:extLst>
          </p:nvPr>
        </p:nvGraphicFramePr>
        <p:xfrm>
          <a:off x="1860734" y="8158543"/>
          <a:ext cx="7766024" cy="3068320"/>
        </p:xfrm>
        <a:graphic>
          <a:graphicData uri="http://schemas.openxmlformats.org/drawingml/2006/table">
            <a:tbl>
              <a:tblPr>
                <a:tableStyleId>{5C22544A-7EE6-4342-B048-85BDC9FD1C3A}</a:tableStyleId>
              </a:tblPr>
              <a:tblGrid>
                <a:gridCol w="1775091">
                  <a:extLst>
                    <a:ext uri="{9D8B030D-6E8A-4147-A177-3AD203B41FA5}">
                      <a16:colId xmlns="" xmlns:a16="http://schemas.microsoft.com/office/drawing/2014/main" val="20000"/>
                    </a:ext>
                  </a:extLst>
                </a:gridCol>
                <a:gridCol w="5990933">
                  <a:extLst>
                    <a:ext uri="{9D8B030D-6E8A-4147-A177-3AD203B41FA5}">
                      <a16:colId xmlns="" xmlns:a16="http://schemas.microsoft.com/office/drawing/2014/main" val="20001"/>
                    </a:ext>
                  </a:extLst>
                </a:gridCol>
              </a:tblGrid>
              <a:tr h="0">
                <a:tc>
                  <a:txBody>
                    <a:bodyPr/>
                    <a:lstStyle/>
                    <a:p>
                      <a:pPr algn="ctr">
                        <a:lnSpc>
                          <a:spcPct val="150000"/>
                        </a:lnSpc>
                        <a:spcAft>
                          <a:spcPts val="0"/>
                        </a:spcAft>
                      </a:pPr>
                      <a:r>
                        <a:rPr lang="ru-RU" sz="2800" b="1" dirty="0">
                          <a:effectLst/>
                        </a:rPr>
                        <a:t>№ класса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2800" b="1" dirty="0">
                          <a:effectLst/>
                        </a:rPr>
                        <a:t>Расшифровка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algn="ctr">
                        <a:lnSpc>
                          <a:spcPct val="150000"/>
                        </a:lnSpc>
                        <a:spcAft>
                          <a:spcPts val="0"/>
                        </a:spcAft>
                      </a:pPr>
                      <a:r>
                        <a:rPr lang="ru-RU" sz="2800">
                          <a:effectLst/>
                        </a:rPr>
                        <a:t>0</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В помещении нет людей</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algn="ctr">
                        <a:lnSpc>
                          <a:spcPct val="150000"/>
                        </a:lnSpc>
                        <a:spcAft>
                          <a:spcPts val="0"/>
                        </a:spcAft>
                      </a:pPr>
                      <a:r>
                        <a:rPr lang="ru-RU" sz="2800">
                          <a:effectLst/>
                        </a:rPr>
                        <a:t>1</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В помещении находится 1 человек</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algn="ctr">
                        <a:lnSpc>
                          <a:spcPct val="150000"/>
                        </a:lnSpc>
                        <a:spcAft>
                          <a:spcPts val="0"/>
                        </a:spcAft>
                      </a:pPr>
                      <a:r>
                        <a:rPr lang="ru-RU" sz="2800">
                          <a:effectLst/>
                        </a:rPr>
                        <a:t>2</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В помещении находятся 2 человека</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12" name="Заголовок основного текста"/>
          <p:cNvSpPr txBox="1"/>
          <p:nvPr/>
        </p:nvSpPr>
        <p:spPr>
          <a:xfrm>
            <a:off x="1229377" y="6588534"/>
            <a:ext cx="7174511"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Наличие людей в помещении</a:t>
            </a:r>
            <a:endParaRPr dirty="0"/>
          </a:p>
        </p:txBody>
      </p:sp>
      <p:cxnSp>
        <p:nvCxnSpPr>
          <p:cNvPr id="13"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4"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6"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0"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13</a:t>
            </a:r>
          </a:p>
        </p:txBody>
      </p:sp>
      <p:sp>
        <p:nvSpPr>
          <p:cNvPr id="23"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9977940" y="12958301"/>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0270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Предварительная обработка данных</a:t>
            </a:r>
            <a:endParaRPr dirty="0"/>
          </a:p>
        </p:txBody>
      </p:sp>
      <p:sp>
        <p:nvSpPr>
          <p:cNvPr id="88" name="Заголовок основного текста"/>
          <p:cNvSpPr txBox="1"/>
          <p:nvPr/>
        </p:nvSpPr>
        <p:spPr>
          <a:xfrm>
            <a:off x="1201065" y="4001750"/>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Описание данных</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814733795"/>
              </p:ext>
            </p:extLst>
          </p:nvPr>
        </p:nvGraphicFramePr>
        <p:xfrm>
          <a:off x="1236136" y="5511595"/>
          <a:ext cx="22045095" cy="822960"/>
        </p:xfrm>
        <a:graphic>
          <a:graphicData uri="http://schemas.openxmlformats.org/drawingml/2006/table">
            <a:tbl>
              <a:tblPr firstRow="1" bandRow="1">
                <a:tableStyleId>{69CF1AB2-1976-4502-BF36-3FF5EA218861}</a:tableStyleId>
              </a:tblPr>
              <a:tblGrid>
                <a:gridCol w="863294">
                  <a:extLst>
                    <a:ext uri="{9D8B030D-6E8A-4147-A177-3AD203B41FA5}">
                      <a16:colId xmlns="" xmlns:a16="http://schemas.microsoft.com/office/drawing/2014/main" val="20000"/>
                    </a:ext>
                  </a:extLst>
                </a:gridCol>
                <a:gridCol w="1809059">
                  <a:extLst>
                    <a:ext uri="{9D8B030D-6E8A-4147-A177-3AD203B41FA5}">
                      <a16:colId xmlns="" xmlns:a16="http://schemas.microsoft.com/office/drawing/2014/main" val="20001"/>
                    </a:ext>
                  </a:extLst>
                </a:gridCol>
                <a:gridCol w="1813431">
                  <a:extLst>
                    <a:ext uri="{9D8B030D-6E8A-4147-A177-3AD203B41FA5}">
                      <a16:colId xmlns="" xmlns:a16="http://schemas.microsoft.com/office/drawing/2014/main" val="20002"/>
                    </a:ext>
                  </a:extLst>
                </a:gridCol>
                <a:gridCol w="1700352">
                  <a:extLst>
                    <a:ext uri="{9D8B030D-6E8A-4147-A177-3AD203B41FA5}">
                      <a16:colId xmlns="" xmlns:a16="http://schemas.microsoft.com/office/drawing/2014/main" val="20003"/>
                    </a:ext>
                  </a:extLst>
                </a:gridCol>
                <a:gridCol w="1848209">
                  <a:extLst>
                    <a:ext uri="{9D8B030D-6E8A-4147-A177-3AD203B41FA5}">
                      <a16:colId xmlns="" xmlns:a16="http://schemas.microsoft.com/office/drawing/2014/main" val="20004"/>
                    </a:ext>
                  </a:extLst>
                </a:gridCol>
                <a:gridCol w="1700352">
                  <a:extLst>
                    <a:ext uri="{9D8B030D-6E8A-4147-A177-3AD203B41FA5}">
                      <a16:colId xmlns="" xmlns:a16="http://schemas.microsoft.com/office/drawing/2014/main" val="20005"/>
                    </a:ext>
                  </a:extLst>
                </a:gridCol>
                <a:gridCol w="2883206">
                  <a:extLst>
                    <a:ext uri="{9D8B030D-6E8A-4147-A177-3AD203B41FA5}">
                      <a16:colId xmlns="" xmlns:a16="http://schemas.microsoft.com/office/drawing/2014/main" val="20006"/>
                    </a:ext>
                  </a:extLst>
                </a:gridCol>
                <a:gridCol w="2735350">
                  <a:extLst>
                    <a:ext uri="{9D8B030D-6E8A-4147-A177-3AD203B41FA5}">
                      <a16:colId xmlns="" xmlns:a16="http://schemas.microsoft.com/office/drawing/2014/main" val="20007"/>
                    </a:ext>
                  </a:extLst>
                </a:gridCol>
                <a:gridCol w="1365489">
                  <a:extLst>
                    <a:ext uri="{9D8B030D-6E8A-4147-A177-3AD203B41FA5}">
                      <a16:colId xmlns="" xmlns:a16="http://schemas.microsoft.com/office/drawing/2014/main" val="20008"/>
                    </a:ext>
                  </a:extLst>
                </a:gridCol>
                <a:gridCol w="2158002">
                  <a:extLst>
                    <a:ext uri="{9D8B030D-6E8A-4147-A177-3AD203B41FA5}">
                      <a16:colId xmlns="" xmlns:a16="http://schemas.microsoft.com/office/drawing/2014/main" val="20009"/>
                    </a:ext>
                  </a:extLst>
                </a:gridCol>
                <a:gridCol w="1584176">
                  <a:extLst>
                    <a:ext uri="{9D8B030D-6E8A-4147-A177-3AD203B41FA5}">
                      <a16:colId xmlns="" xmlns:a16="http://schemas.microsoft.com/office/drawing/2014/main" val="20010"/>
                    </a:ext>
                  </a:extLst>
                </a:gridCol>
                <a:gridCol w="1584175">
                  <a:extLst>
                    <a:ext uri="{9D8B030D-6E8A-4147-A177-3AD203B41FA5}">
                      <a16:colId xmlns="" xmlns:a16="http://schemas.microsoft.com/office/drawing/2014/main" val="20011"/>
                    </a:ext>
                  </a:extLst>
                </a:gridCol>
              </a:tblGrid>
              <a:tr h="370840">
                <a:tc>
                  <a:txBody>
                    <a:bodyPr/>
                    <a:lstStyle/>
                    <a:p>
                      <a:r>
                        <a:rPr lang="ru-RU" dirty="0"/>
                        <a:t>№</a:t>
                      </a:r>
                      <a:endParaRPr lang="en-US" dirty="0"/>
                    </a:p>
                  </a:txBody>
                  <a:tcPr/>
                </a:tc>
                <a:tc>
                  <a:txBody>
                    <a:bodyPr/>
                    <a:lstStyle/>
                    <a:p>
                      <a:r>
                        <a:rPr lang="ru-RU" dirty="0"/>
                        <a:t>Метка</a:t>
                      </a:r>
                      <a:r>
                        <a:rPr lang="ru-RU" baseline="0" dirty="0"/>
                        <a:t> времени, </a:t>
                      </a:r>
                      <a:r>
                        <a:rPr lang="ru-RU" baseline="0" dirty="0" err="1"/>
                        <a:t>мс</a:t>
                      </a:r>
                      <a:endParaRPr lang="en-US" dirty="0"/>
                    </a:p>
                  </a:txBody>
                  <a:tcPr/>
                </a:tc>
                <a:tc>
                  <a:txBody>
                    <a:bodyPr/>
                    <a:lstStyle/>
                    <a:p>
                      <a:r>
                        <a:rPr lang="ru-RU" dirty="0"/>
                        <a:t>Метка времени, с</a:t>
                      </a:r>
                      <a:endParaRPr lang="en-US" dirty="0"/>
                    </a:p>
                  </a:txBody>
                  <a:tcPr/>
                </a:tc>
                <a:tc>
                  <a:txBody>
                    <a:bodyPr/>
                    <a:lstStyle/>
                    <a:p>
                      <a:r>
                        <a:rPr lang="en-US" dirty="0"/>
                        <a:t>ID </a:t>
                      </a:r>
                      <a:r>
                        <a:rPr lang="ru-RU" dirty="0"/>
                        <a:t>датчика</a:t>
                      </a:r>
                      <a:endParaRPr lang="en-US" dirty="0"/>
                    </a:p>
                  </a:txBody>
                  <a:tcPr/>
                </a:tc>
                <a:tc>
                  <a:txBody>
                    <a:bodyPr/>
                    <a:lstStyle/>
                    <a:p>
                      <a:r>
                        <a:rPr lang="ru-RU" sz="2400" dirty="0"/>
                        <a:t>Температура</a:t>
                      </a:r>
                      <a:r>
                        <a:rPr lang="ru-RU" sz="2400" baseline="0" dirty="0"/>
                        <a:t> в </a:t>
                      </a:r>
                      <a:r>
                        <a:rPr lang="ru-RU" sz="2400" dirty="0"/>
                        <a:t>°</a:t>
                      </a:r>
                      <a:r>
                        <a:rPr lang="ru-RU" sz="2400" dirty="0" err="1"/>
                        <a:t>C</a:t>
                      </a:r>
                      <a:endParaRPr lang="en-US" dirty="0"/>
                    </a:p>
                  </a:txBody>
                  <a:tcPr/>
                </a:tc>
                <a:tc>
                  <a:txBody>
                    <a:bodyPr/>
                    <a:lstStyle/>
                    <a:p>
                      <a:r>
                        <a:rPr lang="ru-RU" sz="2400" dirty="0"/>
                        <a:t>влажность в %</a:t>
                      </a:r>
                      <a:endParaRPr lang="en-US" dirty="0"/>
                    </a:p>
                  </a:txBody>
                  <a:tcPr/>
                </a:tc>
                <a:tc>
                  <a:txBody>
                    <a:bodyPr/>
                    <a:lstStyle/>
                    <a:p>
                      <a:r>
                        <a:rPr lang="ru-RU" dirty="0"/>
                        <a:t>Освещение 1 (</a:t>
                      </a:r>
                      <a:r>
                        <a:rPr lang="ru-RU" sz="2400" dirty="0"/>
                        <a:t>длина волны в </a:t>
                      </a:r>
                      <a:r>
                        <a:rPr lang="ru-RU" sz="2400" dirty="0" err="1"/>
                        <a:t>нм</a:t>
                      </a:r>
                      <a:r>
                        <a:rPr lang="ru-RU" dirty="0"/>
                        <a:t>)</a:t>
                      </a:r>
                      <a:endParaRPr lang="en-US" dirty="0"/>
                    </a:p>
                  </a:txBody>
                  <a:tcPr/>
                </a:tc>
                <a:tc>
                  <a:txBody>
                    <a:bodyPr/>
                    <a:lstStyle/>
                    <a:p>
                      <a:r>
                        <a:rPr lang="ru-RU" dirty="0"/>
                        <a:t>Освещение 2 (</a:t>
                      </a:r>
                      <a:r>
                        <a:rPr lang="ru-RU" sz="2400" dirty="0"/>
                        <a:t>длина волны в </a:t>
                      </a:r>
                      <a:r>
                        <a:rPr lang="ru-RU" sz="2400" dirty="0" err="1"/>
                        <a:t>нм</a:t>
                      </a:r>
                      <a:r>
                        <a:rPr lang="ru-RU" dirty="0"/>
                        <a:t>)</a:t>
                      </a:r>
                      <a:endParaRPr lang="en-US" dirty="0"/>
                    </a:p>
                  </a:txBody>
                  <a:tcPr/>
                </a:tc>
                <a:tc>
                  <a:txBody>
                    <a:bodyPr/>
                    <a:lstStyle/>
                    <a:p>
                      <a:r>
                        <a:rPr lang="ru-RU" dirty="0"/>
                        <a:t>Кол-во человек</a:t>
                      </a:r>
                      <a:endParaRPr lang="en-US" dirty="0"/>
                    </a:p>
                  </a:txBody>
                  <a:tcPr/>
                </a:tc>
                <a:tc>
                  <a:txBody>
                    <a:bodyPr/>
                    <a:lstStyle/>
                    <a:p>
                      <a:r>
                        <a:rPr lang="ru-RU" dirty="0"/>
                        <a:t>Вид</a:t>
                      </a:r>
                      <a:r>
                        <a:rPr lang="ru-RU" baseline="0" dirty="0"/>
                        <a:t> деятельности</a:t>
                      </a:r>
                      <a:endParaRPr lang="en-US" dirty="0"/>
                    </a:p>
                  </a:txBody>
                  <a:tcPr/>
                </a:tc>
                <a:tc>
                  <a:txBody>
                    <a:bodyPr/>
                    <a:lstStyle/>
                    <a:p>
                      <a:r>
                        <a:rPr lang="ru-RU" dirty="0"/>
                        <a:t>Состояние двери</a:t>
                      </a:r>
                      <a:endParaRPr lang="en-US" dirty="0"/>
                    </a:p>
                  </a:txBody>
                  <a:tcPr/>
                </a:tc>
                <a:tc>
                  <a:txBody>
                    <a:bodyPr/>
                    <a:lstStyle/>
                    <a:p>
                      <a:r>
                        <a:rPr lang="ru-RU" dirty="0"/>
                        <a:t>Состояние окна</a:t>
                      </a:r>
                      <a:endParaRPr lang="en-US" dirty="0"/>
                    </a:p>
                  </a:txBody>
                  <a:tcPr/>
                </a:tc>
                <a:extLst>
                  <a:ext uri="{0D108BD9-81ED-4DB2-BD59-A6C34878D82A}">
                    <a16:rowId xmlns=""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11951481"/>
              </p:ext>
            </p:extLst>
          </p:nvPr>
        </p:nvGraphicFramePr>
        <p:xfrm>
          <a:off x="1860734" y="8158543"/>
          <a:ext cx="7766024" cy="3068320"/>
        </p:xfrm>
        <a:graphic>
          <a:graphicData uri="http://schemas.openxmlformats.org/drawingml/2006/table">
            <a:tbl>
              <a:tblPr>
                <a:tableStyleId>{5C22544A-7EE6-4342-B048-85BDC9FD1C3A}</a:tableStyleId>
              </a:tblPr>
              <a:tblGrid>
                <a:gridCol w="1775091">
                  <a:extLst>
                    <a:ext uri="{9D8B030D-6E8A-4147-A177-3AD203B41FA5}">
                      <a16:colId xmlns="" xmlns:a16="http://schemas.microsoft.com/office/drawing/2014/main" val="20000"/>
                    </a:ext>
                  </a:extLst>
                </a:gridCol>
                <a:gridCol w="5990933">
                  <a:extLst>
                    <a:ext uri="{9D8B030D-6E8A-4147-A177-3AD203B41FA5}">
                      <a16:colId xmlns="" xmlns:a16="http://schemas.microsoft.com/office/drawing/2014/main" val="20001"/>
                    </a:ext>
                  </a:extLst>
                </a:gridCol>
              </a:tblGrid>
              <a:tr h="0">
                <a:tc>
                  <a:txBody>
                    <a:bodyPr/>
                    <a:lstStyle/>
                    <a:p>
                      <a:pPr algn="ctr">
                        <a:lnSpc>
                          <a:spcPct val="150000"/>
                        </a:lnSpc>
                        <a:spcAft>
                          <a:spcPts val="0"/>
                        </a:spcAft>
                      </a:pPr>
                      <a:r>
                        <a:rPr lang="ru-RU" sz="2800" b="1" dirty="0">
                          <a:effectLst/>
                        </a:rPr>
                        <a:t>№ класса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2800" b="1" dirty="0">
                          <a:effectLst/>
                        </a:rPr>
                        <a:t>Расшифровка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algn="ctr">
                        <a:lnSpc>
                          <a:spcPct val="150000"/>
                        </a:lnSpc>
                        <a:spcAft>
                          <a:spcPts val="0"/>
                        </a:spcAft>
                      </a:pPr>
                      <a:r>
                        <a:rPr lang="ru-RU" sz="2800">
                          <a:effectLst/>
                        </a:rPr>
                        <a:t>0</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В помещении нет людей</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algn="ctr">
                        <a:lnSpc>
                          <a:spcPct val="150000"/>
                        </a:lnSpc>
                        <a:spcAft>
                          <a:spcPts val="0"/>
                        </a:spcAft>
                      </a:pPr>
                      <a:r>
                        <a:rPr lang="ru-RU" sz="2800">
                          <a:effectLst/>
                        </a:rPr>
                        <a:t>1</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В помещении находится 1 человек</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algn="ctr">
                        <a:lnSpc>
                          <a:spcPct val="150000"/>
                        </a:lnSpc>
                        <a:spcAft>
                          <a:spcPts val="0"/>
                        </a:spcAft>
                      </a:pPr>
                      <a:r>
                        <a:rPr lang="ru-RU" sz="2800">
                          <a:effectLst/>
                        </a:rPr>
                        <a:t>2</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В помещении находятся 2 человека</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12" name="Заголовок основного текста"/>
          <p:cNvSpPr txBox="1"/>
          <p:nvPr/>
        </p:nvSpPr>
        <p:spPr>
          <a:xfrm>
            <a:off x="1229377" y="6588534"/>
            <a:ext cx="7174511"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Наличие людей в помещении</a:t>
            </a:r>
            <a:endParaRPr dirty="0"/>
          </a:p>
        </p:txBody>
      </p:sp>
      <p:cxnSp>
        <p:nvCxnSpPr>
          <p:cNvPr id="4" name="Straight Arrow Connector 3"/>
          <p:cNvCxnSpPr>
            <a:endCxn id="13" idx="1"/>
          </p:cNvCxnSpPr>
          <p:nvPr/>
        </p:nvCxnSpPr>
        <p:spPr>
          <a:xfrm flipV="1">
            <a:off x="7871520" y="6044236"/>
            <a:ext cx="8651875" cy="1206769"/>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6" name="image5.jpg"/>
          <p:cNvPicPr/>
          <p:nvPr/>
        </p:nvPicPr>
        <p:blipFill>
          <a:blip r:embed="rId4"/>
          <a:srcRect/>
          <a:stretch>
            <a:fillRect/>
          </a:stretch>
        </p:blipFill>
        <p:spPr>
          <a:xfrm>
            <a:off x="12941267" y="6589548"/>
            <a:ext cx="9757790" cy="6518796"/>
          </a:xfrm>
          <a:prstGeom prst="rect">
            <a:avLst/>
          </a:prstGeom>
          <a:ln/>
        </p:spPr>
      </p:pic>
      <p:cxnSp>
        <p:nvCxnSpPr>
          <p:cNvPr id="17"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8"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20"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4"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14</a:t>
            </a:r>
          </a:p>
        </p:txBody>
      </p:sp>
      <p:sp>
        <p:nvSpPr>
          <p:cNvPr id="27"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p15"/>
          <p:cNvSpPr/>
          <p:nvPr/>
        </p:nvSpPr>
        <p:spPr>
          <a:xfrm rot="10800000" flipH="1">
            <a:off x="9977940" y="12958301"/>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Rectangle 12"/>
          <p:cNvSpPr/>
          <p:nvPr/>
        </p:nvSpPr>
        <p:spPr>
          <a:xfrm>
            <a:off x="16523395" y="5036124"/>
            <a:ext cx="1518984" cy="2016223"/>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Предварительная обработка данных</a:t>
            </a:r>
            <a:endParaRPr dirty="0"/>
          </a:p>
        </p:txBody>
      </p:sp>
      <p:sp>
        <p:nvSpPr>
          <p:cNvPr id="88" name="Заголовок основного текста"/>
          <p:cNvSpPr txBox="1"/>
          <p:nvPr/>
        </p:nvSpPr>
        <p:spPr>
          <a:xfrm>
            <a:off x="1201065" y="4001750"/>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Описание данных</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814733795"/>
              </p:ext>
            </p:extLst>
          </p:nvPr>
        </p:nvGraphicFramePr>
        <p:xfrm>
          <a:off x="1236136" y="5511595"/>
          <a:ext cx="22045095" cy="822960"/>
        </p:xfrm>
        <a:graphic>
          <a:graphicData uri="http://schemas.openxmlformats.org/drawingml/2006/table">
            <a:tbl>
              <a:tblPr firstRow="1" bandRow="1">
                <a:tableStyleId>{69CF1AB2-1976-4502-BF36-3FF5EA218861}</a:tableStyleId>
              </a:tblPr>
              <a:tblGrid>
                <a:gridCol w="863294">
                  <a:extLst>
                    <a:ext uri="{9D8B030D-6E8A-4147-A177-3AD203B41FA5}">
                      <a16:colId xmlns="" xmlns:a16="http://schemas.microsoft.com/office/drawing/2014/main" val="20000"/>
                    </a:ext>
                  </a:extLst>
                </a:gridCol>
                <a:gridCol w="1809059">
                  <a:extLst>
                    <a:ext uri="{9D8B030D-6E8A-4147-A177-3AD203B41FA5}">
                      <a16:colId xmlns="" xmlns:a16="http://schemas.microsoft.com/office/drawing/2014/main" val="20001"/>
                    </a:ext>
                  </a:extLst>
                </a:gridCol>
                <a:gridCol w="1813431">
                  <a:extLst>
                    <a:ext uri="{9D8B030D-6E8A-4147-A177-3AD203B41FA5}">
                      <a16:colId xmlns="" xmlns:a16="http://schemas.microsoft.com/office/drawing/2014/main" val="20002"/>
                    </a:ext>
                  </a:extLst>
                </a:gridCol>
                <a:gridCol w="1700352">
                  <a:extLst>
                    <a:ext uri="{9D8B030D-6E8A-4147-A177-3AD203B41FA5}">
                      <a16:colId xmlns="" xmlns:a16="http://schemas.microsoft.com/office/drawing/2014/main" val="20003"/>
                    </a:ext>
                  </a:extLst>
                </a:gridCol>
                <a:gridCol w="1848209">
                  <a:extLst>
                    <a:ext uri="{9D8B030D-6E8A-4147-A177-3AD203B41FA5}">
                      <a16:colId xmlns="" xmlns:a16="http://schemas.microsoft.com/office/drawing/2014/main" val="20004"/>
                    </a:ext>
                  </a:extLst>
                </a:gridCol>
                <a:gridCol w="1700352">
                  <a:extLst>
                    <a:ext uri="{9D8B030D-6E8A-4147-A177-3AD203B41FA5}">
                      <a16:colId xmlns="" xmlns:a16="http://schemas.microsoft.com/office/drawing/2014/main" val="20005"/>
                    </a:ext>
                  </a:extLst>
                </a:gridCol>
                <a:gridCol w="2883206">
                  <a:extLst>
                    <a:ext uri="{9D8B030D-6E8A-4147-A177-3AD203B41FA5}">
                      <a16:colId xmlns="" xmlns:a16="http://schemas.microsoft.com/office/drawing/2014/main" val="20006"/>
                    </a:ext>
                  </a:extLst>
                </a:gridCol>
                <a:gridCol w="2735350">
                  <a:extLst>
                    <a:ext uri="{9D8B030D-6E8A-4147-A177-3AD203B41FA5}">
                      <a16:colId xmlns="" xmlns:a16="http://schemas.microsoft.com/office/drawing/2014/main" val="20007"/>
                    </a:ext>
                  </a:extLst>
                </a:gridCol>
                <a:gridCol w="1365489">
                  <a:extLst>
                    <a:ext uri="{9D8B030D-6E8A-4147-A177-3AD203B41FA5}">
                      <a16:colId xmlns="" xmlns:a16="http://schemas.microsoft.com/office/drawing/2014/main" val="20008"/>
                    </a:ext>
                  </a:extLst>
                </a:gridCol>
                <a:gridCol w="2158002">
                  <a:extLst>
                    <a:ext uri="{9D8B030D-6E8A-4147-A177-3AD203B41FA5}">
                      <a16:colId xmlns="" xmlns:a16="http://schemas.microsoft.com/office/drawing/2014/main" val="20009"/>
                    </a:ext>
                  </a:extLst>
                </a:gridCol>
                <a:gridCol w="1584176">
                  <a:extLst>
                    <a:ext uri="{9D8B030D-6E8A-4147-A177-3AD203B41FA5}">
                      <a16:colId xmlns="" xmlns:a16="http://schemas.microsoft.com/office/drawing/2014/main" val="20010"/>
                    </a:ext>
                  </a:extLst>
                </a:gridCol>
                <a:gridCol w="1584175">
                  <a:extLst>
                    <a:ext uri="{9D8B030D-6E8A-4147-A177-3AD203B41FA5}">
                      <a16:colId xmlns="" xmlns:a16="http://schemas.microsoft.com/office/drawing/2014/main" val="20011"/>
                    </a:ext>
                  </a:extLst>
                </a:gridCol>
              </a:tblGrid>
              <a:tr h="370840">
                <a:tc>
                  <a:txBody>
                    <a:bodyPr/>
                    <a:lstStyle/>
                    <a:p>
                      <a:r>
                        <a:rPr lang="ru-RU" dirty="0"/>
                        <a:t>№</a:t>
                      </a:r>
                      <a:endParaRPr lang="en-US" dirty="0"/>
                    </a:p>
                  </a:txBody>
                  <a:tcPr/>
                </a:tc>
                <a:tc>
                  <a:txBody>
                    <a:bodyPr/>
                    <a:lstStyle/>
                    <a:p>
                      <a:r>
                        <a:rPr lang="ru-RU" dirty="0"/>
                        <a:t>Метка</a:t>
                      </a:r>
                      <a:r>
                        <a:rPr lang="ru-RU" baseline="0" dirty="0"/>
                        <a:t> времени, </a:t>
                      </a:r>
                      <a:r>
                        <a:rPr lang="ru-RU" baseline="0" dirty="0" err="1"/>
                        <a:t>мс</a:t>
                      </a:r>
                      <a:endParaRPr lang="en-US" dirty="0"/>
                    </a:p>
                  </a:txBody>
                  <a:tcPr/>
                </a:tc>
                <a:tc>
                  <a:txBody>
                    <a:bodyPr/>
                    <a:lstStyle/>
                    <a:p>
                      <a:r>
                        <a:rPr lang="ru-RU" dirty="0"/>
                        <a:t>Метка времени, с</a:t>
                      </a:r>
                      <a:endParaRPr lang="en-US" dirty="0"/>
                    </a:p>
                  </a:txBody>
                  <a:tcPr/>
                </a:tc>
                <a:tc>
                  <a:txBody>
                    <a:bodyPr/>
                    <a:lstStyle/>
                    <a:p>
                      <a:r>
                        <a:rPr lang="en-US" dirty="0"/>
                        <a:t>ID </a:t>
                      </a:r>
                      <a:r>
                        <a:rPr lang="ru-RU" dirty="0"/>
                        <a:t>датчика</a:t>
                      </a:r>
                      <a:endParaRPr lang="en-US" dirty="0"/>
                    </a:p>
                  </a:txBody>
                  <a:tcPr/>
                </a:tc>
                <a:tc>
                  <a:txBody>
                    <a:bodyPr/>
                    <a:lstStyle/>
                    <a:p>
                      <a:r>
                        <a:rPr lang="ru-RU" sz="2400" dirty="0"/>
                        <a:t>Температура</a:t>
                      </a:r>
                      <a:r>
                        <a:rPr lang="ru-RU" sz="2400" baseline="0" dirty="0"/>
                        <a:t> в </a:t>
                      </a:r>
                      <a:r>
                        <a:rPr lang="ru-RU" sz="2400" dirty="0"/>
                        <a:t>°</a:t>
                      </a:r>
                      <a:r>
                        <a:rPr lang="ru-RU" sz="2400" dirty="0" err="1"/>
                        <a:t>C</a:t>
                      </a:r>
                      <a:endParaRPr lang="en-US" dirty="0"/>
                    </a:p>
                  </a:txBody>
                  <a:tcPr/>
                </a:tc>
                <a:tc>
                  <a:txBody>
                    <a:bodyPr/>
                    <a:lstStyle/>
                    <a:p>
                      <a:r>
                        <a:rPr lang="ru-RU" sz="2400" dirty="0"/>
                        <a:t>влажность в %</a:t>
                      </a:r>
                      <a:endParaRPr lang="en-US" dirty="0"/>
                    </a:p>
                  </a:txBody>
                  <a:tcPr/>
                </a:tc>
                <a:tc>
                  <a:txBody>
                    <a:bodyPr/>
                    <a:lstStyle/>
                    <a:p>
                      <a:r>
                        <a:rPr lang="ru-RU" dirty="0"/>
                        <a:t>Освещение 1 (</a:t>
                      </a:r>
                      <a:r>
                        <a:rPr lang="ru-RU" sz="2400" dirty="0"/>
                        <a:t>длина волны в </a:t>
                      </a:r>
                      <a:r>
                        <a:rPr lang="ru-RU" sz="2400" dirty="0" err="1"/>
                        <a:t>нм</a:t>
                      </a:r>
                      <a:r>
                        <a:rPr lang="ru-RU" dirty="0"/>
                        <a:t>)</a:t>
                      </a:r>
                      <a:endParaRPr lang="en-US" dirty="0"/>
                    </a:p>
                  </a:txBody>
                  <a:tcPr/>
                </a:tc>
                <a:tc>
                  <a:txBody>
                    <a:bodyPr/>
                    <a:lstStyle/>
                    <a:p>
                      <a:r>
                        <a:rPr lang="ru-RU" dirty="0"/>
                        <a:t>Освещение 2 (</a:t>
                      </a:r>
                      <a:r>
                        <a:rPr lang="ru-RU" sz="2400" dirty="0"/>
                        <a:t>длина волны в </a:t>
                      </a:r>
                      <a:r>
                        <a:rPr lang="ru-RU" sz="2400" dirty="0" err="1"/>
                        <a:t>нм</a:t>
                      </a:r>
                      <a:r>
                        <a:rPr lang="ru-RU" dirty="0"/>
                        <a:t>)</a:t>
                      </a:r>
                      <a:endParaRPr lang="en-US" dirty="0"/>
                    </a:p>
                  </a:txBody>
                  <a:tcPr/>
                </a:tc>
                <a:tc>
                  <a:txBody>
                    <a:bodyPr/>
                    <a:lstStyle/>
                    <a:p>
                      <a:r>
                        <a:rPr lang="ru-RU" dirty="0"/>
                        <a:t>Кол-во человек</a:t>
                      </a:r>
                      <a:endParaRPr lang="en-US" dirty="0"/>
                    </a:p>
                  </a:txBody>
                  <a:tcPr/>
                </a:tc>
                <a:tc>
                  <a:txBody>
                    <a:bodyPr/>
                    <a:lstStyle/>
                    <a:p>
                      <a:r>
                        <a:rPr lang="ru-RU" dirty="0"/>
                        <a:t>Вид</a:t>
                      </a:r>
                      <a:r>
                        <a:rPr lang="ru-RU" baseline="0" dirty="0"/>
                        <a:t> деятельности</a:t>
                      </a:r>
                      <a:endParaRPr lang="en-US" dirty="0"/>
                    </a:p>
                  </a:txBody>
                  <a:tcPr/>
                </a:tc>
                <a:tc>
                  <a:txBody>
                    <a:bodyPr/>
                    <a:lstStyle/>
                    <a:p>
                      <a:r>
                        <a:rPr lang="ru-RU" dirty="0"/>
                        <a:t>Состояние двери</a:t>
                      </a:r>
                      <a:endParaRPr lang="en-US" dirty="0"/>
                    </a:p>
                  </a:txBody>
                  <a:tcPr/>
                </a:tc>
                <a:tc>
                  <a:txBody>
                    <a:bodyPr/>
                    <a:lstStyle/>
                    <a:p>
                      <a:r>
                        <a:rPr lang="ru-RU" dirty="0"/>
                        <a:t>Состояние окна</a:t>
                      </a:r>
                      <a:endParaRPr lang="en-US" dirty="0"/>
                    </a:p>
                  </a:txBody>
                  <a:tcPr/>
                </a:tc>
                <a:extLst>
                  <a:ext uri="{0D108BD9-81ED-4DB2-BD59-A6C34878D82A}">
                    <a16:rowId xmlns=""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53376960"/>
              </p:ext>
            </p:extLst>
          </p:nvPr>
        </p:nvGraphicFramePr>
        <p:xfrm>
          <a:off x="1718193" y="7467740"/>
          <a:ext cx="10905855" cy="5707502"/>
        </p:xfrm>
        <a:graphic>
          <a:graphicData uri="http://schemas.openxmlformats.org/drawingml/2006/table">
            <a:tbl>
              <a:tblPr>
                <a:tableStyleId>{5C22544A-7EE6-4342-B048-85BDC9FD1C3A}</a:tableStyleId>
              </a:tblPr>
              <a:tblGrid>
                <a:gridCol w="1759183">
                  <a:extLst>
                    <a:ext uri="{9D8B030D-6E8A-4147-A177-3AD203B41FA5}">
                      <a16:colId xmlns="" xmlns:a16="http://schemas.microsoft.com/office/drawing/2014/main" val="20000"/>
                    </a:ext>
                  </a:extLst>
                </a:gridCol>
                <a:gridCol w="9146672">
                  <a:extLst>
                    <a:ext uri="{9D8B030D-6E8A-4147-A177-3AD203B41FA5}">
                      <a16:colId xmlns="" xmlns:a16="http://schemas.microsoft.com/office/drawing/2014/main" val="20001"/>
                    </a:ext>
                  </a:extLst>
                </a:gridCol>
              </a:tblGrid>
              <a:tr h="922068">
                <a:tc>
                  <a:txBody>
                    <a:bodyPr/>
                    <a:lstStyle/>
                    <a:p>
                      <a:pPr algn="ctr">
                        <a:lnSpc>
                          <a:spcPct val="150000"/>
                        </a:lnSpc>
                        <a:spcAft>
                          <a:spcPts val="0"/>
                        </a:spcAft>
                      </a:pPr>
                      <a:r>
                        <a:rPr lang="ru-RU" sz="2800" b="1" dirty="0">
                          <a:effectLst/>
                        </a:rPr>
                        <a:t>№ класса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2800" b="1" dirty="0">
                          <a:effectLst/>
                        </a:rPr>
                        <a:t>Расшифровка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922068">
                <a:tc>
                  <a:txBody>
                    <a:bodyPr/>
                    <a:lstStyle/>
                    <a:p>
                      <a:pPr algn="ctr">
                        <a:lnSpc>
                          <a:spcPct val="150000"/>
                        </a:lnSpc>
                        <a:spcAft>
                          <a:spcPts val="0"/>
                        </a:spcAft>
                      </a:pPr>
                      <a:r>
                        <a:rPr lang="ru-RU" sz="2800">
                          <a:effectLst/>
                        </a:rPr>
                        <a:t>0</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a:effectLst/>
                        </a:rPr>
                        <a:t>Нет информации (в комнате нет людей)</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922068">
                <a:tc>
                  <a:txBody>
                    <a:bodyPr/>
                    <a:lstStyle/>
                    <a:p>
                      <a:pPr algn="ctr">
                        <a:lnSpc>
                          <a:spcPct val="150000"/>
                        </a:lnSpc>
                        <a:spcAft>
                          <a:spcPts val="0"/>
                        </a:spcAft>
                      </a:pPr>
                      <a:r>
                        <a:rPr lang="ru-RU" sz="2800">
                          <a:effectLst/>
                        </a:rPr>
                        <a:t>1</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в помещении сидит за столом и читает книгу</a:t>
                      </a:r>
                      <a:endParaRPr lang="en-GB" sz="28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063579">
                <a:tc>
                  <a:txBody>
                    <a:bodyPr/>
                    <a:lstStyle/>
                    <a:p>
                      <a:pPr algn="ctr">
                        <a:lnSpc>
                          <a:spcPct val="150000"/>
                        </a:lnSpc>
                        <a:spcAft>
                          <a:spcPts val="0"/>
                        </a:spcAft>
                      </a:pPr>
                      <a:r>
                        <a:rPr lang="ru-RU" sz="2800">
                          <a:effectLst/>
                        </a:rPr>
                        <a:t>2</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стоит посередине комнаты, стараясь избегать движений</a:t>
                      </a:r>
                      <a:endParaRPr lang="en-GB" sz="28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864096">
                <a:tc>
                  <a:txBody>
                    <a:bodyPr/>
                    <a:lstStyle/>
                    <a:p>
                      <a:pPr algn="ctr">
                        <a:lnSpc>
                          <a:spcPct val="150000"/>
                        </a:lnSpc>
                        <a:spcAft>
                          <a:spcPts val="0"/>
                        </a:spcAft>
                      </a:pPr>
                      <a:r>
                        <a:rPr lang="ru-RU" sz="2800">
                          <a:effectLst/>
                        </a:rPr>
                        <a:t>3</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медленно и беспорядочно перемещается по комнате</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1013623">
                <a:tc>
                  <a:txBody>
                    <a:bodyPr/>
                    <a:lstStyle/>
                    <a:p>
                      <a:pPr algn="ctr">
                        <a:lnSpc>
                          <a:spcPct val="150000"/>
                        </a:lnSpc>
                        <a:spcAft>
                          <a:spcPts val="0"/>
                        </a:spcAft>
                      </a:pPr>
                      <a:r>
                        <a:rPr lang="ru-RU" sz="2800" dirty="0">
                          <a:effectLst/>
                        </a:rPr>
                        <a:t>4</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сидит за столом и работает за компьютером </a:t>
                      </a:r>
                      <a:endParaRPr lang="en-GB" sz="28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4" name="Заголовок основного текста"/>
          <p:cNvSpPr txBox="1"/>
          <p:nvPr/>
        </p:nvSpPr>
        <p:spPr>
          <a:xfrm>
            <a:off x="1172193" y="6046670"/>
            <a:ext cx="4980181"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Вид деятельности</a:t>
            </a:r>
            <a:endParaRPr dirty="0"/>
          </a:p>
        </p:txBody>
      </p:sp>
      <p:pic>
        <p:nvPicPr>
          <p:cNvPr id="15" name="image5.jpg"/>
          <p:cNvPicPr/>
          <p:nvPr/>
        </p:nvPicPr>
        <p:blipFill>
          <a:blip r:embed="rId4"/>
          <a:srcRect/>
          <a:stretch>
            <a:fillRect/>
          </a:stretch>
        </p:blipFill>
        <p:spPr>
          <a:xfrm>
            <a:off x="12941267" y="6589548"/>
            <a:ext cx="9757790" cy="6518796"/>
          </a:xfrm>
          <a:prstGeom prst="rect">
            <a:avLst/>
          </a:prstGeom>
          <a:ln/>
        </p:spPr>
      </p:pic>
      <p:cxnSp>
        <p:nvCxnSpPr>
          <p:cNvPr id="16"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7"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9"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3"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TextBox 24">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15</a:t>
            </a:r>
          </a:p>
        </p:txBody>
      </p:sp>
      <p:sp>
        <p:nvSpPr>
          <p:cNvPr id="26"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p15"/>
          <p:cNvSpPr/>
          <p:nvPr/>
        </p:nvSpPr>
        <p:spPr>
          <a:xfrm rot="10800000" flipH="1">
            <a:off x="9977940" y="12958301"/>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2418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Предварительная обработка данных</a:t>
            </a:r>
            <a:endParaRPr dirty="0"/>
          </a:p>
        </p:txBody>
      </p:sp>
      <p:sp>
        <p:nvSpPr>
          <p:cNvPr id="88" name="Заголовок основного текста"/>
          <p:cNvSpPr txBox="1"/>
          <p:nvPr/>
        </p:nvSpPr>
        <p:spPr>
          <a:xfrm>
            <a:off x="1201065" y="4001750"/>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Описание данных</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814733795"/>
              </p:ext>
            </p:extLst>
          </p:nvPr>
        </p:nvGraphicFramePr>
        <p:xfrm>
          <a:off x="1236136" y="5511595"/>
          <a:ext cx="22045095" cy="822960"/>
        </p:xfrm>
        <a:graphic>
          <a:graphicData uri="http://schemas.openxmlformats.org/drawingml/2006/table">
            <a:tbl>
              <a:tblPr firstRow="1" bandRow="1">
                <a:tableStyleId>{69CF1AB2-1976-4502-BF36-3FF5EA218861}</a:tableStyleId>
              </a:tblPr>
              <a:tblGrid>
                <a:gridCol w="863294">
                  <a:extLst>
                    <a:ext uri="{9D8B030D-6E8A-4147-A177-3AD203B41FA5}">
                      <a16:colId xmlns="" xmlns:a16="http://schemas.microsoft.com/office/drawing/2014/main" val="20000"/>
                    </a:ext>
                  </a:extLst>
                </a:gridCol>
                <a:gridCol w="1809059">
                  <a:extLst>
                    <a:ext uri="{9D8B030D-6E8A-4147-A177-3AD203B41FA5}">
                      <a16:colId xmlns="" xmlns:a16="http://schemas.microsoft.com/office/drawing/2014/main" val="20001"/>
                    </a:ext>
                  </a:extLst>
                </a:gridCol>
                <a:gridCol w="1813431">
                  <a:extLst>
                    <a:ext uri="{9D8B030D-6E8A-4147-A177-3AD203B41FA5}">
                      <a16:colId xmlns="" xmlns:a16="http://schemas.microsoft.com/office/drawing/2014/main" val="20002"/>
                    </a:ext>
                  </a:extLst>
                </a:gridCol>
                <a:gridCol w="1700352">
                  <a:extLst>
                    <a:ext uri="{9D8B030D-6E8A-4147-A177-3AD203B41FA5}">
                      <a16:colId xmlns="" xmlns:a16="http://schemas.microsoft.com/office/drawing/2014/main" val="20003"/>
                    </a:ext>
                  </a:extLst>
                </a:gridCol>
                <a:gridCol w="1848209">
                  <a:extLst>
                    <a:ext uri="{9D8B030D-6E8A-4147-A177-3AD203B41FA5}">
                      <a16:colId xmlns="" xmlns:a16="http://schemas.microsoft.com/office/drawing/2014/main" val="20004"/>
                    </a:ext>
                  </a:extLst>
                </a:gridCol>
                <a:gridCol w="1700352">
                  <a:extLst>
                    <a:ext uri="{9D8B030D-6E8A-4147-A177-3AD203B41FA5}">
                      <a16:colId xmlns="" xmlns:a16="http://schemas.microsoft.com/office/drawing/2014/main" val="20005"/>
                    </a:ext>
                  </a:extLst>
                </a:gridCol>
                <a:gridCol w="2883206">
                  <a:extLst>
                    <a:ext uri="{9D8B030D-6E8A-4147-A177-3AD203B41FA5}">
                      <a16:colId xmlns="" xmlns:a16="http://schemas.microsoft.com/office/drawing/2014/main" val="20006"/>
                    </a:ext>
                  </a:extLst>
                </a:gridCol>
                <a:gridCol w="2735350">
                  <a:extLst>
                    <a:ext uri="{9D8B030D-6E8A-4147-A177-3AD203B41FA5}">
                      <a16:colId xmlns="" xmlns:a16="http://schemas.microsoft.com/office/drawing/2014/main" val="20007"/>
                    </a:ext>
                  </a:extLst>
                </a:gridCol>
                <a:gridCol w="1365489">
                  <a:extLst>
                    <a:ext uri="{9D8B030D-6E8A-4147-A177-3AD203B41FA5}">
                      <a16:colId xmlns="" xmlns:a16="http://schemas.microsoft.com/office/drawing/2014/main" val="20008"/>
                    </a:ext>
                  </a:extLst>
                </a:gridCol>
                <a:gridCol w="2158002">
                  <a:extLst>
                    <a:ext uri="{9D8B030D-6E8A-4147-A177-3AD203B41FA5}">
                      <a16:colId xmlns="" xmlns:a16="http://schemas.microsoft.com/office/drawing/2014/main" val="20009"/>
                    </a:ext>
                  </a:extLst>
                </a:gridCol>
                <a:gridCol w="1584176">
                  <a:extLst>
                    <a:ext uri="{9D8B030D-6E8A-4147-A177-3AD203B41FA5}">
                      <a16:colId xmlns="" xmlns:a16="http://schemas.microsoft.com/office/drawing/2014/main" val="20010"/>
                    </a:ext>
                  </a:extLst>
                </a:gridCol>
                <a:gridCol w="1584175">
                  <a:extLst>
                    <a:ext uri="{9D8B030D-6E8A-4147-A177-3AD203B41FA5}">
                      <a16:colId xmlns="" xmlns:a16="http://schemas.microsoft.com/office/drawing/2014/main" val="20011"/>
                    </a:ext>
                  </a:extLst>
                </a:gridCol>
              </a:tblGrid>
              <a:tr h="370840">
                <a:tc>
                  <a:txBody>
                    <a:bodyPr/>
                    <a:lstStyle/>
                    <a:p>
                      <a:r>
                        <a:rPr lang="ru-RU" dirty="0"/>
                        <a:t>№</a:t>
                      </a:r>
                      <a:endParaRPr lang="en-US" dirty="0"/>
                    </a:p>
                  </a:txBody>
                  <a:tcPr/>
                </a:tc>
                <a:tc>
                  <a:txBody>
                    <a:bodyPr/>
                    <a:lstStyle/>
                    <a:p>
                      <a:r>
                        <a:rPr lang="ru-RU" dirty="0"/>
                        <a:t>Метка</a:t>
                      </a:r>
                      <a:r>
                        <a:rPr lang="ru-RU" baseline="0" dirty="0"/>
                        <a:t> времени, </a:t>
                      </a:r>
                      <a:r>
                        <a:rPr lang="ru-RU" baseline="0" dirty="0" err="1"/>
                        <a:t>мс</a:t>
                      </a:r>
                      <a:endParaRPr lang="en-US" dirty="0"/>
                    </a:p>
                  </a:txBody>
                  <a:tcPr/>
                </a:tc>
                <a:tc>
                  <a:txBody>
                    <a:bodyPr/>
                    <a:lstStyle/>
                    <a:p>
                      <a:r>
                        <a:rPr lang="ru-RU" dirty="0"/>
                        <a:t>Метка времени, с</a:t>
                      </a:r>
                      <a:endParaRPr lang="en-US" dirty="0"/>
                    </a:p>
                  </a:txBody>
                  <a:tcPr/>
                </a:tc>
                <a:tc>
                  <a:txBody>
                    <a:bodyPr/>
                    <a:lstStyle/>
                    <a:p>
                      <a:r>
                        <a:rPr lang="en-US" dirty="0"/>
                        <a:t>ID </a:t>
                      </a:r>
                      <a:r>
                        <a:rPr lang="ru-RU" dirty="0"/>
                        <a:t>датчика</a:t>
                      </a:r>
                      <a:endParaRPr lang="en-US" dirty="0"/>
                    </a:p>
                  </a:txBody>
                  <a:tcPr/>
                </a:tc>
                <a:tc>
                  <a:txBody>
                    <a:bodyPr/>
                    <a:lstStyle/>
                    <a:p>
                      <a:r>
                        <a:rPr lang="ru-RU" sz="2400" dirty="0"/>
                        <a:t>Температура</a:t>
                      </a:r>
                      <a:r>
                        <a:rPr lang="ru-RU" sz="2400" baseline="0" dirty="0"/>
                        <a:t> в </a:t>
                      </a:r>
                      <a:r>
                        <a:rPr lang="ru-RU" sz="2400" dirty="0"/>
                        <a:t>°</a:t>
                      </a:r>
                      <a:r>
                        <a:rPr lang="ru-RU" sz="2400" dirty="0" err="1"/>
                        <a:t>C</a:t>
                      </a:r>
                      <a:endParaRPr lang="en-US" dirty="0"/>
                    </a:p>
                  </a:txBody>
                  <a:tcPr/>
                </a:tc>
                <a:tc>
                  <a:txBody>
                    <a:bodyPr/>
                    <a:lstStyle/>
                    <a:p>
                      <a:r>
                        <a:rPr lang="ru-RU" sz="2400" dirty="0"/>
                        <a:t>влажность в %</a:t>
                      </a:r>
                      <a:endParaRPr lang="en-US" dirty="0"/>
                    </a:p>
                  </a:txBody>
                  <a:tcPr/>
                </a:tc>
                <a:tc>
                  <a:txBody>
                    <a:bodyPr/>
                    <a:lstStyle/>
                    <a:p>
                      <a:r>
                        <a:rPr lang="ru-RU" dirty="0"/>
                        <a:t>Освещение 1 (</a:t>
                      </a:r>
                      <a:r>
                        <a:rPr lang="ru-RU" sz="2400" dirty="0"/>
                        <a:t>длина волны в </a:t>
                      </a:r>
                      <a:r>
                        <a:rPr lang="ru-RU" sz="2400" dirty="0" err="1"/>
                        <a:t>нм</a:t>
                      </a:r>
                      <a:r>
                        <a:rPr lang="ru-RU" dirty="0"/>
                        <a:t>)</a:t>
                      </a:r>
                      <a:endParaRPr lang="en-US" dirty="0"/>
                    </a:p>
                  </a:txBody>
                  <a:tcPr/>
                </a:tc>
                <a:tc>
                  <a:txBody>
                    <a:bodyPr/>
                    <a:lstStyle/>
                    <a:p>
                      <a:r>
                        <a:rPr lang="ru-RU" dirty="0"/>
                        <a:t>Освещение 2 (</a:t>
                      </a:r>
                      <a:r>
                        <a:rPr lang="ru-RU" sz="2400" dirty="0"/>
                        <a:t>длина волны в </a:t>
                      </a:r>
                      <a:r>
                        <a:rPr lang="ru-RU" sz="2400" dirty="0" err="1"/>
                        <a:t>нм</a:t>
                      </a:r>
                      <a:r>
                        <a:rPr lang="ru-RU" dirty="0"/>
                        <a:t>)</a:t>
                      </a:r>
                      <a:endParaRPr lang="en-US" dirty="0"/>
                    </a:p>
                  </a:txBody>
                  <a:tcPr/>
                </a:tc>
                <a:tc>
                  <a:txBody>
                    <a:bodyPr/>
                    <a:lstStyle/>
                    <a:p>
                      <a:r>
                        <a:rPr lang="ru-RU" dirty="0"/>
                        <a:t>Кол-во человек</a:t>
                      </a:r>
                      <a:endParaRPr lang="en-US" dirty="0"/>
                    </a:p>
                  </a:txBody>
                  <a:tcPr/>
                </a:tc>
                <a:tc>
                  <a:txBody>
                    <a:bodyPr/>
                    <a:lstStyle/>
                    <a:p>
                      <a:r>
                        <a:rPr lang="ru-RU" dirty="0"/>
                        <a:t>Вид</a:t>
                      </a:r>
                      <a:r>
                        <a:rPr lang="ru-RU" baseline="0" dirty="0"/>
                        <a:t> деятельности</a:t>
                      </a:r>
                      <a:endParaRPr lang="en-US" dirty="0"/>
                    </a:p>
                  </a:txBody>
                  <a:tcPr/>
                </a:tc>
                <a:tc>
                  <a:txBody>
                    <a:bodyPr/>
                    <a:lstStyle/>
                    <a:p>
                      <a:r>
                        <a:rPr lang="ru-RU" dirty="0"/>
                        <a:t>Состояние двери</a:t>
                      </a:r>
                      <a:endParaRPr lang="en-US" dirty="0"/>
                    </a:p>
                  </a:txBody>
                  <a:tcPr/>
                </a:tc>
                <a:tc>
                  <a:txBody>
                    <a:bodyPr/>
                    <a:lstStyle/>
                    <a:p>
                      <a:r>
                        <a:rPr lang="ru-RU" dirty="0"/>
                        <a:t>Состояние окна</a:t>
                      </a:r>
                      <a:endParaRPr lang="en-US" dirty="0"/>
                    </a:p>
                  </a:txBody>
                  <a:tcPr/>
                </a:tc>
                <a:extLst>
                  <a:ext uri="{0D108BD9-81ED-4DB2-BD59-A6C34878D82A}">
                    <a16:rowId xmlns=""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53376960"/>
              </p:ext>
            </p:extLst>
          </p:nvPr>
        </p:nvGraphicFramePr>
        <p:xfrm>
          <a:off x="1718193" y="7467740"/>
          <a:ext cx="10905855" cy="5707502"/>
        </p:xfrm>
        <a:graphic>
          <a:graphicData uri="http://schemas.openxmlformats.org/drawingml/2006/table">
            <a:tbl>
              <a:tblPr>
                <a:tableStyleId>{5C22544A-7EE6-4342-B048-85BDC9FD1C3A}</a:tableStyleId>
              </a:tblPr>
              <a:tblGrid>
                <a:gridCol w="1759183">
                  <a:extLst>
                    <a:ext uri="{9D8B030D-6E8A-4147-A177-3AD203B41FA5}">
                      <a16:colId xmlns="" xmlns:a16="http://schemas.microsoft.com/office/drawing/2014/main" val="20000"/>
                    </a:ext>
                  </a:extLst>
                </a:gridCol>
                <a:gridCol w="9146672">
                  <a:extLst>
                    <a:ext uri="{9D8B030D-6E8A-4147-A177-3AD203B41FA5}">
                      <a16:colId xmlns="" xmlns:a16="http://schemas.microsoft.com/office/drawing/2014/main" val="20001"/>
                    </a:ext>
                  </a:extLst>
                </a:gridCol>
              </a:tblGrid>
              <a:tr h="922068">
                <a:tc>
                  <a:txBody>
                    <a:bodyPr/>
                    <a:lstStyle/>
                    <a:p>
                      <a:pPr algn="ctr">
                        <a:lnSpc>
                          <a:spcPct val="150000"/>
                        </a:lnSpc>
                        <a:spcAft>
                          <a:spcPts val="0"/>
                        </a:spcAft>
                      </a:pPr>
                      <a:r>
                        <a:rPr lang="ru-RU" sz="2800" b="1" dirty="0">
                          <a:effectLst/>
                        </a:rPr>
                        <a:t>№ класса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2800" b="1" dirty="0">
                          <a:effectLst/>
                        </a:rPr>
                        <a:t>Расшифровка</a:t>
                      </a:r>
                      <a:endParaRPr lang="en-GB" sz="28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922068">
                <a:tc>
                  <a:txBody>
                    <a:bodyPr/>
                    <a:lstStyle/>
                    <a:p>
                      <a:pPr algn="ctr">
                        <a:lnSpc>
                          <a:spcPct val="150000"/>
                        </a:lnSpc>
                        <a:spcAft>
                          <a:spcPts val="0"/>
                        </a:spcAft>
                      </a:pPr>
                      <a:r>
                        <a:rPr lang="ru-RU" sz="2800">
                          <a:effectLst/>
                        </a:rPr>
                        <a:t>0</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a:effectLst/>
                        </a:rPr>
                        <a:t>Нет информации (в комнате нет людей)</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922068">
                <a:tc>
                  <a:txBody>
                    <a:bodyPr/>
                    <a:lstStyle/>
                    <a:p>
                      <a:pPr algn="ctr">
                        <a:lnSpc>
                          <a:spcPct val="150000"/>
                        </a:lnSpc>
                        <a:spcAft>
                          <a:spcPts val="0"/>
                        </a:spcAft>
                      </a:pPr>
                      <a:r>
                        <a:rPr lang="ru-RU" sz="2800">
                          <a:effectLst/>
                        </a:rPr>
                        <a:t>1</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в помещении сидит за столом и читает книгу</a:t>
                      </a:r>
                      <a:endParaRPr lang="en-GB" sz="28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063579">
                <a:tc>
                  <a:txBody>
                    <a:bodyPr/>
                    <a:lstStyle/>
                    <a:p>
                      <a:pPr algn="ctr">
                        <a:lnSpc>
                          <a:spcPct val="150000"/>
                        </a:lnSpc>
                        <a:spcAft>
                          <a:spcPts val="0"/>
                        </a:spcAft>
                      </a:pPr>
                      <a:r>
                        <a:rPr lang="ru-RU" sz="2800">
                          <a:effectLst/>
                        </a:rPr>
                        <a:t>2</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стоит посередине комнаты, стараясь избегать движений</a:t>
                      </a:r>
                      <a:endParaRPr lang="en-GB" sz="28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864096">
                <a:tc>
                  <a:txBody>
                    <a:bodyPr/>
                    <a:lstStyle/>
                    <a:p>
                      <a:pPr algn="ctr">
                        <a:lnSpc>
                          <a:spcPct val="150000"/>
                        </a:lnSpc>
                        <a:spcAft>
                          <a:spcPts val="0"/>
                        </a:spcAft>
                      </a:pPr>
                      <a:r>
                        <a:rPr lang="ru-RU" sz="2800">
                          <a:effectLst/>
                        </a:rPr>
                        <a:t>3</a:t>
                      </a:r>
                      <a:endParaRPr lang="en-GB" sz="28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медленно и беспорядочно перемещается по комнате</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1013623">
                <a:tc>
                  <a:txBody>
                    <a:bodyPr/>
                    <a:lstStyle/>
                    <a:p>
                      <a:pPr algn="ctr">
                        <a:lnSpc>
                          <a:spcPct val="150000"/>
                        </a:lnSpc>
                        <a:spcAft>
                          <a:spcPts val="0"/>
                        </a:spcAft>
                      </a:pPr>
                      <a:r>
                        <a:rPr lang="ru-RU" sz="2800" dirty="0">
                          <a:effectLst/>
                        </a:rPr>
                        <a:t>4</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ru-RU" sz="2800" dirty="0">
                          <a:effectLst/>
                        </a:rPr>
                        <a:t>Человек сидит за столом и работает за компьютером </a:t>
                      </a:r>
                      <a:endParaRPr lang="en-GB" sz="28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4" name="Заголовок основного текста"/>
          <p:cNvSpPr txBox="1"/>
          <p:nvPr/>
        </p:nvSpPr>
        <p:spPr>
          <a:xfrm>
            <a:off x="1172193" y="6046670"/>
            <a:ext cx="4980181"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Вид деятельности</a:t>
            </a:r>
            <a:endParaRPr dirty="0"/>
          </a:p>
        </p:txBody>
      </p:sp>
      <p:cxnSp>
        <p:nvCxnSpPr>
          <p:cNvPr id="11" name="Straight Arrow Connector 10"/>
          <p:cNvCxnSpPr/>
          <p:nvPr/>
        </p:nvCxnSpPr>
        <p:spPr>
          <a:xfrm flipV="1">
            <a:off x="5423248" y="5422820"/>
            <a:ext cx="12368113" cy="1604495"/>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7" name="image5.jpg"/>
          <p:cNvPicPr/>
          <p:nvPr/>
        </p:nvPicPr>
        <p:blipFill>
          <a:blip r:embed="rId4"/>
          <a:srcRect/>
          <a:stretch>
            <a:fillRect/>
          </a:stretch>
        </p:blipFill>
        <p:spPr>
          <a:xfrm>
            <a:off x="12941267" y="6589548"/>
            <a:ext cx="9757790" cy="6518796"/>
          </a:xfrm>
          <a:prstGeom prst="rect">
            <a:avLst/>
          </a:prstGeom>
          <a:ln/>
        </p:spPr>
      </p:pic>
      <p:cxnSp>
        <p:nvCxnSpPr>
          <p:cNvPr id="18"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9"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21"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5"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16</a:t>
            </a:r>
          </a:p>
        </p:txBody>
      </p:sp>
      <p:sp>
        <p:nvSpPr>
          <p:cNvPr id="28"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p15"/>
          <p:cNvSpPr/>
          <p:nvPr/>
        </p:nvSpPr>
        <p:spPr>
          <a:xfrm rot="10800000" flipH="1">
            <a:off x="9977940" y="12958301"/>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Rectangle 11"/>
          <p:cNvSpPr/>
          <p:nvPr/>
        </p:nvSpPr>
        <p:spPr>
          <a:xfrm>
            <a:off x="17791361" y="4914963"/>
            <a:ext cx="2404576" cy="2016223"/>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14016626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816590" y="5705872"/>
            <a:ext cx="21506375" cy="48426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sym typeface="Arial Narrow"/>
              </a:rPr>
              <a:t>импортирование из всех 60 файлов в один объект типа </a:t>
            </a:r>
            <a:r>
              <a:rPr lang="ru-RU" sz="4000" dirty="0" err="1">
                <a:sym typeface="Arial Narrow"/>
              </a:rPr>
              <a:t>ndarray</a:t>
            </a:r>
            <a:r>
              <a:rPr lang="ru-RU" sz="4000" dirty="0">
                <a:sym typeface="Arial Narrow"/>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sym typeface="Arial Narrow"/>
              </a:rPr>
              <a:t>разделение на два объекта типа </a:t>
            </a:r>
            <a:r>
              <a:rPr lang="ru-RU" sz="4000" dirty="0" err="1">
                <a:sym typeface="Arial Narrow"/>
              </a:rPr>
              <a:t>dataframe</a:t>
            </a:r>
            <a:r>
              <a:rPr lang="ru-RU" sz="4000" dirty="0">
                <a:sym typeface="Arial Narrow"/>
              </a:rPr>
              <a:t> - один для зависимых переменных  (количество людей в помещении и вид деятельности), второй для независимых переменных (удобнее работать),</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sym typeface="Arial Narrow"/>
              </a:rPr>
              <a:t>нормализация данных с помощью </a:t>
            </a:r>
            <a:r>
              <a:rPr lang="ru-RU" sz="4000" dirty="0" err="1">
                <a:sym typeface="Arial Narrow"/>
              </a:rPr>
              <a:t>MinMaxScaler</a:t>
            </a:r>
            <a:r>
              <a:rPr lang="ru-RU" sz="4000" dirty="0">
                <a:sym typeface="Arial Narrow"/>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sym typeface="Arial Narrow"/>
              </a:rPr>
              <a:t>разбиение данных на тестовую и обучающую выборки с учетом равномерности разбиения - доли присутствия каждого класса в тестовой и обучающей выборках.</a:t>
            </a:r>
            <a:endParaRPr sz="4000" dirty="0"/>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Предварительная обработка данных</a:t>
            </a:r>
            <a:endParaRPr dirty="0"/>
          </a:p>
        </p:txBody>
      </p:sp>
      <p:sp>
        <p:nvSpPr>
          <p:cNvPr id="88" name="Заголовок основного текста"/>
          <p:cNvSpPr txBox="1"/>
          <p:nvPr/>
        </p:nvSpPr>
        <p:spPr>
          <a:xfrm>
            <a:off x="1201065" y="3961881"/>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a:t>Подготовка данных для обучения</a:t>
            </a:r>
            <a:endParaRPr lang="ru-RU"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cxnSp>
        <p:nvCxnSpPr>
          <p:cNvPr id="12"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3"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5"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9"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17</a:t>
            </a:r>
          </a:p>
        </p:txBody>
      </p:sp>
      <p:sp>
        <p:nvSpPr>
          <p:cNvPr id="22"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9977940" y="12958301"/>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0551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Предварительная обработка данных</a:t>
            </a:r>
            <a:endParaRPr dirty="0"/>
          </a:p>
        </p:txBody>
      </p:sp>
      <p:sp>
        <p:nvSpPr>
          <p:cNvPr id="88" name="Заголовок основного текста"/>
          <p:cNvSpPr txBox="1"/>
          <p:nvPr/>
        </p:nvSpPr>
        <p:spPr>
          <a:xfrm>
            <a:off x="1201065" y="3961881"/>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Визуальный анализ данных</a:t>
            </a: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9" name="image12.png"/>
          <p:cNvPicPr/>
          <p:nvPr/>
        </p:nvPicPr>
        <p:blipFill>
          <a:blip r:embed="rId3"/>
          <a:srcRect/>
          <a:stretch>
            <a:fillRect/>
          </a:stretch>
        </p:blipFill>
        <p:spPr>
          <a:xfrm>
            <a:off x="8015536" y="4409728"/>
            <a:ext cx="15472989" cy="8957141"/>
          </a:xfrm>
          <a:prstGeom prst="rect">
            <a:avLst/>
          </a:prstGeom>
          <a:ln/>
        </p:spPr>
      </p:pic>
      <p:sp>
        <p:nvSpPr>
          <p:cNvPr id="2" name="TextBox 1"/>
          <p:cNvSpPr txBox="1"/>
          <p:nvPr/>
        </p:nvSpPr>
        <p:spPr>
          <a:xfrm>
            <a:off x="1201065" y="6428957"/>
            <a:ext cx="7174512" cy="4760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a:lnSpc>
                <a:spcPct val="150000"/>
              </a:lnSpc>
              <a:buFont typeface="Arial" charset="0"/>
              <a:buChar char="•"/>
            </a:pPr>
            <a:r>
              <a:rPr lang="ru-RU" sz="4000" dirty="0">
                <a:latin typeface="+mn-lt"/>
              </a:rPr>
              <a:t>визуализация всего ряда температуры</a:t>
            </a:r>
          </a:p>
          <a:p>
            <a:pPr marL="571500" indent="-571500" algn="l">
              <a:lnSpc>
                <a:spcPct val="150000"/>
              </a:lnSpc>
              <a:buFont typeface="Arial" charset="0"/>
              <a:buChar char="•"/>
            </a:pPr>
            <a:r>
              <a:rPr lang="ru-RU" sz="4000" dirty="0">
                <a:latin typeface="+mn-lt"/>
              </a:rPr>
              <a:t>визуализировано большое количество измерений: 21 000 строк данных из 273 145</a:t>
            </a:r>
            <a:endParaRPr kumimoji="0" lang="en-US" sz="4000" b="0" i="0" u="none" strike="noStrike" cap="none" spc="0" normalizeH="0" baseline="0" dirty="0">
              <a:ln>
                <a:noFill/>
              </a:ln>
              <a:solidFill>
                <a:srgbClr val="000000"/>
              </a:solidFill>
              <a:effectLst/>
              <a:uFillTx/>
              <a:latin typeface="+mn-lt"/>
              <a:sym typeface="Helvetica Light"/>
            </a:endParaRPr>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1"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3"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7"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18</a:t>
            </a:r>
          </a:p>
        </p:txBody>
      </p:sp>
      <p:sp>
        <p:nvSpPr>
          <p:cNvPr id="20"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9977940" y="12958301"/>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9439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Предварительная обработка данных</a:t>
            </a:r>
            <a:endParaRPr dirty="0"/>
          </a:p>
        </p:txBody>
      </p:sp>
      <p:sp>
        <p:nvSpPr>
          <p:cNvPr id="88" name="Заголовок основного текста"/>
          <p:cNvSpPr txBox="1"/>
          <p:nvPr/>
        </p:nvSpPr>
        <p:spPr>
          <a:xfrm>
            <a:off x="1201065" y="3961881"/>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Визуальный анализ данных</a:t>
            </a: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2" name="TextBox 1"/>
          <p:cNvSpPr txBox="1"/>
          <p:nvPr/>
        </p:nvSpPr>
        <p:spPr>
          <a:xfrm>
            <a:off x="1201065" y="5582511"/>
            <a:ext cx="7016369" cy="7530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a:lnSpc>
                <a:spcPct val="150000"/>
              </a:lnSpc>
              <a:buFont typeface="Arial" charset="0"/>
              <a:buChar char="•"/>
            </a:pPr>
            <a:r>
              <a:rPr lang="ru-RU" sz="4000">
                <a:latin typeface="+mn-lt"/>
              </a:rPr>
              <a:t>визуализация </a:t>
            </a:r>
            <a:r>
              <a:rPr lang="ru-RU" sz="4000" dirty="0">
                <a:latin typeface="+mn-lt"/>
              </a:rPr>
              <a:t>первых 100 измерений, </a:t>
            </a:r>
          </a:p>
          <a:p>
            <a:pPr marL="571500" indent="-571500" algn="l">
              <a:lnSpc>
                <a:spcPct val="150000"/>
              </a:lnSpc>
              <a:buFont typeface="Arial" charset="0"/>
              <a:buChar char="•"/>
            </a:pPr>
            <a:r>
              <a:rPr lang="ru-RU" sz="4000" dirty="0">
                <a:latin typeface="+mn-lt"/>
              </a:rPr>
              <a:t>график соответствует приблизительно одной минуте наблюдений,</a:t>
            </a:r>
          </a:p>
          <a:p>
            <a:pPr marL="571500" indent="-571500" algn="l">
              <a:lnSpc>
                <a:spcPct val="150000"/>
              </a:lnSpc>
              <a:buFont typeface="Arial" charset="0"/>
              <a:buChar char="•"/>
            </a:pPr>
            <a:r>
              <a:rPr lang="ru-RU" sz="4000" dirty="0">
                <a:latin typeface="+mn-lt"/>
              </a:rPr>
              <a:t>фиксируются изменения температуры с точностью до десятых градуса.</a:t>
            </a:r>
            <a:r>
              <a:rPr lang="en-GB" sz="4000" dirty="0">
                <a:latin typeface="+mn-lt"/>
              </a:rPr>
              <a:t> </a:t>
            </a:r>
            <a:endParaRPr kumimoji="0" lang="en-US" sz="4000" b="0" i="0" u="none" strike="noStrike" cap="none" spc="0" normalizeH="0" baseline="0" dirty="0">
              <a:ln>
                <a:noFill/>
              </a:ln>
              <a:solidFill>
                <a:srgbClr val="000000"/>
              </a:solidFill>
              <a:effectLst/>
              <a:uFillTx/>
              <a:latin typeface="+mn-lt"/>
              <a:sym typeface="Helvetica Light"/>
            </a:endParaRPr>
          </a:p>
        </p:txBody>
      </p:sp>
      <p:pic>
        <p:nvPicPr>
          <p:cNvPr id="10" name="image16.png"/>
          <p:cNvPicPr/>
          <p:nvPr/>
        </p:nvPicPr>
        <p:blipFill>
          <a:blip r:embed="rId4"/>
          <a:srcRect/>
          <a:stretch>
            <a:fillRect/>
          </a:stretch>
        </p:blipFill>
        <p:spPr>
          <a:xfrm>
            <a:off x="8217434" y="4129398"/>
            <a:ext cx="15855885" cy="9281329"/>
          </a:xfrm>
          <a:prstGeom prst="rect">
            <a:avLst/>
          </a:prstGeom>
          <a:ln/>
        </p:spPr>
      </p:pic>
      <p:cxnSp>
        <p:nvCxnSpPr>
          <p:cNvPr id="11"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19</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409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3049765"/>
            <a:ext cx="16073440" cy="131250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ГИПОТЕЗА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4" y="4985792"/>
            <a:ext cx="22224183" cy="746580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lnSpc>
                <a:spcPct val="150000"/>
              </a:lnSpc>
              <a:defRPr sz="2800">
                <a:solidFill>
                  <a:srgbClr val="253957"/>
                </a:solidFill>
                <a:latin typeface="+mn-lt"/>
                <a:ea typeface="+mn-ea"/>
                <a:cs typeface="+mn-cs"/>
                <a:sym typeface="Arial Narrow"/>
              </a:defRPr>
            </a:pPr>
            <a:r>
              <a:rPr lang="ru-RU" sz="4000" dirty="0">
                <a:solidFill>
                  <a:srgbClr val="253957"/>
                </a:solidFill>
                <a:latin typeface="+mn-lt"/>
                <a:sym typeface="Arial Narrow"/>
              </a:rPr>
              <a:t>Утечка климатических данных может привести к нарушению конфиденциальности: </a:t>
            </a:r>
            <a:r>
              <a:rPr lang="ru-RU" sz="4000" dirty="0">
                <a:sym typeface="Arial Narrow"/>
              </a:rPr>
              <a:t>отслеживанию присутствия и методов работы сотрудников в офисах, раскрытию образа жизни в частных помещениях</a:t>
            </a:r>
          </a:p>
          <a:p>
            <a:pPr algn="l">
              <a:lnSpc>
                <a:spcPct val="150000"/>
              </a:lnSpc>
              <a:defRPr sz="2800">
                <a:solidFill>
                  <a:srgbClr val="253957"/>
                </a:solidFill>
                <a:latin typeface="+mn-lt"/>
                <a:ea typeface="+mn-ea"/>
                <a:cs typeface="+mn-cs"/>
                <a:sym typeface="Arial Narrow"/>
              </a:defRPr>
            </a:pPr>
            <a:endParaRPr lang="ru-RU" sz="4000" b="1" dirty="0">
              <a:solidFill>
                <a:srgbClr val="253957"/>
              </a:solidFill>
              <a:latin typeface="+mn-lt"/>
              <a:sym typeface="Arial Narrow"/>
            </a:endParaRPr>
          </a:p>
          <a:p>
            <a:pPr algn="l">
              <a:lnSpc>
                <a:spcPct val="150000"/>
              </a:lnSpc>
              <a:defRPr sz="2800">
                <a:solidFill>
                  <a:srgbClr val="253957"/>
                </a:solidFill>
                <a:latin typeface="+mn-lt"/>
                <a:ea typeface="+mn-ea"/>
                <a:cs typeface="+mn-cs"/>
                <a:sym typeface="Arial Narrow"/>
              </a:defRPr>
            </a:pPr>
            <a:r>
              <a:rPr lang="ru-RU" sz="4000" b="1" dirty="0">
                <a:solidFill>
                  <a:srgbClr val="253957"/>
                </a:solidFill>
                <a:latin typeface="+mn-lt"/>
                <a:sym typeface="Arial Narrow"/>
              </a:rPr>
              <a:t>Актуальность исследования</a:t>
            </a:r>
            <a:endParaRPr lang="ru-RU" sz="4000" b="1" dirty="0">
              <a:latin typeface="+mn-lt"/>
              <a:sym typeface="Arial Narrow"/>
            </a:endParaRPr>
          </a:p>
          <a:p>
            <a:pPr algn="l">
              <a:lnSpc>
                <a:spcPct val="150000"/>
              </a:lnSpc>
              <a:defRPr sz="2800">
                <a:solidFill>
                  <a:srgbClr val="253957"/>
                </a:solidFill>
                <a:latin typeface="+mn-lt"/>
                <a:ea typeface="+mn-ea"/>
                <a:cs typeface="+mn-cs"/>
                <a:sym typeface="Arial Narrow"/>
              </a:defRPr>
            </a:pPr>
            <a:r>
              <a:rPr lang="ru-RU" sz="4000" dirty="0">
                <a:latin typeface="+mn-lt"/>
                <a:sym typeface="Arial Narrow"/>
              </a:rPr>
              <a:t>человек в помещении с датчиками, отслеживающими микроклимат, не ожидает, что за ним будут наблюдать </a:t>
            </a:r>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cxnSp>
        <p:nvCxnSpPr>
          <p:cNvPr id="8"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9" name="Google Shape;72;p15"/>
          <p:cNvSpPr/>
          <p:nvPr/>
        </p:nvSpPr>
        <p:spPr>
          <a:xfrm rot="10800000" flipH="1">
            <a:off x="907100" y="12912125"/>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1"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p15"/>
          <p:cNvSpPr/>
          <p:nvPr/>
        </p:nvSpPr>
        <p:spPr>
          <a:xfrm rot="10800000" flipH="1">
            <a:off x="3038817" y="12908316"/>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5"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2</a:t>
            </a:r>
          </a:p>
        </p:txBody>
      </p:sp>
      <p:sp>
        <p:nvSpPr>
          <p:cNvPr id="18"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chemeClr val="bg1">
                    <a:lumMod val="85000"/>
                  </a:schemeClr>
                </a:solidFill>
                <a:latin typeface="+mn-lt"/>
              </a:rPr>
              <a:t>from</a:t>
            </a:r>
            <a:r>
              <a:rPr lang="en-US" sz="3200" dirty="0">
                <a:solidFill>
                  <a:schemeClr val="bg1">
                    <a:lumMod val="85000"/>
                  </a:schemeClr>
                </a:solidFill>
                <a:latin typeface="+mn-lt"/>
              </a:rPr>
              <a:t> </a:t>
            </a:r>
            <a:r>
              <a:rPr lang="en-US" sz="3200" dirty="0" err="1">
                <a:solidFill>
                  <a:schemeClr val="bg1">
                    <a:lumMod val="85000"/>
                  </a:schemeClr>
                </a:solidFill>
                <a:latin typeface="+mn-lt"/>
              </a:rPr>
              <a:t>keras.models</a:t>
            </a:r>
            <a:r>
              <a:rPr lang="en-US" sz="3200" dirty="0">
                <a:solidFill>
                  <a:schemeClr val="bg1">
                    <a:lumMod val="85000"/>
                  </a:schemeClr>
                </a:solidFill>
                <a:latin typeface="+mn-lt"/>
              </a:rPr>
              <a:t> </a:t>
            </a:r>
            <a:r>
              <a:rPr lang="en-US" sz="3200" b="1" dirty="0">
                <a:solidFill>
                  <a:schemeClr val="bg1">
                    <a:lumMod val="85000"/>
                  </a:schemeClr>
                </a:solidFill>
                <a:latin typeface="+mn-lt"/>
              </a:rPr>
              <a:t>import</a:t>
            </a:r>
            <a:r>
              <a:rPr lang="en-US" sz="3200" dirty="0">
                <a:solidFill>
                  <a:schemeClr val="bg1">
                    <a:lumMod val="85000"/>
                  </a:schemeClr>
                </a:solidFill>
                <a:latin typeface="+mn-lt"/>
              </a:rPr>
              <a:t> Sequential</a:t>
            </a:r>
          </a:p>
          <a:p>
            <a:pPr algn="l"/>
            <a:r>
              <a:rPr lang="en-US" sz="3200" b="1" dirty="0">
                <a:solidFill>
                  <a:schemeClr val="bg1">
                    <a:lumMod val="85000"/>
                  </a:schemeClr>
                </a:solidFill>
                <a:latin typeface="+mn-lt"/>
              </a:rPr>
              <a:t>from</a:t>
            </a:r>
            <a:r>
              <a:rPr lang="en-US" sz="3200" dirty="0">
                <a:solidFill>
                  <a:schemeClr val="bg1">
                    <a:lumMod val="85000"/>
                  </a:schemeClr>
                </a:solidFill>
                <a:latin typeface="+mn-lt"/>
              </a:rPr>
              <a:t> </a:t>
            </a:r>
            <a:r>
              <a:rPr lang="en-US" sz="3200" dirty="0" err="1">
                <a:solidFill>
                  <a:schemeClr val="bg1">
                    <a:lumMod val="85000"/>
                  </a:schemeClr>
                </a:solidFill>
                <a:latin typeface="+mn-lt"/>
              </a:rPr>
              <a:t>keras.layers</a:t>
            </a:r>
            <a:r>
              <a:rPr lang="en-US" sz="3200" dirty="0">
                <a:solidFill>
                  <a:schemeClr val="bg1">
                    <a:lumMod val="85000"/>
                  </a:schemeClr>
                </a:solidFill>
                <a:latin typeface="+mn-lt"/>
              </a:rPr>
              <a:t> </a:t>
            </a:r>
            <a:r>
              <a:rPr lang="en-US" sz="3200" b="1" dirty="0">
                <a:solidFill>
                  <a:schemeClr val="bg1">
                    <a:lumMod val="85000"/>
                  </a:schemeClr>
                </a:solidFill>
                <a:latin typeface="+mn-lt"/>
              </a:rPr>
              <a:t>import</a:t>
            </a:r>
            <a:r>
              <a:rPr lang="en-US" sz="3200" dirty="0">
                <a:solidFill>
                  <a:schemeClr val="bg1">
                    <a:lumMod val="85000"/>
                  </a:schemeClr>
                </a:solidFill>
                <a:latin typeface="+mn-lt"/>
              </a:rPr>
              <a:t> Dense</a:t>
            </a:r>
          </a:p>
          <a:p>
            <a:pPr lvl="2" algn="l"/>
            <a:r>
              <a:rPr lang="en-US" sz="3200" dirty="0">
                <a:solidFill>
                  <a:schemeClr val="bg1">
                    <a:lumMod val="85000"/>
                  </a:schemeClr>
                </a:solidFill>
                <a:latin typeface="+mn-lt"/>
              </a:rPr>
              <a:t>model = Sequential([</a:t>
            </a:r>
          </a:p>
          <a:p>
            <a:pPr lvl="4" algn="l"/>
            <a:r>
              <a:rPr lang="en-US" sz="3200" dirty="0">
                <a:solidFill>
                  <a:schemeClr val="bg1">
                    <a:lumMod val="85000"/>
                  </a:schemeClr>
                </a:solidFill>
                <a:latin typeface="+mn-lt"/>
              </a:rPr>
              <a:t>  Dense(64, activation='</a:t>
            </a:r>
            <a:r>
              <a:rPr lang="en-US" sz="3200" dirty="0" err="1">
                <a:solidFill>
                  <a:schemeClr val="bg1">
                    <a:lumMod val="85000"/>
                  </a:schemeClr>
                </a:solidFill>
                <a:latin typeface="+mn-lt"/>
              </a:rPr>
              <a:t>relu</a:t>
            </a:r>
            <a:r>
              <a:rPr lang="en-US" sz="3200" dirty="0">
                <a:solidFill>
                  <a:schemeClr val="bg1">
                    <a:lumMod val="85000"/>
                  </a:schemeClr>
                </a:solidFill>
                <a:latin typeface="+mn-lt"/>
              </a:rPr>
              <a:t>', </a:t>
            </a:r>
            <a:r>
              <a:rPr lang="en-US" sz="3200" dirty="0" err="1">
                <a:solidFill>
                  <a:schemeClr val="bg1">
                    <a:lumMod val="85000"/>
                  </a:schemeClr>
                </a:solidFill>
                <a:latin typeface="+mn-lt"/>
              </a:rPr>
              <a:t>input_shape</a:t>
            </a:r>
            <a:r>
              <a:rPr lang="en-US" sz="3200" dirty="0">
                <a:solidFill>
                  <a:schemeClr val="bg1">
                    <a:lumMod val="85000"/>
                  </a:schemeClr>
                </a:solidFill>
                <a:latin typeface="+mn-lt"/>
              </a:rPr>
              <a:t>=(9,)),</a:t>
            </a:r>
          </a:p>
          <a:p>
            <a:pPr lvl="4" algn="l"/>
            <a:r>
              <a:rPr lang="en-US" sz="3200" dirty="0">
                <a:solidFill>
                  <a:schemeClr val="bg1">
                    <a:lumMod val="85000"/>
                  </a:schemeClr>
                </a:solidFill>
                <a:latin typeface="+mn-lt"/>
              </a:rPr>
              <a:t>  Dense(64, activation='</a:t>
            </a:r>
            <a:r>
              <a:rPr lang="en-US" sz="3200" dirty="0" err="1">
                <a:solidFill>
                  <a:schemeClr val="bg1">
                    <a:lumMod val="85000"/>
                  </a:schemeClr>
                </a:solidFill>
                <a:latin typeface="+mn-lt"/>
              </a:rPr>
              <a:t>relu</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Dense(3, activation='</a:t>
            </a:r>
            <a:r>
              <a:rPr lang="en-US" sz="3200" dirty="0" err="1">
                <a:solidFill>
                  <a:schemeClr val="bg1">
                    <a:lumMod val="85000"/>
                  </a:schemeClr>
                </a:solidFill>
                <a:latin typeface="+mn-lt"/>
              </a:rPr>
              <a:t>softmax</a:t>
            </a:r>
            <a:r>
              <a:rPr lang="en-US" sz="3200" dirty="0">
                <a:solidFill>
                  <a:schemeClr val="bg1">
                    <a:lumMod val="85000"/>
                  </a:schemeClr>
                </a:solidFill>
                <a:latin typeface="+mn-lt"/>
              </a:rPr>
              <a:t>'),])</a:t>
            </a:r>
          </a:p>
          <a:p>
            <a:pPr lvl="2" algn="l"/>
            <a:endParaRPr lang="ru-RU" sz="3200" dirty="0">
              <a:solidFill>
                <a:schemeClr val="bg1">
                  <a:lumMod val="85000"/>
                </a:schemeClr>
              </a:solidFill>
              <a:latin typeface="+mn-lt"/>
            </a:endParaRPr>
          </a:p>
          <a:p>
            <a:pPr lvl="2" algn="l"/>
            <a:r>
              <a:rPr lang="en-US" sz="3200" dirty="0" err="1">
                <a:solidFill>
                  <a:schemeClr val="bg1">
                    <a:lumMod val="85000"/>
                  </a:schemeClr>
                </a:solidFill>
                <a:latin typeface="+mn-lt"/>
              </a:rPr>
              <a:t>model.summary</a:t>
            </a:r>
            <a:r>
              <a:rPr lang="en-US" sz="3200" dirty="0">
                <a:solidFill>
                  <a:schemeClr val="bg1">
                    <a:lumMod val="85000"/>
                  </a:schemeClr>
                </a:solidFill>
                <a:latin typeface="+mn-lt"/>
              </a:rPr>
              <a:t>()</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chemeClr val="bg1">
                    <a:lumMod val="85000"/>
                  </a:schemeClr>
                </a:solidFill>
                <a:latin typeface="+mn-lt"/>
              </a:rPr>
              <a:t>model.compile</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optimizer='</a:t>
            </a:r>
            <a:r>
              <a:rPr lang="en-US" sz="3200" dirty="0" err="1">
                <a:solidFill>
                  <a:schemeClr val="bg1">
                    <a:lumMod val="85000"/>
                  </a:schemeClr>
                </a:solidFill>
                <a:latin typeface="+mn-lt"/>
              </a:rPr>
              <a:t>adam</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loss='</a:t>
            </a:r>
            <a:r>
              <a:rPr lang="en-US" sz="3200" dirty="0" err="1">
                <a:solidFill>
                  <a:schemeClr val="bg1">
                    <a:lumMod val="85000"/>
                  </a:schemeClr>
                </a:solidFill>
                <a:latin typeface="+mn-lt"/>
              </a:rPr>
              <a:t>categorical_crossentropy</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metrics=['accuracy'],)</a:t>
            </a:r>
            <a:endParaRPr lang="ru-RU" sz="3200" dirty="0">
              <a:solidFill>
                <a:schemeClr val="bg1">
                  <a:lumMod val="85000"/>
                </a:schemeClr>
              </a:solidFill>
              <a:latin typeface="+mn-lt"/>
            </a:endParaRPr>
          </a:p>
          <a:p>
            <a:pPr lvl="2" algn="l"/>
            <a:endParaRPr lang="en-US" sz="3200" dirty="0">
              <a:solidFill>
                <a:schemeClr val="bg1">
                  <a:lumMod val="85000"/>
                </a:schemeClr>
              </a:solidFill>
              <a:latin typeface="+mn-lt"/>
            </a:endParaRPr>
          </a:p>
          <a:p>
            <a:pPr lvl="2" algn="l"/>
            <a:r>
              <a:rPr lang="en-US" sz="3200" dirty="0">
                <a:solidFill>
                  <a:schemeClr val="bg1">
                    <a:lumMod val="85000"/>
                  </a:schemeClr>
                </a:solidFill>
                <a:latin typeface="+mn-lt"/>
              </a:rPr>
              <a:t>history = </a:t>
            </a:r>
            <a:r>
              <a:rPr lang="en-US" sz="3200" dirty="0" err="1">
                <a:solidFill>
                  <a:schemeClr val="bg1">
                    <a:lumMod val="85000"/>
                  </a:schemeClr>
                </a:solidFill>
                <a:latin typeface="+mn-lt"/>
              </a:rPr>
              <a:t>model.fit</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Построение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cxnSp>
        <p:nvCxnSpPr>
          <p:cNvPr id="7"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9"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1"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5"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20</a:t>
            </a:r>
          </a:p>
        </p:txBody>
      </p:sp>
      <p:sp>
        <p:nvSpPr>
          <p:cNvPr id="18"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4929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chemeClr val="bg1">
                    <a:lumMod val="85000"/>
                  </a:schemeClr>
                </a:solidFill>
                <a:latin typeface="+mn-lt"/>
              </a:rPr>
              <a:t>model = Sequential([</a:t>
            </a:r>
          </a:p>
          <a:p>
            <a:pPr lvl="4" algn="l"/>
            <a:r>
              <a:rPr lang="en-US" sz="3200" dirty="0">
                <a:solidFill>
                  <a:schemeClr val="bg1">
                    <a:lumMod val="85000"/>
                  </a:schemeClr>
                </a:solidFill>
                <a:latin typeface="+mn-lt"/>
              </a:rPr>
              <a:t>  Dense(64, activation='</a:t>
            </a:r>
            <a:r>
              <a:rPr lang="en-US" sz="3200" dirty="0" err="1">
                <a:solidFill>
                  <a:schemeClr val="bg1">
                    <a:lumMod val="85000"/>
                  </a:schemeClr>
                </a:solidFill>
                <a:latin typeface="+mn-lt"/>
              </a:rPr>
              <a:t>relu</a:t>
            </a:r>
            <a:r>
              <a:rPr lang="en-US" sz="3200" dirty="0">
                <a:solidFill>
                  <a:schemeClr val="bg1">
                    <a:lumMod val="85000"/>
                  </a:schemeClr>
                </a:solidFill>
                <a:latin typeface="+mn-lt"/>
              </a:rPr>
              <a:t>', </a:t>
            </a:r>
            <a:r>
              <a:rPr lang="en-US" sz="3200" dirty="0" err="1">
                <a:solidFill>
                  <a:schemeClr val="bg1">
                    <a:lumMod val="85000"/>
                  </a:schemeClr>
                </a:solidFill>
                <a:latin typeface="+mn-lt"/>
              </a:rPr>
              <a:t>input_shape</a:t>
            </a:r>
            <a:r>
              <a:rPr lang="en-US" sz="3200" dirty="0">
                <a:solidFill>
                  <a:schemeClr val="bg1">
                    <a:lumMod val="85000"/>
                  </a:schemeClr>
                </a:solidFill>
                <a:latin typeface="+mn-lt"/>
              </a:rPr>
              <a:t>=(9,)),</a:t>
            </a:r>
          </a:p>
          <a:p>
            <a:pPr lvl="4" algn="l"/>
            <a:r>
              <a:rPr lang="en-US" sz="3200" dirty="0">
                <a:solidFill>
                  <a:schemeClr val="bg1">
                    <a:lumMod val="85000"/>
                  </a:schemeClr>
                </a:solidFill>
                <a:latin typeface="+mn-lt"/>
              </a:rPr>
              <a:t>  Dense(64, activation='</a:t>
            </a:r>
            <a:r>
              <a:rPr lang="en-US" sz="3200" dirty="0" err="1">
                <a:solidFill>
                  <a:schemeClr val="bg1">
                    <a:lumMod val="85000"/>
                  </a:schemeClr>
                </a:solidFill>
                <a:latin typeface="+mn-lt"/>
              </a:rPr>
              <a:t>relu</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Dense(3, activation='</a:t>
            </a:r>
            <a:r>
              <a:rPr lang="en-US" sz="3200" dirty="0" err="1">
                <a:solidFill>
                  <a:schemeClr val="bg1">
                    <a:lumMod val="85000"/>
                  </a:schemeClr>
                </a:solidFill>
                <a:latin typeface="+mn-lt"/>
              </a:rPr>
              <a:t>softmax</a:t>
            </a:r>
            <a:r>
              <a:rPr lang="en-US" sz="3200" dirty="0">
                <a:solidFill>
                  <a:schemeClr val="bg1">
                    <a:lumMod val="85000"/>
                  </a:schemeClr>
                </a:solidFill>
                <a:latin typeface="+mn-lt"/>
              </a:rPr>
              <a:t>'),])</a:t>
            </a:r>
          </a:p>
          <a:p>
            <a:pPr lvl="2" algn="l"/>
            <a:endParaRPr lang="ru-RU" sz="3200" dirty="0">
              <a:solidFill>
                <a:schemeClr val="bg1">
                  <a:lumMod val="85000"/>
                </a:schemeClr>
              </a:solidFill>
              <a:latin typeface="+mn-lt"/>
            </a:endParaRPr>
          </a:p>
          <a:p>
            <a:pPr lvl="2" algn="l"/>
            <a:r>
              <a:rPr lang="en-US" sz="3200" dirty="0" err="1">
                <a:solidFill>
                  <a:schemeClr val="bg1">
                    <a:lumMod val="85000"/>
                  </a:schemeClr>
                </a:solidFill>
                <a:latin typeface="+mn-lt"/>
              </a:rPr>
              <a:t>model.summary</a:t>
            </a:r>
            <a:r>
              <a:rPr lang="en-US" sz="3200" dirty="0">
                <a:solidFill>
                  <a:schemeClr val="bg1">
                    <a:lumMod val="85000"/>
                  </a:schemeClr>
                </a:solidFill>
                <a:latin typeface="+mn-lt"/>
              </a:rPr>
              <a:t>()</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chemeClr val="bg1">
                    <a:lumMod val="85000"/>
                  </a:schemeClr>
                </a:solidFill>
                <a:latin typeface="+mn-lt"/>
              </a:rPr>
              <a:t>model.compile</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optimizer='</a:t>
            </a:r>
            <a:r>
              <a:rPr lang="en-US" sz="3200" dirty="0" err="1">
                <a:solidFill>
                  <a:schemeClr val="bg1">
                    <a:lumMod val="85000"/>
                  </a:schemeClr>
                </a:solidFill>
                <a:latin typeface="+mn-lt"/>
              </a:rPr>
              <a:t>adam</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loss='</a:t>
            </a:r>
            <a:r>
              <a:rPr lang="en-US" sz="3200" dirty="0" err="1">
                <a:solidFill>
                  <a:schemeClr val="bg1">
                    <a:lumMod val="85000"/>
                  </a:schemeClr>
                </a:solidFill>
                <a:latin typeface="+mn-lt"/>
              </a:rPr>
              <a:t>categorical_crossentropy</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metrics=['accuracy'],)</a:t>
            </a:r>
            <a:endParaRPr lang="ru-RU" sz="3200" dirty="0">
              <a:solidFill>
                <a:schemeClr val="bg1">
                  <a:lumMod val="85000"/>
                </a:schemeClr>
              </a:solidFill>
              <a:latin typeface="+mn-lt"/>
            </a:endParaRPr>
          </a:p>
          <a:p>
            <a:pPr lvl="2" algn="l"/>
            <a:endParaRPr lang="en-US" sz="3200" dirty="0">
              <a:solidFill>
                <a:schemeClr val="bg1">
                  <a:lumMod val="85000"/>
                </a:schemeClr>
              </a:solidFill>
              <a:latin typeface="+mn-lt"/>
            </a:endParaRPr>
          </a:p>
          <a:p>
            <a:pPr lvl="2" algn="l"/>
            <a:r>
              <a:rPr lang="en-US" sz="3200" dirty="0">
                <a:solidFill>
                  <a:schemeClr val="bg1">
                    <a:lumMod val="85000"/>
                  </a:schemeClr>
                </a:solidFill>
                <a:latin typeface="+mn-lt"/>
              </a:rPr>
              <a:t>history = </a:t>
            </a:r>
            <a:r>
              <a:rPr lang="en-US" sz="3200" dirty="0" err="1">
                <a:solidFill>
                  <a:schemeClr val="bg1">
                    <a:lumMod val="85000"/>
                  </a:schemeClr>
                </a:solidFill>
                <a:latin typeface="+mn-lt"/>
              </a:rPr>
              <a:t>model.fit</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Построение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a:off x="742729" y="4137717"/>
            <a:ext cx="6480719" cy="1148296"/>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endCxn id="7" idx="3"/>
          </p:cNvCxnSpPr>
          <p:nvPr/>
        </p:nvCxnSpPr>
        <p:spPr>
          <a:xfrm flipH="1" flipV="1">
            <a:off x="7223448" y="4711865"/>
            <a:ext cx="6480720" cy="273927"/>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4135459" y="4049393"/>
            <a:ext cx="6552728"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Импорт библиотек</a:t>
            </a:r>
          </a:p>
        </p:txBody>
      </p:sp>
      <p:cxnSp>
        <p:nvCxnSpPr>
          <p:cNvPr id="13"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4"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6"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0"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21</a:t>
            </a:r>
          </a:p>
        </p:txBody>
      </p:sp>
      <p:sp>
        <p:nvSpPr>
          <p:cNvPr id="23"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570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rgbClr val="263A56"/>
                </a:solidFill>
                <a:latin typeface="+mn-lt"/>
              </a:rPr>
              <a:t>model = Sequential(</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Dense(64, activation='</a:t>
            </a:r>
            <a:r>
              <a:rPr lang="en-US" sz="3200" dirty="0" err="1">
                <a:solidFill>
                  <a:schemeClr val="bg1">
                    <a:lumMod val="85000"/>
                  </a:schemeClr>
                </a:solidFill>
                <a:latin typeface="+mn-lt"/>
              </a:rPr>
              <a:t>relu</a:t>
            </a:r>
            <a:r>
              <a:rPr lang="en-US" sz="3200" dirty="0">
                <a:solidFill>
                  <a:schemeClr val="bg1">
                    <a:lumMod val="85000"/>
                  </a:schemeClr>
                </a:solidFill>
                <a:latin typeface="+mn-lt"/>
              </a:rPr>
              <a:t>', </a:t>
            </a:r>
            <a:r>
              <a:rPr lang="en-US" sz="3200" dirty="0" err="1">
                <a:solidFill>
                  <a:schemeClr val="bg1">
                    <a:lumMod val="85000"/>
                  </a:schemeClr>
                </a:solidFill>
                <a:latin typeface="+mn-lt"/>
              </a:rPr>
              <a:t>input_shape</a:t>
            </a:r>
            <a:r>
              <a:rPr lang="en-US" sz="3200" dirty="0">
                <a:solidFill>
                  <a:schemeClr val="bg1">
                    <a:lumMod val="85000"/>
                  </a:schemeClr>
                </a:solidFill>
                <a:latin typeface="+mn-lt"/>
              </a:rPr>
              <a:t>=(9,)),</a:t>
            </a:r>
          </a:p>
          <a:p>
            <a:pPr lvl="4" algn="l"/>
            <a:r>
              <a:rPr lang="en-US" sz="3200" dirty="0">
                <a:solidFill>
                  <a:schemeClr val="bg1">
                    <a:lumMod val="85000"/>
                  </a:schemeClr>
                </a:solidFill>
                <a:latin typeface="+mn-lt"/>
              </a:rPr>
              <a:t>  Dense(64, activation='</a:t>
            </a:r>
            <a:r>
              <a:rPr lang="en-US" sz="3200" dirty="0" err="1">
                <a:solidFill>
                  <a:schemeClr val="bg1">
                    <a:lumMod val="85000"/>
                  </a:schemeClr>
                </a:solidFill>
                <a:latin typeface="+mn-lt"/>
              </a:rPr>
              <a:t>relu</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Dense(</a:t>
            </a:r>
            <a:r>
              <a:rPr lang="ru-RU" sz="3200" dirty="0">
                <a:solidFill>
                  <a:schemeClr val="bg1">
                    <a:lumMod val="85000"/>
                  </a:schemeClr>
                </a:solidFill>
                <a:latin typeface="+mn-lt"/>
              </a:rPr>
              <a:t>3</a:t>
            </a:r>
            <a:r>
              <a:rPr lang="en-US" sz="3200" dirty="0">
                <a:solidFill>
                  <a:schemeClr val="bg1">
                    <a:lumMod val="85000"/>
                  </a:schemeClr>
                </a:solidFill>
                <a:latin typeface="+mn-lt"/>
              </a:rPr>
              <a:t>, activation='</a:t>
            </a:r>
            <a:r>
              <a:rPr lang="en-US" sz="3200" dirty="0" err="1">
                <a:solidFill>
                  <a:schemeClr val="bg1">
                    <a:lumMod val="85000"/>
                  </a:schemeClr>
                </a:solidFill>
                <a:latin typeface="+mn-lt"/>
              </a:rPr>
              <a:t>softmax</a:t>
            </a:r>
            <a:r>
              <a:rPr lang="en-US" sz="3200" dirty="0">
                <a:solidFill>
                  <a:schemeClr val="bg1">
                    <a:lumMod val="85000"/>
                  </a:schemeClr>
                </a:solidFill>
                <a:latin typeface="+mn-lt"/>
              </a:rPr>
              <a:t>'),]</a:t>
            </a:r>
            <a:r>
              <a:rPr lang="en-US" sz="3200" dirty="0">
                <a:solidFill>
                  <a:srgbClr val="263A56"/>
                </a:solidFill>
                <a:latin typeface="+mn-lt"/>
              </a:rPr>
              <a:t>)</a:t>
            </a:r>
          </a:p>
          <a:p>
            <a:pPr lvl="2" algn="l"/>
            <a:endParaRPr lang="ru-RU" sz="3200" dirty="0">
              <a:solidFill>
                <a:schemeClr val="bg1">
                  <a:lumMod val="85000"/>
                </a:schemeClr>
              </a:solidFill>
              <a:latin typeface="+mn-lt"/>
            </a:endParaRPr>
          </a:p>
          <a:p>
            <a:pPr lvl="2" algn="l"/>
            <a:r>
              <a:rPr lang="en-US" sz="3200" dirty="0" err="1">
                <a:solidFill>
                  <a:schemeClr val="bg1">
                    <a:lumMod val="85000"/>
                  </a:schemeClr>
                </a:solidFill>
                <a:latin typeface="+mn-lt"/>
              </a:rPr>
              <a:t>model.summary</a:t>
            </a:r>
            <a:r>
              <a:rPr lang="en-US" sz="3200" dirty="0">
                <a:solidFill>
                  <a:schemeClr val="bg1">
                    <a:lumMod val="85000"/>
                  </a:schemeClr>
                </a:solidFill>
                <a:latin typeface="+mn-lt"/>
              </a:rPr>
              <a:t>()</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chemeClr val="bg1">
                    <a:lumMod val="85000"/>
                  </a:schemeClr>
                </a:solidFill>
                <a:latin typeface="+mn-lt"/>
              </a:rPr>
              <a:t>model.compile</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optimizer='</a:t>
            </a:r>
            <a:r>
              <a:rPr lang="en-US" sz="3200" dirty="0" err="1">
                <a:solidFill>
                  <a:schemeClr val="bg1">
                    <a:lumMod val="85000"/>
                  </a:schemeClr>
                </a:solidFill>
                <a:latin typeface="+mn-lt"/>
              </a:rPr>
              <a:t>adam</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loss='</a:t>
            </a:r>
            <a:r>
              <a:rPr lang="en-US" sz="3200" dirty="0" err="1">
                <a:solidFill>
                  <a:schemeClr val="bg1">
                    <a:lumMod val="85000"/>
                  </a:schemeClr>
                </a:solidFill>
                <a:latin typeface="+mn-lt"/>
              </a:rPr>
              <a:t>categorical_crossentropy</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metrics=['accuracy'],)</a:t>
            </a:r>
            <a:endParaRPr lang="ru-RU" sz="3200" dirty="0">
              <a:solidFill>
                <a:schemeClr val="bg1">
                  <a:lumMod val="85000"/>
                </a:schemeClr>
              </a:solidFill>
              <a:latin typeface="+mn-lt"/>
            </a:endParaRPr>
          </a:p>
          <a:p>
            <a:pPr lvl="2" algn="l"/>
            <a:endParaRPr lang="en-US" sz="3200" dirty="0">
              <a:solidFill>
                <a:schemeClr val="bg1">
                  <a:lumMod val="85000"/>
                </a:schemeClr>
              </a:solidFill>
              <a:latin typeface="+mn-lt"/>
            </a:endParaRPr>
          </a:p>
          <a:p>
            <a:pPr lvl="2" algn="l"/>
            <a:r>
              <a:rPr lang="en-US" sz="3200" dirty="0">
                <a:solidFill>
                  <a:schemeClr val="bg1">
                    <a:lumMod val="85000"/>
                  </a:schemeClr>
                </a:solidFill>
                <a:latin typeface="+mn-lt"/>
              </a:rPr>
              <a:t>history = </a:t>
            </a:r>
            <a:r>
              <a:rPr lang="en-US" sz="3200" dirty="0" err="1">
                <a:solidFill>
                  <a:schemeClr val="bg1">
                    <a:lumMod val="85000"/>
                  </a:schemeClr>
                </a:solidFill>
                <a:latin typeface="+mn-lt"/>
              </a:rPr>
              <a:t>model.fit</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Построение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a:off x="742728" y="5128624"/>
            <a:ext cx="8856984" cy="2080542"/>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stCxn id="12" idx="1"/>
            <a:endCxn id="7" idx="3"/>
          </p:cNvCxnSpPr>
          <p:nvPr/>
        </p:nvCxnSpPr>
        <p:spPr>
          <a:xfrm flipH="1" flipV="1">
            <a:off x="9599712" y="6168895"/>
            <a:ext cx="4608512" cy="563563"/>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4208224" y="6358166"/>
            <a:ext cx="6552728" cy="74858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a:t>Конструктор модели</a:t>
            </a:r>
            <a:endParaRPr lang="ru-RU" dirty="0"/>
          </a:p>
        </p:txBody>
      </p:sp>
      <p:cxnSp>
        <p:nvCxnSpPr>
          <p:cNvPr id="14"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5"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7"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1"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extBox 22">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22</a:t>
            </a:r>
          </a:p>
        </p:txBody>
      </p:sp>
      <p:sp>
        <p:nvSpPr>
          <p:cNvPr id="24"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63230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rgbClr val="263A56"/>
                </a:solidFill>
                <a:latin typeface="+mn-lt"/>
              </a:rPr>
              <a:t>model = Sequential([</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 </a:t>
            </a:r>
            <a:r>
              <a:rPr lang="en-US" sz="3200" dirty="0" err="1">
                <a:solidFill>
                  <a:srgbClr val="263A56"/>
                </a:solidFill>
                <a:latin typeface="+mn-lt"/>
              </a:rPr>
              <a:t>input_shape</a:t>
            </a:r>
            <a:r>
              <a:rPr lang="en-US" sz="3200" dirty="0">
                <a:solidFill>
                  <a:srgbClr val="263A56"/>
                </a:solidFill>
                <a:latin typeface="+mn-lt"/>
              </a:rPr>
              <a:t>=(9,)),</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a:t>
            </a:r>
          </a:p>
          <a:p>
            <a:pPr lvl="4" algn="l"/>
            <a:r>
              <a:rPr lang="en-US" sz="3200" dirty="0">
                <a:solidFill>
                  <a:srgbClr val="263A56"/>
                </a:solidFill>
                <a:latin typeface="+mn-lt"/>
              </a:rPr>
              <a:t>  Dense(</a:t>
            </a:r>
            <a:r>
              <a:rPr lang="ru-RU" sz="3200" dirty="0">
                <a:solidFill>
                  <a:srgbClr val="263A56"/>
                </a:solidFill>
                <a:latin typeface="+mn-lt"/>
              </a:rPr>
              <a:t>3</a:t>
            </a:r>
            <a:r>
              <a:rPr lang="en-US" sz="3200" dirty="0">
                <a:solidFill>
                  <a:srgbClr val="263A56"/>
                </a:solidFill>
                <a:latin typeface="+mn-lt"/>
              </a:rPr>
              <a:t>, activation='</a:t>
            </a:r>
            <a:r>
              <a:rPr lang="en-US" sz="3200" dirty="0" err="1">
                <a:solidFill>
                  <a:srgbClr val="263A56"/>
                </a:solidFill>
                <a:latin typeface="+mn-lt"/>
              </a:rPr>
              <a:t>softmax</a:t>
            </a:r>
            <a:r>
              <a:rPr lang="en-US" sz="3200" dirty="0">
                <a:solidFill>
                  <a:srgbClr val="263A56"/>
                </a:solidFill>
                <a:latin typeface="+mn-lt"/>
              </a:rPr>
              <a:t>'),])</a:t>
            </a:r>
          </a:p>
          <a:p>
            <a:pPr lvl="2" algn="l"/>
            <a:endParaRPr lang="ru-RU" sz="3200" dirty="0">
              <a:solidFill>
                <a:schemeClr val="bg1">
                  <a:lumMod val="85000"/>
                </a:schemeClr>
              </a:solidFill>
              <a:latin typeface="+mn-lt"/>
            </a:endParaRPr>
          </a:p>
          <a:p>
            <a:pPr lvl="2" algn="l"/>
            <a:r>
              <a:rPr lang="en-US" sz="3200" dirty="0" err="1">
                <a:solidFill>
                  <a:schemeClr val="bg1">
                    <a:lumMod val="85000"/>
                  </a:schemeClr>
                </a:solidFill>
                <a:latin typeface="+mn-lt"/>
              </a:rPr>
              <a:t>model.summary</a:t>
            </a:r>
            <a:r>
              <a:rPr lang="en-US" sz="3200" dirty="0">
                <a:solidFill>
                  <a:schemeClr val="bg1">
                    <a:lumMod val="85000"/>
                  </a:schemeClr>
                </a:solidFill>
                <a:latin typeface="+mn-lt"/>
              </a:rPr>
              <a:t>()</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chemeClr val="bg1">
                    <a:lumMod val="85000"/>
                  </a:schemeClr>
                </a:solidFill>
                <a:latin typeface="+mn-lt"/>
              </a:rPr>
              <a:t>model.compile</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optimizer='</a:t>
            </a:r>
            <a:r>
              <a:rPr lang="en-US" sz="3200" dirty="0" err="1">
                <a:solidFill>
                  <a:schemeClr val="bg1">
                    <a:lumMod val="85000"/>
                  </a:schemeClr>
                </a:solidFill>
                <a:latin typeface="+mn-lt"/>
              </a:rPr>
              <a:t>adam</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loss='</a:t>
            </a:r>
            <a:r>
              <a:rPr lang="en-US" sz="3200" dirty="0" err="1">
                <a:solidFill>
                  <a:schemeClr val="bg1">
                    <a:lumMod val="85000"/>
                  </a:schemeClr>
                </a:solidFill>
                <a:latin typeface="+mn-lt"/>
              </a:rPr>
              <a:t>categorical_crossentropy</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metrics=['accuracy'],)</a:t>
            </a:r>
            <a:endParaRPr lang="ru-RU" sz="3200" dirty="0">
              <a:solidFill>
                <a:schemeClr val="bg1">
                  <a:lumMod val="85000"/>
                </a:schemeClr>
              </a:solidFill>
              <a:latin typeface="+mn-lt"/>
            </a:endParaRPr>
          </a:p>
          <a:p>
            <a:pPr lvl="2" algn="l"/>
            <a:endParaRPr lang="en-US" sz="3200" dirty="0">
              <a:solidFill>
                <a:schemeClr val="bg1">
                  <a:lumMod val="85000"/>
                </a:schemeClr>
              </a:solidFill>
              <a:latin typeface="+mn-lt"/>
            </a:endParaRPr>
          </a:p>
          <a:p>
            <a:pPr lvl="2" algn="l"/>
            <a:r>
              <a:rPr lang="en-US" sz="3200" dirty="0">
                <a:solidFill>
                  <a:schemeClr val="bg1">
                    <a:lumMod val="85000"/>
                  </a:schemeClr>
                </a:solidFill>
                <a:latin typeface="+mn-lt"/>
              </a:rPr>
              <a:t>history = </a:t>
            </a:r>
            <a:r>
              <a:rPr lang="en-US" sz="3200" dirty="0" err="1">
                <a:solidFill>
                  <a:schemeClr val="bg1">
                    <a:lumMod val="85000"/>
                  </a:schemeClr>
                </a:solidFill>
                <a:latin typeface="+mn-lt"/>
              </a:rPr>
              <a:t>model.fit</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Построение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a:off x="742728" y="5128624"/>
            <a:ext cx="8856984" cy="2080542"/>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stCxn id="12" idx="1"/>
            <a:endCxn id="7" idx="3"/>
          </p:cNvCxnSpPr>
          <p:nvPr/>
        </p:nvCxnSpPr>
        <p:spPr>
          <a:xfrm flipH="1" flipV="1">
            <a:off x="9599712" y="6168895"/>
            <a:ext cx="4608512" cy="563563"/>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4208224" y="6358166"/>
            <a:ext cx="6552728" cy="74858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a:t>Конструктор модели</a:t>
            </a:r>
            <a:endParaRPr lang="ru-RU" dirty="0"/>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1"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23</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3489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rgbClr val="263A56"/>
                </a:solidFill>
                <a:latin typeface="+mn-lt"/>
              </a:rPr>
              <a:t>model = Sequential([</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 </a:t>
            </a:r>
            <a:r>
              <a:rPr lang="en-US" sz="3200" dirty="0" err="1">
                <a:solidFill>
                  <a:srgbClr val="263A56"/>
                </a:solidFill>
                <a:latin typeface="+mn-lt"/>
              </a:rPr>
              <a:t>input_shape</a:t>
            </a:r>
            <a:r>
              <a:rPr lang="en-US" sz="3200" dirty="0">
                <a:solidFill>
                  <a:srgbClr val="263A56"/>
                </a:solidFill>
                <a:latin typeface="+mn-lt"/>
              </a:rPr>
              <a:t>=(9,)),</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a:t>
            </a:r>
          </a:p>
          <a:p>
            <a:pPr lvl="4" algn="l"/>
            <a:r>
              <a:rPr lang="en-US" sz="3200" dirty="0">
                <a:solidFill>
                  <a:srgbClr val="263A56"/>
                </a:solidFill>
                <a:latin typeface="+mn-lt"/>
              </a:rPr>
              <a:t>  Dense(</a:t>
            </a:r>
            <a:r>
              <a:rPr lang="ru-RU" sz="3200" dirty="0">
                <a:solidFill>
                  <a:srgbClr val="263A56"/>
                </a:solidFill>
                <a:latin typeface="+mn-lt"/>
              </a:rPr>
              <a:t>3</a:t>
            </a:r>
            <a:r>
              <a:rPr lang="en-US" sz="3200" dirty="0">
                <a:solidFill>
                  <a:srgbClr val="263A56"/>
                </a:solidFill>
                <a:latin typeface="+mn-lt"/>
              </a:rPr>
              <a:t>, activation='</a:t>
            </a:r>
            <a:r>
              <a:rPr lang="en-US" sz="3200" dirty="0" err="1">
                <a:solidFill>
                  <a:srgbClr val="263A56"/>
                </a:solidFill>
                <a:latin typeface="+mn-lt"/>
              </a:rPr>
              <a:t>softmax</a:t>
            </a:r>
            <a:r>
              <a:rPr lang="en-US" sz="3200" dirty="0">
                <a:solidFill>
                  <a:srgbClr val="263A56"/>
                </a:solidFill>
                <a:latin typeface="+mn-lt"/>
              </a:rPr>
              <a:t>'),])</a:t>
            </a:r>
          </a:p>
          <a:p>
            <a:pPr lvl="2" algn="l"/>
            <a:endParaRPr lang="ru-RU" sz="3200" dirty="0">
              <a:solidFill>
                <a:schemeClr val="bg1">
                  <a:lumMod val="85000"/>
                </a:schemeClr>
              </a:solidFill>
              <a:latin typeface="+mn-lt"/>
            </a:endParaRPr>
          </a:p>
          <a:p>
            <a:pPr lvl="2" algn="l"/>
            <a:r>
              <a:rPr lang="en-US" sz="3200" dirty="0" err="1">
                <a:solidFill>
                  <a:srgbClr val="263A56"/>
                </a:solidFill>
                <a:latin typeface="+mn-lt"/>
              </a:rPr>
              <a:t>model.summary</a:t>
            </a:r>
            <a:r>
              <a:rPr lang="en-US" sz="3200" dirty="0">
                <a:solidFill>
                  <a:srgbClr val="263A56"/>
                </a:solidFill>
                <a:latin typeface="+mn-lt"/>
              </a:rPr>
              <a:t>()</a:t>
            </a:r>
            <a:r>
              <a:rPr lang="en-US" sz="3200" dirty="0">
                <a:solidFill>
                  <a:schemeClr val="bg1">
                    <a:lumMod val="85000"/>
                  </a:schemeClr>
                </a:solidFill>
                <a:latin typeface="+mn-lt"/>
              </a:rPr>
              <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chemeClr val="bg1">
                    <a:lumMod val="85000"/>
                  </a:schemeClr>
                </a:solidFill>
                <a:latin typeface="+mn-lt"/>
              </a:rPr>
              <a:t>model.compile</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optimizer='</a:t>
            </a:r>
            <a:r>
              <a:rPr lang="en-US" sz="3200" dirty="0" err="1">
                <a:solidFill>
                  <a:schemeClr val="bg1">
                    <a:lumMod val="85000"/>
                  </a:schemeClr>
                </a:solidFill>
                <a:latin typeface="+mn-lt"/>
              </a:rPr>
              <a:t>adam</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loss='</a:t>
            </a:r>
            <a:r>
              <a:rPr lang="en-US" sz="3200" dirty="0" err="1">
                <a:solidFill>
                  <a:schemeClr val="bg1">
                    <a:lumMod val="85000"/>
                  </a:schemeClr>
                </a:solidFill>
                <a:latin typeface="+mn-lt"/>
              </a:rPr>
              <a:t>categorical_crossentropy</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metrics=['accuracy'],)</a:t>
            </a:r>
            <a:endParaRPr lang="ru-RU" sz="3200" dirty="0">
              <a:solidFill>
                <a:schemeClr val="bg1">
                  <a:lumMod val="85000"/>
                </a:schemeClr>
              </a:solidFill>
              <a:latin typeface="+mn-lt"/>
            </a:endParaRPr>
          </a:p>
          <a:p>
            <a:pPr lvl="2" algn="l"/>
            <a:endParaRPr lang="en-US" sz="3200" dirty="0">
              <a:solidFill>
                <a:schemeClr val="bg1">
                  <a:lumMod val="85000"/>
                </a:schemeClr>
              </a:solidFill>
              <a:latin typeface="+mn-lt"/>
            </a:endParaRPr>
          </a:p>
          <a:p>
            <a:pPr lvl="2" algn="l"/>
            <a:r>
              <a:rPr lang="en-US" sz="3200" dirty="0">
                <a:solidFill>
                  <a:schemeClr val="bg1">
                    <a:lumMod val="85000"/>
                  </a:schemeClr>
                </a:solidFill>
                <a:latin typeface="+mn-lt"/>
              </a:rPr>
              <a:t>history = </a:t>
            </a:r>
            <a:r>
              <a:rPr lang="en-US" sz="3200" dirty="0" err="1">
                <a:solidFill>
                  <a:schemeClr val="bg1">
                    <a:lumMod val="85000"/>
                  </a:schemeClr>
                </a:solidFill>
                <a:latin typeface="+mn-lt"/>
              </a:rPr>
              <a:t>model.fit</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Построение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flipV="1">
            <a:off x="742728" y="7209166"/>
            <a:ext cx="4248472" cy="1233010"/>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stCxn id="12" idx="1"/>
            <a:endCxn id="7" idx="3"/>
          </p:cNvCxnSpPr>
          <p:nvPr/>
        </p:nvCxnSpPr>
        <p:spPr>
          <a:xfrm flipH="1">
            <a:off x="4991200" y="7825671"/>
            <a:ext cx="9217024" cy="0"/>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4208224" y="7451379"/>
            <a:ext cx="6552728" cy="74858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Вывод сведений о модели</a:t>
            </a:r>
          </a:p>
        </p:txBody>
      </p:sp>
      <p:cxnSp>
        <p:nvCxnSpPr>
          <p:cNvPr id="13"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4"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6"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0"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24</a:t>
            </a:r>
          </a:p>
        </p:txBody>
      </p:sp>
      <p:sp>
        <p:nvSpPr>
          <p:cNvPr id="23"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10328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rgbClr val="263A56"/>
                </a:solidFill>
                <a:latin typeface="+mn-lt"/>
              </a:rPr>
              <a:t>model = Sequential([</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 </a:t>
            </a:r>
            <a:r>
              <a:rPr lang="en-US" sz="3200" dirty="0" err="1">
                <a:solidFill>
                  <a:srgbClr val="263A56"/>
                </a:solidFill>
                <a:latin typeface="+mn-lt"/>
              </a:rPr>
              <a:t>input_shape</a:t>
            </a:r>
            <a:r>
              <a:rPr lang="en-US" sz="3200" dirty="0">
                <a:solidFill>
                  <a:srgbClr val="263A56"/>
                </a:solidFill>
                <a:latin typeface="+mn-lt"/>
              </a:rPr>
              <a:t>=(9,)),</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a:t>
            </a:r>
          </a:p>
          <a:p>
            <a:pPr lvl="4" algn="l"/>
            <a:r>
              <a:rPr lang="en-US" sz="3200" dirty="0">
                <a:solidFill>
                  <a:srgbClr val="263A56"/>
                </a:solidFill>
                <a:latin typeface="+mn-lt"/>
              </a:rPr>
              <a:t>  Dense(</a:t>
            </a:r>
            <a:r>
              <a:rPr lang="ru-RU" sz="3200" dirty="0">
                <a:solidFill>
                  <a:srgbClr val="263A56"/>
                </a:solidFill>
                <a:latin typeface="+mn-lt"/>
              </a:rPr>
              <a:t>3</a:t>
            </a:r>
            <a:r>
              <a:rPr lang="en-US" sz="3200" dirty="0">
                <a:solidFill>
                  <a:srgbClr val="263A56"/>
                </a:solidFill>
                <a:latin typeface="+mn-lt"/>
              </a:rPr>
              <a:t>, activation='</a:t>
            </a:r>
            <a:r>
              <a:rPr lang="en-US" sz="3200" dirty="0" err="1">
                <a:solidFill>
                  <a:srgbClr val="263A56"/>
                </a:solidFill>
                <a:latin typeface="+mn-lt"/>
              </a:rPr>
              <a:t>softmax</a:t>
            </a:r>
            <a:r>
              <a:rPr lang="en-US" sz="3200" dirty="0">
                <a:solidFill>
                  <a:srgbClr val="263A56"/>
                </a:solidFill>
                <a:latin typeface="+mn-lt"/>
              </a:rPr>
              <a:t>'),])</a:t>
            </a:r>
          </a:p>
          <a:p>
            <a:pPr lvl="2" algn="l"/>
            <a:endParaRPr lang="ru-RU" sz="3200" dirty="0">
              <a:solidFill>
                <a:schemeClr val="bg1">
                  <a:lumMod val="85000"/>
                </a:schemeClr>
              </a:solidFill>
              <a:latin typeface="+mn-lt"/>
            </a:endParaRPr>
          </a:p>
          <a:p>
            <a:pPr lvl="2" algn="l"/>
            <a:r>
              <a:rPr lang="en-US" sz="3200" dirty="0" err="1">
                <a:solidFill>
                  <a:srgbClr val="263A56"/>
                </a:solidFill>
                <a:latin typeface="+mn-lt"/>
              </a:rPr>
              <a:t>model.summary</a:t>
            </a:r>
            <a:r>
              <a:rPr lang="en-US" sz="3200" dirty="0">
                <a:solidFill>
                  <a:srgbClr val="263A56"/>
                </a:solidFill>
                <a:latin typeface="+mn-lt"/>
              </a:rPr>
              <a:t>()</a:t>
            </a:r>
            <a:r>
              <a:rPr lang="en-US" sz="3200" dirty="0">
                <a:solidFill>
                  <a:schemeClr val="bg1">
                    <a:lumMod val="85000"/>
                  </a:schemeClr>
                </a:solidFill>
                <a:latin typeface="+mn-lt"/>
              </a:rPr>
              <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rgbClr val="263A56"/>
                </a:solidFill>
                <a:latin typeface="+mn-lt"/>
              </a:rPr>
              <a:t>model.compile</a:t>
            </a:r>
            <a:r>
              <a:rPr lang="en-US" sz="3200" dirty="0">
                <a:solidFill>
                  <a:srgbClr val="263A56"/>
                </a:solidFill>
                <a:latin typeface="+mn-lt"/>
              </a:rPr>
              <a:t>(</a:t>
            </a:r>
            <a:r>
              <a:rPr lang="ru-RU" sz="3200" dirty="0">
                <a:solidFill>
                  <a:srgbClr val="263A56"/>
                </a:solidFill>
                <a:latin typeface="+mn-lt"/>
              </a:rPr>
              <a:t> </a:t>
            </a:r>
            <a:r>
              <a:rPr lang="en-US" sz="3200" dirty="0">
                <a:solidFill>
                  <a:schemeClr val="bg1">
                    <a:lumMod val="85000"/>
                  </a:schemeClr>
                </a:solidFill>
                <a:latin typeface="+mn-lt"/>
              </a:rPr>
              <a:t>optimizer='</a:t>
            </a:r>
            <a:r>
              <a:rPr lang="en-US" sz="3200" dirty="0" err="1">
                <a:solidFill>
                  <a:schemeClr val="bg1">
                    <a:lumMod val="85000"/>
                  </a:schemeClr>
                </a:solidFill>
                <a:latin typeface="+mn-lt"/>
              </a:rPr>
              <a:t>adam</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loss='</a:t>
            </a:r>
            <a:r>
              <a:rPr lang="en-US" sz="3200" dirty="0" err="1">
                <a:solidFill>
                  <a:schemeClr val="bg1">
                    <a:lumMod val="85000"/>
                  </a:schemeClr>
                </a:solidFill>
                <a:latin typeface="+mn-lt"/>
              </a:rPr>
              <a:t>categorical_crossentropy</a:t>
            </a:r>
            <a:r>
              <a:rPr lang="en-US" sz="3200" dirty="0">
                <a:solidFill>
                  <a:schemeClr val="bg1">
                    <a:lumMod val="85000"/>
                  </a:schemeClr>
                </a:solidFill>
                <a:latin typeface="+mn-lt"/>
              </a:rPr>
              <a:t>',</a:t>
            </a:r>
            <a:r>
              <a:rPr lang="ru-RU" sz="3200" dirty="0">
                <a:solidFill>
                  <a:schemeClr val="bg1">
                    <a:lumMod val="85000"/>
                  </a:schemeClr>
                </a:solidFill>
                <a:latin typeface="+mn-lt"/>
              </a:rPr>
              <a:t>  </a:t>
            </a:r>
            <a:r>
              <a:rPr lang="en-US" sz="3200" dirty="0">
                <a:solidFill>
                  <a:schemeClr val="bg1">
                    <a:lumMod val="85000"/>
                  </a:schemeClr>
                </a:solidFill>
                <a:latin typeface="+mn-lt"/>
              </a:rPr>
              <a:t>metrics=['accuracy'],</a:t>
            </a:r>
            <a:r>
              <a:rPr lang="en-US" sz="3200" dirty="0">
                <a:solidFill>
                  <a:srgbClr val="263A56"/>
                </a:solidFill>
                <a:latin typeface="+mn-lt"/>
              </a:rPr>
              <a:t>)</a:t>
            </a:r>
            <a:endParaRPr lang="ru-RU" sz="3200" dirty="0">
              <a:solidFill>
                <a:srgbClr val="263A56"/>
              </a:solidFill>
              <a:latin typeface="+mn-lt"/>
            </a:endParaRPr>
          </a:p>
          <a:p>
            <a:pPr lvl="2" algn="l"/>
            <a:endParaRPr lang="en-US" sz="3200" dirty="0">
              <a:solidFill>
                <a:schemeClr val="bg1">
                  <a:lumMod val="85000"/>
                </a:schemeClr>
              </a:solidFill>
              <a:latin typeface="+mn-lt"/>
            </a:endParaRPr>
          </a:p>
          <a:p>
            <a:pPr lvl="2" algn="l"/>
            <a:r>
              <a:rPr lang="en-US" sz="3200" dirty="0">
                <a:solidFill>
                  <a:schemeClr val="bg1">
                    <a:lumMod val="85000"/>
                  </a:schemeClr>
                </a:solidFill>
                <a:latin typeface="+mn-lt"/>
              </a:rPr>
              <a:t>history = </a:t>
            </a:r>
            <a:r>
              <a:rPr lang="en-US" sz="3200" dirty="0" err="1">
                <a:solidFill>
                  <a:schemeClr val="bg1">
                    <a:lumMod val="85000"/>
                  </a:schemeClr>
                </a:solidFill>
                <a:latin typeface="+mn-lt"/>
              </a:rPr>
              <a:t>model.fit</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Построение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a:off x="742728" y="8442175"/>
            <a:ext cx="14617624" cy="922717"/>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endCxn id="7" idx="3"/>
          </p:cNvCxnSpPr>
          <p:nvPr/>
        </p:nvCxnSpPr>
        <p:spPr>
          <a:xfrm flipH="1" flipV="1">
            <a:off x="15360352" y="8903534"/>
            <a:ext cx="3780420" cy="2346954"/>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5864408" y="11250488"/>
            <a:ext cx="6552728" cy="74858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Компиляция модели</a:t>
            </a:r>
          </a:p>
        </p:txBody>
      </p:sp>
      <p:cxnSp>
        <p:nvCxnSpPr>
          <p:cNvPr id="14"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5"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7"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1"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extBox 22">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25</a:t>
            </a:r>
          </a:p>
        </p:txBody>
      </p:sp>
      <p:sp>
        <p:nvSpPr>
          <p:cNvPr id="24"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62903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rgbClr val="263A56"/>
                </a:solidFill>
                <a:latin typeface="+mn-lt"/>
              </a:rPr>
              <a:t>model = Sequential([</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 </a:t>
            </a:r>
            <a:r>
              <a:rPr lang="en-US" sz="3200" dirty="0" err="1">
                <a:solidFill>
                  <a:srgbClr val="263A56"/>
                </a:solidFill>
                <a:latin typeface="+mn-lt"/>
              </a:rPr>
              <a:t>input_shape</a:t>
            </a:r>
            <a:r>
              <a:rPr lang="en-US" sz="3200" dirty="0">
                <a:solidFill>
                  <a:srgbClr val="263A56"/>
                </a:solidFill>
                <a:latin typeface="+mn-lt"/>
              </a:rPr>
              <a:t>=(9,)),</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a:t>
            </a:r>
          </a:p>
          <a:p>
            <a:pPr lvl="4" algn="l"/>
            <a:r>
              <a:rPr lang="en-US" sz="3200" dirty="0">
                <a:solidFill>
                  <a:srgbClr val="263A56"/>
                </a:solidFill>
                <a:latin typeface="+mn-lt"/>
              </a:rPr>
              <a:t>  Dense(</a:t>
            </a:r>
            <a:r>
              <a:rPr lang="ru-RU" sz="3200" dirty="0">
                <a:solidFill>
                  <a:srgbClr val="263A56"/>
                </a:solidFill>
                <a:latin typeface="+mn-lt"/>
              </a:rPr>
              <a:t>3</a:t>
            </a:r>
            <a:r>
              <a:rPr lang="en-US" sz="3200" dirty="0">
                <a:solidFill>
                  <a:srgbClr val="263A56"/>
                </a:solidFill>
                <a:latin typeface="+mn-lt"/>
              </a:rPr>
              <a:t>, activation='</a:t>
            </a:r>
            <a:r>
              <a:rPr lang="en-US" sz="3200" dirty="0" err="1">
                <a:solidFill>
                  <a:srgbClr val="263A56"/>
                </a:solidFill>
                <a:latin typeface="+mn-lt"/>
              </a:rPr>
              <a:t>softmax</a:t>
            </a:r>
            <a:r>
              <a:rPr lang="en-US" sz="3200" dirty="0">
                <a:solidFill>
                  <a:srgbClr val="263A56"/>
                </a:solidFill>
                <a:latin typeface="+mn-lt"/>
              </a:rPr>
              <a:t>'),])</a:t>
            </a:r>
          </a:p>
          <a:p>
            <a:pPr lvl="2" algn="l"/>
            <a:endParaRPr lang="ru-RU" sz="3200" dirty="0">
              <a:solidFill>
                <a:schemeClr val="bg1">
                  <a:lumMod val="85000"/>
                </a:schemeClr>
              </a:solidFill>
              <a:latin typeface="+mn-lt"/>
            </a:endParaRPr>
          </a:p>
          <a:p>
            <a:pPr lvl="2" algn="l"/>
            <a:r>
              <a:rPr lang="en-US" sz="3200" dirty="0" err="1">
                <a:solidFill>
                  <a:srgbClr val="263A56"/>
                </a:solidFill>
                <a:latin typeface="+mn-lt"/>
              </a:rPr>
              <a:t>model.summary</a:t>
            </a:r>
            <a:r>
              <a:rPr lang="en-US" sz="3200" dirty="0">
                <a:solidFill>
                  <a:srgbClr val="263A56"/>
                </a:solidFill>
                <a:latin typeface="+mn-lt"/>
              </a:rPr>
              <a:t>()</a:t>
            </a:r>
            <a:r>
              <a:rPr lang="en-US" sz="3200" dirty="0">
                <a:solidFill>
                  <a:schemeClr val="bg1">
                    <a:lumMod val="85000"/>
                  </a:schemeClr>
                </a:solidFill>
                <a:latin typeface="+mn-lt"/>
              </a:rPr>
              <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rgbClr val="263A56"/>
                </a:solidFill>
                <a:latin typeface="+mn-lt"/>
              </a:rPr>
              <a:t>model.compile</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optimizer='</a:t>
            </a:r>
            <a:r>
              <a:rPr lang="en-US" sz="3200" dirty="0" err="1">
                <a:solidFill>
                  <a:srgbClr val="263A56"/>
                </a:solidFill>
                <a:latin typeface="+mn-lt"/>
              </a:rPr>
              <a:t>adam</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loss='</a:t>
            </a:r>
            <a:r>
              <a:rPr lang="en-US" sz="3200" dirty="0" err="1">
                <a:solidFill>
                  <a:srgbClr val="263A56"/>
                </a:solidFill>
                <a:latin typeface="+mn-lt"/>
              </a:rPr>
              <a:t>categorical_crossentropy</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metrics=['accuracy'],)</a:t>
            </a:r>
            <a:endParaRPr lang="ru-RU" sz="3200" dirty="0">
              <a:solidFill>
                <a:srgbClr val="263A56"/>
              </a:solidFill>
              <a:latin typeface="+mn-lt"/>
            </a:endParaRPr>
          </a:p>
          <a:p>
            <a:pPr lvl="2" algn="l"/>
            <a:endParaRPr lang="en-US" sz="3200" dirty="0">
              <a:solidFill>
                <a:schemeClr val="bg1">
                  <a:lumMod val="85000"/>
                </a:schemeClr>
              </a:solidFill>
              <a:latin typeface="+mn-lt"/>
            </a:endParaRPr>
          </a:p>
          <a:p>
            <a:pPr lvl="2" algn="l"/>
            <a:r>
              <a:rPr lang="en-US" sz="3200" dirty="0">
                <a:solidFill>
                  <a:schemeClr val="bg1">
                    <a:lumMod val="85000"/>
                  </a:schemeClr>
                </a:solidFill>
                <a:latin typeface="+mn-lt"/>
              </a:rPr>
              <a:t>history = </a:t>
            </a:r>
            <a:r>
              <a:rPr lang="en-US" sz="3200" dirty="0" err="1">
                <a:solidFill>
                  <a:schemeClr val="bg1">
                    <a:lumMod val="85000"/>
                  </a:schemeClr>
                </a:solidFill>
                <a:latin typeface="+mn-lt"/>
              </a:rPr>
              <a:t>model.fit</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Построение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a:off x="742728" y="8442175"/>
            <a:ext cx="14617624" cy="922717"/>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endCxn id="7" idx="3"/>
          </p:cNvCxnSpPr>
          <p:nvPr/>
        </p:nvCxnSpPr>
        <p:spPr>
          <a:xfrm flipH="1" flipV="1">
            <a:off x="15360352" y="8903534"/>
            <a:ext cx="3780420" cy="2346954"/>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5864408" y="11250488"/>
            <a:ext cx="6552728" cy="74858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Компиляция модели</a:t>
            </a:r>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1"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26</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333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rgbClr val="263A56"/>
                </a:solidFill>
                <a:latin typeface="+mn-lt"/>
              </a:rPr>
              <a:t>model = Sequential([</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 </a:t>
            </a:r>
            <a:r>
              <a:rPr lang="en-US" sz="3200" dirty="0" err="1">
                <a:solidFill>
                  <a:srgbClr val="263A56"/>
                </a:solidFill>
                <a:latin typeface="+mn-lt"/>
              </a:rPr>
              <a:t>input_shape</a:t>
            </a:r>
            <a:r>
              <a:rPr lang="en-US" sz="3200" dirty="0">
                <a:solidFill>
                  <a:srgbClr val="263A56"/>
                </a:solidFill>
                <a:latin typeface="+mn-lt"/>
              </a:rPr>
              <a:t>=(9,)),</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a:t>
            </a:r>
          </a:p>
          <a:p>
            <a:pPr lvl="4" algn="l"/>
            <a:r>
              <a:rPr lang="en-US" sz="3200" dirty="0">
                <a:solidFill>
                  <a:srgbClr val="263A56"/>
                </a:solidFill>
                <a:latin typeface="+mn-lt"/>
              </a:rPr>
              <a:t>  Dense(</a:t>
            </a:r>
            <a:r>
              <a:rPr lang="ru-RU" sz="3200" dirty="0">
                <a:solidFill>
                  <a:srgbClr val="263A56"/>
                </a:solidFill>
                <a:latin typeface="+mn-lt"/>
              </a:rPr>
              <a:t>3</a:t>
            </a:r>
            <a:r>
              <a:rPr lang="en-US" sz="3200" dirty="0">
                <a:solidFill>
                  <a:srgbClr val="263A56"/>
                </a:solidFill>
                <a:latin typeface="+mn-lt"/>
              </a:rPr>
              <a:t>, activation='</a:t>
            </a:r>
            <a:r>
              <a:rPr lang="en-US" sz="3200" dirty="0" err="1">
                <a:solidFill>
                  <a:srgbClr val="263A56"/>
                </a:solidFill>
                <a:latin typeface="+mn-lt"/>
              </a:rPr>
              <a:t>softmax</a:t>
            </a:r>
            <a:r>
              <a:rPr lang="en-US" sz="3200" dirty="0">
                <a:solidFill>
                  <a:srgbClr val="263A56"/>
                </a:solidFill>
                <a:latin typeface="+mn-lt"/>
              </a:rPr>
              <a:t>'),])</a:t>
            </a:r>
          </a:p>
          <a:p>
            <a:pPr lvl="2" algn="l"/>
            <a:endParaRPr lang="ru-RU" sz="3200" dirty="0">
              <a:solidFill>
                <a:schemeClr val="bg1">
                  <a:lumMod val="85000"/>
                </a:schemeClr>
              </a:solidFill>
              <a:latin typeface="+mn-lt"/>
            </a:endParaRPr>
          </a:p>
          <a:p>
            <a:pPr lvl="2" algn="l"/>
            <a:r>
              <a:rPr lang="en-US" sz="3200" dirty="0" err="1">
                <a:solidFill>
                  <a:srgbClr val="263A56"/>
                </a:solidFill>
                <a:latin typeface="+mn-lt"/>
              </a:rPr>
              <a:t>model.summary</a:t>
            </a:r>
            <a:r>
              <a:rPr lang="en-US" sz="3200" dirty="0">
                <a:solidFill>
                  <a:srgbClr val="263A56"/>
                </a:solidFill>
                <a:latin typeface="+mn-lt"/>
              </a:rPr>
              <a:t>()</a:t>
            </a:r>
            <a:r>
              <a:rPr lang="en-US" sz="3200" dirty="0">
                <a:solidFill>
                  <a:schemeClr val="bg1">
                    <a:lumMod val="85000"/>
                  </a:schemeClr>
                </a:solidFill>
                <a:latin typeface="+mn-lt"/>
              </a:rPr>
              <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rgbClr val="263A56"/>
                </a:solidFill>
                <a:latin typeface="+mn-lt"/>
              </a:rPr>
              <a:t>model.compile</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optimizer='</a:t>
            </a:r>
            <a:r>
              <a:rPr lang="en-US" sz="3200" dirty="0" err="1">
                <a:solidFill>
                  <a:srgbClr val="263A56"/>
                </a:solidFill>
                <a:latin typeface="+mn-lt"/>
              </a:rPr>
              <a:t>adam</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loss='</a:t>
            </a:r>
            <a:r>
              <a:rPr lang="en-US" sz="3200" dirty="0" err="1">
                <a:solidFill>
                  <a:srgbClr val="263A56"/>
                </a:solidFill>
                <a:latin typeface="+mn-lt"/>
              </a:rPr>
              <a:t>categorical_crossentropy</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metrics=['accuracy'],)</a:t>
            </a:r>
            <a:endParaRPr lang="ru-RU" sz="3200" dirty="0">
              <a:solidFill>
                <a:srgbClr val="263A56"/>
              </a:solidFill>
              <a:latin typeface="+mn-lt"/>
            </a:endParaRPr>
          </a:p>
          <a:p>
            <a:pPr lvl="2" algn="l"/>
            <a:endParaRPr lang="en-US" sz="3200" dirty="0">
              <a:solidFill>
                <a:schemeClr val="bg1">
                  <a:lumMod val="85000"/>
                </a:schemeClr>
              </a:solidFill>
              <a:latin typeface="+mn-lt"/>
            </a:endParaRPr>
          </a:p>
          <a:p>
            <a:pPr lvl="2" algn="l"/>
            <a:r>
              <a:rPr lang="en-US" sz="3200" dirty="0">
                <a:solidFill>
                  <a:srgbClr val="263A56"/>
                </a:solidFill>
                <a:latin typeface="+mn-lt"/>
              </a:rPr>
              <a:t>history = </a:t>
            </a:r>
            <a:r>
              <a:rPr lang="en-US" sz="3200" dirty="0" err="1">
                <a:solidFill>
                  <a:srgbClr val="263A56"/>
                </a:solidFill>
                <a:latin typeface="+mn-lt"/>
              </a:rPr>
              <a:t>model.fit</a:t>
            </a:r>
            <a:r>
              <a:rPr lang="en-US" sz="3200" dirty="0">
                <a:solidFill>
                  <a:srgbClr val="263A56"/>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Y_train</a:t>
            </a:r>
            <a:r>
              <a:rPr lang="en-US" sz="3200" dirty="0">
                <a:solidFill>
                  <a:schemeClr val="bg1">
                    <a:lumMod val="85000"/>
                  </a:schemeClr>
                </a:solidFill>
                <a:latin typeface="+mn-lt"/>
              </a:rPr>
              <a:t>),</a:t>
            </a:r>
          </a:p>
          <a:p>
            <a:pPr lvl="4" algn="l"/>
            <a:r>
              <a:rPr lang="en-US" sz="3200" dirty="0">
                <a:solidFill>
                  <a:schemeClr val="bg1">
                    <a:lumMod val="85000"/>
                  </a:schemeClr>
                </a:solidFill>
                <a:latin typeface="+mn-lt"/>
              </a:rPr>
              <a:t>  epochs=40,</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batch_size</a:t>
            </a:r>
            <a:r>
              <a:rPr lang="en-US" sz="3200" dirty="0">
                <a:solidFill>
                  <a:schemeClr val="bg1">
                    <a:lumMod val="85000"/>
                  </a:schemeClr>
                </a:solidFill>
                <a:latin typeface="+mn-lt"/>
              </a:rPr>
              <a:t>=32,</a:t>
            </a:r>
          </a:p>
          <a:p>
            <a:pPr lvl="4" algn="l"/>
            <a:r>
              <a:rPr lang="en-US" sz="3200" dirty="0">
                <a:solidFill>
                  <a:schemeClr val="bg1">
                    <a:lumMod val="85000"/>
                  </a:schemeClr>
                </a:solidFill>
                <a:latin typeface="+mn-lt"/>
              </a:rPr>
              <a:t>  </a:t>
            </a:r>
            <a:r>
              <a:rPr lang="en-US" sz="3200" dirty="0" err="1">
                <a:solidFill>
                  <a:schemeClr val="bg1">
                    <a:lumMod val="85000"/>
                  </a:schemeClr>
                </a:solidFill>
                <a:latin typeface="+mn-lt"/>
              </a:rPr>
              <a:t>validation_data</a:t>
            </a:r>
            <a:r>
              <a:rPr lang="en-US" sz="3200" dirty="0">
                <a:solidFill>
                  <a:schemeClr val="bg1">
                    <a:lumMod val="85000"/>
                  </a:schemeClr>
                </a:solidFill>
                <a:latin typeface="+mn-lt"/>
              </a:rPr>
              <a:t>=(</a:t>
            </a:r>
            <a:r>
              <a:rPr lang="en-US" sz="3200" dirty="0" err="1">
                <a:solidFill>
                  <a:schemeClr val="bg1">
                    <a:lumMod val="85000"/>
                  </a:schemeClr>
                </a:solidFill>
                <a:latin typeface="+mn-lt"/>
              </a:rPr>
              <a:t>np.array</a:t>
            </a:r>
            <a:r>
              <a:rPr lang="en-US" sz="3200" dirty="0">
                <a:solidFill>
                  <a:schemeClr val="bg1">
                    <a:lumMod val="85000"/>
                  </a:schemeClr>
                </a:solidFill>
                <a:latin typeface="+mn-lt"/>
              </a:rPr>
              <a:t>(</a:t>
            </a:r>
            <a:r>
              <a:rPr lang="en-US" sz="3200" dirty="0" err="1">
                <a:solidFill>
                  <a:schemeClr val="bg1">
                    <a:lumMod val="85000"/>
                  </a:schemeClr>
                </a:solidFill>
                <a:latin typeface="+mn-lt"/>
              </a:rPr>
              <a:t>X_test</a:t>
            </a:r>
            <a:r>
              <a:rPr lang="en-US" sz="3200" dirty="0">
                <a:solidFill>
                  <a:schemeClr val="bg1">
                    <a:lumMod val="85000"/>
                  </a:schemeClr>
                </a:solidFill>
                <a:latin typeface="+mn-lt"/>
              </a:rPr>
              <a:t>), </a:t>
            </a:r>
            <a:r>
              <a:rPr lang="en-US" sz="3200" dirty="0" err="1">
                <a:solidFill>
                  <a:schemeClr val="bg1">
                    <a:lumMod val="85000"/>
                  </a:schemeClr>
                </a:solidFill>
                <a:latin typeface="+mn-lt"/>
              </a:rPr>
              <a:t>to_categorical</a:t>
            </a:r>
            <a:r>
              <a:rPr lang="en-US" sz="3200" dirty="0">
                <a:solidFill>
                  <a:schemeClr val="bg1">
                    <a:lumMod val="85000"/>
                  </a:schemeClr>
                </a:solidFill>
                <a:latin typeface="+mn-lt"/>
              </a:rPr>
              <a:t>(</a:t>
            </a:r>
            <a:r>
              <a:rPr lang="en-US" sz="3200" dirty="0" err="1">
                <a:solidFill>
                  <a:schemeClr val="bg1">
                    <a:lumMod val="85000"/>
                  </a:schemeClr>
                </a:solidFill>
                <a:latin typeface="+mn-lt"/>
              </a:rPr>
              <a:t>Y_test</a:t>
            </a:r>
            <a:r>
              <a:rPr lang="en-US" sz="3200" dirty="0">
                <a:solidFill>
                  <a:schemeClr val="bg1">
                    <a:lumMod val="85000"/>
                  </a:schemeClr>
                </a:solidFill>
                <a:latin typeface="+mn-lt"/>
              </a:rPr>
              <a:t>))</a:t>
            </a:r>
            <a:r>
              <a:rPr lang="en-US" sz="3200" dirty="0">
                <a:solidFill>
                  <a:srgbClr val="263A56"/>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Обучение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flipV="1">
            <a:off x="742728" y="9364892"/>
            <a:ext cx="10596016" cy="3469772"/>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stCxn id="12" idx="1"/>
          </p:cNvCxnSpPr>
          <p:nvPr/>
        </p:nvCxnSpPr>
        <p:spPr>
          <a:xfrm flipH="1">
            <a:off x="11338745" y="11099778"/>
            <a:ext cx="3584950" cy="40830"/>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4923695" y="10725486"/>
            <a:ext cx="6552728" cy="74858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Обучение модели</a:t>
            </a:r>
          </a:p>
        </p:txBody>
      </p:sp>
      <p:cxnSp>
        <p:nvCxnSpPr>
          <p:cNvPr id="13"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4"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6"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0"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27</a:t>
            </a:r>
          </a:p>
        </p:txBody>
      </p:sp>
      <p:sp>
        <p:nvSpPr>
          <p:cNvPr id="23"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1942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137716"/>
            <a:ext cx="21506375" cy="9273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keras.models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Sequential</a:t>
            </a:r>
          </a:p>
          <a:p>
            <a:pPr algn="l"/>
            <a:r>
              <a:rPr lang="en-US" sz="3200" b="1" dirty="0">
                <a:solidFill>
                  <a:srgbClr val="263A56"/>
                </a:solidFill>
                <a:latin typeface="+mn-lt"/>
              </a:rPr>
              <a:t>from</a:t>
            </a:r>
            <a:r>
              <a:rPr lang="en-US" sz="3200" dirty="0">
                <a:solidFill>
                  <a:srgbClr val="263A56"/>
                </a:solidFill>
                <a:latin typeface="+mn-lt"/>
              </a:rPr>
              <a:t> </a:t>
            </a:r>
            <a:r>
              <a:rPr lang="en-US" sz="3200" dirty="0" err="1">
                <a:solidFill>
                  <a:srgbClr val="263A56"/>
                </a:solidFill>
                <a:latin typeface="+mn-lt"/>
              </a:rPr>
              <a:t>keras.layers</a:t>
            </a:r>
            <a:r>
              <a:rPr lang="en-US" sz="3200" dirty="0">
                <a:solidFill>
                  <a:srgbClr val="263A56"/>
                </a:solidFill>
                <a:latin typeface="+mn-lt"/>
              </a:rPr>
              <a:t> </a:t>
            </a:r>
            <a:r>
              <a:rPr lang="en-US" sz="3200" b="1" dirty="0">
                <a:solidFill>
                  <a:srgbClr val="263A56"/>
                </a:solidFill>
                <a:latin typeface="+mn-lt"/>
              </a:rPr>
              <a:t>import</a:t>
            </a:r>
            <a:r>
              <a:rPr lang="en-US" sz="3200" dirty="0">
                <a:solidFill>
                  <a:srgbClr val="263A56"/>
                </a:solidFill>
                <a:latin typeface="+mn-lt"/>
              </a:rPr>
              <a:t> Dense</a:t>
            </a:r>
          </a:p>
          <a:p>
            <a:pPr lvl="2" algn="l"/>
            <a:r>
              <a:rPr lang="en-US" sz="3200" dirty="0">
                <a:solidFill>
                  <a:srgbClr val="263A56"/>
                </a:solidFill>
                <a:latin typeface="+mn-lt"/>
              </a:rPr>
              <a:t>model = Sequential([</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 </a:t>
            </a:r>
            <a:r>
              <a:rPr lang="en-US" sz="3200" dirty="0" err="1">
                <a:solidFill>
                  <a:srgbClr val="263A56"/>
                </a:solidFill>
                <a:latin typeface="+mn-lt"/>
              </a:rPr>
              <a:t>input_shape</a:t>
            </a:r>
            <a:r>
              <a:rPr lang="en-US" sz="3200" dirty="0">
                <a:solidFill>
                  <a:srgbClr val="263A56"/>
                </a:solidFill>
                <a:latin typeface="+mn-lt"/>
              </a:rPr>
              <a:t>=(9,)),</a:t>
            </a:r>
          </a:p>
          <a:p>
            <a:pPr lvl="4" algn="l"/>
            <a:r>
              <a:rPr lang="en-US" sz="3200" dirty="0">
                <a:solidFill>
                  <a:srgbClr val="263A56"/>
                </a:solidFill>
                <a:latin typeface="+mn-lt"/>
              </a:rPr>
              <a:t>  Dense(64, activation='</a:t>
            </a:r>
            <a:r>
              <a:rPr lang="en-US" sz="3200" dirty="0" err="1">
                <a:solidFill>
                  <a:srgbClr val="263A56"/>
                </a:solidFill>
                <a:latin typeface="+mn-lt"/>
              </a:rPr>
              <a:t>relu</a:t>
            </a:r>
            <a:r>
              <a:rPr lang="en-US" sz="3200" dirty="0">
                <a:solidFill>
                  <a:srgbClr val="263A56"/>
                </a:solidFill>
                <a:latin typeface="+mn-lt"/>
              </a:rPr>
              <a:t>'),</a:t>
            </a:r>
          </a:p>
          <a:p>
            <a:pPr lvl="4" algn="l"/>
            <a:r>
              <a:rPr lang="en-US" sz="3200" dirty="0">
                <a:solidFill>
                  <a:srgbClr val="263A56"/>
                </a:solidFill>
                <a:latin typeface="+mn-lt"/>
              </a:rPr>
              <a:t>  Dense(</a:t>
            </a:r>
            <a:r>
              <a:rPr lang="ru-RU" sz="3200" dirty="0">
                <a:solidFill>
                  <a:srgbClr val="263A56"/>
                </a:solidFill>
                <a:latin typeface="+mn-lt"/>
              </a:rPr>
              <a:t>3</a:t>
            </a:r>
            <a:r>
              <a:rPr lang="en-US" sz="3200" dirty="0">
                <a:solidFill>
                  <a:srgbClr val="263A56"/>
                </a:solidFill>
                <a:latin typeface="+mn-lt"/>
              </a:rPr>
              <a:t>, activation='</a:t>
            </a:r>
            <a:r>
              <a:rPr lang="en-US" sz="3200" dirty="0" err="1">
                <a:solidFill>
                  <a:srgbClr val="263A56"/>
                </a:solidFill>
                <a:latin typeface="+mn-lt"/>
              </a:rPr>
              <a:t>softmax</a:t>
            </a:r>
            <a:r>
              <a:rPr lang="en-US" sz="3200" dirty="0">
                <a:solidFill>
                  <a:srgbClr val="263A56"/>
                </a:solidFill>
                <a:latin typeface="+mn-lt"/>
              </a:rPr>
              <a:t>'),])</a:t>
            </a:r>
          </a:p>
          <a:p>
            <a:pPr lvl="2" algn="l"/>
            <a:endParaRPr lang="ru-RU" sz="3200" dirty="0">
              <a:solidFill>
                <a:schemeClr val="bg1">
                  <a:lumMod val="85000"/>
                </a:schemeClr>
              </a:solidFill>
              <a:latin typeface="+mn-lt"/>
            </a:endParaRPr>
          </a:p>
          <a:p>
            <a:pPr lvl="2" algn="l"/>
            <a:r>
              <a:rPr lang="en-US" sz="3200" dirty="0" err="1">
                <a:solidFill>
                  <a:srgbClr val="263A56"/>
                </a:solidFill>
                <a:latin typeface="+mn-lt"/>
              </a:rPr>
              <a:t>model.summary</a:t>
            </a:r>
            <a:r>
              <a:rPr lang="en-US" sz="3200" dirty="0">
                <a:solidFill>
                  <a:srgbClr val="263A56"/>
                </a:solidFill>
                <a:latin typeface="+mn-lt"/>
              </a:rPr>
              <a:t>()</a:t>
            </a:r>
            <a:r>
              <a:rPr lang="en-US" sz="3200" dirty="0">
                <a:solidFill>
                  <a:schemeClr val="bg1">
                    <a:lumMod val="85000"/>
                  </a:schemeClr>
                </a:solidFill>
                <a:latin typeface="+mn-lt"/>
              </a:rPr>
              <a:t/>
            </a:r>
            <a:br>
              <a:rPr lang="en-US" sz="3200" dirty="0">
                <a:solidFill>
                  <a:schemeClr val="bg1">
                    <a:lumMod val="85000"/>
                  </a:schemeClr>
                </a:solidFill>
                <a:latin typeface="+mn-lt"/>
              </a:rPr>
            </a:br>
            <a:endParaRPr lang="en-US" sz="3200" dirty="0">
              <a:solidFill>
                <a:schemeClr val="bg1">
                  <a:lumMod val="85000"/>
                </a:schemeClr>
              </a:solidFill>
              <a:latin typeface="+mn-lt"/>
            </a:endParaRPr>
          </a:p>
          <a:p>
            <a:pPr lvl="2" algn="l"/>
            <a:r>
              <a:rPr lang="en-US" sz="3200" dirty="0" err="1">
                <a:solidFill>
                  <a:srgbClr val="263A56"/>
                </a:solidFill>
                <a:latin typeface="+mn-lt"/>
              </a:rPr>
              <a:t>model.compile</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optimizer='</a:t>
            </a:r>
            <a:r>
              <a:rPr lang="en-US" sz="3200" dirty="0" err="1">
                <a:solidFill>
                  <a:srgbClr val="263A56"/>
                </a:solidFill>
                <a:latin typeface="+mn-lt"/>
              </a:rPr>
              <a:t>adam</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loss='</a:t>
            </a:r>
            <a:r>
              <a:rPr lang="en-US" sz="3200" dirty="0" err="1">
                <a:solidFill>
                  <a:srgbClr val="263A56"/>
                </a:solidFill>
                <a:latin typeface="+mn-lt"/>
              </a:rPr>
              <a:t>categorical_crossentropy</a:t>
            </a:r>
            <a:r>
              <a:rPr lang="en-US" sz="3200" dirty="0">
                <a:solidFill>
                  <a:srgbClr val="263A56"/>
                </a:solidFill>
                <a:latin typeface="+mn-lt"/>
              </a:rPr>
              <a:t>',</a:t>
            </a:r>
            <a:r>
              <a:rPr lang="ru-RU" sz="3200" dirty="0">
                <a:solidFill>
                  <a:srgbClr val="263A56"/>
                </a:solidFill>
                <a:latin typeface="+mn-lt"/>
              </a:rPr>
              <a:t>  </a:t>
            </a:r>
            <a:r>
              <a:rPr lang="en-US" sz="3200" dirty="0">
                <a:solidFill>
                  <a:srgbClr val="263A56"/>
                </a:solidFill>
                <a:latin typeface="+mn-lt"/>
              </a:rPr>
              <a:t>metrics=['accuracy'],)</a:t>
            </a:r>
            <a:endParaRPr lang="ru-RU" sz="3200" dirty="0">
              <a:solidFill>
                <a:srgbClr val="263A56"/>
              </a:solidFill>
              <a:latin typeface="+mn-lt"/>
            </a:endParaRPr>
          </a:p>
          <a:p>
            <a:pPr lvl="2" algn="l"/>
            <a:endParaRPr lang="en-US" sz="3200" dirty="0">
              <a:solidFill>
                <a:schemeClr val="bg1">
                  <a:lumMod val="85000"/>
                </a:schemeClr>
              </a:solidFill>
              <a:latin typeface="+mn-lt"/>
            </a:endParaRPr>
          </a:p>
          <a:p>
            <a:pPr lvl="2" algn="l"/>
            <a:r>
              <a:rPr lang="en-US" sz="3200" dirty="0">
                <a:solidFill>
                  <a:srgbClr val="263A56"/>
                </a:solidFill>
                <a:latin typeface="+mn-lt"/>
              </a:rPr>
              <a:t>history = </a:t>
            </a:r>
            <a:r>
              <a:rPr lang="en-US" sz="3200" dirty="0" err="1">
                <a:solidFill>
                  <a:srgbClr val="263A56"/>
                </a:solidFill>
                <a:latin typeface="+mn-lt"/>
              </a:rPr>
              <a:t>model.fit</a:t>
            </a:r>
            <a:r>
              <a:rPr lang="en-US" sz="3200" dirty="0">
                <a:solidFill>
                  <a:srgbClr val="263A56"/>
                </a:solidFill>
                <a:latin typeface="+mn-lt"/>
              </a:rPr>
              <a:t>(</a:t>
            </a:r>
          </a:p>
          <a:p>
            <a:pPr lvl="4" algn="l"/>
            <a:r>
              <a:rPr lang="en-US" sz="3200" dirty="0">
                <a:solidFill>
                  <a:srgbClr val="263A56"/>
                </a:solidFill>
                <a:latin typeface="+mn-lt"/>
              </a:rPr>
              <a:t>  </a:t>
            </a:r>
            <a:r>
              <a:rPr lang="en-US" sz="3200" dirty="0" err="1">
                <a:solidFill>
                  <a:srgbClr val="263A56"/>
                </a:solidFill>
                <a:latin typeface="+mn-lt"/>
              </a:rPr>
              <a:t>np.array</a:t>
            </a:r>
            <a:r>
              <a:rPr lang="en-US" sz="3200" dirty="0">
                <a:solidFill>
                  <a:srgbClr val="263A56"/>
                </a:solidFill>
                <a:latin typeface="+mn-lt"/>
              </a:rPr>
              <a:t>(</a:t>
            </a:r>
            <a:r>
              <a:rPr lang="en-US" sz="3200" dirty="0" err="1">
                <a:solidFill>
                  <a:srgbClr val="263A56"/>
                </a:solidFill>
                <a:latin typeface="+mn-lt"/>
              </a:rPr>
              <a:t>X_train</a:t>
            </a:r>
            <a:r>
              <a:rPr lang="en-US" sz="3200" dirty="0">
                <a:solidFill>
                  <a:srgbClr val="263A56"/>
                </a:solidFill>
                <a:latin typeface="+mn-lt"/>
              </a:rPr>
              <a:t>),</a:t>
            </a:r>
          </a:p>
          <a:p>
            <a:pPr lvl="4" algn="l"/>
            <a:r>
              <a:rPr lang="en-US" sz="3200" dirty="0">
                <a:solidFill>
                  <a:srgbClr val="263A56"/>
                </a:solidFill>
                <a:latin typeface="+mn-lt"/>
              </a:rPr>
              <a:t>  </a:t>
            </a:r>
            <a:r>
              <a:rPr lang="en-US" sz="3200" dirty="0" err="1">
                <a:solidFill>
                  <a:srgbClr val="263A56"/>
                </a:solidFill>
                <a:latin typeface="+mn-lt"/>
              </a:rPr>
              <a:t>to_categorical</a:t>
            </a:r>
            <a:r>
              <a:rPr lang="en-US" sz="3200" dirty="0">
                <a:solidFill>
                  <a:srgbClr val="263A56"/>
                </a:solidFill>
                <a:latin typeface="+mn-lt"/>
              </a:rPr>
              <a:t>(</a:t>
            </a:r>
            <a:r>
              <a:rPr lang="en-US" sz="3200" dirty="0" err="1">
                <a:solidFill>
                  <a:srgbClr val="263A56"/>
                </a:solidFill>
                <a:latin typeface="+mn-lt"/>
              </a:rPr>
              <a:t>Y_train</a:t>
            </a:r>
            <a:r>
              <a:rPr lang="en-US" sz="3200" dirty="0">
                <a:solidFill>
                  <a:srgbClr val="263A56"/>
                </a:solidFill>
                <a:latin typeface="+mn-lt"/>
              </a:rPr>
              <a:t>),</a:t>
            </a:r>
          </a:p>
          <a:p>
            <a:pPr lvl="4" algn="l"/>
            <a:r>
              <a:rPr lang="en-US" sz="3200" dirty="0">
                <a:solidFill>
                  <a:srgbClr val="263A56"/>
                </a:solidFill>
                <a:latin typeface="+mn-lt"/>
              </a:rPr>
              <a:t>  epochs=40,</a:t>
            </a:r>
          </a:p>
          <a:p>
            <a:pPr lvl="4" algn="l"/>
            <a:r>
              <a:rPr lang="en-US" sz="3200" dirty="0">
                <a:solidFill>
                  <a:srgbClr val="263A56"/>
                </a:solidFill>
                <a:latin typeface="+mn-lt"/>
              </a:rPr>
              <a:t>  </a:t>
            </a:r>
            <a:r>
              <a:rPr lang="en-US" sz="3200" dirty="0" err="1">
                <a:solidFill>
                  <a:srgbClr val="263A56"/>
                </a:solidFill>
                <a:latin typeface="+mn-lt"/>
              </a:rPr>
              <a:t>batch_size</a:t>
            </a:r>
            <a:r>
              <a:rPr lang="en-US" sz="3200" dirty="0">
                <a:solidFill>
                  <a:srgbClr val="263A56"/>
                </a:solidFill>
                <a:latin typeface="+mn-lt"/>
              </a:rPr>
              <a:t>=32,</a:t>
            </a:r>
          </a:p>
          <a:p>
            <a:pPr lvl="4" algn="l"/>
            <a:r>
              <a:rPr lang="en-US" sz="3200" dirty="0">
                <a:solidFill>
                  <a:srgbClr val="263A56"/>
                </a:solidFill>
                <a:latin typeface="+mn-lt"/>
              </a:rPr>
              <a:t>  </a:t>
            </a:r>
            <a:r>
              <a:rPr lang="en-US" sz="3200" dirty="0" err="1">
                <a:solidFill>
                  <a:srgbClr val="263A56"/>
                </a:solidFill>
                <a:latin typeface="+mn-lt"/>
              </a:rPr>
              <a:t>validation_data</a:t>
            </a:r>
            <a:r>
              <a:rPr lang="en-US" sz="3200" dirty="0">
                <a:solidFill>
                  <a:srgbClr val="263A56"/>
                </a:solidFill>
                <a:latin typeface="+mn-lt"/>
              </a:rPr>
              <a:t>=(</a:t>
            </a:r>
            <a:r>
              <a:rPr lang="en-US" sz="3200" dirty="0" err="1">
                <a:solidFill>
                  <a:srgbClr val="263A56"/>
                </a:solidFill>
                <a:latin typeface="+mn-lt"/>
              </a:rPr>
              <a:t>np.array</a:t>
            </a:r>
            <a:r>
              <a:rPr lang="en-US" sz="3200" dirty="0">
                <a:solidFill>
                  <a:srgbClr val="263A56"/>
                </a:solidFill>
                <a:latin typeface="+mn-lt"/>
              </a:rPr>
              <a:t>(</a:t>
            </a:r>
            <a:r>
              <a:rPr lang="en-US" sz="3200" dirty="0" err="1">
                <a:solidFill>
                  <a:srgbClr val="263A56"/>
                </a:solidFill>
                <a:latin typeface="+mn-lt"/>
              </a:rPr>
              <a:t>X_test</a:t>
            </a:r>
            <a:r>
              <a:rPr lang="en-US" sz="3200" dirty="0">
                <a:solidFill>
                  <a:srgbClr val="263A56"/>
                </a:solidFill>
                <a:latin typeface="+mn-lt"/>
              </a:rPr>
              <a:t>), </a:t>
            </a:r>
            <a:r>
              <a:rPr lang="en-US" sz="3200" dirty="0" err="1">
                <a:solidFill>
                  <a:srgbClr val="263A56"/>
                </a:solidFill>
                <a:latin typeface="+mn-lt"/>
              </a:rPr>
              <a:t>to_categorical</a:t>
            </a:r>
            <a:r>
              <a:rPr lang="en-US" sz="3200" dirty="0">
                <a:solidFill>
                  <a:srgbClr val="263A56"/>
                </a:solidFill>
                <a:latin typeface="+mn-lt"/>
              </a:rPr>
              <a:t>(</a:t>
            </a:r>
            <a:r>
              <a:rPr lang="en-US" sz="3200" dirty="0" err="1">
                <a:solidFill>
                  <a:srgbClr val="263A56"/>
                </a:solidFill>
                <a:latin typeface="+mn-lt"/>
              </a:rPr>
              <a:t>Y_test</a:t>
            </a:r>
            <a:r>
              <a:rPr lang="en-US" sz="3200" dirty="0">
                <a:solidFill>
                  <a:srgbClr val="263A56"/>
                </a:solidFill>
                <a:latin typeface="+mn-lt"/>
              </a:rPr>
              <a:t>)))</a:t>
            </a:r>
          </a:p>
          <a:p>
            <a:pPr lvl="2" algn="l"/>
            <a:r>
              <a:rPr lang="en-US" sz="3200" dirty="0">
                <a:solidFill>
                  <a:schemeClr val="bg1">
                    <a:lumMod val="85000"/>
                  </a:schemeClr>
                </a:solidFill>
                <a:latin typeface="+mn-lt"/>
              </a:rPr>
              <a:t/>
            </a:r>
            <a:br>
              <a:rPr lang="en-US" sz="3200" dirty="0">
                <a:solidFill>
                  <a:schemeClr val="bg1">
                    <a:lumMod val="85000"/>
                  </a:schemeClr>
                </a:solidFill>
                <a:latin typeface="+mn-lt"/>
              </a:rPr>
            </a:br>
            <a:endParaRPr sz="3200" dirty="0">
              <a:solidFill>
                <a:schemeClr val="bg1">
                  <a:lumMod val="85000"/>
                </a:schemeClr>
              </a:solidFill>
              <a:latin typeface="+mn-lt"/>
            </a:endParaRPr>
          </a:p>
        </p:txBody>
      </p:sp>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Обучение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7" name="Rectangle 6"/>
          <p:cNvSpPr/>
          <p:nvPr/>
        </p:nvSpPr>
        <p:spPr>
          <a:xfrm flipV="1">
            <a:off x="742728" y="9364892"/>
            <a:ext cx="10596016" cy="3469772"/>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9" name="Straight Arrow Connector 8"/>
          <p:cNvCxnSpPr>
            <a:stCxn id="12" idx="1"/>
          </p:cNvCxnSpPr>
          <p:nvPr/>
        </p:nvCxnSpPr>
        <p:spPr>
          <a:xfrm flipH="1">
            <a:off x="11338745" y="11099778"/>
            <a:ext cx="3584950" cy="40830"/>
          </a:xfrm>
          <a:prstGeom prst="straightConnector1">
            <a:avLst/>
          </a:prstGeom>
          <a:noFill/>
          <a:ln w="76200" cap="flat">
            <a:solidFill>
              <a:srgbClr val="263A5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Заголовок основного текста"/>
          <p:cNvSpPr txBox="1"/>
          <p:nvPr/>
        </p:nvSpPr>
        <p:spPr>
          <a:xfrm>
            <a:off x="14923695" y="10725486"/>
            <a:ext cx="6552728" cy="74858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defRPr sz="4200">
                <a:solidFill>
                  <a:srgbClr val="253957"/>
                </a:solidFill>
                <a:latin typeface="+mn-lt"/>
                <a:ea typeface="+mn-ea"/>
                <a:cs typeface="+mn-cs"/>
                <a:sym typeface="Arial Narrow"/>
              </a:defRPr>
            </a:pPr>
            <a:r>
              <a:rPr lang="ru-RU" dirty="0"/>
              <a:t>Обучение модели</a:t>
            </a:r>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1"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28</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9610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Обучение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9" name="image10.png"/>
          <p:cNvPicPr/>
          <p:nvPr/>
        </p:nvPicPr>
        <p:blipFill>
          <a:blip r:embed="rId3"/>
          <a:srcRect/>
          <a:stretch>
            <a:fillRect/>
          </a:stretch>
        </p:blipFill>
        <p:spPr>
          <a:xfrm>
            <a:off x="4127104" y="4157797"/>
            <a:ext cx="17309706" cy="8693761"/>
          </a:xfrm>
          <a:prstGeom prst="rect">
            <a:avLst/>
          </a:prstGeom>
          <a:ln w="12700">
            <a:solidFill>
              <a:srgbClr val="000000"/>
            </a:solidFill>
            <a:prstDash val="solid"/>
          </a:ln>
        </p:spPr>
      </p:pic>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1"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3"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7"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29</a:t>
            </a:r>
          </a:p>
        </p:txBody>
      </p:sp>
      <p:sp>
        <p:nvSpPr>
          <p:cNvPr id="20"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14389659" y="12942640"/>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1020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81345" y="2912539"/>
            <a:ext cx="16073440" cy="11489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проекта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4" y="7213809"/>
            <a:ext cx="21506374" cy="48426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marL="457200" lvl="0" indent="-457200" algn="l">
              <a:lnSpc>
                <a:spcPct val="150000"/>
              </a:lnSpc>
              <a:buFont typeface="Arial" charset="0"/>
              <a:buChar char="•"/>
            </a:pPr>
            <a:r>
              <a:rPr lang="ru-RU" sz="4000" dirty="0">
                <a:solidFill>
                  <a:srgbClr val="263A56"/>
                </a:solidFill>
                <a:latin typeface="+mn-lt"/>
              </a:rPr>
              <a:t>Проверка гипотезы о нарушении конфиденциальности при утечке климатических данных</a:t>
            </a:r>
          </a:p>
          <a:p>
            <a:pPr marL="457200" lvl="0" indent="-457200" algn="l">
              <a:lnSpc>
                <a:spcPct val="150000"/>
              </a:lnSpc>
              <a:buFont typeface="Arial" charset="0"/>
              <a:buChar char="•"/>
            </a:pPr>
            <a:r>
              <a:rPr lang="ru-RU" sz="4000" dirty="0">
                <a:solidFill>
                  <a:srgbClr val="263A56"/>
                </a:solidFill>
                <a:latin typeface="+mn-lt"/>
              </a:rPr>
              <a:t>Повышение функциональности системы «Умного офиса», путем добавления возможности выявления паттернов посредством классификации</a:t>
            </a:r>
          </a:p>
          <a:p>
            <a:pPr marL="457200" lvl="0" indent="-457200" algn="l">
              <a:lnSpc>
                <a:spcPct val="150000"/>
              </a:lnSpc>
              <a:buFont typeface="Arial" charset="0"/>
              <a:buChar char="•"/>
            </a:pPr>
            <a:r>
              <a:rPr lang="ru-RU" sz="4000" dirty="0">
                <a:solidFill>
                  <a:srgbClr val="263A56"/>
                </a:solidFill>
                <a:latin typeface="+mn-lt"/>
              </a:rPr>
              <a:t>Улучшение качества управления «Умным офисом»</a:t>
            </a:r>
          </a:p>
          <a:p>
            <a:pPr marL="457200" lvl="0" indent="-457200" algn="l">
              <a:lnSpc>
                <a:spcPct val="150000"/>
              </a:lnSpc>
              <a:buFont typeface="Arial" charset="0"/>
              <a:buChar char="•"/>
            </a:pPr>
            <a:r>
              <a:rPr lang="ru-RU" sz="4000" dirty="0" smtClean="0">
                <a:solidFill>
                  <a:srgbClr val="263A56"/>
                </a:solidFill>
                <a:latin typeface="+mn-lt"/>
                <a:ea typeface="Times New Roman" charset="0"/>
              </a:rPr>
              <a:t>Обращени</a:t>
            </a:r>
            <a:r>
              <a:rPr lang="ru-RU" sz="4000" dirty="0">
                <a:solidFill>
                  <a:srgbClr val="263A56"/>
                </a:solidFill>
                <a:latin typeface="+mn-lt"/>
                <a:ea typeface="Times New Roman" charset="0"/>
              </a:rPr>
              <a:t>е</a:t>
            </a:r>
            <a:r>
              <a:rPr lang="ru-RU" sz="4000" dirty="0" smtClean="0">
                <a:solidFill>
                  <a:srgbClr val="263A56"/>
                </a:solidFill>
                <a:latin typeface="+mn-lt"/>
                <a:ea typeface="Times New Roman" charset="0"/>
              </a:rPr>
              <a:t> </a:t>
            </a:r>
            <a:r>
              <a:rPr lang="ru-RU" sz="4000" dirty="0">
                <a:solidFill>
                  <a:srgbClr val="263A56"/>
                </a:solidFill>
                <a:latin typeface="+mn-lt"/>
                <a:ea typeface="Times New Roman" charset="0"/>
              </a:rPr>
              <a:t>внимания на необходимость повышения надежности систем «Умных» помещений</a:t>
            </a:r>
            <a:endParaRPr lang="ru-RU" sz="4000" dirty="0">
              <a:solidFill>
                <a:srgbClr val="263A56"/>
              </a:solidFill>
              <a:latin typeface="+mn-lt"/>
            </a:endParaRPr>
          </a:p>
        </p:txBody>
      </p:sp>
      <p:sp>
        <p:nvSpPr>
          <p:cNvPr id="61" name="Заголовок основного текста"/>
          <p:cNvSpPr txBox="1"/>
          <p:nvPr/>
        </p:nvSpPr>
        <p:spPr>
          <a:xfrm>
            <a:off x="1226608" y="6349808"/>
            <a:ext cx="16073438" cy="8640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Выгоды проекта</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4" y="3950338"/>
            <a:ext cx="21504096" cy="148380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lvl="0" algn="l">
              <a:lnSpc>
                <a:spcPct val="150000"/>
              </a:lnSpc>
            </a:pPr>
            <a:r>
              <a:rPr lang="ru-RU" sz="4400" dirty="0">
                <a:solidFill>
                  <a:srgbClr val="263A56"/>
                </a:solidFill>
                <a:latin typeface="+mn-lt"/>
              </a:rPr>
              <a:t>создание нейронной сети, способной предсказывать наличие и количество людей в помещении и различать виды их деятельности</a:t>
            </a:r>
          </a:p>
        </p:txBody>
      </p:sp>
      <p:sp>
        <p:nvSpPr>
          <p:cNvPr id="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1" name="Google Shape;72;p15"/>
          <p:cNvSpPr/>
          <p:nvPr/>
        </p:nvSpPr>
        <p:spPr>
          <a:xfrm rot="10800000" flipH="1">
            <a:off x="907100" y="12912125"/>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3"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p15"/>
          <p:cNvSpPr/>
          <p:nvPr/>
        </p:nvSpPr>
        <p:spPr>
          <a:xfrm rot="10800000" flipH="1">
            <a:off x="3038817" y="12908316"/>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7"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3</a:t>
            </a:r>
          </a:p>
        </p:txBody>
      </p:sp>
      <p:sp>
        <p:nvSpPr>
          <p:cNvPr id="20"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24849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Архитектура нейронной сети</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84"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14191534" y="4558612"/>
            <a:ext cx="5129258" cy="6763884"/>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4199112" y="4558611"/>
            <a:ext cx="5229311" cy="6763884"/>
          </a:xfrm>
          <a:prstGeom prst="rect">
            <a:avLst/>
          </a:prstGeom>
        </p:spPr>
      </p:pic>
      <p:sp>
        <p:nvSpPr>
          <p:cNvPr id="2" name="TextBox 1"/>
          <p:cNvSpPr txBox="1"/>
          <p:nvPr/>
        </p:nvSpPr>
        <p:spPr>
          <a:xfrm>
            <a:off x="2000558" y="11532944"/>
            <a:ext cx="988619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Архитектура нейронной сети, определяющей количество человек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sp>
        <p:nvSpPr>
          <p:cNvPr id="11" name="TextBox 10"/>
          <p:cNvSpPr txBox="1"/>
          <p:nvPr/>
        </p:nvSpPr>
        <p:spPr>
          <a:xfrm>
            <a:off x="12480032" y="11532944"/>
            <a:ext cx="988619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Архитектура нейронной сети, определяющей вид деятельности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sp>
        <p:nvSpPr>
          <p:cNvPr id="12" name="Rectangle 11"/>
          <p:cNvSpPr/>
          <p:nvPr/>
        </p:nvSpPr>
        <p:spPr>
          <a:xfrm>
            <a:off x="7455210" y="6044236"/>
            <a:ext cx="2288518" cy="1533844"/>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Rectangle 12"/>
          <p:cNvSpPr/>
          <p:nvPr/>
        </p:nvSpPr>
        <p:spPr>
          <a:xfrm>
            <a:off x="7455210" y="9999100"/>
            <a:ext cx="2288518" cy="1533844"/>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Rectangle 13"/>
          <p:cNvSpPr/>
          <p:nvPr/>
        </p:nvSpPr>
        <p:spPr>
          <a:xfrm>
            <a:off x="17380980" y="6104917"/>
            <a:ext cx="2288518" cy="1533844"/>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Rectangle 14"/>
          <p:cNvSpPr/>
          <p:nvPr/>
        </p:nvSpPr>
        <p:spPr>
          <a:xfrm>
            <a:off x="17423128" y="9893876"/>
            <a:ext cx="2288518" cy="1533844"/>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16"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7"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9"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3"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TextBox 24">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30</a:t>
            </a:r>
          </a:p>
        </p:txBody>
      </p:sp>
      <p:sp>
        <p:nvSpPr>
          <p:cNvPr id="26"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p15"/>
          <p:cNvSpPr/>
          <p:nvPr/>
        </p:nvSpPr>
        <p:spPr>
          <a:xfrm rot="10800000" flipH="1">
            <a:off x="14389659" y="12942640"/>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86143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Оценка качества работы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9" name="image13.png"/>
          <p:cNvPicPr/>
          <p:nvPr/>
        </p:nvPicPr>
        <p:blipFill>
          <a:blip r:embed="rId4"/>
          <a:srcRect/>
          <a:stretch>
            <a:fillRect/>
          </a:stretch>
        </p:blipFill>
        <p:spPr>
          <a:xfrm>
            <a:off x="1226606" y="4501186"/>
            <a:ext cx="13845714" cy="8261470"/>
          </a:xfrm>
          <a:prstGeom prst="rect">
            <a:avLst/>
          </a:prstGeom>
          <a:ln/>
        </p:spPr>
      </p:pic>
      <p:sp>
        <p:nvSpPr>
          <p:cNvPr id="2" name="TextBox 1"/>
          <p:cNvSpPr txBox="1"/>
          <p:nvPr/>
        </p:nvSpPr>
        <p:spPr>
          <a:xfrm>
            <a:off x="15072320" y="7033405"/>
            <a:ext cx="8856984"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Сокращение ошибки в процессе обучения нейронной сети определять количество людей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cxnSp>
        <p:nvCxnSpPr>
          <p:cNvPr id="11"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31</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5438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Оценка качества работы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2" name="TextBox 1"/>
          <p:cNvSpPr txBox="1"/>
          <p:nvPr/>
        </p:nvSpPr>
        <p:spPr>
          <a:xfrm>
            <a:off x="15072320" y="6725628"/>
            <a:ext cx="8856984"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Повышение точности классификации в процессе обучения нейронной сети определять количество людей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pic>
        <p:nvPicPr>
          <p:cNvPr id="10" name="image11.png"/>
          <p:cNvPicPr/>
          <p:nvPr/>
        </p:nvPicPr>
        <p:blipFill>
          <a:blip r:embed="rId4"/>
          <a:srcRect/>
          <a:stretch>
            <a:fillRect/>
          </a:stretch>
        </p:blipFill>
        <p:spPr>
          <a:xfrm>
            <a:off x="1226606" y="4265712"/>
            <a:ext cx="13875582" cy="8312021"/>
          </a:xfrm>
          <a:prstGeom prst="rect">
            <a:avLst/>
          </a:prstGeom>
          <a:ln/>
        </p:spPr>
      </p:pic>
      <p:cxnSp>
        <p:nvCxnSpPr>
          <p:cNvPr id="11"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32</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70743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Оценка качества работы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2" name="TextBox 1"/>
          <p:cNvSpPr txBox="1"/>
          <p:nvPr/>
        </p:nvSpPr>
        <p:spPr>
          <a:xfrm>
            <a:off x="15072320" y="7033404"/>
            <a:ext cx="8856984"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Сокращение ошибки в процессе обучения нейронной сети определять вид деятельности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pic>
        <p:nvPicPr>
          <p:cNvPr id="9" name="image15.png"/>
          <p:cNvPicPr/>
          <p:nvPr/>
        </p:nvPicPr>
        <p:blipFill>
          <a:blip r:embed="rId4"/>
          <a:srcRect/>
          <a:stretch>
            <a:fillRect/>
          </a:stretch>
        </p:blipFill>
        <p:spPr>
          <a:xfrm>
            <a:off x="1226606" y="4610406"/>
            <a:ext cx="13485674" cy="8152250"/>
          </a:xfrm>
          <a:prstGeom prst="rect">
            <a:avLst/>
          </a:prstGeom>
          <a:ln/>
        </p:spPr>
      </p:pic>
      <p:cxnSp>
        <p:nvCxnSpPr>
          <p:cNvPr id="11"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33</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64313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Оценка качества работы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2" name="TextBox 1"/>
          <p:cNvSpPr txBox="1"/>
          <p:nvPr/>
        </p:nvSpPr>
        <p:spPr>
          <a:xfrm>
            <a:off x="15072320" y="7033404"/>
            <a:ext cx="8856984"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ru-RU" sz="4000" b="1" dirty="0">
                <a:solidFill>
                  <a:srgbClr val="263A56"/>
                </a:solidFill>
                <a:latin typeface="+mn-lt"/>
              </a:rPr>
              <a:t>Повышение точности классификации в процессе обучения нейронной сети определять вид деятельности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pic>
        <p:nvPicPr>
          <p:cNvPr id="10" name="image14.png"/>
          <p:cNvPicPr/>
          <p:nvPr/>
        </p:nvPicPr>
        <p:blipFill>
          <a:blip r:embed="rId4"/>
          <a:srcRect/>
          <a:stretch>
            <a:fillRect/>
          </a:stretch>
        </p:blipFill>
        <p:spPr>
          <a:xfrm>
            <a:off x="1226606" y="4513886"/>
            <a:ext cx="13845714" cy="8176762"/>
          </a:xfrm>
          <a:prstGeom prst="rect">
            <a:avLst/>
          </a:prstGeom>
          <a:ln/>
        </p:spPr>
      </p:pic>
      <p:cxnSp>
        <p:nvCxnSpPr>
          <p:cNvPr id="11"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34</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0877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Оценка качества работы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9" name="Table 8"/>
          <p:cNvGraphicFramePr>
            <a:graphicFrameLocks noGrp="1"/>
          </p:cNvGraphicFramePr>
          <p:nvPr>
            <p:extLst>
              <p:ext uri="{D42A27DB-BD31-4B8C-83A1-F6EECF244321}">
                <p14:modId xmlns:p14="http://schemas.microsoft.com/office/powerpoint/2010/main" val="330658575"/>
              </p:ext>
            </p:extLst>
          </p:nvPr>
        </p:nvGraphicFramePr>
        <p:xfrm>
          <a:off x="1226601" y="6245646"/>
          <a:ext cx="17711799" cy="6690360"/>
        </p:xfrm>
        <a:graphic>
          <a:graphicData uri="http://schemas.openxmlformats.org/drawingml/2006/table">
            <a:tbl>
              <a:tblPr>
                <a:tableStyleId>{5C22544A-7EE6-4342-B048-85BDC9FD1C3A}</a:tableStyleId>
              </a:tblPr>
              <a:tblGrid>
                <a:gridCol w="10479481">
                  <a:extLst>
                    <a:ext uri="{9D8B030D-6E8A-4147-A177-3AD203B41FA5}">
                      <a16:colId xmlns="" xmlns:a16="http://schemas.microsoft.com/office/drawing/2014/main" val="20000"/>
                    </a:ext>
                  </a:extLst>
                </a:gridCol>
                <a:gridCol w="3470827">
                  <a:extLst>
                    <a:ext uri="{9D8B030D-6E8A-4147-A177-3AD203B41FA5}">
                      <a16:colId xmlns="" xmlns:a16="http://schemas.microsoft.com/office/drawing/2014/main" val="20001"/>
                    </a:ext>
                  </a:extLst>
                </a:gridCol>
                <a:gridCol w="3761491">
                  <a:extLst>
                    <a:ext uri="{9D8B030D-6E8A-4147-A177-3AD203B41FA5}">
                      <a16:colId xmlns="" xmlns:a16="http://schemas.microsoft.com/office/drawing/2014/main" val="20002"/>
                    </a:ext>
                  </a:extLst>
                </a:gridCol>
              </a:tblGrid>
              <a:tr h="1656717">
                <a:tc>
                  <a:txBody>
                    <a:bodyPr/>
                    <a:lstStyle/>
                    <a:p>
                      <a:r>
                        <a:rPr lang="ru-RU" sz="3600" b="1" dirty="0">
                          <a:latin typeface="+mn-lt"/>
                        </a:rPr>
                        <a:t>Количество независимых переменных, подающихся на вход</a:t>
                      </a:r>
                      <a:endParaRPr lang="en-US" sz="36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3600" b="1" dirty="0">
                          <a:latin typeface="+mn-lt"/>
                        </a:rPr>
                        <a:t>Точность предсказания на </a:t>
                      </a:r>
                      <a:r>
                        <a:rPr lang="en-US" sz="3600" b="1" dirty="0">
                          <a:latin typeface="+mn-lt"/>
                        </a:rPr>
                        <a:t>train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3600" b="1" dirty="0">
                          <a:latin typeface="+mn-lt"/>
                        </a:rPr>
                        <a:t>Точность предсказания на </a:t>
                      </a:r>
                      <a:r>
                        <a:rPr lang="en-US" sz="3600" b="1" dirty="0">
                          <a:latin typeface="+mn-lt"/>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10369">
                <a:tc>
                  <a:txBody>
                    <a:bodyPr/>
                    <a:lstStyle/>
                    <a:p>
                      <a:pPr algn="l"/>
                      <a:r>
                        <a:rPr lang="ru-RU" sz="3600" dirty="0">
                          <a:latin typeface="+mn-lt"/>
                        </a:rPr>
                        <a:t>Только температура</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60,5</a:t>
                      </a:r>
                      <a:r>
                        <a:rPr lang="ru-RU" sz="3600" baseline="0" dirty="0">
                          <a:latin typeface="+mn-lt"/>
                        </a:rPr>
                        <a:t> %</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60,5 %</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610369">
                <a:tc>
                  <a:txBody>
                    <a:bodyPr/>
                    <a:lstStyle/>
                    <a:p>
                      <a:pPr algn="l"/>
                      <a:r>
                        <a:rPr lang="ru-RU" sz="3600" dirty="0">
                          <a:latin typeface="+mn-lt"/>
                        </a:rPr>
                        <a:t>Температура и влажность</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0,638</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63,7%</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905866">
                <a:tc>
                  <a:txBody>
                    <a:bodyPr/>
                    <a:lstStyle/>
                    <a:p>
                      <a:pPr algn="l">
                        <a:lnSpc>
                          <a:spcPct val="150000"/>
                        </a:lnSpc>
                        <a:spcAft>
                          <a:spcPts val="0"/>
                        </a:spcAft>
                      </a:pPr>
                      <a:r>
                        <a:rPr lang="ru-RU" sz="3600" dirty="0">
                          <a:effectLst/>
                          <a:latin typeface="+mn-lt"/>
                          <a:ea typeface="Times New Roman" charset="0"/>
                        </a:rPr>
                        <a:t>Температура, влажность,</a:t>
                      </a:r>
                      <a:r>
                        <a:rPr lang="ru-RU" sz="3600" baseline="0" dirty="0">
                          <a:effectLst/>
                          <a:latin typeface="+mn-lt"/>
                          <a:ea typeface="Times New Roman" charset="0"/>
                        </a:rPr>
                        <a:t> свет,  </a:t>
                      </a:r>
                      <a:r>
                        <a:rPr lang="en-US" sz="3600" baseline="0" dirty="0">
                          <a:effectLst/>
                          <a:latin typeface="+mn-lt"/>
                          <a:ea typeface="Times New Roman" charset="0"/>
                        </a:rPr>
                        <a:t>id  </a:t>
                      </a:r>
                      <a:r>
                        <a:rPr lang="ru-RU" sz="3600" baseline="0" dirty="0">
                          <a:effectLst/>
                          <a:latin typeface="+mn-lt"/>
                          <a:ea typeface="Times New Roman" charset="0"/>
                        </a:rPr>
                        <a:t>датчика</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rPr>
                        <a:t>79,3%</a:t>
                      </a:r>
                      <a:endParaRPr lang="en-GB" sz="3600"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rPr>
                        <a:t>78,8%</a:t>
                      </a:r>
                      <a:endParaRPr lang="en-GB" sz="3600"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905866">
                <a:tc>
                  <a:txBody>
                    <a:bodyPr/>
                    <a:lstStyle/>
                    <a:p>
                      <a:pPr algn="l">
                        <a:lnSpc>
                          <a:spcPct val="150000"/>
                        </a:lnSpc>
                        <a:spcAft>
                          <a:spcPts val="0"/>
                        </a:spcAft>
                      </a:pPr>
                      <a:r>
                        <a:rPr lang="ru-RU" sz="3600" dirty="0">
                          <a:effectLst/>
                          <a:latin typeface="+mn-lt"/>
                          <a:ea typeface="Times New Roman" charset="0"/>
                        </a:rPr>
                        <a:t>Температура, влажность,</a:t>
                      </a:r>
                      <a:r>
                        <a:rPr lang="ru-RU" sz="3600" baseline="0" dirty="0">
                          <a:effectLst/>
                          <a:latin typeface="+mn-lt"/>
                          <a:ea typeface="Times New Roman" charset="0"/>
                        </a:rPr>
                        <a:t> свет,  </a:t>
                      </a:r>
                      <a:r>
                        <a:rPr lang="en-US" sz="3600" baseline="0" dirty="0">
                          <a:effectLst/>
                          <a:latin typeface="+mn-lt"/>
                          <a:ea typeface="Times New Roman" charset="0"/>
                        </a:rPr>
                        <a:t>id  </a:t>
                      </a:r>
                      <a:r>
                        <a:rPr lang="ru-RU" sz="3600" baseline="0" dirty="0">
                          <a:effectLst/>
                          <a:latin typeface="+mn-lt"/>
                          <a:ea typeface="Times New Roman" charset="0"/>
                        </a:rPr>
                        <a:t>датчика, дверь, окно</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ea typeface="Times New Roman" charset="0"/>
                        </a:rPr>
                        <a:t>81,2 %</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ea typeface="Times New Roman" charset="0"/>
                        </a:rPr>
                        <a:t>81,1 %</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1690626">
                <a:tc>
                  <a:txBody>
                    <a:bodyPr/>
                    <a:lstStyle/>
                    <a:p>
                      <a:pPr marL="0" marR="0" indent="0" algn="l" defTabSz="821531" rtl="0" eaLnBrk="1" fontAlgn="auto" latinLnBrk="0" hangingPunct="1">
                        <a:lnSpc>
                          <a:spcPct val="150000"/>
                        </a:lnSpc>
                        <a:spcBef>
                          <a:spcPts val="0"/>
                        </a:spcBef>
                        <a:spcAft>
                          <a:spcPts val="0"/>
                        </a:spcAft>
                        <a:buClrTx/>
                        <a:buSzTx/>
                        <a:buFontTx/>
                        <a:buNone/>
                        <a:tabLst/>
                        <a:defRPr/>
                      </a:pPr>
                      <a:r>
                        <a:rPr lang="ru-RU" sz="3600" dirty="0">
                          <a:effectLst/>
                          <a:latin typeface="+mn-lt"/>
                          <a:ea typeface="Times New Roman" charset="0"/>
                        </a:rPr>
                        <a:t>Температура, влажность,</a:t>
                      </a:r>
                      <a:r>
                        <a:rPr lang="ru-RU" sz="3600" baseline="0" dirty="0">
                          <a:effectLst/>
                          <a:latin typeface="+mn-lt"/>
                          <a:ea typeface="Times New Roman" charset="0"/>
                        </a:rPr>
                        <a:t> свет,  </a:t>
                      </a:r>
                      <a:r>
                        <a:rPr lang="en-US" sz="3600" baseline="0" dirty="0">
                          <a:effectLst/>
                          <a:latin typeface="+mn-lt"/>
                          <a:ea typeface="Times New Roman" charset="0"/>
                        </a:rPr>
                        <a:t>id  </a:t>
                      </a:r>
                      <a:r>
                        <a:rPr lang="ru-RU" sz="3600" baseline="0" dirty="0">
                          <a:effectLst/>
                          <a:latin typeface="+mn-lt"/>
                          <a:ea typeface="Times New Roman" charset="0"/>
                        </a:rPr>
                        <a:t>датчика, дверь, окно, временная метка</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5400" b="1" dirty="0">
                          <a:effectLst/>
                          <a:latin typeface="+mn-lt"/>
                        </a:rPr>
                        <a:t>9</a:t>
                      </a:r>
                      <a:r>
                        <a:rPr lang="en-US" sz="5400" b="1" dirty="0">
                          <a:effectLst/>
                          <a:latin typeface="+mn-lt"/>
                        </a:rPr>
                        <a:t>7</a:t>
                      </a:r>
                      <a:r>
                        <a:rPr lang="ru-RU" sz="5400" b="1" dirty="0">
                          <a:effectLst/>
                          <a:latin typeface="+mn-lt"/>
                        </a:rPr>
                        <a:t>,</a:t>
                      </a:r>
                      <a:r>
                        <a:rPr lang="en-US" sz="5400" b="1" dirty="0">
                          <a:effectLst/>
                          <a:latin typeface="+mn-lt"/>
                        </a:rPr>
                        <a:t>2</a:t>
                      </a:r>
                      <a:r>
                        <a:rPr lang="ru-RU" sz="5400" b="1" dirty="0">
                          <a:effectLst/>
                          <a:latin typeface="+mn-lt"/>
                        </a:rPr>
                        <a:t> %</a:t>
                      </a:r>
                      <a:endParaRPr lang="en-GB" sz="5400" b="1"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5400" b="1" dirty="0">
                          <a:effectLst/>
                          <a:latin typeface="+mn-lt"/>
                        </a:rPr>
                        <a:t>9</a:t>
                      </a:r>
                      <a:r>
                        <a:rPr lang="en-US" sz="5400" b="1" dirty="0">
                          <a:effectLst/>
                          <a:latin typeface="+mn-lt"/>
                        </a:rPr>
                        <a:t>7</a:t>
                      </a:r>
                      <a:r>
                        <a:rPr lang="ru-RU" sz="5400" b="1" dirty="0">
                          <a:effectLst/>
                          <a:latin typeface="+mn-lt"/>
                        </a:rPr>
                        <a:t>,</a:t>
                      </a:r>
                      <a:r>
                        <a:rPr lang="en-US" sz="5400" b="1" dirty="0">
                          <a:effectLst/>
                          <a:latin typeface="+mn-lt"/>
                        </a:rPr>
                        <a:t>1</a:t>
                      </a:r>
                      <a:r>
                        <a:rPr lang="ru-RU" sz="5400" b="1" dirty="0">
                          <a:effectLst/>
                          <a:latin typeface="+mn-lt"/>
                        </a:rPr>
                        <a:t>% </a:t>
                      </a:r>
                      <a:endParaRPr lang="en-GB" sz="5400" b="1"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1" name="TextBox 10"/>
          <p:cNvSpPr txBox="1"/>
          <p:nvPr/>
        </p:nvSpPr>
        <p:spPr>
          <a:xfrm>
            <a:off x="1093558" y="4598325"/>
            <a:ext cx="20680524"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4000" b="1" dirty="0">
                <a:solidFill>
                  <a:srgbClr val="263A56"/>
                </a:solidFill>
                <a:latin typeface="+mn-lt"/>
              </a:rPr>
              <a:t>Повышение точности классификации в процессе обучения нейронной сети определять количество людей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sp>
        <p:nvSpPr>
          <p:cNvPr id="12" name="TextBox 11"/>
          <p:cNvSpPr txBox="1"/>
          <p:nvPr/>
        </p:nvSpPr>
        <p:spPr>
          <a:xfrm>
            <a:off x="19375139" y="8357463"/>
            <a:ext cx="4797885"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4000" dirty="0">
                <a:latin typeface="+mn-lt"/>
              </a:rPr>
              <a:t>Вероятность угадывания:</a:t>
            </a:r>
          </a:p>
          <a:p>
            <a:pPr marL="0" marR="0" indent="0" algn="ctr" defTabSz="821531" rtl="0" fontAlgn="auto" latinLnBrk="0" hangingPunct="0">
              <a:lnSpc>
                <a:spcPct val="100000"/>
              </a:lnSpc>
              <a:spcBef>
                <a:spcPts val="0"/>
              </a:spcBef>
              <a:spcAft>
                <a:spcPts val="0"/>
              </a:spcAft>
              <a:buClrTx/>
              <a:buSzTx/>
              <a:buFontTx/>
              <a:buNone/>
              <a:tabLst/>
            </a:pPr>
            <a:r>
              <a:rPr lang="en-US" sz="4000" dirty="0">
                <a:latin typeface="+mn-lt"/>
              </a:rPr>
              <a:t>33</a:t>
            </a:r>
            <a:r>
              <a:rPr kumimoji="0" lang="ru-RU" sz="4000" b="0" i="0" u="none" strike="noStrike" cap="none" spc="0" normalizeH="0" baseline="0" dirty="0">
                <a:ln>
                  <a:noFill/>
                </a:ln>
                <a:solidFill>
                  <a:srgbClr val="000000"/>
                </a:solidFill>
                <a:effectLst/>
                <a:uFillTx/>
                <a:latin typeface="+mn-lt"/>
                <a:sym typeface="Helvetica Light"/>
              </a:rPr>
              <a:t>%</a:t>
            </a:r>
            <a:endParaRPr kumimoji="0" lang="en-US" sz="4000" b="0" i="0" u="none" strike="noStrike" cap="none" spc="0" normalizeH="0" baseline="0" dirty="0">
              <a:ln>
                <a:noFill/>
              </a:ln>
              <a:solidFill>
                <a:srgbClr val="000000"/>
              </a:solidFill>
              <a:effectLst/>
              <a:uFillTx/>
              <a:latin typeface="+mn-lt"/>
              <a:sym typeface="Helvetica Light"/>
            </a:endParaRPr>
          </a:p>
        </p:txBody>
      </p:sp>
      <p:cxnSp>
        <p:nvCxnSpPr>
          <p:cNvPr id="13"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4"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6"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0"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p15"/>
          <p:cNvSpPr/>
          <p:nvPr/>
        </p:nvSpPr>
        <p:spPr>
          <a:xfrm rot="10800000" flipH="1">
            <a:off x="17428804" y="1298592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35</a:t>
            </a:r>
          </a:p>
        </p:txBody>
      </p:sp>
      <p:sp>
        <p:nvSpPr>
          <p:cNvPr id="23"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730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Оценка качества работы нейронной сети</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1"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9" name="Table 8"/>
          <p:cNvGraphicFramePr>
            <a:graphicFrameLocks noGrp="1"/>
          </p:cNvGraphicFramePr>
          <p:nvPr>
            <p:extLst>
              <p:ext uri="{D42A27DB-BD31-4B8C-83A1-F6EECF244321}">
                <p14:modId xmlns:p14="http://schemas.microsoft.com/office/powerpoint/2010/main" val="917369568"/>
              </p:ext>
            </p:extLst>
          </p:nvPr>
        </p:nvGraphicFramePr>
        <p:xfrm>
          <a:off x="1226606" y="6138264"/>
          <a:ext cx="17805003" cy="6690360"/>
        </p:xfrm>
        <a:graphic>
          <a:graphicData uri="http://schemas.openxmlformats.org/drawingml/2006/table">
            <a:tbl>
              <a:tblPr>
                <a:tableStyleId>{5C22544A-7EE6-4342-B048-85BDC9FD1C3A}</a:tableStyleId>
              </a:tblPr>
              <a:tblGrid>
                <a:gridCol w="10172155">
                  <a:extLst>
                    <a:ext uri="{9D8B030D-6E8A-4147-A177-3AD203B41FA5}">
                      <a16:colId xmlns="" xmlns:a16="http://schemas.microsoft.com/office/drawing/2014/main" val="20000"/>
                    </a:ext>
                  </a:extLst>
                </a:gridCol>
                <a:gridCol w="3851563">
                  <a:extLst>
                    <a:ext uri="{9D8B030D-6E8A-4147-A177-3AD203B41FA5}">
                      <a16:colId xmlns="" xmlns:a16="http://schemas.microsoft.com/office/drawing/2014/main" val="20001"/>
                    </a:ext>
                  </a:extLst>
                </a:gridCol>
                <a:gridCol w="3781285">
                  <a:extLst>
                    <a:ext uri="{9D8B030D-6E8A-4147-A177-3AD203B41FA5}">
                      <a16:colId xmlns="" xmlns:a16="http://schemas.microsoft.com/office/drawing/2014/main" val="20002"/>
                    </a:ext>
                  </a:extLst>
                </a:gridCol>
              </a:tblGrid>
              <a:tr h="1594122">
                <a:tc>
                  <a:txBody>
                    <a:bodyPr/>
                    <a:lstStyle/>
                    <a:p>
                      <a:r>
                        <a:rPr lang="ru-RU" sz="3600" b="1" dirty="0">
                          <a:latin typeface="+mn-lt"/>
                        </a:rPr>
                        <a:t>Количество независимых переменных, подающихся на вход</a:t>
                      </a:r>
                      <a:endParaRPr lang="en-US" sz="36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3600" b="1" dirty="0">
                          <a:latin typeface="+mn-lt"/>
                        </a:rPr>
                        <a:t>Точность предсказания на </a:t>
                      </a:r>
                      <a:r>
                        <a:rPr lang="en-US" sz="3600" b="1" dirty="0">
                          <a:latin typeface="+mn-lt"/>
                        </a:rPr>
                        <a:t>train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3600" b="1" dirty="0">
                          <a:latin typeface="+mn-lt"/>
                        </a:rPr>
                        <a:t>Точность предсказания на </a:t>
                      </a:r>
                      <a:r>
                        <a:rPr lang="en-US" sz="3600" b="1" dirty="0">
                          <a:latin typeface="+mn-lt"/>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20787">
                <a:tc>
                  <a:txBody>
                    <a:bodyPr/>
                    <a:lstStyle/>
                    <a:p>
                      <a:pPr algn="l"/>
                      <a:r>
                        <a:rPr lang="ru-RU" sz="3600" dirty="0">
                          <a:latin typeface="+mn-lt"/>
                        </a:rPr>
                        <a:t>Только температура</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61,1</a:t>
                      </a:r>
                      <a:r>
                        <a:rPr lang="ru-RU" sz="3600" baseline="0" dirty="0">
                          <a:latin typeface="+mn-lt"/>
                        </a:rPr>
                        <a:t> %</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61,2 %</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620787">
                <a:tc>
                  <a:txBody>
                    <a:bodyPr/>
                    <a:lstStyle/>
                    <a:p>
                      <a:pPr algn="l"/>
                      <a:r>
                        <a:rPr lang="ru-RU" sz="3600" dirty="0">
                          <a:latin typeface="+mn-lt"/>
                        </a:rPr>
                        <a:t>Температура и влажность</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63,2</a:t>
                      </a:r>
                      <a:r>
                        <a:rPr lang="en-US" sz="3600" baseline="0" dirty="0">
                          <a:latin typeface="+mn-lt"/>
                        </a:rPr>
                        <a:t> </a:t>
                      </a:r>
                      <a:r>
                        <a:rPr lang="ru-RU" sz="3600" baseline="0" dirty="0">
                          <a:latin typeface="+mn-lt"/>
                        </a:rPr>
                        <a:t>%</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3600" dirty="0">
                          <a:latin typeface="+mn-lt"/>
                        </a:rPr>
                        <a:t>63,0%</a:t>
                      </a:r>
                      <a:endParaRPr lang="en-US" sz="3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871640">
                <a:tc>
                  <a:txBody>
                    <a:bodyPr/>
                    <a:lstStyle/>
                    <a:p>
                      <a:pPr algn="l">
                        <a:lnSpc>
                          <a:spcPct val="150000"/>
                        </a:lnSpc>
                        <a:spcAft>
                          <a:spcPts val="0"/>
                        </a:spcAft>
                      </a:pPr>
                      <a:r>
                        <a:rPr lang="ru-RU" sz="3600" dirty="0">
                          <a:effectLst/>
                          <a:latin typeface="+mn-lt"/>
                          <a:ea typeface="Times New Roman" charset="0"/>
                        </a:rPr>
                        <a:t>Температура, влажность,</a:t>
                      </a:r>
                      <a:r>
                        <a:rPr lang="ru-RU" sz="3600" baseline="0" dirty="0">
                          <a:effectLst/>
                          <a:latin typeface="+mn-lt"/>
                          <a:ea typeface="Times New Roman" charset="0"/>
                        </a:rPr>
                        <a:t> свет,  </a:t>
                      </a:r>
                      <a:r>
                        <a:rPr lang="en-US" sz="3600" baseline="0" dirty="0">
                          <a:effectLst/>
                          <a:latin typeface="+mn-lt"/>
                          <a:ea typeface="Times New Roman" charset="0"/>
                        </a:rPr>
                        <a:t>id  </a:t>
                      </a:r>
                      <a:r>
                        <a:rPr lang="ru-RU" sz="3600" baseline="0" dirty="0">
                          <a:effectLst/>
                          <a:latin typeface="+mn-lt"/>
                          <a:ea typeface="Times New Roman" charset="0"/>
                        </a:rPr>
                        <a:t>датчика</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rPr>
                        <a:t>73,4%</a:t>
                      </a:r>
                      <a:endParaRPr lang="en-GB" sz="3600"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rPr>
                        <a:t>73,2%</a:t>
                      </a:r>
                      <a:endParaRPr lang="en-GB" sz="3600"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871640">
                <a:tc>
                  <a:txBody>
                    <a:bodyPr/>
                    <a:lstStyle/>
                    <a:p>
                      <a:pPr algn="l">
                        <a:lnSpc>
                          <a:spcPct val="150000"/>
                        </a:lnSpc>
                        <a:spcAft>
                          <a:spcPts val="0"/>
                        </a:spcAft>
                      </a:pPr>
                      <a:r>
                        <a:rPr lang="ru-RU" sz="3600" dirty="0">
                          <a:effectLst/>
                          <a:latin typeface="+mn-lt"/>
                          <a:ea typeface="Times New Roman" charset="0"/>
                        </a:rPr>
                        <a:t>Температура, влажность,</a:t>
                      </a:r>
                      <a:r>
                        <a:rPr lang="ru-RU" sz="3600" baseline="0" dirty="0">
                          <a:effectLst/>
                          <a:latin typeface="+mn-lt"/>
                          <a:ea typeface="Times New Roman" charset="0"/>
                        </a:rPr>
                        <a:t> свет,  </a:t>
                      </a:r>
                      <a:r>
                        <a:rPr lang="en-US" sz="3600" baseline="0" dirty="0">
                          <a:effectLst/>
                          <a:latin typeface="+mn-lt"/>
                          <a:ea typeface="Times New Roman" charset="0"/>
                        </a:rPr>
                        <a:t>id  </a:t>
                      </a:r>
                      <a:r>
                        <a:rPr lang="ru-RU" sz="3600" baseline="0" dirty="0">
                          <a:effectLst/>
                          <a:latin typeface="+mn-lt"/>
                          <a:ea typeface="Times New Roman" charset="0"/>
                        </a:rPr>
                        <a:t>датчика, дверь, окно</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ea typeface="Times New Roman" charset="0"/>
                        </a:rPr>
                        <a:t>74,8 %</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600" dirty="0">
                          <a:effectLst/>
                          <a:latin typeface="+mn-lt"/>
                          <a:ea typeface="Times New Roman" charset="0"/>
                        </a:rPr>
                        <a:t>74,5 %</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1626750">
                <a:tc>
                  <a:txBody>
                    <a:bodyPr/>
                    <a:lstStyle/>
                    <a:p>
                      <a:pPr marL="0" marR="0" indent="0" algn="l" defTabSz="821531" rtl="0" eaLnBrk="1" fontAlgn="auto" latinLnBrk="0" hangingPunct="1">
                        <a:lnSpc>
                          <a:spcPct val="150000"/>
                        </a:lnSpc>
                        <a:spcBef>
                          <a:spcPts val="0"/>
                        </a:spcBef>
                        <a:spcAft>
                          <a:spcPts val="0"/>
                        </a:spcAft>
                        <a:buClrTx/>
                        <a:buSzTx/>
                        <a:buFontTx/>
                        <a:buNone/>
                        <a:tabLst/>
                        <a:defRPr/>
                      </a:pPr>
                      <a:r>
                        <a:rPr lang="ru-RU" sz="3600" dirty="0">
                          <a:effectLst/>
                          <a:latin typeface="+mn-lt"/>
                          <a:ea typeface="Times New Roman" charset="0"/>
                        </a:rPr>
                        <a:t>Температура, влажность,</a:t>
                      </a:r>
                      <a:r>
                        <a:rPr lang="ru-RU" sz="3600" baseline="0" dirty="0">
                          <a:effectLst/>
                          <a:latin typeface="+mn-lt"/>
                          <a:ea typeface="Times New Roman" charset="0"/>
                        </a:rPr>
                        <a:t> свет,  </a:t>
                      </a:r>
                      <a:r>
                        <a:rPr lang="en-US" sz="3600" baseline="0" dirty="0">
                          <a:effectLst/>
                          <a:latin typeface="+mn-lt"/>
                          <a:ea typeface="Times New Roman" charset="0"/>
                        </a:rPr>
                        <a:t>id  </a:t>
                      </a:r>
                      <a:r>
                        <a:rPr lang="ru-RU" sz="3600" baseline="0" dirty="0">
                          <a:effectLst/>
                          <a:latin typeface="+mn-lt"/>
                          <a:ea typeface="Times New Roman" charset="0"/>
                        </a:rPr>
                        <a:t>датчика, дверь, окно, временная метка</a:t>
                      </a:r>
                      <a:endParaRPr lang="en-GB" sz="3600" dirty="0">
                        <a:effectLst/>
                        <a:latin typeface="+mn-lt"/>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5400" b="1" dirty="0">
                          <a:effectLst/>
                          <a:latin typeface="+mn-lt"/>
                        </a:rPr>
                        <a:t>9</a:t>
                      </a:r>
                      <a:r>
                        <a:rPr lang="en-US" sz="5400" b="1" dirty="0">
                          <a:effectLst/>
                          <a:latin typeface="+mn-lt"/>
                        </a:rPr>
                        <a:t>2</a:t>
                      </a:r>
                      <a:r>
                        <a:rPr lang="ru-RU" sz="5400" b="1" dirty="0">
                          <a:effectLst/>
                          <a:latin typeface="+mn-lt"/>
                        </a:rPr>
                        <a:t>,</a:t>
                      </a:r>
                      <a:r>
                        <a:rPr lang="en-US" sz="5400" b="1" dirty="0">
                          <a:effectLst/>
                          <a:latin typeface="+mn-lt"/>
                        </a:rPr>
                        <a:t>9</a:t>
                      </a:r>
                      <a:r>
                        <a:rPr lang="ru-RU" sz="5400" b="1" dirty="0">
                          <a:effectLst/>
                          <a:latin typeface="+mn-lt"/>
                        </a:rPr>
                        <a:t> %</a:t>
                      </a:r>
                      <a:endParaRPr lang="en-GB" sz="5400" b="1"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5400" b="1" dirty="0">
                          <a:effectLst/>
                          <a:latin typeface="+mn-lt"/>
                        </a:rPr>
                        <a:t>9</a:t>
                      </a:r>
                      <a:r>
                        <a:rPr lang="en-US" sz="5400" b="1" dirty="0">
                          <a:effectLst/>
                          <a:latin typeface="+mn-lt"/>
                        </a:rPr>
                        <a:t>2</a:t>
                      </a:r>
                      <a:r>
                        <a:rPr lang="ru-RU" sz="5400" b="1" dirty="0">
                          <a:effectLst/>
                          <a:latin typeface="+mn-lt"/>
                        </a:rPr>
                        <a:t>,</a:t>
                      </a:r>
                      <a:r>
                        <a:rPr lang="en-US" sz="5400" b="1" dirty="0">
                          <a:effectLst/>
                          <a:latin typeface="+mn-lt"/>
                        </a:rPr>
                        <a:t>5</a:t>
                      </a:r>
                      <a:r>
                        <a:rPr lang="ru-RU" sz="5400" b="1" dirty="0">
                          <a:effectLst/>
                          <a:latin typeface="+mn-lt"/>
                        </a:rPr>
                        <a:t>% </a:t>
                      </a:r>
                      <a:endParaRPr lang="en-GB" sz="5400" b="1" dirty="0">
                        <a:effectLst/>
                        <a:latin typeface="+mn-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1" name="TextBox 10"/>
          <p:cNvSpPr txBox="1"/>
          <p:nvPr/>
        </p:nvSpPr>
        <p:spPr>
          <a:xfrm>
            <a:off x="1093558" y="4598325"/>
            <a:ext cx="20680524"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4000" b="1" dirty="0">
                <a:solidFill>
                  <a:srgbClr val="263A56"/>
                </a:solidFill>
                <a:latin typeface="+mn-lt"/>
              </a:rPr>
              <a:t>Повышение точности классификации в процессе обучения нейронной сети определять вид деятельности в помещении</a:t>
            </a:r>
            <a:r>
              <a:rPr lang="en-GB" sz="4000" dirty="0">
                <a:solidFill>
                  <a:srgbClr val="263A56"/>
                </a:solidFill>
                <a:latin typeface="+mn-lt"/>
              </a:rPr>
              <a:t> </a:t>
            </a:r>
            <a:endParaRPr kumimoji="0" lang="en-US" sz="4000" b="0" u="none" strike="noStrike" cap="none" spc="0" normalizeH="0" baseline="0" dirty="0">
              <a:ln>
                <a:noFill/>
              </a:ln>
              <a:solidFill>
                <a:srgbClr val="263A56"/>
              </a:solidFill>
              <a:effectLst/>
              <a:uFillTx/>
              <a:latin typeface="+mn-lt"/>
              <a:sym typeface="Helvetica Light"/>
            </a:endParaRPr>
          </a:p>
        </p:txBody>
      </p:sp>
      <p:sp>
        <p:nvSpPr>
          <p:cNvPr id="2" name="TextBox 1"/>
          <p:cNvSpPr txBox="1"/>
          <p:nvPr/>
        </p:nvSpPr>
        <p:spPr>
          <a:xfrm>
            <a:off x="19375139" y="8357463"/>
            <a:ext cx="4797885"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4000" dirty="0">
                <a:latin typeface="+mn-lt"/>
              </a:rPr>
              <a:t>Вероятность угадывания:</a:t>
            </a:r>
          </a:p>
          <a:p>
            <a:pPr marL="0" marR="0" indent="0" algn="ctr" defTabSz="821531" rtl="0" fontAlgn="auto" latinLnBrk="0" hangingPunct="0">
              <a:lnSpc>
                <a:spcPct val="100000"/>
              </a:lnSpc>
              <a:spcBef>
                <a:spcPts val="0"/>
              </a:spcBef>
              <a:spcAft>
                <a:spcPts val="0"/>
              </a:spcAft>
              <a:buClrTx/>
              <a:buSzTx/>
              <a:buFontTx/>
              <a:buNone/>
              <a:tabLst/>
            </a:pPr>
            <a:r>
              <a:rPr kumimoji="0" lang="ru-RU" sz="4000" b="0" i="0" u="none" strike="noStrike" cap="none" spc="0" normalizeH="0" baseline="0" dirty="0">
                <a:ln>
                  <a:noFill/>
                </a:ln>
                <a:solidFill>
                  <a:srgbClr val="000000"/>
                </a:solidFill>
                <a:effectLst/>
                <a:uFillTx/>
                <a:latin typeface="+mn-lt"/>
                <a:sym typeface="Helvetica Light"/>
              </a:rPr>
              <a:t>20%</a:t>
            </a:r>
            <a:endParaRPr kumimoji="0" lang="en-US" sz="4000" b="0" i="0" u="none" strike="noStrike" cap="none" spc="0" normalizeH="0" baseline="0" dirty="0">
              <a:ln>
                <a:noFill/>
              </a:ln>
              <a:solidFill>
                <a:srgbClr val="000000"/>
              </a:solidFill>
              <a:effectLst/>
              <a:uFillTx/>
              <a:latin typeface="+mn-lt"/>
              <a:sym typeface="Helvetica Light"/>
            </a:endParaRPr>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36</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20818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выводы</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4417581"/>
            <a:ext cx="21506374" cy="48426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numCol="1" spcCol="1075318"/>
          <a:lstStyle/>
          <a:p>
            <a:pPr marL="304800" indent="-304800" algn="l">
              <a:spcBef>
                <a:spcPts val="2800"/>
              </a:spcBef>
              <a:buSzPct val="100000"/>
              <a:buChar char="•"/>
              <a:defRPr sz="2800">
                <a:solidFill>
                  <a:srgbClr val="253957"/>
                </a:solidFill>
                <a:latin typeface="+mn-lt"/>
                <a:ea typeface="+mn-ea"/>
                <a:cs typeface="+mn-cs"/>
                <a:sym typeface="Arial Narrow"/>
              </a:defRPr>
            </a:pPr>
            <a:endParaRPr sz="4000" dirty="0"/>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4747375"/>
            <a:ext cx="21506374" cy="368970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numCol="1"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latin typeface="+mn-lt"/>
                <a:sym typeface="Arial Narrow"/>
              </a:rPr>
              <a:t>построены две </a:t>
            </a:r>
            <a:r>
              <a:rPr lang="ru-RU" sz="4000" dirty="0" err="1">
                <a:latin typeface="+mn-lt"/>
                <a:sym typeface="Arial Narrow"/>
              </a:rPr>
              <a:t>нейросети</a:t>
            </a:r>
            <a:r>
              <a:rPr lang="ru-RU" sz="4000" dirty="0">
                <a:latin typeface="+mn-lt"/>
                <a:sym typeface="Arial Narrow"/>
              </a:rPr>
              <a:t>, обрабатывающие показания с датчиков, установленных в офисном помещении</a:t>
            </a:r>
            <a:endParaRPr lang="en-GB" sz="4000" dirty="0">
              <a:latin typeface="+mn-lt"/>
              <a:sym typeface="Arial Narrow"/>
            </a:endParaRP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latin typeface="+mn-lt"/>
                <a:sym typeface="Arial Narrow"/>
              </a:rPr>
              <a:t>точность определения количества человек в помещении может составлять 97,1%</a:t>
            </a:r>
            <a:r>
              <a:rPr lang="en-GB" sz="4000" dirty="0">
                <a:latin typeface="+mn-lt"/>
                <a:sym typeface="Arial Narrow"/>
              </a:rPr>
              <a:t> </a:t>
            </a:r>
          </a:p>
          <a:p>
            <a:pPr marL="304800" indent="-304800" algn="l">
              <a:spcBef>
                <a:spcPts val="2800"/>
              </a:spcBef>
              <a:buSzPct val="100000"/>
              <a:buFontTx/>
              <a:buChar char="•"/>
              <a:defRPr sz="2800">
                <a:solidFill>
                  <a:srgbClr val="253957"/>
                </a:solidFill>
                <a:latin typeface="+mn-lt"/>
                <a:ea typeface="+mn-ea"/>
                <a:cs typeface="+mn-cs"/>
                <a:sym typeface="Arial Narrow"/>
              </a:defRPr>
            </a:pPr>
            <a:r>
              <a:rPr lang="ru-RU" sz="4000" dirty="0">
                <a:latin typeface="+mn-lt"/>
                <a:sym typeface="Arial Narrow"/>
              </a:rPr>
              <a:t>точность определения вида деятельности - 92,5%.</a:t>
            </a:r>
            <a:endParaRPr lang="en-US" sz="4000" dirty="0">
              <a:latin typeface="+mn-lt"/>
              <a:sym typeface="Arial Narrow"/>
            </a:endParaRPr>
          </a:p>
          <a:p>
            <a:pPr marL="304800" indent="-304800" algn="l">
              <a:spcBef>
                <a:spcPts val="2800"/>
              </a:spcBef>
              <a:buSzPct val="100000"/>
              <a:buFontTx/>
              <a:buChar char="•"/>
              <a:defRPr sz="2800">
                <a:solidFill>
                  <a:srgbClr val="253957"/>
                </a:solidFill>
                <a:latin typeface="+mn-lt"/>
                <a:ea typeface="+mn-ea"/>
                <a:cs typeface="+mn-cs"/>
                <a:sym typeface="Arial Narrow"/>
              </a:defRPr>
            </a:pPr>
            <a:r>
              <a:rPr lang="ru-RU" sz="4000" dirty="0">
                <a:latin typeface="+mn-lt"/>
                <a:sym typeface="Arial Narrow"/>
              </a:rPr>
              <a:t>точность прогноза повышается, в зависимости от количества данных, используемых для обучения</a:t>
            </a:r>
            <a:r>
              <a:rPr lang="en-GB" sz="4000" dirty="0">
                <a:latin typeface="+mn-lt"/>
                <a:sym typeface="Arial Narrow"/>
              </a:rPr>
              <a:t>,</a:t>
            </a:r>
          </a:p>
          <a:p>
            <a:pPr marL="304800" indent="-304800" algn="l">
              <a:spcBef>
                <a:spcPts val="2800"/>
              </a:spcBef>
              <a:buSzPct val="100000"/>
              <a:buFontTx/>
              <a:buChar char="•"/>
              <a:defRPr sz="2800">
                <a:solidFill>
                  <a:srgbClr val="253957"/>
                </a:solidFill>
                <a:latin typeface="+mn-lt"/>
                <a:ea typeface="+mn-ea"/>
                <a:cs typeface="+mn-cs"/>
                <a:sym typeface="Arial Narrow"/>
              </a:defRPr>
            </a:pPr>
            <a:r>
              <a:rPr lang="ru-RU" sz="4000" dirty="0">
                <a:latin typeface="+mn-lt"/>
                <a:sym typeface="Arial Narrow"/>
              </a:rPr>
              <a:t>даже утечка таких "незаметных" данных, как температура и относительная влажность, может серьезно нарушить неприкосновенность частной жизни и конфиденциальность на предприятиях</a:t>
            </a:r>
            <a:r>
              <a:rPr lang="en-GB" sz="4000" dirty="0">
                <a:latin typeface="+mn-lt"/>
                <a:sym typeface="Arial Narrow"/>
              </a:rPr>
              <a:t> </a:t>
            </a:r>
            <a:endParaRPr lang="ru-RU" sz="4000" dirty="0">
              <a:latin typeface="+mn-lt"/>
              <a:sym typeface="Arial Narrow"/>
            </a:endParaRPr>
          </a:p>
          <a:p>
            <a:pPr marL="304800" indent="-304800" algn="l">
              <a:spcBef>
                <a:spcPts val="2800"/>
              </a:spcBef>
              <a:buSzPct val="100000"/>
              <a:buFontTx/>
              <a:buChar char="•"/>
              <a:defRPr sz="2800">
                <a:solidFill>
                  <a:srgbClr val="253957"/>
                </a:solidFill>
                <a:latin typeface="+mn-lt"/>
                <a:ea typeface="+mn-ea"/>
                <a:cs typeface="+mn-cs"/>
                <a:sym typeface="Arial Narrow"/>
              </a:defRPr>
            </a:pPr>
            <a:r>
              <a:rPr lang="ru-RU" sz="4000" dirty="0">
                <a:latin typeface="+mn-lt"/>
                <a:sym typeface="Arial Narrow"/>
              </a:rPr>
              <a:t>необходимо обеспечивать высокую надежность систем «Умных» помещений </a:t>
            </a:r>
            <a:endParaRPr lang="en-GB" sz="4000" dirty="0">
              <a:latin typeface="+mn-lt"/>
              <a:sym typeface="Arial Narrow"/>
            </a:endParaRPr>
          </a:p>
          <a:p>
            <a:pPr marL="304800" indent="-304800" algn="l">
              <a:spcBef>
                <a:spcPts val="2800"/>
              </a:spcBef>
              <a:buSzPct val="100000"/>
              <a:buChar char="•"/>
              <a:defRPr sz="2800">
                <a:solidFill>
                  <a:srgbClr val="253957"/>
                </a:solidFill>
                <a:latin typeface="+mn-lt"/>
                <a:ea typeface="+mn-ea"/>
                <a:cs typeface="+mn-cs"/>
                <a:sym typeface="Arial Narrow"/>
              </a:defRPr>
            </a:pPr>
            <a:endParaRPr lang="en-GB" sz="4000" dirty="0">
              <a:latin typeface="+mn-lt"/>
              <a:sym typeface="Arial Narrow"/>
            </a:endParaRPr>
          </a:p>
        </p:txBody>
      </p:sp>
      <p:cxnSp>
        <p:nvCxnSpPr>
          <p:cNvPr id="11"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37</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949" y="5067690"/>
            <a:ext cx="21506374" cy="48426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numCol="1"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построить другие модели (не </a:t>
            </a:r>
            <a:r>
              <a:rPr lang="ru-RU" sz="4000" dirty="0" err="1"/>
              <a:t>нейросети</a:t>
            </a:r>
            <a:r>
              <a:rPr lang="ru-RU" sz="4000" dirty="0"/>
              <a:t>) и сравнить качество,</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поэкспериментировать с параметрами построенной </a:t>
            </a:r>
            <a:r>
              <a:rPr lang="ru-RU" sz="4000" dirty="0" err="1"/>
              <a:t>нейросети</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построить </a:t>
            </a:r>
            <a:r>
              <a:rPr lang="ru-RU" sz="4000" dirty="0" err="1"/>
              <a:t>нейросети</a:t>
            </a:r>
            <a:r>
              <a:rPr lang="ru-RU" sz="4000" dirty="0"/>
              <a:t> другой архитектуры,</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использовать данный подход для выявления иных паттернов в данных (потребуется переобучить сеть, изменить настройки</a:t>
            </a:r>
            <a:r>
              <a:rPr lang="en-US" sz="4000" dirty="0"/>
              <a:t>)</a:t>
            </a:r>
            <a:r>
              <a:rPr lang="ru-RU" sz="4000" dirty="0"/>
              <a:t>.</a:t>
            </a: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Дальнейшие исследования</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4417581"/>
            <a:ext cx="21506374" cy="484268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numCol="1" spcCol="1075318"/>
          <a:lstStyle/>
          <a:p>
            <a:pPr marL="304800" indent="-304800" algn="l">
              <a:spcBef>
                <a:spcPts val="2800"/>
              </a:spcBef>
              <a:buSzPct val="100000"/>
              <a:buChar char="•"/>
              <a:defRPr sz="2800">
                <a:solidFill>
                  <a:srgbClr val="253957"/>
                </a:solidFill>
                <a:latin typeface="+mn-lt"/>
                <a:ea typeface="+mn-ea"/>
                <a:cs typeface="+mn-cs"/>
                <a:sym typeface="Arial Narrow"/>
              </a:defRPr>
            </a:pPr>
            <a:endParaRPr sz="4000" dirty="0"/>
          </a:p>
        </p:txBody>
      </p:sp>
      <p:cxnSp>
        <p:nvCxnSpPr>
          <p:cNvPr id="11"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632182" y="13095220"/>
            <a:ext cx="639919" cy="584775"/>
          </a:xfrm>
          <a:prstGeom prst="rect">
            <a:avLst/>
          </a:prstGeom>
          <a:noFill/>
        </p:spPr>
        <p:txBody>
          <a:bodyPr wrap="none" rtlCol="0">
            <a:spAutoFit/>
          </a:bodyPr>
          <a:lstStyle/>
          <a:p>
            <a:r>
              <a:rPr lang="ru-RU" sz="3200" dirty="0">
                <a:solidFill>
                  <a:srgbClr val="263A56"/>
                </a:solidFill>
              </a:rPr>
              <a:t>38</a:t>
            </a:r>
          </a:p>
        </p:txBody>
      </p:sp>
      <p:sp>
        <p:nvSpPr>
          <p:cNvPr id="21" name="Google Shape;79;p15"/>
          <p:cNvSpPr/>
          <p:nvPr/>
        </p:nvSpPr>
        <p:spPr>
          <a:xfrm rot="10800000" flipH="1">
            <a:off x="22385660" y="12942640"/>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12849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Очень крутой…"/>
          <p:cNvSpPr txBox="1"/>
          <p:nvPr/>
        </p:nvSpPr>
        <p:spPr>
          <a:xfrm>
            <a:off x="7295456" y="449288"/>
            <a:ext cx="9793088" cy="130476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solidFill>
                  <a:schemeClr val="bg1"/>
                </a:solidFill>
              </a:rPr>
              <a:t>Спасибо за внимание!</a:t>
            </a:r>
            <a:endParaRPr dirty="0">
              <a:solidFill>
                <a:schemeClr val="bg1"/>
              </a:solidFill>
            </a:endParaRPr>
          </a:p>
        </p:txBody>
      </p:sp>
      <p:sp>
        <p:nvSpPr>
          <p:cNvPr id="7" name="Адрес: ТехтТехтТехтТехтТехтТехтТехтТехтТехтТехтТехтТехтТехт"/>
          <p:cNvSpPr txBox="1"/>
          <p:nvPr/>
        </p:nvSpPr>
        <p:spPr>
          <a:xfrm>
            <a:off x="6719392" y="12441076"/>
            <a:ext cx="8579502"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dirty="0"/>
              <a:t>Адрес:</a:t>
            </a:r>
            <a:r>
              <a:rPr lang="ru-RU" dirty="0"/>
              <a:t> 614070, г. Пермь, бульвар Гагарина, 37а</a:t>
            </a:r>
            <a:endParaRPr dirty="0"/>
          </a:p>
        </p:txBody>
      </p:sp>
      <p:sp>
        <p:nvSpPr>
          <p:cNvPr id="8" name="www.text"/>
          <p:cNvSpPr txBox="1"/>
          <p:nvPr/>
        </p:nvSpPr>
        <p:spPr>
          <a:xfrm>
            <a:off x="4487144" y="12441075"/>
            <a:ext cx="3147353" cy="513601"/>
          </a:xfrm>
          <a:prstGeom prst="rect">
            <a:avLst/>
          </a:prstGeom>
          <a:ln w="12700">
            <a:miter lim="400000"/>
          </a:ln>
          <a:extLst>
            <a:ext uri="{C572A759-6A51-4108-AA02-DFA0A04FC94B}">
              <ma14:wrappingTextBoxFlag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a:t>https://</a:t>
            </a:r>
            <a:r>
              <a:rPr lang="en-US" dirty="0" err="1"/>
              <a:t>perm.hse.ru</a:t>
            </a:r>
            <a:r>
              <a:rPr lang="en-US" dirty="0"/>
              <a:t>/</a:t>
            </a:r>
            <a:endParaRPr dirty="0"/>
          </a:p>
        </p:txBody>
      </p:sp>
      <p:sp>
        <p:nvSpPr>
          <p:cNvPr id="9" name="Телефон.: +Х (ХХХ) ХХХ ХХХХ"/>
          <p:cNvSpPr txBox="1"/>
          <p:nvPr/>
        </p:nvSpPr>
        <p:spPr>
          <a:xfrm>
            <a:off x="17808624" y="12441075"/>
            <a:ext cx="4328255"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dirty="0"/>
              <a:t>Телефон.: </a:t>
            </a:r>
            <a:r>
              <a:rPr lang="is-IS" dirty="0"/>
              <a:t> (342) 254-56-08</a:t>
            </a:r>
            <a:endParaRPr dirty="0"/>
          </a:p>
        </p:txBody>
      </p:sp>
      <mc:AlternateContent xmlns:mc="http://schemas.openxmlformats.org/markup-compatibility/2006">
        <mc:Choice xmlns:psuz="http://schemas.microsoft.com/office/powerpoint/2016/summaryzoom" Requires="psuz">
          <p:graphicFrame>
            <p:nvGraphicFramePr>
              <p:cNvPr id="10" name="Интерактивное оглавление 9">
                <a:extLst>
                  <a:ext uri="{FF2B5EF4-FFF2-40B4-BE49-F238E27FC236}">
                    <a16:creationId xmlns="" xmlns:a16="http://schemas.microsoft.com/office/drawing/2014/main" id="{63D656FE-75D8-4912-A48E-A564E01EAC25}"/>
                  </a:ext>
                </a:extLst>
              </p:cNvPr>
              <p:cNvGraphicFramePr>
                <a:graphicFrameLocks noChangeAspect="1"/>
              </p:cNvGraphicFramePr>
              <p:nvPr>
                <p:extLst>
                  <p:ext uri="{D42A27DB-BD31-4B8C-83A1-F6EECF244321}">
                    <p14:modId xmlns:p14="http://schemas.microsoft.com/office/powerpoint/2010/main" val="3444380838"/>
                  </p:ext>
                </p:extLst>
              </p:nvPr>
            </p:nvGraphicFramePr>
            <p:xfrm>
              <a:off x="3046984" y="804587"/>
              <a:ext cx="18290032" cy="12193354"/>
            </p:xfrm>
            <a:graphic>
              <a:graphicData uri="http://schemas.microsoft.com/office/powerpoint/2016/summaryzoom">
                <psuz:summaryZm>
                  <psuz:summaryZmObj sectionId="{771AA2BD-BCA2-451A-A771-B9943251657D}">
                    <psuz:zmPr id="{FFDBCC1E-293A-4EC3-9136-7FCC32645023}" transitionDur="1000">
                      <p166:blipFill xmlns:p166="http://schemas.microsoft.com/office/powerpoint/2016/6/main">
                        <a:blip r:embed="rId3"/>
                        <a:stretch>
                          <a:fillRect/>
                        </a:stretch>
                      </p166:blipFill>
                      <p166:spPr xmlns:p166="http://schemas.microsoft.com/office/powerpoint/2016/6/main">
                        <a:xfrm>
                          <a:off x="708739" y="1261251"/>
                          <a:ext cx="5487009" cy="3086442"/>
                        </a:xfrm>
                        <a:prstGeom prst="rect">
                          <a:avLst/>
                        </a:prstGeom>
                        <a:ln w="3175">
                          <a:solidFill>
                            <a:prstClr val="ltGray"/>
                          </a:solidFill>
                        </a:ln>
                      </p166:spPr>
                    </psuz:zmPr>
                  </psuz:summaryZmObj>
                  <psuz:summaryZmObj sectionId="{EF864B67-20E7-453F-BF0F-EDF9DEA26F05}">
                    <psuz:zmPr id="{66D69ED9-1D0D-4559-B63A-E7166D72FE66}" transitionDur="1000">
                      <p166:blipFill xmlns:p166="http://schemas.microsoft.com/office/powerpoint/2016/6/main">
                        <a:blip r:embed="rId4"/>
                        <a:stretch>
                          <a:fillRect/>
                        </a:stretch>
                      </p166:blipFill>
                      <p166:spPr xmlns:p166="http://schemas.microsoft.com/office/powerpoint/2016/6/main">
                        <a:xfrm>
                          <a:off x="6401511" y="1261251"/>
                          <a:ext cx="5487009" cy="3086442"/>
                        </a:xfrm>
                        <a:prstGeom prst="rect">
                          <a:avLst/>
                        </a:prstGeom>
                        <a:ln w="3175">
                          <a:solidFill>
                            <a:prstClr val="ltGray"/>
                          </a:solidFill>
                        </a:ln>
                      </p166:spPr>
                    </psuz:zmPr>
                  </psuz:summaryZmObj>
                  <psuz:summaryZmObj sectionId="{740F1868-DF79-442E-A575-A7B051ED7C73}">
                    <psuz:zmPr id="{0773F8C1-12BE-4776-975E-193518714227}" transitionDur="1000">
                      <p166:blipFill xmlns:p166="http://schemas.microsoft.com/office/powerpoint/2016/6/main">
                        <a:blip r:embed="rId5"/>
                        <a:stretch>
                          <a:fillRect/>
                        </a:stretch>
                      </p166:blipFill>
                      <p166:spPr xmlns:p166="http://schemas.microsoft.com/office/powerpoint/2016/6/main">
                        <a:xfrm>
                          <a:off x="12094283" y="1261251"/>
                          <a:ext cx="5487009" cy="3086442"/>
                        </a:xfrm>
                        <a:prstGeom prst="rect">
                          <a:avLst/>
                        </a:prstGeom>
                        <a:ln w="3175">
                          <a:solidFill>
                            <a:prstClr val="ltGray"/>
                          </a:solidFill>
                        </a:ln>
                      </p166:spPr>
                    </psuz:zmPr>
                  </psuz:summaryZmObj>
                  <psuz:summaryZmObj sectionId="{825E4F95-F603-4D25-BB2A-72ACDCA89766}">
                    <psuz:zmPr id="{0EEEC966-CAEB-4DF8-8909-E1EAFC54B91C}" transitionDur="1000">
                      <p166:blipFill xmlns:p166="http://schemas.microsoft.com/office/powerpoint/2016/6/main">
                        <a:blip r:embed="rId6"/>
                        <a:stretch>
                          <a:fillRect/>
                        </a:stretch>
                      </p166:blipFill>
                      <p166:spPr xmlns:p166="http://schemas.microsoft.com/office/powerpoint/2016/6/main">
                        <a:xfrm>
                          <a:off x="708739" y="4553456"/>
                          <a:ext cx="5487009" cy="3086442"/>
                        </a:xfrm>
                        <a:prstGeom prst="rect">
                          <a:avLst/>
                        </a:prstGeom>
                        <a:ln w="3175">
                          <a:solidFill>
                            <a:prstClr val="ltGray"/>
                          </a:solidFill>
                        </a:ln>
                      </p166:spPr>
                    </psuz:zmPr>
                  </psuz:summaryZmObj>
                  <psuz:summaryZmObj sectionId="{D3BC6359-582E-43C6-8E1E-DA9C192FD71A}">
                    <psuz:zmPr id="{8ED06D46-6501-4900-AA7A-B44A8A22834C}" transitionDur="1000">
                      <p166:blipFill xmlns:p166="http://schemas.microsoft.com/office/powerpoint/2016/6/main">
                        <a:blip r:embed="rId7"/>
                        <a:stretch>
                          <a:fillRect/>
                        </a:stretch>
                      </p166:blipFill>
                      <p166:spPr xmlns:p166="http://schemas.microsoft.com/office/powerpoint/2016/6/main">
                        <a:xfrm>
                          <a:off x="6401511" y="4553456"/>
                          <a:ext cx="5487009" cy="3086442"/>
                        </a:xfrm>
                        <a:prstGeom prst="rect">
                          <a:avLst/>
                        </a:prstGeom>
                        <a:ln w="3175">
                          <a:solidFill>
                            <a:prstClr val="ltGray"/>
                          </a:solidFill>
                        </a:ln>
                      </p166:spPr>
                    </psuz:zmPr>
                  </psuz:summaryZmObj>
                  <psuz:summaryZmObj sectionId="{A490F6EC-39BE-4BFC-822F-B2083B10DA86}">
                    <psuz:zmPr id="{A8FA7619-D1E6-4B87-936C-05BD59BD27C9}" transitionDur="1000">
                      <p166:blipFill xmlns:p166="http://schemas.microsoft.com/office/powerpoint/2016/6/main">
                        <a:blip r:embed="rId8"/>
                        <a:stretch>
                          <a:fillRect/>
                        </a:stretch>
                      </p166:blipFill>
                      <p166:spPr xmlns:p166="http://schemas.microsoft.com/office/powerpoint/2016/6/main">
                        <a:xfrm>
                          <a:off x="12094283" y="4553456"/>
                          <a:ext cx="5487009" cy="3086442"/>
                        </a:xfrm>
                        <a:prstGeom prst="rect">
                          <a:avLst/>
                        </a:prstGeom>
                        <a:ln w="3175">
                          <a:solidFill>
                            <a:prstClr val="ltGray"/>
                          </a:solidFill>
                        </a:ln>
                      </p166:spPr>
                    </psuz:zmPr>
                  </psuz:summaryZmObj>
                  <psuz:summaryZmObj sectionId="{1033E881-2E59-4354-B89B-87FCB858BB68}">
                    <psuz:zmPr id="{E065AD21-3A1C-4CA2-A271-129B24426ADA}" transitionDur="1000">
                      <p166:blipFill xmlns:p166="http://schemas.microsoft.com/office/powerpoint/2016/6/main">
                        <a:blip r:embed="rId9"/>
                        <a:stretch>
                          <a:fillRect/>
                        </a:stretch>
                      </p166:blipFill>
                      <p166:spPr xmlns:p166="http://schemas.microsoft.com/office/powerpoint/2016/6/main">
                        <a:xfrm>
                          <a:off x="708739" y="7845661"/>
                          <a:ext cx="5487009" cy="3086442"/>
                        </a:xfrm>
                        <a:prstGeom prst="rect">
                          <a:avLst/>
                        </a:prstGeom>
                        <a:ln w="3175">
                          <a:solidFill>
                            <a:prstClr val="ltGray"/>
                          </a:solidFill>
                        </a:ln>
                      </p166:spPr>
                    </psuz:zmPr>
                  </psuz:summaryZmObj>
                  <psuz:summaryZmObj sectionId="{05162671-E2A2-4CFB-B355-679D7930270B}">
                    <psuz:zmPr id="{2C472804-BD49-4C3F-9C4B-FE337F54997C}" transitionDur="1000">
                      <p166:blipFill xmlns:p166="http://schemas.microsoft.com/office/powerpoint/2016/6/main">
                        <a:blip r:embed="rId10"/>
                        <a:stretch>
                          <a:fillRect/>
                        </a:stretch>
                      </p166:blipFill>
                      <p166:spPr xmlns:p166="http://schemas.microsoft.com/office/powerpoint/2016/6/main">
                        <a:xfrm>
                          <a:off x="6401511" y="7845661"/>
                          <a:ext cx="5487009" cy="3086442"/>
                        </a:xfrm>
                        <a:prstGeom prst="rect">
                          <a:avLst/>
                        </a:prstGeom>
                        <a:ln w="3175">
                          <a:solidFill>
                            <a:prstClr val="ltGray"/>
                          </a:solidFill>
                        </a:ln>
                      </p166:spPr>
                    </psuz:zmPr>
                  </psuz:summaryZmObj>
                  <psuz:summaryZmObj sectionId="{CBCE8BA4-32EC-4543-A2D9-79AB9E795BAC}">
                    <psuz:zmPr id="{5A04E8AC-4E3D-49B5-B8BC-DCCBF658585C}" transitionDur="1000">
                      <p166:blipFill xmlns:p166="http://schemas.microsoft.com/office/powerpoint/2016/6/main">
                        <a:blip r:embed="rId11"/>
                        <a:stretch>
                          <a:fillRect/>
                        </a:stretch>
                      </p166:blipFill>
                      <p166:spPr xmlns:p166="http://schemas.microsoft.com/office/powerpoint/2016/6/main">
                        <a:xfrm>
                          <a:off x="12094283" y="7845661"/>
                          <a:ext cx="5487009" cy="3086442"/>
                        </a:xfrm>
                        <a:prstGeom prst="rect">
                          <a:avLst/>
                        </a:prstGeom>
                        <a:ln w="3175">
                          <a:solidFill>
                            <a:prstClr val="ltGray"/>
                          </a:solidFill>
                        </a:ln>
                      </p166:spPr>
                    </psuz:zmPr>
                  </psuz:summaryZmObj>
                  <psuz:gridLayout/>
                </psuz:summaryZm>
              </a:graphicData>
            </a:graphic>
          </p:graphicFrame>
        </mc:Choice>
        <mc:Fallback>
          <p:grpSp>
            <p:nvGrpSpPr>
              <p:cNvPr id="10" name="Интерактивное оглавление 9">
                <a:extLst>
                  <a:ext uri="{FF2B5EF4-FFF2-40B4-BE49-F238E27FC236}">
                    <a16:creationId xmlns="" xmlns:a16="http://schemas.microsoft.com/office/drawing/2014/main" id="{63D656FE-75D8-4912-A48E-A564E01EAC25}"/>
                  </a:ext>
                </a:extLst>
              </p:cNvPr>
              <p:cNvGrpSpPr>
                <a:grpSpLocks noGrp="1" noUngrp="1" noRot="1" noChangeAspect="1" noMove="1" noResize="1"/>
              </p:cNvGrpSpPr>
              <p:nvPr/>
            </p:nvGrpSpPr>
            <p:grpSpPr>
              <a:xfrm>
                <a:off x="3046984" y="804587"/>
                <a:ext cx="18290032" cy="12193354"/>
                <a:chOff x="3046984" y="804587"/>
                <a:chExt cx="18290032" cy="12193354"/>
              </a:xfrm>
            </p:grpSpPr>
            <p:pic>
              <p:nvPicPr>
                <p:cNvPr id="2" name="Picture 2">
                  <a:hlinkClick r:id="rId12"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55723" y="2065838"/>
                  <a:ext cx="5487009" cy="3086442"/>
                </a:xfrm>
                <a:prstGeom prst="rect">
                  <a:avLst/>
                </a:prstGeom>
                <a:ln w="3175">
                  <a:solidFill>
                    <a:prstClr val="ltGray"/>
                  </a:solidFill>
                </a:ln>
              </p:spPr>
            </p:pic>
            <p:pic>
              <p:nvPicPr>
                <p:cNvPr id="3" name="Picture 3">
                  <a:hlinkClick r:id="rId13"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9448495" y="2065838"/>
                  <a:ext cx="5487009" cy="3086442"/>
                </a:xfrm>
                <a:prstGeom prst="rect">
                  <a:avLst/>
                </a:prstGeom>
                <a:ln w="3175">
                  <a:solidFill>
                    <a:prstClr val="ltGray"/>
                  </a:solidFill>
                </a:ln>
              </p:spPr>
            </p:pic>
            <p:pic>
              <p:nvPicPr>
                <p:cNvPr id="4" name="Picture 4">
                  <a:hlinkClick r:id="rId14"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5141267" y="2065838"/>
                  <a:ext cx="5487009" cy="3086442"/>
                </a:xfrm>
                <a:prstGeom prst="rect">
                  <a:avLst/>
                </a:prstGeom>
                <a:ln w="3175">
                  <a:solidFill>
                    <a:prstClr val="ltGray"/>
                  </a:solidFill>
                </a:ln>
              </p:spPr>
            </p:pic>
            <p:pic>
              <p:nvPicPr>
                <p:cNvPr id="5" name="Picture 5">
                  <a:hlinkClick r:id="rId15"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3755723" y="5358043"/>
                  <a:ext cx="5487009" cy="3086442"/>
                </a:xfrm>
                <a:prstGeom prst="rect">
                  <a:avLst/>
                </a:prstGeom>
                <a:ln w="3175">
                  <a:solidFill>
                    <a:prstClr val="ltGray"/>
                  </a:solidFill>
                </a:ln>
              </p:spPr>
            </p:pic>
            <p:pic>
              <p:nvPicPr>
                <p:cNvPr id="11" name="Picture 11">
                  <a:hlinkClick r:id="rId16"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9448495" y="5358043"/>
                  <a:ext cx="5487009" cy="3086442"/>
                </a:xfrm>
                <a:prstGeom prst="rect">
                  <a:avLst/>
                </a:prstGeom>
                <a:ln w="3175">
                  <a:solidFill>
                    <a:prstClr val="ltGray"/>
                  </a:solidFill>
                </a:ln>
              </p:spPr>
            </p:pic>
            <p:pic>
              <p:nvPicPr>
                <p:cNvPr id="12" name="Picture 12">
                  <a:hlinkClick r:id="rId17"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15141267" y="5358043"/>
                  <a:ext cx="5487009" cy="3086442"/>
                </a:xfrm>
                <a:prstGeom prst="rect">
                  <a:avLst/>
                </a:prstGeom>
                <a:ln w="3175">
                  <a:solidFill>
                    <a:prstClr val="ltGray"/>
                  </a:solidFill>
                </a:ln>
              </p:spPr>
            </p:pic>
            <p:pic>
              <p:nvPicPr>
                <p:cNvPr id="13" name="Picture 13">
                  <a:hlinkClick r:id="rId18"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3755723" y="8650248"/>
                  <a:ext cx="5487009" cy="3086442"/>
                </a:xfrm>
                <a:prstGeom prst="rect">
                  <a:avLst/>
                </a:prstGeom>
                <a:ln w="3175">
                  <a:solidFill>
                    <a:prstClr val="ltGray"/>
                  </a:solidFill>
                </a:ln>
              </p:spPr>
            </p:pic>
            <p:pic>
              <p:nvPicPr>
                <p:cNvPr id="14" name="Picture 14">
                  <a:hlinkClick r:id="rId19"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9448495" y="8650248"/>
                  <a:ext cx="5487009" cy="3086442"/>
                </a:xfrm>
                <a:prstGeom prst="rect">
                  <a:avLst/>
                </a:prstGeom>
                <a:ln w="3175">
                  <a:solidFill>
                    <a:prstClr val="ltGray"/>
                  </a:solidFill>
                </a:ln>
              </p:spPr>
            </p:pic>
            <p:pic>
              <p:nvPicPr>
                <p:cNvPr id="15" name="Picture 15">
                  <a:hlinkClick r:id="rId20"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15141267" y="8650248"/>
                  <a:ext cx="5487009" cy="3086442"/>
                </a:xfrm>
                <a:prstGeom prst="rect">
                  <a:avLst/>
                </a:prstGeom>
                <a:ln w="3175">
                  <a:solidFill>
                    <a:prstClr val="ltGray"/>
                  </a:solidFill>
                </a:ln>
              </p:spPr>
            </p:pic>
          </p:grpSp>
        </mc:Fallback>
      </mc:AlternateContent>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81345" y="2912539"/>
            <a:ext cx="16073440" cy="11489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проекта</a:t>
            </a:r>
            <a:endParaRPr dirty="0"/>
          </a:p>
        </p:txBody>
      </p:sp>
      <p:graphicFrame>
        <p:nvGraphicFramePr>
          <p:cNvPr id="3" name="Diagram 2"/>
          <p:cNvGraphicFramePr/>
          <p:nvPr>
            <p:extLst>
              <p:ext uri="{D42A27DB-BD31-4B8C-83A1-F6EECF244321}">
                <p14:modId xmlns:p14="http://schemas.microsoft.com/office/powerpoint/2010/main" val="1434433004"/>
              </p:ext>
            </p:extLst>
          </p:nvPr>
        </p:nvGraphicFramePr>
        <p:xfrm>
          <a:off x="1201064" y="7213809"/>
          <a:ext cx="21504096" cy="4828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 name="Заголовок основного текста"/>
          <p:cNvSpPr txBox="1"/>
          <p:nvPr/>
        </p:nvSpPr>
        <p:spPr>
          <a:xfrm>
            <a:off x="1226608" y="6349808"/>
            <a:ext cx="16073438" cy="8640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Задачи</a:t>
            </a:r>
            <a:endParaRPr dirty="0"/>
          </a:p>
        </p:txBody>
      </p:sp>
      <p:pic>
        <p:nvPicPr>
          <p:cNvPr id="63" name="Изображение" descr="Изображение"/>
          <p:cNvPicPr>
            <a:picLocks noChangeAspect="1"/>
          </p:cNvPicPr>
          <p:nvPr/>
        </p:nvPicPr>
        <p:blipFill>
          <a:blip r:embed="rId7">
            <a:extLst/>
          </a:blip>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4" y="3950338"/>
            <a:ext cx="21504096" cy="148380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lvl="0" algn="l">
              <a:lnSpc>
                <a:spcPct val="150000"/>
              </a:lnSpc>
            </a:pPr>
            <a:r>
              <a:rPr lang="ru-RU" sz="4400" dirty="0">
                <a:solidFill>
                  <a:srgbClr val="263A56"/>
                </a:solidFill>
                <a:latin typeface="+mn-lt"/>
              </a:rPr>
              <a:t>создание нейронной сети, способной предсказывать наличие и количество людей в помещении и различать виды их деятельности</a:t>
            </a:r>
          </a:p>
        </p:txBody>
      </p:sp>
      <p:sp>
        <p:nvSpPr>
          <p:cNvPr id="1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cxnSp>
        <p:nvCxnSpPr>
          <p:cNvPr id="12"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3" name="Google Shape;72;p15"/>
          <p:cNvSpPr/>
          <p:nvPr/>
        </p:nvSpPr>
        <p:spPr>
          <a:xfrm rot="10800000" flipH="1">
            <a:off x="907100" y="12912125"/>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5"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p15"/>
          <p:cNvSpPr/>
          <p:nvPr/>
        </p:nvSpPr>
        <p:spPr>
          <a:xfrm rot="10800000" flipH="1">
            <a:off x="3038817" y="12908316"/>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9"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4</a:t>
            </a:r>
          </a:p>
        </p:txBody>
      </p:sp>
      <p:sp>
        <p:nvSpPr>
          <p:cNvPr id="22"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2386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769929896"/>
              </p:ext>
            </p:extLst>
          </p:nvPr>
        </p:nvGraphicFramePr>
        <p:xfrm>
          <a:off x="1071140" y="5633864"/>
          <a:ext cx="21523142" cy="4842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Очень крутой заголовок…"/>
          <p:cNvSpPr txBox="1"/>
          <p:nvPr/>
        </p:nvSpPr>
        <p:spPr>
          <a:xfrm>
            <a:off x="1115664" y="2972787"/>
            <a:ext cx="21506374" cy="129292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Постановка задачи </a:t>
            </a:r>
            <a:r>
              <a:rPr lang="ru-RU"/>
              <a:t>анализа данных</a:t>
            </a:r>
            <a:endParaRPr dirty="0"/>
          </a:p>
        </p:txBody>
      </p:sp>
      <p:sp>
        <p:nvSpPr>
          <p:cNvPr id="67" name="Заголовок основного текста"/>
          <p:cNvSpPr txBox="1"/>
          <p:nvPr/>
        </p:nvSpPr>
        <p:spPr>
          <a:xfrm>
            <a:off x="1115664" y="3985901"/>
            <a:ext cx="16073439"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Задача классификации</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8">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4" name="TextBox 3"/>
          <p:cNvSpPr txBox="1"/>
          <p:nvPr/>
        </p:nvSpPr>
        <p:spPr>
          <a:xfrm>
            <a:off x="3314066" y="11157009"/>
            <a:ext cx="17280371"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lvl="0"/>
            <a:r>
              <a:rPr lang="ru-RU" sz="4000">
                <a:latin typeface="+mn-lt"/>
              </a:rPr>
              <a:t>Классификация - отнесении объекта к одной из категорий на основании его признаков </a:t>
            </a:r>
          </a:p>
          <a:p>
            <a:pPr marL="0" marR="0" indent="0" algn="ctr" defTabSz="821531"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rgbClr val="000000"/>
              </a:solidFill>
              <a:effectLst/>
              <a:uFillTx/>
              <a:latin typeface="+mn-lt"/>
              <a:sym typeface="Helvetica Light"/>
            </a:endParaRPr>
          </a:p>
        </p:txBody>
      </p:sp>
      <p:cxnSp>
        <p:nvCxnSpPr>
          <p:cNvPr id="15"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6" name="Google Shape;72;p15"/>
          <p:cNvSpPr/>
          <p:nvPr/>
        </p:nvSpPr>
        <p:spPr>
          <a:xfrm rot="10800000" flipH="1">
            <a:off x="907100" y="12912125"/>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8"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p15"/>
          <p:cNvSpPr/>
          <p:nvPr/>
        </p:nvSpPr>
        <p:spPr>
          <a:xfrm rot="10800000" flipH="1">
            <a:off x="3038817" y="12908316"/>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22"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TextBox 23">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5</a:t>
            </a:r>
          </a:p>
        </p:txBody>
      </p:sp>
      <p:sp>
        <p:nvSpPr>
          <p:cNvPr id="25"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110880" y="5712421"/>
            <a:ext cx="21523142" cy="28083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marL="571500" indent="-571500" algn="l">
              <a:spcBef>
                <a:spcPts val="2800"/>
              </a:spcBef>
              <a:buSzPct val="100000"/>
              <a:buFont typeface="Arial" charset="0"/>
              <a:buChar char="•"/>
              <a:defRPr sz="2800">
                <a:solidFill>
                  <a:srgbClr val="253957"/>
                </a:solidFill>
                <a:latin typeface="+mn-lt"/>
                <a:ea typeface="+mn-ea"/>
                <a:cs typeface="+mn-cs"/>
                <a:sym typeface="Arial Narrow"/>
              </a:defRPr>
            </a:pPr>
            <a:r>
              <a:rPr lang="en-US" sz="4000" dirty="0"/>
              <a:t>Python</a:t>
            </a:r>
            <a:endParaRPr sz="4000" dirty="0"/>
          </a:p>
          <a:p>
            <a:pPr marL="571500" indent="-571500" algn="l">
              <a:spcBef>
                <a:spcPts val="2800"/>
              </a:spcBef>
              <a:buSzPct val="100000"/>
              <a:buFont typeface="Arial" charset="0"/>
              <a:buChar char="•"/>
              <a:defRPr sz="2800">
                <a:solidFill>
                  <a:srgbClr val="253957"/>
                </a:solidFill>
                <a:latin typeface="+mn-lt"/>
                <a:ea typeface="+mn-ea"/>
                <a:cs typeface="+mn-cs"/>
                <a:sym typeface="Arial Narrow"/>
              </a:defRPr>
            </a:pPr>
            <a:r>
              <a:rPr lang="en-US" sz="4000" dirty="0"/>
              <a:t>R</a:t>
            </a:r>
          </a:p>
          <a:p>
            <a:pPr marL="571500" indent="-571500" algn="l">
              <a:spcBef>
                <a:spcPts val="2800"/>
              </a:spcBef>
              <a:buSzPct val="100000"/>
              <a:buFont typeface="Arial" charset="0"/>
              <a:buChar char="•"/>
              <a:defRPr sz="2800">
                <a:solidFill>
                  <a:srgbClr val="253957"/>
                </a:solidFill>
                <a:latin typeface="+mn-lt"/>
                <a:ea typeface="+mn-ea"/>
                <a:cs typeface="+mn-cs"/>
                <a:sym typeface="Arial Narrow"/>
              </a:defRPr>
            </a:pPr>
            <a:r>
              <a:rPr lang="en-US" sz="4000" dirty="0" err="1"/>
              <a:t>MatLab</a:t>
            </a:r>
            <a:endParaRPr sz="4000" dirty="0"/>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способа построения </a:t>
            </a:r>
            <a:r>
              <a:rPr lang="ru-RU" dirty="0" err="1"/>
              <a:t>нейроной</a:t>
            </a:r>
            <a:r>
              <a:rPr lang="ru-RU" dirty="0"/>
              <a:t> сети</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9" name="image9.png"/>
          <p:cNvPicPr/>
          <p:nvPr/>
        </p:nvPicPr>
        <p:blipFill>
          <a:blip r:embed="rId4"/>
          <a:srcRect/>
          <a:stretch>
            <a:fillRect/>
          </a:stretch>
        </p:blipFill>
        <p:spPr>
          <a:xfrm>
            <a:off x="9186778" y="4603008"/>
            <a:ext cx="14041560" cy="8874224"/>
          </a:xfrm>
          <a:prstGeom prst="rect">
            <a:avLst/>
          </a:prstGeom>
          <a:ln/>
        </p:spPr>
      </p:pic>
      <p:sp>
        <p:nvSpPr>
          <p:cNvPr id="11" name="Заголовок основного текста"/>
          <p:cNvSpPr txBox="1"/>
          <p:nvPr/>
        </p:nvSpPr>
        <p:spPr>
          <a:xfrm>
            <a:off x="1115664" y="3940537"/>
            <a:ext cx="16073439"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языка программирования</a:t>
            </a:r>
            <a:endParaRPr dirty="0"/>
          </a:p>
        </p:txBody>
      </p:sp>
      <p:cxnSp>
        <p:nvCxnSpPr>
          <p:cNvPr id="12"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3"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5"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p15"/>
          <p:cNvSpPr/>
          <p:nvPr/>
        </p:nvSpPr>
        <p:spPr>
          <a:xfrm rot="10800000" flipH="1">
            <a:off x="3038817" y="12908316"/>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9"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6</a:t>
            </a:r>
          </a:p>
        </p:txBody>
      </p:sp>
      <p:sp>
        <p:nvSpPr>
          <p:cNvPr id="22"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2110880" y="5712421"/>
            <a:ext cx="21523142" cy="28083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marL="571500" indent="-571500" algn="l">
              <a:spcBef>
                <a:spcPts val="2800"/>
              </a:spcBef>
              <a:buSzPct val="100000"/>
              <a:buFont typeface="Arial" charset="0"/>
              <a:buChar char="•"/>
              <a:defRPr sz="2800">
                <a:solidFill>
                  <a:srgbClr val="253957"/>
                </a:solidFill>
                <a:latin typeface="+mn-lt"/>
                <a:ea typeface="+mn-ea"/>
                <a:cs typeface="+mn-cs"/>
                <a:sym typeface="Arial Narrow"/>
              </a:defRPr>
            </a:pPr>
            <a:r>
              <a:rPr lang="en-US" sz="4000" dirty="0"/>
              <a:t>Python</a:t>
            </a:r>
            <a:endParaRPr sz="4000" dirty="0"/>
          </a:p>
          <a:p>
            <a:pPr marL="571500" indent="-571500" algn="l">
              <a:spcBef>
                <a:spcPts val="2800"/>
              </a:spcBef>
              <a:buSzPct val="100000"/>
              <a:buFont typeface="Arial" charset="0"/>
              <a:buChar char="•"/>
              <a:defRPr sz="2800">
                <a:solidFill>
                  <a:srgbClr val="253957"/>
                </a:solidFill>
                <a:latin typeface="+mn-lt"/>
                <a:ea typeface="+mn-ea"/>
                <a:cs typeface="+mn-cs"/>
                <a:sym typeface="Arial Narrow"/>
              </a:defRPr>
            </a:pPr>
            <a:r>
              <a:rPr lang="en-US" sz="4000" dirty="0"/>
              <a:t>R</a:t>
            </a:r>
          </a:p>
          <a:p>
            <a:pPr marL="571500" indent="-571500" algn="l">
              <a:spcBef>
                <a:spcPts val="2800"/>
              </a:spcBef>
              <a:buSzPct val="100000"/>
              <a:buFont typeface="Arial" charset="0"/>
              <a:buChar char="•"/>
              <a:defRPr sz="2800">
                <a:solidFill>
                  <a:srgbClr val="253957"/>
                </a:solidFill>
                <a:latin typeface="+mn-lt"/>
                <a:ea typeface="+mn-ea"/>
                <a:cs typeface="+mn-cs"/>
                <a:sym typeface="Arial Narrow"/>
              </a:defRPr>
            </a:pPr>
            <a:r>
              <a:rPr lang="en-US" sz="4000" dirty="0" err="1"/>
              <a:t>MatLab</a:t>
            </a:r>
            <a:endParaRPr sz="4000" dirty="0"/>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способа построения </a:t>
            </a:r>
            <a:r>
              <a:rPr lang="ru-RU" dirty="0" err="1"/>
              <a:t>нейроной</a:t>
            </a:r>
            <a:r>
              <a:rPr lang="ru-RU" dirty="0"/>
              <a:t> сети</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pic>
        <p:nvPicPr>
          <p:cNvPr id="9" name="image9.png"/>
          <p:cNvPicPr/>
          <p:nvPr/>
        </p:nvPicPr>
        <p:blipFill>
          <a:blip r:embed="rId4"/>
          <a:srcRect/>
          <a:stretch>
            <a:fillRect/>
          </a:stretch>
        </p:blipFill>
        <p:spPr>
          <a:xfrm>
            <a:off x="9186778" y="4603008"/>
            <a:ext cx="14041560" cy="8874224"/>
          </a:xfrm>
          <a:prstGeom prst="rect">
            <a:avLst/>
          </a:prstGeom>
          <a:ln/>
        </p:spPr>
      </p:pic>
      <p:sp>
        <p:nvSpPr>
          <p:cNvPr id="11" name="Заголовок основного текста"/>
          <p:cNvSpPr txBox="1"/>
          <p:nvPr/>
        </p:nvSpPr>
        <p:spPr>
          <a:xfrm>
            <a:off x="1115664" y="3940537"/>
            <a:ext cx="16073439"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языка программирования</a:t>
            </a:r>
            <a:endParaRPr dirty="0"/>
          </a:p>
        </p:txBody>
      </p:sp>
      <p:sp>
        <p:nvSpPr>
          <p:cNvPr id="10" name="Rectangle 9"/>
          <p:cNvSpPr/>
          <p:nvPr/>
        </p:nvSpPr>
        <p:spPr>
          <a:xfrm>
            <a:off x="1812736" y="5565012"/>
            <a:ext cx="3092797" cy="860492"/>
          </a:xfrm>
          <a:prstGeom prst="rect">
            <a:avLst/>
          </a:prstGeom>
          <a:noFill/>
          <a:ln w="12700" cap="flat">
            <a:solidFill>
              <a:srgbClr val="263A56"/>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j-lt"/>
              <a:ea typeface="+mj-ea"/>
              <a:cs typeface="+mj-cs"/>
              <a:sym typeface="Helvetica Light"/>
            </a:endParaRPr>
          </a:p>
        </p:txBody>
      </p:sp>
      <p:cxnSp>
        <p:nvCxnSpPr>
          <p:cNvPr id="12"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3"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5"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p15"/>
          <p:cNvSpPr/>
          <p:nvPr/>
        </p:nvSpPr>
        <p:spPr>
          <a:xfrm rot="10800000" flipH="1">
            <a:off x="3038817" y="12908316"/>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9"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7</a:t>
            </a:r>
          </a:p>
        </p:txBody>
      </p:sp>
      <p:sp>
        <p:nvSpPr>
          <p:cNvPr id="22"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5660757" y="1296896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5673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способа построения </a:t>
            </a:r>
            <a:r>
              <a:rPr lang="ru-RU" dirty="0" err="1"/>
              <a:t>нейроной</a:t>
            </a:r>
            <a:r>
              <a:rPr lang="ru-RU" dirty="0"/>
              <a:t> сети</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332910022"/>
              </p:ext>
            </p:extLst>
          </p:nvPr>
        </p:nvGraphicFramePr>
        <p:xfrm>
          <a:off x="2686944" y="5330396"/>
          <a:ext cx="18149551" cy="7081570"/>
        </p:xfrm>
        <a:graphic>
          <a:graphicData uri="http://schemas.openxmlformats.org/drawingml/2006/table">
            <a:tbl>
              <a:tblPr>
                <a:tableStyleId>{5C22544A-7EE6-4342-B048-85BDC9FD1C3A}</a:tableStyleId>
              </a:tblPr>
              <a:tblGrid>
                <a:gridCol w="11774189">
                  <a:extLst>
                    <a:ext uri="{9D8B030D-6E8A-4147-A177-3AD203B41FA5}">
                      <a16:colId xmlns="" xmlns:a16="http://schemas.microsoft.com/office/drawing/2014/main" val="20000"/>
                    </a:ext>
                  </a:extLst>
                </a:gridCol>
                <a:gridCol w="2258974">
                  <a:extLst>
                    <a:ext uri="{9D8B030D-6E8A-4147-A177-3AD203B41FA5}">
                      <a16:colId xmlns="" xmlns:a16="http://schemas.microsoft.com/office/drawing/2014/main" val="20001"/>
                    </a:ext>
                  </a:extLst>
                </a:gridCol>
                <a:gridCol w="1559240">
                  <a:extLst>
                    <a:ext uri="{9D8B030D-6E8A-4147-A177-3AD203B41FA5}">
                      <a16:colId xmlns="" xmlns:a16="http://schemas.microsoft.com/office/drawing/2014/main" val="20002"/>
                    </a:ext>
                  </a:extLst>
                </a:gridCol>
                <a:gridCol w="2557148">
                  <a:extLst>
                    <a:ext uri="{9D8B030D-6E8A-4147-A177-3AD203B41FA5}">
                      <a16:colId xmlns="" xmlns:a16="http://schemas.microsoft.com/office/drawing/2014/main" val="20003"/>
                    </a:ext>
                  </a:extLst>
                </a:gridCol>
              </a:tblGrid>
              <a:tr h="1487763">
                <a:tc>
                  <a:txBody>
                    <a:bodyPr/>
                    <a:lstStyle/>
                    <a:p>
                      <a:pPr algn="ctr">
                        <a:lnSpc>
                          <a:spcPct val="150000"/>
                        </a:lnSpc>
                        <a:spcAft>
                          <a:spcPts val="0"/>
                        </a:spcAft>
                      </a:pPr>
                      <a:r>
                        <a:rPr lang="ru-RU" sz="3200" dirty="0">
                          <a:effectLst/>
                        </a:rPr>
                        <a:t>Характеристика</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TensorFlow/Keras</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Theano/Keras</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dirty="0" err="1">
                          <a:effectLst/>
                        </a:rPr>
                        <a:t>Torch</a:t>
                      </a:r>
                      <a:r>
                        <a:rPr lang="ru-RU" sz="3200" dirty="0">
                          <a:effectLst/>
                        </a:rPr>
                        <a:t>/</a:t>
                      </a:r>
                      <a:r>
                        <a:rPr lang="ru-RU" sz="3200" dirty="0" err="1">
                          <a:effectLst/>
                        </a:rPr>
                        <a:t>Pytorch</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797168">
                <a:tc>
                  <a:txBody>
                    <a:bodyPr/>
                    <a:lstStyle/>
                    <a:p>
                      <a:pPr algn="just">
                        <a:lnSpc>
                          <a:spcPct val="150000"/>
                        </a:lnSpc>
                        <a:spcAft>
                          <a:spcPts val="0"/>
                        </a:spcAft>
                      </a:pPr>
                      <a:r>
                        <a:rPr lang="ru-RU" sz="3200" dirty="0">
                          <a:effectLst/>
                        </a:rPr>
                        <a:t>Библиотека, специально разработанная для машинного обучения</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797168">
                <a:tc>
                  <a:txBody>
                    <a:bodyPr/>
                    <a:lstStyle/>
                    <a:p>
                      <a:pPr algn="just">
                        <a:lnSpc>
                          <a:spcPct val="150000"/>
                        </a:lnSpc>
                        <a:spcAft>
                          <a:spcPts val="0"/>
                        </a:spcAft>
                      </a:pPr>
                      <a:r>
                        <a:rPr lang="ru-RU" sz="3200" dirty="0">
                          <a:effectLst/>
                        </a:rPr>
                        <a:t>Сохраняет актуальность на сегодняшний день</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1</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797168">
                <a:tc>
                  <a:txBody>
                    <a:bodyPr/>
                    <a:lstStyle/>
                    <a:p>
                      <a:pPr algn="just">
                        <a:lnSpc>
                          <a:spcPct val="150000"/>
                        </a:lnSpc>
                        <a:spcAft>
                          <a:spcPts val="0"/>
                        </a:spcAft>
                      </a:pPr>
                      <a:r>
                        <a:rPr lang="ru-RU" sz="3200">
                          <a:effectLst/>
                        </a:rPr>
                        <a:t>Основан на Python</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797168">
                <a:tc>
                  <a:txBody>
                    <a:bodyPr/>
                    <a:lstStyle/>
                    <a:p>
                      <a:pPr algn="just">
                        <a:lnSpc>
                          <a:spcPct val="150000"/>
                        </a:lnSpc>
                        <a:spcAft>
                          <a:spcPts val="0"/>
                        </a:spcAft>
                      </a:pPr>
                      <a:r>
                        <a:rPr lang="ru-RU" sz="3200">
                          <a:effectLst/>
                        </a:rPr>
                        <a:t>Простота в использовании</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1</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797168">
                <a:tc>
                  <a:txBody>
                    <a:bodyPr/>
                    <a:lstStyle/>
                    <a:p>
                      <a:pPr algn="just">
                        <a:lnSpc>
                          <a:spcPct val="150000"/>
                        </a:lnSpc>
                        <a:spcAft>
                          <a:spcPts val="0"/>
                        </a:spcAft>
                      </a:pPr>
                      <a:r>
                        <a:rPr lang="ru-RU" sz="3200" dirty="0">
                          <a:effectLst/>
                        </a:rPr>
                        <a:t>Подходит для реализации поставленной задачи</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797168">
                <a:tc>
                  <a:txBody>
                    <a:bodyPr/>
                    <a:lstStyle/>
                    <a:p>
                      <a:pPr algn="just">
                        <a:lnSpc>
                          <a:spcPct val="150000"/>
                        </a:lnSpc>
                        <a:spcAft>
                          <a:spcPts val="0"/>
                        </a:spcAft>
                      </a:pPr>
                      <a:r>
                        <a:rPr lang="ru-RU" sz="3200">
                          <a:effectLst/>
                        </a:rPr>
                        <a:t>Полнота документации</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1</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797168">
                <a:tc>
                  <a:txBody>
                    <a:bodyPr/>
                    <a:lstStyle/>
                    <a:p>
                      <a:pPr algn="r">
                        <a:lnSpc>
                          <a:spcPct val="150000"/>
                        </a:lnSpc>
                        <a:spcAft>
                          <a:spcPts val="0"/>
                        </a:spcAft>
                      </a:pPr>
                      <a:r>
                        <a:rPr lang="ru-RU" sz="3200" dirty="0">
                          <a:effectLst/>
                        </a:rPr>
                        <a:t>Итого:</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b="1" dirty="0">
                          <a:effectLst/>
                        </a:rPr>
                        <a:t>17</a:t>
                      </a:r>
                      <a:endParaRPr lang="en-GB" sz="32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13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dirty="0">
                          <a:effectLst/>
                        </a:rPr>
                        <a:t>14</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11" name="Заголовок основного текста"/>
          <p:cNvSpPr txBox="1"/>
          <p:nvPr/>
        </p:nvSpPr>
        <p:spPr>
          <a:xfrm>
            <a:off x="1115664" y="3940537"/>
            <a:ext cx="16073439"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библиотеки</a:t>
            </a:r>
            <a:endParaRPr dirty="0"/>
          </a:p>
        </p:txBody>
      </p:sp>
      <p:cxnSp>
        <p:nvCxnSpPr>
          <p:cNvPr id="12"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3"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5"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9"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8</a:t>
            </a:r>
          </a:p>
        </p:txBody>
      </p:sp>
      <p:sp>
        <p:nvSpPr>
          <p:cNvPr id="22"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5660757" y="1296896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5156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способа построения </a:t>
            </a:r>
            <a:r>
              <a:rPr lang="ru-RU" dirty="0" err="1"/>
              <a:t>нейроной</a:t>
            </a:r>
            <a:r>
              <a:rPr lang="ru-RU" dirty="0"/>
              <a:t> сети</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7"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экономики, менеджмента и бизнес-информатики</a:t>
            </a:r>
            <a:endParaRPr dirty="0"/>
          </a:p>
        </p:txBody>
      </p:sp>
      <p:sp>
        <p:nvSpPr>
          <p:cNvPr id="11" name="Заголовок основного текста"/>
          <p:cNvSpPr txBox="1"/>
          <p:nvPr/>
        </p:nvSpPr>
        <p:spPr>
          <a:xfrm>
            <a:off x="1115664" y="3940537"/>
            <a:ext cx="16073439" cy="132494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Выбор библиотеки</a:t>
            </a:r>
            <a:endParaRPr dirty="0"/>
          </a:p>
        </p:txBody>
      </p:sp>
      <p:cxnSp>
        <p:nvCxnSpPr>
          <p:cNvPr id="10" name="Google Shape;71;p15"/>
          <p:cNvCxnSpPr/>
          <p:nvPr/>
        </p:nvCxnSpPr>
        <p:spPr>
          <a:xfrm>
            <a:off x="-50100" y="13152727"/>
            <a:ext cx="24434100" cy="0"/>
          </a:xfrm>
          <a:prstGeom prst="straightConnector1">
            <a:avLst/>
          </a:prstGeom>
          <a:noFill/>
          <a:ln w="9525" cap="flat" cmpd="sng">
            <a:solidFill>
              <a:srgbClr val="073763"/>
            </a:solidFill>
            <a:prstDash val="solid"/>
            <a:round/>
            <a:headEnd type="none" w="med" len="med"/>
            <a:tailEnd type="none" w="med" len="med"/>
          </a:ln>
        </p:spPr>
      </p:cxnSp>
      <p:sp>
        <p:nvSpPr>
          <p:cNvPr id="12" name="Google Shape;72;p15"/>
          <p:cNvSpPr/>
          <p:nvPr/>
        </p:nvSpPr>
        <p:spPr>
          <a:xfrm rot="10800000" flipH="1">
            <a:off x="907100" y="12912125"/>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4;p15"/>
          <p:cNvSpPr txBox="1"/>
          <p:nvPr/>
        </p:nvSpPr>
        <p:spPr>
          <a:xfrm>
            <a:off x="167049" y="13197111"/>
            <a:ext cx="24057200" cy="555350"/>
          </a:xfrm>
          <a:prstGeom prst="rect">
            <a:avLst/>
          </a:prstGeom>
          <a:noFill/>
          <a:ln>
            <a:noFill/>
          </a:ln>
        </p:spPr>
        <p:txBody>
          <a:bodyPr spcFirstLastPara="1" wrap="square" lIns="91425" tIns="91425" rIns="91425" bIns="91425" anchor="t" anchorCtr="0">
            <a:noAutofit/>
          </a:bodyPr>
          <a:lstStyle/>
          <a:p>
            <a:pPr lvl="0" algn="l"/>
            <a:r>
              <a:rPr lang="ru-RU" sz="2400" dirty="0">
                <a:latin typeface="Arial Narrow"/>
                <a:ea typeface="Arial Narrow"/>
                <a:cs typeface="Arial Narrow"/>
                <a:sym typeface="Arial Narrow"/>
              </a:rPr>
              <a:t>Постановка задачи  </a:t>
            </a:r>
            <a:r>
              <a:rPr lang="en-US" sz="2400" dirty="0">
                <a:latin typeface="Arial Narrow"/>
                <a:ea typeface="Arial Narrow"/>
                <a:cs typeface="Arial Narrow"/>
                <a:sym typeface="Arial Narrow"/>
              </a:rPr>
              <a:t>    Python               </a:t>
            </a:r>
            <a:r>
              <a:rPr lang="en-US" sz="2400" dirty="0" err="1">
                <a:latin typeface="Arial Narrow"/>
                <a:ea typeface="Arial Narrow"/>
                <a:cs typeface="Arial Narrow"/>
                <a:sym typeface="Arial Narrow"/>
              </a:rPr>
              <a:t>TensorFlow</a:t>
            </a:r>
            <a:r>
              <a:rPr lang="en-US" sz="2400" dirty="0">
                <a:latin typeface="Arial Narrow"/>
                <a:ea typeface="Arial Narrow"/>
                <a:cs typeface="Arial Narrow"/>
                <a:sym typeface="Arial Narrow"/>
              </a:rPr>
              <a:t>/</a:t>
            </a:r>
            <a:r>
              <a:rPr lang="en-US" sz="2400" dirty="0" err="1">
                <a:latin typeface="Arial Narrow"/>
                <a:ea typeface="Arial Narrow"/>
                <a:cs typeface="Arial Narrow"/>
                <a:sym typeface="Arial Narrow"/>
              </a:rPr>
              <a:t>Keras</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Архитектура </a:t>
            </a:r>
            <a:r>
              <a:rPr lang="en-US" sz="2400" dirty="0">
                <a:latin typeface="Arial Narrow"/>
                <a:ea typeface="Arial Narrow"/>
                <a:cs typeface="Arial Narrow"/>
                <a:sym typeface="Arial Narrow"/>
              </a:rPr>
              <a:t>              </a:t>
            </a:r>
            <a:r>
              <a:rPr lang="ru-RU" sz="2400" dirty="0">
                <a:latin typeface="Arial Narrow"/>
                <a:ea typeface="Arial Narrow"/>
                <a:cs typeface="Arial Narrow"/>
                <a:sym typeface="Arial Narrow"/>
              </a:rPr>
              <a:t>Данные        Построение НС           Обучение НС            Проверка качества НС             Выводы       Дальнейшая работа </a:t>
            </a:r>
            <a:endParaRPr sz="2400" dirty="0">
              <a:latin typeface="Arial Narrow"/>
              <a:ea typeface="Arial Narrow"/>
              <a:cs typeface="Arial Narrow"/>
              <a:sym typeface="Arial Narrow"/>
            </a:endParaRPr>
          </a:p>
        </p:txBody>
      </p:sp>
      <p:sp>
        <p:nvSpPr>
          <p:cNvPr id="14" name="Google Shape;75;p15"/>
          <p:cNvSpPr/>
          <p:nvPr/>
        </p:nvSpPr>
        <p:spPr>
          <a:xfrm rot="10800000" flipH="1">
            <a:off x="7919697"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p15"/>
          <p:cNvSpPr/>
          <p:nvPr/>
        </p:nvSpPr>
        <p:spPr>
          <a:xfrm rot="10800000" flipH="1">
            <a:off x="3030892"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p15"/>
          <p:cNvSpPr/>
          <p:nvPr/>
        </p:nvSpPr>
        <p:spPr>
          <a:xfrm rot="10800000" flipH="1">
            <a:off x="12035900" y="12959943"/>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Slide Number Placeholder 1"/>
          <p:cNvSpPr txBox="1">
            <a:spLocks/>
          </p:cNvSpPr>
          <p:nvPr/>
        </p:nvSpPr>
        <p:spPr>
          <a:xfrm>
            <a:off x="23438062" y="12942820"/>
            <a:ext cx="494513" cy="511176"/>
          </a:xfrm>
          <a:prstGeom prst="rect">
            <a:avLst/>
          </a:prstGeom>
          <a:noFill/>
          <a:ln>
            <a:noFill/>
          </a:ln>
        </p:spPr>
        <p:txBody>
          <a:bodyPr spcFirstLastPara="1" wrap="square" lIns="71425" tIns="71425" rIns="71425" bIns="7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endParaRPr lang="uk-UA" dirty="0"/>
          </a:p>
        </p:txBody>
      </p:sp>
      <p:sp>
        <p:nvSpPr>
          <p:cNvPr id="18" name="Google Shape;79;p15"/>
          <p:cNvSpPr/>
          <p:nvPr/>
        </p:nvSpPr>
        <p:spPr>
          <a:xfrm rot="10800000" flipH="1">
            <a:off x="20112879" y="12958300"/>
            <a:ext cx="349421" cy="333601"/>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p15"/>
          <p:cNvSpPr/>
          <p:nvPr/>
        </p:nvSpPr>
        <p:spPr>
          <a:xfrm rot="10800000" flipH="1">
            <a:off x="17428804" y="12985927"/>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 xmlns:a16="http://schemas.microsoft.com/office/drawing/2014/main" id="{3DB63CA9-31EE-4F94-B94D-B2FE8B72267A}"/>
              </a:ext>
            </a:extLst>
          </p:cNvPr>
          <p:cNvSpPr txBox="1"/>
          <p:nvPr/>
        </p:nvSpPr>
        <p:spPr>
          <a:xfrm>
            <a:off x="23745995" y="13095220"/>
            <a:ext cx="412292" cy="584775"/>
          </a:xfrm>
          <a:prstGeom prst="rect">
            <a:avLst/>
          </a:prstGeom>
          <a:noFill/>
        </p:spPr>
        <p:txBody>
          <a:bodyPr wrap="none" rtlCol="0">
            <a:spAutoFit/>
          </a:bodyPr>
          <a:lstStyle/>
          <a:p>
            <a:r>
              <a:rPr lang="ru-RU" sz="3200" dirty="0">
                <a:solidFill>
                  <a:srgbClr val="263A56"/>
                </a:solidFill>
              </a:rPr>
              <a:t>9</a:t>
            </a:r>
          </a:p>
        </p:txBody>
      </p:sp>
      <p:sp>
        <p:nvSpPr>
          <p:cNvPr id="21" name="Google Shape;79;p15"/>
          <p:cNvSpPr/>
          <p:nvPr/>
        </p:nvSpPr>
        <p:spPr>
          <a:xfrm rot="10800000" flipH="1">
            <a:off x="22385660"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p15"/>
          <p:cNvSpPr/>
          <p:nvPr/>
        </p:nvSpPr>
        <p:spPr>
          <a:xfrm rot="10800000" flipH="1">
            <a:off x="5660757" y="12968967"/>
            <a:ext cx="319500" cy="333600"/>
          </a:xfrm>
          <a:prstGeom prst="ellipse">
            <a:avLst/>
          </a:prstGeom>
          <a:solidFill>
            <a:srgbClr val="263A56"/>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5"/>
          <p:cNvSpPr/>
          <p:nvPr/>
        </p:nvSpPr>
        <p:spPr>
          <a:xfrm rot="10800000" flipH="1">
            <a:off x="9977940" y="12958301"/>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p15"/>
          <p:cNvSpPr/>
          <p:nvPr/>
        </p:nvSpPr>
        <p:spPr>
          <a:xfrm rot="10800000" flipH="1">
            <a:off x="14389659" y="12942640"/>
            <a:ext cx="319500" cy="333600"/>
          </a:xfrm>
          <a:prstGeom prst="ellipse">
            <a:avLst/>
          </a:prstGeom>
          <a:solidFill>
            <a:schemeClr val="bg1"/>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5" name="Table 24"/>
          <p:cNvGraphicFramePr>
            <a:graphicFrameLocks noGrp="1"/>
          </p:cNvGraphicFramePr>
          <p:nvPr>
            <p:extLst>
              <p:ext uri="{D42A27DB-BD31-4B8C-83A1-F6EECF244321}">
                <p14:modId xmlns:p14="http://schemas.microsoft.com/office/powerpoint/2010/main" val="289653934"/>
              </p:ext>
            </p:extLst>
          </p:nvPr>
        </p:nvGraphicFramePr>
        <p:xfrm>
          <a:off x="2686944" y="5330396"/>
          <a:ext cx="18149551" cy="7599680"/>
        </p:xfrm>
        <a:graphic>
          <a:graphicData uri="http://schemas.openxmlformats.org/drawingml/2006/table">
            <a:tbl>
              <a:tblPr>
                <a:tableStyleId>{5C22544A-7EE6-4342-B048-85BDC9FD1C3A}</a:tableStyleId>
              </a:tblPr>
              <a:tblGrid>
                <a:gridCol w="11774189">
                  <a:extLst>
                    <a:ext uri="{9D8B030D-6E8A-4147-A177-3AD203B41FA5}">
                      <a16:colId xmlns="" xmlns:a16="http://schemas.microsoft.com/office/drawing/2014/main" val="20000"/>
                    </a:ext>
                  </a:extLst>
                </a:gridCol>
                <a:gridCol w="2258974">
                  <a:extLst>
                    <a:ext uri="{9D8B030D-6E8A-4147-A177-3AD203B41FA5}">
                      <a16:colId xmlns="" xmlns:a16="http://schemas.microsoft.com/office/drawing/2014/main" val="20001"/>
                    </a:ext>
                  </a:extLst>
                </a:gridCol>
                <a:gridCol w="1559240">
                  <a:extLst>
                    <a:ext uri="{9D8B030D-6E8A-4147-A177-3AD203B41FA5}">
                      <a16:colId xmlns="" xmlns:a16="http://schemas.microsoft.com/office/drawing/2014/main" val="20002"/>
                    </a:ext>
                  </a:extLst>
                </a:gridCol>
                <a:gridCol w="2557148">
                  <a:extLst>
                    <a:ext uri="{9D8B030D-6E8A-4147-A177-3AD203B41FA5}">
                      <a16:colId xmlns="" xmlns:a16="http://schemas.microsoft.com/office/drawing/2014/main" val="20003"/>
                    </a:ext>
                  </a:extLst>
                </a:gridCol>
              </a:tblGrid>
              <a:tr h="1487763">
                <a:tc>
                  <a:txBody>
                    <a:bodyPr/>
                    <a:lstStyle/>
                    <a:p>
                      <a:pPr algn="ctr">
                        <a:lnSpc>
                          <a:spcPct val="150000"/>
                        </a:lnSpc>
                        <a:spcAft>
                          <a:spcPts val="0"/>
                        </a:spcAft>
                      </a:pPr>
                      <a:r>
                        <a:rPr lang="ru-RU" sz="3200" dirty="0">
                          <a:effectLst/>
                        </a:rPr>
                        <a:t>Характеристика</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dirty="0" err="1">
                          <a:effectLst/>
                        </a:rPr>
                        <a:t>TensorFlow</a:t>
                      </a:r>
                      <a:r>
                        <a:rPr lang="ru-RU" sz="3200" dirty="0">
                          <a:effectLst/>
                        </a:rPr>
                        <a:t>/</a:t>
                      </a:r>
                      <a:r>
                        <a:rPr lang="ru-RU" sz="3200" dirty="0" err="1">
                          <a:effectLst/>
                        </a:rPr>
                        <a:t>Keras</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Theano/Keras</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dirty="0" err="1">
                          <a:effectLst/>
                        </a:rPr>
                        <a:t>Torch</a:t>
                      </a:r>
                      <a:r>
                        <a:rPr lang="ru-RU" sz="3200" dirty="0">
                          <a:effectLst/>
                        </a:rPr>
                        <a:t>/</a:t>
                      </a:r>
                      <a:r>
                        <a:rPr lang="ru-RU" sz="3200" dirty="0" err="1">
                          <a:effectLst/>
                        </a:rPr>
                        <a:t>Pytorch</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797168">
                <a:tc>
                  <a:txBody>
                    <a:bodyPr/>
                    <a:lstStyle/>
                    <a:p>
                      <a:pPr algn="just">
                        <a:lnSpc>
                          <a:spcPct val="150000"/>
                        </a:lnSpc>
                        <a:spcAft>
                          <a:spcPts val="0"/>
                        </a:spcAft>
                      </a:pPr>
                      <a:r>
                        <a:rPr lang="ru-RU" sz="3200" dirty="0">
                          <a:effectLst/>
                        </a:rPr>
                        <a:t>Библиотека, специально разработанная для машинного обучения</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797168">
                <a:tc>
                  <a:txBody>
                    <a:bodyPr/>
                    <a:lstStyle/>
                    <a:p>
                      <a:pPr algn="just">
                        <a:lnSpc>
                          <a:spcPct val="150000"/>
                        </a:lnSpc>
                        <a:spcAft>
                          <a:spcPts val="0"/>
                        </a:spcAft>
                      </a:pPr>
                      <a:r>
                        <a:rPr lang="ru-RU" sz="3200" dirty="0">
                          <a:effectLst/>
                        </a:rPr>
                        <a:t>Сохраняет актуальность на сегодняшний день</a:t>
                      </a:r>
                      <a:endParaRPr lang="en-GB" sz="28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1</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797168">
                <a:tc>
                  <a:txBody>
                    <a:bodyPr/>
                    <a:lstStyle/>
                    <a:p>
                      <a:pPr algn="just">
                        <a:lnSpc>
                          <a:spcPct val="150000"/>
                        </a:lnSpc>
                        <a:spcAft>
                          <a:spcPts val="0"/>
                        </a:spcAft>
                      </a:pPr>
                      <a:r>
                        <a:rPr lang="ru-RU" sz="3200">
                          <a:effectLst/>
                        </a:rPr>
                        <a:t>Основан на Python</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797168">
                <a:tc>
                  <a:txBody>
                    <a:bodyPr/>
                    <a:lstStyle/>
                    <a:p>
                      <a:pPr algn="just">
                        <a:lnSpc>
                          <a:spcPct val="150000"/>
                        </a:lnSpc>
                        <a:spcAft>
                          <a:spcPts val="0"/>
                        </a:spcAft>
                      </a:pPr>
                      <a:r>
                        <a:rPr lang="ru-RU" sz="3200">
                          <a:effectLst/>
                        </a:rPr>
                        <a:t>Простота в использовании</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1</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797168">
                <a:tc>
                  <a:txBody>
                    <a:bodyPr/>
                    <a:lstStyle/>
                    <a:p>
                      <a:pPr algn="just">
                        <a:lnSpc>
                          <a:spcPct val="150000"/>
                        </a:lnSpc>
                        <a:spcAft>
                          <a:spcPts val="0"/>
                        </a:spcAft>
                      </a:pPr>
                      <a:r>
                        <a:rPr lang="ru-RU" sz="3200" dirty="0">
                          <a:effectLst/>
                        </a:rPr>
                        <a:t>Подходит для реализации поставленной задачи</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dirty="0">
                          <a:effectLst/>
                        </a:rPr>
                        <a:t>3</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797168">
                <a:tc>
                  <a:txBody>
                    <a:bodyPr/>
                    <a:lstStyle/>
                    <a:p>
                      <a:pPr algn="just">
                        <a:lnSpc>
                          <a:spcPct val="150000"/>
                        </a:lnSpc>
                        <a:spcAft>
                          <a:spcPts val="0"/>
                        </a:spcAft>
                      </a:pPr>
                      <a:r>
                        <a:rPr lang="ru-RU" sz="3200">
                          <a:effectLst/>
                        </a:rPr>
                        <a:t>Полнота документации</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dirty="0">
                          <a:effectLst/>
                        </a:rPr>
                        <a:t>3</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2</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a:effectLst/>
                        </a:rPr>
                        <a:t>1</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797168">
                <a:tc>
                  <a:txBody>
                    <a:bodyPr/>
                    <a:lstStyle/>
                    <a:p>
                      <a:pPr algn="r">
                        <a:lnSpc>
                          <a:spcPct val="150000"/>
                        </a:lnSpc>
                        <a:spcAft>
                          <a:spcPts val="0"/>
                        </a:spcAft>
                      </a:pPr>
                      <a:r>
                        <a:rPr lang="ru-RU" sz="3200" dirty="0">
                          <a:effectLst/>
                        </a:rPr>
                        <a:t>Итого:</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b="1" dirty="0">
                          <a:effectLst/>
                        </a:rPr>
                        <a:t>17</a:t>
                      </a:r>
                      <a:endParaRPr lang="en-GB" sz="3200" b="1"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0"/>
                        </a:spcAft>
                      </a:pPr>
                      <a:r>
                        <a:rPr lang="ru-RU" sz="3200">
                          <a:effectLst/>
                        </a:rPr>
                        <a:t>13</a:t>
                      </a:r>
                      <a:endParaRPr lang="en-GB" sz="320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ru-RU" sz="3200" dirty="0">
                          <a:effectLst/>
                        </a:rPr>
                        <a:t>14</a:t>
                      </a:r>
                      <a:endParaRPr lang="en-GB" sz="3200" dirty="0">
                        <a:effectLst/>
                        <a:latin typeface="Times New Roman" charset="0"/>
                        <a:ea typeface="Times New Roman"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1498804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287</TotalTime>
  <Words>3567</Words>
  <Application>Microsoft Macintosh PowerPoint</Application>
  <PresentationFormat>Custom</PresentationFormat>
  <Paragraphs>661</Paragraphs>
  <Slides>39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Narrow</vt:lpstr>
      <vt:lpstr>Helvetica</vt:lpstr>
      <vt:lpstr>Helvetica Light</vt:lpstr>
      <vt:lpstr>Helvetica Neue</vt:lpstr>
      <vt:lpstr>Helvetica Neue Light</vt:lpstr>
      <vt:lpstr>Times New Roman</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Неганова Эльвира Анатольевна</cp:lastModifiedBy>
  <cp:revision>35</cp:revision>
  <dcterms:modified xsi:type="dcterms:W3CDTF">2019-09-02T09:29:53Z</dcterms:modified>
</cp:coreProperties>
</file>