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9239250" cy="11982450"/>
  <p:embeddedFontLst>
    <p:embeddedFont>
      <p:font typeface="Quattrocento"/>
      <p:regular r:id="rId7"/>
      <p:bold r:id="rId8"/>
    </p:embeddedFont>
    <p:embeddedFont>
      <p:font typeface="Quattrocento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088">
          <p15:clr>
            <a:srgbClr val="A4A3A4"/>
          </p15:clr>
        </p15:guide>
        <p15:guide id="2" pos="13440">
          <p15:clr>
            <a:srgbClr val="A4A3A4"/>
          </p15:clr>
        </p15:guide>
        <p15:guide id="3" orient="horz" pos="11334">
          <p15:clr>
            <a:srgbClr val="9AA0A6"/>
          </p15:clr>
        </p15:guide>
      </p15:sldGuideLst>
    </p:ext>
    <p:ext uri="{2D200454-40CA-4A62-9FC3-DE9A4176ACB9}">
      <p15:notesGuideLst>
        <p15:guide id="1" orient="horz" pos="3774">
          <p15:clr>
            <a:srgbClr val="A4A3A4"/>
          </p15:clr>
        </p15:guide>
        <p15:guide id="2" pos="2909">
          <p15:clr>
            <a:srgbClr val="A4A3A4"/>
          </p15:clr>
        </p15:guide>
      </p15:notesGuideLst>
    </p:ext>
    <p:ext uri="http://customooxmlschemas.google.com/">
      <go:slidesCustomData xmlns:go="http://customooxmlschemas.google.com/" r:id="rId13" roundtripDataSignature="AMtx7mhejbj2l4OWPkZjlbGaggjm94us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1088" orient="horz"/>
        <p:guide pos="13440"/>
        <p:guide pos="11334" orient="horz"/>
      </p:guideLst>
    </p:cSldViewPr>
  </p:slideViewPr>
  <p:notesViewPr>
    <p:cSldViewPr snapToGrid="0">
      <p:cViewPr varScale="1">
        <p:scale>
          <a:sx n="100" d="100"/>
          <a:sy n="100" d="100"/>
        </p:scale>
        <p:origin x="0" y="0"/>
      </p:cViewPr>
      <p:guideLst>
        <p:guide pos="3774" orient="horz"/>
        <p:guide pos="2909"/>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QuattrocentoSans-italic.fntdata"/><Relationship Id="rId10" Type="http://schemas.openxmlformats.org/officeDocument/2006/relationships/font" Target="fonts/QuattrocentoSans-bold.fntdata"/><Relationship Id="rId13" Type="http://customschemas.google.com/relationships/presentationmetadata" Target="metadata"/><Relationship Id="rId12"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regular.fntdata"/><Relationship Id="rId8" Type="http://schemas.openxmlformats.org/officeDocument/2006/relationships/font" Target="fonts/Quattrocen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83038" cy="592138"/>
          </a:xfrm>
          <a:prstGeom prst="rect">
            <a:avLst/>
          </a:prstGeom>
          <a:noFill/>
          <a:ln>
            <a:noFill/>
          </a:ln>
        </p:spPr>
        <p:txBody>
          <a:bodyPr anchorCtr="0" anchor="t" bIns="57475" lIns="114975" spcFirstLastPara="1" rIns="114975" wrap="square" tIns="57475">
            <a:noAutofit/>
          </a:bodyPr>
          <a:lstStyle>
            <a:lvl1pPr lvl="0" marR="0" rtl="0" algn="l">
              <a:spcBef>
                <a:spcPts val="0"/>
              </a:spcBef>
              <a:spcAft>
                <a:spcPts val="0"/>
              </a:spcAft>
              <a:buSzPts val="1400"/>
              <a:buNone/>
              <a:defRPr b="0" i="0" sz="15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5241925" y="0"/>
            <a:ext cx="3983038" cy="592138"/>
          </a:xfrm>
          <a:prstGeom prst="rect">
            <a:avLst/>
          </a:prstGeom>
          <a:noFill/>
          <a:ln>
            <a:noFill/>
          </a:ln>
        </p:spPr>
        <p:txBody>
          <a:bodyPr anchorCtr="0" anchor="t" bIns="57475" lIns="114975" spcFirstLastPara="1" rIns="114975" wrap="square" tIns="57475">
            <a:noAutofit/>
          </a:bodyPr>
          <a:lstStyle>
            <a:lvl1pPr lvl="0" marR="0" rtl="0" algn="r">
              <a:spcBef>
                <a:spcPts val="0"/>
              </a:spcBef>
              <a:spcAft>
                <a:spcPts val="0"/>
              </a:spcAft>
              <a:buSzPts val="1400"/>
              <a:buNone/>
              <a:defRPr b="0" i="0" sz="15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582738" y="889000"/>
            <a:ext cx="6059487" cy="45450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57300" y="5732463"/>
            <a:ext cx="6708775" cy="5335587"/>
          </a:xfrm>
          <a:prstGeom prst="rect">
            <a:avLst/>
          </a:prstGeom>
          <a:noFill/>
          <a:ln>
            <a:noFill/>
          </a:ln>
        </p:spPr>
        <p:txBody>
          <a:bodyPr anchorCtr="0" anchor="t" bIns="57475" lIns="114975" spcFirstLastPara="1" rIns="114975" wrap="square" tIns="574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1363325"/>
            <a:ext cx="3983038" cy="593725"/>
          </a:xfrm>
          <a:prstGeom prst="rect">
            <a:avLst/>
          </a:prstGeom>
          <a:noFill/>
          <a:ln>
            <a:noFill/>
          </a:ln>
        </p:spPr>
        <p:txBody>
          <a:bodyPr anchorCtr="0" anchor="b" bIns="57475" lIns="114975" spcFirstLastPara="1" rIns="114975" wrap="square" tIns="57475">
            <a:noAutofit/>
          </a:bodyPr>
          <a:lstStyle>
            <a:lvl1pPr lvl="0" marR="0" rtl="0" algn="l">
              <a:spcBef>
                <a:spcPts val="0"/>
              </a:spcBef>
              <a:spcAft>
                <a:spcPts val="0"/>
              </a:spcAft>
              <a:buSzPts val="1400"/>
              <a:buNone/>
              <a:defRPr b="0" i="0" sz="15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5241925" y="11363325"/>
            <a:ext cx="3983038" cy="593725"/>
          </a:xfrm>
          <a:prstGeom prst="rect">
            <a:avLst/>
          </a:prstGeom>
          <a:noFill/>
          <a:ln>
            <a:noFill/>
          </a:ln>
        </p:spPr>
        <p:txBody>
          <a:bodyPr anchorCtr="0" anchor="b" bIns="57475" lIns="114975" spcFirstLastPara="1" rIns="114975" wrap="square" tIns="57475">
            <a:noAutofit/>
          </a:bodyPr>
          <a:lstStyle/>
          <a:p>
            <a:pPr indent="0" lvl="0" marL="0" marR="0" rtl="0" algn="r">
              <a:spcBef>
                <a:spcPts val="0"/>
              </a:spcBef>
              <a:spcAft>
                <a:spcPts val="0"/>
              </a:spcAft>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2" type="sldNum"/>
          </p:nvPr>
        </p:nvSpPr>
        <p:spPr>
          <a:xfrm>
            <a:off x="5241925" y="11363325"/>
            <a:ext cx="3983038" cy="593725"/>
          </a:xfrm>
          <a:prstGeom prst="rect">
            <a:avLst/>
          </a:prstGeom>
          <a:noFill/>
          <a:ln>
            <a:noFill/>
          </a:ln>
        </p:spPr>
        <p:txBody>
          <a:bodyPr anchorCtr="0" anchor="b" bIns="57475" lIns="114975" spcFirstLastPara="1" rIns="114975" wrap="square" tIns="57475">
            <a:noAutofit/>
          </a:bodyPr>
          <a:lstStyle/>
          <a:p>
            <a:pPr indent="0" lvl="0" marL="0" rtl="0" algn="r">
              <a:spcBef>
                <a:spcPts val="0"/>
              </a:spcBef>
              <a:spcAft>
                <a:spcPts val="0"/>
              </a:spcAft>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
        <p:nvSpPr>
          <p:cNvPr id="52" name="Google Shape;52;p1:notes"/>
          <p:cNvSpPr/>
          <p:nvPr>
            <p:ph idx="2" type="sldImg"/>
          </p:nvPr>
        </p:nvSpPr>
        <p:spPr>
          <a:xfrm>
            <a:off x="1582738" y="889000"/>
            <a:ext cx="6059487" cy="45450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 name="Google Shape;53;p1:notes"/>
          <p:cNvSpPr txBox="1"/>
          <p:nvPr>
            <p:ph idx="1" type="body"/>
          </p:nvPr>
        </p:nvSpPr>
        <p:spPr>
          <a:xfrm>
            <a:off x="1257300" y="5732463"/>
            <a:ext cx="6708775" cy="5335587"/>
          </a:xfrm>
          <a:prstGeom prst="rect">
            <a:avLst/>
          </a:prstGeom>
          <a:noFill/>
          <a:ln>
            <a:noFill/>
          </a:ln>
        </p:spPr>
        <p:txBody>
          <a:bodyPr anchorCtr="0" anchor="t" bIns="57475" lIns="114975" spcFirstLastPara="1" rIns="114975" wrap="square" tIns="57475">
            <a:noAutofit/>
          </a:bodyPr>
          <a:lstStyle/>
          <a:p>
            <a:pPr indent="0" lvl="0" marL="0" rtl="0" algn="l">
              <a:spcBef>
                <a:spcPts val="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4" name="Shape 44"/>
        <p:cNvGrpSpPr/>
        <p:nvPr/>
      </p:nvGrpSpPr>
      <p:grpSpPr>
        <a:xfrm>
          <a:off x="0" y="0"/>
          <a:ext cx="0" cy="0"/>
          <a:chOff x="0" y="0"/>
          <a:chExt cx="0" cy="0"/>
        </a:xfrm>
      </p:grpSpPr>
      <p:sp>
        <p:nvSpPr>
          <p:cNvPr id="45" name="Google Shape;45;p12"/>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6" name="Google Shape;46;p12"/>
          <p:cNvSpPr txBox="1"/>
          <p:nvPr>
            <p:ph idx="1" type="body"/>
          </p:nvPr>
        </p:nvSpPr>
        <p:spPr>
          <a:xfrm rot="5400000">
            <a:off x="11083132" y="-1208527"/>
            <a:ext cx="21724937" cy="39502642"/>
          </a:xfrm>
          <a:prstGeom prst="rect">
            <a:avLst/>
          </a:prstGeom>
          <a:noFill/>
          <a:ln>
            <a:noFill/>
          </a:ln>
        </p:spPr>
        <p:txBody>
          <a:bodyPr anchorCtr="0" anchor="t" bIns="45700" lIns="91425" spcFirstLastPara="1" rIns="91425" wrap="square" tIns="45700">
            <a:noAutofit/>
          </a:bodyPr>
          <a:lstStyle>
            <a:lvl1pPr indent="-908050" lvl="0" marL="4572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831850" lvl="1" marL="914400"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742950" lvl="2" marL="1371600" marR="0" rtl="0" algn="l">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641350" lvl="3" marL="1828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641350" lvl="4" marL="22860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641350" lvl="5" marL="27432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641350" lvl="6" marL="32004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641350" lvl="7" marL="36576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641350" lvl="8" marL="4114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13"/>
          <p:cNvSpPr txBox="1"/>
          <p:nvPr>
            <p:ph type="title"/>
          </p:nvPr>
        </p:nvSpPr>
        <p:spPr>
          <a:xfrm rot="5400000">
            <a:off x="22715628" y="10423966"/>
            <a:ext cx="28087638" cy="9874956"/>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9" name="Google Shape;49;p13"/>
          <p:cNvSpPr txBox="1"/>
          <p:nvPr>
            <p:ph idx="1" type="body"/>
          </p:nvPr>
        </p:nvSpPr>
        <p:spPr>
          <a:xfrm rot="5400000">
            <a:off x="2896570" y="615333"/>
            <a:ext cx="28087638" cy="29492223"/>
          </a:xfrm>
          <a:prstGeom prst="rect">
            <a:avLst/>
          </a:prstGeom>
          <a:noFill/>
          <a:ln>
            <a:noFill/>
          </a:ln>
        </p:spPr>
        <p:txBody>
          <a:bodyPr anchorCtr="0" anchor="t" bIns="45700" lIns="91425" spcFirstLastPara="1" rIns="91425" wrap="square" tIns="45700">
            <a:noAutofit/>
          </a:bodyPr>
          <a:lstStyle>
            <a:lvl1pPr indent="-908050" lvl="0" marL="4572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831850" lvl="1" marL="914400"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742950" lvl="2" marL="1371600" marR="0" rtl="0" algn="l">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641350" lvl="3" marL="1828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641350" lvl="4" marL="22860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641350" lvl="5" marL="27432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641350" lvl="6" marL="32004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641350" lvl="7" marL="36576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641350" lvl="8" marL="4114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292123" y="10226675"/>
            <a:ext cx="37306958" cy="70548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17" name="Google Shape;17;p4"/>
          <p:cNvSpPr txBox="1"/>
          <p:nvPr>
            <p:ph idx="1" type="subTitle"/>
          </p:nvPr>
        </p:nvSpPr>
        <p:spPr>
          <a:xfrm>
            <a:off x="6584245" y="18653125"/>
            <a:ext cx="30722712" cy="8413750"/>
          </a:xfrm>
          <a:prstGeom prst="rect">
            <a:avLst/>
          </a:prstGeom>
          <a:noFill/>
          <a:ln>
            <a:noFill/>
          </a:ln>
        </p:spPr>
        <p:txBody>
          <a:bodyPr anchorCtr="0" anchor="t" bIns="45700" lIns="91425" spcFirstLastPara="1" rIns="91425" wrap="square" tIns="45700">
            <a:noAutofit/>
          </a:bodyPr>
          <a:lstStyle>
            <a:lvl1pPr lvl="0" marR="0" rtl="0" algn="ctr">
              <a:spcBef>
                <a:spcPts val="2140"/>
              </a:spcBef>
              <a:spcAft>
                <a:spcPts val="0"/>
              </a:spcAft>
              <a:buClr>
                <a:schemeClr val="dk1"/>
              </a:buClr>
              <a:buSzPts val="10700"/>
              <a:buFont typeface="Times New Roman"/>
              <a:buNone/>
              <a:defRPr b="0" i="0" sz="10700" u="none" cap="none" strike="noStrike">
                <a:solidFill>
                  <a:schemeClr val="dk1"/>
                </a:solidFill>
                <a:latin typeface="Times New Roman"/>
                <a:ea typeface="Times New Roman"/>
                <a:cs typeface="Times New Roman"/>
                <a:sym typeface="Times New Roman"/>
              </a:defRPr>
            </a:lvl1pPr>
            <a:lvl2pPr lvl="1" marR="0" rtl="0" algn="ctr">
              <a:spcBef>
                <a:spcPts val="1900"/>
              </a:spcBef>
              <a:spcAft>
                <a:spcPts val="0"/>
              </a:spcAft>
              <a:buClr>
                <a:schemeClr val="dk1"/>
              </a:buClr>
              <a:buSzPts val="9500"/>
              <a:buFont typeface="Times New Roman"/>
              <a:buNone/>
              <a:defRPr b="0" i="0" sz="9500" u="none" cap="none" strike="noStrike">
                <a:solidFill>
                  <a:schemeClr val="dk1"/>
                </a:solidFill>
                <a:latin typeface="Times New Roman"/>
                <a:ea typeface="Times New Roman"/>
                <a:cs typeface="Times New Roman"/>
                <a:sym typeface="Times New Roman"/>
              </a:defRPr>
            </a:lvl2pPr>
            <a:lvl3pPr lvl="2" marR="0" rtl="0" algn="ctr">
              <a:spcBef>
                <a:spcPts val="1620"/>
              </a:spcBef>
              <a:spcAft>
                <a:spcPts val="0"/>
              </a:spcAft>
              <a:buClr>
                <a:schemeClr val="dk1"/>
              </a:buClr>
              <a:buSzPts val="8100"/>
              <a:buFont typeface="Times New Roman"/>
              <a:buNone/>
              <a:defRPr b="0" i="0" sz="8100" u="none" cap="none" strike="noStrike">
                <a:solidFill>
                  <a:schemeClr val="dk1"/>
                </a:solidFill>
                <a:latin typeface="Times New Roman"/>
                <a:ea typeface="Times New Roman"/>
                <a:cs typeface="Times New Roman"/>
                <a:sym typeface="Times New Roman"/>
              </a:defRPr>
            </a:lvl3pPr>
            <a:lvl4pPr lvl="3"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4pPr>
            <a:lvl5pPr lvl="4"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5pPr>
            <a:lvl6pPr lvl="5"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6pPr>
            <a:lvl7pPr lvl="6"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7pPr>
            <a:lvl8pPr lvl="7"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8pPr>
            <a:lvl9pPr lvl="8" marR="0" rtl="0" algn="ctr">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0" name="Google Shape;20;p5"/>
          <p:cNvSpPr txBox="1"/>
          <p:nvPr>
            <p:ph idx="1" type="body"/>
          </p:nvPr>
        </p:nvSpPr>
        <p:spPr>
          <a:xfrm>
            <a:off x="2194279" y="7680325"/>
            <a:ext cx="39502642" cy="21724937"/>
          </a:xfrm>
          <a:prstGeom prst="rect">
            <a:avLst/>
          </a:prstGeom>
          <a:noFill/>
          <a:ln>
            <a:noFill/>
          </a:ln>
        </p:spPr>
        <p:txBody>
          <a:bodyPr anchorCtr="0" anchor="t" bIns="45700" lIns="91425" spcFirstLastPara="1" rIns="91425" wrap="square" tIns="45700">
            <a:noAutofit/>
          </a:bodyPr>
          <a:lstStyle>
            <a:lvl1pPr indent="-908050" lvl="0" marL="4572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831850" lvl="1" marL="914400" marR="0" rtl="0" algn="l">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742950" lvl="2" marL="1371600" marR="0" rtl="0" algn="l">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641350" lvl="3" marL="1828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641350" lvl="4" marL="22860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641350" lvl="5" marL="27432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641350" lvl="6" marL="32004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641350" lvl="7" marL="36576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641350" lvl="8" marL="4114800" marR="0" rtl="0" algn="l">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6"/>
          <p:cNvSpPr txBox="1"/>
          <p:nvPr>
            <p:ph type="title"/>
          </p:nvPr>
        </p:nvSpPr>
        <p:spPr>
          <a:xfrm>
            <a:off x="3467101" y="21153439"/>
            <a:ext cx="37306958" cy="65373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3" name="Google Shape;23;p6"/>
          <p:cNvSpPr txBox="1"/>
          <p:nvPr>
            <p:ph idx="1" type="body"/>
          </p:nvPr>
        </p:nvSpPr>
        <p:spPr>
          <a:xfrm>
            <a:off x="3467101" y="13952538"/>
            <a:ext cx="37306958" cy="72009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7"/>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6" name="Google Shape;26;p7"/>
          <p:cNvSpPr txBox="1"/>
          <p:nvPr>
            <p:ph idx="1" type="body"/>
          </p:nvPr>
        </p:nvSpPr>
        <p:spPr>
          <a:xfrm>
            <a:off x="2194279" y="7680325"/>
            <a:ext cx="19683588" cy="21724937"/>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7" name="Google Shape;27;p7"/>
          <p:cNvSpPr txBox="1"/>
          <p:nvPr>
            <p:ph idx="2" type="body"/>
          </p:nvPr>
        </p:nvSpPr>
        <p:spPr>
          <a:xfrm>
            <a:off x="22013334" y="7680325"/>
            <a:ext cx="19683589" cy="21724937"/>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 name="Shape 28"/>
        <p:cNvGrpSpPr/>
        <p:nvPr/>
      </p:nvGrpSpPr>
      <p:grpSpPr>
        <a:xfrm>
          <a:off x="0" y="0"/>
          <a:ext cx="0" cy="0"/>
          <a:chOff x="0" y="0"/>
          <a:chExt cx="0" cy="0"/>
        </a:xfrm>
      </p:grpSpPr>
      <p:sp>
        <p:nvSpPr>
          <p:cNvPr id="29" name="Google Shape;29;p8"/>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30" name="Google Shape;30;p8"/>
          <p:cNvSpPr txBox="1"/>
          <p:nvPr>
            <p:ph idx="1" type="body"/>
          </p:nvPr>
        </p:nvSpPr>
        <p:spPr>
          <a:xfrm>
            <a:off x="2194278" y="7369176"/>
            <a:ext cx="19392900" cy="3070225"/>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1" name="Google Shape;31;p8"/>
          <p:cNvSpPr txBox="1"/>
          <p:nvPr>
            <p:ph idx="2" type="body"/>
          </p:nvPr>
        </p:nvSpPr>
        <p:spPr>
          <a:xfrm>
            <a:off x="2194278" y="10439401"/>
            <a:ext cx="19392900" cy="1896586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32" name="Google Shape;32;p8"/>
          <p:cNvSpPr txBox="1"/>
          <p:nvPr>
            <p:ph idx="3" type="body"/>
          </p:nvPr>
        </p:nvSpPr>
        <p:spPr>
          <a:xfrm>
            <a:off x="22295555" y="7369176"/>
            <a:ext cx="19401368" cy="3070225"/>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3" name="Google Shape;33;p8"/>
          <p:cNvSpPr txBox="1"/>
          <p:nvPr>
            <p:ph idx="4" type="body"/>
          </p:nvPr>
        </p:nvSpPr>
        <p:spPr>
          <a:xfrm>
            <a:off x="22295555" y="10439401"/>
            <a:ext cx="19401368" cy="1896586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9"/>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10"/>
          <p:cNvSpPr txBox="1"/>
          <p:nvPr>
            <p:ph type="title"/>
          </p:nvPr>
        </p:nvSpPr>
        <p:spPr>
          <a:xfrm>
            <a:off x="2194278" y="1311275"/>
            <a:ext cx="14439900" cy="55768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38" name="Google Shape;38;p10"/>
          <p:cNvSpPr txBox="1"/>
          <p:nvPr>
            <p:ph idx="1" type="body"/>
          </p:nvPr>
        </p:nvSpPr>
        <p:spPr>
          <a:xfrm>
            <a:off x="17160523" y="1311275"/>
            <a:ext cx="24536399" cy="28093989"/>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10"/>
          <p:cNvSpPr txBox="1"/>
          <p:nvPr>
            <p:ph idx="2" type="body"/>
          </p:nvPr>
        </p:nvSpPr>
        <p:spPr>
          <a:xfrm>
            <a:off x="2194278" y="6888163"/>
            <a:ext cx="14439900" cy="22517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0" name="Shape 40"/>
        <p:cNvGrpSpPr/>
        <p:nvPr/>
      </p:nvGrpSpPr>
      <p:grpSpPr>
        <a:xfrm>
          <a:off x="0" y="0"/>
          <a:ext cx="0" cy="0"/>
          <a:chOff x="0" y="0"/>
          <a:chExt cx="0" cy="0"/>
        </a:xfrm>
      </p:grpSpPr>
      <p:sp>
        <p:nvSpPr>
          <p:cNvPr id="41" name="Google Shape;41;p11"/>
          <p:cNvSpPr txBox="1"/>
          <p:nvPr>
            <p:ph type="title"/>
          </p:nvPr>
        </p:nvSpPr>
        <p:spPr>
          <a:xfrm>
            <a:off x="8603545" y="23042564"/>
            <a:ext cx="26334157" cy="27209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2" name="Google Shape;42;p11"/>
          <p:cNvSpPr/>
          <p:nvPr>
            <p:ph idx="2" type="pic"/>
          </p:nvPr>
        </p:nvSpPr>
        <p:spPr>
          <a:xfrm>
            <a:off x="8603545" y="2941639"/>
            <a:ext cx="26334157" cy="19750088"/>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43" name="Google Shape;43;p11"/>
          <p:cNvSpPr txBox="1"/>
          <p:nvPr>
            <p:ph idx="1" type="body"/>
          </p:nvPr>
        </p:nvSpPr>
        <p:spPr>
          <a:xfrm>
            <a:off x="8603545" y="25763539"/>
            <a:ext cx="26334157" cy="38623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1">
            <a:alphaModFix/>
          </a:blip>
          <a:srcRect b="0" l="0" r="0" t="0"/>
          <a:stretch/>
        </p:blipFill>
        <p:spPr>
          <a:xfrm rot="-5400000">
            <a:off x="-11506200" y="16459200"/>
            <a:ext cx="14274800" cy="4368800"/>
          </a:xfrm>
          <a:prstGeom prst="rect">
            <a:avLst/>
          </a:prstGeom>
          <a:noFill/>
          <a:ln>
            <a:noFill/>
          </a:ln>
        </p:spPr>
      </p:pic>
      <p:pic>
        <p:nvPicPr>
          <p:cNvPr id="11" name="Google Shape;11;p2"/>
          <p:cNvPicPr preferRelativeResize="0"/>
          <p:nvPr/>
        </p:nvPicPr>
        <p:blipFill rotWithShape="1">
          <a:blip r:embed="rId1">
            <a:alphaModFix/>
          </a:blip>
          <a:srcRect b="0" l="0" r="0" t="0"/>
          <a:stretch/>
        </p:blipFill>
        <p:spPr>
          <a:xfrm rot="5400000">
            <a:off x="41122600" y="16459200"/>
            <a:ext cx="14274800" cy="4368800"/>
          </a:xfrm>
          <a:prstGeom prst="rect">
            <a:avLst/>
          </a:prstGeom>
          <a:noFill/>
          <a:ln>
            <a:noFill/>
          </a:ln>
        </p:spPr>
      </p:pic>
      <p:pic>
        <p:nvPicPr>
          <p:cNvPr id="12" name="Google Shape;12;p2"/>
          <p:cNvPicPr preferRelativeResize="0"/>
          <p:nvPr/>
        </p:nvPicPr>
        <p:blipFill rotWithShape="1">
          <a:blip r:embed="rId2">
            <a:alphaModFix/>
          </a:blip>
          <a:srcRect b="0" l="0" r="0" t="0"/>
          <a:stretch/>
        </p:blipFill>
        <p:spPr>
          <a:xfrm>
            <a:off x="6959600" y="33426400"/>
            <a:ext cx="29972000" cy="1549400"/>
          </a:xfrm>
          <a:prstGeom prst="rect">
            <a:avLst/>
          </a:prstGeom>
          <a:noFill/>
          <a:ln>
            <a:noFill/>
          </a:ln>
        </p:spPr>
      </p:pic>
      <p:sp>
        <p:nvSpPr>
          <p:cNvPr id="13" name="Google Shape;13;p2"/>
          <p:cNvSpPr/>
          <p:nvPr/>
        </p:nvSpPr>
        <p:spPr>
          <a:xfrm>
            <a:off x="695960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880" u="none" cap="none" strike="noStrike">
                <a:solidFill>
                  <a:srgbClr val="808080"/>
                </a:solidFill>
                <a:latin typeface="Times New Roman"/>
                <a:ea typeface="Times New Roman"/>
                <a:cs typeface="Times New Roman"/>
                <a:sym typeface="Times New Roman"/>
              </a:rPr>
              <a:t>Template ID: ponderingpeacock  Size: 48x36</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D3C50"/>
        </a:solidFill>
      </p:bgPr>
    </p:bg>
    <p:spTree>
      <p:nvGrpSpPr>
        <p:cNvPr id="54" name="Shape 54"/>
        <p:cNvGrpSpPr/>
        <p:nvPr/>
      </p:nvGrpSpPr>
      <p:grpSpPr>
        <a:xfrm>
          <a:off x="0" y="0"/>
          <a:ext cx="0" cy="0"/>
          <a:chOff x="0" y="0"/>
          <a:chExt cx="0" cy="0"/>
        </a:xfrm>
      </p:grpSpPr>
      <p:sp>
        <p:nvSpPr>
          <p:cNvPr id="55" name="Google Shape;55;p1"/>
          <p:cNvSpPr/>
          <p:nvPr/>
        </p:nvSpPr>
        <p:spPr>
          <a:xfrm>
            <a:off x="685800" y="685800"/>
            <a:ext cx="42519599" cy="6080622"/>
          </a:xfrm>
          <a:prstGeom prst="snip2DiagRect">
            <a:avLst>
              <a:gd fmla="val 0" name="adj1"/>
              <a:gd fmla="val 16667" name="adj2"/>
            </a:avLst>
          </a:prstGeom>
          <a:solidFill>
            <a:srgbClr val="E64B3C"/>
          </a:solidFill>
          <a:ln>
            <a:noFill/>
          </a:ln>
        </p:spPr>
        <p:txBody>
          <a:bodyPr anchorCtr="0" anchor="ctr" bIns="30575" lIns="61150" spcFirstLastPara="1" rIns="61150" wrap="square" tIns="30575">
            <a:noAutofit/>
          </a:bodyPr>
          <a:lstStyle/>
          <a:p>
            <a:pPr indent="0" lvl="0" marL="0" marR="0" rtl="0" algn="ctr">
              <a:spcBef>
                <a:spcPts val="0"/>
              </a:spcBef>
              <a:spcAft>
                <a:spcPts val="0"/>
              </a:spcAft>
              <a:buNone/>
            </a:pPr>
            <a:r>
              <a:t/>
            </a:r>
            <a:endParaRPr b="1" i="1" sz="4200" u="sng" cap="none" strike="noStrike">
              <a:solidFill>
                <a:schemeClr val="lt1"/>
              </a:solidFill>
              <a:latin typeface="Arial"/>
              <a:ea typeface="Arial"/>
              <a:cs typeface="Arial"/>
              <a:sym typeface="Arial"/>
            </a:endParaRPr>
          </a:p>
        </p:txBody>
      </p:sp>
      <p:sp>
        <p:nvSpPr>
          <p:cNvPr id="56" name="Google Shape;56;p1"/>
          <p:cNvSpPr txBox="1"/>
          <p:nvPr/>
        </p:nvSpPr>
        <p:spPr>
          <a:xfrm>
            <a:off x="3657600" y="2167960"/>
            <a:ext cx="36576001" cy="293744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8500"/>
              <a:buFont typeface="Quattrocento"/>
              <a:buNone/>
            </a:pPr>
            <a:r>
              <a:rPr b="1" i="0" lang="en-US" sz="8500" u="none" cap="none" strike="noStrike">
                <a:solidFill>
                  <a:schemeClr val="lt1"/>
                </a:solidFill>
                <a:latin typeface="Quattrocento"/>
                <a:ea typeface="Quattrocento"/>
                <a:cs typeface="Quattrocento"/>
                <a:sym typeface="Quattrocento"/>
              </a:rPr>
              <a:t>Airbnb Listings Analysis for Beijing &amp; Boston </a:t>
            </a:r>
            <a:endParaRPr b="1" i="0" sz="8500" u="none" cap="none" strike="noStrike">
              <a:solidFill>
                <a:schemeClr val="lt1"/>
              </a:solidFill>
              <a:latin typeface="Quattrocento"/>
              <a:ea typeface="Quattrocento"/>
              <a:cs typeface="Quattrocento"/>
              <a:sym typeface="Quattrocento"/>
            </a:endParaRPr>
          </a:p>
        </p:txBody>
      </p:sp>
      <p:sp>
        <p:nvSpPr>
          <p:cNvPr id="57" name="Google Shape;57;p1"/>
          <p:cNvSpPr txBox="1"/>
          <p:nvPr/>
        </p:nvSpPr>
        <p:spPr>
          <a:xfrm>
            <a:off x="3581400" y="4038600"/>
            <a:ext cx="36576001" cy="189590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5600"/>
              <a:buFont typeface="Arial"/>
              <a:buNone/>
            </a:pPr>
            <a:r>
              <a:rPr b="0" i="0" lang="en-US" sz="5600" u="none" cap="none" strike="noStrike">
                <a:solidFill>
                  <a:schemeClr val="lt1"/>
                </a:solidFill>
                <a:latin typeface="Quattrocento"/>
                <a:ea typeface="Quattrocento"/>
                <a:cs typeface="Quattrocento"/>
                <a:sym typeface="Quattrocento"/>
              </a:rPr>
              <a:t>Team 4B, Cohort B, MSBA’20</a:t>
            </a:r>
            <a:endParaRPr/>
          </a:p>
          <a:p>
            <a:pPr indent="0" lvl="0" marL="0" marR="0" rtl="0" algn="ctr">
              <a:lnSpc>
                <a:spcPct val="100000"/>
              </a:lnSpc>
              <a:spcBef>
                <a:spcPts val="1120"/>
              </a:spcBef>
              <a:spcAft>
                <a:spcPts val="0"/>
              </a:spcAft>
              <a:buClr>
                <a:schemeClr val="lt1"/>
              </a:buClr>
              <a:buSzPts val="5600"/>
              <a:buFont typeface="Arial"/>
              <a:buNone/>
            </a:pPr>
            <a:r>
              <a:rPr b="0" i="0" lang="en-US" sz="5600" u="none" cap="none" strike="noStrike">
                <a:solidFill>
                  <a:schemeClr val="lt1"/>
                </a:solidFill>
                <a:latin typeface="Quattrocento"/>
                <a:ea typeface="Quattrocento"/>
                <a:cs typeface="Quattrocento"/>
                <a:sym typeface="Quattrocento"/>
              </a:rPr>
              <a:t>Questrom School of Business</a:t>
            </a:r>
            <a:endParaRPr/>
          </a:p>
        </p:txBody>
      </p:sp>
      <p:sp>
        <p:nvSpPr>
          <p:cNvPr id="58" name="Google Shape;58;p1"/>
          <p:cNvSpPr/>
          <p:nvPr/>
        </p:nvSpPr>
        <p:spPr>
          <a:xfrm>
            <a:off x="660482" y="8000999"/>
            <a:ext cx="10058400" cy="90009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59" name="Google Shape;59;p1"/>
          <p:cNvSpPr txBox="1"/>
          <p:nvPr/>
        </p:nvSpPr>
        <p:spPr>
          <a:xfrm>
            <a:off x="895350" y="8574825"/>
            <a:ext cx="9517200" cy="8253600"/>
          </a:xfrm>
          <a:prstGeom prst="rect">
            <a:avLst/>
          </a:prstGeom>
          <a:noFill/>
          <a:ln>
            <a:noFill/>
          </a:ln>
        </p:spPr>
        <p:txBody>
          <a:bodyPr anchorCtr="0" anchor="t" bIns="45700" lIns="91400" spcFirstLastPara="1" rIns="91400" wrap="square" tIns="45700">
            <a:spAutoFit/>
          </a:bodyPr>
          <a:lstStyle/>
          <a:p>
            <a:pPr indent="0" lvl="0" marL="0" marR="0" rtl="0" algn="just">
              <a:lnSpc>
                <a:spcPct val="110000"/>
              </a:lnSpc>
              <a:spcBef>
                <a:spcPts val="0"/>
              </a:spcBef>
              <a:spcAft>
                <a:spcPts val="0"/>
              </a:spcAft>
              <a:buNone/>
            </a:pPr>
            <a:r>
              <a:rPr lang="en-US" sz="2600">
                <a:solidFill>
                  <a:schemeClr val="dk1"/>
                </a:solidFill>
                <a:latin typeface="Quattrocento Sans"/>
                <a:ea typeface="Quattrocento Sans"/>
                <a:cs typeface="Quattrocento Sans"/>
                <a:sym typeface="Quattrocento Sans"/>
              </a:rPr>
              <a:t>This study analyzes the comparison of </a:t>
            </a:r>
            <a:r>
              <a:rPr b="1" lang="en-US" sz="2600">
                <a:solidFill>
                  <a:srgbClr val="E06666"/>
                </a:solidFill>
                <a:latin typeface="Quattrocento Sans"/>
                <a:ea typeface="Quattrocento Sans"/>
                <a:cs typeface="Quattrocento Sans"/>
                <a:sym typeface="Quattrocento Sans"/>
              </a:rPr>
              <a:t>demand</a:t>
            </a:r>
            <a:r>
              <a:rPr lang="en-US" sz="2600">
                <a:solidFill>
                  <a:srgbClr val="E06666"/>
                </a:solidFill>
                <a:latin typeface="Quattrocento Sans"/>
                <a:ea typeface="Quattrocento Sans"/>
                <a:cs typeface="Quattrocento Sans"/>
                <a:sym typeface="Quattrocento Sans"/>
              </a:rPr>
              <a:t> </a:t>
            </a:r>
            <a:r>
              <a:rPr lang="en-US" sz="2600">
                <a:latin typeface="Quattrocento Sans"/>
                <a:ea typeface="Quattrocento Sans"/>
                <a:cs typeface="Quattrocento Sans"/>
                <a:sym typeface="Quattrocento Sans"/>
              </a:rPr>
              <a:t>and</a:t>
            </a:r>
            <a:r>
              <a:rPr lang="en-US" sz="2600">
                <a:solidFill>
                  <a:srgbClr val="E06666"/>
                </a:solidFill>
                <a:latin typeface="Quattrocento Sans"/>
                <a:ea typeface="Quattrocento Sans"/>
                <a:cs typeface="Quattrocento Sans"/>
                <a:sym typeface="Quattrocento Sans"/>
              </a:rPr>
              <a:t> </a:t>
            </a:r>
            <a:r>
              <a:rPr b="1" lang="en-US" sz="2600">
                <a:solidFill>
                  <a:srgbClr val="E06666"/>
                </a:solidFill>
                <a:latin typeface="Quattrocento Sans"/>
                <a:ea typeface="Quattrocento Sans"/>
                <a:cs typeface="Quattrocento Sans"/>
                <a:sym typeface="Quattrocento Sans"/>
              </a:rPr>
              <a:t>supply</a:t>
            </a:r>
            <a:r>
              <a:rPr lang="en-US" sz="2600">
                <a:solidFill>
                  <a:schemeClr val="dk1"/>
                </a:solidFill>
                <a:latin typeface="Quattrocento Sans"/>
                <a:ea typeface="Quattrocento Sans"/>
                <a:cs typeface="Quattrocento Sans"/>
                <a:sym typeface="Quattrocento Sans"/>
              </a:rPr>
              <a:t> between Airbnb homestays in </a:t>
            </a:r>
            <a:r>
              <a:rPr b="1" lang="en-US" sz="2600">
                <a:solidFill>
                  <a:srgbClr val="E06666"/>
                </a:solidFill>
                <a:latin typeface="Quattrocento Sans"/>
                <a:ea typeface="Quattrocento Sans"/>
                <a:cs typeface="Quattrocento Sans"/>
                <a:sym typeface="Quattrocento Sans"/>
              </a:rPr>
              <a:t>Beijing</a:t>
            </a:r>
            <a:r>
              <a:rPr lang="en-US" sz="2600">
                <a:solidFill>
                  <a:srgbClr val="E06666"/>
                </a:solidFill>
                <a:latin typeface="Quattrocento Sans"/>
                <a:ea typeface="Quattrocento Sans"/>
                <a:cs typeface="Quattrocento Sans"/>
                <a:sym typeface="Quattrocento Sans"/>
              </a:rPr>
              <a:t> </a:t>
            </a:r>
            <a:r>
              <a:rPr lang="en-US" sz="2600">
                <a:solidFill>
                  <a:schemeClr val="dk1"/>
                </a:solidFill>
                <a:latin typeface="Quattrocento Sans"/>
                <a:ea typeface="Quattrocento Sans"/>
                <a:cs typeface="Quattrocento Sans"/>
                <a:sym typeface="Quattrocento Sans"/>
              </a:rPr>
              <a:t>and</a:t>
            </a:r>
            <a:r>
              <a:rPr lang="en-US" sz="2600">
                <a:solidFill>
                  <a:srgbClr val="E06666"/>
                </a:solidFill>
                <a:latin typeface="Quattrocento Sans"/>
                <a:ea typeface="Quattrocento Sans"/>
                <a:cs typeface="Quattrocento Sans"/>
                <a:sym typeface="Quattrocento Sans"/>
              </a:rPr>
              <a:t> </a:t>
            </a:r>
            <a:r>
              <a:rPr b="1" lang="en-US" sz="2600">
                <a:solidFill>
                  <a:srgbClr val="E06666"/>
                </a:solidFill>
                <a:latin typeface="Quattrocento Sans"/>
                <a:ea typeface="Quattrocento Sans"/>
                <a:cs typeface="Quattrocento Sans"/>
                <a:sym typeface="Quattrocento Sans"/>
              </a:rPr>
              <a:t>Boston</a:t>
            </a:r>
            <a:r>
              <a:rPr lang="en-US" sz="2600">
                <a:solidFill>
                  <a:schemeClr val="dk1"/>
                </a:solidFill>
                <a:latin typeface="Quattrocento Sans"/>
                <a:ea typeface="Quattrocento Sans"/>
                <a:cs typeface="Quattrocento Sans"/>
                <a:sym typeface="Quattrocento Sans"/>
              </a:rPr>
              <a:t> by establishing a supervised machine learning model of housing price, obtaining the influencing factors of the prices in the two cities, and implementing unsupervised machine learning models to build Airbnb homeowners (hosts) and customers (visitors) profiles.</a:t>
            </a:r>
            <a:endParaRPr sz="26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1000"/>
              </a:spcBef>
              <a:spcAft>
                <a:spcPts val="0"/>
              </a:spcAft>
              <a:buNone/>
            </a:pPr>
            <a:r>
              <a:rPr lang="en-US" sz="2600">
                <a:solidFill>
                  <a:schemeClr val="dk1"/>
                </a:solidFill>
                <a:latin typeface="Quattrocento Sans"/>
                <a:ea typeface="Quattrocento Sans"/>
                <a:cs typeface="Quattrocento Sans"/>
                <a:sym typeface="Quattrocento Sans"/>
              </a:rPr>
              <a:t>With the techniques above, we dig into the </a:t>
            </a:r>
            <a:r>
              <a:rPr b="1" lang="en-US" sz="2600">
                <a:solidFill>
                  <a:srgbClr val="E06666"/>
                </a:solidFill>
                <a:latin typeface="Quattrocento Sans"/>
                <a:ea typeface="Quattrocento Sans"/>
                <a:cs typeface="Quattrocento Sans"/>
                <a:sym typeface="Quattrocento Sans"/>
              </a:rPr>
              <a:t>external differences</a:t>
            </a:r>
            <a:r>
              <a:rPr lang="en-US" sz="2600">
                <a:solidFill>
                  <a:schemeClr val="dk1"/>
                </a:solidFill>
                <a:latin typeface="Quattrocento Sans"/>
                <a:ea typeface="Quattrocento Sans"/>
                <a:cs typeface="Quattrocento Sans"/>
                <a:sym typeface="Quattrocento Sans"/>
              </a:rPr>
              <a:t> in the Airbnb marketplaces between China and the United States, and </a:t>
            </a:r>
            <a:r>
              <a:rPr b="1" lang="en-US" sz="2600">
                <a:solidFill>
                  <a:srgbClr val="E06666"/>
                </a:solidFill>
                <a:latin typeface="Quattrocento Sans"/>
                <a:ea typeface="Quattrocento Sans"/>
                <a:cs typeface="Quattrocento Sans"/>
                <a:sym typeface="Quattrocento Sans"/>
              </a:rPr>
              <a:t>provide reference opinions for homestay hosts</a:t>
            </a:r>
            <a:r>
              <a:rPr lang="en-US" sz="2600">
                <a:solidFill>
                  <a:schemeClr val="dk1"/>
                </a:solidFill>
                <a:latin typeface="Quattrocento Sans"/>
                <a:ea typeface="Quattrocento Sans"/>
                <a:cs typeface="Quattrocento Sans"/>
                <a:sym typeface="Quattrocento Sans"/>
              </a:rPr>
              <a:t> in the pricing area. At the same time, through sentiment analysis of homestay reviews, this study hopes to obtain relevant factors that </a:t>
            </a:r>
            <a:r>
              <a:rPr b="1" lang="en-US" sz="2600">
                <a:solidFill>
                  <a:srgbClr val="E06666"/>
                </a:solidFill>
                <a:latin typeface="Quattrocento Sans"/>
                <a:ea typeface="Quattrocento Sans"/>
                <a:cs typeface="Quattrocento Sans"/>
                <a:sym typeface="Quattrocento Sans"/>
              </a:rPr>
              <a:t>affect the preferences</a:t>
            </a:r>
            <a:r>
              <a:rPr lang="en-US" sz="2600">
                <a:solidFill>
                  <a:schemeClr val="dk1"/>
                </a:solidFill>
                <a:latin typeface="Quattrocento Sans"/>
                <a:ea typeface="Quattrocento Sans"/>
                <a:cs typeface="Quattrocento Sans"/>
                <a:sym typeface="Quattrocento Sans"/>
              </a:rPr>
              <a:t> of Airbnb consumers in China and the United States, which helps hosts to improve their quality of homestays and be in </a:t>
            </a:r>
            <a:r>
              <a:rPr b="1" lang="en-US" sz="2600">
                <a:solidFill>
                  <a:srgbClr val="E06666"/>
                </a:solidFill>
                <a:latin typeface="Quattrocento Sans"/>
                <a:ea typeface="Quattrocento Sans"/>
                <a:cs typeface="Quattrocento Sans"/>
                <a:sym typeface="Quattrocento Sans"/>
              </a:rPr>
              <a:t>comparative advantage in market competition</a:t>
            </a:r>
            <a:r>
              <a:rPr lang="en-US" sz="2600">
                <a:solidFill>
                  <a:schemeClr val="dk1"/>
                </a:solidFill>
                <a:latin typeface="Quattrocento Sans"/>
                <a:ea typeface="Quattrocento Sans"/>
                <a:cs typeface="Quattrocento Sans"/>
                <a:sym typeface="Quattrocento Sans"/>
              </a:rPr>
              <a:t>. At the company level, this study also conducted a comparative analysis of the competitor of Airbnb (booking.com) to obtain the differences in pricing factors between the two and guided Airbnb's </a:t>
            </a:r>
            <a:r>
              <a:rPr b="1" lang="en-US" sz="2600">
                <a:solidFill>
                  <a:srgbClr val="E06666"/>
                </a:solidFill>
                <a:latin typeface="Quattrocento Sans"/>
                <a:ea typeface="Quattrocento Sans"/>
                <a:cs typeface="Quattrocento Sans"/>
                <a:sym typeface="Quattrocento Sans"/>
              </a:rPr>
              <a:t>future external competition</a:t>
            </a:r>
            <a:r>
              <a:rPr b="1" lang="en-US" sz="2600">
                <a:solidFill>
                  <a:schemeClr val="dk1"/>
                </a:solidFill>
                <a:latin typeface="Quattrocento Sans"/>
                <a:ea typeface="Quattrocento Sans"/>
                <a:cs typeface="Quattrocento Sans"/>
                <a:sym typeface="Quattrocento Sans"/>
              </a:rPr>
              <a:t>.</a:t>
            </a:r>
            <a:endParaRPr b="1" sz="2600">
              <a:solidFill>
                <a:schemeClr val="dk1"/>
              </a:solidFill>
              <a:latin typeface="Quattrocento Sans"/>
              <a:ea typeface="Quattrocento Sans"/>
              <a:cs typeface="Quattrocento Sans"/>
              <a:sym typeface="Quattrocento Sans"/>
            </a:endParaRPr>
          </a:p>
        </p:txBody>
      </p:sp>
      <p:sp>
        <p:nvSpPr>
          <p:cNvPr id="60" name="Google Shape;60;p1"/>
          <p:cNvSpPr/>
          <p:nvPr/>
        </p:nvSpPr>
        <p:spPr>
          <a:xfrm>
            <a:off x="660482" y="7471321"/>
            <a:ext cx="10058400" cy="873301"/>
          </a:xfrm>
          <a:prstGeom prst="snipRoundRect">
            <a:avLst>
              <a:gd fmla="val 0" name="adj1"/>
              <a:gd fmla="val 50000" name="adj2"/>
            </a:avLst>
          </a:prstGeom>
          <a:solidFill>
            <a:srgbClr val="3684A0"/>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3600" u="none" cap="none" strike="noStrike">
                <a:solidFill>
                  <a:schemeClr val="lt1"/>
                </a:solidFill>
                <a:latin typeface="Quattrocento"/>
                <a:ea typeface="Quattrocento"/>
                <a:cs typeface="Quattrocento"/>
                <a:sym typeface="Quattrocento"/>
              </a:rPr>
              <a:t>Abstract</a:t>
            </a:r>
            <a:endParaRPr/>
          </a:p>
        </p:txBody>
      </p:sp>
      <p:sp>
        <p:nvSpPr>
          <p:cNvPr id="61" name="Google Shape;61;p1"/>
          <p:cNvSpPr/>
          <p:nvPr/>
        </p:nvSpPr>
        <p:spPr>
          <a:xfrm>
            <a:off x="11488502" y="8000999"/>
            <a:ext cx="10058400" cy="2423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2" name="Google Shape;62;p1"/>
          <p:cNvSpPr txBox="1"/>
          <p:nvPr/>
        </p:nvSpPr>
        <p:spPr>
          <a:xfrm>
            <a:off x="11718625" y="8610600"/>
            <a:ext cx="9598200" cy="23622000"/>
          </a:xfrm>
          <a:prstGeom prst="rect">
            <a:avLst/>
          </a:prstGeom>
          <a:noFill/>
          <a:ln>
            <a:noFill/>
          </a:ln>
        </p:spPr>
        <p:txBody>
          <a:bodyPr anchorCtr="0" anchor="t" bIns="45700" lIns="91400" spcFirstLastPara="1" rIns="91400" wrap="square" tIns="45700">
            <a:noAutofit/>
          </a:bodyPr>
          <a:lstStyle/>
          <a:p>
            <a:pPr indent="-419100" lvl="0" marL="457200" marR="0" rtl="0" algn="just">
              <a:lnSpc>
                <a:spcPct val="115000"/>
              </a:lnSpc>
              <a:spcBef>
                <a:spcPts val="0"/>
              </a:spcBef>
              <a:spcAft>
                <a:spcPts val="0"/>
              </a:spcAft>
              <a:buClr>
                <a:srgbClr val="263238"/>
              </a:buClr>
              <a:buSzPts val="3000"/>
              <a:buFont typeface="Quattrocento Sans"/>
              <a:buChar char="●"/>
            </a:pPr>
            <a:r>
              <a:rPr b="1" lang="en-US" sz="3000">
                <a:solidFill>
                  <a:srgbClr val="263238"/>
                </a:solidFill>
                <a:latin typeface="Quattrocento Sans"/>
                <a:ea typeface="Quattrocento Sans"/>
                <a:cs typeface="Quattrocento Sans"/>
                <a:sym typeface="Quattrocento Sans"/>
              </a:rPr>
              <a:t>Exploratory</a:t>
            </a:r>
            <a:r>
              <a:rPr b="1" lang="en-US" sz="3000">
                <a:solidFill>
                  <a:srgbClr val="263238"/>
                </a:solidFill>
                <a:latin typeface="Quattrocento Sans"/>
                <a:ea typeface="Quattrocento Sans"/>
                <a:cs typeface="Quattrocento Sans"/>
                <a:sym typeface="Quattrocento Sans"/>
              </a:rPr>
              <a:t> Data Analysis</a:t>
            </a:r>
            <a:endParaRPr sz="2600">
              <a:solidFill>
                <a:schemeClr val="dk1"/>
              </a:solidFill>
              <a:latin typeface="Quattrocento Sans"/>
              <a:ea typeface="Quattrocento Sans"/>
              <a:cs typeface="Quattrocento Sans"/>
              <a:sym typeface="Quattrocento Sans"/>
            </a:endParaRPr>
          </a:p>
          <a:p>
            <a:pPr indent="-393700" lvl="0" marL="457200" rtl="0" algn="l">
              <a:spcBef>
                <a:spcPts val="1000"/>
              </a:spcBef>
              <a:spcAft>
                <a:spcPts val="0"/>
              </a:spcAft>
              <a:buClr>
                <a:schemeClr val="dk1"/>
              </a:buClr>
              <a:buSzPts val="2600"/>
              <a:buFont typeface="Quattrocento Sans"/>
              <a:buChar char="●"/>
            </a:pPr>
            <a:r>
              <a:rPr b="1" lang="en-US" sz="2600">
                <a:solidFill>
                  <a:schemeClr val="dk1"/>
                </a:solidFill>
                <a:latin typeface="Quattrocento Sans"/>
                <a:ea typeface="Quattrocento Sans"/>
                <a:cs typeface="Quattrocento Sans"/>
                <a:sym typeface="Quattrocento Sans"/>
              </a:rPr>
              <a:t>Price &amp; Number of Listings by Neighborhoods</a:t>
            </a:r>
            <a:endParaRPr b="1" sz="24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381000" lvl="0" marL="457200" rtl="0" algn="l">
              <a:spcBef>
                <a:spcPts val="1000"/>
              </a:spcBef>
              <a:spcAft>
                <a:spcPts val="0"/>
              </a:spcAft>
              <a:buClr>
                <a:schemeClr val="dk1"/>
              </a:buClr>
              <a:buSzPts val="2400"/>
              <a:buFont typeface="Quattrocento Sans"/>
              <a:buChar char="●"/>
            </a:pPr>
            <a:r>
              <a:rPr b="1" lang="en-US" sz="2400">
                <a:solidFill>
                  <a:schemeClr val="dk1"/>
                </a:solidFill>
                <a:latin typeface="Quattrocento Sans"/>
                <a:ea typeface="Quattrocento Sans"/>
                <a:cs typeface="Quattrocento Sans"/>
                <a:sym typeface="Quattrocento Sans"/>
              </a:rPr>
              <a:t>P</a:t>
            </a:r>
            <a:r>
              <a:rPr b="1" lang="en-US" sz="2400">
                <a:solidFill>
                  <a:schemeClr val="dk1"/>
                </a:solidFill>
                <a:latin typeface="Quattrocento Sans"/>
                <a:ea typeface="Quattrocento Sans"/>
                <a:cs typeface="Quattrocento Sans"/>
                <a:sym typeface="Quattrocento Sans"/>
              </a:rPr>
              <a:t>opularity of Airbnb Across Years</a:t>
            </a:r>
            <a:endParaRPr b="1" sz="2400">
              <a:solidFill>
                <a:srgbClr val="263238"/>
              </a:solidFill>
              <a:latin typeface="Quattrocento Sans"/>
              <a:ea typeface="Quattrocento Sans"/>
              <a:cs typeface="Quattrocento Sans"/>
              <a:sym typeface="Quattrocento Sans"/>
            </a:endParaRPr>
          </a:p>
          <a:p>
            <a:pPr indent="0" lvl="0" marL="0" rtl="0" algn="l">
              <a:spcBef>
                <a:spcPts val="6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381000" lvl="0" marL="457200" rtl="0" algn="l">
              <a:spcBef>
                <a:spcPts val="1000"/>
              </a:spcBef>
              <a:spcAft>
                <a:spcPts val="0"/>
              </a:spcAft>
              <a:buClr>
                <a:schemeClr val="dk1"/>
              </a:buClr>
              <a:buSzPts val="2400"/>
              <a:buFont typeface="Quattrocento Sans"/>
              <a:buChar char="●"/>
            </a:pPr>
            <a:r>
              <a:rPr b="1" lang="en-US" sz="2400">
                <a:solidFill>
                  <a:schemeClr val="dk1"/>
                </a:solidFill>
                <a:latin typeface="Quattrocento Sans"/>
                <a:ea typeface="Quattrocento Sans"/>
                <a:cs typeface="Quattrocento Sans"/>
                <a:sym typeface="Quattrocento Sans"/>
              </a:rPr>
              <a:t>Price Trends by Weekdays &amp; Weekends and by Season</a:t>
            </a:r>
            <a:endParaRPr b="1" sz="2400">
              <a:solidFill>
                <a:srgbClr val="263238"/>
              </a:solidFill>
              <a:latin typeface="Quattrocento Sans"/>
              <a:ea typeface="Quattrocento Sans"/>
              <a:cs typeface="Quattrocento Sans"/>
              <a:sym typeface="Quattrocento Sans"/>
            </a:endParaRPr>
          </a:p>
          <a:p>
            <a:pPr indent="0" lvl="0" marL="457200" rtl="0" algn="l">
              <a:spcBef>
                <a:spcPts val="6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45720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b="1" sz="3000">
              <a:solidFill>
                <a:srgbClr val="263238"/>
              </a:solidFill>
              <a:latin typeface="Quattrocento Sans"/>
              <a:ea typeface="Quattrocento Sans"/>
              <a:cs typeface="Quattrocento Sans"/>
              <a:sym typeface="Quattrocento Sans"/>
            </a:endParaRPr>
          </a:p>
          <a:p>
            <a:pPr indent="-419100" lvl="0" marL="457200" rtl="0" algn="l">
              <a:lnSpc>
                <a:spcPct val="110000"/>
              </a:lnSpc>
              <a:spcBef>
                <a:spcPts val="1000"/>
              </a:spcBef>
              <a:spcAft>
                <a:spcPts val="0"/>
              </a:spcAft>
              <a:buClr>
                <a:srgbClr val="263238"/>
              </a:buClr>
              <a:buSzPts val="3000"/>
              <a:buFont typeface="Quattrocento Sans"/>
              <a:buChar char="●"/>
            </a:pPr>
            <a:r>
              <a:rPr b="1" lang="en-US" sz="3000">
                <a:solidFill>
                  <a:srgbClr val="263238"/>
                </a:solidFill>
                <a:latin typeface="Quattrocento Sans"/>
                <a:ea typeface="Quattrocento Sans"/>
                <a:cs typeface="Quattrocento Sans"/>
                <a:sym typeface="Quattrocento Sans"/>
              </a:rPr>
              <a:t>Supervised Machine Learning: Pricing Modeling</a:t>
            </a:r>
            <a:endParaRPr b="1" sz="3000">
              <a:solidFill>
                <a:srgbClr val="263238"/>
              </a:solidFill>
              <a:latin typeface="Quattrocento Sans"/>
              <a:ea typeface="Quattrocento Sans"/>
              <a:cs typeface="Quattrocento Sans"/>
              <a:sym typeface="Quattrocento Sans"/>
            </a:endParaRPr>
          </a:p>
          <a:p>
            <a:pPr indent="-381000" lvl="0" marL="457200" rtl="0" algn="l">
              <a:spcBef>
                <a:spcPts val="1000"/>
              </a:spcBef>
              <a:spcAft>
                <a:spcPts val="0"/>
              </a:spcAft>
              <a:buClr>
                <a:schemeClr val="dk1"/>
              </a:buClr>
              <a:buSzPts val="2400"/>
              <a:buFont typeface="Quattrocento Sans"/>
              <a:buChar char="●"/>
            </a:pPr>
            <a:r>
              <a:rPr b="1" lang="en-US" sz="2400">
                <a:solidFill>
                  <a:schemeClr val="dk1"/>
                </a:solidFill>
                <a:latin typeface="Quattrocento Sans"/>
                <a:ea typeface="Quattrocento Sans"/>
                <a:cs typeface="Quattrocento Sans"/>
                <a:sym typeface="Quattrocento Sans"/>
              </a:rPr>
              <a:t>Boruta Feature Selection with Random Forest</a:t>
            </a:r>
            <a:endParaRPr b="1" sz="2400">
              <a:solidFill>
                <a:schemeClr val="dk1"/>
              </a:solidFill>
              <a:latin typeface="Quattrocento Sans"/>
              <a:ea typeface="Quattrocento Sans"/>
              <a:cs typeface="Quattrocento Sans"/>
              <a:sym typeface="Quattrocento Sans"/>
            </a:endParaRPr>
          </a:p>
          <a:p>
            <a:pPr indent="-381000" lvl="0" marL="457200" rtl="0" algn="l">
              <a:spcBef>
                <a:spcPts val="0"/>
              </a:spcBef>
              <a:spcAft>
                <a:spcPts val="0"/>
              </a:spcAft>
              <a:buClr>
                <a:schemeClr val="dk1"/>
              </a:buClr>
              <a:buSzPts val="2400"/>
              <a:buFont typeface="Quattrocento Sans"/>
              <a:buChar char="●"/>
            </a:pPr>
            <a:r>
              <a:rPr b="1" lang="en-US" sz="2400">
                <a:solidFill>
                  <a:schemeClr val="dk1"/>
                </a:solidFill>
                <a:latin typeface="Quattrocento Sans"/>
                <a:ea typeface="Quattrocento Sans"/>
                <a:cs typeface="Quattrocento Sans"/>
                <a:sym typeface="Quattrocento Sans"/>
              </a:rPr>
              <a:t>Lasso Regression</a:t>
            </a:r>
            <a:endParaRPr b="1" sz="2400">
              <a:solidFill>
                <a:schemeClr val="dk1"/>
              </a:solidFill>
              <a:latin typeface="Quattrocento Sans"/>
              <a:ea typeface="Quattrocento Sans"/>
              <a:cs typeface="Quattrocento Sans"/>
              <a:sym typeface="Quattrocento Sans"/>
            </a:endParaRPr>
          </a:p>
          <a:p>
            <a:pPr indent="-381000" lvl="0" marL="457200" rtl="0" algn="l">
              <a:spcBef>
                <a:spcPts val="0"/>
              </a:spcBef>
              <a:spcAft>
                <a:spcPts val="0"/>
              </a:spcAft>
              <a:buClr>
                <a:schemeClr val="dk1"/>
              </a:buClr>
              <a:buSzPts val="2400"/>
              <a:buFont typeface="Quattrocento Sans"/>
              <a:buChar char="●"/>
            </a:pPr>
            <a:r>
              <a:rPr b="1" lang="en-US" sz="2400">
                <a:solidFill>
                  <a:schemeClr val="dk1"/>
                </a:solidFill>
                <a:latin typeface="Quattrocento Sans"/>
                <a:ea typeface="Quattrocento Sans"/>
                <a:cs typeface="Quattrocento Sans"/>
                <a:sym typeface="Quattrocento Sans"/>
              </a:rPr>
              <a:t>Boosting </a:t>
            </a:r>
            <a:endParaRPr b="1" sz="2400">
              <a:solidFill>
                <a:schemeClr val="dk1"/>
              </a:solidFill>
              <a:latin typeface="Quattrocento Sans"/>
              <a:ea typeface="Quattrocento Sans"/>
              <a:cs typeface="Quattrocento Sans"/>
              <a:sym typeface="Quattrocento Sans"/>
            </a:endParaRPr>
          </a:p>
          <a:p>
            <a:pPr indent="-419100" lvl="0" marL="457200" rtl="0" algn="l">
              <a:lnSpc>
                <a:spcPct val="115000"/>
              </a:lnSpc>
              <a:spcBef>
                <a:spcPts val="1000"/>
              </a:spcBef>
              <a:spcAft>
                <a:spcPts val="0"/>
              </a:spcAft>
              <a:buClr>
                <a:srgbClr val="263238"/>
              </a:buClr>
              <a:buSzPts val="3000"/>
              <a:buFont typeface="Quattrocento Sans"/>
              <a:buChar char="●"/>
            </a:pPr>
            <a:r>
              <a:rPr b="1" lang="en-US" sz="3000">
                <a:solidFill>
                  <a:srgbClr val="263238"/>
                </a:solidFill>
                <a:latin typeface="Quattrocento Sans"/>
                <a:ea typeface="Quattrocento Sans"/>
                <a:cs typeface="Quattrocento Sans"/>
                <a:sym typeface="Quattrocento Sans"/>
              </a:rPr>
              <a:t>Unsupervised Machine Learning: Customer Profiles</a:t>
            </a:r>
            <a:endParaRPr b="1" sz="2400">
              <a:solidFill>
                <a:schemeClr val="dk1"/>
              </a:solidFill>
              <a:latin typeface="Quattrocento Sans"/>
              <a:ea typeface="Quattrocento Sans"/>
              <a:cs typeface="Quattrocento Sans"/>
              <a:sym typeface="Quattrocento Sans"/>
            </a:endParaRPr>
          </a:p>
          <a:p>
            <a:pPr indent="-381000" lvl="0" marL="457200" rtl="0" algn="l">
              <a:spcBef>
                <a:spcPts val="1000"/>
              </a:spcBef>
              <a:spcAft>
                <a:spcPts val="0"/>
              </a:spcAft>
              <a:buClr>
                <a:schemeClr val="dk1"/>
              </a:buClr>
              <a:buSzPts val="2400"/>
              <a:buFont typeface="Quattrocento Sans"/>
              <a:buChar char="●"/>
            </a:pPr>
            <a:r>
              <a:rPr b="1" lang="en-US" sz="2400">
                <a:solidFill>
                  <a:schemeClr val="dk1"/>
                </a:solidFill>
                <a:latin typeface="Quattrocento Sans"/>
                <a:ea typeface="Quattrocento Sans"/>
                <a:cs typeface="Quattrocento Sans"/>
                <a:sym typeface="Quattrocento Sans"/>
              </a:rPr>
              <a:t>Text Analysis for Comments and House Descriptions</a:t>
            </a:r>
            <a:endParaRPr sz="1600">
              <a:solidFill>
                <a:srgbClr val="263238"/>
              </a:solidFill>
              <a:latin typeface="Quattrocento Sans"/>
              <a:ea typeface="Quattrocento Sans"/>
              <a:cs typeface="Quattrocento Sans"/>
              <a:sym typeface="Quattrocento Sans"/>
            </a:endParaRPr>
          </a:p>
          <a:p>
            <a:pPr indent="0" lvl="0" marL="0" rtl="0" algn="l">
              <a:spcBef>
                <a:spcPts val="600"/>
              </a:spcBef>
              <a:spcAft>
                <a:spcPts val="1000"/>
              </a:spcAft>
              <a:buNone/>
            </a:pPr>
            <a:r>
              <a:t/>
            </a:r>
            <a:endParaRPr sz="1600">
              <a:solidFill>
                <a:srgbClr val="263238"/>
              </a:solidFill>
              <a:latin typeface="Quattrocento Sans"/>
              <a:ea typeface="Quattrocento Sans"/>
              <a:cs typeface="Quattrocento Sans"/>
              <a:sym typeface="Quattrocento Sans"/>
            </a:endParaRPr>
          </a:p>
        </p:txBody>
      </p:sp>
      <p:sp>
        <p:nvSpPr>
          <p:cNvPr id="63" name="Google Shape;63;p1"/>
          <p:cNvSpPr/>
          <p:nvPr/>
        </p:nvSpPr>
        <p:spPr>
          <a:xfrm>
            <a:off x="11488502" y="7471321"/>
            <a:ext cx="10058400" cy="873301"/>
          </a:xfrm>
          <a:prstGeom prst="snipRoundRect">
            <a:avLst>
              <a:gd fmla="val 0" name="adj1"/>
              <a:gd fmla="val 50000" name="adj2"/>
            </a:avLst>
          </a:prstGeom>
          <a:solidFill>
            <a:srgbClr val="664F93"/>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3600" u="none" cap="none" strike="noStrike">
                <a:solidFill>
                  <a:schemeClr val="lt1"/>
                </a:solidFill>
                <a:latin typeface="Quattrocento"/>
                <a:ea typeface="Quattrocento"/>
                <a:cs typeface="Quattrocento"/>
                <a:sym typeface="Quattrocento"/>
              </a:rPr>
              <a:t>Methodology</a:t>
            </a:r>
            <a:endParaRPr/>
          </a:p>
        </p:txBody>
      </p:sp>
      <p:sp>
        <p:nvSpPr>
          <p:cNvPr id="64" name="Google Shape;64;p1"/>
          <p:cNvSpPr/>
          <p:nvPr/>
        </p:nvSpPr>
        <p:spPr>
          <a:xfrm>
            <a:off x="22316522" y="8000999"/>
            <a:ext cx="10058400" cy="2423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5" name="Google Shape;65;p1"/>
          <p:cNvSpPr txBox="1"/>
          <p:nvPr/>
        </p:nvSpPr>
        <p:spPr>
          <a:xfrm>
            <a:off x="22546634" y="8610600"/>
            <a:ext cx="9598176" cy="483700"/>
          </a:xfrm>
          <a:prstGeom prst="rect">
            <a:avLst/>
          </a:prstGeom>
          <a:noFill/>
          <a:ln>
            <a:noFill/>
          </a:ln>
        </p:spPr>
        <p:txBody>
          <a:bodyPr anchorCtr="0" anchor="t" bIns="45700" lIns="91400" spcFirstLastPara="1" rIns="91400" wrap="square" tIns="45700">
            <a:spAutoFit/>
          </a:bodyPr>
          <a:lstStyle/>
          <a:p>
            <a:pPr indent="0" lvl="0" marL="0" marR="0" rtl="0" algn="just">
              <a:lnSpc>
                <a:spcPct val="110000"/>
              </a:lnSpc>
              <a:spcBef>
                <a:spcPts val="0"/>
              </a:spcBef>
              <a:spcAft>
                <a:spcPts val="0"/>
              </a:spcAft>
              <a:buNone/>
            </a:pPr>
            <a:r>
              <a:rPr b="0" i="0" lang="en-US" sz="2400" u="none" cap="none" strike="noStrike">
                <a:solidFill>
                  <a:schemeClr val="dk1"/>
                </a:solidFill>
                <a:latin typeface="Quattrocento Sans"/>
                <a:ea typeface="Quattrocento Sans"/>
                <a:cs typeface="Quattrocento Sans"/>
                <a:sym typeface="Quattrocento Sans"/>
              </a:rPr>
              <a:t>Add your information, graphs and images to this section.</a:t>
            </a:r>
            <a:endParaRPr/>
          </a:p>
        </p:txBody>
      </p:sp>
      <p:sp>
        <p:nvSpPr>
          <p:cNvPr id="66" name="Google Shape;66;p1"/>
          <p:cNvSpPr/>
          <p:nvPr/>
        </p:nvSpPr>
        <p:spPr>
          <a:xfrm>
            <a:off x="22316522" y="7471321"/>
            <a:ext cx="10058400" cy="873301"/>
          </a:xfrm>
          <a:prstGeom prst="snipRoundRect">
            <a:avLst>
              <a:gd fmla="val 0" name="adj1"/>
              <a:gd fmla="val 50000" name="adj2"/>
            </a:avLst>
          </a:prstGeom>
          <a:solidFill>
            <a:srgbClr val="664F93"/>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3600" u="none" cap="none" strike="noStrike">
                <a:solidFill>
                  <a:schemeClr val="lt1"/>
                </a:solidFill>
                <a:latin typeface="Quattrocento"/>
                <a:ea typeface="Quattrocento"/>
                <a:cs typeface="Quattrocento"/>
                <a:sym typeface="Quattrocento"/>
              </a:rPr>
              <a:t>Results</a:t>
            </a:r>
            <a:endParaRPr/>
          </a:p>
        </p:txBody>
      </p:sp>
      <p:sp>
        <p:nvSpPr>
          <p:cNvPr id="67" name="Google Shape;67;p1"/>
          <p:cNvSpPr/>
          <p:nvPr/>
        </p:nvSpPr>
        <p:spPr>
          <a:xfrm>
            <a:off x="33144541" y="8000999"/>
            <a:ext cx="10058400" cy="1807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8" name="Google Shape;68;p1"/>
          <p:cNvSpPr txBox="1"/>
          <p:nvPr/>
        </p:nvSpPr>
        <p:spPr>
          <a:xfrm>
            <a:off x="33374653" y="8610600"/>
            <a:ext cx="9598176" cy="483700"/>
          </a:xfrm>
          <a:prstGeom prst="rect">
            <a:avLst/>
          </a:prstGeom>
          <a:noFill/>
          <a:ln>
            <a:noFill/>
          </a:ln>
        </p:spPr>
        <p:txBody>
          <a:bodyPr anchorCtr="0" anchor="t" bIns="45700" lIns="91400" spcFirstLastPara="1" rIns="91400" wrap="square" tIns="45700">
            <a:spAutoFit/>
          </a:bodyPr>
          <a:lstStyle/>
          <a:p>
            <a:pPr indent="0" lvl="0" marL="0" marR="0" rtl="0" algn="just">
              <a:lnSpc>
                <a:spcPct val="110000"/>
              </a:lnSpc>
              <a:spcBef>
                <a:spcPts val="0"/>
              </a:spcBef>
              <a:spcAft>
                <a:spcPts val="0"/>
              </a:spcAft>
              <a:buNone/>
            </a:pPr>
            <a:r>
              <a:rPr b="0" i="0" lang="en-US" sz="2400" u="none" cap="none" strike="noStrike">
                <a:solidFill>
                  <a:schemeClr val="dk1"/>
                </a:solidFill>
                <a:latin typeface="Quattrocento Sans"/>
                <a:ea typeface="Quattrocento Sans"/>
                <a:cs typeface="Quattrocento Sans"/>
                <a:sym typeface="Quattrocento Sans"/>
              </a:rPr>
              <a:t>Add your information, graphs and images to this section.</a:t>
            </a:r>
            <a:endParaRPr/>
          </a:p>
        </p:txBody>
      </p:sp>
      <p:sp>
        <p:nvSpPr>
          <p:cNvPr id="69" name="Google Shape;69;p1"/>
          <p:cNvSpPr/>
          <p:nvPr/>
        </p:nvSpPr>
        <p:spPr>
          <a:xfrm>
            <a:off x="33144541" y="7471321"/>
            <a:ext cx="10058400" cy="873301"/>
          </a:xfrm>
          <a:prstGeom prst="snipRoundRect">
            <a:avLst>
              <a:gd fmla="val 0" name="adj1"/>
              <a:gd fmla="val 50000" name="adj2"/>
            </a:avLst>
          </a:prstGeom>
          <a:solidFill>
            <a:srgbClr val="3684A0"/>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3600" u="none" cap="none" strike="noStrike">
                <a:solidFill>
                  <a:schemeClr val="lt1"/>
                </a:solidFill>
                <a:latin typeface="Quattrocento"/>
                <a:ea typeface="Quattrocento"/>
                <a:cs typeface="Quattrocento"/>
                <a:sym typeface="Quattrocento"/>
              </a:rPr>
              <a:t>Conclusion</a:t>
            </a:r>
            <a:endParaRPr/>
          </a:p>
        </p:txBody>
      </p:sp>
      <p:sp>
        <p:nvSpPr>
          <p:cNvPr id="70" name="Google Shape;70;p1"/>
          <p:cNvSpPr/>
          <p:nvPr/>
        </p:nvSpPr>
        <p:spPr>
          <a:xfrm>
            <a:off x="660482" y="18211800"/>
            <a:ext cx="10058400" cy="140208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71" name="Google Shape;71;p1"/>
          <p:cNvSpPr txBox="1"/>
          <p:nvPr/>
        </p:nvSpPr>
        <p:spPr>
          <a:xfrm>
            <a:off x="854850" y="18475500"/>
            <a:ext cx="9598200" cy="13085100"/>
          </a:xfrm>
          <a:prstGeom prst="rect">
            <a:avLst/>
          </a:prstGeom>
          <a:noFill/>
          <a:ln>
            <a:noFill/>
          </a:ln>
        </p:spPr>
        <p:txBody>
          <a:bodyPr anchorCtr="0" anchor="t" bIns="45700" lIns="91400" spcFirstLastPara="1" rIns="91400" wrap="square" tIns="45700">
            <a:spAutoFit/>
          </a:bodyPr>
          <a:lstStyle/>
          <a:p>
            <a:pPr indent="-419100" lvl="0" marL="457200" marR="0" rtl="0" algn="just">
              <a:lnSpc>
                <a:spcPct val="110000"/>
              </a:lnSpc>
              <a:spcBef>
                <a:spcPts val="0"/>
              </a:spcBef>
              <a:spcAft>
                <a:spcPts val="0"/>
              </a:spcAft>
              <a:buClr>
                <a:schemeClr val="dk1"/>
              </a:buClr>
              <a:buSzPts val="3000"/>
              <a:buFont typeface="Quattrocento Sans"/>
              <a:buAutoNum type="alphaUcPeriod"/>
            </a:pPr>
            <a:r>
              <a:rPr b="1" lang="en-US" sz="3000">
                <a:solidFill>
                  <a:schemeClr val="dk1"/>
                </a:solidFill>
                <a:latin typeface="Quattrocento Sans"/>
                <a:ea typeface="Quattrocento Sans"/>
                <a:cs typeface="Quattrocento Sans"/>
                <a:sym typeface="Quattrocento Sans"/>
              </a:rPr>
              <a:t>Intro to Data</a:t>
            </a:r>
            <a:endParaRPr sz="2600">
              <a:solidFill>
                <a:schemeClr val="dk1"/>
              </a:solidFill>
              <a:latin typeface="Quattrocento Sans"/>
              <a:ea typeface="Quattrocento Sans"/>
              <a:cs typeface="Quattrocento Sans"/>
              <a:sym typeface="Quattrocento Sans"/>
            </a:endParaRPr>
          </a:p>
          <a:p>
            <a:pPr indent="-393700" lvl="0" marL="457200" rtl="0" algn="l">
              <a:lnSpc>
                <a:spcPct val="115000"/>
              </a:lnSpc>
              <a:spcBef>
                <a:spcPts val="0"/>
              </a:spcBef>
              <a:spcAft>
                <a:spcPts val="0"/>
              </a:spcAft>
              <a:buClr>
                <a:schemeClr val="dk1"/>
              </a:buClr>
              <a:buSzPts val="2600"/>
              <a:buFont typeface="Quattrocento Sans"/>
              <a:buChar char="●"/>
            </a:pPr>
            <a:r>
              <a:rPr lang="en-US" sz="2600">
                <a:solidFill>
                  <a:schemeClr val="dk1"/>
                </a:solidFill>
                <a:latin typeface="Quattrocento Sans"/>
                <a:ea typeface="Quattrocento Sans"/>
                <a:cs typeface="Quattrocento Sans"/>
                <a:sym typeface="Quattrocento Sans"/>
              </a:rPr>
              <a:t>Beijing and Boston Airbnb datasets, each has </a:t>
            </a:r>
            <a:r>
              <a:rPr b="1" lang="en-US" sz="2600">
                <a:solidFill>
                  <a:srgbClr val="E06666"/>
                </a:solidFill>
                <a:latin typeface="Quattrocento Sans"/>
                <a:ea typeface="Quattrocento Sans"/>
                <a:cs typeface="Quattrocento Sans"/>
                <a:sym typeface="Quattrocento Sans"/>
              </a:rPr>
              <a:t>three sub-datasets,</a:t>
            </a:r>
            <a:r>
              <a:rPr lang="en-US" sz="2600">
                <a:solidFill>
                  <a:schemeClr val="dk1"/>
                </a:solidFill>
                <a:latin typeface="Quattrocento Sans"/>
                <a:ea typeface="Quattrocento Sans"/>
                <a:cs typeface="Quattrocento Sans"/>
                <a:sym typeface="Quattrocento Sans"/>
              </a:rPr>
              <a:t> listings, reviews and calendar.</a:t>
            </a:r>
            <a:endParaRPr sz="2600">
              <a:solidFill>
                <a:schemeClr val="dk1"/>
              </a:solidFill>
              <a:latin typeface="Quattrocento Sans"/>
              <a:ea typeface="Quattrocento Sans"/>
              <a:cs typeface="Quattrocento Sans"/>
              <a:sym typeface="Quattrocento Sans"/>
            </a:endParaRPr>
          </a:p>
          <a:p>
            <a:pPr indent="-393700" lvl="0" marL="457200" rtl="0" algn="l">
              <a:spcBef>
                <a:spcPts val="0"/>
              </a:spcBef>
              <a:spcAft>
                <a:spcPts val="0"/>
              </a:spcAft>
              <a:buClr>
                <a:schemeClr val="dk1"/>
              </a:buClr>
              <a:buSzPts val="2600"/>
              <a:buFont typeface="Quattrocento Sans"/>
              <a:buChar char="●"/>
            </a:pPr>
            <a:r>
              <a:rPr b="1" lang="en-US" sz="2600">
                <a:solidFill>
                  <a:srgbClr val="E06666"/>
                </a:solidFill>
                <a:latin typeface="Quattrocento Sans"/>
                <a:ea typeface="Quattrocento Sans"/>
                <a:cs typeface="Quattrocento Sans"/>
                <a:sym typeface="Quattrocento Sans"/>
              </a:rPr>
              <a:t>Beijing listing datasets</a:t>
            </a:r>
            <a:r>
              <a:rPr lang="en-US" sz="2600">
                <a:solidFill>
                  <a:schemeClr val="dk1"/>
                </a:solidFill>
                <a:latin typeface="Quattrocento Sans"/>
                <a:ea typeface="Quattrocento Sans"/>
                <a:cs typeface="Quattrocento Sans"/>
                <a:sym typeface="Quattrocento Sans"/>
              </a:rPr>
              <a:t>, we have 106 variables and for </a:t>
            </a:r>
            <a:r>
              <a:rPr b="1" lang="en-US" sz="2600">
                <a:solidFill>
                  <a:srgbClr val="E06666"/>
                </a:solidFill>
                <a:latin typeface="Quattrocento Sans"/>
                <a:ea typeface="Quattrocento Sans"/>
                <a:cs typeface="Quattrocento Sans"/>
                <a:sym typeface="Quattrocento Sans"/>
              </a:rPr>
              <a:t>Boston listings</a:t>
            </a:r>
            <a:r>
              <a:rPr lang="en-US" sz="2600">
                <a:solidFill>
                  <a:srgbClr val="FF0000"/>
                </a:solidFill>
                <a:latin typeface="Quattrocento Sans"/>
                <a:ea typeface="Quattrocento Sans"/>
                <a:cs typeface="Quattrocento Sans"/>
                <a:sym typeface="Quattrocento Sans"/>
              </a:rPr>
              <a:t> </a:t>
            </a:r>
            <a:r>
              <a:rPr lang="en-US" sz="2600">
                <a:solidFill>
                  <a:schemeClr val="dk1"/>
                </a:solidFill>
                <a:latin typeface="Quattrocento Sans"/>
                <a:ea typeface="Quattrocento Sans"/>
                <a:cs typeface="Quattrocento Sans"/>
                <a:sym typeface="Quattrocento Sans"/>
              </a:rPr>
              <a:t>dataset we have 108 variables. This dataset includes all basic information about the room/house for rent on Airbnb, for example, the name of the list, description of the listing, transit, and review scores, ect. We cleaned these data by removing needless columns, removing columns with over 60% NA observations and also removing some special variables that are mostly missing values and uncorrelated with our research, such as license, jurisdiction_names, ect. Data are from Dec 2009 to Dec 2019.</a:t>
            </a:r>
            <a:endParaRPr sz="2600">
              <a:solidFill>
                <a:schemeClr val="dk1"/>
              </a:solidFill>
              <a:latin typeface="Quattrocento Sans"/>
              <a:ea typeface="Quattrocento Sans"/>
              <a:cs typeface="Quattrocento Sans"/>
              <a:sym typeface="Quattrocento Sans"/>
            </a:endParaRPr>
          </a:p>
          <a:p>
            <a:pPr indent="-393700" lvl="0" marL="457200" rtl="0" algn="l">
              <a:spcBef>
                <a:spcPts val="0"/>
              </a:spcBef>
              <a:spcAft>
                <a:spcPts val="0"/>
              </a:spcAft>
              <a:buClr>
                <a:schemeClr val="dk1"/>
              </a:buClr>
              <a:buSzPts val="2600"/>
              <a:buFont typeface="Quattrocento Sans"/>
              <a:buChar char="●"/>
            </a:pPr>
            <a:r>
              <a:rPr b="1" lang="en-US" sz="2600">
                <a:solidFill>
                  <a:srgbClr val="E06666"/>
                </a:solidFill>
                <a:latin typeface="Quattrocento Sans"/>
                <a:ea typeface="Quattrocento Sans"/>
                <a:cs typeface="Quattrocento Sans"/>
                <a:sym typeface="Quattrocento Sans"/>
              </a:rPr>
              <a:t>Beijing and Boston reviews</a:t>
            </a:r>
            <a:r>
              <a:rPr lang="en-US" sz="2600">
                <a:solidFill>
                  <a:schemeClr val="dk1"/>
                </a:solidFill>
                <a:latin typeface="Quattrocento Sans"/>
                <a:ea typeface="Quattrocento Sans"/>
                <a:cs typeface="Quattrocento Sans"/>
                <a:sym typeface="Quattrocento Sans"/>
              </a:rPr>
              <a:t> datasets, we both have 9 variables. This dataset includes all reviews that have been given to the listing home. We did a timestamp clean and lubricate version for reviews of Boston and Beijing. Data are from Dec 2009 to Dec 2019.</a:t>
            </a:r>
            <a:endParaRPr sz="2600">
              <a:solidFill>
                <a:schemeClr val="dk1"/>
              </a:solidFill>
              <a:latin typeface="Quattrocento Sans"/>
              <a:ea typeface="Quattrocento Sans"/>
              <a:cs typeface="Quattrocento Sans"/>
              <a:sym typeface="Quattrocento Sans"/>
            </a:endParaRPr>
          </a:p>
          <a:p>
            <a:pPr indent="-393700" lvl="0" marL="457200" rtl="0" algn="l">
              <a:spcBef>
                <a:spcPts val="0"/>
              </a:spcBef>
              <a:spcAft>
                <a:spcPts val="0"/>
              </a:spcAft>
              <a:buClr>
                <a:schemeClr val="dk1"/>
              </a:buClr>
              <a:buSzPts val="2600"/>
              <a:buFont typeface="Quattrocento Sans"/>
              <a:buChar char="●"/>
            </a:pPr>
            <a:r>
              <a:rPr b="1" lang="en-US" sz="2600">
                <a:solidFill>
                  <a:srgbClr val="E06666"/>
                </a:solidFill>
                <a:latin typeface="Quattrocento Sans"/>
                <a:ea typeface="Quattrocento Sans"/>
                <a:cs typeface="Quattrocento Sans"/>
                <a:sym typeface="Quattrocento Sans"/>
              </a:rPr>
              <a:t>Beijing and Boston calendar</a:t>
            </a:r>
            <a:r>
              <a:rPr lang="en-US" sz="2600">
                <a:solidFill>
                  <a:schemeClr val="dk1"/>
                </a:solidFill>
                <a:latin typeface="Quattrocento Sans"/>
                <a:ea typeface="Quattrocento Sans"/>
                <a:cs typeface="Quattrocento Sans"/>
                <a:sym typeface="Quattrocento Sans"/>
              </a:rPr>
              <a:t> datasets also have 9 variables after data cleaning. For the calendar datasets, it has the future price in the following year, listing id, availability, ect.  We took the data from December 2018, and then got the price of all listings from Dec 2018 to Dec 2019. </a:t>
            </a:r>
            <a:endParaRPr sz="2600">
              <a:solidFill>
                <a:schemeClr val="dk1"/>
              </a:solidFill>
              <a:latin typeface="Quattrocento Sans"/>
              <a:ea typeface="Quattrocento Sans"/>
              <a:cs typeface="Quattrocento Sans"/>
              <a:sym typeface="Quattrocento Sans"/>
            </a:endParaRPr>
          </a:p>
          <a:p>
            <a:pPr indent="-419100" lvl="0" marL="457200" rtl="0" algn="just">
              <a:lnSpc>
                <a:spcPct val="110000"/>
              </a:lnSpc>
              <a:spcBef>
                <a:spcPts val="0"/>
              </a:spcBef>
              <a:spcAft>
                <a:spcPts val="0"/>
              </a:spcAft>
              <a:buClr>
                <a:schemeClr val="dk1"/>
              </a:buClr>
              <a:buSzPts val="3000"/>
              <a:buFont typeface="Quattrocento Sans"/>
              <a:buAutoNum type="alphaUcPeriod"/>
            </a:pPr>
            <a:r>
              <a:rPr b="1" lang="en-US" sz="3000">
                <a:solidFill>
                  <a:schemeClr val="dk1"/>
                </a:solidFill>
                <a:latin typeface="Quattrocento Sans"/>
                <a:ea typeface="Quattrocento Sans"/>
                <a:cs typeface="Quattrocento Sans"/>
                <a:sym typeface="Quattrocento Sans"/>
              </a:rPr>
              <a:t>Handling of Variables &amp; Missing Values</a:t>
            </a:r>
            <a:endParaRPr b="1" sz="3000">
              <a:solidFill>
                <a:schemeClr val="dk1"/>
              </a:solidFill>
              <a:latin typeface="Quattrocento Sans"/>
              <a:ea typeface="Quattrocento Sans"/>
              <a:cs typeface="Quattrocento Sans"/>
              <a:sym typeface="Quattrocento Sans"/>
            </a:endParaRPr>
          </a:p>
          <a:p>
            <a:pPr indent="-393700" lvl="0" marL="457200" rtl="0" algn="l">
              <a:lnSpc>
                <a:spcPct val="110000"/>
              </a:lnSpc>
              <a:spcBef>
                <a:spcPts val="0"/>
              </a:spcBef>
              <a:spcAft>
                <a:spcPts val="0"/>
              </a:spcAft>
              <a:buClr>
                <a:schemeClr val="dk1"/>
              </a:buClr>
              <a:buSzPts val="2600"/>
              <a:buFont typeface="Quattrocento Sans"/>
              <a:buChar char="●"/>
            </a:pPr>
            <a:r>
              <a:rPr b="1" lang="en-US" sz="2600">
                <a:solidFill>
                  <a:srgbClr val="E06666"/>
                </a:solidFill>
                <a:latin typeface="Quattrocento Sans"/>
                <a:ea typeface="Quattrocento Sans"/>
                <a:cs typeface="Quattrocento Sans"/>
                <a:sym typeface="Quattrocento Sans"/>
              </a:rPr>
              <a:t>Transfer</a:t>
            </a:r>
            <a:r>
              <a:rPr lang="en-US" sz="2600">
                <a:solidFill>
                  <a:schemeClr val="dk1"/>
                </a:solidFill>
                <a:latin typeface="Quattrocento Sans"/>
                <a:ea typeface="Quattrocento Sans"/>
                <a:cs typeface="Quattrocento Sans"/>
                <a:sym typeface="Quattrocento Sans"/>
              </a:rPr>
              <a:t> Text Information and Categorical Variables into Dummies. Example:  {Cable TV; TV; WIFI; Air-Conditioning}  to              “TV_Available” ; “WIFI_Available” ; “Air_Conditioning” </a:t>
            </a:r>
            <a:endParaRPr sz="2600">
              <a:solidFill>
                <a:schemeClr val="dk1"/>
              </a:solidFill>
              <a:latin typeface="Quattrocento Sans"/>
              <a:ea typeface="Quattrocento Sans"/>
              <a:cs typeface="Quattrocento Sans"/>
              <a:sym typeface="Quattrocento Sans"/>
            </a:endParaRPr>
          </a:p>
          <a:p>
            <a:pPr indent="-393700" lvl="0" marL="457200" rtl="0" algn="just">
              <a:lnSpc>
                <a:spcPct val="110000"/>
              </a:lnSpc>
              <a:spcBef>
                <a:spcPts val="0"/>
              </a:spcBef>
              <a:spcAft>
                <a:spcPts val="0"/>
              </a:spcAft>
              <a:buClr>
                <a:schemeClr val="dk1"/>
              </a:buClr>
              <a:buSzPts val="2600"/>
              <a:buFont typeface="Quattrocento Sans"/>
              <a:buChar char="●"/>
            </a:pPr>
            <a:r>
              <a:rPr lang="en-US" sz="2600">
                <a:solidFill>
                  <a:schemeClr val="dk1"/>
                </a:solidFill>
                <a:latin typeface="Quattrocento Sans"/>
                <a:ea typeface="Quattrocento Sans"/>
                <a:cs typeface="Quattrocento Sans"/>
                <a:sym typeface="Quattrocento Sans"/>
              </a:rPr>
              <a:t>Use </a:t>
            </a:r>
            <a:r>
              <a:rPr b="1" lang="en-US" sz="2600">
                <a:solidFill>
                  <a:srgbClr val="E06666"/>
                </a:solidFill>
                <a:latin typeface="Quattrocento Sans"/>
                <a:ea typeface="Quattrocento Sans"/>
                <a:cs typeface="Quattrocento Sans"/>
                <a:sym typeface="Quattrocento Sans"/>
              </a:rPr>
              <a:t>Median</a:t>
            </a:r>
            <a:r>
              <a:rPr lang="en-US" sz="2600">
                <a:solidFill>
                  <a:schemeClr val="dk1"/>
                </a:solidFill>
                <a:latin typeface="Quattrocento Sans"/>
                <a:ea typeface="Quattrocento Sans"/>
                <a:cs typeface="Quattrocento Sans"/>
                <a:sym typeface="Quattrocento Sans"/>
              </a:rPr>
              <a:t> and </a:t>
            </a:r>
            <a:r>
              <a:rPr b="1" lang="en-US" sz="2600">
                <a:solidFill>
                  <a:srgbClr val="E06666"/>
                </a:solidFill>
                <a:latin typeface="Quattrocento Sans"/>
                <a:ea typeface="Quattrocento Sans"/>
                <a:cs typeface="Quattrocento Sans"/>
                <a:sym typeface="Quattrocento Sans"/>
              </a:rPr>
              <a:t>Mean</a:t>
            </a:r>
            <a:r>
              <a:rPr lang="en-US" sz="2600">
                <a:solidFill>
                  <a:schemeClr val="dk1"/>
                </a:solidFill>
                <a:latin typeface="Quattrocento Sans"/>
                <a:ea typeface="Quattrocento Sans"/>
                <a:cs typeface="Quattrocento Sans"/>
                <a:sym typeface="Quattrocento Sans"/>
              </a:rPr>
              <a:t> Based on Neighborhoods and Types of Houses to Replace N.A for Security Deposit and Cleaning Fee</a:t>
            </a:r>
            <a:endParaRPr sz="2600">
              <a:solidFill>
                <a:schemeClr val="dk1"/>
              </a:solidFill>
              <a:latin typeface="Quattrocento Sans"/>
              <a:ea typeface="Quattrocento Sans"/>
              <a:cs typeface="Quattrocento Sans"/>
              <a:sym typeface="Quattrocento Sans"/>
            </a:endParaRPr>
          </a:p>
          <a:p>
            <a:pPr indent="-393700" lvl="0" marL="457200" rtl="0" algn="just">
              <a:lnSpc>
                <a:spcPct val="110000"/>
              </a:lnSpc>
              <a:spcBef>
                <a:spcPts val="0"/>
              </a:spcBef>
              <a:spcAft>
                <a:spcPts val="0"/>
              </a:spcAft>
              <a:buClr>
                <a:schemeClr val="dk1"/>
              </a:buClr>
              <a:buSzPts val="2600"/>
              <a:buFont typeface="Quattrocento Sans"/>
              <a:buChar char="●"/>
            </a:pPr>
            <a:r>
              <a:rPr b="1" lang="en-US" sz="2600">
                <a:solidFill>
                  <a:srgbClr val="E06666"/>
                </a:solidFill>
                <a:latin typeface="Quattrocento Sans"/>
                <a:ea typeface="Quattrocento Sans"/>
                <a:cs typeface="Quattrocento Sans"/>
                <a:sym typeface="Quattrocento Sans"/>
              </a:rPr>
              <a:t>Remov</a:t>
            </a:r>
            <a:r>
              <a:rPr b="1" lang="en-US" sz="2600">
                <a:solidFill>
                  <a:srgbClr val="E64B3C"/>
                </a:solidFill>
                <a:latin typeface="Quattrocento Sans"/>
                <a:ea typeface="Quattrocento Sans"/>
                <a:cs typeface="Quattrocento Sans"/>
                <a:sym typeface="Quattrocento Sans"/>
              </a:rPr>
              <a:t>e</a:t>
            </a:r>
            <a:r>
              <a:rPr lang="en-US" sz="2600">
                <a:solidFill>
                  <a:schemeClr val="dk1"/>
                </a:solidFill>
                <a:latin typeface="Quattrocento Sans"/>
                <a:ea typeface="Quattrocento Sans"/>
                <a:cs typeface="Quattrocento Sans"/>
                <a:sym typeface="Quattrocento Sans"/>
              </a:rPr>
              <a:t> Observations Without Information of Host Response Time and Rate</a:t>
            </a:r>
            <a:endParaRPr sz="2600">
              <a:solidFill>
                <a:schemeClr val="dk1"/>
              </a:solidFill>
              <a:latin typeface="Quattrocento Sans"/>
              <a:ea typeface="Quattrocento Sans"/>
              <a:cs typeface="Quattrocento Sans"/>
              <a:sym typeface="Quattrocento Sans"/>
            </a:endParaRPr>
          </a:p>
          <a:p>
            <a:pPr indent="-393700" lvl="0" marL="457200" rtl="0" algn="just">
              <a:lnSpc>
                <a:spcPct val="110000"/>
              </a:lnSpc>
              <a:spcBef>
                <a:spcPts val="0"/>
              </a:spcBef>
              <a:spcAft>
                <a:spcPts val="0"/>
              </a:spcAft>
              <a:buClr>
                <a:schemeClr val="dk1"/>
              </a:buClr>
              <a:buSzPts val="2600"/>
              <a:buFont typeface="Quattrocento Sans"/>
              <a:buChar char="●"/>
            </a:pPr>
            <a:r>
              <a:rPr b="1" lang="en-US" sz="2600">
                <a:solidFill>
                  <a:srgbClr val="E06666"/>
                </a:solidFill>
                <a:latin typeface="Quattrocento Sans"/>
                <a:ea typeface="Quattrocento Sans"/>
                <a:cs typeface="Quattrocento Sans"/>
                <a:sym typeface="Quattrocento Sans"/>
              </a:rPr>
              <a:t>Remove</a:t>
            </a:r>
            <a:r>
              <a:rPr lang="en-US" sz="2600">
                <a:solidFill>
                  <a:schemeClr val="dk1"/>
                </a:solidFill>
                <a:latin typeface="Quattrocento Sans"/>
                <a:ea typeface="Quattrocento Sans"/>
                <a:cs typeface="Quattrocento Sans"/>
                <a:sym typeface="Quattrocento Sans"/>
              </a:rPr>
              <a:t> Observations Without Review Scores </a:t>
            </a:r>
            <a:endParaRPr b="1" sz="30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marR="0" rtl="0" algn="just">
              <a:lnSpc>
                <a:spcPct val="110000"/>
              </a:lnSpc>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 name="Google Shape;72;p1"/>
          <p:cNvSpPr/>
          <p:nvPr/>
        </p:nvSpPr>
        <p:spPr>
          <a:xfrm>
            <a:off x="660482" y="17602189"/>
            <a:ext cx="10058400" cy="873300"/>
          </a:xfrm>
          <a:prstGeom prst="snipRoundRect">
            <a:avLst>
              <a:gd fmla="val 0" name="adj1"/>
              <a:gd fmla="val 50000" name="adj2"/>
            </a:avLst>
          </a:prstGeom>
          <a:solidFill>
            <a:srgbClr val="664F93"/>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lang="en-US" sz="3600">
                <a:solidFill>
                  <a:schemeClr val="lt1"/>
                </a:solidFill>
                <a:latin typeface="Quattrocento"/>
                <a:ea typeface="Quattrocento"/>
                <a:cs typeface="Quattrocento"/>
                <a:sym typeface="Quattrocento"/>
              </a:rPr>
              <a:t>Dataset Description</a:t>
            </a:r>
            <a:endParaRPr/>
          </a:p>
        </p:txBody>
      </p:sp>
      <p:sp>
        <p:nvSpPr>
          <p:cNvPr id="73" name="Google Shape;73;p1"/>
          <p:cNvSpPr/>
          <p:nvPr/>
        </p:nvSpPr>
        <p:spPr>
          <a:xfrm>
            <a:off x="33147000" y="27355800"/>
            <a:ext cx="10058400" cy="4876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74" name="Google Shape;74;p1"/>
          <p:cNvSpPr txBox="1"/>
          <p:nvPr/>
        </p:nvSpPr>
        <p:spPr>
          <a:xfrm>
            <a:off x="33377113" y="28041600"/>
            <a:ext cx="9598176" cy="483700"/>
          </a:xfrm>
          <a:prstGeom prst="rect">
            <a:avLst/>
          </a:prstGeom>
          <a:noFill/>
          <a:ln>
            <a:noFill/>
          </a:ln>
        </p:spPr>
        <p:txBody>
          <a:bodyPr anchorCtr="0" anchor="t" bIns="45700" lIns="91400" spcFirstLastPara="1" rIns="91400" wrap="square" tIns="45700">
            <a:spAutoFit/>
          </a:bodyPr>
          <a:lstStyle/>
          <a:p>
            <a:pPr indent="0" lvl="0" marL="0" marR="0" rtl="0" algn="just">
              <a:lnSpc>
                <a:spcPct val="110000"/>
              </a:lnSpc>
              <a:spcBef>
                <a:spcPts val="0"/>
              </a:spcBef>
              <a:spcAft>
                <a:spcPts val="0"/>
              </a:spcAft>
              <a:buNone/>
            </a:pPr>
            <a:r>
              <a:rPr b="0" i="0" lang="en-US" sz="2400" u="none" cap="none" strike="noStrike">
                <a:solidFill>
                  <a:schemeClr val="dk1"/>
                </a:solidFill>
                <a:latin typeface="Quattrocento Sans"/>
                <a:ea typeface="Quattrocento Sans"/>
                <a:cs typeface="Quattrocento Sans"/>
                <a:sym typeface="Quattrocento Sans"/>
              </a:rPr>
              <a:t>Add your information, graphs and images to this section.</a:t>
            </a:r>
            <a:endParaRPr/>
          </a:p>
        </p:txBody>
      </p:sp>
      <p:sp>
        <p:nvSpPr>
          <p:cNvPr id="75" name="Google Shape;75;p1"/>
          <p:cNvSpPr/>
          <p:nvPr/>
        </p:nvSpPr>
        <p:spPr>
          <a:xfrm>
            <a:off x="33147000" y="26913975"/>
            <a:ext cx="10058400" cy="873301"/>
          </a:xfrm>
          <a:prstGeom prst="snipRoundRect">
            <a:avLst>
              <a:gd fmla="val 0" name="adj1"/>
              <a:gd fmla="val 46622" name="adj2"/>
            </a:avLst>
          </a:prstGeom>
          <a:solidFill>
            <a:srgbClr val="7F7F7F"/>
          </a:solidFill>
          <a:ln>
            <a:noFill/>
          </a:ln>
        </p:spPr>
        <p:txBody>
          <a:bodyPr anchorCtr="0" anchor="ctr" bIns="68550" lIns="274300" spcFirstLastPara="1" rIns="274300" wrap="square" tIns="73150">
            <a:noAutofit/>
          </a:bodyPr>
          <a:lstStyle/>
          <a:p>
            <a:pPr indent="0" lvl="0" marL="0" marR="0" rtl="0" algn="l">
              <a:spcBef>
                <a:spcPts val="0"/>
              </a:spcBef>
              <a:spcAft>
                <a:spcPts val="0"/>
              </a:spcAft>
              <a:buNone/>
            </a:pPr>
            <a:r>
              <a:rPr b="1" i="0" lang="en-US" sz="3600" u="none" cap="none" strike="noStrike">
                <a:solidFill>
                  <a:schemeClr val="lt1"/>
                </a:solidFill>
                <a:latin typeface="Quattrocento"/>
                <a:ea typeface="Quattrocento"/>
                <a:cs typeface="Quattrocento"/>
                <a:sym typeface="Quattrocento"/>
              </a:rPr>
              <a:t>Acknowledgements</a:t>
            </a:r>
            <a:endParaRPr/>
          </a:p>
        </p:txBody>
      </p:sp>
      <p:pic>
        <p:nvPicPr>
          <p:cNvPr id="76" name="Google Shape;76;p1"/>
          <p:cNvPicPr preferRelativeResize="0"/>
          <p:nvPr/>
        </p:nvPicPr>
        <p:blipFill rotWithShape="1">
          <a:blip r:embed="rId3">
            <a:alphaModFix/>
          </a:blip>
          <a:srcRect b="0" l="0" r="0" t="5953"/>
          <a:stretch/>
        </p:blipFill>
        <p:spPr>
          <a:xfrm>
            <a:off x="11974625" y="10277300"/>
            <a:ext cx="3235625" cy="3093925"/>
          </a:xfrm>
          <a:prstGeom prst="rect">
            <a:avLst/>
          </a:prstGeom>
          <a:noFill/>
          <a:ln>
            <a:noFill/>
          </a:ln>
        </p:spPr>
      </p:pic>
      <p:pic>
        <p:nvPicPr>
          <p:cNvPr id="77" name="Google Shape;77;p1"/>
          <p:cNvPicPr preferRelativeResize="0"/>
          <p:nvPr/>
        </p:nvPicPr>
        <p:blipFill rotWithShape="1">
          <a:blip r:embed="rId4">
            <a:alphaModFix/>
          </a:blip>
          <a:srcRect b="3089" l="0" r="0" t="6844"/>
          <a:stretch/>
        </p:blipFill>
        <p:spPr>
          <a:xfrm>
            <a:off x="15246917" y="10266663"/>
            <a:ext cx="6071457" cy="2937450"/>
          </a:xfrm>
          <a:prstGeom prst="rect">
            <a:avLst/>
          </a:prstGeom>
          <a:noFill/>
          <a:ln>
            <a:noFill/>
          </a:ln>
        </p:spPr>
      </p:pic>
      <p:pic>
        <p:nvPicPr>
          <p:cNvPr id="78" name="Google Shape;78;p1"/>
          <p:cNvPicPr preferRelativeResize="0"/>
          <p:nvPr/>
        </p:nvPicPr>
        <p:blipFill>
          <a:blip r:embed="rId5">
            <a:alphaModFix/>
          </a:blip>
          <a:stretch>
            <a:fillRect/>
          </a:stretch>
        </p:blipFill>
        <p:spPr>
          <a:xfrm>
            <a:off x="11974625" y="10072538"/>
            <a:ext cx="2447925" cy="381000"/>
          </a:xfrm>
          <a:prstGeom prst="rect">
            <a:avLst/>
          </a:prstGeom>
          <a:noFill/>
          <a:ln>
            <a:noFill/>
          </a:ln>
        </p:spPr>
      </p:pic>
      <p:pic>
        <p:nvPicPr>
          <p:cNvPr id="79" name="Google Shape;79;p1"/>
          <p:cNvPicPr preferRelativeResize="0"/>
          <p:nvPr/>
        </p:nvPicPr>
        <p:blipFill>
          <a:blip r:embed="rId6">
            <a:alphaModFix/>
          </a:blip>
          <a:stretch>
            <a:fillRect/>
          </a:stretch>
        </p:blipFill>
        <p:spPr>
          <a:xfrm>
            <a:off x="11974625" y="14591575"/>
            <a:ext cx="4340975" cy="2828675"/>
          </a:xfrm>
          <a:prstGeom prst="rect">
            <a:avLst/>
          </a:prstGeom>
          <a:noFill/>
          <a:ln>
            <a:noFill/>
          </a:ln>
        </p:spPr>
      </p:pic>
      <p:pic>
        <p:nvPicPr>
          <p:cNvPr id="80" name="Google Shape;80;p1"/>
          <p:cNvPicPr preferRelativeResize="0"/>
          <p:nvPr/>
        </p:nvPicPr>
        <p:blipFill>
          <a:blip r:embed="rId7">
            <a:alphaModFix/>
          </a:blip>
          <a:stretch>
            <a:fillRect/>
          </a:stretch>
        </p:blipFill>
        <p:spPr>
          <a:xfrm>
            <a:off x="17026400" y="14749663"/>
            <a:ext cx="4340975" cy="2688510"/>
          </a:xfrm>
          <a:prstGeom prst="rect">
            <a:avLst/>
          </a:prstGeom>
          <a:noFill/>
          <a:ln>
            <a:noFill/>
          </a:ln>
        </p:spPr>
      </p:pic>
      <p:pic>
        <p:nvPicPr>
          <p:cNvPr id="81" name="Google Shape;81;p1"/>
          <p:cNvPicPr preferRelativeResize="0"/>
          <p:nvPr/>
        </p:nvPicPr>
        <p:blipFill rotWithShape="1">
          <a:blip r:embed="rId8">
            <a:alphaModFix/>
          </a:blip>
          <a:srcRect b="0" l="0" r="0" t="1912"/>
          <a:stretch/>
        </p:blipFill>
        <p:spPr>
          <a:xfrm>
            <a:off x="11974625" y="18543100"/>
            <a:ext cx="4340975" cy="2438725"/>
          </a:xfrm>
          <a:prstGeom prst="rect">
            <a:avLst/>
          </a:prstGeom>
          <a:noFill/>
          <a:ln>
            <a:noFill/>
          </a:ln>
        </p:spPr>
      </p:pic>
      <p:pic>
        <p:nvPicPr>
          <p:cNvPr id="82" name="Google Shape;82;p1"/>
          <p:cNvPicPr preferRelativeResize="0"/>
          <p:nvPr/>
        </p:nvPicPr>
        <p:blipFill>
          <a:blip r:embed="rId9">
            <a:alphaModFix/>
          </a:blip>
          <a:stretch>
            <a:fillRect/>
          </a:stretch>
        </p:blipFill>
        <p:spPr>
          <a:xfrm>
            <a:off x="17026400" y="18365375"/>
            <a:ext cx="4340975" cy="2532300"/>
          </a:xfrm>
          <a:prstGeom prst="rect">
            <a:avLst/>
          </a:prstGeom>
          <a:noFill/>
          <a:ln>
            <a:noFill/>
          </a:ln>
        </p:spPr>
      </p:pic>
      <p:pic>
        <p:nvPicPr>
          <p:cNvPr id="83" name="Google Shape;83;p1"/>
          <p:cNvPicPr preferRelativeResize="0"/>
          <p:nvPr/>
        </p:nvPicPr>
        <p:blipFill>
          <a:blip r:embed="rId10">
            <a:alphaModFix/>
          </a:blip>
          <a:stretch>
            <a:fillRect/>
          </a:stretch>
        </p:blipFill>
        <p:spPr>
          <a:xfrm>
            <a:off x="11974625" y="21637025"/>
            <a:ext cx="4340975" cy="2828675"/>
          </a:xfrm>
          <a:prstGeom prst="rect">
            <a:avLst/>
          </a:prstGeom>
          <a:noFill/>
          <a:ln>
            <a:noFill/>
          </a:ln>
        </p:spPr>
      </p:pic>
      <p:pic>
        <p:nvPicPr>
          <p:cNvPr id="84" name="Google Shape;84;p1"/>
          <p:cNvPicPr preferRelativeResize="0"/>
          <p:nvPr/>
        </p:nvPicPr>
        <p:blipFill rotWithShape="1">
          <a:blip r:embed="rId11">
            <a:alphaModFix/>
          </a:blip>
          <a:srcRect b="0" l="0" r="0" t="2305"/>
          <a:stretch/>
        </p:blipFill>
        <p:spPr>
          <a:xfrm>
            <a:off x="17026400" y="21824875"/>
            <a:ext cx="4172650" cy="2534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