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 Moraes" userId="6d2f8f00182966cc" providerId="LiveId" clId="{A41EDA16-2784-4BB6-8EE1-F3D3E6E37BA1}"/>
    <pc:docChg chg="modSld">
      <pc:chgData name="Elvir Moraes" userId="6d2f8f00182966cc" providerId="LiveId" clId="{A41EDA16-2784-4BB6-8EE1-F3D3E6E37BA1}" dt="2023-03-30T01:13:32.691" v="0" actId="20577"/>
      <pc:docMkLst>
        <pc:docMk/>
      </pc:docMkLst>
      <pc:sldChg chg="modSp mod">
        <pc:chgData name="Elvir Moraes" userId="6d2f8f00182966cc" providerId="LiveId" clId="{A41EDA16-2784-4BB6-8EE1-F3D3E6E37BA1}" dt="2023-03-30T01:13:32.691" v="0" actId="20577"/>
        <pc:sldMkLst>
          <pc:docMk/>
          <pc:sldMk cId="1797796205" sldId="258"/>
        </pc:sldMkLst>
        <pc:spChg chg="mod">
          <ac:chgData name="Elvir Moraes" userId="6d2f8f00182966cc" providerId="LiveId" clId="{A41EDA16-2784-4BB6-8EE1-F3D3E6E37BA1}" dt="2023-03-30T01:13:32.691" v="0" actId="20577"/>
          <ac:spMkLst>
            <pc:docMk/>
            <pc:sldMk cId="1797796205" sldId="258"/>
            <ac:spMk id="3" creationId="{11CF6F0C-F91A-8236-F2A6-29D6F27BB222}"/>
          </ac:spMkLst>
        </pc:spChg>
      </pc:sldChg>
    </pc:docChg>
  </pc:docChgLst>
  <pc:docChgLst>
    <pc:chgData name="Elvir Moraes" userId="6d2f8f00182966cc" providerId="LiveId" clId="{37B577B9-F1F8-4265-9C7F-F600D9CF7472}"/>
    <pc:docChg chg="modSld">
      <pc:chgData name="Elvir Moraes" userId="6d2f8f00182966cc" providerId="LiveId" clId="{37B577B9-F1F8-4265-9C7F-F600D9CF7472}" dt="2023-04-29T18:03:39.931" v="1" actId="6549"/>
      <pc:docMkLst>
        <pc:docMk/>
      </pc:docMkLst>
      <pc:sldChg chg="modSp mod">
        <pc:chgData name="Elvir Moraes" userId="6d2f8f00182966cc" providerId="LiveId" clId="{37B577B9-F1F8-4265-9C7F-F600D9CF7472}" dt="2023-04-29T18:03:39.931" v="1" actId="6549"/>
        <pc:sldMkLst>
          <pc:docMk/>
          <pc:sldMk cId="1226849539" sldId="280"/>
        </pc:sldMkLst>
        <pc:spChg chg="mod">
          <ac:chgData name="Elvir Moraes" userId="6d2f8f00182966cc" providerId="LiveId" clId="{37B577B9-F1F8-4265-9C7F-F600D9CF7472}" dt="2023-04-29T18:03:39.931" v="1" actId="6549"/>
          <ac:spMkLst>
            <pc:docMk/>
            <pc:sldMk cId="1226849539" sldId="280"/>
            <ac:spMk id="2" creationId="{A7008D65-335A-2E2B-2CA4-62F9F570EF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BDF6-F1A1-D590-8CF3-6BC1F3237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BB7DF-55BC-95AE-BE32-01CDD7028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536C8B-8C8B-CF8B-589C-DF0E9D39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C251C-3F37-AED8-6BAB-3CFB69DF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E651DA-0DB9-CEB0-5017-E182D09A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73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84610-3536-B268-311F-F1EF2A1C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3C149D-949F-010C-5861-739848553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5BC77-573A-2606-94C3-23FE48FB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ABC43-A8B3-6820-D503-B0945E5A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94A0D-7828-77DE-B281-A66A8F95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7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657803-BBA9-D791-CE26-082DF307A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AC04A-3BF7-EC94-38C7-CB2B8E6AC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E1C0CA-B321-B625-3479-3C35D355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1C924-92BA-86FE-EF47-C205497E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D3D22-E1B4-0ED9-6A06-F16963C9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1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01962-9904-DAB1-B1D1-37A1C350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C2538-89E5-8FA0-60BF-4822F754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F0AB9-90DD-A246-7726-0F63B726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74E39-23A6-7B4D-0291-0E6F41FD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6AA689-FC07-C567-F021-6387AA50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29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3DE86-6FEA-D3F3-1341-58154EB3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7D282E-A769-589F-8E1E-2C5006E6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F9A9F-C766-EFF3-2EFB-763C5CA3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69764-15E4-B7DC-E9A0-44E1F145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BE0E9-071B-1D7F-1E44-6000C29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2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66ACB-2CA8-2B70-3775-00A3BFCA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8E8F4-34F8-12D6-73DF-4C17D448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4BC44-5F25-24AF-1714-DB4EF0024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DDD072-6FAF-7A02-160C-44542F7B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17B479-9174-09E5-0DB9-36914BFC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498555-8EF2-CCE1-9414-EC1A2229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9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1854B-315D-96BC-3781-1325BCE8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E24E48-EBA0-80B1-85A1-BE64380ED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DF62E1-B4FC-2A62-E568-51AFD490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8D9FAE-9F09-3E2F-6515-BC99EDBC4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53D168-D093-FF8C-D572-CED47E657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5776B8-3059-AD39-4CB3-6D6871EE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280F6D-EE86-FF71-7094-2C7FD2CE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417F6B-CB79-9690-AC82-516BA0A2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0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771FC-4B4F-112E-1CC0-57DBD9DD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F05140-DFCD-16EA-FFE1-5B8D907B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6C66C3-BD07-BB89-53CF-BB7C9F55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420EC9-9BF5-BA9B-A0B2-35CB8D3D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846A8B-3927-3578-F5AA-4A4F2BCB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F797-2E88-838D-D2DD-9E5EA628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88B844-84D1-BC82-30E0-9569E967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0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6317E-F7E3-5034-B1E3-CC7149AA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44C6C-59D8-1253-27C0-728F5317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69E64-0BFC-C84E-B027-FDC94A6C8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0B5087-E858-F980-682F-7613079D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DDD556-E5AB-8D47-CBE6-F1E05C4E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80850B-7B42-042F-BD9C-6CA56F05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96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2FC62-94F2-D06C-8911-BD68A55C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75E371-4BFA-885C-3AD3-407A6A757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CD507C-F086-1839-0898-12F52EB0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EB8B42-AB4C-C659-68FF-6A7A0B3A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45B23-1C46-2F3B-146A-C9100946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BA60CC-2397-FAE8-7957-CB101C9F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DB2E4-A29B-0C1C-1A79-647CFB8E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52EF42-A41E-A73B-F7F0-36FCD8EB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6EA981-59D6-69D9-CC0A-BDE72464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AD55-8EBF-4970-9138-6A0F9DED2080}" type="datetimeFigureOut">
              <a:rPr lang="pt-BR" smtClean="0"/>
              <a:t>29/04/2023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E7D546-EE15-A380-40DB-BD69D43B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3E3586-F95F-CAC1-5A72-41ABA3131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C213-30E3-44E8-8D66-BD48EFD1435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1096251631,&quot;Placement&quot;:&quot;Footer&quot;,&quot;Top&quot;:515.9133,&quot;Left&quot;:441.0537,&quot;SlideWidth&quot;:960,&quot;SlideHeight&quot;:540}">
            <a:extLst>
              <a:ext uri="{FF2B5EF4-FFF2-40B4-BE49-F238E27FC236}">
                <a16:creationId xmlns:a16="http://schemas.microsoft.com/office/drawing/2014/main" id="{9C2B9D34-EAE0-519C-6B58-1581BE76D2F6}"/>
              </a:ext>
            </a:extLst>
          </p:cNvPr>
          <p:cNvSpPr txBox="1"/>
          <p:nvPr userDrawn="1"/>
        </p:nvSpPr>
        <p:spPr>
          <a:xfrm>
            <a:off x="5601382" y="6552099"/>
            <a:ext cx="989235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737373"/>
                </a:solidFill>
                <a:latin typeface="Arial Black" panose="020B0A040201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85212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elvir.moraes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860D-6B75-BE88-9DE9-51A78DC95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Curso de </a:t>
            </a:r>
            <a:r>
              <a:rPr lang="pt-BR" dirty="0" err="1"/>
              <a:t>Git</a:t>
            </a:r>
            <a:r>
              <a:rPr lang="pt-BR" dirty="0"/>
              <a:t> e GitHub essencial para o desenvolvedor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B417F8-8EC8-DB89-3637-6A4A737AA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Geek </a:t>
            </a:r>
            <a:r>
              <a:rPr lang="pt-BR" dirty="0" err="1"/>
              <a:t>University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04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EA0A2-C5A6-1E03-0138-8464A9F2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Untracked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A187A-1D84-F3FD-21C4-538ADC6A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Untracked</a:t>
            </a:r>
            <a:r>
              <a:rPr lang="pt-BR" dirty="0"/>
              <a:t> -&gt; Os arquivos iniciam seu status como </a:t>
            </a:r>
            <a:r>
              <a:rPr lang="pt-BR" dirty="0" err="1"/>
              <a:t>untracked</a:t>
            </a:r>
            <a:r>
              <a:rPr lang="pt-BR" dirty="0"/>
              <a:t>.</a:t>
            </a:r>
          </a:p>
          <a:p>
            <a:r>
              <a:rPr lang="pt-BR" dirty="0"/>
              <a:t>Traduzido para algo como ‘não rastreado’</a:t>
            </a:r>
          </a:p>
          <a:p>
            <a:r>
              <a:rPr lang="pt-BR" dirty="0"/>
              <a:t>Nessa fase o arquivo não foi adicionado ao monitoramento do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Importante: enquanto não houver o monitoramento do arquivo o Git não estará controlando o versionamento deste arquivo. Pois apesar de o arquivo ser um artefato do projeto, não faz parte do mesmo.</a:t>
            </a:r>
          </a:p>
          <a:p>
            <a:r>
              <a:rPr lang="pt-BR" dirty="0"/>
              <a:t>Mas existem soluções melhores para ignorar arquivos.</a:t>
            </a:r>
          </a:p>
          <a:p>
            <a:r>
              <a:rPr lang="pt-BR" dirty="0"/>
              <a:t>É preciso adicionar ao monitoramento.</a:t>
            </a:r>
          </a:p>
          <a:p>
            <a:r>
              <a:rPr lang="pt-BR" dirty="0"/>
              <a:t>Eu posso querer ter arquivos não monitorado pelo </a:t>
            </a:r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052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B726B-A13A-9F46-CF8D-641A7835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Tracked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99B71-0D39-4A73-4FFA-373CA84F4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adicionamos arquivos ao monitoramento do </a:t>
            </a:r>
            <a:r>
              <a:rPr lang="pt-BR" dirty="0" err="1"/>
              <a:t>git</a:t>
            </a:r>
            <a:r>
              <a:rPr lang="pt-BR" dirty="0"/>
              <a:t>, o status muda para ‘</a:t>
            </a:r>
            <a:r>
              <a:rPr lang="pt-BR" dirty="0" err="1"/>
              <a:t>Tracked</a:t>
            </a:r>
            <a:r>
              <a:rPr lang="pt-BR" dirty="0"/>
              <a:t>’, ou seja, rastreado.</a:t>
            </a:r>
          </a:p>
          <a:p>
            <a:r>
              <a:rPr lang="pt-BR" dirty="0"/>
              <a:t>É onde o </a:t>
            </a:r>
            <a:r>
              <a:rPr lang="pt-BR" dirty="0" err="1"/>
              <a:t>git</a:t>
            </a:r>
            <a:r>
              <a:rPr lang="pt-BR" dirty="0"/>
              <a:t> passa a controlar as mudanças neste arquivo, e controlar a versão.</a:t>
            </a:r>
          </a:p>
          <a:p>
            <a:r>
              <a:rPr lang="pt-BR" dirty="0"/>
              <a:t>Os arquivos com status ‘</a:t>
            </a:r>
            <a:r>
              <a:rPr lang="pt-BR" dirty="0" err="1"/>
              <a:t>tracked</a:t>
            </a:r>
            <a:r>
              <a:rPr lang="pt-BR" dirty="0"/>
              <a:t>’ são conhecidos como ‘new file’ / novos arquivos.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56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A256-D507-780B-8D30-7C202D9C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Modified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E067BC-0B34-DD00-86C0-3949EDD3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modificamos um arquivo que está sendo monitorado, seu status passa a ser ‘</a:t>
            </a:r>
            <a:r>
              <a:rPr lang="pt-BR" dirty="0" err="1"/>
              <a:t>modified</a:t>
            </a:r>
            <a:r>
              <a:rPr lang="pt-BR" dirty="0"/>
              <a:t>’ , ou seja, modificado.</a:t>
            </a:r>
          </a:p>
          <a:p>
            <a:r>
              <a:rPr lang="pt-BR" dirty="0"/>
              <a:t>Assim sendo fácil reconhecer se um arquivo está sendo ou não rastreado/monitorado, e se ocorreu modificações.</a:t>
            </a:r>
          </a:p>
          <a:p>
            <a:r>
              <a:rPr lang="pt-BR" dirty="0"/>
              <a:t>OBS: é nessa etapa que podem ocorrer conflitos, sendo baixado por duas ou mais pessoas, e ambos alterarem sua cópia, ao fazer o merge e se obter o arquivo final/atualizado. Deve-se ter atenção ao merge.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56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8DB85-0D0C-B692-1EAB-1A055CF3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 de arquivos no </a:t>
            </a:r>
            <a:r>
              <a:rPr lang="pt-BR" dirty="0" err="1"/>
              <a:t>git</a:t>
            </a:r>
            <a:r>
              <a:rPr lang="pt-BR" dirty="0"/>
              <a:t> - </a:t>
            </a:r>
            <a:r>
              <a:rPr lang="pt-BR" dirty="0" err="1"/>
              <a:t>Staged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D29F32-0E43-3AC9-6EA7-AA490F6A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Estando o arquivo modificado e finalizado, pronto para ser enviado para o repositório. Esse é o status ‘</a:t>
            </a:r>
            <a:r>
              <a:rPr lang="pt-BR" dirty="0" err="1"/>
              <a:t>Staged</a:t>
            </a:r>
            <a:r>
              <a:rPr lang="pt-BR" dirty="0"/>
              <a:t>’ ou ‘Preparado’.</a:t>
            </a:r>
          </a:p>
          <a:p>
            <a:r>
              <a:rPr lang="pt-BR" dirty="0"/>
              <a:t>Os arquivos na fase ‘preparado’/’</a:t>
            </a:r>
            <a:r>
              <a:rPr lang="pt-BR" dirty="0" err="1"/>
              <a:t>staged</a:t>
            </a:r>
            <a:r>
              <a:rPr lang="pt-BR" dirty="0"/>
              <a:t>’ são enviados para o repositório através de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51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5EAC1-B44B-10DA-B896-6580C32E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Ciclo dos comandos das fases de arquivos no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81CC1-DEB7-CB96-6E85-6F2CA4C6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747"/>
            <a:ext cx="10515600" cy="513021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Usamos o comando na pasta raiz do projeto, onde o mesmo está sendo monitorado. ‘Projeto Monitorado’ -&gt; não os arquivos no estágio </a:t>
            </a:r>
            <a:r>
              <a:rPr lang="pt-BR" dirty="0" err="1"/>
              <a:t>Untracked</a:t>
            </a:r>
            <a:r>
              <a:rPr lang="pt-BR" dirty="0"/>
              <a:t>.</a:t>
            </a:r>
          </a:p>
          <a:p>
            <a:r>
              <a:rPr lang="pt-BR" dirty="0" err="1">
                <a:solidFill>
                  <a:srgbClr val="C00000"/>
                </a:solidFill>
              </a:rPr>
              <a:t>git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init</a:t>
            </a:r>
            <a:endParaRPr lang="pt-BR" dirty="0">
              <a:solidFill>
                <a:srgbClr val="C00000"/>
              </a:solidFill>
            </a:endParaRPr>
          </a:p>
          <a:p>
            <a:r>
              <a:rPr lang="pt-BR" dirty="0"/>
              <a:t>Inicia-se o estágio </a:t>
            </a:r>
            <a:r>
              <a:rPr lang="pt-BR" dirty="0" err="1"/>
              <a:t>Untracked</a:t>
            </a:r>
            <a:r>
              <a:rPr lang="pt-BR" dirty="0"/>
              <a:t> do </a:t>
            </a:r>
            <a:r>
              <a:rPr lang="pt-BR" dirty="0" err="1"/>
              <a:t>git</a:t>
            </a:r>
            <a:r>
              <a:rPr lang="pt-BR" dirty="0"/>
              <a:t>. Ainda não monitorado.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nome-do-arquivo</a:t>
            </a:r>
          </a:p>
          <a:p>
            <a:r>
              <a:rPr lang="pt-BR" dirty="0" err="1"/>
              <a:t>Incia-se</a:t>
            </a:r>
            <a:r>
              <a:rPr lang="pt-BR" dirty="0"/>
              <a:t> o estágio </a:t>
            </a:r>
            <a:r>
              <a:rPr lang="pt-BR" dirty="0" err="1"/>
              <a:t>Tracked</a:t>
            </a:r>
            <a:r>
              <a:rPr lang="pt-BR" dirty="0"/>
              <a:t> do arquivo. Agora monitorado/rastreado  como </a:t>
            </a:r>
            <a:r>
              <a:rPr lang="pt-BR" dirty="0">
                <a:solidFill>
                  <a:srgbClr val="C00000"/>
                </a:solidFill>
              </a:rPr>
              <a:t>‘new file’.</a:t>
            </a:r>
          </a:p>
          <a:p>
            <a:r>
              <a:rPr lang="pt-BR" dirty="0"/>
              <a:t>Ao modificarmos um arquivo da fase ‘</a:t>
            </a:r>
            <a:r>
              <a:rPr lang="pt-BR" dirty="0" err="1"/>
              <a:t>Tracked</a:t>
            </a:r>
            <a:r>
              <a:rPr lang="pt-BR" dirty="0"/>
              <a:t>’ o status muda para ‘</a:t>
            </a:r>
            <a:r>
              <a:rPr lang="pt-BR" dirty="0" err="1"/>
              <a:t>Modified</a:t>
            </a:r>
            <a:r>
              <a:rPr lang="pt-BR" dirty="0"/>
              <a:t>’, devendo ser retornado para rastreado ‘</a:t>
            </a:r>
            <a:r>
              <a:rPr lang="pt-BR" dirty="0" err="1"/>
              <a:t>Tracked</a:t>
            </a:r>
            <a:r>
              <a:rPr lang="pt-BR" dirty="0"/>
              <a:t>’.</a:t>
            </a:r>
          </a:p>
          <a:p>
            <a:r>
              <a:rPr lang="pt-BR" dirty="0" err="1">
                <a:solidFill>
                  <a:srgbClr val="C00000"/>
                </a:solidFill>
              </a:rPr>
              <a:t>git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add</a:t>
            </a:r>
            <a:r>
              <a:rPr lang="pt-BR" dirty="0">
                <a:solidFill>
                  <a:srgbClr val="C00000"/>
                </a:solidFill>
              </a:rPr>
              <a:t> nome-do-arquivo</a:t>
            </a:r>
            <a:r>
              <a:rPr lang="pt-BR" dirty="0"/>
              <a:t>.</a:t>
            </a:r>
          </a:p>
          <a:p>
            <a:r>
              <a:rPr lang="pt-BR" dirty="0"/>
              <a:t>OBS: Pra um arquivo ir para a fase final ‘</a:t>
            </a:r>
            <a:r>
              <a:rPr lang="pt-BR" dirty="0" err="1"/>
              <a:t>Staged</a:t>
            </a:r>
            <a:r>
              <a:rPr lang="pt-BR" dirty="0"/>
              <a:t>’ ele deve estar rastreado ‘</a:t>
            </a:r>
            <a:r>
              <a:rPr lang="pt-BR" dirty="0" err="1"/>
              <a:t>Tracked</a:t>
            </a:r>
            <a:r>
              <a:rPr lang="pt-BR" dirty="0"/>
              <a:t>’ -&gt; </a:t>
            </a:r>
            <a:r>
              <a:rPr lang="pt-BR" dirty="0">
                <a:solidFill>
                  <a:srgbClr val="C00000"/>
                </a:solidFill>
              </a:rPr>
              <a:t>git </a:t>
            </a:r>
            <a:r>
              <a:rPr lang="pt-BR" dirty="0" err="1">
                <a:solidFill>
                  <a:srgbClr val="C00000"/>
                </a:solidFill>
              </a:rPr>
              <a:t>add</a:t>
            </a:r>
            <a:r>
              <a:rPr lang="pt-BR" dirty="0">
                <a:solidFill>
                  <a:srgbClr val="C00000"/>
                </a:solidFill>
              </a:rPr>
              <a:t> nome-do-arquivo</a:t>
            </a:r>
            <a:r>
              <a:rPr lang="pt-BR" dirty="0"/>
              <a:t>, voltando para ‘New file’.</a:t>
            </a:r>
          </a:p>
          <a:p>
            <a:r>
              <a:rPr lang="pt-BR" dirty="0"/>
              <a:t>Para se passar um arquivo para o estágio final usa-se o comando: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-&gt; esse comando envia para o repositório local, o git é descentralizado.</a:t>
            </a:r>
          </a:p>
          <a:p>
            <a:r>
              <a:rPr lang="pt-BR" dirty="0"/>
              <a:t>Estando agora pronto para submeter ao servidor.</a:t>
            </a:r>
          </a:p>
        </p:txBody>
      </p:sp>
    </p:spTree>
    <p:extLst>
      <p:ext uri="{BB962C8B-B14F-4D97-AF65-F5344CB8AC3E}">
        <p14:creationId xmlns:p14="http://schemas.microsoft.com/office/powerpoint/2010/main" val="11042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1AF12-5268-C2EA-EA82-D145FDD9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1D27ED2-4A9B-C69F-33B8-86EA72E57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894159"/>
            <a:ext cx="12213963" cy="201610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9D2A85-2F7A-AA4B-E728-55864BDB7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041543"/>
            <a:ext cx="12213957" cy="20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97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ADC7F-CB8C-C18B-BEEE-BEC3CF65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um repositório local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64F7CC-3EA0-FEB7-6727-528DB4E07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Git precisa de um repositório local. No nosso projeto.</a:t>
            </a:r>
          </a:p>
          <a:p>
            <a:r>
              <a:rPr lang="pt-BR" dirty="0"/>
              <a:t>Cada repositório é um nó descentralizado.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01A31-5083-DA1F-EB08-8C06A3A9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.</a:t>
            </a:r>
            <a:r>
              <a:rPr lang="pt-BR" dirty="0" err="1"/>
              <a:t>gitignore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E178C-BEDC-6A2A-5B83-4DA2186A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Qualquer arquivo ou diretório iniciado com . É um arquivo oculto no sistema.</a:t>
            </a:r>
          </a:p>
          <a:p>
            <a:r>
              <a:rPr lang="pt-BR" dirty="0"/>
              <a:t>É preciso criar o arquivo ‘.</a:t>
            </a:r>
            <a:r>
              <a:rPr lang="pt-BR" dirty="0" err="1"/>
              <a:t>gitignore</a:t>
            </a:r>
            <a:r>
              <a:rPr lang="pt-BR" dirty="0"/>
              <a:t>’ pois o mesmo não é criado automaticamente</a:t>
            </a:r>
          </a:p>
          <a:p>
            <a:r>
              <a:rPr lang="pt-BR" dirty="0"/>
              <a:t>É no .</a:t>
            </a:r>
            <a:r>
              <a:rPr lang="pt-BR" dirty="0" err="1"/>
              <a:t>gitignore</a:t>
            </a:r>
            <a:r>
              <a:rPr lang="pt-BR" dirty="0"/>
              <a:t> que será feito a lista de arquivos ou pasta com arquivos para serem não rastreado/monitorado </a:t>
            </a:r>
          </a:p>
          <a:p>
            <a:r>
              <a:rPr lang="pt-BR" dirty="0"/>
              <a:t>Sua função é ser ignorado pelo versionamento.</a:t>
            </a:r>
          </a:p>
          <a:p>
            <a:r>
              <a:rPr lang="pt-BR" dirty="0"/>
              <a:t>**arquivos permite o git procurar dentro de subdiretórios.</a:t>
            </a:r>
          </a:p>
          <a:p>
            <a:r>
              <a:rPr lang="pt-BR" dirty="0"/>
              <a:t>**.sqlite3 para ignorar todos com essa extensão</a:t>
            </a:r>
          </a:p>
        </p:txBody>
      </p:sp>
    </p:spTree>
    <p:extLst>
      <p:ext uri="{BB962C8B-B14F-4D97-AF65-F5344CB8AC3E}">
        <p14:creationId xmlns:p14="http://schemas.microsoft.com/office/powerpoint/2010/main" val="372481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30BB4-B60A-5B85-84EF-3A3D9C70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básicas no 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EA008-5F4C-689D-98FA-CE13A099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que se cria um diretório git se configura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user.name “Elvir Moraes”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user.email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elvir.moraes@gmail.com</a:t>
            </a:r>
            <a:endParaRPr lang="pt-BR" dirty="0"/>
          </a:p>
          <a:p>
            <a:r>
              <a:rPr lang="pt-BR" dirty="0"/>
              <a:t>Essa foi uma configuração feita para esse repositório</a:t>
            </a:r>
          </a:p>
          <a:p>
            <a:r>
              <a:rPr lang="pt-BR" dirty="0"/>
              <a:t>Ainda há para se fazer uma configuração de identificação a nível global 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–-global user.name “Elvir Moraes”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–-global </a:t>
            </a:r>
            <a:r>
              <a:rPr lang="pt-BR" dirty="0" err="1"/>
              <a:t>user.email</a:t>
            </a:r>
            <a:r>
              <a:rPr lang="pt-BR" dirty="0"/>
              <a:t> “elvir.moraes@gmail.com”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5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39C7-0ADA-F0F9-FFF5-64AD50F6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configuração global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11C06-D8A4-E435-B190-7D2A3D18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estamos usando computador público, usado por muitas pessoas, usa-se a </a:t>
            </a:r>
            <a:r>
              <a:rPr lang="pt-BR" dirty="0" err="1"/>
              <a:t>config</a:t>
            </a:r>
            <a:r>
              <a:rPr lang="pt-BR" dirty="0"/>
              <a:t> local</a:t>
            </a:r>
          </a:p>
          <a:p>
            <a:r>
              <a:rPr lang="pt-BR" dirty="0"/>
              <a:t>Para computadores pessoal posso usar a </a:t>
            </a:r>
            <a:r>
              <a:rPr lang="pt-BR" dirty="0" err="1"/>
              <a:t>config</a:t>
            </a:r>
            <a:r>
              <a:rPr lang="pt-BR" dirty="0"/>
              <a:t> global</a:t>
            </a:r>
          </a:p>
        </p:txBody>
      </p:sp>
    </p:spTree>
    <p:extLst>
      <p:ext uri="{BB962C8B-B14F-4D97-AF65-F5344CB8AC3E}">
        <p14:creationId xmlns:p14="http://schemas.microsoft.com/office/powerpoint/2010/main" val="29152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D82DE-B891-FAFE-526C-AB42F77F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Controle de Versão de Código?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9B302A-4EBE-9D40-79A2-B5C30660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Final.doc</a:t>
            </a:r>
          </a:p>
          <a:p>
            <a:r>
              <a:rPr lang="pt-BR" dirty="0"/>
              <a:t>Final_rev_2.doc</a:t>
            </a:r>
          </a:p>
          <a:p>
            <a:r>
              <a:rPr lang="pt-BR" dirty="0"/>
              <a:t>Final_rev.6.COMMENTS.doc</a:t>
            </a:r>
          </a:p>
          <a:p>
            <a:r>
              <a:rPr lang="pt-BR" dirty="0"/>
              <a:t>Trabalho de edição em arquivo simultâneo multiusuário, onde é possível o merge, onde os arquivos não são sobrescrito.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939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80A60-24EF-4E2C-EA66-D86C9645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arquivos no controle de monitoramento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129EE-0C80-86A0-8539-E1F776EC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 git </a:t>
            </a:r>
            <a:r>
              <a:rPr lang="pt-BR" dirty="0" err="1"/>
              <a:t>add</a:t>
            </a:r>
            <a:r>
              <a:rPr lang="pt-BR" dirty="0"/>
              <a:t> .</a:t>
            </a:r>
            <a:r>
              <a:rPr lang="pt-BR" dirty="0" err="1"/>
              <a:t>gitignore</a:t>
            </a:r>
            <a:endParaRPr lang="pt-BR" dirty="0"/>
          </a:p>
          <a:p>
            <a:r>
              <a:rPr lang="pt-BR" dirty="0"/>
              <a:t>Lembrando que ao usarmos esse comando, esse arquivo entra no estágio ‘</a:t>
            </a:r>
            <a:r>
              <a:rPr lang="pt-BR" dirty="0" err="1"/>
              <a:t>Tracked</a:t>
            </a:r>
            <a:r>
              <a:rPr lang="pt-BR" dirty="0"/>
              <a:t>’ ou ‘Monitorado’</a:t>
            </a:r>
          </a:p>
          <a:p>
            <a:r>
              <a:rPr lang="pt-BR" dirty="0"/>
              <a:t>Ou seja ‘new file’</a:t>
            </a:r>
          </a:p>
          <a:p>
            <a:r>
              <a:rPr lang="pt-BR" dirty="0"/>
              <a:t>A coloração dos arquivos informada pelo comando git status, nos diz sobre os mesmos estarem ou não ‘</a:t>
            </a:r>
            <a:r>
              <a:rPr lang="pt-BR" dirty="0" err="1"/>
              <a:t>tracked</a:t>
            </a:r>
            <a:r>
              <a:rPr lang="pt-BR" dirty="0"/>
              <a:t>’. Vermelho e verde/amarelo dependendo do tema no </a:t>
            </a:r>
            <a:r>
              <a:rPr lang="pt-BR" dirty="0" err="1"/>
              <a:t>vs-code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289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F2EBF-273E-52CC-65E4-64146E90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solidFill>
                  <a:srgbClr val="C00000"/>
                </a:solidFill>
              </a:rPr>
              <a:t>Realizando </a:t>
            </a:r>
            <a:r>
              <a:rPr lang="pt-BR" sz="3600" dirty="0" err="1">
                <a:solidFill>
                  <a:srgbClr val="C00000"/>
                </a:solidFill>
              </a:rPr>
              <a:t>Commits</a:t>
            </a:r>
            <a:r>
              <a:rPr lang="pt-BR" sz="3600" dirty="0">
                <a:solidFill>
                  <a:srgbClr val="C00000"/>
                </a:solidFill>
              </a:rPr>
              <a:t> no git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BFAC3-FCA4-0CCF-658C-C2F367AB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380"/>
            <a:ext cx="10515600" cy="5283583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Commit</a:t>
            </a:r>
            <a:r>
              <a:rPr lang="pt-BR" dirty="0"/>
              <a:t> é o envio ou a submissão de arquivos que estão sendo ‘</a:t>
            </a:r>
            <a:r>
              <a:rPr lang="pt-BR" dirty="0" err="1"/>
              <a:t>Trackeados</a:t>
            </a:r>
            <a:r>
              <a:rPr lang="pt-BR" dirty="0"/>
              <a:t>’ para o status ‘</a:t>
            </a:r>
            <a:r>
              <a:rPr lang="pt-BR" dirty="0" err="1"/>
              <a:t>Staged</a:t>
            </a:r>
            <a:r>
              <a:rPr lang="pt-BR" dirty="0"/>
              <a:t>’.</a:t>
            </a:r>
          </a:p>
          <a:p>
            <a:r>
              <a:rPr lang="pt-BR" dirty="0"/>
              <a:t>Isso, para que os arquivos fiquem prontos para serem enviados para o </a:t>
            </a:r>
            <a:r>
              <a:rPr lang="pt-BR" dirty="0" err="1"/>
              <a:t>branche</a:t>
            </a:r>
            <a:r>
              <a:rPr lang="pt-BR" dirty="0"/>
              <a:t> principal do projeto, ou seja, uma fotografia/snapshot da situação do momento. Essa fotografia tem uma mensagem, essa mensagem é referente a essa fotografia.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” </a:t>
            </a:r>
            <a:r>
              <a:rPr lang="pt-BR" dirty="0">
                <a:sym typeface="Wingdings" panose="05000000000000000000" pitchFamily="2" charset="2"/>
              </a:rPr>
              <a:t> o ‘-m’ é para informar a mensagem entre aspas referente ao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 que está sendo feito.</a:t>
            </a:r>
          </a:p>
          <a:p>
            <a:r>
              <a:rPr lang="pt-BR" dirty="0">
                <a:sym typeface="Wingdings" panose="05000000000000000000" pitchFamily="2" charset="2"/>
              </a:rPr>
              <a:t>É sempre importante passar a informação entre aspas ‘relevante’, pois será vistas nos ‘Logs’</a:t>
            </a:r>
          </a:p>
          <a:p>
            <a:r>
              <a:rPr lang="pt-BR" dirty="0"/>
              <a:t>Após o comando, ele retorna o master é o nosso ‘</a:t>
            </a:r>
            <a:r>
              <a:rPr lang="pt-BR" dirty="0" err="1"/>
              <a:t>branche</a:t>
            </a:r>
            <a:r>
              <a:rPr lang="pt-BR" dirty="0"/>
              <a:t>’ principal.</a:t>
            </a:r>
            <a:br>
              <a:rPr lang="pt-BR" dirty="0"/>
            </a:br>
            <a:r>
              <a:rPr lang="pt-BR" dirty="0"/>
              <a:t>Também retorna uma numeração que o </a:t>
            </a:r>
            <a:r>
              <a:rPr lang="pt-BR" dirty="0" err="1">
                <a:solidFill>
                  <a:srgbClr val="C00000"/>
                </a:solidFill>
              </a:rPr>
              <a:t>hash</a:t>
            </a:r>
            <a:r>
              <a:rPr lang="pt-BR" dirty="0">
                <a:solidFill>
                  <a:srgbClr val="C00000"/>
                </a:solidFill>
              </a:rPr>
              <a:t> id </a:t>
            </a:r>
            <a:r>
              <a:rPr lang="pt-BR" dirty="0"/>
              <a:t>e a mensagem informada.</a:t>
            </a:r>
            <a:br>
              <a:rPr lang="pt-BR" dirty="0"/>
            </a:br>
            <a:r>
              <a:rPr lang="pt-BR" dirty="0"/>
              <a:t>Após o comando git status e a mensagem informada for </a:t>
            </a:r>
          </a:p>
          <a:p>
            <a:r>
              <a:rPr lang="pt-BR" dirty="0"/>
              <a:t>“No ramo master/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branch</a:t>
            </a:r>
            <a:r>
              <a:rPr lang="pt-BR" dirty="0"/>
              <a:t> master” </a:t>
            </a:r>
            <a:r>
              <a:rPr lang="pt-BR" dirty="0" err="1"/>
              <a:t>nothing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,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clean</a:t>
            </a:r>
            <a:br>
              <a:rPr lang="pt-BR" dirty="0"/>
            </a:br>
            <a:r>
              <a:rPr lang="pt-BR" dirty="0"/>
              <a:t>significa #paz, ou seja, tudo dando certo.</a:t>
            </a:r>
          </a:p>
          <a:p>
            <a:r>
              <a:rPr lang="pt-BR" dirty="0"/>
              <a:t>O </a:t>
            </a:r>
            <a:r>
              <a:rPr lang="pt-BR" dirty="0" err="1"/>
              <a:t>commit</a:t>
            </a:r>
            <a:r>
              <a:rPr lang="pt-BR" dirty="0"/>
              <a:t> é uma das partes mais importante, pela sua função, fotografia e mensagem.</a:t>
            </a:r>
          </a:p>
          <a:p>
            <a:r>
              <a:rPr lang="pt-BR" dirty="0"/>
              <a:t>O </a:t>
            </a:r>
            <a:r>
              <a:rPr lang="pt-BR" dirty="0" err="1"/>
              <a:t>hash</a:t>
            </a:r>
            <a:r>
              <a:rPr lang="pt-BR" dirty="0"/>
              <a:t> id é o identificador desse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896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93B9-F3A5-A81A-A4AA-76C5DC35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novos </a:t>
            </a:r>
            <a:r>
              <a:rPr lang="pt-BR" dirty="0" err="1"/>
              <a:t>commits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5A242-3F69-92C3-22DE-77247C0B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modificarmos/editarmos qualquer arquivo, é necessário reutilizarmos o comando </a:t>
            </a:r>
            <a:r>
              <a:rPr lang="pt-BR" dirty="0">
                <a:solidFill>
                  <a:srgbClr val="FF0000"/>
                </a:solidFill>
              </a:rPr>
              <a:t>git </a:t>
            </a:r>
            <a:r>
              <a:rPr lang="pt-BR" dirty="0" err="1">
                <a:solidFill>
                  <a:srgbClr val="FF0000"/>
                </a:solidFill>
              </a:rPr>
              <a:t>add</a:t>
            </a:r>
            <a:r>
              <a:rPr lang="pt-BR" dirty="0">
                <a:solidFill>
                  <a:srgbClr val="FF0000"/>
                </a:solidFill>
              </a:rPr>
              <a:t> nome-do-arquivo</a:t>
            </a:r>
            <a:r>
              <a:rPr lang="pt-BR" dirty="0"/>
              <a:t>, observar as colorações exibidas pelo comando git status, o mesmo informa ‘</a:t>
            </a:r>
            <a:r>
              <a:rPr lang="pt-BR" dirty="0" err="1"/>
              <a:t>modified</a:t>
            </a:r>
            <a:r>
              <a:rPr lang="pt-BR" dirty="0"/>
              <a:t>’ após edições de arquivos.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0592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98B21-ECE0-6C02-9822-972B7794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vários arquivos </a:t>
            </a:r>
            <a:r>
              <a:rPr lang="pt-BR" dirty="0" err="1"/>
              <a:t>modified</a:t>
            </a:r>
            <a:r>
              <a:rPr lang="pt-BR" dirty="0"/>
              <a:t>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BDFE7-4E0F-093F-AB1C-97BF400AA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Adiciona-se usando o comando:</a:t>
            </a:r>
          </a:p>
          <a:p>
            <a:r>
              <a:rPr lang="pt-BR" dirty="0"/>
              <a:t>git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55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B211B-442A-2267-ED88-4BC2D3EA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C6F2B-9896-9189-CC3F-74D3D50B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Executa-se o comando git log</a:t>
            </a:r>
          </a:p>
          <a:p>
            <a:r>
              <a:rPr lang="pt-BR" dirty="0"/>
              <a:t>Observa-se a exibição do </a:t>
            </a:r>
            <a:r>
              <a:rPr lang="pt-BR" dirty="0" err="1"/>
              <a:t>hash</a:t>
            </a:r>
            <a:r>
              <a:rPr lang="pt-BR" dirty="0"/>
              <a:t> id completo, ao invés dos 7 primeiros caracteres exibidos ao executar o comando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8D60A1-08DF-41BE-8BE3-CF2F882A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6832"/>
            <a:ext cx="12087225" cy="249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7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08D65-335A-2E2B-2CA4-62F9F570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</a:t>
            </a:r>
            <a:r>
              <a:rPr lang="pt-BR"/>
              <a:t>o histórico/</a:t>
            </a:r>
            <a:r>
              <a:rPr lang="pt-BR" dirty="0"/>
              <a:t>fazendo busca de arquivos na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0738E-6EDB-BA21-B5D4-2058EAB1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Primeiro entra no comando git log</a:t>
            </a:r>
          </a:p>
          <a:p>
            <a:r>
              <a:rPr lang="pt-BR" dirty="0"/>
              <a:t>Para fazer a busca, utiliza a palavra chave na mensagem da fotografia após colocar uma barra /</a:t>
            </a:r>
          </a:p>
          <a:p>
            <a:r>
              <a:rPr lang="pt-BR" dirty="0"/>
              <a:t>/</a:t>
            </a:r>
            <a:r>
              <a:rPr lang="pt-BR" dirty="0" err="1"/>
              <a:t>html</a:t>
            </a:r>
            <a:endParaRPr lang="pt-BR" dirty="0"/>
          </a:p>
          <a:p>
            <a:r>
              <a:rPr lang="pt-BR" dirty="0"/>
              <a:t>/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/qualquer palavra que foi escrita na frase do </a:t>
            </a:r>
            <a:r>
              <a:rPr lang="pt-BR" dirty="0" err="1"/>
              <a:t>commit</a:t>
            </a:r>
            <a:r>
              <a:rPr lang="pt-BR" dirty="0"/>
              <a:t> com aspas “Texto escrito, </a:t>
            </a:r>
            <a:r>
              <a:rPr lang="pt-BR" dirty="0" err="1"/>
              <a:t>html</a:t>
            </a:r>
            <a:r>
              <a:rPr lang="pt-BR" dirty="0"/>
              <a:t> inicial”</a:t>
            </a:r>
          </a:p>
          <a:p>
            <a:r>
              <a:rPr lang="pt-BR" dirty="0"/>
              <a:t>Caso busque por uma palavra que não esteja em nenhuma fotografia a busca git log retorna mensagem ‘</a:t>
            </a:r>
            <a:r>
              <a:rPr lang="pt-BR" dirty="0" err="1"/>
              <a:t>Pattern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’ </a:t>
            </a:r>
          </a:p>
          <a:p>
            <a:r>
              <a:rPr lang="pt-BR" dirty="0"/>
              <a:t>Alterar a configuração padrão da busca do git log: </a:t>
            </a:r>
            <a:br>
              <a:rPr lang="pt-BR" dirty="0"/>
            </a:br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core.pager</a:t>
            </a:r>
            <a:r>
              <a:rPr lang="pt-BR" dirty="0"/>
              <a:t> </a:t>
            </a:r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após o comando git log o mesmo desabilita espera de comandos de busca de palavras chave:</a:t>
            </a:r>
          </a:p>
          <a:p>
            <a:r>
              <a:rPr lang="pt-BR" dirty="0">
                <a:sym typeface="Wingdings" panose="05000000000000000000" pitchFamily="2" charset="2"/>
              </a:rPr>
              <a:t>Para retornar para a configuração padrão: 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config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core.pager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less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84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C687F-1D4D-A283-061E-3351A2F9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histórica/fazendo busca de arquivos na </a:t>
            </a:r>
            <a:r>
              <a:rPr lang="pt-BR" dirty="0" err="1"/>
              <a:t>branch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79859-28AC-911B-529A-1727E7D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visualizar o histórico resumindo o </a:t>
            </a:r>
            <a:r>
              <a:rPr lang="pt-BR" dirty="0" err="1"/>
              <a:t>hash</a:t>
            </a:r>
            <a:r>
              <a:rPr lang="pt-BR" dirty="0"/>
              <a:t> id e a mensagem fotografia, usa-se o comando: (não confundir com online)</a:t>
            </a:r>
          </a:p>
          <a:p>
            <a:r>
              <a:rPr lang="pt-BR" dirty="0"/>
              <a:t>git log –</a:t>
            </a:r>
            <a:r>
              <a:rPr lang="pt-BR" dirty="0" err="1"/>
              <a:t>oneline</a:t>
            </a:r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hash</a:t>
            </a:r>
            <a:r>
              <a:rPr lang="pt-BR" dirty="0"/>
              <a:t> id é exibido com os primeiros 7 caracteres</a:t>
            </a:r>
          </a:p>
          <a:p>
            <a:r>
              <a:rPr lang="pt-BR" dirty="0"/>
              <a:t>Para exibição de determinada quantidade dos últimos -2, -3, -5,...</a:t>
            </a:r>
          </a:p>
          <a:p>
            <a:r>
              <a:rPr lang="pt-BR" dirty="0"/>
              <a:t>Git log -1, ou -2, ou -3,... Irá exibir a quantidade de log do número informado.</a:t>
            </a:r>
          </a:p>
        </p:txBody>
      </p:sp>
    </p:spTree>
    <p:extLst>
      <p:ext uri="{BB962C8B-B14F-4D97-AF65-F5344CB8AC3E}">
        <p14:creationId xmlns:p14="http://schemas.microsoft.com/office/powerpoint/2010/main" val="3277734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15A37-7991-5084-04BE-D71A51D2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Consultando o histórico/fazendo busca de arquivos na branch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9F2EAD-DF14-B5B1-0165-2397518E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Pesquisar por data:</a:t>
            </a:r>
          </a:p>
          <a:p>
            <a:r>
              <a:rPr lang="pt-BR" dirty="0"/>
              <a:t>git log --</a:t>
            </a:r>
            <a:r>
              <a:rPr lang="pt-BR" dirty="0" err="1"/>
              <a:t>before</a:t>
            </a:r>
            <a:r>
              <a:rPr lang="pt-BR" dirty="0"/>
              <a:t>="2022-12-14" </a:t>
            </a:r>
            <a:r>
              <a:rPr lang="pt-BR" dirty="0">
                <a:sym typeface="Wingdings" panose="05000000000000000000" pitchFamily="2" charset="2"/>
              </a:rPr>
              <a:t> A data em que estou estudando git</a:t>
            </a:r>
          </a:p>
          <a:p>
            <a:r>
              <a:rPr lang="pt-BR" dirty="0"/>
              <a:t>git log --</a:t>
            </a:r>
            <a:r>
              <a:rPr lang="pt-BR" dirty="0" err="1"/>
              <a:t>after</a:t>
            </a:r>
            <a:r>
              <a:rPr lang="pt-BR" dirty="0"/>
              <a:t>="2022-12-14“</a:t>
            </a:r>
          </a:p>
          <a:p>
            <a:r>
              <a:rPr lang="pt-BR" dirty="0"/>
              <a:t>git log --</a:t>
            </a:r>
            <a:r>
              <a:rPr lang="pt-BR" dirty="0" err="1"/>
              <a:t>after</a:t>
            </a:r>
            <a:r>
              <a:rPr lang="pt-BR" dirty="0"/>
              <a:t>="2022-12-14“ -2 </a:t>
            </a:r>
            <a:r>
              <a:rPr lang="pt-BR" dirty="0">
                <a:sym typeface="Wingdings" panose="05000000000000000000" pitchFamily="2" charset="2"/>
              </a:rPr>
              <a:t> Exibe os dois últimos após a data.</a:t>
            </a:r>
          </a:p>
          <a:p>
            <a:r>
              <a:rPr lang="en-US" dirty="0"/>
              <a:t>git log --since="2 days ago“</a:t>
            </a:r>
            <a:r>
              <a:rPr lang="pt-BR" dirty="0">
                <a:sym typeface="Wingdings" panose="05000000000000000000" pitchFamily="2" charset="2"/>
              </a:rPr>
              <a:t>   Exibe desde dois dias atrás.</a:t>
            </a:r>
          </a:p>
          <a:p>
            <a:r>
              <a:rPr lang="en-US" dirty="0"/>
              <a:t>git log --since="2 days ago“</a:t>
            </a:r>
            <a:r>
              <a:rPr lang="pt-BR" dirty="0">
                <a:sym typeface="Wingdings" panose="05000000000000000000" pitchFamily="2" charset="2"/>
              </a:rPr>
              <a:t> -2  Exibe os dois últimos desde dois dias atrás.</a:t>
            </a:r>
          </a:p>
          <a:p>
            <a:r>
              <a:rPr lang="en-US" dirty="0"/>
              <a:t>git log --after="1 week ago" -1</a:t>
            </a:r>
            <a:r>
              <a:rPr lang="pt-BR" dirty="0">
                <a:sym typeface="Wingdings" panose="05000000000000000000" pitchFamily="2" charset="2"/>
              </a:rPr>
              <a:t>  Exibe o último depois de 1 semana atrás.</a:t>
            </a:r>
          </a:p>
          <a:p>
            <a:r>
              <a:rPr lang="en-US" dirty="0"/>
              <a:t>git log --after="1 week ago"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35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ADC46-A069-A4BE-451A-0EF88C9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Consultando o histórico por autor</a:t>
            </a:r>
            <a:endParaRPr lang="pt-BR" sz="6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170A5-A681-3AD5-539D-D72E9601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log --</a:t>
            </a:r>
            <a:r>
              <a:rPr lang="pt-BR" dirty="0" err="1"/>
              <a:t>author</a:t>
            </a:r>
            <a:r>
              <a:rPr lang="pt-BR" dirty="0"/>
              <a:t>=“Elvir”</a:t>
            </a:r>
          </a:p>
          <a:p>
            <a:r>
              <a:rPr lang="pt-BR" dirty="0"/>
              <a:t>git log --</a:t>
            </a:r>
            <a:r>
              <a:rPr lang="pt-BR" dirty="0" err="1"/>
              <a:t>author</a:t>
            </a:r>
            <a:r>
              <a:rPr lang="pt-BR" dirty="0"/>
              <a:t>=“Elvir” -1 </a:t>
            </a:r>
            <a:r>
              <a:rPr lang="pt-BR" dirty="0">
                <a:sym typeface="Wingdings" panose="05000000000000000000" pitchFamily="2" charset="2"/>
              </a:rPr>
              <a:t> O último do </a:t>
            </a:r>
            <a:r>
              <a:rPr lang="pt-BR" dirty="0" err="1">
                <a:sym typeface="Wingdings" panose="05000000000000000000" pitchFamily="2" charset="2"/>
              </a:rPr>
              <a:t>author</a:t>
            </a:r>
            <a:endParaRPr lang="pt-BR" dirty="0"/>
          </a:p>
          <a:p>
            <a:r>
              <a:rPr lang="pt-BR" dirty="0"/>
              <a:t>Não é necessário informar o nome completo.</a:t>
            </a:r>
          </a:p>
          <a:p>
            <a:r>
              <a:rPr lang="pt-BR" dirty="0"/>
              <a:t>Git help log </a:t>
            </a:r>
            <a:r>
              <a:rPr lang="pt-BR" dirty="0">
                <a:sym typeface="Wingdings" panose="05000000000000000000" pitchFamily="2" charset="2"/>
              </a:rPr>
              <a:t> Exibe arquivo de ajuda.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64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5C41E-247B-FB0E-E3AF-8166B8BE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Voltar no tempo com git e depois retornar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BA193-1929-2563-E867-08A0257B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visualizar desde de o primeiro </a:t>
            </a:r>
            <a:r>
              <a:rPr lang="pt-BR" dirty="0" err="1"/>
              <a:t>commit</a:t>
            </a:r>
            <a:r>
              <a:rPr lang="pt-BR" dirty="0"/>
              <a:t>, e depois retornar para o último status, </a:t>
            </a:r>
          </a:p>
          <a:p>
            <a:r>
              <a:rPr lang="pt-BR" dirty="0"/>
              <a:t>git checkout </a:t>
            </a:r>
            <a:r>
              <a:rPr lang="pt-BR" dirty="0" err="1"/>
              <a:t>mais_hash_id_desejado</a:t>
            </a:r>
            <a:endParaRPr lang="pt-BR" dirty="0"/>
          </a:p>
          <a:p>
            <a:r>
              <a:rPr lang="pt-BR" dirty="0"/>
              <a:t>git checkout master </a:t>
            </a:r>
            <a:r>
              <a:rPr lang="pt-BR" dirty="0">
                <a:sym typeface="Wingdings" panose="05000000000000000000" pitchFamily="2" charset="2"/>
              </a:rPr>
              <a:t> Retorno para o último status.</a:t>
            </a:r>
          </a:p>
          <a:p>
            <a:r>
              <a:rPr lang="pt-BR" dirty="0">
                <a:sym typeface="Wingdings" panose="05000000000000000000" pitchFamily="2" charset="2"/>
              </a:rPr>
              <a:t>Git log --</a:t>
            </a:r>
            <a:r>
              <a:rPr lang="pt-BR" dirty="0" err="1">
                <a:sym typeface="Wingdings" panose="05000000000000000000" pitchFamily="2" charset="2"/>
              </a:rPr>
              <a:t>oneline</a:t>
            </a:r>
            <a:r>
              <a:rPr lang="pt-BR" dirty="0">
                <a:sym typeface="Wingdings" panose="05000000000000000000" pitchFamily="2" charset="2"/>
              </a:rPr>
              <a:t>  Verificar novamente o status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801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4202C-8A8F-287F-2355-9EE9EE6E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F6F0C-F91A-8236-F2A6-29D6F27B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Nome </a:t>
            </a:r>
            <a:r>
              <a:rPr lang="pt-BR" dirty="0" err="1"/>
              <a:t>comple</a:t>
            </a:r>
            <a:r>
              <a:rPr lang="pt-BR" dirty="0"/>
              <a:t>: </a:t>
            </a:r>
            <a:r>
              <a:rPr lang="pt-BR" dirty="0" err="1"/>
              <a:t>Git</a:t>
            </a:r>
            <a:r>
              <a:rPr lang="pt-BR" dirty="0"/>
              <a:t>-SCM =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Management</a:t>
            </a:r>
          </a:p>
          <a:p>
            <a:r>
              <a:rPr lang="pt-BR" dirty="0"/>
              <a:t>Criado por Linus Torvalds 2005, criador do kernel Linux</a:t>
            </a:r>
          </a:p>
          <a:p>
            <a:r>
              <a:rPr lang="pt-BR" dirty="0"/>
              <a:t>Durante o desenvolvimento de um software, queremos saber:</a:t>
            </a:r>
          </a:p>
          <a:p>
            <a:r>
              <a:rPr lang="pt-BR" dirty="0"/>
              <a:t>O que mudou, quando? Porque? Quem fez? Podemos reproduzir essa mudança???</a:t>
            </a:r>
          </a:p>
          <a:p>
            <a:r>
              <a:rPr lang="pt-BR" dirty="0"/>
              <a:t>Artefatos identificar , controlar</a:t>
            </a:r>
          </a:p>
          <a:p>
            <a:r>
              <a:rPr lang="pt-BR" dirty="0"/>
              <a:t>O </a:t>
            </a:r>
            <a:r>
              <a:rPr lang="pt-BR" dirty="0" err="1"/>
              <a:t>Git</a:t>
            </a:r>
            <a:r>
              <a:rPr lang="pt-BR" dirty="0"/>
              <a:t> é distribuído, Há vários repositórios, diferente do centralizado.</a:t>
            </a:r>
          </a:p>
          <a:p>
            <a:r>
              <a:rPr lang="pt-BR" dirty="0"/>
              <a:t>Há dois tipos de controladores de versão : Centralizado e Distribuído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796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A2CD2-4A61-995B-2630-70D19943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renomear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F4B36-766C-9F5B-A3C6-C7173C38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mv</a:t>
            </a:r>
            <a:r>
              <a:rPr lang="pt-BR" dirty="0"/>
              <a:t> programa1.html programa3.html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“Renomeado programa1 para programa3”</a:t>
            </a:r>
          </a:p>
          <a:p>
            <a:r>
              <a:rPr lang="pt-BR" dirty="0"/>
              <a:t>Renomeando através do git dá menos volta para ajustar que renomeando arquivos manualmente.</a:t>
            </a:r>
          </a:p>
          <a:p>
            <a:r>
              <a:rPr lang="pt-BR" dirty="0"/>
              <a:t>Sempre adicionar para registrar no monitoramento e </a:t>
            </a:r>
            <a:r>
              <a:rPr lang="pt-BR" dirty="0" err="1"/>
              <a:t>commitar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73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11A05-0084-585F-5A08-C181D150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deletar arquivo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F9AF5-673E-3A2D-46CF-6C8B390A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rm</a:t>
            </a:r>
            <a:r>
              <a:rPr lang="pt-BR" dirty="0"/>
              <a:t> maisum.txt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–m “Arquivo maisum.txt deletado do projeto”</a:t>
            </a:r>
          </a:p>
          <a:p>
            <a:r>
              <a:rPr lang="pt-BR" dirty="0"/>
              <a:t>Sempre adicionar e </a:t>
            </a:r>
            <a:r>
              <a:rPr lang="pt-BR" dirty="0" err="1"/>
              <a:t>comitar</a:t>
            </a:r>
            <a:r>
              <a:rPr lang="pt-BR" dirty="0"/>
              <a:t> para registrar monitoramento de deletado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364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1F72A-51D6-C878-12C8-7F1C76A0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Moral da história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87F76-EBF3-93B9-5F51-83064B02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pequenos </a:t>
            </a:r>
            <a:r>
              <a:rPr lang="pt-BR" dirty="0" err="1"/>
              <a:t>commits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779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FE8C3-438A-0269-A30B-B1323B0A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para consultar diferença da 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8E432-F51E-1236-ABE1-306F0B9E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–</a:t>
            </a:r>
            <a:r>
              <a:rPr lang="pt-BR" dirty="0" err="1"/>
              <a:t>staged</a:t>
            </a:r>
            <a:endParaRPr lang="pt-BR" dirty="0"/>
          </a:p>
          <a:p>
            <a:r>
              <a:rPr lang="pt-BR" dirty="0"/>
              <a:t>Visualiza as linhas editadas do arquivo.</a:t>
            </a:r>
          </a:p>
          <a:p>
            <a:r>
              <a:rPr lang="pt-BR" dirty="0"/>
              <a:t>Visualiza o estágio anterior</a:t>
            </a:r>
          </a:p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Consulta modificações pelo </a:t>
            </a:r>
            <a:r>
              <a:rPr lang="pt-BR" dirty="0" err="1"/>
              <a:t>hash</a:t>
            </a:r>
            <a:r>
              <a:rPr lang="pt-BR" dirty="0"/>
              <a:t> id</a:t>
            </a:r>
          </a:p>
          <a:p>
            <a:r>
              <a:rPr lang="pt-BR" dirty="0"/>
              <a:t>Sempre vai estar pegando o agora com a consulta</a:t>
            </a:r>
          </a:p>
          <a:p>
            <a:r>
              <a:rPr lang="pt-BR" dirty="0"/>
              <a:t>Git </a:t>
            </a:r>
            <a:r>
              <a:rPr lang="pt-BR" dirty="0" err="1"/>
              <a:t>diff</a:t>
            </a:r>
            <a:r>
              <a:rPr lang="pt-BR" dirty="0"/>
              <a:t> </a:t>
            </a:r>
            <a:r>
              <a:rPr lang="pt-BR" dirty="0" err="1"/>
              <a:t>hash</a:t>
            </a:r>
            <a:r>
              <a:rPr lang="pt-BR" dirty="0"/>
              <a:t>-inicial..</a:t>
            </a:r>
            <a:r>
              <a:rPr lang="pt-BR" dirty="0" err="1"/>
              <a:t>hash</a:t>
            </a:r>
            <a:r>
              <a:rPr lang="pt-BR" dirty="0"/>
              <a:t>-desejado </a:t>
            </a:r>
            <a:r>
              <a:rPr lang="pt-BR" dirty="0">
                <a:sym typeface="Wingdings" panose="05000000000000000000" pitchFamily="2" charset="2"/>
              </a:rPr>
              <a:t> o ponto </a:t>
            </a:r>
            <a:r>
              <a:rPr lang="pt-BR" dirty="0" err="1">
                <a:sym typeface="Wingdings" panose="05000000000000000000" pitchFamily="2" charset="2"/>
              </a:rPr>
              <a:t>ponto</a:t>
            </a:r>
            <a:r>
              <a:rPr lang="pt-BR" dirty="0">
                <a:sym typeface="Wingdings" panose="05000000000000000000" pitchFamily="2" charset="2"/>
              </a:rPr>
              <a:t> significa até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3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10F2D-683F-917F-8C55-4D0DFCDD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Desfazendo coisas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80401-58BD-8D31-1699-20B41A62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git </a:t>
            </a:r>
            <a:r>
              <a:rPr lang="pt-BR" dirty="0" err="1"/>
              <a:t>commit</a:t>
            </a:r>
            <a:r>
              <a:rPr lang="pt-BR" dirty="0"/>
              <a:t> –m “Adicionando escrita errada”</a:t>
            </a:r>
          </a:p>
          <a:p>
            <a:pPr marL="0" indent="0">
              <a:buNone/>
            </a:pPr>
            <a:r>
              <a:rPr lang="pt-BR" dirty="0"/>
              <a:t>Git log –</a:t>
            </a:r>
            <a:r>
              <a:rPr lang="pt-BR" dirty="0" err="1"/>
              <a:t>oneline</a:t>
            </a:r>
            <a:r>
              <a:rPr lang="pt-BR" dirty="0"/>
              <a:t> para visualizar status geral</a:t>
            </a:r>
          </a:p>
          <a:p>
            <a:pPr marL="0" indent="0">
              <a:buNone/>
            </a:pPr>
            <a:r>
              <a:rPr lang="pt-BR" dirty="0"/>
              <a:t>Corrigindo:</a:t>
            </a:r>
          </a:p>
          <a:p>
            <a:pPr marL="0" indent="0">
              <a:buNone/>
            </a:pPr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–</a:t>
            </a:r>
            <a:r>
              <a:rPr lang="pt-BR" dirty="0" err="1"/>
              <a:t>amend</a:t>
            </a:r>
            <a:r>
              <a:rPr lang="pt-BR" dirty="0"/>
              <a:t> –m “Adicionando escrita correta”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104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32DAD-8EF8-2EF2-AF53-52A66B96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alteração ou novo arquivo a </a:t>
            </a:r>
            <a:r>
              <a:rPr lang="pt-BR" dirty="0" err="1"/>
              <a:t>commit</a:t>
            </a:r>
            <a:r>
              <a:rPr lang="pt-BR" dirty="0"/>
              <a:t>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E004B-CBC7-06DD-2337-7CA33596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palavra </a:t>
            </a:r>
            <a:r>
              <a:rPr lang="pt-BR" dirty="0" err="1"/>
              <a:t>amend</a:t>
            </a:r>
            <a:r>
              <a:rPr lang="pt-BR" dirty="0"/>
              <a:t> é usada nesses casos</a:t>
            </a:r>
          </a:p>
          <a:p>
            <a:r>
              <a:rPr lang="pt-BR" dirty="0"/>
              <a:t>Git </a:t>
            </a:r>
            <a:r>
              <a:rPr lang="pt-BR" dirty="0" err="1"/>
              <a:t>commit</a:t>
            </a:r>
            <a:r>
              <a:rPr lang="pt-BR" dirty="0"/>
              <a:t> - -</a:t>
            </a:r>
            <a:r>
              <a:rPr lang="pt-BR" dirty="0" err="1"/>
              <a:t>amend</a:t>
            </a:r>
            <a:r>
              <a:rPr lang="pt-BR" dirty="0"/>
              <a:t>  -m “Adicionando a </a:t>
            </a:r>
            <a:r>
              <a:rPr lang="pt-BR" dirty="0" err="1"/>
              <a:t>commit</a:t>
            </a:r>
            <a:r>
              <a:rPr lang="pt-BR" dirty="0"/>
              <a:t> anterior”</a:t>
            </a:r>
          </a:p>
          <a:p>
            <a:r>
              <a:rPr lang="pt-BR" dirty="0"/>
              <a:t>O mesmo serve para adicionar correção em linhas de arquivos quanto para novos arquivos.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08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955EF-2F52-0309-79B8-2CE3724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remover arquivos da fase </a:t>
            </a:r>
            <a:r>
              <a:rPr lang="pt-BR" dirty="0" err="1"/>
              <a:t>staged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prontos para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 global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F8E0C-BDA5-101B-3E12-9E3F18F2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git </a:t>
            </a:r>
            <a:r>
              <a:rPr lang="pt-BR" dirty="0" err="1"/>
              <a:t>restore</a:t>
            </a:r>
            <a:r>
              <a:rPr lang="pt-BR" dirty="0"/>
              <a:t> --</a:t>
            </a:r>
            <a:r>
              <a:rPr lang="pt-BR" dirty="0" err="1"/>
              <a:t>staged</a:t>
            </a:r>
            <a:r>
              <a:rPr lang="pt-BR" dirty="0"/>
              <a:t> &lt;file&gt;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unstaged</a:t>
            </a:r>
            <a:endParaRPr lang="pt-BR" dirty="0"/>
          </a:p>
          <a:p>
            <a:r>
              <a:rPr lang="pt-BR" dirty="0"/>
              <a:t>Remove do monitoramento</a:t>
            </a:r>
          </a:p>
          <a:p>
            <a:r>
              <a:rPr lang="pt-BR" dirty="0"/>
              <a:t>Git checkout programa3.html </a:t>
            </a:r>
            <a:r>
              <a:rPr lang="pt-BR" dirty="0">
                <a:sym typeface="Wingdings" panose="05000000000000000000" pitchFamily="2" charset="2"/>
              </a:rPr>
              <a:t> retorna último estado do arquivo.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rest</a:t>
            </a:r>
            <a:r>
              <a:rPr lang="pt-BR" dirty="0">
                <a:sym typeface="Wingdings" panose="05000000000000000000" pitchFamily="2" charset="2"/>
              </a:rPr>
              <a:t> HEAD –hard  Sobrescreva alterações em arquivos retornando pro último </a:t>
            </a:r>
            <a:r>
              <a:rPr lang="pt-BR" dirty="0" err="1">
                <a:sym typeface="Wingdings" panose="05000000000000000000" pitchFamily="2" charset="2"/>
              </a:rPr>
              <a:t>commit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r>
              <a:rPr lang="pt-BR" dirty="0">
                <a:sym typeface="Wingdings" panose="05000000000000000000" pitchFamily="2" charset="2"/>
              </a:rPr>
              <a:t>Git reset HEAD^ --hard  reseta modificação de arquivos pra cabeça anterior.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38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F16C4-8DBA-F6E3-4363-2461319D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 Intermediário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AA2D6F-2BA6-A3B0-47D2-18D2C07F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Branches</a:t>
            </a:r>
            <a:endParaRPr lang="pt-BR" dirty="0"/>
          </a:p>
          <a:p>
            <a:r>
              <a:rPr lang="pt-BR" dirty="0"/>
              <a:t>Trabalhando com Merge</a:t>
            </a:r>
          </a:p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  <a:p>
            <a:r>
              <a:rPr lang="pt-BR" dirty="0"/>
              <a:t>Trabalhando com Clone e </a:t>
            </a:r>
            <a:r>
              <a:rPr lang="pt-BR" dirty="0" err="1"/>
              <a:t>Push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Fetch</a:t>
            </a:r>
            <a:r>
              <a:rPr lang="pt-BR" dirty="0"/>
              <a:t> e 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Bare</a:t>
            </a:r>
            <a:r>
              <a:rPr lang="pt-BR" dirty="0"/>
              <a:t> </a:t>
            </a:r>
            <a:r>
              <a:rPr lang="pt-BR" dirty="0" err="1"/>
              <a:t>Repository</a:t>
            </a:r>
            <a:endParaRPr lang="pt-BR" dirty="0"/>
          </a:p>
          <a:p>
            <a:r>
              <a:rPr lang="pt-BR" dirty="0"/>
              <a:t>Trabalhando com </a:t>
            </a:r>
            <a:r>
              <a:rPr lang="pt-BR" dirty="0" err="1"/>
              <a:t>Tags</a:t>
            </a:r>
            <a:endParaRPr lang="pt-BR" dirty="0"/>
          </a:p>
          <a:p>
            <a:r>
              <a:rPr lang="pt-BR" dirty="0"/>
              <a:t>Recapitulando --- faça junto como o Professor</a:t>
            </a:r>
          </a:p>
        </p:txBody>
      </p:sp>
    </p:spTree>
    <p:extLst>
      <p:ext uri="{BB962C8B-B14F-4D97-AF65-F5344CB8AC3E}">
        <p14:creationId xmlns:p14="http://schemas.microsoft.com/office/powerpoint/2010/main" val="3307916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B93ED-48B7-30A3-B939-1D08A2EE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pt-BR" dirty="0"/>
              <a:t>Trabalhando com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4E3F6-6239-6353-7F8D-5AA9D952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 </a:t>
            </a:r>
            <a:r>
              <a:rPr lang="pt-BR" dirty="0" err="1"/>
              <a:t>Branche</a:t>
            </a:r>
            <a:r>
              <a:rPr lang="pt-BR" dirty="0"/>
              <a:t> é uma ramificação do nosso projeto.</a:t>
            </a:r>
          </a:p>
          <a:p>
            <a:r>
              <a:rPr lang="pt-BR" dirty="0"/>
              <a:t>Git branch </a:t>
            </a:r>
            <a:r>
              <a:rPr lang="pt-BR" dirty="0">
                <a:sym typeface="Wingdings" panose="05000000000000000000" pitchFamily="2" charset="2"/>
              </a:rPr>
              <a:t> visualiza em branch estamos</a:t>
            </a:r>
          </a:p>
          <a:p>
            <a:r>
              <a:rPr lang="pt-BR" dirty="0">
                <a:sym typeface="Wingdings" panose="05000000000000000000" pitchFamily="2" charset="2"/>
              </a:rPr>
              <a:t>Git branch </a:t>
            </a:r>
            <a:r>
              <a:rPr lang="pt-BR" dirty="0" err="1">
                <a:sym typeface="Wingdings" panose="05000000000000000000" pitchFamily="2" charset="2"/>
              </a:rPr>
              <a:t>funcionalidaA</a:t>
            </a:r>
            <a:r>
              <a:rPr lang="pt-BR" dirty="0">
                <a:sym typeface="Wingdings" panose="05000000000000000000" pitchFamily="2" charset="2"/>
              </a:rPr>
              <a:t>  cria um galho da ramificação principal</a:t>
            </a:r>
          </a:p>
          <a:p>
            <a:r>
              <a:rPr lang="pt-BR" dirty="0">
                <a:sym typeface="Wingdings" panose="05000000000000000000" pitchFamily="2" charset="2"/>
              </a:rPr>
              <a:t>Importante fazer isso para criar ramificações e preservar ramo master</a:t>
            </a:r>
          </a:p>
          <a:p>
            <a:r>
              <a:rPr lang="pt-BR" dirty="0">
                <a:sym typeface="Wingdings" panose="05000000000000000000" pitchFamily="2" charset="2"/>
              </a:rPr>
              <a:t>Feito para distribuir ramos para colaboradores </a:t>
            </a:r>
          </a:p>
          <a:p>
            <a:r>
              <a:rPr lang="pt-BR" dirty="0"/>
              <a:t>Navegar entre ramos</a:t>
            </a:r>
          </a:p>
          <a:p>
            <a:r>
              <a:rPr lang="pt-BR" dirty="0"/>
              <a:t>Git branch “nome-da-branch”</a:t>
            </a:r>
          </a:p>
          <a:p>
            <a:r>
              <a:rPr lang="pt-BR" dirty="0"/>
              <a:t>Git branch </a:t>
            </a:r>
            <a:r>
              <a:rPr lang="pt-BR" dirty="0" err="1"/>
              <a:t>funcionalidaA</a:t>
            </a:r>
            <a:endParaRPr lang="pt-BR" dirty="0"/>
          </a:p>
          <a:p>
            <a:r>
              <a:rPr lang="pt-BR" dirty="0"/>
              <a:t>Para renomear a branch, dentro da própria, digitar comando:</a:t>
            </a:r>
          </a:p>
          <a:p>
            <a:r>
              <a:rPr lang="pt-BR" dirty="0"/>
              <a:t>Git branch –m “novo-nome”</a:t>
            </a:r>
          </a:p>
          <a:p>
            <a:r>
              <a:rPr lang="pt-BR" dirty="0"/>
              <a:t>De dentro da master:</a:t>
            </a:r>
          </a:p>
          <a:p>
            <a:r>
              <a:rPr lang="pt-BR" dirty="0"/>
              <a:t>Git branch –m “nome-antigo” “novo-nome”</a:t>
            </a:r>
          </a:p>
          <a:p>
            <a:r>
              <a:rPr lang="pt-BR" dirty="0"/>
              <a:t>Para excluir ramo/branch:</a:t>
            </a:r>
          </a:p>
          <a:p>
            <a:r>
              <a:rPr lang="pt-BR" dirty="0"/>
              <a:t>Git branch –d “nome-da-branch” </a:t>
            </a:r>
            <a:r>
              <a:rPr lang="pt-BR" dirty="0">
                <a:sym typeface="Wingdings" panose="05000000000000000000" pitchFamily="2" charset="2"/>
              </a:rPr>
              <a:t> se fizer com d minúsculo não apaga e emite aviso de não Merge. Caso queira apagar sem Merge: git branch –D “nome-da-branch”</a:t>
            </a:r>
          </a:p>
          <a:p>
            <a:r>
              <a:rPr lang="pt-BR" dirty="0"/>
              <a:t>Caso já tenha feito o Merge: git branch –d “nome-da-branch”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986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813CB-2762-A5D1-89D4-FA5153E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Merge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2D962-5360-591F-6B3E-D57B587A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 merge “nome-da-branch”</a:t>
            </a:r>
          </a:p>
          <a:p>
            <a:r>
              <a:rPr lang="pt-BR" dirty="0"/>
              <a:t>Git branch –d “nome-da-branch”</a:t>
            </a:r>
          </a:p>
          <a:p>
            <a:r>
              <a:rPr lang="pt-BR" dirty="0"/>
              <a:t>Usa-se o Merge para comutar </a:t>
            </a:r>
            <a:r>
              <a:rPr lang="pt-BR" dirty="0" err="1"/>
              <a:t>branchs</a:t>
            </a:r>
            <a:r>
              <a:rPr lang="pt-BR" dirty="0"/>
              <a:t>/ramos com branch master/principal após finalização de </a:t>
            </a:r>
            <a:r>
              <a:rPr lang="pt-BR" dirty="0" err="1"/>
              <a:t>commits</a:t>
            </a:r>
            <a:r>
              <a:rPr lang="pt-BR" dirty="0"/>
              <a:t>/finalizados.</a:t>
            </a:r>
          </a:p>
        </p:txBody>
      </p:sp>
    </p:spTree>
    <p:extLst>
      <p:ext uri="{BB962C8B-B14F-4D97-AF65-F5344CB8AC3E}">
        <p14:creationId xmlns:p14="http://schemas.microsoft.com/office/powerpoint/2010/main" val="213875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52829-8CC8-EB8D-6B90-2C9561BC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não é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A0512C-452A-2DE0-73C8-48ABAA3F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é diferente do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É essencial que o desenvolvedor iniciante ou experiente, tenha uma conta no GitHub e comece a fazer seu portifólio de códigos e projetos crescer. É uma das formas que as empresas que contratam desenvolvedores avaliarem técnicas de um desenvolvedor.</a:t>
            </a:r>
          </a:p>
          <a:p>
            <a:r>
              <a:rPr lang="pt-BR" dirty="0"/>
              <a:t>O GitHub foi comprado pela Microsoft.</a:t>
            </a:r>
          </a:p>
        </p:txBody>
      </p:sp>
    </p:spTree>
    <p:extLst>
      <p:ext uri="{BB962C8B-B14F-4D97-AF65-F5344CB8AC3E}">
        <p14:creationId xmlns:p14="http://schemas.microsoft.com/office/powerpoint/2010/main" val="1920425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E798-33A1-C663-6C8D-229BB93F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EE249-9401-7D98-196E-0A884A71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dirty="0" err="1"/>
              <a:t>Rebase</a:t>
            </a:r>
            <a:r>
              <a:rPr lang="pt-BR" sz="2400" dirty="0"/>
              <a:t> nada mais é do que refazer/remontar a base.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Galhos do ramo principal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O exato ponto da funcionalidade se chama base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base da funcionalidade B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</a:rPr>
              <a:t>BaseA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                             </a:t>
            </a:r>
            <a:r>
              <a:rPr lang="pt-BR" sz="2400" dirty="0" err="1">
                <a:solidFill>
                  <a:schemeClr val="accent6">
                    <a:lumMod val="50000"/>
                  </a:schemeClr>
                </a:solidFill>
              </a:rPr>
              <a:t>BaseB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----&gt; branch funcionalidade B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-----\-----------------------------------------\---&gt; projeto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   &lt;---&gt; branch funcionalidade A &lt;-- cópia do projeto a partir desse ponto</a:t>
            </a:r>
          </a:p>
          <a:p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      base da funcionalidade A</a:t>
            </a:r>
          </a:p>
          <a:p>
            <a:r>
              <a:rPr lang="pt-BR" sz="2400" dirty="0"/>
              <a:t>O </a:t>
            </a:r>
            <a:r>
              <a:rPr lang="pt-BR" sz="2400" dirty="0" err="1"/>
              <a:t>Rebase</a:t>
            </a:r>
            <a:r>
              <a:rPr lang="pt-BR" sz="2400" dirty="0"/>
              <a:t> remonta a base, encaixando na linha do tempo do ramo principal de onde foi feita a base.</a:t>
            </a:r>
          </a:p>
          <a:p>
            <a:r>
              <a:rPr lang="pt-BR" sz="2400" dirty="0"/>
              <a:t>Enquanto o Merge encaixa os arquivos na continuidade da linha do tempo atual, como se estivesse criando nova base.</a:t>
            </a:r>
          </a:p>
          <a:p>
            <a:r>
              <a:rPr lang="pt-BR" sz="2400" dirty="0"/>
              <a:t>Git </a:t>
            </a:r>
            <a:r>
              <a:rPr lang="pt-BR" sz="2400" dirty="0" err="1"/>
              <a:t>rebase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844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81225-08E8-BE8A-E74F-1E0A869A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Rebase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D45C52-4405-DEE6-D42B-5EC20197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 vamos criar uma branch com uma funcionalidade especial, que é o –b, esse recurso checa se a branch existe e caso não, a cria:</a:t>
            </a:r>
          </a:p>
          <a:p>
            <a:r>
              <a:rPr lang="pt-BR" dirty="0"/>
              <a:t>Git checkout –b funcionalidade</a:t>
            </a:r>
          </a:p>
          <a:p>
            <a:r>
              <a:rPr lang="pt-BR" dirty="0"/>
              <a:t>Lembrando que o comando git checkout nome-da-branch é um comando de navegação entre </a:t>
            </a:r>
            <a:r>
              <a:rPr lang="pt-BR" dirty="0" err="1"/>
              <a:t>branches</a:t>
            </a:r>
            <a:endParaRPr lang="pt-BR" dirty="0"/>
          </a:p>
          <a:p>
            <a:r>
              <a:rPr lang="pt-BR" dirty="0"/>
              <a:t>Agora indo para o comando </a:t>
            </a:r>
            <a:r>
              <a:rPr lang="pt-BR" dirty="0" err="1"/>
              <a:t>rebase</a:t>
            </a:r>
            <a:r>
              <a:rPr lang="pt-BR" dirty="0"/>
              <a:t>, navega para a branch master e,</a:t>
            </a:r>
          </a:p>
          <a:p>
            <a:r>
              <a:rPr lang="pt-BR" dirty="0"/>
              <a:t>Git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 err="1"/>
              <a:t>funcionalidadeC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229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EC2D-290A-8D0B-F7F2-4B2104DE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Clone e </a:t>
            </a:r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0A4C85-AF6E-29A5-08DF-85837280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Git clone </a:t>
            </a:r>
            <a:r>
              <a:rPr lang="pt-BR" dirty="0">
                <a:sym typeface="Wingdings" panose="05000000000000000000" pitchFamily="2" charset="2"/>
              </a:rPr>
              <a:t> é usado para clonar um repositório existente.</a:t>
            </a:r>
          </a:p>
          <a:p>
            <a:r>
              <a:rPr lang="pt-BR" dirty="0">
                <a:sym typeface="Wingdings" panose="05000000000000000000" pitchFamily="2" charset="2"/>
              </a:rPr>
              <a:t>Qualquer alteração feita no repositório clone, poderá ser submetida ao repositório remoto, e qualquer alteração feita no repositório remoto pode ser solicitada para atualizar o clone.</a:t>
            </a:r>
          </a:p>
          <a:p>
            <a:r>
              <a:rPr lang="pt-BR" dirty="0">
                <a:sym typeface="Wingdings" panose="05000000000000000000" pitchFamily="2" charset="2"/>
              </a:rPr>
              <a:t>Clone é a cópia de um repositório remoto. Primeiro cria uma para o novo usuário colaborador, navegue até a pasta, e use o comando:</a:t>
            </a:r>
          </a:p>
          <a:p>
            <a:r>
              <a:rPr lang="pt-BR" dirty="0">
                <a:sym typeface="Wingdings" panose="05000000000000000000" pitchFamily="2" charset="2"/>
              </a:rPr>
              <a:t>Git clone “</a:t>
            </a:r>
            <a:r>
              <a:rPr lang="pt-BR" dirty="0" err="1">
                <a:sym typeface="Wingdings" panose="05000000000000000000" pitchFamily="2" charset="2"/>
              </a:rPr>
              <a:t>caminho-completo-dentro-pasta+ponto-depois-da-aspa</a:t>
            </a:r>
            <a:r>
              <a:rPr lang="pt-BR" dirty="0">
                <a:sym typeface="Wingdings" panose="05000000000000000000" pitchFamily="2" charset="2"/>
              </a:rPr>
              <a:t>” . </a:t>
            </a:r>
          </a:p>
          <a:p>
            <a:r>
              <a:rPr lang="pt-BR" dirty="0">
                <a:sym typeface="Wingdings" panose="05000000000000000000" pitchFamily="2" charset="2"/>
              </a:rPr>
              <a:t>Depois configura usuário e </a:t>
            </a:r>
            <a:r>
              <a:rPr lang="pt-BR" dirty="0" err="1">
                <a:sym typeface="Wingdings" panose="05000000000000000000" pitchFamily="2" charset="2"/>
              </a:rPr>
              <a:t>email</a:t>
            </a:r>
            <a:r>
              <a:rPr lang="pt-BR" dirty="0">
                <a:sym typeface="Wingdings" panose="05000000000000000000" pitchFamily="2" charset="2"/>
              </a:rPr>
              <a:t> do novo colaborador 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user.name “colaborador” </a:t>
            </a:r>
            <a:r>
              <a:rPr lang="pt-BR" dirty="0" err="1"/>
              <a:t>user.email</a:t>
            </a:r>
            <a:r>
              <a:rPr lang="pt-BR" dirty="0"/>
              <a:t> “colaborador@email.com”</a:t>
            </a:r>
          </a:p>
          <a:p>
            <a:r>
              <a:rPr lang="pt-BR" dirty="0"/>
              <a:t>Criar arquivo teste no repositório clonado</a:t>
            </a:r>
          </a:p>
          <a:p>
            <a:r>
              <a:rPr lang="pt-BR" dirty="0"/>
              <a:t>Touch ou </a:t>
            </a:r>
            <a:r>
              <a:rPr lang="pt-BR" dirty="0" err="1"/>
              <a:t>ni</a:t>
            </a:r>
            <a:r>
              <a:rPr lang="pt-BR" dirty="0"/>
              <a:t> novoarquivo.html</a:t>
            </a:r>
          </a:p>
          <a:p>
            <a:r>
              <a:rPr lang="pt-BR" dirty="0"/>
              <a:t>git </a:t>
            </a:r>
            <a:r>
              <a:rPr lang="pt-BR" dirty="0" err="1"/>
              <a:t>add</a:t>
            </a:r>
            <a:r>
              <a:rPr lang="pt-BR" dirty="0"/>
              <a:t>, e </a:t>
            </a:r>
            <a:r>
              <a:rPr lang="pt-BR" dirty="0" err="1"/>
              <a:t>commit</a:t>
            </a:r>
            <a:r>
              <a:rPr lang="pt-BR" dirty="0"/>
              <a:t> –m “Adicionado arquivo teste”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74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EA33C-5E7D-CC1C-63E5-AF8C5B9F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7E6DE-AACE-3961-5218-3A9CF131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192"/>
            <a:ext cx="10515600" cy="5003771"/>
          </a:xfrm>
        </p:spPr>
        <p:txBody>
          <a:bodyPr/>
          <a:lstStyle/>
          <a:p>
            <a:r>
              <a:rPr lang="pt-BR" dirty="0"/>
              <a:t>Para que o repositório remoto receba as alterações  do repositório local é usado o git </a:t>
            </a:r>
            <a:r>
              <a:rPr lang="pt-BR" dirty="0" err="1"/>
              <a:t>push</a:t>
            </a:r>
            <a:r>
              <a:rPr lang="pt-BR" dirty="0"/>
              <a:t>.</a:t>
            </a:r>
          </a:p>
          <a:p>
            <a:r>
              <a:rPr lang="pt-BR" dirty="0"/>
              <a:t>Para que a gente possa publicar no repositório remoto/master ele deve estar configurado como “</a:t>
            </a:r>
            <a:r>
              <a:rPr lang="pt-BR" dirty="0" err="1"/>
              <a:t>bare</a:t>
            </a:r>
            <a:r>
              <a:rPr lang="pt-BR" dirty="0"/>
              <a:t> repositor” .</a:t>
            </a:r>
          </a:p>
        </p:txBody>
      </p:sp>
    </p:spTree>
    <p:extLst>
      <p:ext uri="{BB962C8B-B14F-4D97-AF65-F5344CB8AC3E}">
        <p14:creationId xmlns:p14="http://schemas.microsoft.com/office/powerpoint/2010/main" val="3235391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31936-0F14-2D35-B1CC-E0DD9715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Fetch</a:t>
            </a:r>
            <a:r>
              <a:rPr lang="pt-BR" dirty="0"/>
              <a:t> e </a:t>
            </a:r>
            <a:r>
              <a:rPr lang="pt-BR" dirty="0" err="1"/>
              <a:t>Pull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5FF374-BA1B-99FF-5FDC-8B20F50A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260"/>
            <a:ext cx="10515600" cy="4589703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Fetch</a:t>
            </a:r>
            <a:r>
              <a:rPr lang="pt-BR" dirty="0"/>
              <a:t> baixa do repositório remoto/master, porém não as aplica no repositório local, ou seja, não faz Merge.</a:t>
            </a:r>
          </a:p>
          <a:p>
            <a:r>
              <a:rPr lang="pt-BR" dirty="0"/>
              <a:t>Dessa forma permite fazer o </a:t>
            </a:r>
            <a:r>
              <a:rPr lang="pt-BR" dirty="0" err="1"/>
              <a:t>Rebase</a:t>
            </a:r>
            <a:r>
              <a:rPr lang="pt-BR" dirty="0"/>
              <a:t> ao invés do Merge.</a:t>
            </a:r>
          </a:p>
          <a:p>
            <a:r>
              <a:rPr lang="pt-BR" dirty="0"/>
              <a:t>Resumindo:</a:t>
            </a:r>
          </a:p>
          <a:p>
            <a:r>
              <a:rPr lang="pt-BR" dirty="0"/>
              <a:t>O </a:t>
            </a:r>
            <a:r>
              <a:rPr lang="pt-BR" dirty="0" err="1"/>
              <a:t>Fetch</a:t>
            </a:r>
            <a:r>
              <a:rPr lang="pt-BR" dirty="0"/>
              <a:t> baixa os arquivos sem realizar o Merge, sim o </a:t>
            </a:r>
            <a:r>
              <a:rPr lang="pt-BR" dirty="0" err="1"/>
              <a:t>Rebase</a:t>
            </a:r>
            <a:r>
              <a:rPr lang="pt-BR" dirty="0"/>
              <a:t>.</a:t>
            </a:r>
          </a:p>
          <a:p>
            <a:r>
              <a:rPr lang="pt-BR" dirty="0"/>
              <a:t>Usa-se nas </a:t>
            </a:r>
            <a:r>
              <a:rPr lang="pt-BR" dirty="0" err="1"/>
              <a:t>branches</a:t>
            </a:r>
            <a:r>
              <a:rPr lang="pt-BR" dirty="0"/>
              <a:t> colaboradoras, comandos </a:t>
            </a:r>
            <a:r>
              <a:rPr lang="pt-BR" dirty="0" err="1"/>
              <a:t>Fetch</a:t>
            </a:r>
            <a:r>
              <a:rPr lang="pt-BR" dirty="0"/>
              <a:t>:</a:t>
            </a:r>
          </a:p>
          <a:p>
            <a:r>
              <a:rPr lang="pt-BR" dirty="0"/>
              <a:t>Git </a:t>
            </a:r>
            <a:r>
              <a:rPr lang="pt-BR" dirty="0" err="1"/>
              <a:t>fetch</a:t>
            </a:r>
            <a:r>
              <a:rPr lang="pt-BR" dirty="0"/>
              <a:t> e Git </a:t>
            </a:r>
            <a:r>
              <a:rPr lang="pt-BR" dirty="0" err="1"/>
              <a:t>rebase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para remontar no ramo principal clonado.</a:t>
            </a:r>
          </a:p>
          <a:p>
            <a:r>
              <a:rPr lang="pt-BR" dirty="0">
                <a:sym typeface="Wingdings" panose="05000000000000000000" pitchFamily="2" charset="2"/>
              </a:rPr>
              <a:t>O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 faz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o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 em uma tacada só.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619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49FF-9990-3E0F-D90C-188783F5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Trabalhando com </a:t>
            </a:r>
            <a:r>
              <a:rPr lang="pt-BR" dirty="0" err="1">
                <a:solidFill>
                  <a:srgbClr val="FF0000"/>
                </a:solidFill>
              </a:rPr>
              <a:t>Bare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Repository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05BA6-0650-AB9B-703F-0CE6891D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8" y="819808"/>
            <a:ext cx="11803116" cy="567306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exemplo de repositório </a:t>
            </a:r>
            <a:r>
              <a:rPr lang="pt-BR" dirty="0" err="1"/>
              <a:t>Bare</a:t>
            </a:r>
            <a:r>
              <a:rPr lang="pt-BR" dirty="0"/>
              <a:t> é 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Inicializando um repositório </a:t>
            </a:r>
            <a:r>
              <a:rPr lang="pt-BR" dirty="0" err="1"/>
              <a:t>Bare</a:t>
            </a:r>
            <a:r>
              <a:rPr lang="pt-BR" dirty="0"/>
              <a:t>:</a:t>
            </a:r>
          </a:p>
          <a:p>
            <a:r>
              <a:rPr lang="pt-BR" dirty="0"/>
              <a:t>Git </a:t>
            </a:r>
            <a:r>
              <a:rPr lang="pt-BR" dirty="0" err="1"/>
              <a:t>init</a:t>
            </a:r>
            <a:r>
              <a:rPr lang="pt-BR" dirty="0"/>
              <a:t> --</a:t>
            </a:r>
            <a:r>
              <a:rPr lang="pt-BR" dirty="0" err="1"/>
              <a:t>bare</a:t>
            </a:r>
            <a:r>
              <a:rPr lang="pt-BR" dirty="0"/>
              <a:t> </a:t>
            </a:r>
          </a:p>
          <a:p>
            <a:r>
              <a:rPr lang="pt-BR" dirty="0"/>
              <a:t>Clonando o repositório </a:t>
            </a:r>
            <a:r>
              <a:rPr lang="pt-BR" dirty="0" err="1"/>
              <a:t>Bare</a:t>
            </a:r>
            <a:r>
              <a:rPr lang="pt-BR" dirty="0"/>
              <a:t>:</a:t>
            </a:r>
          </a:p>
          <a:p>
            <a:r>
              <a:rPr lang="en-US" dirty="0"/>
              <a:t>git clone "C:\Users\d88p\OneDrive - PETROBRAS\secao04-bare" .</a:t>
            </a:r>
          </a:p>
          <a:p>
            <a:r>
              <a:rPr lang="pt-BR" dirty="0"/>
              <a:t>Sequencia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no </a:t>
            </a:r>
            <a:r>
              <a:rPr lang="en-US" dirty="0" err="1"/>
              <a:t>repositório</a:t>
            </a:r>
            <a:r>
              <a:rPr lang="en-US" dirty="0"/>
              <a:t> clone:</a:t>
            </a:r>
          </a:p>
          <a:p>
            <a:r>
              <a:rPr lang="en-US" dirty="0" err="1"/>
              <a:t>Mkdir</a:t>
            </a:r>
            <a:r>
              <a:rPr lang="en-US" dirty="0"/>
              <a:t> colaborador1</a:t>
            </a:r>
          </a:p>
          <a:p>
            <a:r>
              <a:rPr lang="en-US" dirty="0"/>
              <a:t>Git config user.name “Colaborador1”</a:t>
            </a:r>
          </a:p>
          <a:p>
            <a:r>
              <a:rPr lang="pt-BR" dirty="0"/>
              <a:t>Git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user.email</a:t>
            </a:r>
            <a:r>
              <a:rPr lang="pt-BR" dirty="0"/>
              <a:t> “colaborador1@email.com”</a:t>
            </a:r>
          </a:p>
          <a:p>
            <a:r>
              <a:rPr lang="pt-BR" dirty="0"/>
              <a:t>Arquivo exemplo: </a:t>
            </a:r>
            <a:r>
              <a:rPr lang="pt-BR" dirty="0" err="1"/>
              <a:t>ni</a:t>
            </a:r>
            <a:r>
              <a:rPr lang="pt-BR" dirty="0"/>
              <a:t> arquivo1.html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git </a:t>
            </a:r>
            <a:r>
              <a:rPr lang="pt-BR" dirty="0" err="1"/>
              <a:t>add</a:t>
            </a:r>
            <a:r>
              <a:rPr lang="pt-BR" dirty="0"/>
              <a:t> arquivo1.html </a:t>
            </a:r>
            <a:r>
              <a:rPr lang="pt-BR" dirty="0">
                <a:sym typeface="Wingdings" panose="05000000000000000000" pitchFamily="2" charset="2"/>
              </a:rPr>
              <a:t> git commit –m “Adicionando arquivo exemplo”  e finalmente: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para publicar no servidor remoto.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801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E0376-5E52-D918-2BEE-D6B6A7E96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Criando um segundo Colaborador</a:t>
            </a:r>
          </a:p>
          <a:p>
            <a:r>
              <a:rPr lang="pt-BR" dirty="0" err="1"/>
              <a:t>Mkdir</a:t>
            </a:r>
            <a:r>
              <a:rPr lang="pt-BR" dirty="0"/>
              <a:t> colaborador2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 err="1"/>
              <a:t>mkdir</a:t>
            </a:r>
            <a:r>
              <a:rPr lang="pt-BR" dirty="0"/>
              <a:t> secao04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cd</a:t>
            </a:r>
            <a:r>
              <a:rPr lang="pt-BR" dirty="0">
                <a:sym typeface="Wingdings" panose="05000000000000000000" pitchFamily="2" charset="2"/>
              </a:rPr>
              <a:t> secao04</a:t>
            </a:r>
            <a:endParaRPr lang="pt-BR" dirty="0"/>
          </a:p>
          <a:p>
            <a:r>
              <a:rPr lang="en-US" dirty="0"/>
              <a:t>git clone "C:\Users\d88p\OneDrive - PETROBRAS\secao04-bare" . </a:t>
            </a:r>
          </a:p>
          <a:p>
            <a:r>
              <a:rPr lang="pt-BR" dirty="0"/>
              <a:t>Visualizando arquivos no diretório .git</a:t>
            </a:r>
          </a:p>
          <a:p>
            <a:r>
              <a:rPr lang="pt-BR" dirty="0" err="1"/>
              <a:t>Cd</a:t>
            </a:r>
            <a:r>
              <a:rPr lang="pt-BR" dirty="0"/>
              <a:t> .git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cat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config</a:t>
            </a:r>
            <a:r>
              <a:rPr lang="pt-BR" dirty="0">
                <a:sym typeface="Wingdings" panose="05000000000000000000" pitchFamily="2" charset="2"/>
              </a:rPr>
              <a:t>  Visualizar se tem </a:t>
            </a:r>
            <a:r>
              <a:rPr lang="pt-BR" dirty="0" err="1">
                <a:sym typeface="Wingdings" panose="05000000000000000000" pitchFamily="2" charset="2"/>
              </a:rPr>
              <a:t>user</a:t>
            </a:r>
            <a:r>
              <a:rPr lang="pt-BR" dirty="0">
                <a:sym typeface="Wingdings" panose="05000000000000000000" pitchFamily="2" charset="2"/>
              </a:rPr>
              <a:t> configurado  </a:t>
            </a:r>
            <a:r>
              <a:rPr lang="pt-BR" dirty="0" err="1">
                <a:sym typeface="Wingdings" panose="05000000000000000000" pitchFamily="2" charset="2"/>
              </a:rPr>
              <a:t>cd</a:t>
            </a:r>
            <a:r>
              <a:rPr lang="pt-BR" dirty="0">
                <a:sym typeface="Wingdings" panose="05000000000000000000" pitchFamily="2" charset="2"/>
              </a:rPr>
              <a:t> ..</a:t>
            </a:r>
          </a:p>
          <a:p>
            <a:r>
              <a:rPr lang="pt-BR" dirty="0">
                <a:sym typeface="Wingdings" panose="05000000000000000000" pitchFamily="2" charset="2"/>
              </a:rPr>
              <a:t>Ni arquivoColaborador2.html  </a:t>
            </a:r>
            <a:r>
              <a:rPr lang="pt-BR" dirty="0" err="1">
                <a:sym typeface="Wingdings" panose="05000000000000000000" pitchFamily="2" charset="2"/>
              </a:rPr>
              <a:t>add</a:t>
            </a:r>
            <a:r>
              <a:rPr lang="pt-BR" dirty="0">
                <a:sym typeface="Wingdings" panose="05000000000000000000" pitchFamily="2" charset="2"/>
              </a:rPr>
              <a:t> e commit -m “Ac2”</a:t>
            </a:r>
          </a:p>
          <a:p>
            <a:r>
              <a:rPr lang="pt-BR" dirty="0"/>
              <a:t>E finalmente 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para publicar arquivos do segundo colaborador.</a:t>
            </a:r>
          </a:p>
          <a:p>
            <a:r>
              <a:rPr lang="pt-BR" dirty="0">
                <a:sym typeface="Wingdings" panose="05000000000000000000" pitchFamily="2" charset="2"/>
              </a:rPr>
              <a:t>Lembrando da diferença de git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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baixa os arquivos sem aplica-los no diretório, sendo necessário executar dois comandos, o </a:t>
            </a:r>
            <a:r>
              <a:rPr lang="pt-BR" dirty="0" err="1">
                <a:sym typeface="Wingdings" panose="05000000000000000000" pitchFamily="2" charset="2"/>
              </a:rPr>
              <a:t>Fetch</a:t>
            </a:r>
            <a:r>
              <a:rPr lang="pt-BR" dirty="0">
                <a:sym typeface="Wingdings" panose="05000000000000000000" pitchFamily="2" charset="2"/>
              </a:rPr>
              <a:t> e o Merge.</a:t>
            </a:r>
          </a:p>
          <a:p>
            <a:r>
              <a:rPr lang="pt-BR" dirty="0">
                <a:sym typeface="Wingdings" panose="05000000000000000000" pitchFamily="2" charset="2"/>
              </a:rPr>
              <a:t>Já o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 baixa os arquivos e realiza o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.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E67CBB5-F7AA-039F-580C-09C50679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Trabalhando com </a:t>
            </a:r>
            <a:r>
              <a:rPr lang="pt-BR" dirty="0" err="1">
                <a:solidFill>
                  <a:srgbClr val="FF0000"/>
                </a:solidFill>
              </a:rPr>
              <a:t>Bare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Repository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10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7E3F8-A866-211A-3FCB-A12C36CA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highlight>
                  <a:srgbClr val="FFFF00"/>
                </a:highlight>
              </a:rPr>
              <a:t>Tags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0B6B11-9203-3BE9-8517-E01D17F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143000"/>
            <a:ext cx="11586411" cy="5349875"/>
          </a:xfrm>
        </p:spPr>
        <p:txBody>
          <a:bodyPr/>
          <a:lstStyle/>
          <a:p>
            <a:r>
              <a:rPr lang="pt-BR" dirty="0"/>
              <a:t>Com </a:t>
            </a:r>
            <a:r>
              <a:rPr lang="pt-BR" dirty="0" err="1"/>
              <a:t>Tags</a:t>
            </a:r>
            <a:r>
              <a:rPr lang="pt-BR" dirty="0"/>
              <a:t> podemos criar versões estáveis do projeto, semelhante a </a:t>
            </a:r>
            <a:r>
              <a:rPr lang="pt-BR" dirty="0" err="1"/>
              <a:t>branches</a:t>
            </a:r>
            <a:r>
              <a:rPr lang="pt-BR" dirty="0"/>
              <a:t> com a diferença de  não podendo mais realizar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r>
              <a:rPr lang="pt-BR" dirty="0"/>
              <a:t>no </a:t>
            </a:r>
            <a:r>
              <a:rPr lang="pt-BR" dirty="0" err="1"/>
              <a:t>Tags</a:t>
            </a:r>
            <a:r>
              <a:rPr lang="pt-BR" dirty="0"/>
              <a:t> os colaboradores não giram mais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  <a:p>
            <a:r>
              <a:rPr lang="pt-BR" dirty="0"/>
              <a:t>Nas </a:t>
            </a:r>
            <a:r>
              <a:rPr lang="pt-BR" dirty="0" err="1"/>
              <a:t>Branches</a:t>
            </a:r>
            <a:r>
              <a:rPr lang="pt-BR" dirty="0"/>
              <a:t> os colaboradores podem continuar </a:t>
            </a:r>
            <a:r>
              <a:rPr lang="pt-BR" dirty="0" err="1"/>
              <a:t>comitando</a:t>
            </a:r>
            <a:r>
              <a:rPr lang="pt-BR" dirty="0"/>
              <a:t> e fazendo Merges.</a:t>
            </a:r>
          </a:p>
          <a:p>
            <a:r>
              <a:rPr lang="pt-BR" dirty="0"/>
              <a:t>No </a:t>
            </a:r>
            <a:r>
              <a:rPr lang="pt-BR" dirty="0" err="1"/>
              <a:t>Tags</a:t>
            </a:r>
            <a:r>
              <a:rPr lang="pt-BR" dirty="0"/>
              <a:t> estamos gerando versão pronta para uso, mesmo que incompleta.</a:t>
            </a:r>
          </a:p>
          <a:p>
            <a:r>
              <a:rPr lang="pt-BR" dirty="0"/>
              <a:t>Dessa forma a gente define um estado do repositório, outra função para </a:t>
            </a:r>
            <a:r>
              <a:rPr lang="pt-BR" dirty="0" err="1"/>
              <a:t>Tags</a:t>
            </a:r>
            <a:r>
              <a:rPr lang="pt-BR" dirty="0"/>
              <a:t>, é se eu ou a equipe decidimos que chegamos ao final, ou seja na versão um ponto zero (1.0) desse software pra ele ser lançado, então com git a gente define a </a:t>
            </a:r>
            <a:r>
              <a:rPr lang="pt-BR" dirty="0" err="1"/>
              <a:t>Tag</a:t>
            </a:r>
            <a:r>
              <a:rPr lang="pt-BR" dirty="0"/>
              <a:t> 1.0 e guardar no repositório do software nesse estado. Assim estamos gerando uma release do software, e continuando a constante evolução do software.</a:t>
            </a:r>
          </a:p>
        </p:txBody>
      </p:sp>
    </p:spTree>
    <p:extLst>
      <p:ext uri="{BB962C8B-B14F-4D97-AF65-F5344CB8AC3E}">
        <p14:creationId xmlns:p14="http://schemas.microsoft.com/office/powerpoint/2010/main" val="2043985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3AB06-0CDE-984C-6DA7-32B1CF27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620"/>
            <a:ext cx="10515600" cy="3688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Tags</a:t>
            </a:r>
            <a:endParaRPr lang="pt-BR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1ACAE-0C50-3868-E8A9-CE563783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5642"/>
            <a:ext cx="12191999" cy="6232358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Conforme a distribuição e uso do software, Problemas são descobertos e novas melhorias são sugeridas e o ciclo de julgamento continua gerando versões 1.1, 1.2, 1.3 e assim por diante.</a:t>
            </a:r>
          </a:p>
          <a:p>
            <a:r>
              <a:rPr lang="pt-BR" dirty="0"/>
              <a:t>Cada uma dessa versão são </a:t>
            </a:r>
            <a:r>
              <a:rPr lang="pt-BR" dirty="0" err="1"/>
              <a:t>Tags</a:t>
            </a:r>
            <a:r>
              <a:rPr lang="pt-BR" dirty="0"/>
              <a:t> definidas .</a:t>
            </a:r>
          </a:p>
          <a:p>
            <a:r>
              <a:rPr lang="pt-BR" dirty="0"/>
              <a:t>Para criar uma </a:t>
            </a:r>
            <a:r>
              <a:rPr lang="pt-BR" dirty="0" err="1"/>
              <a:t>Tag</a:t>
            </a:r>
            <a:r>
              <a:rPr lang="pt-BR" dirty="0"/>
              <a:t>, utiliza-se o comando:</a:t>
            </a:r>
          </a:p>
          <a:p>
            <a:r>
              <a:rPr lang="pt-BR" dirty="0"/>
              <a:t>Git </a:t>
            </a:r>
            <a:r>
              <a:rPr lang="pt-BR" dirty="0" err="1"/>
              <a:t>tag</a:t>
            </a:r>
            <a:r>
              <a:rPr lang="pt-BR" dirty="0"/>
              <a:t> v1.0 </a:t>
            </a:r>
          </a:p>
          <a:p>
            <a:r>
              <a:rPr lang="pt-BR" dirty="0"/>
              <a:t>Para visualizar as </a:t>
            </a:r>
            <a:r>
              <a:rPr lang="pt-BR" dirty="0" err="1"/>
              <a:t>Tags</a:t>
            </a:r>
            <a:r>
              <a:rPr lang="pt-BR" dirty="0"/>
              <a:t> criadas, utilizasse o comando:</a:t>
            </a:r>
          </a:p>
          <a:p>
            <a:r>
              <a:rPr lang="pt-BR" dirty="0"/>
              <a:t>Git </a:t>
            </a:r>
            <a:r>
              <a:rPr lang="pt-BR" dirty="0" err="1"/>
              <a:t>tag</a:t>
            </a:r>
            <a:endParaRPr lang="pt-BR" dirty="0"/>
          </a:p>
          <a:p>
            <a:r>
              <a:rPr lang="pt-BR" dirty="0"/>
              <a:t>Lembrando que a </a:t>
            </a:r>
            <a:r>
              <a:rPr lang="pt-BR" dirty="0" err="1"/>
              <a:t>Tag</a:t>
            </a:r>
            <a:r>
              <a:rPr lang="pt-BR" dirty="0"/>
              <a:t> criada aparece apenas no diretório do colaborador onde foi criada, outros colaboradores ainda não conhecem a versão criada, sendo necessário publicar a versão criada com o comando: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v1.0 </a:t>
            </a:r>
            <a:r>
              <a:rPr lang="pt-BR" dirty="0">
                <a:sym typeface="Wingdings" panose="05000000000000000000" pitchFamily="2" charset="2"/>
              </a:rPr>
              <a:t> para publicar a versão criada.</a:t>
            </a:r>
          </a:p>
          <a:p>
            <a:r>
              <a:rPr lang="pt-BR" dirty="0" err="1">
                <a:sym typeface="Wingdings" panose="05000000000000000000" pitchFamily="2" charset="2"/>
              </a:rPr>
              <a:t>Origin</a:t>
            </a:r>
            <a:r>
              <a:rPr lang="pt-BR" dirty="0">
                <a:sym typeface="Wingdings" panose="05000000000000000000" pitchFamily="2" charset="2"/>
              </a:rPr>
              <a:t>  é o nosso repositório criado/remoto.</a:t>
            </a:r>
          </a:p>
          <a:p>
            <a:r>
              <a:rPr lang="pt-BR" dirty="0">
                <a:sym typeface="Wingdings" panose="05000000000000000000" pitchFamily="2" charset="2"/>
              </a:rPr>
              <a:t>Após esse comando de publicação/disponibilização para ser baixado, os outros colaboradores podem baixar a versão publicada com o comando git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r>
              <a:rPr lang="pt-BR" dirty="0">
                <a:sym typeface="Wingdings" panose="05000000000000000000" pitchFamily="2" charset="2"/>
              </a:rPr>
              <a:t>Após baixar a versão atualizada, é necessário navegar para a versão/diretório com o comando git checkout “versão”:</a:t>
            </a:r>
          </a:p>
          <a:p>
            <a:r>
              <a:rPr lang="pt-BR" dirty="0">
                <a:sym typeface="Wingdings" panose="05000000000000000000" pitchFamily="2" charset="2"/>
              </a:rPr>
              <a:t>Git checkout v1.0  é emitido a mensagem que estamos na cabeça da versão</a:t>
            </a:r>
          </a:p>
          <a:p>
            <a:r>
              <a:rPr lang="pt-BR" dirty="0">
                <a:sym typeface="Wingdings" panose="05000000000000000000" pitchFamily="2" charset="2"/>
              </a:rPr>
              <a:t>E para retornar para o repositório master do colaborador  git checkout master </a:t>
            </a:r>
          </a:p>
          <a:p>
            <a:r>
              <a:rPr lang="pt-BR" dirty="0">
                <a:sym typeface="Wingdings" panose="05000000000000000000" pitchFamily="2" charset="2"/>
              </a:rPr>
              <a:t>Para correção de Bugs da versão baixada, se cria uma branch de correção com o comando git switch –c correções-v1.0 </a:t>
            </a:r>
          </a:p>
          <a:p>
            <a:r>
              <a:rPr lang="pt-BR" dirty="0">
                <a:sym typeface="Wingdings" panose="05000000000000000000" pitchFamily="2" charset="2"/>
              </a:rPr>
              <a:t>Suponhamos criar novos arquivos para essas correções de Bugs  </a:t>
            </a:r>
            <a:r>
              <a:rPr lang="pt-BR" dirty="0" err="1">
                <a:sym typeface="Wingdings" panose="05000000000000000000" pitchFamily="2" charset="2"/>
              </a:rPr>
              <a:t>ni</a:t>
            </a:r>
            <a:r>
              <a:rPr lang="pt-BR" dirty="0">
                <a:sym typeface="Wingdings" panose="05000000000000000000" pitchFamily="2" charset="2"/>
              </a:rPr>
              <a:t> arquivo2colaborador2.html</a:t>
            </a:r>
          </a:p>
          <a:p>
            <a:r>
              <a:rPr lang="pt-BR" dirty="0">
                <a:sym typeface="Wingdings" panose="05000000000000000000" pitchFamily="2" charset="2"/>
              </a:rPr>
              <a:t>Para este caso temos de ir para a Branch Master e fazer o Merge ou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. </a:t>
            </a:r>
          </a:p>
          <a:p>
            <a:r>
              <a:rPr lang="pt-BR" dirty="0">
                <a:sym typeface="Wingdings" panose="05000000000000000000" pitchFamily="2" charset="2"/>
              </a:rPr>
              <a:t>Git </a:t>
            </a:r>
            <a:r>
              <a:rPr lang="pt-BR" dirty="0" err="1">
                <a:sym typeface="Wingdings" panose="05000000000000000000" pitchFamily="2" charset="2"/>
              </a:rPr>
              <a:t>rebase</a:t>
            </a:r>
            <a:r>
              <a:rPr lang="pt-BR" dirty="0">
                <a:sym typeface="Wingdings" panose="05000000000000000000" pitchFamily="2" charset="2"/>
              </a:rPr>
              <a:t> correções-v1.0   verifica com git status  e assim podemos criar a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v1.1 com as correções, dada correção feita pelo colaborador2  git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v1.1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844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A3A35-1526-E327-2EBC-BA0F8011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36" y="83636"/>
            <a:ext cx="11706727" cy="597401"/>
          </a:xfrm>
        </p:spPr>
        <p:txBody>
          <a:bodyPr>
            <a:normAutofit fontScale="90000"/>
          </a:bodyPr>
          <a:lstStyle/>
          <a:p>
            <a:r>
              <a:rPr lang="pt-BR" dirty="0">
                <a:highlight>
                  <a:srgbClr val="FFFF00"/>
                </a:highlight>
              </a:rPr>
              <a:t>Trabalhando com </a:t>
            </a:r>
            <a:r>
              <a:rPr lang="pt-BR" dirty="0" err="1">
                <a:highlight>
                  <a:srgbClr val="FFFF00"/>
                </a:highlight>
              </a:rPr>
              <a:t>Tags</a:t>
            </a:r>
            <a:r>
              <a:rPr lang="pt-BR" dirty="0">
                <a:highlight>
                  <a:srgbClr val="FFFF00"/>
                </a:highlight>
              </a:rPr>
              <a:t> </a:t>
            </a:r>
            <a:r>
              <a:rPr lang="pt-BR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pt-BR" dirty="0" err="1">
                <a:highlight>
                  <a:srgbClr val="FFFF00"/>
                </a:highlight>
                <a:sym typeface="Wingdings" panose="05000000000000000000" pitchFamily="2" charset="2"/>
              </a:rPr>
              <a:t>rebuilds</a:t>
            </a:r>
            <a:r>
              <a:rPr lang="pt-BR" dirty="0">
                <a:highlight>
                  <a:srgbClr val="FFFF00"/>
                </a:highlight>
                <a:sym typeface="Wingdings" panose="05000000000000000000" pitchFamily="2" charset="2"/>
              </a:rPr>
              <a:t>/versão v1.0</a:t>
            </a:r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0AEB85-0480-F5DB-14D9-AAE99867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35" y="866274"/>
            <a:ext cx="11706727" cy="5298657"/>
          </a:xfrm>
        </p:spPr>
        <p:txBody>
          <a:bodyPr/>
          <a:lstStyle/>
          <a:p>
            <a:r>
              <a:rPr lang="pt-BR" dirty="0"/>
              <a:t>Precisamos publicar a versão com correção para a origem, pois estamos em um nó:</a:t>
            </a:r>
          </a:p>
          <a:p>
            <a:r>
              <a:rPr lang="pt-BR" dirty="0"/>
              <a:t>Git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v1.1 </a:t>
            </a:r>
          </a:p>
        </p:txBody>
      </p:sp>
    </p:spTree>
    <p:extLst>
      <p:ext uri="{BB962C8B-B14F-4D97-AF65-F5344CB8AC3E}">
        <p14:creationId xmlns:p14="http://schemas.microsoft.com/office/powerpoint/2010/main" val="216995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F46A0-9BEE-F64A-99A2-6673DA0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4CFEF-37F5-D540-E890-8C338940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Github</a:t>
            </a:r>
            <a:r>
              <a:rPr lang="pt-BR" dirty="0"/>
              <a:t> é um Servidor de repositórios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Surgiu em 2008</a:t>
            </a:r>
          </a:p>
          <a:p>
            <a:r>
              <a:rPr lang="pt-BR" dirty="0"/>
              <a:t>Tem mais de 10 milhões de usuários</a:t>
            </a:r>
          </a:p>
          <a:p>
            <a:r>
              <a:rPr lang="pt-BR" dirty="0"/>
              <a:t>Tem mais de 10 milhões de repositórios</a:t>
            </a:r>
          </a:p>
        </p:txBody>
      </p:sp>
    </p:spTree>
    <p:extLst>
      <p:ext uri="{BB962C8B-B14F-4D97-AF65-F5344CB8AC3E}">
        <p14:creationId xmlns:p14="http://schemas.microsoft.com/office/powerpoint/2010/main" val="1699344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549A8-3500-9ED8-059D-1980259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</p:spPr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Git avançado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1FDA5-08C0-85E2-8489-930F76D91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5" y="1190446"/>
            <a:ext cx="11524891" cy="53024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Navegando e conhecendo o </a:t>
            </a:r>
            <a:r>
              <a:rPr lang="pt-BR" dirty="0" err="1"/>
              <a:t>Github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 Repositório </a:t>
            </a:r>
            <a:r>
              <a:rPr lang="pt-BR" dirty="0" err="1">
                <a:sym typeface="Wingdings" panose="05000000000000000000" pitchFamily="2" charset="2"/>
              </a:rPr>
              <a:t>Bare</a:t>
            </a:r>
            <a:r>
              <a:rPr lang="pt-BR" dirty="0">
                <a:sym typeface="Wingdings" panose="05000000000000000000" pitchFamily="2" charset="2"/>
              </a:rPr>
              <a:t> online</a:t>
            </a:r>
          </a:p>
          <a:p>
            <a:r>
              <a:rPr lang="pt-BR" dirty="0">
                <a:sym typeface="Wingdings" panose="05000000000000000000" pitchFamily="2" charset="2"/>
              </a:rPr>
              <a:t>Criando um repositório no </a:t>
            </a:r>
            <a:r>
              <a:rPr lang="pt-BR" dirty="0" err="1">
                <a:sym typeface="Wingdings" panose="05000000000000000000" pitchFamily="2" charset="2"/>
              </a:rPr>
              <a:t>Github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Fazendo uso do Clone e </a:t>
            </a:r>
            <a:r>
              <a:rPr lang="pt-BR" dirty="0" err="1">
                <a:sym typeface="Wingdings" panose="05000000000000000000" pitchFamily="2" charset="2"/>
              </a:rPr>
              <a:t>Pull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Adicionando colaboradores no seu projeto</a:t>
            </a:r>
          </a:p>
          <a:p>
            <a:r>
              <a:rPr lang="pt-BR" dirty="0">
                <a:sym typeface="Wingdings" panose="05000000000000000000" pitchFamily="2" charset="2"/>
              </a:rPr>
              <a:t>Consultando o histórico de </a:t>
            </a:r>
            <a:r>
              <a:rPr lang="pt-BR" dirty="0" err="1">
                <a:sym typeface="Wingdings" panose="05000000000000000000" pitchFamily="2" charset="2"/>
              </a:rPr>
              <a:t>commits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Desfazendo </a:t>
            </a:r>
            <a:r>
              <a:rPr lang="pt-BR" dirty="0" err="1">
                <a:sym typeface="Wingdings" panose="05000000000000000000" pitchFamily="2" charset="2"/>
              </a:rPr>
              <a:t>Chekouts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Desfazendo </a:t>
            </a:r>
            <a:r>
              <a:rPr lang="pt-BR" dirty="0" err="1">
                <a:sym typeface="Wingdings" panose="05000000000000000000" pitchFamily="2" charset="2"/>
              </a:rPr>
              <a:t>Revert</a:t>
            </a:r>
            <a:r>
              <a:rPr lang="pt-BR" dirty="0">
                <a:sym typeface="Wingdings" panose="05000000000000000000" pitchFamily="2" charset="2"/>
              </a:rPr>
              <a:t> e Reset</a:t>
            </a:r>
          </a:p>
          <a:p>
            <a:r>
              <a:rPr lang="pt-BR" dirty="0">
                <a:sym typeface="Wingdings" panose="05000000000000000000" pitchFamily="2" charset="2"/>
              </a:rPr>
              <a:t>Resolvendo Conflitos</a:t>
            </a:r>
          </a:p>
          <a:p>
            <a:r>
              <a:rPr lang="pt-BR" dirty="0">
                <a:sym typeface="Wingdings" panose="05000000000000000000" pitchFamily="2" charset="2"/>
              </a:rPr>
              <a:t>Conflitos com Merge</a:t>
            </a:r>
          </a:p>
          <a:p>
            <a:r>
              <a:rPr lang="pt-BR" dirty="0">
                <a:sym typeface="Wingdings" panose="05000000000000000000" pitchFamily="2" charset="2"/>
              </a:rPr>
              <a:t>Histórico com uma Interface Gráfica</a:t>
            </a:r>
          </a:p>
          <a:p>
            <a:r>
              <a:rPr lang="pt-BR" dirty="0">
                <a:sym typeface="Wingdings" panose="05000000000000000000" pitchFamily="2" charset="2"/>
              </a:rPr>
              <a:t>Recapitulando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6176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DEC8C-5D37-B838-D15E-D05991F2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pt-BR" dirty="0"/>
              <a:t>Criando um repositório no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F45D9-06A9-A084-A70F-C3AA35F2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26" y="1263316"/>
            <a:ext cx="11386868" cy="522955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possível importar Repositórios de outros Controladores de Repositório.</a:t>
            </a:r>
          </a:p>
          <a:p>
            <a:r>
              <a:rPr lang="pt-BR" dirty="0"/>
              <a:t>Não é permito caracteres especiais e espaços em nomes de Repositórios.</a:t>
            </a:r>
          </a:p>
          <a:p>
            <a:r>
              <a:rPr lang="pt-BR" dirty="0"/>
              <a:t>Não é permitido ter Repositórios Master com mesmo nome.</a:t>
            </a:r>
          </a:p>
          <a:p>
            <a:r>
              <a:rPr lang="pt-BR" dirty="0"/>
              <a:t>Geek </a:t>
            </a:r>
            <a:r>
              <a:rPr lang="pt-BR" dirty="0" err="1"/>
              <a:t>University</a:t>
            </a:r>
            <a:r>
              <a:rPr lang="pt-BR" dirty="0"/>
              <a:t> Git e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Duas configurações de Repositório </a:t>
            </a:r>
            <a:r>
              <a:rPr lang="pt-BR" dirty="0" err="1"/>
              <a:t>Public</a:t>
            </a:r>
            <a:r>
              <a:rPr lang="pt-BR" dirty="0"/>
              <a:t> e Private</a:t>
            </a:r>
          </a:p>
          <a:p>
            <a:r>
              <a:rPr lang="pt-BR" dirty="0"/>
              <a:t>Repositórios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Permite qualquer pessoa copiar o Repositório.</a:t>
            </a:r>
          </a:p>
          <a:p>
            <a:r>
              <a:rPr lang="pt-BR" dirty="0">
                <a:sym typeface="Wingdings" panose="05000000000000000000" pitchFamily="2" charset="2"/>
              </a:rPr>
              <a:t>Repositórios Private  Não permite acessarem e visualizarem, Projetos que não podem ser Públicos.</a:t>
            </a:r>
          </a:p>
          <a:p>
            <a:r>
              <a:rPr lang="pt-BR" dirty="0">
                <a:sym typeface="Wingdings" panose="05000000000000000000" pitchFamily="2" charset="2"/>
              </a:rPr>
              <a:t>É possível criar Repositórios já com o arquivo de lista de versionamento ignorado. O ponto .</a:t>
            </a:r>
            <a:r>
              <a:rPr lang="pt-BR" dirty="0" err="1">
                <a:sym typeface="Wingdings" panose="05000000000000000000" pitchFamily="2" charset="2"/>
              </a:rPr>
              <a:t>gitignore</a:t>
            </a:r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É possível criar Repositórios com Licenças.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190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EE8B9-C3C1-FE38-EB5B-10F1D00F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001"/>
          </a:xfrm>
        </p:spPr>
        <p:txBody>
          <a:bodyPr/>
          <a:lstStyle/>
          <a:p>
            <a:r>
              <a:rPr lang="pt-BR" dirty="0"/>
              <a:t>Fazendo uso do Clone e </a:t>
            </a:r>
            <a:r>
              <a:rPr lang="pt-BR" dirty="0" err="1"/>
              <a:t>Pull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B91DD-D1CD-16F9-3E5C-3E660292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347"/>
            <a:ext cx="10515600" cy="4901616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17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56E5B-1582-0ABD-DC4D-A74810A7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e configurando no </a:t>
            </a:r>
            <a:r>
              <a:rPr lang="pt-BR" dirty="0" err="1"/>
              <a:t>linux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A9AB30-1AE5-40B2-8C5F-03573767C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0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9B8E3F9-8BA3-0453-78C9-AE04D6C6E354}"/>
              </a:ext>
            </a:extLst>
          </p:cNvPr>
          <p:cNvSpPr/>
          <p:nvPr/>
        </p:nvSpPr>
        <p:spPr>
          <a:xfrm>
            <a:off x="4090736" y="2719137"/>
            <a:ext cx="3212432" cy="9625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CURSO GIT – Visão Mapa Mental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A936DE9-63CA-436D-B7A4-90F29452CB9F}"/>
              </a:ext>
            </a:extLst>
          </p:cNvPr>
          <p:cNvSpPr/>
          <p:nvPr/>
        </p:nvSpPr>
        <p:spPr>
          <a:xfrm>
            <a:off x="7971762" y="1463068"/>
            <a:ext cx="1186987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Básico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CDFBF7-604F-5C59-2BDB-F961798C5E43}"/>
              </a:ext>
            </a:extLst>
          </p:cNvPr>
          <p:cNvSpPr txBox="1"/>
          <p:nvPr/>
        </p:nvSpPr>
        <p:spPr>
          <a:xfrm>
            <a:off x="9719187" y="31907"/>
            <a:ext cx="23664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Como </a:t>
            </a:r>
            <a:r>
              <a:rPr lang="pt-BR" sz="1200" dirty="0" err="1"/>
              <a:t>Git</a:t>
            </a:r>
            <a:r>
              <a:rPr lang="pt-BR" sz="1200" dirty="0"/>
              <a:t> funciona</a:t>
            </a:r>
            <a:br>
              <a:rPr lang="pt-BR" sz="1200" dirty="0"/>
            </a:br>
            <a:r>
              <a:rPr lang="pt-BR" sz="1200" dirty="0"/>
              <a:t>Ciclo de Vida Status de arquivo</a:t>
            </a:r>
            <a:br>
              <a:rPr lang="pt-BR" sz="1200" dirty="0"/>
            </a:br>
            <a:r>
              <a:rPr lang="pt-BR" sz="1200" dirty="0"/>
              <a:t>Inicializando um repositório</a:t>
            </a:r>
            <a:br>
              <a:rPr lang="pt-BR" sz="1200" dirty="0"/>
            </a:br>
            <a:r>
              <a:rPr lang="pt-BR" sz="1200" dirty="0"/>
              <a:t>Fazendo uso do .</a:t>
            </a:r>
            <a:r>
              <a:rPr lang="pt-BR" sz="1200" dirty="0" err="1"/>
              <a:t>gitignore</a:t>
            </a:r>
            <a:br>
              <a:rPr lang="pt-BR" sz="1200" dirty="0"/>
            </a:br>
            <a:r>
              <a:rPr lang="pt-BR" sz="1200" dirty="0"/>
              <a:t>Operações Básicas</a:t>
            </a:r>
            <a:br>
              <a:rPr lang="pt-BR" sz="1200" dirty="0"/>
            </a:br>
            <a:r>
              <a:rPr lang="pt-BR" sz="1200" dirty="0"/>
              <a:t>Realizando </a:t>
            </a:r>
            <a:r>
              <a:rPr lang="pt-BR" sz="1200" dirty="0" err="1"/>
              <a:t>Commits</a:t>
            </a:r>
            <a:br>
              <a:rPr lang="pt-BR" sz="1200" dirty="0"/>
            </a:br>
            <a:r>
              <a:rPr lang="pt-BR" sz="1200" dirty="0"/>
              <a:t>Adicionando novos arquivos</a:t>
            </a:r>
            <a:br>
              <a:rPr lang="pt-BR" sz="1200" dirty="0"/>
            </a:br>
            <a:r>
              <a:rPr lang="pt-BR" sz="1200" dirty="0"/>
              <a:t>Consultando Histórico do Projeto</a:t>
            </a:r>
            <a:br>
              <a:rPr lang="pt-BR" sz="1200" dirty="0"/>
            </a:br>
            <a:r>
              <a:rPr lang="pt-BR" sz="1200" dirty="0"/>
              <a:t>Conhecendo recursos de log do </a:t>
            </a:r>
            <a:r>
              <a:rPr lang="pt-BR" sz="1200" dirty="0" err="1"/>
              <a:t>Git</a:t>
            </a:r>
            <a:br>
              <a:rPr lang="pt-BR" sz="1200" dirty="0"/>
            </a:br>
            <a:r>
              <a:rPr lang="pt-BR" sz="1200" dirty="0"/>
              <a:t>Voltando no tempo</a:t>
            </a:r>
            <a:br>
              <a:rPr lang="pt-BR" sz="1200" dirty="0"/>
            </a:br>
            <a:r>
              <a:rPr lang="pt-BR" sz="1200" dirty="0"/>
              <a:t>Conhecendo novos comandos</a:t>
            </a:r>
            <a:br>
              <a:rPr lang="pt-BR" sz="1200" dirty="0"/>
            </a:br>
            <a:r>
              <a:rPr lang="pt-BR" sz="1200" dirty="0"/>
              <a:t>Desfazendo coisas</a:t>
            </a:r>
          </a:p>
          <a:p>
            <a:r>
              <a:rPr lang="pt-BR" sz="1200" dirty="0"/>
              <a:t>Tirando arquivos de estágio</a:t>
            </a:r>
            <a:br>
              <a:rPr lang="pt-BR" sz="1200" dirty="0"/>
            </a:br>
            <a:r>
              <a:rPr lang="pt-BR" sz="1200" dirty="0"/>
              <a:t>Arquivo README.md</a:t>
            </a:r>
            <a:br>
              <a:rPr lang="pt-BR" sz="1200" dirty="0"/>
            </a:br>
            <a:r>
              <a:rPr lang="pt-BR" sz="1200" dirty="0" err="1"/>
              <a:t>Recaptulando</a:t>
            </a:r>
            <a:endParaRPr lang="pt-BR" sz="120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C7660014-D7C6-97C7-DAF6-5015840C3C8F}"/>
              </a:ext>
            </a:extLst>
          </p:cNvPr>
          <p:cNvSpPr/>
          <p:nvPr/>
        </p:nvSpPr>
        <p:spPr>
          <a:xfrm>
            <a:off x="6445045" y="1455648"/>
            <a:ext cx="1526458" cy="1258055"/>
          </a:xfrm>
          <a:custGeom>
            <a:avLst/>
            <a:gdLst>
              <a:gd name="connsiteX0" fmla="*/ 0 w 1526458"/>
              <a:gd name="connsiteY0" fmla="*/ 1258055 h 1258055"/>
              <a:gd name="connsiteX1" fmla="*/ 641555 w 1526458"/>
              <a:gd name="connsiteY1" fmla="*/ 78184 h 1258055"/>
              <a:gd name="connsiteX2" fmla="*/ 1526458 w 1526458"/>
              <a:gd name="connsiteY2" fmla="*/ 107681 h 1258055"/>
              <a:gd name="connsiteX3" fmla="*/ 1526458 w 1526458"/>
              <a:gd name="connsiteY3" fmla="*/ 107681 h 125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6458" h="1258055">
                <a:moveTo>
                  <a:pt x="0" y="1258055"/>
                </a:moveTo>
                <a:cubicBezTo>
                  <a:pt x="193572" y="763984"/>
                  <a:pt x="387145" y="269913"/>
                  <a:pt x="641555" y="78184"/>
                </a:cubicBezTo>
                <a:cubicBezTo>
                  <a:pt x="895965" y="-113545"/>
                  <a:pt x="1526458" y="107681"/>
                  <a:pt x="1526458" y="107681"/>
                </a:cubicBezTo>
                <a:lnTo>
                  <a:pt x="1526458" y="10768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DE8A12F-2AE7-D880-2974-99C7F251B706}"/>
              </a:ext>
            </a:extLst>
          </p:cNvPr>
          <p:cNvSpPr/>
          <p:nvPr/>
        </p:nvSpPr>
        <p:spPr>
          <a:xfrm>
            <a:off x="9158748" y="1603195"/>
            <a:ext cx="560439" cy="11753"/>
          </a:xfrm>
          <a:custGeom>
            <a:avLst/>
            <a:gdLst>
              <a:gd name="connsiteX0" fmla="*/ 0 w 560439"/>
              <a:gd name="connsiteY0" fmla="*/ 11753 h 11753"/>
              <a:gd name="connsiteX1" fmla="*/ 560439 w 560439"/>
              <a:gd name="connsiteY1" fmla="*/ 4379 h 1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0439" h="11753">
                <a:moveTo>
                  <a:pt x="0" y="11753"/>
                </a:moveTo>
                <a:cubicBezTo>
                  <a:pt x="223684" y="3150"/>
                  <a:pt x="447368" y="-5453"/>
                  <a:pt x="560439" y="43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3EC2EE2-6B56-DEE0-66DE-5806CB94FD26}"/>
              </a:ext>
            </a:extLst>
          </p:cNvPr>
          <p:cNvSpPr/>
          <p:nvPr/>
        </p:nvSpPr>
        <p:spPr>
          <a:xfrm>
            <a:off x="7757909" y="3345427"/>
            <a:ext cx="1821332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Intermediário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A99530-4487-5F78-98A0-9AB9105416A2}"/>
              </a:ext>
            </a:extLst>
          </p:cNvPr>
          <p:cNvSpPr txBox="1"/>
          <p:nvPr/>
        </p:nvSpPr>
        <p:spPr>
          <a:xfrm>
            <a:off x="9986211" y="3035929"/>
            <a:ext cx="1534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Trabalhando com </a:t>
            </a:r>
            <a:r>
              <a:rPr lang="pt-BR" sz="1000" dirty="0" err="1"/>
              <a:t>branchs</a:t>
            </a:r>
            <a:br>
              <a:rPr lang="pt-BR" sz="1000" dirty="0"/>
            </a:br>
            <a:r>
              <a:rPr lang="pt-BR" sz="1000" dirty="0"/>
              <a:t>Trabalhando com merge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Rebase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fetch</a:t>
            </a:r>
            <a:br>
              <a:rPr lang="pt-BR" sz="1000" dirty="0"/>
            </a:br>
            <a:r>
              <a:rPr lang="pt-BR" sz="1000" dirty="0"/>
              <a:t>Trabalhando com </a:t>
            </a:r>
            <a:r>
              <a:rPr lang="pt-BR" sz="1000" dirty="0" err="1"/>
              <a:t>Tags</a:t>
            </a:r>
            <a:br>
              <a:rPr lang="pt-BR" sz="1000" dirty="0"/>
            </a:br>
            <a:r>
              <a:rPr lang="pt-BR" sz="1000" dirty="0" err="1"/>
              <a:t>Recaptulando</a:t>
            </a:r>
            <a:endParaRPr lang="pt-BR" sz="1000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F8E300E6-958D-02E4-EBB7-82930849AFAA}"/>
              </a:ext>
            </a:extLst>
          </p:cNvPr>
          <p:cNvSpPr/>
          <p:nvPr/>
        </p:nvSpPr>
        <p:spPr>
          <a:xfrm>
            <a:off x="7291137" y="3136851"/>
            <a:ext cx="553452" cy="207928"/>
          </a:xfrm>
          <a:custGeom>
            <a:avLst/>
            <a:gdLst>
              <a:gd name="connsiteX0" fmla="*/ 0 w 553452"/>
              <a:gd name="connsiteY0" fmla="*/ 99644 h 207928"/>
              <a:gd name="connsiteX1" fmla="*/ 372979 w 553452"/>
              <a:gd name="connsiteY1" fmla="*/ 3391 h 207928"/>
              <a:gd name="connsiteX2" fmla="*/ 553452 w 553452"/>
              <a:gd name="connsiteY2" fmla="*/ 207928 h 207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3452" h="207928">
                <a:moveTo>
                  <a:pt x="0" y="99644"/>
                </a:moveTo>
                <a:cubicBezTo>
                  <a:pt x="140368" y="42494"/>
                  <a:pt x="280737" y="-14656"/>
                  <a:pt x="372979" y="3391"/>
                </a:cubicBezTo>
                <a:cubicBezTo>
                  <a:pt x="465221" y="21438"/>
                  <a:pt x="387015" y="207928"/>
                  <a:pt x="553452" y="2079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F2937F33-023B-AFCA-696D-9F0E2B5A91F0}"/>
              </a:ext>
            </a:extLst>
          </p:cNvPr>
          <p:cNvSpPr/>
          <p:nvPr/>
        </p:nvSpPr>
        <p:spPr>
          <a:xfrm>
            <a:off x="9589168" y="3525253"/>
            <a:ext cx="397043" cy="48126"/>
          </a:xfrm>
          <a:custGeom>
            <a:avLst/>
            <a:gdLst>
              <a:gd name="connsiteX0" fmla="*/ 0 w 397043"/>
              <a:gd name="connsiteY0" fmla="*/ 0 h 48126"/>
              <a:gd name="connsiteX1" fmla="*/ 397043 w 397043"/>
              <a:gd name="connsiteY1" fmla="*/ 48126 h 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7043" h="48126">
                <a:moveTo>
                  <a:pt x="0" y="0"/>
                </a:moveTo>
                <a:cubicBezTo>
                  <a:pt x="182479" y="12031"/>
                  <a:pt x="364959" y="24063"/>
                  <a:pt x="397043" y="481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6EDF53D-97D2-6FD0-2E22-A6318AB662EB}"/>
              </a:ext>
            </a:extLst>
          </p:cNvPr>
          <p:cNvSpPr/>
          <p:nvPr/>
        </p:nvSpPr>
        <p:spPr>
          <a:xfrm>
            <a:off x="7567863" y="5051773"/>
            <a:ext cx="1690827" cy="336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Git</a:t>
            </a:r>
            <a:r>
              <a:rPr lang="pt-BR" dirty="0">
                <a:solidFill>
                  <a:schemeClr val="tx1"/>
                </a:solidFill>
              </a:rPr>
              <a:t> Avançado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E8F23A-35B4-2ABA-62C6-87FAE65937CF}"/>
              </a:ext>
            </a:extLst>
          </p:cNvPr>
          <p:cNvSpPr txBox="1"/>
          <p:nvPr/>
        </p:nvSpPr>
        <p:spPr>
          <a:xfrm>
            <a:off x="9537979" y="4589587"/>
            <a:ext cx="24308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Fazendo do clone e </a:t>
            </a:r>
            <a:r>
              <a:rPr lang="pt-BR" sz="1200" dirty="0" err="1"/>
              <a:t>Pull</a:t>
            </a:r>
            <a:br>
              <a:rPr lang="pt-BR" sz="1200" dirty="0"/>
            </a:br>
            <a:r>
              <a:rPr lang="pt-BR" sz="1200" dirty="0"/>
              <a:t>Consultando o histórico de </a:t>
            </a:r>
            <a:r>
              <a:rPr lang="pt-BR" sz="1200" dirty="0" err="1"/>
              <a:t>commits</a:t>
            </a:r>
            <a:br>
              <a:rPr lang="pt-BR" sz="1200" dirty="0"/>
            </a:br>
            <a:r>
              <a:rPr lang="pt-BR" sz="1200" dirty="0"/>
              <a:t>Desfazendo Checkouts</a:t>
            </a:r>
            <a:br>
              <a:rPr lang="pt-BR" sz="1200" dirty="0"/>
            </a:br>
            <a:r>
              <a:rPr lang="pt-BR" sz="1200" dirty="0"/>
              <a:t>Desfazendo </a:t>
            </a:r>
            <a:r>
              <a:rPr lang="pt-BR" sz="1200" dirty="0" err="1"/>
              <a:t>Revert</a:t>
            </a:r>
            <a:r>
              <a:rPr lang="pt-BR" sz="1200" dirty="0"/>
              <a:t> e Reset</a:t>
            </a:r>
            <a:br>
              <a:rPr lang="pt-BR" sz="1200" dirty="0"/>
            </a:br>
            <a:r>
              <a:rPr lang="pt-BR" sz="1200" dirty="0"/>
              <a:t>Resolvendo conflitos</a:t>
            </a:r>
            <a:br>
              <a:rPr lang="pt-BR" sz="1200" dirty="0"/>
            </a:br>
            <a:r>
              <a:rPr lang="pt-BR" sz="1200" dirty="0" err="1"/>
              <a:t>Conflitos</a:t>
            </a:r>
            <a:r>
              <a:rPr lang="pt-BR" sz="1200" dirty="0"/>
              <a:t> com Merge</a:t>
            </a:r>
            <a:br>
              <a:rPr lang="pt-BR" sz="1200" dirty="0"/>
            </a:br>
            <a:r>
              <a:rPr lang="pt-BR" sz="1200" dirty="0"/>
              <a:t>Histórico com uma interface Gráfica</a:t>
            </a:r>
            <a:br>
              <a:rPr lang="pt-BR" sz="1200" dirty="0"/>
            </a:br>
            <a:r>
              <a:rPr lang="pt-BR" sz="1200" dirty="0" err="1"/>
              <a:t>Recaptulando</a:t>
            </a:r>
            <a:endParaRPr lang="pt-BR" sz="120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535BCA78-F731-C805-9B2D-CA63070ECDEE}"/>
              </a:ext>
            </a:extLst>
          </p:cNvPr>
          <p:cNvSpPr/>
          <p:nvPr/>
        </p:nvSpPr>
        <p:spPr>
          <a:xfrm>
            <a:off x="6328611" y="3693695"/>
            <a:ext cx="1251284" cy="1651837"/>
          </a:xfrm>
          <a:custGeom>
            <a:avLst/>
            <a:gdLst>
              <a:gd name="connsiteX0" fmla="*/ 0 w 1251284"/>
              <a:gd name="connsiteY0" fmla="*/ 0 h 1651837"/>
              <a:gd name="connsiteX1" fmla="*/ 409073 w 1251284"/>
              <a:gd name="connsiteY1" fmla="*/ 1455821 h 1651837"/>
              <a:gd name="connsiteX2" fmla="*/ 1251284 w 1251284"/>
              <a:gd name="connsiteY2" fmla="*/ 1564105 h 165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1284" h="1651837">
                <a:moveTo>
                  <a:pt x="0" y="0"/>
                </a:moveTo>
                <a:cubicBezTo>
                  <a:pt x="100263" y="597568"/>
                  <a:pt x="200526" y="1195137"/>
                  <a:pt x="409073" y="1455821"/>
                </a:cubicBezTo>
                <a:cubicBezTo>
                  <a:pt x="617620" y="1716505"/>
                  <a:pt x="1104900" y="1678405"/>
                  <a:pt x="1251284" y="15641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C8385643-9CA9-E53B-A737-D37C05606A34}"/>
              </a:ext>
            </a:extLst>
          </p:cNvPr>
          <p:cNvSpPr/>
          <p:nvPr/>
        </p:nvSpPr>
        <p:spPr>
          <a:xfrm>
            <a:off x="9264316" y="5209674"/>
            <a:ext cx="312821" cy="48126"/>
          </a:xfrm>
          <a:custGeom>
            <a:avLst/>
            <a:gdLst>
              <a:gd name="connsiteX0" fmla="*/ 0 w 312821"/>
              <a:gd name="connsiteY0" fmla="*/ 0 h 48126"/>
              <a:gd name="connsiteX1" fmla="*/ 312821 w 312821"/>
              <a:gd name="connsiteY1" fmla="*/ 48126 h 4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821" h="48126">
                <a:moveTo>
                  <a:pt x="0" y="0"/>
                </a:moveTo>
                <a:lnTo>
                  <a:pt x="312821" y="481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4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6B369-E68B-E278-FA6F-CD49EBF7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como o </a:t>
            </a:r>
            <a:r>
              <a:rPr lang="pt-BR" dirty="0" err="1"/>
              <a:t>Git</a:t>
            </a:r>
            <a:r>
              <a:rPr lang="pt-BR" dirty="0"/>
              <a:t> funciona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99CD2-AF12-B8CE-11DF-6DFCF8FC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Já sabemos o que é um sistema de controle de versão de código.</a:t>
            </a:r>
          </a:p>
          <a:p>
            <a:r>
              <a:rPr lang="pt-BR" dirty="0"/>
              <a:t>Já sabemos que o </a:t>
            </a:r>
            <a:r>
              <a:rPr lang="pt-BR" dirty="0" err="1"/>
              <a:t>git</a:t>
            </a:r>
            <a:r>
              <a:rPr lang="pt-BR" dirty="0"/>
              <a:t> não é o </a:t>
            </a:r>
            <a:r>
              <a:rPr lang="pt-BR" dirty="0" err="1"/>
              <a:t>github</a:t>
            </a:r>
            <a:r>
              <a:rPr lang="pt-BR" dirty="0"/>
              <a:t>, é um sistema de controle de versão.</a:t>
            </a:r>
          </a:p>
          <a:p>
            <a:r>
              <a:rPr lang="pt-BR" dirty="0"/>
              <a:t>Já sabemos o que é 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r>
              <a:rPr lang="pt-BR" dirty="0"/>
              <a:t>Mas como o </a:t>
            </a:r>
            <a:r>
              <a:rPr lang="pt-BR" dirty="0" err="1"/>
              <a:t>git</a:t>
            </a:r>
            <a:r>
              <a:rPr lang="pt-BR" dirty="0"/>
              <a:t> funciona? O </a:t>
            </a:r>
            <a:r>
              <a:rPr lang="pt-BR" dirty="0" err="1"/>
              <a:t>git</a:t>
            </a:r>
            <a:r>
              <a:rPr lang="pt-BR" dirty="0"/>
              <a:t> utiliza um poderoso sistema de monitoramento e controle de estágios/fases para os arquivos do projeto. Esse processo é conhecido como CICLO DE VIDA DE STATUS PARA OS ARQUIVOS.</a:t>
            </a:r>
          </a:p>
        </p:txBody>
      </p:sp>
    </p:spTree>
    <p:extLst>
      <p:ext uri="{BB962C8B-B14F-4D97-AF65-F5344CB8AC3E}">
        <p14:creationId xmlns:p14="http://schemas.microsoft.com/office/powerpoint/2010/main" val="327806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4C323-FDDC-2696-FA9F-DEBB03C0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os estágios (ou fases) de arquivos de um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ED790-A0FE-221A-8823-FC7C555B2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ciclo de vida dos status de arquivos no </a:t>
            </a:r>
            <a:r>
              <a:rPr lang="pt-BR" dirty="0" err="1"/>
              <a:t>git</a:t>
            </a:r>
            <a:endParaRPr lang="pt-BR" dirty="0"/>
          </a:p>
          <a:p>
            <a:r>
              <a:rPr lang="pt-BR" dirty="0"/>
              <a:t>Há 4 estágios possíveis para arquivos de um projeto:</a:t>
            </a:r>
          </a:p>
          <a:p>
            <a:r>
              <a:rPr lang="pt-BR" dirty="0" err="1"/>
              <a:t>Untracked</a:t>
            </a:r>
            <a:r>
              <a:rPr lang="pt-BR" dirty="0"/>
              <a:t> </a:t>
            </a:r>
          </a:p>
          <a:p>
            <a:r>
              <a:rPr lang="pt-BR" dirty="0" err="1"/>
              <a:t>Tracked</a:t>
            </a:r>
            <a:endParaRPr lang="pt-BR" dirty="0"/>
          </a:p>
          <a:p>
            <a:r>
              <a:rPr lang="pt-BR" dirty="0" err="1"/>
              <a:t>Modified</a:t>
            </a:r>
            <a:endParaRPr lang="pt-BR" dirty="0"/>
          </a:p>
          <a:p>
            <a:r>
              <a:rPr lang="pt-BR" dirty="0" err="1"/>
              <a:t>Staged</a:t>
            </a:r>
            <a:endParaRPr lang="pt-BR" dirty="0"/>
          </a:p>
          <a:p>
            <a:r>
              <a:rPr lang="pt-BR" dirty="0"/>
              <a:t>Um arquivo pode navegar por esses estágios por várias vezes durante o processo de desenvolvimento e de acordo com o gerenciamento feito destes arquivos.</a:t>
            </a:r>
          </a:p>
        </p:txBody>
      </p:sp>
    </p:spTree>
    <p:extLst>
      <p:ext uri="{BB962C8B-B14F-4D97-AF65-F5344CB8AC3E}">
        <p14:creationId xmlns:p14="http://schemas.microsoft.com/office/powerpoint/2010/main" val="1563985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3740</Words>
  <Application>Microsoft Office PowerPoint</Application>
  <PresentationFormat>Widescreen</PresentationFormat>
  <Paragraphs>332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Tema do Office</vt:lpstr>
      <vt:lpstr>Curso de Git e GitHub essencial para o desenvolvedor</vt:lpstr>
      <vt:lpstr>O que é Controle de Versão de Código?</vt:lpstr>
      <vt:lpstr>O que é o Git</vt:lpstr>
      <vt:lpstr>Git não é GitHub</vt:lpstr>
      <vt:lpstr>GitHub</vt:lpstr>
      <vt:lpstr>Instalando e configurando no linux</vt:lpstr>
      <vt:lpstr>Apresentação do PowerPoint</vt:lpstr>
      <vt:lpstr>Entendendo como o Git funciona</vt:lpstr>
      <vt:lpstr>Conhecendo os estágios (ou fases) de arquivos de um projeto</vt:lpstr>
      <vt:lpstr>Status de arquivos no git - Untracked</vt:lpstr>
      <vt:lpstr>Status de arquivos no git - Tracked</vt:lpstr>
      <vt:lpstr>Status de arquivos no git - Modified</vt:lpstr>
      <vt:lpstr>Status de arquivos no git - Staged</vt:lpstr>
      <vt:lpstr>Ciclo dos comandos das fases de arquivos no Git</vt:lpstr>
      <vt:lpstr>Apresentação do PowerPoint</vt:lpstr>
      <vt:lpstr>Inicializando um repositório local Git</vt:lpstr>
      <vt:lpstr>O arquivo .gitignore</vt:lpstr>
      <vt:lpstr>Operações básicas no Git</vt:lpstr>
      <vt:lpstr>Quando usar configuração global</vt:lpstr>
      <vt:lpstr>Adicionando arquivos no controle de monitoramento do projeto</vt:lpstr>
      <vt:lpstr>Realizando Commits no git básico</vt:lpstr>
      <vt:lpstr>Adicionando novos commits</vt:lpstr>
      <vt:lpstr>Adicionando vários arquivos modified do projeto</vt:lpstr>
      <vt:lpstr>Consultando o histórico do projeto</vt:lpstr>
      <vt:lpstr>Consultando o histórico/fazendo busca de arquivos na branch</vt:lpstr>
      <vt:lpstr>Consultando o histórica/fazendo busca de arquivos na branch</vt:lpstr>
      <vt:lpstr>Consultando o histórico/fazendo busca de arquivos na branch</vt:lpstr>
      <vt:lpstr>Consultando o histórico por autor</vt:lpstr>
      <vt:lpstr>Voltar no tempo com git e depois retornar</vt:lpstr>
      <vt:lpstr>Comando para renomear arquivo</vt:lpstr>
      <vt:lpstr>Comando para deletar arquivo</vt:lpstr>
      <vt:lpstr>Moral da história </vt:lpstr>
      <vt:lpstr>Comando para consultar diferença da edição</vt:lpstr>
      <vt:lpstr>Desfazendo coisas</vt:lpstr>
      <vt:lpstr>Adicionar alteração ou novo arquivo a commit anterior</vt:lpstr>
      <vt:lpstr>Como remover arquivos da fase staged  prontos para commit global</vt:lpstr>
      <vt:lpstr>Git Intermediário</vt:lpstr>
      <vt:lpstr>Trabalhando com Branches</vt:lpstr>
      <vt:lpstr>Trabalhando com Merge</vt:lpstr>
      <vt:lpstr>Trabalhando com Rebase</vt:lpstr>
      <vt:lpstr>Trabalhando com Rebase</vt:lpstr>
      <vt:lpstr>Trabalhando com Clone e Push</vt:lpstr>
      <vt:lpstr>Push</vt:lpstr>
      <vt:lpstr>Trabalhando com Fetch e Pull</vt:lpstr>
      <vt:lpstr>Trabalhando com Bare Repository</vt:lpstr>
      <vt:lpstr>Trabalhando com Bare Repository</vt:lpstr>
      <vt:lpstr>Trabalhando com Tags</vt:lpstr>
      <vt:lpstr>Trabalhando com Tags</vt:lpstr>
      <vt:lpstr>Trabalhando com Tags  rebuilds/versão v1.0</vt:lpstr>
      <vt:lpstr>Git avançado</vt:lpstr>
      <vt:lpstr>Criando um repositório no Github</vt:lpstr>
      <vt:lpstr>Fazendo uso do Clone e Pull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Git e GitHub essencial para o desenvolvedor</dc:title>
  <dc:creator>Elvir Calastrial de Moraes - PrestServ</dc:creator>
  <cp:lastModifiedBy>Elvir Moraes</cp:lastModifiedBy>
  <cp:revision>3</cp:revision>
  <dcterms:created xsi:type="dcterms:W3CDTF">2022-12-12T19:19:23Z</dcterms:created>
  <dcterms:modified xsi:type="dcterms:W3CDTF">2023-04-29T18:03:49Z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2022-12-17T21:18:44Z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b96df7b6-5add-44b1-9789-ca224afb808e</vt:lpwstr>
  </property>
  <property fmtid="{D5CDD505-2E9C-101B-9397-08002B2CF9AE}" pid="8" name="MSIP_Label_140b9f7d-8e3a-482f-9702-4b7ffc40985a_ContentBits">
    <vt:lpwstr>2</vt:lpwstr>
  </property>
</Properties>
</file>