
<file path=[Content_Types].xml><?xml version="1.0" encoding="utf-8"?>
<Types xmlns="http://schemas.openxmlformats.org/package/2006/content-types">
  <Default ContentType="application/vnd.openxmlformats-officedocument.oleObject" Extension="bin"/>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x="18288000" cy="10287000"/>
  <p:notesSz cx="6858000" cy="9144000"/>
  <p:embeddedFontLst>
    <p:embeddedFont>
      <p:font typeface="Canva Sans" charset="1" panose="020B0503030501040103"/>
      <p:regular r:id="rId20"/>
    </p:embeddedFont>
    <p:embeddedFont>
      <p:font typeface="Canva Sans Bold" charset="1" panose="020B0803030501040103"/>
      <p:regular r:id="rId21"/>
    </p:embeddedFont>
    <p:embeddedFont>
      <p:font typeface="Canva Sans Bold Italics" charset="1" panose="020B0803030501040103"/>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embeddings/oleObject1.bin" Type="http://schemas.openxmlformats.org/officeDocument/2006/relationships/oleObject"/><Relationship Id="rId4" Target="../media/image3.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jpeg" Type="http://schemas.openxmlformats.org/officeDocument/2006/relationships/image"/><Relationship Id="rId3" Target="../media/image6.png" Type="http://schemas.openxmlformats.org/officeDocument/2006/relationships/image"/><Relationship Id="rId4" Target="../media/image3.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7.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62A9C8"/>
        </a:solidFill>
      </p:bgPr>
    </p:bg>
    <p:spTree>
      <p:nvGrpSpPr>
        <p:cNvPr id="1" name=""/>
        <p:cNvGrpSpPr/>
        <p:nvPr/>
      </p:nvGrpSpPr>
      <p:grpSpPr>
        <a:xfrm>
          <a:off x="0" y="0"/>
          <a:ext cx="0" cy="0"/>
          <a:chOff x="0" y="0"/>
          <a:chExt cx="0" cy="0"/>
        </a:xfrm>
      </p:grpSpPr>
      <p:grpSp>
        <p:nvGrpSpPr>
          <p:cNvPr name="Group 2" id="2"/>
          <p:cNvGrpSpPr/>
          <p:nvPr/>
        </p:nvGrpSpPr>
        <p:grpSpPr>
          <a:xfrm rot="0">
            <a:off x="257175" y="257175"/>
            <a:ext cx="17773650" cy="9772650"/>
            <a:chOff x="0" y="0"/>
            <a:chExt cx="6386393" cy="3511490"/>
          </a:xfrm>
        </p:grpSpPr>
        <p:sp>
          <p:nvSpPr>
            <p:cNvPr name="Freeform 3" id="3"/>
            <p:cNvSpPr/>
            <p:nvPr/>
          </p:nvSpPr>
          <p:spPr>
            <a:xfrm flipH="false" flipV="false" rot="0">
              <a:off x="0" y="0"/>
              <a:ext cx="6386393" cy="3511490"/>
            </a:xfrm>
            <a:custGeom>
              <a:avLst/>
              <a:gdLst/>
              <a:ahLst/>
              <a:cxnLst/>
              <a:rect r="r" b="b" t="t" l="l"/>
              <a:pathLst>
                <a:path h="3511490" w="6386393">
                  <a:moveTo>
                    <a:pt x="27442" y="0"/>
                  </a:moveTo>
                  <a:lnTo>
                    <a:pt x="6358951" y="0"/>
                  </a:lnTo>
                  <a:cubicBezTo>
                    <a:pt x="6366229" y="0"/>
                    <a:pt x="6373209" y="2891"/>
                    <a:pt x="6378356" y="8038"/>
                  </a:cubicBezTo>
                  <a:cubicBezTo>
                    <a:pt x="6383502" y="13184"/>
                    <a:pt x="6386393" y="20164"/>
                    <a:pt x="6386393" y="27442"/>
                  </a:cubicBezTo>
                  <a:lnTo>
                    <a:pt x="6386393" y="3484048"/>
                  </a:lnTo>
                  <a:cubicBezTo>
                    <a:pt x="6386393" y="3491326"/>
                    <a:pt x="6383502" y="3498306"/>
                    <a:pt x="6378356" y="3503452"/>
                  </a:cubicBezTo>
                  <a:cubicBezTo>
                    <a:pt x="6373209" y="3508598"/>
                    <a:pt x="6366229" y="3511490"/>
                    <a:pt x="6358951" y="3511490"/>
                  </a:cubicBezTo>
                  <a:lnTo>
                    <a:pt x="27442" y="3511490"/>
                  </a:lnTo>
                  <a:cubicBezTo>
                    <a:pt x="20164" y="3511490"/>
                    <a:pt x="13184" y="3508598"/>
                    <a:pt x="8038" y="3503452"/>
                  </a:cubicBezTo>
                  <a:cubicBezTo>
                    <a:pt x="2891" y="3498306"/>
                    <a:pt x="0" y="3491326"/>
                    <a:pt x="0" y="3484048"/>
                  </a:cubicBezTo>
                  <a:lnTo>
                    <a:pt x="0" y="27442"/>
                  </a:lnTo>
                  <a:cubicBezTo>
                    <a:pt x="0" y="20164"/>
                    <a:pt x="2891" y="13184"/>
                    <a:pt x="8038" y="8038"/>
                  </a:cubicBezTo>
                  <a:cubicBezTo>
                    <a:pt x="13184" y="2891"/>
                    <a:pt x="20164" y="0"/>
                    <a:pt x="27442" y="0"/>
                  </a:cubicBezTo>
                  <a:close/>
                </a:path>
              </a:pathLst>
            </a:custGeom>
            <a:solidFill>
              <a:srgbClr val="FFFFFF"/>
            </a:solidFill>
          </p:spPr>
        </p:sp>
        <p:sp>
          <p:nvSpPr>
            <p:cNvPr name="TextBox 4" id="4"/>
            <p:cNvSpPr txBox="true"/>
            <p:nvPr/>
          </p:nvSpPr>
          <p:spPr>
            <a:xfrm>
              <a:off x="0" y="0"/>
              <a:ext cx="6386393" cy="3511490"/>
            </a:xfrm>
            <a:prstGeom prst="rect">
              <a:avLst/>
            </a:prstGeom>
          </p:spPr>
          <p:txBody>
            <a:bodyPr anchor="ctr" rtlCol="false" tIns="50667" lIns="50667" bIns="50667" rIns="50667"/>
            <a:lstStyle/>
            <a:p>
              <a:pPr algn="ctr">
                <a:lnSpc>
                  <a:spcPts val="1388"/>
                </a:lnSpc>
              </a:pPr>
            </a:p>
          </p:txBody>
        </p:sp>
      </p:grpSp>
      <p:sp>
        <p:nvSpPr>
          <p:cNvPr name="TextBox 5" id="5"/>
          <p:cNvSpPr txBox="true"/>
          <p:nvPr/>
        </p:nvSpPr>
        <p:spPr>
          <a:xfrm rot="0">
            <a:off x="1052942" y="3658605"/>
            <a:ext cx="10747629" cy="1148080"/>
          </a:xfrm>
          <a:prstGeom prst="rect">
            <a:avLst/>
          </a:prstGeom>
        </p:spPr>
        <p:txBody>
          <a:bodyPr anchor="t" rtlCol="false" tIns="0" lIns="0" bIns="0" rIns="0">
            <a:spAutoFit/>
          </a:bodyPr>
          <a:lstStyle/>
          <a:p>
            <a:pPr algn="just">
              <a:lnSpc>
                <a:spcPts val="8960"/>
              </a:lnSpc>
            </a:pPr>
            <a:r>
              <a:rPr lang="en-US" sz="8000">
                <a:solidFill>
                  <a:srgbClr val="336276"/>
                </a:solidFill>
                <a:latin typeface="Canva Sans"/>
                <a:ea typeface="Canva Sans"/>
                <a:cs typeface="Canva Sans"/>
                <a:sym typeface="Canva Sans"/>
              </a:rPr>
              <a:t>Proyecto APT</a:t>
            </a:r>
          </a:p>
        </p:txBody>
      </p:sp>
      <p:sp>
        <p:nvSpPr>
          <p:cNvPr name="TextBox 6" id="6"/>
          <p:cNvSpPr txBox="true"/>
          <p:nvPr/>
        </p:nvSpPr>
        <p:spPr>
          <a:xfrm rot="0">
            <a:off x="1052942" y="5032438"/>
            <a:ext cx="10747629" cy="861062"/>
          </a:xfrm>
          <a:prstGeom prst="rect">
            <a:avLst/>
          </a:prstGeom>
        </p:spPr>
        <p:txBody>
          <a:bodyPr anchor="t" rtlCol="false" tIns="0" lIns="0" bIns="0" rIns="0">
            <a:spAutoFit/>
          </a:bodyPr>
          <a:lstStyle/>
          <a:p>
            <a:pPr algn="just">
              <a:lnSpc>
                <a:spcPts val="6720"/>
              </a:lnSpc>
            </a:pPr>
            <a:r>
              <a:rPr lang="en-US" b="true" sz="6000">
                <a:solidFill>
                  <a:srgbClr val="62A9C8"/>
                </a:solidFill>
                <a:latin typeface="Canva Sans Bold"/>
                <a:ea typeface="Canva Sans Bold"/>
                <a:cs typeface="Canva Sans Bold"/>
                <a:sym typeface="Canva Sans Bold"/>
              </a:rPr>
              <a:t>Plataforma LMS Educativo</a:t>
            </a:r>
          </a:p>
        </p:txBody>
      </p:sp>
      <p:sp>
        <p:nvSpPr>
          <p:cNvPr name="AutoShape 7" id="7"/>
          <p:cNvSpPr/>
          <p:nvPr/>
        </p:nvSpPr>
        <p:spPr>
          <a:xfrm>
            <a:off x="1028700" y="6298313"/>
            <a:ext cx="1466112" cy="0"/>
          </a:xfrm>
          <a:prstGeom prst="line">
            <a:avLst/>
          </a:prstGeom>
          <a:ln cap="rnd" w="104775">
            <a:solidFill>
              <a:srgbClr val="FFBD59"/>
            </a:solidFill>
            <a:prstDash val="solid"/>
            <a:headEnd type="none" len="sm" w="sm"/>
            <a:tailEnd type="none" len="sm" w="sm"/>
          </a:ln>
        </p:spPr>
      </p:sp>
      <p:sp>
        <p:nvSpPr>
          <p:cNvPr name="Freeform 8" id="8"/>
          <p:cNvSpPr/>
          <p:nvPr/>
        </p:nvSpPr>
        <p:spPr>
          <a:xfrm flipH="false" flipV="false" rot="-5400000">
            <a:off x="10096119" y="2095119"/>
            <a:ext cx="8229600" cy="6096762"/>
          </a:xfrm>
          <a:custGeom>
            <a:avLst/>
            <a:gdLst/>
            <a:ahLst/>
            <a:cxnLst/>
            <a:rect r="r" b="b" t="t" l="l"/>
            <a:pathLst>
              <a:path h="6096762" w="8229600">
                <a:moveTo>
                  <a:pt x="0" y="0"/>
                </a:moveTo>
                <a:lnTo>
                  <a:pt x="8229600" y="0"/>
                </a:lnTo>
                <a:lnTo>
                  <a:pt x="8229600" y="6096762"/>
                </a:lnTo>
                <a:lnTo>
                  <a:pt x="0" y="609676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5663564" y="1087307"/>
            <a:ext cx="1928102" cy="939950"/>
          </a:xfrm>
          <a:custGeom>
            <a:avLst/>
            <a:gdLst/>
            <a:ahLst/>
            <a:cxnLst/>
            <a:rect r="r" b="b" t="t" l="l"/>
            <a:pathLst>
              <a:path h="939950" w="1928102">
                <a:moveTo>
                  <a:pt x="0" y="0"/>
                </a:moveTo>
                <a:lnTo>
                  <a:pt x="1928102" y="0"/>
                </a:lnTo>
                <a:lnTo>
                  <a:pt x="1928102" y="939950"/>
                </a:lnTo>
                <a:lnTo>
                  <a:pt x="0" y="939950"/>
                </a:lnTo>
                <a:lnTo>
                  <a:pt x="0" y="0"/>
                </a:lnTo>
                <a:close/>
              </a:path>
            </a:pathLst>
          </a:custGeom>
          <a:blipFill>
            <a:blip r:embed="rId4"/>
            <a:stretch>
              <a:fillRect l="0" t="0" r="0" b="0"/>
            </a:stretch>
          </a:blipFill>
        </p:spPr>
      </p:sp>
      <p:sp>
        <p:nvSpPr>
          <p:cNvPr name="Freeform 10" id="10"/>
          <p:cNvSpPr/>
          <p:nvPr/>
        </p:nvSpPr>
        <p:spPr>
          <a:xfrm flipH="false" flipV="false" rot="0">
            <a:off x="1028700" y="997576"/>
            <a:ext cx="4181443" cy="1029680"/>
          </a:xfrm>
          <a:custGeom>
            <a:avLst/>
            <a:gdLst/>
            <a:ahLst/>
            <a:cxnLst/>
            <a:rect r="r" b="b" t="t" l="l"/>
            <a:pathLst>
              <a:path h="1029680" w="4181443">
                <a:moveTo>
                  <a:pt x="0" y="0"/>
                </a:moveTo>
                <a:lnTo>
                  <a:pt x="4181443" y="0"/>
                </a:lnTo>
                <a:lnTo>
                  <a:pt x="4181443" y="1029681"/>
                </a:lnTo>
                <a:lnTo>
                  <a:pt x="0" y="1029681"/>
                </a:lnTo>
                <a:lnTo>
                  <a:pt x="0" y="0"/>
                </a:lnTo>
                <a:close/>
              </a:path>
            </a:pathLst>
          </a:custGeom>
          <a:blipFill>
            <a:blip r:embed="rId5"/>
            <a:stretch>
              <a:fillRect l="0" t="0" r="0" b="0"/>
            </a:stretch>
          </a:blipFill>
        </p:spPr>
      </p:sp>
      <p:sp>
        <p:nvSpPr>
          <p:cNvPr name="TextBox 11" id="11"/>
          <p:cNvSpPr txBox="true"/>
          <p:nvPr/>
        </p:nvSpPr>
        <p:spPr>
          <a:xfrm rot="0">
            <a:off x="1004458" y="7444805"/>
            <a:ext cx="7532157" cy="560704"/>
          </a:xfrm>
          <a:prstGeom prst="rect">
            <a:avLst/>
          </a:prstGeom>
        </p:spPr>
        <p:txBody>
          <a:bodyPr anchor="t" rtlCol="false" tIns="0" lIns="0" bIns="0" rIns="0">
            <a:spAutoFit/>
          </a:bodyPr>
          <a:lstStyle/>
          <a:p>
            <a:pPr algn="l">
              <a:lnSpc>
                <a:spcPts val="4585"/>
              </a:lnSpc>
            </a:pPr>
            <a:r>
              <a:rPr lang="en-US" sz="3500">
                <a:solidFill>
                  <a:srgbClr val="336276"/>
                </a:solidFill>
                <a:latin typeface="Canva Sans"/>
                <a:ea typeface="Canva Sans"/>
                <a:cs typeface="Canva Sans"/>
                <a:sym typeface="Canva Sans"/>
              </a:rPr>
              <a:t>Docente: Jorge Castro</a:t>
            </a:r>
          </a:p>
        </p:txBody>
      </p:sp>
      <p:sp>
        <p:nvSpPr>
          <p:cNvPr name="TextBox 12" id="12"/>
          <p:cNvSpPr txBox="true"/>
          <p:nvPr/>
        </p:nvSpPr>
        <p:spPr>
          <a:xfrm rot="0">
            <a:off x="1004458" y="6674550"/>
            <a:ext cx="11246314" cy="560704"/>
          </a:xfrm>
          <a:prstGeom prst="rect">
            <a:avLst/>
          </a:prstGeom>
        </p:spPr>
        <p:txBody>
          <a:bodyPr anchor="t" rtlCol="false" tIns="0" lIns="0" bIns="0" rIns="0">
            <a:spAutoFit/>
          </a:bodyPr>
          <a:lstStyle/>
          <a:p>
            <a:pPr algn="l">
              <a:lnSpc>
                <a:spcPts val="4585"/>
              </a:lnSpc>
            </a:pPr>
            <a:r>
              <a:rPr lang="en-US" sz="3500">
                <a:solidFill>
                  <a:srgbClr val="336276"/>
                </a:solidFill>
                <a:latin typeface="Canva Sans"/>
                <a:ea typeface="Canva Sans"/>
                <a:cs typeface="Canva Sans"/>
                <a:sym typeface="Canva Sans"/>
              </a:rPr>
              <a:t>Integrantes: Elvis A, Maximiliano B, Rodrigo M.</a:t>
            </a:r>
          </a:p>
        </p:txBody>
      </p:sp>
      <p:sp>
        <p:nvSpPr>
          <p:cNvPr name="TextBox 13" id="13"/>
          <p:cNvSpPr txBox="true"/>
          <p:nvPr/>
        </p:nvSpPr>
        <p:spPr>
          <a:xfrm rot="0">
            <a:off x="1004458" y="8776336"/>
            <a:ext cx="5056053" cy="481964"/>
          </a:xfrm>
          <a:prstGeom prst="rect">
            <a:avLst/>
          </a:prstGeom>
        </p:spPr>
        <p:txBody>
          <a:bodyPr anchor="t" rtlCol="false" tIns="0" lIns="0" bIns="0" rIns="0">
            <a:spAutoFit/>
          </a:bodyPr>
          <a:lstStyle/>
          <a:p>
            <a:pPr algn="l">
              <a:lnSpc>
                <a:spcPts val="3930"/>
              </a:lnSpc>
            </a:pPr>
            <a:r>
              <a:rPr lang="en-US" sz="3000" i="true" b="true">
                <a:solidFill>
                  <a:srgbClr val="336276"/>
                </a:solidFill>
                <a:latin typeface="Canva Sans Bold Italics"/>
                <a:ea typeface="Canva Sans Bold Italics"/>
                <a:cs typeface="Canva Sans Bold Italics"/>
                <a:sym typeface="Canva Sans Bold Italics"/>
              </a:rPr>
              <a:t>08 de Septiembre de 2025</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62A9C8"/>
        </a:solidFill>
      </p:bgPr>
    </p:bg>
    <p:spTree>
      <p:nvGrpSpPr>
        <p:cNvPr id="1" name=""/>
        <p:cNvGrpSpPr/>
        <p:nvPr/>
      </p:nvGrpSpPr>
      <p:grpSpPr>
        <a:xfrm>
          <a:off x="0" y="0"/>
          <a:ext cx="0" cy="0"/>
          <a:chOff x="0" y="0"/>
          <a:chExt cx="0" cy="0"/>
        </a:xfrm>
      </p:grpSpPr>
      <p:grpSp>
        <p:nvGrpSpPr>
          <p:cNvPr name="Group 2" id="2"/>
          <p:cNvGrpSpPr/>
          <p:nvPr/>
        </p:nvGrpSpPr>
        <p:grpSpPr>
          <a:xfrm rot="0">
            <a:off x="257175" y="257175"/>
            <a:ext cx="17773650" cy="9772650"/>
            <a:chOff x="0" y="0"/>
            <a:chExt cx="6386393" cy="3511490"/>
          </a:xfrm>
        </p:grpSpPr>
        <p:sp>
          <p:nvSpPr>
            <p:cNvPr name="Freeform 3" id="3"/>
            <p:cNvSpPr/>
            <p:nvPr/>
          </p:nvSpPr>
          <p:spPr>
            <a:xfrm flipH="false" flipV="false" rot="0">
              <a:off x="0" y="0"/>
              <a:ext cx="6386393" cy="3511490"/>
            </a:xfrm>
            <a:custGeom>
              <a:avLst/>
              <a:gdLst/>
              <a:ahLst/>
              <a:cxnLst/>
              <a:rect r="r" b="b" t="t" l="l"/>
              <a:pathLst>
                <a:path h="3511490" w="6386393">
                  <a:moveTo>
                    <a:pt x="27442" y="0"/>
                  </a:moveTo>
                  <a:lnTo>
                    <a:pt x="6358951" y="0"/>
                  </a:lnTo>
                  <a:cubicBezTo>
                    <a:pt x="6366229" y="0"/>
                    <a:pt x="6373209" y="2891"/>
                    <a:pt x="6378356" y="8038"/>
                  </a:cubicBezTo>
                  <a:cubicBezTo>
                    <a:pt x="6383502" y="13184"/>
                    <a:pt x="6386393" y="20164"/>
                    <a:pt x="6386393" y="27442"/>
                  </a:cubicBezTo>
                  <a:lnTo>
                    <a:pt x="6386393" y="3484048"/>
                  </a:lnTo>
                  <a:cubicBezTo>
                    <a:pt x="6386393" y="3491326"/>
                    <a:pt x="6383502" y="3498306"/>
                    <a:pt x="6378356" y="3503452"/>
                  </a:cubicBezTo>
                  <a:cubicBezTo>
                    <a:pt x="6373209" y="3508598"/>
                    <a:pt x="6366229" y="3511490"/>
                    <a:pt x="6358951" y="3511490"/>
                  </a:cubicBezTo>
                  <a:lnTo>
                    <a:pt x="27442" y="3511490"/>
                  </a:lnTo>
                  <a:cubicBezTo>
                    <a:pt x="20164" y="3511490"/>
                    <a:pt x="13184" y="3508598"/>
                    <a:pt x="8038" y="3503452"/>
                  </a:cubicBezTo>
                  <a:cubicBezTo>
                    <a:pt x="2891" y="3498306"/>
                    <a:pt x="0" y="3491326"/>
                    <a:pt x="0" y="3484048"/>
                  </a:cubicBezTo>
                  <a:lnTo>
                    <a:pt x="0" y="27442"/>
                  </a:lnTo>
                  <a:cubicBezTo>
                    <a:pt x="0" y="20164"/>
                    <a:pt x="2891" y="13184"/>
                    <a:pt x="8038" y="8038"/>
                  </a:cubicBezTo>
                  <a:cubicBezTo>
                    <a:pt x="13184" y="2891"/>
                    <a:pt x="20164" y="0"/>
                    <a:pt x="27442" y="0"/>
                  </a:cubicBezTo>
                  <a:close/>
                </a:path>
              </a:pathLst>
            </a:custGeom>
            <a:solidFill>
              <a:srgbClr val="FFFFFF"/>
            </a:solidFill>
          </p:spPr>
        </p:sp>
        <p:sp>
          <p:nvSpPr>
            <p:cNvPr name="TextBox 4" id="4"/>
            <p:cNvSpPr txBox="true"/>
            <p:nvPr/>
          </p:nvSpPr>
          <p:spPr>
            <a:xfrm>
              <a:off x="0" y="0"/>
              <a:ext cx="6386393" cy="3511490"/>
            </a:xfrm>
            <a:prstGeom prst="rect">
              <a:avLst/>
            </a:prstGeom>
          </p:spPr>
          <p:txBody>
            <a:bodyPr anchor="ctr" rtlCol="false" tIns="50667" lIns="50667" bIns="50667" rIns="50667"/>
            <a:lstStyle/>
            <a:p>
              <a:pPr algn="ctr">
                <a:lnSpc>
                  <a:spcPts val="1388"/>
                </a:lnSpc>
              </a:pPr>
            </a:p>
          </p:txBody>
        </p:sp>
      </p:grpSp>
      <p:sp>
        <p:nvSpPr>
          <p:cNvPr name="TextBox 5" id="5"/>
          <p:cNvSpPr txBox="true"/>
          <p:nvPr/>
        </p:nvSpPr>
        <p:spPr>
          <a:xfrm rot="0">
            <a:off x="1028700" y="1849997"/>
            <a:ext cx="16230600" cy="1016636"/>
          </a:xfrm>
          <a:prstGeom prst="rect">
            <a:avLst/>
          </a:prstGeom>
        </p:spPr>
        <p:txBody>
          <a:bodyPr anchor="t" rtlCol="false" tIns="0" lIns="0" bIns="0" rIns="0">
            <a:spAutoFit/>
          </a:bodyPr>
          <a:lstStyle/>
          <a:p>
            <a:pPr algn="ctr" marL="0" indent="0" lvl="0">
              <a:lnSpc>
                <a:spcPts val="7520"/>
              </a:lnSpc>
              <a:spcBef>
                <a:spcPct val="0"/>
              </a:spcBef>
            </a:pPr>
            <a:r>
              <a:rPr lang="en-US" b="true" sz="8000">
                <a:solidFill>
                  <a:srgbClr val="336276"/>
                </a:solidFill>
                <a:latin typeface="Canva Sans Bold"/>
                <a:ea typeface="Canva Sans Bold"/>
                <a:cs typeface="Canva Sans Bold"/>
                <a:sym typeface="Canva Sans Bold"/>
              </a:rPr>
              <a:t>O</a:t>
            </a:r>
            <a:r>
              <a:rPr lang="en-US" b="true" sz="8000" strike="noStrike" u="none">
                <a:solidFill>
                  <a:srgbClr val="336276"/>
                </a:solidFill>
                <a:latin typeface="Canva Sans Bold"/>
                <a:ea typeface="Canva Sans Bold"/>
                <a:cs typeface="Canva Sans Bold"/>
                <a:sym typeface="Canva Sans Bold"/>
              </a:rPr>
              <a:t>bjetivos</a:t>
            </a:r>
          </a:p>
        </p:txBody>
      </p:sp>
      <p:sp>
        <p:nvSpPr>
          <p:cNvPr name="TextBox 6" id="6"/>
          <p:cNvSpPr txBox="true"/>
          <p:nvPr/>
        </p:nvSpPr>
        <p:spPr>
          <a:xfrm rot="0">
            <a:off x="2002710" y="4400204"/>
            <a:ext cx="14282579" cy="4586377"/>
          </a:xfrm>
          <a:prstGeom prst="rect">
            <a:avLst/>
          </a:prstGeom>
        </p:spPr>
        <p:txBody>
          <a:bodyPr anchor="t" rtlCol="false" tIns="0" lIns="0" bIns="0" rIns="0">
            <a:spAutoFit/>
          </a:bodyPr>
          <a:lstStyle/>
          <a:p>
            <a:pPr algn="l">
              <a:lnSpc>
                <a:spcPts val="3038"/>
              </a:lnSpc>
            </a:pPr>
            <a:r>
              <a:rPr lang="en-US" sz="2688" b="true">
                <a:solidFill>
                  <a:srgbClr val="336276"/>
                </a:solidFill>
                <a:latin typeface="Canva Sans Bold"/>
                <a:ea typeface="Canva Sans Bold"/>
                <a:cs typeface="Canva Sans Bold"/>
                <a:sym typeface="Canva Sans Bold"/>
              </a:rPr>
              <a:t>Objetivo general:</a:t>
            </a:r>
          </a:p>
          <a:p>
            <a:pPr algn="l">
              <a:lnSpc>
                <a:spcPts val="3038"/>
              </a:lnSpc>
            </a:pPr>
            <a:r>
              <a:rPr lang="en-US" sz="2688">
                <a:solidFill>
                  <a:srgbClr val="336276"/>
                </a:solidFill>
                <a:latin typeface="Canva Sans"/>
                <a:ea typeface="Canva Sans"/>
                <a:cs typeface="Canva Sans"/>
                <a:sym typeface="Canva Sans"/>
              </a:rPr>
              <a:t>Implementar una plataforma LMS en PHP Laravel y SQL para colegios, desplegada en Hostinger, que facilite la gestión académica y la experiencia de aprendizaje.</a:t>
            </a:r>
          </a:p>
          <a:p>
            <a:pPr algn="l">
              <a:lnSpc>
                <a:spcPts val="3038"/>
              </a:lnSpc>
            </a:pPr>
          </a:p>
          <a:p>
            <a:pPr algn="l">
              <a:lnSpc>
                <a:spcPts val="3038"/>
              </a:lnSpc>
            </a:pPr>
            <a:r>
              <a:rPr lang="en-US" sz="2688" b="true">
                <a:solidFill>
                  <a:srgbClr val="336276"/>
                </a:solidFill>
                <a:latin typeface="Canva Sans Bold"/>
                <a:ea typeface="Canva Sans Bold"/>
                <a:cs typeface="Canva Sans Bold"/>
                <a:sym typeface="Canva Sans Bold"/>
              </a:rPr>
              <a:t>Objetivos específicos:</a:t>
            </a:r>
          </a:p>
          <a:p>
            <a:pPr algn="l" marL="580477" indent="-290238" lvl="1">
              <a:lnSpc>
                <a:spcPts val="3038"/>
              </a:lnSpc>
              <a:buFont typeface="Arial"/>
              <a:buChar char="•"/>
            </a:pPr>
            <a:r>
              <a:rPr lang="en-US" sz="2688">
                <a:solidFill>
                  <a:srgbClr val="336276"/>
                </a:solidFill>
                <a:latin typeface="Canva Sans"/>
                <a:ea typeface="Canva Sans"/>
                <a:cs typeface="Canva Sans"/>
                <a:sym typeface="Canva Sans"/>
              </a:rPr>
              <a:t>Diseñar la base de datos.</a:t>
            </a:r>
          </a:p>
          <a:p>
            <a:pPr algn="l" marL="580477" indent="-290238" lvl="1">
              <a:lnSpc>
                <a:spcPts val="3038"/>
              </a:lnSpc>
              <a:buFont typeface="Arial"/>
              <a:buChar char="•"/>
            </a:pPr>
            <a:r>
              <a:rPr lang="en-US" sz="2688">
                <a:solidFill>
                  <a:srgbClr val="336276"/>
                </a:solidFill>
                <a:latin typeface="Canva Sans"/>
                <a:ea typeface="Canva Sans"/>
                <a:cs typeface="Canva Sans"/>
                <a:sym typeface="Canva Sans"/>
              </a:rPr>
              <a:t>Desarrollar backend en Laravel.</a:t>
            </a:r>
          </a:p>
          <a:p>
            <a:pPr algn="l" marL="580477" indent="-290238" lvl="1">
              <a:lnSpc>
                <a:spcPts val="3038"/>
              </a:lnSpc>
              <a:buFont typeface="Arial"/>
              <a:buChar char="•"/>
            </a:pPr>
            <a:r>
              <a:rPr lang="en-US" sz="2688">
                <a:solidFill>
                  <a:srgbClr val="336276"/>
                </a:solidFill>
                <a:latin typeface="Canva Sans"/>
                <a:ea typeface="Canva Sans"/>
                <a:cs typeface="Canva Sans"/>
                <a:sym typeface="Canva Sans"/>
              </a:rPr>
              <a:t>Crear interfaces intuitivas.</a:t>
            </a:r>
          </a:p>
          <a:p>
            <a:pPr algn="l" marL="580477" indent="-290238" lvl="1">
              <a:lnSpc>
                <a:spcPts val="3038"/>
              </a:lnSpc>
              <a:buFont typeface="Arial"/>
              <a:buChar char="•"/>
            </a:pPr>
            <a:r>
              <a:rPr lang="en-US" sz="2688">
                <a:solidFill>
                  <a:srgbClr val="336276"/>
                </a:solidFill>
                <a:latin typeface="Canva Sans"/>
                <a:ea typeface="Canva Sans"/>
                <a:cs typeface="Canva Sans"/>
                <a:sym typeface="Canva Sans"/>
              </a:rPr>
              <a:t>Desplegar en Hostinger.</a:t>
            </a:r>
          </a:p>
          <a:p>
            <a:pPr algn="l" marL="580477" indent="-290238" lvl="1">
              <a:lnSpc>
                <a:spcPts val="3038"/>
              </a:lnSpc>
              <a:buFont typeface="Arial"/>
              <a:buChar char="•"/>
            </a:pPr>
            <a:r>
              <a:rPr lang="en-US" sz="2688">
                <a:solidFill>
                  <a:srgbClr val="336276"/>
                </a:solidFill>
                <a:latin typeface="Canva Sans"/>
                <a:ea typeface="Canva Sans"/>
                <a:cs typeface="Canva Sans"/>
                <a:sym typeface="Canva Sans"/>
              </a:rPr>
              <a:t>Validar con pruebas piloto.</a:t>
            </a:r>
          </a:p>
          <a:p>
            <a:pPr algn="l" marL="580477" indent="-290238" lvl="1">
              <a:lnSpc>
                <a:spcPts val="3038"/>
              </a:lnSpc>
              <a:buFont typeface="Arial"/>
              <a:buChar char="•"/>
            </a:pPr>
            <a:r>
              <a:rPr lang="en-US" sz="2688">
                <a:solidFill>
                  <a:srgbClr val="336276"/>
                </a:solidFill>
                <a:latin typeface="Canva Sans"/>
                <a:ea typeface="Canva Sans"/>
                <a:cs typeface="Canva Sans"/>
                <a:sym typeface="Canva Sans"/>
              </a:rPr>
              <a:t>Documentar y presentar resultados.</a:t>
            </a:r>
          </a:p>
          <a:p>
            <a:pPr algn="l">
              <a:lnSpc>
                <a:spcPts val="3038"/>
              </a:lnSpc>
            </a:pPr>
          </a:p>
        </p:txBody>
      </p:sp>
      <p:sp>
        <p:nvSpPr>
          <p:cNvPr name="Freeform 7" id="7"/>
          <p:cNvSpPr/>
          <p:nvPr/>
        </p:nvSpPr>
        <p:spPr>
          <a:xfrm flipH="false" flipV="false" rot="0">
            <a:off x="15331198" y="710022"/>
            <a:ext cx="1928102" cy="939950"/>
          </a:xfrm>
          <a:custGeom>
            <a:avLst/>
            <a:gdLst/>
            <a:ahLst/>
            <a:cxnLst/>
            <a:rect r="r" b="b" t="t" l="l"/>
            <a:pathLst>
              <a:path h="939950" w="1928102">
                <a:moveTo>
                  <a:pt x="0" y="0"/>
                </a:moveTo>
                <a:lnTo>
                  <a:pt x="1928102" y="0"/>
                </a:lnTo>
                <a:lnTo>
                  <a:pt x="1928102" y="939950"/>
                </a:lnTo>
                <a:lnTo>
                  <a:pt x="0" y="939950"/>
                </a:lnTo>
                <a:lnTo>
                  <a:pt x="0" y="0"/>
                </a:lnTo>
                <a:close/>
              </a:path>
            </a:pathLst>
          </a:custGeom>
          <a:blipFill>
            <a:blip r:embed="rId2"/>
            <a:stretch>
              <a:fillRect l="0" t="0" r="0" b="0"/>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62A9C8"/>
        </a:solidFill>
      </p:bgPr>
    </p:bg>
    <p:spTree>
      <p:nvGrpSpPr>
        <p:cNvPr id="1" name=""/>
        <p:cNvGrpSpPr/>
        <p:nvPr/>
      </p:nvGrpSpPr>
      <p:grpSpPr>
        <a:xfrm>
          <a:off x="0" y="0"/>
          <a:ext cx="0" cy="0"/>
          <a:chOff x="0" y="0"/>
          <a:chExt cx="0" cy="0"/>
        </a:xfrm>
      </p:grpSpPr>
      <p:grpSp>
        <p:nvGrpSpPr>
          <p:cNvPr name="Group 2" id="2"/>
          <p:cNvGrpSpPr/>
          <p:nvPr/>
        </p:nvGrpSpPr>
        <p:grpSpPr>
          <a:xfrm rot="0">
            <a:off x="257175" y="257175"/>
            <a:ext cx="17773650" cy="9772650"/>
            <a:chOff x="0" y="0"/>
            <a:chExt cx="6386393" cy="3511490"/>
          </a:xfrm>
        </p:grpSpPr>
        <p:sp>
          <p:nvSpPr>
            <p:cNvPr name="Freeform 3" id="3"/>
            <p:cNvSpPr/>
            <p:nvPr/>
          </p:nvSpPr>
          <p:spPr>
            <a:xfrm flipH="false" flipV="false" rot="0">
              <a:off x="0" y="0"/>
              <a:ext cx="6386393" cy="3511490"/>
            </a:xfrm>
            <a:custGeom>
              <a:avLst/>
              <a:gdLst/>
              <a:ahLst/>
              <a:cxnLst/>
              <a:rect r="r" b="b" t="t" l="l"/>
              <a:pathLst>
                <a:path h="3511490" w="6386393">
                  <a:moveTo>
                    <a:pt x="27442" y="0"/>
                  </a:moveTo>
                  <a:lnTo>
                    <a:pt x="6358951" y="0"/>
                  </a:lnTo>
                  <a:cubicBezTo>
                    <a:pt x="6366229" y="0"/>
                    <a:pt x="6373209" y="2891"/>
                    <a:pt x="6378356" y="8038"/>
                  </a:cubicBezTo>
                  <a:cubicBezTo>
                    <a:pt x="6383502" y="13184"/>
                    <a:pt x="6386393" y="20164"/>
                    <a:pt x="6386393" y="27442"/>
                  </a:cubicBezTo>
                  <a:lnTo>
                    <a:pt x="6386393" y="3484048"/>
                  </a:lnTo>
                  <a:cubicBezTo>
                    <a:pt x="6386393" y="3491326"/>
                    <a:pt x="6383502" y="3498306"/>
                    <a:pt x="6378356" y="3503452"/>
                  </a:cubicBezTo>
                  <a:cubicBezTo>
                    <a:pt x="6373209" y="3508598"/>
                    <a:pt x="6366229" y="3511490"/>
                    <a:pt x="6358951" y="3511490"/>
                  </a:cubicBezTo>
                  <a:lnTo>
                    <a:pt x="27442" y="3511490"/>
                  </a:lnTo>
                  <a:cubicBezTo>
                    <a:pt x="20164" y="3511490"/>
                    <a:pt x="13184" y="3508598"/>
                    <a:pt x="8038" y="3503452"/>
                  </a:cubicBezTo>
                  <a:cubicBezTo>
                    <a:pt x="2891" y="3498306"/>
                    <a:pt x="0" y="3491326"/>
                    <a:pt x="0" y="3484048"/>
                  </a:cubicBezTo>
                  <a:lnTo>
                    <a:pt x="0" y="27442"/>
                  </a:lnTo>
                  <a:cubicBezTo>
                    <a:pt x="0" y="20164"/>
                    <a:pt x="2891" y="13184"/>
                    <a:pt x="8038" y="8038"/>
                  </a:cubicBezTo>
                  <a:cubicBezTo>
                    <a:pt x="13184" y="2891"/>
                    <a:pt x="20164" y="0"/>
                    <a:pt x="27442" y="0"/>
                  </a:cubicBezTo>
                  <a:close/>
                </a:path>
              </a:pathLst>
            </a:custGeom>
            <a:solidFill>
              <a:srgbClr val="FFFFFF"/>
            </a:solidFill>
          </p:spPr>
        </p:sp>
        <p:sp>
          <p:nvSpPr>
            <p:cNvPr name="TextBox 4" id="4"/>
            <p:cNvSpPr txBox="true"/>
            <p:nvPr/>
          </p:nvSpPr>
          <p:spPr>
            <a:xfrm>
              <a:off x="0" y="0"/>
              <a:ext cx="6386393" cy="3511490"/>
            </a:xfrm>
            <a:prstGeom prst="rect">
              <a:avLst/>
            </a:prstGeom>
          </p:spPr>
          <p:txBody>
            <a:bodyPr anchor="ctr" rtlCol="false" tIns="50667" lIns="50667" bIns="50667" rIns="50667"/>
            <a:lstStyle/>
            <a:p>
              <a:pPr algn="ctr">
                <a:lnSpc>
                  <a:spcPts val="1388"/>
                </a:lnSpc>
              </a:pPr>
            </a:p>
          </p:txBody>
        </p:sp>
      </p:grpSp>
      <p:sp>
        <p:nvSpPr>
          <p:cNvPr name="TextBox 5" id="5"/>
          <p:cNvSpPr txBox="true"/>
          <p:nvPr/>
        </p:nvSpPr>
        <p:spPr>
          <a:xfrm rot="0">
            <a:off x="1028700" y="1849997"/>
            <a:ext cx="16230600" cy="1016636"/>
          </a:xfrm>
          <a:prstGeom prst="rect">
            <a:avLst/>
          </a:prstGeom>
        </p:spPr>
        <p:txBody>
          <a:bodyPr anchor="t" rtlCol="false" tIns="0" lIns="0" bIns="0" rIns="0">
            <a:spAutoFit/>
          </a:bodyPr>
          <a:lstStyle/>
          <a:p>
            <a:pPr algn="ctr" marL="0" indent="0" lvl="0">
              <a:lnSpc>
                <a:spcPts val="7520"/>
              </a:lnSpc>
              <a:spcBef>
                <a:spcPct val="0"/>
              </a:spcBef>
            </a:pPr>
            <a:r>
              <a:rPr lang="en-US" b="true" sz="8000">
                <a:solidFill>
                  <a:srgbClr val="336276"/>
                </a:solidFill>
                <a:latin typeface="Canva Sans Bold"/>
                <a:ea typeface="Canva Sans Bold"/>
                <a:cs typeface="Canva Sans Bold"/>
                <a:sym typeface="Canva Sans Bold"/>
              </a:rPr>
              <a:t>M</a:t>
            </a:r>
            <a:r>
              <a:rPr lang="en-US" b="true" sz="8000" strike="noStrike" u="none">
                <a:solidFill>
                  <a:srgbClr val="336276"/>
                </a:solidFill>
                <a:latin typeface="Canva Sans Bold"/>
                <a:ea typeface="Canva Sans Bold"/>
                <a:cs typeface="Canva Sans Bold"/>
                <a:sym typeface="Canva Sans Bold"/>
              </a:rPr>
              <a:t>etodología</a:t>
            </a:r>
          </a:p>
        </p:txBody>
      </p:sp>
      <p:sp>
        <p:nvSpPr>
          <p:cNvPr name="TextBox 6" id="6"/>
          <p:cNvSpPr txBox="true"/>
          <p:nvPr/>
        </p:nvSpPr>
        <p:spPr>
          <a:xfrm rot="0">
            <a:off x="2002710" y="4400204"/>
            <a:ext cx="14282579" cy="4586377"/>
          </a:xfrm>
          <a:prstGeom prst="rect">
            <a:avLst/>
          </a:prstGeom>
        </p:spPr>
        <p:txBody>
          <a:bodyPr anchor="t" rtlCol="false" tIns="0" lIns="0" bIns="0" rIns="0">
            <a:spAutoFit/>
          </a:bodyPr>
          <a:lstStyle/>
          <a:p>
            <a:pPr algn="l">
              <a:lnSpc>
                <a:spcPts val="3038"/>
              </a:lnSpc>
            </a:pPr>
            <a:r>
              <a:rPr lang="en-US" sz="2688" b="true">
                <a:solidFill>
                  <a:srgbClr val="336276"/>
                </a:solidFill>
                <a:latin typeface="Canva Sans Bold"/>
                <a:ea typeface="Canva Sans Bold"/>
                <a:cs typeface="Canva Sans Bold"/>
                <a:sym typeface="Canva Sans Bold"/>
              </a:rPr>
              <a:t>Metodología: </a:t>
            </a:r>
            <a:r>
              <a:rPr lang="en-US" sz="2688">
                <a:solidFill>
                  <a:srgbClr val="336276"/>
                </a:solidFill>
                <a:latin typeface="Canva Sans"/>
                <a:ea typeface="Canva Sans"/>
                <a:cs typeface="Canva Sans"/>
                <a:sym typeface="Canva Sans"/>
              </a:rPr>
              <a:t>Ágil (Scrum).</a:t>
            </a:r>
          </a:p>
          <a:p>
            <a:pPr algn="l">
              <a:lnSpc>
                <a:spcPts val="3038"/>
              </a:lnSpc>
            </a:pPr>
          </a:p>
          <a:p>
            <a:pPr algn="l">
              <a:lnSpc>
                <a:spcPts val="3038"/>
              </a:lnSpc>
            </a:pPr>
            <a:r>
              <a:rPr lang="en-US" sz="2688" b="true">
                <a:solidFill>
                  <a:srgbClr val="336276"/>
                </a:solidFill>
                <a:latin typeface="Canva Sans Bold"/>
                <a:ea typeface="Canva Sans Bold"/>
                <a:cs typeface="Canva Sans Bold"/>
                <a:sym typeface="Canva Sans Bold"/>
              </a:rPr>
              <a:t>Etapas:</a:t>
            </a:r>
          </a:p>
          <a:p>
            <a:pPr algn="l" marL="580477" indent="-290238" lvl="1">
              <a:lnSpc>
                <a:spcPts val="3038"/>
              </a:lnSpc>
              <a:buAutoNum type="arabicPeriod" startAt="1"/>
            </a:pPr>
            <a:r>
              <a:rPr lang="en-US" b="true" sz="2688">
                <a:solidFill>
                  <a:srgbClr val="336276"/>
                </a:solidFill>
                <a:latin typeface="Canva Sans Bold"/>
                <a:ea typeface="Canva Sans Bold"/>
                <a:cs typeface="Canva Sans Bold"/>
                <a:sym typeface="Canva Sans Bold"/>
              </a:rPr>
              <a:t>Análisis de requerimientos.</a:t>
            </a:r>
          </a:p>
          <a:p>
            <a:pPr algn="l" marL="580477" indent="-290238" lvl="1">
              <a:lnSpc>
                <a:spcPts val="3038"/>
              </a:lnSpc>
              <a:buAutoNum type="arabicPeriod" startAt="1"/>
            </a:pPr>
            <a:r>
              <a:rPr lang="en-US" b="true" sz="2688">
                <a:solidFill>
                  <a:srgbClr val="336276"/>
                </a:solidFill>
                <a:latin typeface="Canva Sans Bold"/>
                <a:ea typeface="Canva Sans Bold"/>
                <a:cs typeface="Canva Sans Bold"/>
                <a:sym typeface="Canva Sans Bold"/>
              </a:rPr>
              <a:t>Diseño (BD + prototipos).</a:t>
            </a:r>
          </a:p>
          <a:p>
            <a:pPr algn="l" marL="580477" indent="-290238" lvl="1">
              <a:lnSpc>
                <a:spcPts val="3038"/>
              </a:lnSpc>
              <a:buAutoNum type="arabicPeriod" startAt="1"/>
            </a:pPr>
            <a:r>
              <a:rPr lang="en-US" b="true" sz="2688">
                <a:solidFill>
                  <a:srgbClr val="336276"/>
                </a:solidFill>
                <a:latin typeface="Canva Sans Bold"/>
                <a:ea typeface="Canva Sans Bold"/>
                <a:cs typeface="Canva Sans Bold"/>
                <a:sym typeface="Canva Sans Bold"/>
              </a:rPr>
              <a:t>Implementación backend/frontend.</a:t>
            </a:r>
          </a:p>
          <a:p>
            <a:pPr algn="l" marL="580477" indent="-290238" lvl="1">
              <a:lnSpc>
                <a:spcPts val="3038"/>
              </a:lnSpc>
              <a:buAutoNum type="arabicPeriod" startAt="1"/>
            </a:pPr>
            <a:r>
              <a:rPr lang="en-US" b="true" sz="2688">
                <a:solidFill>
                  <a:srgbClr val="336276"/>
                </a:solidFill>
                <a:latin typeface="Canva Sans Bold"/>
                <a:ea typeface="Canva Sans Bold"/>
                <a:cs typeface="Canva Sans Bold"/>
                <a:sym typeface="Canva Sans Bold"/>
              </a:rPr>
              <a:t>Despliegue en Hostinger.</a:t>
            </a:r>
          </a:p>
          <a:p>
            <a:pPr algn="l" marL="580477" indent="-290238" lvl="1">
              <a:lnSpc>
                <a:spcPts val="3038"/>
              </a:lnSpc>
              <a:buAutoNum type="arabicPeriod" startAt="1"/>
            </a:pPr>
            <a:r>
              <a:rPr lang="en-US" b="true" sz="2688">
                <a:solidFill>
                  <a:srgbClr val="336276"/>
                </a:solidFill>
                <a:latin typeface="Canva Sans Bold"/>
                <a:ea typeface="Canva Sans Bold"/>
                <a:cs typeface="Canva Sans Bold"/>
                <a:sym typeface="Canva Sans Bold"/>
              </a:rPr>
              <a:t>Pruebas piloto.</a:t>
            </a:r>
          </a:p>
          <a:p>
            <a:pPr algn="l" marL="580477" indent="-290238" lvl="1">
              <a:lnSpc>
                <a:spcPts val="3038"/>
              </a:lnSpc>
              <a:buAutoNum type="arabicPeriod" startAt="1"/>
            </a:pPr>
            <a:r>
              <a:rPr lang="en-US" b="true" sz="2688">
                <a:solidFill>
                  <a:srgbClr val="336276"/>
                </a:solidFill>
                <a:latin typeface="Canva Sans Bold"/>
                <a:ea typeface="Canva Sans Bold"/>
                <a:cs typeface="Canva Sans Bold"/>
                <a:sym typeface="Canva Sans Bold"/>
              </a:rPr>
              <a:t>Documentación y presentación.</a:t>
            </a:r>
          </a:p>
          <a:p>
            <a:pPr algn="l">
              <a:lnSpc>
                <a:spcPts val="3038"/>
              </a:lnSpc>
            </a:pPr>
          </a:p>
          <a:p>
            <a:pPr algn="l">
              <a:lnSpc>
                <a:spcPts val="3038"/>
              </a:lnSpc>
            </a:pPr>
            <a:r>
              <a:rPr lang="en-US" sz="2688" b="true">
                <a:solidFill>
                  <a:srgbClr val="336276"/>
                </a:solidFill>
                <a:latin typeface="Canva Sans Bold"/>
                <a:ea typeface="Canva Sans Bold"/>
                <a:cs typeface="Canva Sans Bold"/>
                <a:sym typeface="Canva Sans Bold"/>
              </a:rPr>
              <a:t>Roles: coordinador, backend, frontend, encargado de evidencias.</a:t>
            </a:r>
          </a:p>
          <a:p>
            <a:pPr algn="l">
              <a:lnSpc>
                <a:spcPts val="3038"/>
              </a:lnSpc>
            </a:pPr>
          </a:p>
        </p:txBody>
      </p:sp>
      <p:sp>
        <p:nvSpPr>
          <p:cNvPr name="Freeform 7" id="7"/>
          <p:cNvSpPr/>
          <p:nvPr/>
        </p:nvSpPr>
        <p:spPr>
          <a:xfrm flipH="false" flipV="false" rot="0">
            <a:off x="15331198" y="710022"/>
            <a:ext cx="1928102" cy="939950"/>
          </a:xfrm>
          <a:custGeom>
            <a:avLst/>
            <a:gdLst/>
            <a:ahLst/>
            <a:cxnLst/>
            <a:rect r="r" b="b" t="t" l="l"/>
            <a:pathLst>
              <a:path h="939950" w="1928102">
                <a:moveTo>
                  <a:pt x="0" y="0"/>
                </a:moveTo>
                <a:lnTo>
                  <a:pt x="1928102" y="0"/>
                </a:lnTo>
                <a:lnTo>
                  <a:pt x="1928102" y="939950"/>
                </a:lnTo>
                <a:lnTo>
                  <a:pt x="0" y="939950"/>
                </a:lnTo>
                <a:lnTo>
                  <a:pt x="0" y="0"/>
                </a:lnTo>
                <a:close/>
              </a:path>
            </a:pathLst>
          </a:custGeom>
          <a:blipFill>
            <a:blip r:embed="rId2"/>
            <a:stretch>
              <a:fillRect l="0" t="0" r="0" b="0"/>
            </a:stretch>
          </a:blipFill>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62A9C8"/>
        </a:solidFill>
      </p:bgPr>
    </p:bg>
    <p:spTree>
      <p:nvGrpSpPr>
        <p:cNvPr id="1" name=""/>
        <p:cNvGrpSpPr/>
        <p:nvPr/>
      </p:nvGrpSpPr>
      <p:grpSpPr>
        <a:xfrm>
          <a:off x="0" y="0"/>
          <a:ext cx="0" cy="0"/>
          <a:chOff x="0" y="0"/>
          <a:chExt cx="0" cy="0"/>
        </a:xfrm>
      </p:grpSpPr>
      <p:grpSp>
        <p:nvGrpSpPr>
          <p:cNvPr name="Group 2" id="2"/>
          <p:cNvGrpSpPr/>
          <p:nvPr/>
        </p:nvGrpSpPr>
        <p:grpSpPr>
          <a:xfrm rot="0">
            <a:off x="257175" y="257175"/>
            <a:ext cx="17773650" cy="9772650"/>
            <a:chOff x="0" y="0"/>
            <a:chExt cx="6386393" cy="3511490"/>
          </a:xfrm>
        </p:grpSpPr>
        <p:sp>
          <p:nvSpPr>
            <p:cNvPr name="Freeform 3" id="3"/>
            <p:cNvSpPr/>
            <p:nvPr/>
          </p:nvSpPr>
          <p:spPr>
            <a:xfrm flipH="false" flipV="false" rot="0">
              <a:off x="0" y="0"/>
              <a:ext cx="6386393" cy="3511490"/>
            </a:xfrm>
            <a:custGeom>
              <a:avLst/>
              <a:gdLst/>
              <a:ahLst/>
              <a:cxnLst/>
              <a:rect r="r" b="b" t="t" l="l"/>
              <a:pathLst>
                <a:path h="3511490" w="6386393">
                  <a:moveTo>
                    <a:pt x="27442" y="0"/>
                  </a:moveTo>
                  <a:lnTo>
                    <a:pt x="6358951" y="0"/>
                  </a:lnTo>
                  <a:cubicBezTo>
                    <a:pt x="6366229" y="0"/>
                    <a:pt x="6373209" y="2891"/>
                    <a:pt x="6378356" y="8038"/>
                  </a:cubicBezTo>
                  <a:cubicBezTo>
                    <a:pt x="6383502" y="13184"/>
                    <a:pt x="6386393" y="20164"/>
                    <a:pt x="6386393" y="27442"/>
                  </a:cubicBezTo>
                  <a:lnTo>
                    <a:pt x="6386393" y="3484048"/>
                  </a:lnTo>
                  <a:cubicBezTo>
                    <a:pt x="6386393" y="3491326"/>
                    <a:pt x="6383502" y="3498306"/>
                    <a:pt x="6378356" y="3503452"/>
                  </a:cubicBezTo>
                  <a:cubicBezTo>
                    <a:pt x="6373209" y="3508598"/>
                    <a:pt x="6366229" y="3511490"/>
                    <a:pt x="6358951" y="3511490"/>
                  </a:cubicBezTo>
                  <a:lnTo>
                    <a:pt x="27442" y="3511490"/>
                  </a:lnTo>
                  <a:cubicBezTo>
                    <a:pt x="20164" y="3511490"/>
                    <a:pt x="13184" y="3508598"/>
                    <a:pt x="8038" y="3503452"/>
                  </a:cubicBezTo>
                  <a:cubicBezTo>
                    <a:pt x="2891" y="3498306"/>
                    <a:pt x="0" y="3491326"/>
                    <a:pt x="0" y="3484048"/>
                  </a:cubicBezTo>
                  <a:lnTo>
                    <a:pt x="0" y="27442"/>
                  </a:lnTo>
                  <a:cubicBezTo>
                    <a:pt x="0" y="20164"/>
                    <a:pt x="2891" y="13184"/>
                    <a:pt x="8038" y="8038"/>
                  </a:cubicBezTo>
                  <a:cubicBezTo>
                    <a:pt x="13184" y="2891"/>
                    <a:pt x="20164" y="0"/>
                    <a:pt x="27442" y="0"/>
                  </a:cubicBezTo>
                  <a:close/>
                </a:path>
              </a:pathLst>
            </a:custGeom>
            <a:solidFill>
              <a:srgbClr val="FFFFFF"/>
            </a:solidFill>
          </p:spPr>
        </p:sp>
        <p:sp>
          <p:nvSpPr>
            <p:cNvPr name="TextBox 4" id="4"/>
            <p:cNvSpPr txBox="true"/>
            <p:nvPr/>
          </p:nvSpPr>
          <p:spPr>
            <a:xfrm>
              <a:off x="0" y="0"/>
              <a:ext cx="6386393" cy="3511490"/>
            </a:xfrm>
            <a:prstGeom prst="rect">
              <a:avLst/>
            </a:prstGeom>
          </p:spPr>
          <p:txBody>
            <a:bodyPr anchor="ctr" rtlCol="false" tIns="50667" lIns="50667" bIns="50667" rIns="50667"/>
            <a:lstStyle/>
            <a:p>
              <a:pPr algn="ctr">
                <a:lnSpc>
                  <a:spcPts val="1388"/>
                </a:lnSpc>
              </a:pPr>
            </a:p>
          </p:txBody>
        </p:sp>
      </p:grpSp>
      <p:graphicFrame>
        <p:nvGraphicFramePr>
          <p:cNvPr name="Object 5" id="5"/>
          <p:cNvGraphicFramePr/>
          <p:nvPr/>
        </p:nvGraphicFramePr>
        <p:xfrm>
          <a:off x="1816141" y="2836265"/>
          <a:ext cx="7586157" cy="4274588"/>
        </p:xfrm>
        <a:graphic>
          <a:graphicData uri="http://schemas.openxmlformats.org/presentationml/2006/ole">
            <p:oleObj imgW="9105900" imgH="5791200" r:id="rId3" progId="Excel.Sheet.12" name="Worksheet">
              <p:embed/>
              <p:pic>
                <p:nvPicPr>
                  <p:cNvPr name="" id="0"/>
                  <p:cNvPicPr/>
                  <p:nvPr/>
                </p:nvPicPr>
                <p:blipFill>
                  <a:blip r:embed="rId2"/>
                  <a:stretch>
                    <a:fillRect/>
                  </a:stretch>
                </p:blipFill>
                <p:spPr>
                  <a:xfrm>
                    <a:off x="1270000" y="1270000"/>
                    <a:ext cx="1270000" cy="1270000"/>
                  </a:xfrm>
                  <a:prstGeom prst="rect"/>
                </p:spPr>
              </p:pic>
            </p:oleObj>
          </a:graphicData>
        </a:graphic>
      </p:graphicFrame>
      <p:sp>
        <p:nvSpPr>
          <p:cNvPr name="TextBox 6" id="6"/>
          <p:cNvSpPr txBox="true"/>
          <p:nvPr/>
        </p:nvSpPr>
        <p:spPr>
          <a:xfrm rot="0">
            <a:off x="1028700" y="1228725"/>
            <a:ext cx="16230600" cy="1016636"/>
          </a:xfrm>
          <a:prstGeom prst="rect">
            <a:avLst/>
          </a:prstGeom>
        </p:spPr>
        <p:txBody>
          <a:bodyPr anchor="t" rtlCol="false" tIns="0" lIns="0" bIns="0" rIns="0">
            <a:spAutoFit/>
          </a:bodyPr>
          <a:lstStyle/>
          <a:p>
            <a:pPr algn="ctr" marL="0" indent="0" lvl="0">
              <a:lnSpc>
                <a:spcPts val="7520"/>
              </a:lnSpc>
              <a:spcBef>
                <a:spcPct val="0"/>
              </a:spcBef>
            </a:pPr>
            <a:r>
              <a:rPr lang="en-US" b="true" sz="8000">
                <a:solidFill>
                  <a:srgbClr val="336276"/>
                </a:solidFill>
                <a:latin typeface="Canva Sans Bold"/>
                <a:ea typeface="Canva Sans Bold"/>
                <a:cs typeface="Canva Sans Bold"/>
                <a:sym typeface="Canva Sans Bold"/>
              </a:rPr>
              <a:t>P</a:t>
            </a:r>
            <a:r>
              <a:rPr lang="en-US" b="true" sz="8000" strike="noStrike" u="none">
                <a:solidFill>
                  <a:srgbClr val="336276"/>
                </a:solidFill>
                <a:latin typeface="Canva Sans Bold"/>
                <a:ea typeface="Canva Sans Bold"/>
                <a:cs typeface="Canva Sans Bold"/>
                <a:sym typeface="Canva Sans Bold"/>
              </a:rPr>
              <a:t>lan de Trabajo</a:t>
            </a:r>
          </a:p>
        </p:txBody>
      </p:sp>
      <p:sp>
        <p:nvSpPr>
          <p:cNvPr name="Freeform 7" id="7"/>
          <p:cNvSpPr/>
          <p:nvPr/>
        </p:nvSpPr>
        <p:spPr>
          <a:xfrm flipH="false" flipV="false" rot="0">
            <a:off x="15331198" y="710022"/>
            <a:ext cx="1928102" cy="939950"/>
          </a:xfrm>
          <a:custGeom>
            <a:avLst/>
            <a:gdLst/>
            <a:ahLst/>
            <a:cxnLst/>
            <a:rect r="r" b="b" t="t" l="l"/>
            <a:pathLst>
              <a:path h="939950" w="1928102">
                <a:moveTo>
                  <a:pt x="0" y="0"/>
                </a:moveTo>
                <a:lnTo>
                  <a:pt x="1928102" y="0"/>
                </a:lnTo>
                <a:lnTo>
                  <a:pt x="1928102" y="939950"/>
                </a:lnTo>
                <a:lnTo>
                  <a:pt x="0" y="939950"/>
                </a:lnTo>
                <a:lnTo>
                  <a:pt x="0" y="0"/>
                </a:lnTo>
                <a:close/>
              </a:path>
            </a:pathLst>
          </a:custGeom>
          <a:blipFill>
            <a:blip r:embed="rId4"/>
            <a:stretch>
              <a:fillRect l="0" t="0" r="0" b="0"/>
            </a:stretch>
          </a:blipFill>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62A9C8"/>
        </a:solidFill>
      </p:bgPr>
    </p:bg>
    <p:spTree>
      <p:nvGrpSpPr>
        <p:cNvPr id="1" name=""/>
        <p:cNvGrpSpPr/>
        <p:nvPr/>
      </p:nvGrpSpPr>
      <p:grpSpPr>
        <a:xfrm>
          <a:off x="0" y="0"/>
          <a:ext cx="0" cy="0"/>
          <a:chOff x="0" y="0"/>
          <a:chExt cx="0" cy="0"/>
        </a:xfrm>
      </p:grpSpPr>
      <p:grpSp>
        <p:nvGrpSpPr>
          <p:cNvPr name="Group 2" id="2"/>
          <p:cNvGrpSpPr/>
          <p:nvPr/>
        </p:nvGrpSpPr>
        <p:grpSpPr>
          <a:xfrm rot="0">
            <a:off x="257175" y="257175"/>
            <a:ext cx="17773650" cy="9772650"/>
            <a:chOff x="0" y="0"/>
            <a:chExt cx="6386393" cy="3511490"/>
          </a:xfrm>
        </p:grpSpPr>
        <p:sp>
          <p:nvSpPr>
            <p:cNvPr name="Freeform 3" id="3"/>
            <p:cNvSpPr/>
            <p:nvPr/>
          </p:nvSpPr>
          <p:spPr>
            <a:xfrm flipH="false" flipV="false" rot="0">
              <a:off x="0" y="0"/>
              <a:ext cx="6386393" cy="3511490"/>
            </a:xfrm>
            <a:custGeom>
              <a:avLst/>
              <a:gdLst/>
              <a:ahLst/>
              <a:cxnLst/>
              <a:rect r="r" b="b" t="t" l="l"/>
              <a:pathLst>
                <a:path h="3511490" w="6386393">
                  <a:moveTo>
                    <a:pt x="27442" y="0"/>
                  </a:moveTo>
                  <a:lnTo>
                    <a:pt x="6358951" y="0"/>
                  </a:lnTo>
                  <a:cubicBezTo>
                    <a:pt x="6366229" y="0"/>
                    <a:pt x="6373209" y="2891"/>
                    <a:pt x="6378356" y="8038"/>
                  </a:cubicBezTo>
                  <a:cubicBezTo>
                    <a:pt x="6383502" y="13184"/>
                    <a:pt x="6386393" y="20164"/>
                    <a:pt x="6386393" y="27442"/>
                  </a:cubicBezTo>
                  <a:lnTo>
                    <a:pt x="6386393" y="3484048"/>
                  </a:lnTo>
                  <a:cubicBezTo>
                    <a:pt x="6386393" y="3491326"/>
                    <a:pt x="6383502" y="3498306"/>
                    <a:pt x="6378356" y="3503452"/>
                  </a:cubicBezTo>
                  <a:cubicBezTo>
                    <a:pt x="6373209" y="3508598"/>
                    <a:pt x="6366229" y="3511490"/>
                    <a:pt x="6358951" y="3511490"/>
                  </a:cubicBezTo>
                  <a:lnTo>
                    <a:pt x="27442" y="3511490"/>
                  </a:lnTo>
                  <a:cubicBezTo>
                    <a:pt x="20164" y="3511490"/>
                    <a:pt x="13184" y="3508598"/>
                    <a:pt x="8038" y="3503452"/>
                  </a:cubicBezTo>
                  <a:cubicBezTo>
                    <a:pt x="2891" y="3498306"/>
                    <a:pt x="0" y="3491326"/>
                    <a:pt x="0" y="3484048"/>
                  </a:cubicBezTo>
                  <a:lnTo>
                    <a:pt x="0" y="27442"/>
                  </a:lnTo>
                  <a:cubicBezTo>
                    <a:pt x="0" y="20164"/>
                    <a:pt x="2891" y="13184"/>
                    <a:pt x="8038" y="8038"/>
                  </a:cubicBezTo>
                  <a:cubicBezTo>
                    <a:pt x="13184" y="2891"/>
                    <a:pt x="20164" y="0"/>
                    <a:pt x="27442" y="0"/>
                  </a:cubicBezTo>
                  <a:close/>
                </a:path>
              </a:pathLst>
            </a:custGeom>
            <a:solidFill>
              <a:srgbClr val="FFFFFF"/>
            </a:solidFill>
          </p:spPr>
        </p:sp>
        <p:sp>
          <p:nvSpPr>
            <p:cNvPr name="TextBox 4" id="4"/>
            <p:cNvSpPr txBox="true"/>
            <p:nvPr/>
          </p:nvSpPr>
          <p:spPr>
            <a:xfrm>
              <a:off x="0" y="0"/>
              <a:ext cx="6386393" cy="3511490"/>
            </a:xfrm>
            <a:prstGeom prst="rect">
              <a:avLst/>
            </a:prstGeom>
          </p:spPr>
          <p:txBody>
            <a:bodyPr anchor="ctr" rtlCol="false" tIns="50667" lIns="50667" bIns="50667" rIns="50667"/>
            <a:lstStyle/>
            <a:p>
              <a:pPr algn="ctr">
                <a:lnSpc>
                  <a:spcPts val="1388"/>
                </a:lnSpc>
              </a:pPr>
            </a:p>
          </p:txBody>
        </p:sp>
      </p:grpSp>
      <p:sp>
        <p:nvSpPr>
          <p:cNvPr name="TextBox 5" id="5"/>
          <p:cNvSpPr txBox="true"/>
          <p:nvPr/>
        </p:nvSpPr>
        <p:spPr>
          <a:xfrm rot="0">
            <a:off x="1028700" y="1849997"/>
            <a:ext cx="16230600" cy="1016636"/>
          </a:xfrm>
          <a:prstGeom prst="rect">
            <a:avLst/>
          </a:prstGeom>
        </p:spPr>
        <p:txBody>
          <a:bodyPr anchor="t" rtlCol="false" tIns="0" lIns="0" bIns="0" rIns="0">
            <a:spAutoFit/>
          </a:bodyPr>
          <a:lstStyle/>
          <a:p>
            <a:pPr algn="ctr" marL="0" indent="0" lvl="0">
              <a:lnSpc>
                <a:spcPts val="7520"/>
              </a:lnSpc>
              <a:spcBef>
                <a:spcPct val="0"/>
              </a:spcBef>
            </a:pPr>
            <a:r>
              <a:rPr lang="en-US" b="true" sz="8000">
                <a:solidFill>
                  <a:srgbClr val="336276"/>
                </a:solidFill>
                <a:latin typeface="Canva Sans Bold"/>
                <a:ea typeface="Canva Sans Bold"/>
                <a:cs typeface="Canva Sans Bold"/>
                <a:sym typeface="Canva Sans Bold"/>
              </a:rPr>
              <a:t>Ev</a:t>
            </a:r>
            <a:r>
              <a:rPr lang="en-US" b="true" sz="8000" strike="noStrike" u="none">
                <a:solidFill>
                  <a:srgbClr val="336276"/>
                </a:solidFill>
                <a:latin typeface="Canva Sans Bold"/>
                <a:ea typeface="Canva Sans Bold"/>
                <a:cs typeface="Canva Sans Bold"/>
                <a:sym typeface="Canva Sans Bold"/>
              </a:rPr>
              <a:t>idencias</a:t>
            </a:r>
          </a:p>
        </p:txBody>
      </p:sp>
      <p:sp>
        <p:nvSpPr>
          <p:cNvPr name="TextBox 6" id="6"/>
          <p:cNvSpPr txBox="true"/>
          <p:nvPr/>
        </p:nvSpPr>
        <p:spPr>
          <a:xfrm rot="0">
            <a:off x="2002710" y="4400204"/>
            <a:ext cx="14282579" cy="3443377"/>
          </a:xfrm>
          <a:prstGeom prst="rect">
            <a:avLst/>
          </a:prstGeom>
        </p:spPr>
        <p:txBody>
          <a:bodyPr anchor="t" rtlCol="false" tIns="0" lIns="0" bIns="0" rIns="0">
            <a:spAutoFit/>
          </a:bodyPr>
          <a:lstStyle/>
          <a:p>
            <a:pPr algn="l" marL="580477" indent="-290238" lvl="1">
              <a:lnSpc>
                <a:spcPts val="3038"/>
              </a:lnSpc>
              <a:buFont typeface="Arial"/>
              <a:buChar char="•"/>
            </a:pPr>
            <a:r>
              <a:rPr lang="en-US" sz="2688">
                <a:solidFill>
                  <a:srgbClr val="336276"/>
                </a:solidFill>
                <a:latin typeface="Canva Sans"/>
                <a:ea typeface="Canva Sans"/>
                <a:cs typeface="Canva Sans"/>
                <a:sym typeface="Canva Sans"/>
              </a:rPr>
              <a:t>Diagrama de base de datos.</a:t>
            </a:r>
          </a:p>
          <a:p>
            <a:pPr algn="l">
              <a:lnSpc>
                <a:spcPts val="3038"/>
              </a:lnSpc>
            </a:pPr>
          </a:p>
          <a:p>
            <a:pPr algn="l" marL="580477" indent="-290238" lvl="1">
              <a:lnSpc>
                <a:spcPts val="3038"/>
              </a:lnSpc>
              <a:buFont typeface="Arial"/>
              <a:buChar char="•"/>
            </a:pPr>
            <a:r>
              <a:rPr lang="en-US" sz="2688">
                <a:solidFill>
                  <a:srgbClr val="336276"/>
                </a:solidFill>
                <a:latin typeface="Canva Sans"/>
                <a:ea typeface="Canva Sans"/>
                <a:cs typeface="Canva Sans"/>
                <a:sym typeface="Canva Sans"/>
              </a:rPr>
              <a:t>P</a:t>
            </a:r>
            <a:r>
              <a:rPr lang="en-US" sz="2688">
                <a:solidFill>
                  <a:srgbClr val="336276"/>
                </a:solidFill>
                <a:latin typeface="Canva Sans"/>
                <a:ea typeface="Canva Sans"/>
                <a:cs typeface="Canva Sans"/>
                <a:sym typeface="Canva Sans"/>
              </a:rPr>
              <a:t>rototipos de interfaz.</a:t>
            </a:r>
          </a:p>
          <a:p>
            <a:pPr algn="l">
              <a:lnSpc>
                <a:spcPts val="3038"/>
              </a:lnSpc>
            </a:pPr>
          </a:p>
          <a:p>
            <a:pPr algn="l" marL="580477" indent="-290238" lvl="1">
              <a:lnSpc>
                <a:spcPts val="3038"/>
              </a:lnSpc>
              <a:buFont typeface="Arial"/>
              <a:buChar char="•"/>
            </a:pPr>
            <a:r>
              <a:rPr lang="en-US" sz="2688">
                <a:solidFill>
                  <a:srgbClr val="336276"/>
                </a:solidFill>
                <a:latin typeface="Canva Sans"/>
                <a:ea typeface="Canva Sans"/>
                <a:cs typeface="Canva Sans"/>
                <a:sym typeface="Canva Sans"/>
              </a:rPr>
              <a:t>Pla</a:t>
            </a:r>
            <a:r>
              <a:rPr lang="en-US" sz="2688">
                <a:solidFill>
                  <a:srgbClr val="336276"/>
                </a:solidFill>
                <a:latin typeface="Canva Sans"/>
                <a:ea typeface="Canva Sans"/>
                <a:cs typeface="Canva Sans"/>
                <a:sym typeface="Canva Sans"/>
              </a:rPr>
              <a:t>taforma funcional en Hostinger.</a:t>
            </a:r>
          </a:p>
          <a:p>
            <a:pPr algn="l">
              <a:lnSpc>
                <a:spcPts val="3038"/>
              </a:lnSpc>
            </a:pPr>
          </a:p>
          <a:p>
            <a:pPr algn="l" marL="580477" indent="-290238" lvl="1">
              <a:lnSpc>
                <a:spcPts val="3038"/>
              </a:lnSpc>
              <a:buFont typeface="Arial"/>
              <a:buChar char="•"/>
            </a:pPr>
            <a:r>
              <a:rPr lang="en-US" sz="2688">
                <a:solidFill>
                  <a:srgbClr val="336276"/>
                </a:solidFill>
                <a:latin typeface="Canva Sans"/>
                <a:ea typeface="Canva Sans"/>
                <a:cs typeface="Canva Sans"/>
                <a:sym typeface="Canva Sans"/>
              </a:rPr>
              <a:t>In</a:t>
            </a:r>
            <a:r>
              <a:rPr lang="en-US" sz="2688">
                <a:solidFill>
                  <a:srgbClr val="336276"/>
                </a:solidFill>
                <a:latin typeface="Canva Sans"/>
                <a:ea typeface="Canva Sans"/>
                <a:cs typeface="Canva Sans"/>
                <a:sym typeface="Canva Sans"/>
              </a:rPr>
              <a:t>forme técnico.</a:t>
            </a:r>
          </a:p>
          <a:p>
            <a:pPr algn="l">
              <a:lnSpc>
                <a:spcPts val="3038"/>
              </a:lnSpc>
            </a:pPr>
          </a:p>
          <a:p>
            <a:pPr algn="l" marL="580477" indent="-290238" lvl="1">
              <a:lnSpc>
                <a:spcPts val="3038"/>
              </a:lnSpc>
              <a:buFont typeface="Arial"/>
              <a:buChar char="•"/>
            </a:pPr>
            <a:r>
              <a:rPr lang="en-US" sz="2688">
                <a:solidFill>
                  <a:srgbClr val="336276"/>
                </a:solidFill>
                <a:latin typeface="Canva Sans"/>
                <a:ea typeface="Canva Sans"/>
                <a:cs typeface="Canva Sans"/>
                <a:sym typeface="Canva Sans"/>
              </a:rPr>
              <a:t>P</a:t>
            </a:r>
            <a:r>
              <a:rPr lang="en-US" sz="2688">
                <a:solidFill>
                  <a:srgbClr val="336276"/>
                </a:solidFill>
                <a:latin typeface="Canva Sans"/>
                <a:ea typeface="Canva Sans"/>
                <a:cs typeface="Canva Sans"/>
                <a:sym typeface="Canva Sans"/>
              </a:rPr>
              <a:t>resentación con demo.</a:t>
            </a:r>
          </a:p>
        </p:txBody>
      </p:sp>
      <p:sp>
        <p:nvSpPr>
          <p:cNvPr name="Freeform 7" id="7"/>
          <p:cNvSpPr/>
          <p:nvPr/>
        </p:nvSpPr>
        <p:spPr>
          <a:xfrm flipH="false" flipV="false" rot="0">
            <a:off x="15331198" y="710022"/>
            <a:ext cx="1928102" cy="939950"/>
          </a:xfrm>
          <a:custGeom>
            <a:avLst/>
            <a:gdLst/>
            <a:ahLst/>
            <a:cxnLst/>
            <a:rect r="r" b="b" t="t" l="l"/>
            <a:pathLst>
              <a:path h="939950" w="1928102">
                <a:moveTo>
                  <a:pt x="0" y="0"/>
                </a:moveTo>
                <a:lnTo>
                  <a:pt x="1928102" y="0"/>
                </a:lnTo>
                <a:lnTo>
                  <a:pt x="1928102" y="939950"/>
                </a:lnTo>
                <a:lnTo>
                  <a:pt x="0" y="939950"/>
                </a:lnTo>
                <a:lnTo>
                  <a:pt x="0" y="0"/>
                </a:lnTo>
                <a:close/>
              </a:path>
            </a:pathLst>
          </a:custGeom>
          <a:blipFill>
            <a:blip r:embed="rId2"/>
            <a:stretch>
              <a:fillRect l="0" t="0" r="0" b="0"/>
            </a:stretch>
          </a:blipFill>
        </p:spPr>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62A9C8"/>
        </a:solidFill>
      </p:bgPr>
    </p:bg>
    <p:spTree>
      <p:nvGrpSpPr>
        <p:cNvPr id="1" name=""/>
        <p:cNvGrpSpPr/>
        <p:nvPr/>
      </p:nvGrpSpPr>
      <p:grpSpPr>
        <a:xfrm>
          <a:off x="0" y="0"/>
          <a:ext cx="0" cy="0"/>
          <a:chOff x="0" y="0"/>
          <a:chExt cx="0" cy="0"/>
        </a:xfrm>
      </p:grpSpPr>
      <p:grpSp>
        <p:nvGrpSpPr>
          <p:cNvPr name="Group 2" id="2"/>
          <p:cNvGrpSpPr/>
          <p:nvPr/>
        </p:nvGrpSpPr>
        <p:grpSpPr>
          <a:xfrm rot="0">
            <a:off x="257175" y="257175"/>
            <a:ext cx="17773650" cy="9772650"/>
            <a:chOff x="0" y="0"/>
            <a:chExt cx="6386393" cy="3511490"/>
          </a:xfrm>
        </p:grpSpPr>
        <p:sp>
          <p:nvSpPr>
            <p:cNvPr name="Freeform 3" id="3"/>
            <p:cNvSpPr/>
            <p:nvPr/>
          </p:nvSpPr>
          <p:spPr>
            <a:xfrm flipH="false" flipV="false" rot="0">
              <a:off x="0" y="0"/>
              <a:ext cx="6386393" cy="3511490"/>
            </a:xfrm>
            <a:custGeom>
              <a:avLst/>
              <a:gdLst/>
              <a:ahLst/>
              <a:cxnLst/>
              <a:rect r="r" b="b" t="t" l="l"/>
              <a:pathLst>
                <a:path h="3511490" w="6386393">
                  <a:moveTo>
                    <a:pt x="27442" y="0"/>
                  </a:moveTo>
                  <a:lnTo>
                    <a:pt x="6358951" y="0"/>
                  </a:lnTo>
                  <a:cubicBezTo>
                    <a:pt x="6366229" y="0"/>
                    <a:pt x="6373209" y="2891"/>
                    <a:pt x="6378356" y="8038"/>
                  </a:cubicBezTo>
                  <a:cubicBezTo>
                    <a:pt x="6383502" y="13184"/>
                    <a:pt x="6386393" y="20164"/>
                    <a:pt x="6386393" y="27442"/>
                  </a:cubicBezTo>
                  <a:lnTo>
                    <a:pt x="6386393" y="3484048"/>
                  </a:lnTo>
                  <a:cubicBezTo>
                    <a:pt x="6386393" y="3491326"/>
                    <a:pt x="6383502" y="3498306"/>
                    <a:pt x="6378356" y="3503452"/>
                  </a:cubicBezTo>
                  <a:cubicBezTo>
                    <a:pt x="6373209" y="3508598"/>
                    <a:pt x="6366229" y="3511490"/>
                    <a:pt x="6358951" y="3511490"/>
                  </a:cubicBezTo>
                  <a:lnTo>
                    <a:pt x="27442" y="3511490"/>
                  </a:lnTo>
                  <a:cubicBezTo>
                    <a:pt x="20164" y="3511490"/>
                    <a:pt x="13184" y="3508598"/>
                    <a:pt x="8038" y="3503452"/>
                  </a:cubicBezTo>
                  <a:cubicBezTo>
                    <a:pt x="2891" y="3498306"/>
                    <a:pt x="0" y="3491326"/>
                    <a:pt x="0" y="3484048"/>
                  </a:cubicBezTo>
                  <a:lnTo>
                    <a:pt x="0" y="27442"/>
                  </a:lnTo>
                  <a:cubicBezTo>
                    <a:pt x="0" y="20164"/>
                    <a:pt x="2891" y="13184"/>
                    <a:pt x="8038" y="8038"/>
                  </a:cubicBezTo>
                  <a:cubicBezTo>
                    <a:pt x="13184" y="2891"/>
                    <a:pt x="20164" y="0"/>
                    <a:pt x="27442" y="0"/>
                  </a:cubicBezTo>
                  <a:close/>
                </a:path>
              </a:pathLst>
            </a:custGeom>
            <a:solidFill>
              <a:srgbClr val="FFFFFF"/>
            </a:solidFill>
          </p:spPr>
        </p:sp>
        <p:sp>
          <p:nvSpPr>
            <p:cNvPr name="TextBox 4" id="4"/>
            <p:cNvSpPr txBox="true"/>
            <p:nvPr/>
          </p:nvSpPr>
          <p:spPr>
            <a:xfrm>
              <a:off x="0" y="0"/>
              <a:ext cx="6386393" cy="3511490"/>
            </a:xfrm>
            <a:prstGeom prst="rect">
              <a:avLst/>
            </a:prstGeom>
          </p:spPr>
          <p:txBody>
            <a:bodyPr anchor="ctr" rtlCol="false" tIns="50667" lIns="50667" bIns="50667" rIns="50667"/>
            <a:lstStyle/>
            <a:p>
              <a:pPr algn="ctr">
                <a:lnSpc>
                  <a:spcPts val="1388"/>
                </a:lnSpc>
              </a:pPr>
            </a:p>
          </p:txBody>
        </p:sp>
      </p:grpSp>
      <p:sp>
        <p:nvSpPr>
          <p:cNvPr name="TextBox 5" id="5"/>
          <p:cNvSpPr txBox="true"/>
          <p:nvPr/>
        </p:nvSpPr>
        <p:spPr>
          <a:xfrm rot="0">
            <a:off x="1028700" y="1849997"/>
            <a:ext cx="16230600" cy="1016636"/>
          </a:xfrm>
          <a:prstGeom prst="rect">
            <a:avLst/>
          </a:prstGeom>
        </p:spPr>
        <p:txBody>
          <a:bodyPr anchor="t" rtlCol="false" tIns="0" lIns="0" bIns="0" rIns="0">
            <a:spAutoFit/>
          </a:bodyPr>
          <a:lstStyle/>
          <a:p>
            <a:pPr algn="ctr" marL="0" indent="0" lvl="0">
              <a:lnSpc>
                <a:spcPts val="7520"/>
              </a:lnSpc>
              <a:spcBef>
                <a:spcPct val="0"/>
              </a:spcBef>
            </a:pPr>
            <a:r>
              <a:rPr lang="en-US" b="true" sz="8000">
                <a:solidFill>
                  <a:srgbClr val="336276"/>
                </a:solidFill>
                <a:latin typeface="Canva Sans Bold"/>
                <a:ea typeface="Canva Sans Bold"/>
                <a:cs typeface="Canva Sans Bold"/>
                <a:sym typeface="Canva Sans Bold"/>
              </a:rPr>
              <a:t>Conclusiones</a:t>
            </a:r>
          </a:p>
        </p:txBody>
      </p:sp>
      <p:sp>
        <p:nvSpPr>
          <p:cNvPr name="TextBox 6" id="6"/>
          <p:cNvSpPr txBox="true"/>
          <p:nvPr/>
        </p:nvSpPr>
        <p:spPr>
          <a:xfrm rot="0">
            <a:off x="2002710" y="4400204"/>
            <a:ext cx="14282579" cy="2681377"/>
          </a:xfrm>
          <a:prstGeom prst="rect">
            <a:avLst/>
          </a:prstGeom>
        </p:spPr>
        <p:txBody>
          <a:bodyPr anchor="t" rtlCol="false" tIns="0" lIns="0" bIns="0" rIns="0">
            <a:spAutoFit/>
          </a:bodyPr>
          <a:lstStyle/>
          <a:p>
            <a:pPr algn="l">
              <a:lnSpc>
                <a:spcPts val="3038"/>
              </a:lnSpc>
            </a:pPr>
            <a:r>
              <a:rPr lang="en-US" sz="2688">
                <a:solidFill>
                  <a:srgbClr val="336276"/>
                </a:solidFill>
                <a:latin typeface="Canva Sans"/>
                <a:ea typeface="Canva Sans"/>
                <a:cs typeface="Canva Sans"/>
                <a:sym typeface="Canva Sans"/>
              </a:rPr>
              <a:t>Es una buena instancia para reforzar lo aprendido durante los semestres de la carrera, poniendo en práctica nuestros conocimientos en programación, base de datos y gestión de proyectos. Ademas nos ayudará a prepararnos mucho mejor en ambito de las metodologias ágiles porque las estaremos utilizando a diario.</a:t>
            </a:r>
          </a:p>
          <a:p>
            <a:pPr algn="l">
              <a:lnSpc>
                <a:spcPts val="3038"/>
              </a:lnSpc>
            </a:pPr>
          </a:p>
          <a:p>
            <a:pPr algn="l">
              <a:lnSpc>
                <a:spcPts val="3038"/>
              </a:lnSpc>
            </a:pPr>
            <a:r>
              <a:rPr lang="en-US" sz="2688">
                <a:solidFill>
                  <a:srgbClr val="336276"/>
                </a:solidFill>
                <a:latin typeface="Canva Sans"/>
                <a:ea typeface="Canva Sans"/>
                <a:cs typeface="Canva Sans"/>
                <a:sym typeface="Canva Sans"/>
              </a:rPr>
              <a:t>Agradecemos a la empresa ideomaker por apoyarnos en nuestro proyecto, dando feedback y siendo nuestro usuario en el proceso.</a:t>
            </a:r>
          </a:p>
        </p:txBody>
      </p:sp>
      <p:sp>
        <p:nvSpPr>
          <p:cNvPr name="Freeform 7" id="7"/>
          <p:cNvSpPr/>
          <p:nvPr/>
        </p:nvSpPr>
        <p:spPr>
          <a:xfrm flipH="false" flipV="false" rot="0">
            <a:off x="15331198" y="710022"/>
            <a:ext cx="1928102" cy="939950"/>
          </a:xfrm>
          <a:custGeom>
            <a:avLst/>
            <a:gdLst/>
            <a:ahLst/>
            <a:cxnLst/>
            <a:rect r="r" b="b" t="t" l="l"/>
            <a:pathLst>
              <a:path h="939950" w="1928102">
                <a:moveTo>
                  <a:pt x="0" y="0"/>
                </a:moveTo>
                <a:lnTo>
                  <a:pt x="1928102" y="0"/>
                </a:lnTo>
                <a:lnTo>
                  <a:pt x="1928102" y="939950"/>
                </a:lnTo>
                <a:lnTo>
                  <a:pt x="0" y="939950"/>
                </a:lnTo>
                <a:lnTo>
                  <a:pt x="0" y="0"/>
                </a:lnTo>
                <a:close/>
              </a:path>
            </a:pathLst>
          </a:custGeom>
          <a:blipFill>
            <a:blip r:embed="rId2"/>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62A9C8"/>
        </a:solidFill>
      </p:bgPr>
    </p:bg>
    <p:spTree>
      <p:nvGrpSpPr>
        <p:cNvPr id="1" name=""/>
        <p:cNvGrpSpPr/>
        <p:nvPr/>
      </p:nvGrpSpPr>
      <p:grpSpPr>
        <a:xfrm>
          <a:off x="0" y="0"/>
          <a:ext cx="0" cy="0"/>
          <a:chOff x="0" y="0"/>
          <a:chExt cx="0" cy="0"/>
        </a:xfrm>
      </p:grpSpPr>
      <p:grpSp>
        <p:nvGrpSpPr>
          <p:cNvPr name="Group 2" id="2"/>
          <p:cNvGrpSpPr/>
          <p:nvPr/>
        </p:nvGrpSpPr>
        <p:grpSpPr>
          <a:xfrm rot="0">
            <a:off x="257175" y="257175"/>
            <a:ext cx="17773650" cy="9772650"/>
            <a:chOff x="0" y="0"/>
            <a:chExt cx="6386393" cy="3511490"/>
          </a:xfrm>
        </p:grpSpPr>
        <p:sp>
          <p:nvSpPr>
            <p:cNvPr name="Freeform 3" id="3"/>
            <p:cNvSpPr/>
            <p:nvPr/>
          </p:nvSpPr>
          <p:spPr>
            <a:xfrm flipH="false" flipV="false" rot="0">
              <a:off x="0" y="0"/>
              <a:ext cx="6386393" cy="3511490"/>
            </a:xfrm>
            <a:custGeom>
              <a:avLst/>
              <a:gdLst/>
              <a:ahLst/>
              <a:cxnLst/>
              <a:rect r="r" b="b" t="t" l="l"/>
              <a:pathLst>
                <a:path h="3511490" w="6386393">
                  <a:moveTo>
                    <a:pt x="27442" y="0"/>
                  </a:moveTo>
                  <a:lnTo>
                    <a:pt x="6358951" y="0"/>
                  </a:lnTo>
                  <a:cubicBezTo>
                    <a:pt x="6366229" y="0"/>
                    <a:pt x="6373209" y="2891"/>
                    <a:pt x="6378356" y="8038"/>
                  </a:cubicBezTo>
                  <a:cubicBezTo>
                    <a:pt x="6383502" y="13184"/>
                    <a:pt x="6386393" y="20164"/>
                    <a:pt x="6386393" y="27442"/>
                  </a:cubicBezTo>
                  <a:lnTo>
                    <a:pt x="6386393" y="3484048"/>
                  </a:lnTo>
                  <a:cubicBezTo>
                    <a:pt x="6386393" y="3491326"/>
                    <a:pt x="6383502" y="3498306"/>
                    <a:pt x="6378356" y="3503452"/>
                  </a:cubicBezTo>
                  <a:cubicBezTo>
                    <a:pt x="6373209" y="3508598"/>
                    <a:pt x="6366229" y="3511490"/>
                    <a:pt x="6358951" y="3511490"/>
                  </a:cubicBezTo>
                  <a:lnTo>
                    <a:pt x="27442" y="3511490"/>
                  </a:lnTo>
                  <a:cubicBezTo>
                    <a:pt x="20164" y="3511490"/>
                    <a:pt x="13184" y="3508598"/>
                    <a:pt x="8038" y="3503452"/>
                  </a:cubicBezTo>
                  <a:cubicBezTo>
                    <a:pt x="2891" y="3498306"/>
                    <a:pt x="0" y="3491326"/>
                    <a:pt x="0" y="3484048"/>
                  </a:cubicBezTo>
                  <a:lnTo>
                    <a:pt x="0" y="27442"/>
                  </a:lnTo>
                  <a:cubicBezTo>
                    <a:pt x="0" y="20164"/>
                    <a:pt x="2891" y="13184"/>
                    <a:pt x="8038" y="8038"/>
                  </a:cubicBezTo>
                  <a:cubicBezTo>
                    <a:pt x="13184" y="2891"/>
                    <a:pt x="20164" y="0"/>
                    <a:pt x="27442" y="0"/>
                  </a:cubicBezTo>
                  <a:close/>
                </a:path>
              </a:pathLst>
            </a:custGeom>
            <a:solidFill>
              <a:srgbClr val="FFFFFF"/>
            </a:solidFill>
          </p:spPr>
        </p:sp>
        <p:sp>
          <p:nvSpPr>
            <p:cNvPr name="TextBox 4" id="4"/>
            <p:cNvSpPr txBox="true"/>
            <p:nvPr/>
          </p:nvSpPr>
          <p:spPr>
            <a:xfrm>
              <a:off x="0" y="0"/>
              <a:ext cx="6386393" cy="3511490"/>
            </a:xfrm>
            <a:prstGeom prst="rect">
              <a:avLst/>
            </a:prstGeom>
          </p:spPr>
          <p:txBody>
            <a:bodyPr anchor="ctr" rtlCol="false" tIns="50667" lIns="50667" bIns="50667" rIns="50667"/>
            <a:lstStyle/>
            <a:p>
              <a:pPr algn="ctr">
                <a:lnSpc>
                  <a:spcPts val="1388"/>
                </a:lnSpc>
              </a:pPr>
            </a:p>
          </p:txBody>
        </p:sp>
      </p:grpSp>
      <p:grpSp>
        <p:nvGrpSpPr>
          <p:cNvPr name="Group 5" id="5"/>
          <p:cNvGrpSpPr/>
          <p:nvPr/>
        </p:nvGrpSpPr>
        <p:grpSpPr>
          <a:xfrm rot="0">
            <a:off x="3560178" y="3666774"/>
            <a:ext cx="2931335" cy="2931335"/>
            <a:chOff x="0" y="0"/>
            <a:chExt cx="6350000" cy="6350000"/>
          </a:xfrm>
        </p:grpSpPr>
        <p:sp>
          <p:nvSpPr>
            <p:cNvPr name="Freeform 6" id="6"/>
            <p:cNvSpPr/>
            <p:nvPr/>
          </p:nvSpPr>
          <p:spPr>
            <a:xfrm flipH="false" flipV="false" rot="0">
              <a:off x="541020" y="537210"/>
              <a:ext cx="5255260" cy="5255260"/>
            </a:xfrm>
            <a:custGeom>
              <a:avLst/>
              <a:gdLst/>
              <a:ahLst/>
              <a:cxnLst/>
              <a:rect r="r" b="b" t="t" l="l"/>
              <a:pathLst>
                <a:path h="5255260" w="5255260">
                  <a:moveTo>
                    <a:pt x="2627630" y="0"/>
                  </a:moveTo>
                  <a:cubicBezTo>
                    <a:pt x="1176430" y="0"/>
                    <a:pt x="0" y="1176430"/>
                    <a:pt x="0" y="2627630"/>
                  </a:cubicBezTo>
                  <a:cubicBezTo>
                    <a:pt x="0" y="4078830"/>
                    <a:pt x="1176430" y="5255260"/>
                    <a:pt x="2627630" y="5255260"/>
                  </a:cubicBezTo>
                  <a:cubicBezTo>
                    <a:pt x="4078830" y="5255260"/>
                    <a:pt x="5255260" y="4078830"/>
                    <a:pt x="5255260" y="2627630"/>
                  </a:cubicBezTo>
                  <a:cubicBezTo>
                    <a:pt x="5255260" y="1176430"/>
                    <a:pt x="4078830" y="0"/>
                    <a:pt x="2627630" y="0"/>
                  </a:cubicBezTo>
                  <a:close/>
                </a:path>
              </a:pathLst>
            </a:custGeom>
            <a:blipFill>
              <a:blip r:embed="rId2"/>
              <a:stretch>
                <a:fillRect l="0" t="0" r="0" b="0"/>
              </a:stretch>
            </a:blipFill>
          </p:spPr>
        </p:sp>
      </p:grpSp>
      <p:grpSp>
        <p:nvGrpSpPr>
          <p:cNvPr name="Group 7" id="7"/>
          <p:cNvGrpSpPr/>
          <p:nvPr/>
        </p:nvGrpSpPr>
        <p:grpSpPr>
          <a:xfrm rot="0">
            <a:off x="7678333" y="3666774"/>
            <a:ext cx="2931335" cy="2931335"/>
            <a:chOff x="0" y="0"/>
            <a:chExt cx="6350000" cy="6350000"/>
          </a:xfrm>
        </p:grpSpPr>
        <p:sp>
          <p:nvSpPr>
            <p:cNvPr name="Freeform 8" id="8"/>
            <p:cNvSpPr/>
            <p:nvPr/>
          </p:nvSpPr>
          <p:spPr>
            <a:xfrm flipH="false" flipV="false" rot="0">
              <a:off x="541020" y="537210"/>
              <a:ext cx="5255260" cy="5255260"/>
            </a:xfrm>
            <a:custGeom>
              <a:avLst/>
              <a:gdLst/>
              <a:ahLst/>
              <a:cxnLst/>
              <a:rect r="r" b="b" t="t" l="l"/>
              <a:pathLst>
                <a:path h="5255260" w="5255260">
                  <a:moveTo>
                    <a:pt x="2627630" y="0"/>
                  </a:moveTo>
                  <a:cubicBezTo>
                    <a:pt x="1176430" y="0"/>
                    <a:pt x="0" y="1176430"/>
                    <a:pt x="0" y="2627630"/>
                  </a:cubicBezTo>
                  <a:cubicBezTo>
                    <a:pt x="0" y="4078830"/>
                    <a:pt x="1176430" y="5255260"/>
                    <a:pt x="2627630" y="5255260"/>
                  </a:cubicBezTo>
                  <a:cubicBezTo>
                    <a:pt x="4078830" y="5255260"/>
                    <a:pt x="5255260" y="4078830"/>
                    <a:pt x="5255260" y="2627630"/>
                  </a:cubicBezTo>
                  <a:cubicBezTo>
                    <a:pt x="5255260" y="1176430"/>
                    <a:pt x="4078830" y="0"/>
                    <a:pt x="2627630" y="0"/>
                  </a:cubicBezTo>
                  <a:close/>
                </a:path>
              </a:pathLst>
            </a:custGeom>
            <a:solidFill>
              <a:srgbClr val="000000">
                <a:alpha val="0"/>
              </a:srgbClr>
            </a:solidFill>
            <a:ln w="12700">
              <a:solidFill>
                <a:srgbClr val="000000"/>
              </a:solidFill>
            </a:ln>
          </p:spPr>
        </p:sp>
      </p:grpSp>
      <p:grpSp>
        <p:nvGrpSpPr>
          <p:cNvPr name="Group 9" id="9"/>
          <p:cNvGrpSpPr/>
          <p:nvPr/>
        </p:nvGrpSpPr>
        <p:grpSpPr>
          <a:xfrm rot="0">
            <a:off x="11800674" y="3666774"/>
            <a:ext cx="2931335" cy="2931335"/>
            <a:chOff x="0" y="0"/>
            <a:chExt cx="6350000" cy="6350000"/>
          </a:xfrm>
        </p:grpSpPr>
        <p:sp>
          <p:nvSpPr>
            <p:cNvPr name="Freeform 10" id="10"/>
            <p:cNvSpPr/>
            <p:nvPr/>
          </p:nvSpPr>
          <p:spPr>
            <a:xfrm flipH="false" flipV="false" rot="0">
              <a:off x="541020" y="537210"/>
              <a:ext cx="5255260" cy="5255260"/>
            </a:xfrm>
            <a:custGeom>
              <a:avLst/>
              <a:gdLst/>
              <a:ahLst/>
              <a:cxnLst/>
              <a:rect r="r" b="b" t="t" l="l"/>
              <a:pathLst>
                <a:path h="5255260" w="5255260">
                  <a:moveTo>
                    <a:pt x="2627630" y="0"/>
                  </a:moveTo>
                  <a:cubicBezTo>
                    <a:pt x="1176430" y="0"/>
                    <a:pt x="0" y="1176430"/>
                    <a:pt x="0" y="2627630"/>
                  </a:cubicBezTo>
                  <a:cubicBezTo>
                    <a:pt x="0" y="4078830"/>
                    <a:pt x="1176430" y="5255260"/>
                    <a:pt x="2627630" y="5255260"/>
                  </a:cubicBezTo>
                  <a:cubicBezTo>
                    <a:pt x="4078830" y="5255260"/>
                    <a:pt x="5255260" y="4078830"/>
                    <a:pt x="5255260" y="2627630"/>
                  </a:cubicBezTo>
                  <a:cubicBezTo>
                    <a:pt x="5255260" y="1176430"/>
                    <a:pt x="4078830" y="0"/>
                    <a:pt x="2627630" y="0"/>
                  </a:cubicBezTo>
                  <a:close/>
                </a:path>
              </a:pathLst>
            </a:custGeom>
            <a:blipFill>
              <a:blip r:embed="rId3"/>
              <a:stretch>
                <a:fillRect l="-7360" t="0" r="-7360" b="0"/>
              </a:stretch>
            </a:blipFill>
          </p:spPr>
        </p:sp>
      </p:grpSp>
      <p:sp>
        <p:nvSpPr>
          <p:cNvPr name="TextBox 11" id="11"/>
          <p:cNvSpPr txBox="true"/>
          <p:nvPr/>
        </p:nvSpPr>
        <p:spPr>
          <a:xfrm rot="0">
            <a:off x="1028700" y="1849997"/>
            <a:ext cx="16230600" cy="1016636"/>
          </a:xfrm>
          <a:prstGeom prst="rect">
            <a:avLst/>
          </a:prstGeom>
        </p:spPr>
        <p:txBody>
          <a:bodyPr anchor="t" rtlCol="false" tIns="0" lIns="0" bIns="0" rIns="0">
            <a:spAutoFit/>
          </a:bodyPr>
          <a:lstStyle/>
          <a:p>
            <a:pPr algn="ctr" marL="0" indent="0" lvl="0">
              <a:lnSpc>
                <a:spcPts val="7520"/>
              </a:lnSpc>
              <a:spcBef>
                <a:spcPct val="0"/>
              </a:spcBef>
            </a:pPr>
            <a:r>
              <a:rPr lang="en-US" b="true" sz="8000">
                <a:solidFill>
                  <a:srgbClr val="336276"/>
                </a:solidFill>
                <a:latin typeface="Canva Sans Bold"/>
                <a:ea typeface="Canva Sans Bold"/>
                <a:cs typeface="Canva Sans Bold"/>
                <a:sym typeface="Canva Sans Bold"/>
              </a:rPr>
              <a:t>Equipo</a:t>
            </a:r>
          </a:p>
        </p:txBody>
      </p:sp>
      <p:sp>
        <p:nvSpPr>
          <p:cNvPr name="TextBox 12" id="12"/>
          <p:cNvSpPr txBox="true"/>
          <p:nvPr/>
        </p:nvSpPr>
        <p:spPr>
          <a:xfrm rot="0">
            <a:off x="3731599" y="6743930"/>
            <a:ext cx="2588492" cy="1159510"/>
          </a:xfrm>
          <a:prstGeom prst="rect">
            <a:avLst/>
          </a:prstGeom>
        </p:spPr>
        <p:txBody>
          <a:bodyPr anchor="t" rtlCol="false" tIns="0" lIns="0" bIns="0" rIns="0">
            <a:spAutoFit/>
          </a:bodyPr>
          <a:lstStyle/>
          <a:p>
            <a:pPr algn="ctr">
              <a:lnSpc>
                <a:spcPts val="4519"/>
              </a:lnSpc>
            </a:pPr>
            <a:r>
              <a:rPr lang="en-US" sz="3999">
                <a:solidFill>
                  <a:srgbClr val="336276"/>
                </a:solidFill>
                <a:latin typeface="Canva Sans"/>
                <a:ea typeface="Canva Sans"/>
                <a:cs typeface="Canva Sans"/>
                <a:sym typeface="Canva Sans"/>
              </a:rPr>
              <a:t>Elvis Andrade</a:t>
            </a:r>
          </a:p>
        </p:txBody>
      </p:sp>
      <p:sp>
        <p:nvSpPr>
          <p:cNvPr name="TextBox 13" id="13"/>
          <p:cNvSpPr txBox="true"/>
          <p:nvPr/>
        </p:nvSpPr>
        <p:spPr>
          <a:xfrm rot="0">
            <a:off x="7615492" y="6743930"/>
            <a:ext cx="3061203" cy="1159510"/>
          </a:xfrm>
          <a:prstGeom prst="rect">
            <a:avLst/>
          </a:prstGeom>
        </p:spPr>
        <p:txBody>
          <a:bodyPr anchor="t" rtlCol="false" tIns="0" lIns="0" bIns="0" rIns="0">
            <a:spAutoFit/>
          </a:bodyPr>
          <a:lstStyle/>
          <a:p>
            <a:pPr algn="ctr">
              <a:lnSpc>
                <a:spcPts val="4519"/>
              </a:lnSpc>
            </a:pPr>
            <a:r>
              <a:rPr lang="en-US" sz="3999">
                <a:solidFill>
                  <a:srgbClr val="336276"/>
                </a:solidFill>
                <a:latin typeface="Canva Sans"/>
                <a:ea typeface="Canva Sans"/>
                <a:cs typeface="Canva Sans"/>
                <a:sym typeface="Canva Sans"/>
              </a:rPr>
              <a:t>Maximiliano Betta</a:t>
            </a:r>
          </a:p>
        </p:txBody>
      </p:sp>
      <p:sp>
        <p:nvSpPr>
          <p:cNvPr name="TextBox 14" id="14"/>
          <p:cNvSpPr txBox="true"/>
          <p:nvPr/>
        </p:nvSpPr>
        <p:spPr>
          <a:xfrm rot="0">
            <a:off x="11972095" y="6743930"/>
            <a:ext cx="2588492" cy="1159510"/>
          </a:xfrm>
          <a:prstGeom prst="rect">
            <a:avLst/>
          </a:prstGeom>
        </p:spPr>
        <p:txBody>
          <a:bodyPr anchor="t" rtlCol="false" tIns="0" lIns="0" bIns="0" rIns="0">
            <a:spAutoFit/>
          </a:bodyPr>
          <a:lstStyle/>
          <a:p>
            <a:pPr algn="ctr">
              <a:lnSpc>
                <a:spcPts val="4519"/>
              </a:lnSpc>
            </a:pPr>
            <a:r>
              <a:rPr lang="en-US" sz="3999">
                <a:solidFill>
                  <a:srgbClr val="336276"/>
                </a:solidFill>
                <a:latin typeface="Canva Sans"/>
                <a:ea typeface="Canva Sans"/>
                <a:cs typeface="Canva Sans"/>
                <a:sym typeface="Canva Sans"/>
              </a:rPr>
              <a:t>Rodrigo Mendoza</a:t>
            </a:r>
          </a:p>
        </p:txBody>
      </p:sp>
      <p:sp>
        <p:nvSpPr>
          <p:cNvPr name="Freeform 15" id="15"/>
          <p:cNvSpPr/>
          <p:nvPr/>
        </p:nvSpPr>
        <p:spPr>
          <a:xfrm flipH="false" flipV="false" rot="0">
            <a:off x="15331198" y="710022"/>
            <a:ext cx="1928102" cy="939950"/>
          </a:xfrm>
          <a:custGeom>
            <a:avLst/>
            <a:gdLst/>
            <a:ahLst/>
            <a:cxnLst/>
            <a:rect r="r" b="b" t="t" l="l"/>
            <a:pathLst>
              <a:path h="939950" w="1928102">
                <a:moveTo>
                  <a:pt x="0" y="0"/>
                </a:moveTo>
                <a:lnTo>
                  <a:pt x="1928102" y="0"/>
                </a:lnTo>
                <a:lnTo>
                  <a:pt x="1928102" y="939950"/>
                </a:lnTo>
                <a:lnTo>
                  <a:pt x="0" y="939950"/>
                </a:lnTo>
                <a:lnTo>
                  <a:pt x="0" y="0"/>
                </a:lnTo>
                <a:close/>
              </a:path>
            </a:pathLst>
          </a:custGeom>
          <a:blipFill>
            <a:blip r:embed="rId4"/>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62A9C8"/>
        </a:solidFill>
      </p:bgPr>
    </p:bg>
    <p:spTree>
      <p:nvGrpSpPr>
        <p:cNvPr id="1" name=""/>
        <p:cNvGrpSpPr/>
        <p:nvPr/>
      </p:nvGrpSpPr>
      <p:grpSpPr>
        <a:xfrm>
          <a:off x="0" y="0"/>
          <a:ext cx="0" cy="0"/>
          <a:chOff x="0" y="0"/>
          <a:chExt cx="0" cy="0"/>
        </a:xfrm>
      </p:grpSpPr>
      <p:grpSp>
        <p:nvGrpSpPr>
          <p:cNvPr name="Group 2" id="2"/>
          <p:cNvGrpSpPr/>
          <p:nvPr/>
        </p:nvGrpSpPr>
        <p:grpSpPr>
          <a:xfrm rot="0">
            <a:off x="257175" y="257175"/>
            <a:ext cx="17773650" cy="9772650"/>
            <a:chOff x="0" y="0"/>
            <a:chExt cx="6386393" cy="3511490"/>
          </a:xfrm>
        </p:grpSpPr>
        <p:sp>
          <p:nvSpPr>
            <p:cNvPr name="Freeform 3" id="3"/>
            <p:cNvSpPr/>
            <p:nvPr/>
          </p:nvSpPr>
          <p:spPr>
            <a:xfrm flipH="false" flipV="false" rot="0">
              <a:off x="0" y="0"/>
              <a:ext cx="6386393" cy="3511490"/>
            </a:xfrm>
            <a:custGeom>
              <a:avLst/>
              <a:gdLst/>
              <a:ahLst/>
              <a:cxnLst/>
              <a:rect r="r" b="b" t="t" l="l"/>
              <a:pathLst>
                <a:path h="3511490" w="6386393">
                  <a:moveTo>
                    <a:pt x="27442" y="0"/>
                  </a:moveTo>
                  <a:lnTo>
                    <a:pt x="6358951" y="0"/>
                  </a:lnTo>
                  <a:cubicBezTo>
                    <a:pt x="6366229" y="0"/>
                    <a:pt x="6373209" y="2891"/>
                    <a:pt x="6378356" y="8038"/>
                  </a:cubicBezTo>
                  <a:cubicBezTo>
                    <a:pt x="6383502" y="13184"/>
                    <a:pt x="6386393" y="20164"/>
                    <a:pt x="6386393" y="27442"/>
                  </a:cubicBezTo>
                  <a:lnTo>
                    <a:pt x="6386393" y="3484048"/>
                  </a:lnTo>
                  <a:cubicBezTo>
                    <a:pt x="6386393" y="3491326"/>
                    <a:pt x="6383502" y="3498306"/>
                    <a:pt x="6378356" y="3503452"/>
                  </a:cubicBezTo>
                  <a:cubicBezTo>
                    <a:pt x="6373209" y="3508598"/>
                    <a:pt x="6366229" y="3511490"/>
                    <a:pt x="6358951" y="3511490"/>
                  </a:cubicBezTo>
                  <a:lnTo>
                    <a:pt x="27442" y="3511490"/>
                  </a:lnTo>
                  <a:cubicBezTo>
                    <a:pt x="20164" y="3511490"/>
                    <a:pt x="13184" y="3508598"/>
                    <a:pt x="8038" y="3503452"/>
                  </a:cubicBezTo>
                  <a:cubicBezTo>
                    <a:pt x="2891" y="3498306"/>
                    <a:pt x="0" y="3491326"/>
                    <a:pt x="0" y="3484048"/>
                  </a:cubicBezTo>
                  <a:lnTo>
                    <a:pt x="0" y="27442"/>
                  </a:lnTo>
                  <a:cubicBezTo>
                    <a:pt x="0" y="20164"/>
                    <a:pt x="2891" y="13184"/>
                    <a:pt x="8038" y="8038"/>
                  </a:cubicBezTo>
                  <a:cubicBezTo>
                    <a:pt x="13184" y="2891"/>
                    <a:pt x="20164" y="0"/>
                    <a:pt x="27442" y="0"/>
                  </a:cubicBezTo>
                  <a:close/>
                </a:path>
              </a:pathLst>
            </a:custGeom>
            <a:solidFill>
              <a:srgbClr val="FFFFFF"/>
            </a:solidFill>
          </p:spPr>
        </p:sp>
        <p:sp>
          <p:nvSpPr>
            <p:cNvPr name="TextBox 4" id="4"/>
            <p:cNvSpPr txBox="true"/>
            <p:nvPr/>
          </p:nvSpPr>
          <p:spPr>
            <a:xfrm>
              <a:off x="0" y="0"/>
              <a:ext cx="6386393" cy="3511490"/>
            </a:xfrm>
            <a:prstGeom prst="rect">
              <a:avLst/>
            </a:prstGeom>
          </p:spPr>
          <p:txBody>
            <a:bodyPr anchor="ctr" rtlCol="false" tIns="50667" lIns="50667" bIns="50667" rIns="50667"/>
            <a:lstStyle/>
            <a:p>
              <a:pPr algn="ctr">
                <a:lnSpc>
                  <a:spcPts val="1388"/>
                </a:lnSpc>
              </a:pPr>
            </a:p>
          </p:txBody>
        </p:sp>
      </p:grpSp>
      <p:sp>
        <p:nvSpPr>
          <p:cNvPr name="TextBox 5" id="5"/>
          <p:cNvSpPr txBox="true"/>
          <p:nvPr/>
        </p:nvSpPr>
        <p:spPr>
          <a:xfrm rot="0">
            <a:off x="1028700" y="1849997"/>
            <a:ext cx="16230600" cy="1016636"/>
          </a:xfrm>
          <a:prstGeom prst="rect">
            <a:avLst/>
          </a:prstGeom>
        </p:spPr>
        <p:txBody>
          <a:bodyPr anchor="t" rtlCol="false" tIns="0" lIns="0" bIns="0" rIns="0">
            <a:spAutoFit/>
          </a:bodyPr>
          <a:lstStyle/>
          <a:p>
            <a:pPr algn="ctr" marL="0" indent="0" lvl="0">
              <a:lnSpc>
                <a:spcPts val="7520"/>
              </a:lnSpc>
              <a:spcBef>
                <a:spcPct val="0"/>
              </a:spcBef>
            </a:pPr>
            <a:r>
              <a:rPr lang="en-US" b="true" sz="8000">
                <a:solidFill>
                  <a:srgbClr val="336276"/>
                </a:solidFill>
                <a:latin typeface="Canva Sans Bold"/>
                <a:ea typeface="Canva Sans Bold"/>
                <a:cs typeface="Canva Sans Bold"/>
                <a:sym typeface="Canva Sans Bold"/>
              </a:rPr>
              <a:t>Introducción</a:t>
            </a:r>
          </a:p>
        </p:txBody>
      </p:sp>
      <p:sp>
        <p:nvSpPr>
          <p:cNvPr name="Freeform 6" id="6"/>
          <p:cNvSpPr/>
          <p:nvPr/>
        </p:nvSpPr>
        <p:spPr>
          <a:xfrm flipH="false" flipV="false" rot="0">
            <a:off x="15331198" y="710022"/>
            <a:ext cx="1928102" cy="939950"/>
          </a:xfrm>
          <a:custGeom>
            <a:avLst/>
            <a:gdLst/>
            <a:ahLst/>
            <a:cxnLst/>
            <a:rect r="r" b="b" t="t" l="l"/>
            <a:pathLst>
              <a:path h="939950" w="1928102">
                <a:moveTo>
                  <a:pt x="0" y="0"/>
                </a:moveTo>
                <a:lnTo>
                  <a:pt x="1928102" y="0"/>
                </a:lnTo>
                <a:lnTo>
                  <a:pt x="1928102" y="939950"/>
                </a:lnTo>
                <a:lnTo>
                  <a:pt x="0" y="939950"/>
                </a:lnTo>
                <a:lnTo>
                  <a:pt x="0" y="0"/>
                </a:lnTo>
                <a:close/>
              </a:path>
            </a:pathLst>
          </a:custGeom>
          <a:blipFill>
            <a:blip r:embed="rId2"/>
            <a:stretch>
              <a:fillRect l="0" t="0" r="0" b="0"/>
            </a:stretch>
          </a:blipFill>
        </p:spPr>
      </p:sp>
      <p:sp>
        <p:nvSpPr>
          <p:cNvPr name="Freeform 7" id="7"/>
          <p:cNvSpPr/>
          <p:nvPr/>
        </p:nvSpPr>
        <p:spPr>
          <a:xfrm flipH="false" flipV="false" rot="0">
            <a:off x="9652868" y="3886171"/>
            <a:ext cx="7448862" cy="4109968"/>
          </a:xfrm>
          <a:custGeom>
            <a:avLst/>
            <a:gdLst/>
            <a:ahLst/>
            <a:cxnLst/>
            <a:rect r="r" b="b" t="t" l="l"/>
            <a:pathLst>
              <a:path h="4109968" w="7448862">
                <a:moveTo>
                  <a:pt x="0" y="0"/>
                </a:moveTo>
                <a:lnTo>
                  <a:pt x="7448862" y="0"/>
                </a:lnTo>
                <a:lnTo>
                  <a:pt x="7448862" y="4109968"/>
                </a:lnTo>
                <a:lnTo>
                  <a:pt x="0" y="4109968"/>
                </a:lnTo>
                <a:lnTo>
                  <a:pt x="0" y="0"/>
                </a:lnTo>
                <a:close/>
              </a:path>
            </a:pathLst>
          </a:custGeom>
          <a:blipFill>
            <a:blip r:embed="rId3"/>
            <a:stretch>
              <a:fillRect l="0" t="0" r="0" b="0"/>
            </a:stretch>
          </a:blipFill>
        </p:spPr>
      </p:sp>
      <p:sp>
        <p:nvSpPr>
          <p:cNvPr name="TextBox 8" id="8"/>
          <p:cNvSpPr txBox="true"/>
          <p:nvPr/>
        </p:nvSpPr>
        <p:spPr>
          <a:xfrm rot="0">
            <a:off x="1028700" y="3652729"/>
            <a:ext cx="8362439" cy="4586377"/>
          </a:xfrm>
          <a:prstGeom prst="rect">
            <a:avLst/>
          </a:prstGeom>
        </p:spPr>
        <p:txBody>
          <a:bodyPr anchor="t" rtlCol="false" tIns="0" lIns="0" bIns="0" rIns="0">
            <a:spAutoFit/>
          </a:bodyPr>
          <a:lstStyle/>
          <a:p>
            <a:pPr algn="l">
              <a:lnSpc>
                <a:spcPts val="3038"/>
              </a:lnSpc>
            </a:pPr>
            <a:r>
              <a:rPr lang="en-US" sz="2688" b="true">
                <a:solidFill>
                  <a:srgbClr val="336276"/>
                </a:solidFill>
                <a:latin typeface="Canva Sans Bold"/>
                <a:ea typeface="Canva Sans Bold"/>
                <a:cs typeface="Canva Sans Bold"/>
                <a:sym typeface="Canva Sans Bold"/>
              </a:rPr>
              <a:t>Contenido:</a:t>
            </a:r>
          </a:p>
          <a:p>
            <a:pPr algn="l" marL="580477" indent="-290238" lvl="1">
              <a:lnSpc>
                <a:spcPts val="3038"/>
              </a:lnSpc>
              <a:buFont typeface="Arial"/>
              <a:buChar char="•"/>
            </a:pPr>
            <a:r>
              <a:rPr lang="en-US" sz="2688">
                <a:solidFill>
                  <a:srgbClr val="336276"/>
                </a:solidFill>
                <a:latin typeface="Canva Sans"/>
                <a:ea typeface="Canva Sans"/>
                <a:cs typeface="Canva Sans"/>
                <a:sym typeface="Canva Sans"/>
              </a:rPr>
              <a:t>Proyecto APT orientado a optimizar la g</a:t>
            </a:r>
            <a:r>
              <a:rPr lang="en-US" sz="2688">
                <a:solidFill>
                  <a:srgbClr val="336276"/>
                </a:solidFill>
                <a:latin typeface="Canva Sans"/>
                <a:ea typeface="Canva Sans"/>
                <a:cs typeface="Canva Sans"/>
                <a:sym typeface="Canva Sans"/>
              </a:rPr>
              <a:t>estión académica y el aprendizaje en colegios.</a:t>
            </a:r>
          </a:p>
          <a:p>
            <a:pPr algn="l" marL="580477" indent="-290238" lvl="1">
              <a:lnSpc>
                <a:spcPts val="3038"/>
              </a:lnSpc>
              <a:buFont typeface="Arial"/>
              <a:buChar char="•"/>
            </a:pPr>
            <a:r>
              <a:rPr lang="en-US" sz="2688">
                <a:solidFill>
                  <a:srgbClr val="336276"/>
                </a:solidFill>
                <a:latin typeface="Canva Sans"/>
                <a:ea typeface="Canva Sans"/>
                <a:cs typeface="Canva Sans"/>
                <a:sym typeface="Canva Sans"/>
              </a:rPr>
              <a:t>Ofrece un sistema accesible y confiable para docentes y estudiantes.</a:t>
            </a:r>
          </a:p>
          <a:p>
            <a:pPr algn="l" marL="580477" indent="-290238" lvl="1">
              <a:lnSpc>
                <a:spcPts val="3038"/>
              </a:lnSpc>
              <a:buFont typeface="Arial"/>
              <a:buChar char="•"/>
            </a:pPr>
            <a:r>
              <a:rPr lang="en-US" sz="2688">
                <a:solidFill>
                  <a:srgbClr val="336276"/>
                </a:solidFill>
                <a:latin typeface="Canva Sans"/>
                <a:ea typeface="Canva Sans"/>
                <a:cs typeface="Canva Sans"/>
                <a:sym typeface="Canva Sans"/>
              </a:rPr>
              <a:t>Desarrollado en PHP Laravel, con base de datos SQL y desplegado en Hostinger.</a:t>
            </a:r>
          </a:p>
          <a:p>
            <a:pPr algn="l" marL="580477" indent="-290238" lvl="1">
              <a:lnSpc>
                <a:spcPts val="3038"/>
              </a:lnSpc>
              <a:buFont typeface="Arial"/>
              <a:buChar char="•"/>
            </a:pPr>
            <a:r>
              <a:rPr lang="en-US" sz="2688">
                <a:solidFill>
                  <a:srgbClr val="336276"/>
                </a:solidFill>
                <a:latin typeface="Canva Sans"/>
                <a:ea typeface="Canva Sans"/>
                <a:cs typeface="Canva Sans"/>
                <a:sym typeface="Canva Sans"/>
              </a:rPr>
              <a:t>Permite aplicar competencias de desarrollo de software, gestión de bases de datos y trabajo colaborativo.</a:t>
            </a:r>
          </a:p>
          <a:p>
            <a:pPr algn="l" marL="580477" indent="-290238" lvl="1">
              <a:lnSpc>
                <a:spcPts val="3038"/>
              </a:lnSpc>
              <a:buFont typeface="Arial"/>
              <a:buChar char="•"/>
            </a:pPr>
            <a:r>
              <a:rPr lang="en-US" sz="2688">
                <a:solidFill>
                  <a:srgbClr val="336276"/>
                </a:solidFill>
                <a:latin typeface="Canva Sans"/>
                <a:ea typeface="Canva Sans"/>
                <a:cs typeface="Canva Sans"/>
                <a:sym typeface="Canva Sans"/>
              </a:rPr>
              <a:t>Contribuye a la digitalización de la educación y mejora la experiencia educativa.</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62A9C8"/>
        </a:solidFill>
      </p:bgPr>
    </p:bg>
    <p:spTree>
      <p:nvGrpSpPr>
        <p:cNvPr id="1" name=""/>
        <p:cNvGrpSpPr/>
        <p:nvPr/>
      </p:nvGrpSpPr>
      <p:grpSpPr>
        <a:xfrm>
          <a:off x="0" y="0"/>
          <a:ext cx="0" cy="0"/>
          <a:chOff x="0" y="0"/>
          <a:chExt cx="0" cy="0"/>
        </a:xfrm>
      </p:grpSpPr>
      <p:grpSp>
        <p:nvGrpSpPr>
          <p:cNvPr name="Group 2" id="2"/>
          <p:cNvGrpSpPr/>
          <p:nvPr/>
        </p:nvGrpSpPr>
        <p:grpSpPr>
          <a:xfrm rot="0">
            <a:off x="257175" y="257175"/>
            <a:ext cx="17773650" cy="9772650"/>
            <a:chOff x="0" y="0"/>
            <a:chExt cx="6386393" cy="3511490"/>
          </a:xfrm>
        </p:grpSpPr>
        <p:sp>
          <p:nvSpPr>
            <p:cNvPr name="Freeform 3" id="3"/>
            <p:cNvSpPr/>
            <p:nvPr/>
          </p:nvSpPr>
          <p:spPr>
            <a:xfrm flipH="false" flipV="false" rot="0">
              <a:off x="0" y="0"/>
              <a:ext cx="6386393" cy="3511490"/>
            </a:xfrm>
            <a:custGeom>
              <a:avLst/>
              <a:gdLst/>
              <a:ahLst/>
              <a:cxnLst/>
              <a:rect r="r" b="b" t="t" l="l"/>
              <a:pathLst>
                <a:path h="3511490" w="6386393">
                  <a:moveTo>
                    <a:pt x="27442" y="0"/>
                  </a:moveTo>
                  <a:lnTo>
                    <a:pt x="6358951" y="0"/>
                  </a:lnTo>
                  <a:cubicBezTo>
                    <a:pt x="6366229" y="0"/>
                    <a:pt x="6373209" y="2891"/>
                    <a:pt x="6378356" y="8038"/>
                  </a:cubicBezTo>
                  <a:cubicBezTo>
                    <a:pt x="6383502" y="13184"/>
                    <a:pt x="6386393" y="20164"/>
                    <a:pt x="6386393" y="27442"/>
                  </a:cubicBezTo>
                  <a:lnTo>
                    <a:pt x="6386393" y="3484048"/>
                  </a:lnTo>
                  <a:cubicBezTo>
                    <a:pt x="6386393" y="3491326"/>
                    <a:pt x="6383502" y="3498306"/>
                    <a:pt x="6378356" y="3503452"/>
                  </a:cubicBezTo>
                  <a:cubicBezTo>
                    <a:pt x="6373209" y="3508598"/>
                    <a:pt x="6366229" y="3511490"/>
                    <a:pt x="6358951" y="3511490"/>
                  </a:cubicBezTo>
                  <a:lnTo>
                    <a:pt x="27442" y="3511490"/>
                  </a:lnTo>
                  <a:cubicBezTo>
                    <a:pt x="20164" y="3511490"/>
                    <a:pt x="13184" y="3508598"/>
                    <a:pt x="8038" y="3503452"/>
                  </a:cubicBezTo>
                  <a:cubicBezTo>
                    <a:pt x="2891" y="3498306"/>
                    <a:pt x="0" y="3491326"/>
                    <a:pt x="0" y="3484048"/>
                  </a:cubicBezTo>
                  <a:lnTo>
                    <a:pt x="0" y="27442"/>
                  </a:lnTo>
                  <a:cubicBezTo>
                    <a:pt x="0" y="20164"/>
                    <a:pt x="2891" y="13184"/>
                    <a:pt x="8038" y="8038"/>
                  </a:cubicBezTo>
                  <a:cubicBezTo>
                    <a:pt x="13184" y="2891"/>
                    <a:pt x="20164" y="0"/>
                    <a:pt x="27442" y="0"/>
                  </a:cubicBezTo>
                  <a:close/>
                </a:path>
              </a:pathLst>
            </a:custGeom>
            <a:solidFill>
              <a:srgbClr val="FFFFFF"/>
            </a:solidFill>
          </p:spPr>
        </p:sp>
        <p:sp>
          <p:nvSpPr>
            <p:cNvPr name="TextBox 4" id="4"/>
            <p:cNvSpPr txBox="true"/>
            <p:nvPr/>
          </p:nvSpPr>
          <p:spPr>
            <a:xfrm>
              <a:off x="0" y="0"/>
              <a:ext cx="6386393" cy="3511490"/>
            </a:xfrm>
            <a:prstGeom prst="rect">
              <a:avLst/>
            </a:prstGeom>
          </p:spPr>
          <p:txBody>
            <a:bodyPr anchor="ctr" rtlCol="false" tIns="50667" lIns="50667" bIns="50667" rIns="50667"/>
            <a:lstStyle/>
            <a:p>
              <a:pPr algn="ctr">
                <a:lnSpc>
                  <a:spcPts val="1388"/>
                </a:lnSpc>
              </a:pPr>
            </a:p>
          </p:txBody>
        </p:sp>
      </p:grpSp>
      <p:sp>
        <p:nvSpPr>
          <p:cNvPr name="TextBox 5" id="5"/>
          <p:cNvSpPr txBox="true"/>
          <p:nvPr/>
        </p:nvSpPr>
        <p:spPr>
          <a:xfrm rot="0">
            <a:off x="1028700" y="1849997"/>
            <a:ext cx="16230600" cy="1016636"/>
          </a:xfrm>
          <a:prstGeom prst="rect">
            <a:avLst/>
          </a:prstGeom>
        </p:spPr>
        <p:txBody>
          <a:bodyPr anchor="t" rtlCol="false" tIns="0" lIns="0" bIns="0" rIns="0">
            <a:spAutoFit/>
          </a:bodyPr>
          <a:lstStyle/>
          <a:p>
            <a:pPr algn="ctr" marL="0" indent="0" lvl="0">
              <a:lnSpc>
                <a:spcPts val="7520"/>
              </a:lnSpc>
              <a:spcBef>
                <a:spcPct val="0"/>
              </a:spcBef>
            </a:pPr>
            <a:r>
              <a:rPr lang="en-US" b="true" sz="8000">
                <a:solidFill>
                  <a:srgbClr val="336276"/>
                </a:solidFill>
                <a:latin typeface="Canva Sans Bold"/>
                <a:ea typeface="Canva Sans Bold"/>
                <a:cs typeface="Canva Sans Bold"/>
                <a:sym typeface="Canva Sans Bold"/>
              </a:rPr>
              <a:t>Ab</a:t>
            </a:r>
            <a:r>
              <a:rPr lang="en-US" b="true" sz="8000" strike="noStrike" u="none">
                <a:solidFill>
                  <a:srgbClr val="336276"/>
                </a:solidFill>
                <a:latin typeface="Canva Sans Bold"/>
                <a:ea typeface="Canva Sans Bold"/>
                <a:cs typeface="Canva Sans Bold"/>
                <a:sym typeface="Canva Sans Bold"/>
              </a:rPr>
              <a:t>str</a:t>
            </a:r>
            <a:r>
              <a:rPr lang="en-US" b="true" sz="8000" strike="noStrike" u="none">
                <a:solidFill>
                  <a:srgbClr val="336276"/>
                </a:solidFill>
                <a:latin typeface="Canva Sans Bold"/>
                <a:ea typeface="Canva Sans Bold"/>
                <a:cs typeface="Canva Sans Bold"/>
                <a:sym typeface="Canva Sans Bold"/>
              </a:rPr>
              <a:t>act (E</a:t>
            </a:r>
            <a:r>
              <a:rPr lang="en-US" b="true" sz="8000" strike="noStrike" u="none">
                <a:solidFill>
                  <a:srgbClr val="336276"/>
                </a:solidFill>
                <a:latin typeface="Canva Sans Bold"/>
                <a:ea typeface="Canva Sans Bold"/>
                <a:cs typeface="Canva Sans Bold"/>
                <a:sym typeface="Canva Sans Bold"/>
              </a:rPr>
              <a:t>s</a:t>
            </a:r>
            <a:r>
              <a:rPr lang="en-US" b="true" sz="8000" strike="noStrike" u="none">
                <a:solidFill>
                  <a:srgbClr val="336276"/>
                </a:solidFill>
                <a:latin typeface="Canva Sans Bold"/>
                <a:ea typeface="Canva Sans Bold"/>
                <a:cs typeface="Canva Sans Bold"/>
                <a:sym typeface="Canva Sans Bold"/>
              </a:rPr>
              <a:t>pañol)</a:t>
            </a:r>
          </a:p>
        </p:txBody>
      </p:sp>
      <p:sp>
        <p:nvSpPr>
          <p:cNvPr name="TextBox 6" id="6"/>
          <p:cNvSpPr txBox="true"/>
          <p:nvPr/>
        </p:nvSpPr>
        <p:spPr>
          <a:xfrm rot="0">
            <a:off x="2002710" y="3432272"/>
            <a:ext cx="14282579" cy="1919377"/>
          </a:xfrm>
          <a:prstGeom prst="rect">
            <a:avLst/>
          </a:prstGeom>
        </p:spPr>
        <p:txBody>
          <a:bodyPr anchor="t" rtlCol="false" tIns="0" lIns="0" bIns="0" rIns="0">
            <a:spAutoFit/>
          </a:bodyPr>
          <a:lstStyle/>
          <a:p>
            <a:pPr algn="ctr">
              <a:lnSpc>
                <a:spcPts val="3038"/>
              </a:lnSpc>
            </a:pPr>
            <a:r>
              <a:rPr lang="en-US" sz="2688">
                <a:solidFill>
                  <a:srgbClr val="336276"/>
                </a:solidFill>
                <a:latin typeface="Canva Sans"/>
                <a:ea typeface="Canva Sans"/>
                <a:cs typeface="Canva Sans"/>
                <a:sym typeface="Canva Sans"/>
              </a:rPr>
              <a:t>La plataforma LMS “Ideomaker” busca responder a la necesidad de colegios que requieren una herramienta digital accesible y confiable para gestionar cursos en línea. Desarrollada en PHP Laravel, con base de datos SQL y alojada en Hostinger, la propuesta combina innovación tecnológica con impacto social, contribuyendo a mejorar la experiencia de enseñanza y aprendizaje en contextos escolares.</a:t>
            </a:r>
          </a:p>
        </p:txBody>
      </p:sp>
      <p:sp>
        <p:nvSpPr>
          <p:cNvPr name="Freeform 7" id="7"/>
          <p:cNvSpPr/>
          <p:nvPr/>
        </p:nvSpPr>
        <p:spPr>
          <a:xfrm flipH="false" flipV="false" rot="0">
            <a:off x="15331198" y="710022"/>
            <a:ext cx="1928102" cy="939950"/>
          </a:xfrm>
          <a:custGeom>
            <a:avLst/>
            <a:gdLst/>
            <a:ahLst/>
            <a:cxnLst/>
            <a:rect r="r" b="b" t="t" l="l"/>
            <a:pathLst>
              <a:path h="939950" w="1928102">
                <a:moveTo>
                  <a:pt x="0" y="0"/>
                </a:moveTo>
                <a:lnTo>
                  <a:pt x="1928102" y="0"/>
                </a:lnTo>
                <a:lnTo>
                  <a:pt x="1928102" y="939950"/>
                </a:lnTo>
                <a:lnTo>
                  <a:pt x="0" y="939950"/>
                </a:lnTo>
                <a:lnTo>
                  <a:pt x="0" y="0"/>
                </a:lnTo>
                <a:close/>
              </a:path>
            </a:pathLst>
          </a:custGeom>
          <a:blipFill>
            <a:blip r:embed="rId2"/>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62A9C8"/>
        </a:solidFill>
      </p:bgPr>
    </p:bg>
    <p:spTree>
      <p:nvGrpSpPr>
        <p:cNvPr id="1" name=""/>
        <p:cNvGrpSpPr/>
        <p:nvPr/>
      </p:nvGrpSpPr>
      <p:grpSpPr>
        <a:xfrm>
          <a:off x="0" y="0"/>
          <a:ext cx="0" cy="0"/>
          <a:chOff x="0" y="0"/>
          <a:chExt cx="0" cy="0"/>
        </a:xfrm>
      </p:grpSpPr>
      <p:grpSp>
        <p:nvGrpSpPr>
          <p:cNvPr name="Group 2" id="2"/>
          <p:cNvGrpSpPr/>
          <p:nvPr/>
        </p:nvGrpSpPr>
        <p:grpSpPr>
          <a:xfrm rot="0">
            <a:off x="257175" y="257175"/>
            <a:ext cx="17773650" cy="9772650"/>
            <a:chOff x="0" y="0"/>
            <a:chExt cx="6386393" cy="3511490"/>
          </a:xfrm>
        </p:grpSpPr>
        <p:sp>
          <p:nvSpPr>
            <p:cNvPr name="Freeform 3" id="3"/>
            <p:cNvSpPr/>
            <p:nvPr/>
          </p:nvSpPr>
          <p:spPr>
            <a:xfrm flipH="false" flipV="false" rot="0">
              <a:off x="0" y="0"/>
              <a:ext cx="6386393" cy="3511490"/>
            </a:xfrm>
            <a:custGeom>
              <a:avLst/>
              <a:gdLst/>
              <a:ahLst/>
              <a:cxnLst/>
              <a:rect r="r" b="b" t="t" l="l"/>
              <a:pathLst>
                <a:path h="3511490" w="6386393">
                  <a:moveTo>
                    <a:pt x="27442" y="0"/>
                  </a:moveTo>
                  <a:lnTo>
                    <a:pt x="6358951" y="0"/>
                  </a:lnTo>
                  <a:cubicBezTo>
                    <a:pt x="6366229" y="0"/>
                    <a:pt x="6373209" y="2891"/>
                    <a:pt x="6378356" y="8038"/>
                  </a:cubicBezTo>
                  <a:cubicBezTo>
                    <a:pt x="6383502" y="13184"/>
                    <a:pt x="6386393" y="20164"/>
                    <a:pt x="6386393" y="27442"/>
                  </a:cubicBezTo>
                  <a:lnTo>
                    <a:pt x="6386393" y="3484048"/>
                  </a:lnTo>
                  <a:cubicBezTo>
                    <a:pt x="6386393" y="3491326"/>
                    <a:pt x="6383502" y="3498306"/>
                    <a:pt x="6378356" y="3503452"/>
                  </a:cubicBezTo>
                  <a:cubicBezTo>
                    <a:pt x="6373209" y="3508598"/>
                    <a:pt x="6366229" y="3511490"/>
                    <a:pt x="6358951" y="3511490"/>
                  </a:cubicBezTo>
                  <a:lnTo>
                    <a:pt x="27442" y="3511490"/>
                  </a:lnTo>
                  <a:cubicBezTo>
                    <a:pt x="20164" y="3511490"/>
                    <a:pt x="13184" y="3508598"/>
                    <a:pt x="8038" y="3503452"/>
                  </a:cubicBezTo>
                  <a:cubicBezTo>
                    <a:pt x="2891" y="3498306"/>
                    <a:pt x="0" y="3491326"/>
                    <a:pt x="0" y="3484048"/>
                  </a:cubicBezTo>
                  <a:lnTo>
                    <a:pt x="0" y="27442"/>
                  </a:lnTo>
                  <a:cubicBezTo>
                    <a:pt x="0" y="20164"/>
                    <a:pt x="2891" y="13184"/>
                    <a:pt x="8038" y="8038"/>
                  </a:cubicBezTo>
                  <a:cubicBezTo>
                    <a:pt x="13184" y="2891"/>
                    <a:pt x="20164" y="0"/>
                    <a:pt x="27442" y="0"/>
                  </a:cubicBezTo>
                  <a:close/>
                </a:path>
              </a:pathLst>
            </a:custGeom>
            <a:solidFill>
              <a:srgbClr val="FFFFFF"/>
            </a:solidFill>
          </p:spPr>
        </p:sp>
        <p:sp>
          <p:nvSpPr>
            <p:cNvPr name="TextBox 4" id="4"/>
            <p:cNvSpPr txBox="true"/>
            <p:nvPr/>
          </p:nvSpPr>
          <p:spPr>
            <a:xfrm>
              <a:off x="0" y="0"/>
              <a:ext cx="6386393" cy="3511490"/>
            </a:xfrm>
            <a:prstGeom prst="rect">
              <a:avLst/>
            </a:prstGeom>
          </p:spPr>
          <p:txBody>
            <a:bodyPr anchor="ctr" rtlCol="false" tIns="50667" lIns="50667" bIns="50667" rIns="50667"/>
            <a:lstStyle/>
            <a:p>
              <a:pPr algn="ctr">
                <a:lnSpc>
                  <a:spcPts val="1388"/>
                </a:lnSpc>
              </a:pPr>
            </a:p>
          </p:txBody>
        </p:sp>
      </p:grpSp>
      <p:sp>
        <p:nvSpPr>
          <p:cNvPr name="TextBox 5" id="5"/>
          <p:cNvSpPr txBox="true"/>
          <p:nvPr/>
        </p:nvSpPr>
        <p:spPr>
          <a:xfrm rot="0">
            <a:off x="1028700" y="1849997"/>
            <a:ext cx="16230600" cy="1016636"/>
          </a:xfrm>
          <a:prstGeom prst="rect">
            <a:avLst/>
          </a:prstGeom>
        </p:spPr>
        <p:txBody>
          <a:bodyPr anchor="t" rtlCol="false" tIns="0" lIns="0" bIns="0" rIns="0">
            <a:spAutoFit/>
          </a:bodyPr>
          <a:lstStyle/>
          <a:p>
            <a:pPr algn="ctr" marL="0" indent="0" lvl="0">
              <a:lnSpc>
                <a:spcPts val="7520"/>
              </a:lnSpc>
              <a:spcBef>
                <a:spcPct val="0"/>
              </a:spcBef>
            </a:pPr>
            <a:r>
              <a:rPr lang="en-US" b="true" sz="8000">
                <a:solidFill>
                  <a:srgbClr val="336276"/>
                </a:solidFill>
                <a:latin typeface="Canva Sans Bold"/>
                <a:ea typeface="Canva Sans Bold"/>
                <a:cs typeface="Canva Sans Bold"/>
                <a:sym typeface="Canva Sans Bold"/>
              </a:rPr>
              <a:t>Ab</a:t>
            </a:r>
            <a:r>
              <a:rPr lang="en-US" b="true" sz="8000" strike="noStrike" u="none">
                <a:solidFill>
                  <a:srgbClr val="336276"/>
                </a:solidFill>
                <a:latin typeface="Canva Sans Bold"/>
                <a:ea typeface="Canva Sans Bold"/>
                <a:cs typeface="Canva Sans Bold"/>
                <a:sym typeface="Canva Sans Bold"/>
              </a:rPr>
              <a:t>stract (</a:t>
            </a:r>
            <a:r>
              <a:rPr lang="en-US" b="true" sz="8000" strike="noStrike" u="none">
                <a:solidFill>
                  <a:srgbClr val="336276"/>
                </a:solidFill>
                <a:latin typeface="Canva Sans Bold"/>
                <a:ea typeface="Canva Sans Bold"/>
                <a:cs typeface="Canva Sans Bold"/>
                <a:sym typeface="Canva Sans Bold"/>
              </a:rPr>
              <a:t>Inglé</a:t>
            </a:r>
            <a:r>
              <a:rPr lang="en-US" b="true" sz="8000" strike="noStrike" u="none">
                <a:solidFill>
                  <a:srgbClr val="336276"/>
                </a:solidFill>
                <a:latin typeface="Canva Sans Bold"/>
                <a:ea typeface="Canva Sans Bold"/>
                <a:cs typeface="Canva Sans Bold"/>
                <a:sym typeface="Canva Sans Bold"/>
              </a:rPr>
              <a:t>s)</a:t>
            </a:r>
          </a:p>
        </p:txBody>
      </p:sp>
      <p:sp>
        <p:nvSpPr>
          <p:cNvPr name="TextBox 6" id="6"/>
          <p:cNvSpPr txBox="true"/>
          <p:nvPr/>
        </p:nvSpPr>
        <p:spPr>
          <a:xfrm rot="0">
            <a:off x="2002710" y="3432272"/>
            <a:ext cx="14282579" cy="1919377"/>
          </a:xfrm>
          <a:prstGeom prst="rect">
            <a:avLst/>
          </a:prstGeom>
        </p:spPr>
        <p:txBody>
          <a:bodyPr anchor="t" rtlCol="false" tIns="0" lIns="0" bIns="0" rIns="0">
            <a:spAutoFit/>
          </a:bodyPr>
          <a:lstStyle/>
          <a:p>
            <a:pPr algn="ctr">
              <a:lnSpc>
                <a:spcPts val="3038"/>
              </a:lnSpc>
            </a:pPr>
            <a:r>
              <a:rPr lang="en-US" sz="2688">
                <a:solidFill>
                  <a:srgbClr val="336276"/>
                </a:solidFill>
                <a:latin typeface="Canva Sans"/>
                <a:ea typeface="Canva Sans"/>
                <a:cs typeface="Canva Sans"/>
                <a:sym typeface="Canva Sans"/>
              </a:rPr>
              <a:t>The LMS platform “Ideomaker” aims to address the need of schools for an accessible and reliable digital tool to manage online courses. Developed with PHP Laravel, SQL database, and hosted on Hostinger, this project combines technological innovation with social impact, enhancing both teaching and learning experiences in school environments.</a:t>
            </a:r>
          </a:p>
        </p:txBody>
      </p:sp>
      <p:sp>
        <p:nvSpPr>
          <p:cNvPr name="Freeform 7" id="7"/>
          <p:cNvSpPr/>
          <p:nvPr/>
        </p:nvSpPr>
        <p:spPr>
          <a:xfrm flipH="false" flipV="false" rot="0">
            <a:off x="15331198" y="710022"/>
            <a:ext cx="1928102" cy="939950"/>
          </a:xfrm>
          <a:custGeom>
            <a:avLst/>
            <a:gdLst/>
            <a:ahLst/>
            <a:cxnLst/>
            <a:rect r="r" b="b" t="t" l="l"/>
            <a:pathLst>
              <a:path h="939950" w="1928102">
                <a:moveTo>
                  <a:pt x="0" y="0"/>
                </a:moveTo>
                <a:lnTo>
                  <a:pt x="1928102" y="0"/>
                </a:lnTo>
                <a:lnTo>
                  <a:pt x="1928102" y="939950"/>
                </a:lnTo>
                <a:lnTo>
                  <a:pt x="0" y="939950"/>
                </a:lnTo>
                <a:lnTo>
                  <a:pt x="0" y="0"/>
                </a:lnTo>
                <a:close/>
              </a:path>
            </a:pathLst>
          </a:custGeom>
          <a:blipFill>
            <a:blip r:embed="rId2"/>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62A9C8"/>
        </a:solidFill>
      </p:bgPr>
    </p:bg>
    <p:spTree>
      <p:nvGrpSpPr>
        <p:cNvPr id="1" name=""/>
        <p:cNvGrpSpPr/>
        <p:nvPr/>
      </p:nvGrpSpPr>
      <p:grpSpPr>
        <a:xfrm>
          <a:off x="0" y="0"/>
          <a:ext cx="0" cy="0"/>
          <a:chOff x="0" y="0"/>
          <a:chExt cx="0" cy="0"/>
        </a:xfrm>
      </p:grpSpPr>
      <p:grpSp>
        <p:nvGrpSpPr>
          <p:cNvPr name="Group 2" id="2"/>
          <p:cNvGrpSpPr/>
          <p:nvPr/>
        </p:nvGrpSpPr>
        <p:grpSpPr>
          <a:xfrm rot="0">
            <a:off x="257175" y="257175"/>
            <a:ext cx="17773650" cy="9772650"/>
            <a:chOff x="0" y="0"/>
            <a:chExt cx="6386393" cy="3511490"/>
          </a:xfrm>
        </p:grpSpPr>
        <p:sp>
          <p:nvSpPr>
            <p:cNvPr name="Freeform 3" id="3"/>
            <p:cNvSpPr/>
            <p:nvPr/>
          </p:nvSpPr>
          <p:spPr>
            <a:xfrm flipH="false" flipV="false" rot="0">
              <a:off x="0" y="0"/>
              <a:ext cx="6386393" cy="3511490"/>
            </a:xfrm>
            <a:custGeom>
              <a:avLst/>
              <a:gdLst/>
              <a:ahLst/>
              <a:cxnLst/>
              <a:rect r="r" b="b" t="t" l="l"/>
              <a:pathLst>
                <a:path h="3511490" w="6386393">
                  <a:moveTo>
                    <a:pt x="27442" y="0"/>
                  </a:moveTo>
                  <a:lnTo>
                    <a:pt x="6358951" y="0"/>
                  </a:lnTo>
                  <a:cubicBezTo>
                    <a:pt x="6366229" y="0"/>
                    <a:pt x="6373209" y="2891"/>
                    <a:pt x="6378356" y="8038"/>
                  </a:cubicBezTo>
                  <a:cubicBezTo>
                    <a:pt x="6383502" y="13184"/>
                    <a:pt x="6386393" y="20164"/>
                    <a:pt x="6386393" y="27442"/>
                  </a:cubicBezTo>
                  <a:lnTo>
                    <a:pt x="6386393" y="3484048"/>
                  </a:lnTo>
                  <a:cubicBezTo>
                    <a:pt x="6386393" y="3491326"/>
                    <a:pt x="6383502" y="3498306"/>
                    <a:pt x="6378356" y="3503452"/>
                  </a:cubicBezTo>
                  <a:cubicBezTo>
                    <a:pt x="6373209" y="3508598"/>
                    <a:pt x="6366229" y="3511490"/>
                    <a:pt x="6358951" y="3511490"/>
                  </a:cubicBezTo>
                  <a:lnTo>
                    <a:pt x="27442" y="3511490"/>
                  </a:lnTo>
                  <a:cubicBezTo>
                    <a:pt x="20164" y="3511490"/>
                    <a:pt x="13184" y="3508598"/>
                    <a:pt x="8038" y="3503452"/>
                  </a:cubicBezTo>
                  <a:cubicBezTo>
                    <a:pt x="2891" y="3498306"/>
                    <a:pt x="0" y="3491326"/>
                    <a:pt x="0" y="3484048"/>
                  </a:cubicBezTo>
                  <a:lnTo>
                    <a:pt x="0" y="27442"/>
                  </a:lnTo>
                  <a:cubicBezTo>
                    <a:pt x="0" y="20164"/>
                    <a:pt x="2891" y="13184"/>
                    <a:pt x="8038" y="8038"/>
                  </a:cubicBezTo>
                  <a:cubicBezTo>
                    <a:pt x="13184" y="2891"/>
                    <a:pt x="20164" y="0"/>
                    <a:pt x="27442" y="0"/>
                  </a:cubicBezTo>
                  <a:close/>
                </a:path>
              </a:pathLst>
            </a:custGeom>
            <a:solidFill>
              <a:srgbClr val="FFFFFF"/>
            </a:solidFill>
          </p:spPr>
        </p:sp>
        <p:sp>
          <p:nvSpPr>
            <p:cNvPr name="TextBox 4" id="4"/>
            <p:cNvSpPr txBox="true"/>
            <p:nvPr/>
          </p:nvSpPr>
          <p:spPr>
            <a:xfrm>
              <a:off x="0" y="0"/>
              <a:ext cx="6386393" cy="3511490"/>
            </a:xfrm>
            <a:prstGeom prst="rect">
              <a:avLst/>
            </a:prstGeom>
          </p:spPr>
          <p:txBody>
            <a:bodyPr anchor="ctr" rtlCol="false" tIns="50667" lIns="50667" bIns="50667" rIns="50667"/>
            <a:lstStyle/>
            <a:p>
              <a:pPr algn="ctr">
                <a:lnSpc>
                  <a:spcPts val="1388"/>
                </a:lnSpc>
              </a:pPr>
            </a:p>
          </p:txBody>
        </p:sp>
      </p:grpSp>
      <p:sp>
        <p:nvSpPr>
          <p:cNvPr name="TextBox 5" id="5"/>
          <p:cNvSpPr txBox="true"/>
          <p:nvPr/>
        </p:nvSpPr>
        <p:spPr>
          <a:xfrm rot="0">
            <a:off x="1028700" y="1849997"/>
            <a:ext cx="16230600" cy="1969136"/>
          </a:xfrm>
          <a:prstGeom prst="rect">
            <a:avLst/>
          </a:prstGeom>
        </p:spPr>
        <p:txBody>
          <a:bodyPr anchor="t" rtlCol="false" tIns="0" lIns="0" bIns="0" rIns="0">
            <a:spAutoFit/>
          </a:bodyPr>
          <a:lstStyle/>
          <a:p>
            <a:pPr algn="ctr" marL="0" indent="0" lvl="0">
              <a:lnSpc>
                <a:spcPts val="7520"/>
              </a:lnSpc>
              <a:spcBef>
                <a:spcPct val="0"/>
              </a:spcBef>
            </a:pPr>
            <a:r>
              <a:rPr lang="en-US" b="true" sz="8000">
                <a:solidFill>
                  <a:srgbClr val="336276"/>
                </a:solidFill>
                <a:latin typeface="Canva Sans Bold"/>
                <a:ea typeface="Canva Sans Bold"/>
                <a:cs typeface="Canva Sans Bold"/>
                <a:sym typeface="Canva Sans Bold"/>
              </a:rPr>
              <a:t>De</a:t>
            </a:r>
            <a:r>
              <a:rPr lang="en-US" b="true" sz="8000" strike="noStrike" u="none">
                <a:solidFill>
                  <a:srgbClr val="336276"/>
                </a:solidFill>
                <a:latin typeface="Canva Sans Bold"/>
                <a:ea typeface="Canva Sans Bold"/>
                <a:cs typeface="Canva Sans Bold"/>
                <a:sym typeface="Canva Sans Bold"/>
              </a:rPr>
              <a:t>scripción del Proyecto y Relevan</a:t>
            </a:r>
            <a:r>
              <a:rPr lang="en-US" b="true" sz="8000" strike="noStrike" u="none">
                <a:solidFill>
                  <a:srgbClr val="336276"/>
                </a:solidFill>
                <a:latin typeface="Canva Sans Bold"/>
                <a:ea typeface="Canva Sans Bold"/>
                <a:cs typeface="Canva Sans Bold"/>
                <a:sym typeface="Canva Sans Bold"/>
              </a:rPr>
              <a:t>cia</a:t>
            </a:r>
          </a:p>
        </p:txBody>
      </p:sp>
      <p:sp>
        <p:nvSpPr>
          <p:cNvPr name="TextBox 6" id="6"/>
          <p:cNvSpPr txBox="true"/>
          <p:nvPr/>
        </p:nvSpPr>
        <p:spPr>
          <a:xfrm rot="0">
            <a:off x="2002710" y="4400204"/>
            <a:ext cx="14282579" cy="4205377"/>
          </a:xfrm>
          <a:prstGeom prst="rect">
            <a:avLst/>
          </a:prstGeom>
        </p:spPr>
        <p:txBody>
          <a:bodyPr anchor="t" rtlCol="false" tIns="0" lIns="0" bIns="0" rIns="0">
            <a:spAutoFit/>
          </a:bodyPr>
          <a:lstStyle/>
          <a:p>
            <a:pPr algn="l">
              <a:lnSpc>
                <a:spcPts val="3038"/>
              </a:lnSpc>
            </a:pPr>
            <a:r>
              <a:rPr lang="en-US" sz="2688" b="true">
                <a:solidFill>
                  <a:srgbClr val="336276"/>
                </a:solidFill>
                <a:latin typeface="Canva Sans Bold"/>
                <a:ea typeface="Canva Sans Bold"/>
                <a:cs typeface="Canva Sans Bold"/>
                <a:sym typeface="Canva Sans Bold"/>
              </a:rPr>
              <a:t>Breve descripción:</a:t>
            </a:r>
            <a:r>
              <a:rPr lang="en-US" sz="2688">
                <a:solidFill>
                  <a:srgbClr val="336276"/>
                </a:solidFill>
                <a:latin typeface="Canva Sans"/>
                <a:ea typeface="Canva Sans"/>
                <a:cs typeface="Canva Sans"/>
                <a:sym typeface="Canva Sans"/>
              </a:rPr>
              <a:t> Plataforma LMS para colegios.</a:t>
            </a:r>
          </a:p>
          <a:p>
            <a:pPr algn="l">
              <a:lnSpc>
                <a:spcPts val="3038"/>
              </a:lnSpc>
            </a:pPr>
          </a:p>
          <a:p>
            <a:pPr algn="l">
              <a:lnSpc>
                <a:spcPts val="3038"/>
              </a:lnSpc>
            </a:pPr>
            <a:r>
              <a:rPr lang="en-US" sz="2688" b="true">
                <a:solidFill>
                  <a:srgbClr val="336276"/>
                </a:solidFill>
                <a:latin typeface="Canva Sans Bold"/>
                <a:ea typeface="Canva Sans Bold"/>
                <a:cs typeface="Canva Sans Bold"/>
                <a:sym typeface="Canva Sans Bold"/>
              </a:rPr>
              <a:t>Problema:</a:t>
            </a:r>
            <a:r>
              <a:rPr lang="en-US" sz="2688">
                <a:solidFill>
                  <a:srgbClr val="336276"/>
                </a:solidFill>
                <a:latin typeface="Canva Sans"/>
                <a:ea typeface="Canva Sans"/>
                <a:cs typeface="Canva Sans"/>
                <a:sym typeface="Canva Sans"/>
              </a:rPr>
              <a:t> falta de sistemas accesibles y adaptados.</a:t>
            </a:r>
          </a:p>
          <a:p>
            <a:pPr algn="l">
              <a:lnSpc>
                <a:spcPts val="3038"/>
              </a:lnSpc>
            </a:pPr>
          </a:p>
          <a:p>
            <a:pPr algn="l">
              <a:lnSpc>
                <a:spcPts val="3038"/>
              </a:lnSpc>
            </a:pPr>
            <a:r>
              <a:rPr lang="en-US" sz="2688" b="true">
                <a:solidFill>
                  <a:srgbClr val="336276"/>
                </a:solidFill>
                <a:latin typeface="Canva Sans Bold"/>
                <a:ea typeface="Canva Sans Bold"/>
                <a:cs typeface="Canva Sans Bold"/>
                <a:sym typeface="Canva Sans Bold"/>
              </a:rPr>
              <a:t>Relevancia:</a:t>
            </a:r>
          </a:p>
          <a:p>
            <a:pPr algn="l">
              <a:lnSpc>
                <a:spcPts val="3038"/>
              </a:lnSpc>
            </a:pPr>
          </a:p>
          <a:p>
            <a:pPr algn="l" marL="580477" indent="-290238" lvl="1">
              <a:lnSpc>
                <a:spcPts val="3038"/>
              </a:lnSpc>
              <a:buFont typeface="Arial"/>
              <a:buChar char="•"/>
            </a:pPr>
            <a:r>
              <a:rPr lang="en-US" sz="2688">
                <a:solidFill>
                  <a:srgbClr val="336276"/>
                </a:solidFill>
                <a:latin typeface="Canva Sans"/>
                <a:ea typeface="Canva Sans"/>
                <a:cs typeface="Canva Sans"/>
                <a:sym typeface="Canva Sans"/>
              </a:rPr>
              <a:t>Moderniza procesos educativos.</a:t>
            </a:r>
          </a:p>
          <a:p>
            <a:pPr algn="l">
              <a:lnSpc>
                <a:spcPts val="3038"/>
              </a:lnSpc>
            </a:pPr>
          </a:p>
          <a:p>
            <a:pPr algn="l" marL="580477" indent="-290238" lvl="1">
              <a:lnSpc>
                <a:spcPts val="3038"/>
              </a:lnSpc>
              <a:buFont typeface="Arial"/>
              <a:buChar char="•"/>
            </a:pPr>
            <a:r>
              <a:rPr lang="en-US" sz="2688">
                <a:solidFill>
                  <a:srgbClr val="336276"/>
                </a:solidFill>
                <a:latin typeface="Canva Sans"/>
                <a:ea typeface="Canva Sans"/>
                <a:cs typeface="Canva Sans"/>
                <a:sym typeface="Canva Sans"/>
              </a:rPr>
              <a:t>Mejora comunicación entre docentes y estudiantes.</a:t>
            </a:r>
          </a:p>
          <a:p>
            <a:pPr algn="l">
              <a:lnSpc>
                <a:spcPts val="3038"/>
              </a:lnSpc>
            </a:pPr>
          </a:p>
          <a:p>
            <a:pPr algn="l" marL="580477" indent="-290238" lvl="1">
              <a:lnSpc>
                <a:spcPts val="3038"/>
              </a:lnSpc>
              <a:buFont typeface="Arial"/>
              <a:buChar char="•"/>
            </a:pPr>
            <a:r>
              <a:rPr lang="en-US" sz="2688">
                <a:solidFill>
                  <a:srgbClr val="336276"/>
                </a:solidFill>
                <a:latin typeface="Canva Sans"/>
                <a:ea typeface="Canva Sans"/>
                <a:cs typeface="Canva Sans"/>
                <a:sym typeface="Canva Sans"/>
              </a:rPr>
              <a:t>Aporta experiencia práctica en desarrollo de software.</a:t>
            </a:r>
          </a:p>
        </p:txBody>
      </p:sp>
      <p:sp>
        <p:nvSpPr>
          <p:cNvPr name="Freeform 7" id="7"/>
          <p:cNvSpPr/>
          <p:nvPr/>
        </p:nvSpPr>
        <p:spPr>
          <a:xfrm flipH="false" flipV="false" rot="0">
            <a:off x="15331198" y="710022"/>
            <a:ext cx="1928102" cy="939950"/>
          </a:xfrm>
          <a:custGeom>
            <a:avLst/>
            <a:gdLst/>
            <a:ahLst/>
            <a:cxnLst/>
            <a:rect r="r" b="b" t="t" l="l"/>
            <a:pathLst>
              <a:path h="939950" w="1928102">
                <a:moveTo>
                  <a:pt x="0" y="0"/>
                </a:moveTo>
                <a:lnTo>
                  <a:pt x="1928102" y="0"/>
                </a:lnTo>
                <a:lnTo>
                  <a:pt x="1928102" y="939950"/>
                </a:lnTo>
                <a:lnTo>
                  <a:pt x="0" y="939950"/>
                </a:lnTo>
                <a:lnTo>
                  <a:pt x="0" y="0"/>
                </a:lnTo>
                <a:close/>
              </a:path>
            </a:pathLst>
          </a:custGeom>
          <a:blipFill>
            <a:blip r:embed="rId2"/>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62A9C8"/>
        </a:solidFill>
      </p:bgPr>
    </p:bg>
    <p:spTree>
      <p:nvGrpSpPr>
        <p:cNvPr id="1" name=""/>
        <p:cNvGrpSpPr/>
        <p:nvPr/>
      </p:nvGrpSpPr>
      <p:grpSpPr>
        <a:xfrm>
          <a:off x="0" y="0"/>
          <a:ext cx="0" cy="0"/>
          <a:chOff x="0" y="0"/>
          <a:chExt cx="0" cy="0"/>
        </a:xfrm>
      </p:grpSpPr>
      <p:grpSp>
        <p:nvGrpSpPr>
          <p:cNvPr name="Group 2" id="2"/>
          <p:cNvGrpSpPr/>
          <p:nvPr/>
        </p:nvGrpSpPr>
        <p:grpSpPr>
          <a:xfrm rot="0">
            <a:off x="257175" y="257175"/>
            <a:ext cx="17773650" cy="9772650"/>
            <a:chOff x="0" y="0"/>
            <a:chExt cx="6386393" cy="3511490"/>
          </a:xfrm>
        </p:grpSpPr>
        <p:sp>
          <p:nvSpPr>
            <p:cNvPr name="Freeform 3" id="3"/>
            <p:cNvSpPr/>
            <p:nvPr/>
          </p:nvSpPr>
          <p:spPr>
            <a:xfrm flipH="false" flipV="false" rot="0">
              <a:off x="0" y="0"/>
              <a:ext cx="6386393" cy="3511490"/>
            </a:xfrm>
            <a:custGeom>
              <a:avLst/>
              <a:gdLst/>
              <a:ahLst/>
              <a:cxnLst/>
              <a:rect r="r" b="b" t="t" l="l"/>
              <a:pathLst>
                <a:path h="3511490" w="6386393">
                  <a:moveTo>
                    <a:pt x="27442" y="0"/>
                  </a:moveTo>
                  <a:lnTo>
                    <a:pt x="6358951" y="0"/>
                  </a:lnTo>
                  <a:cubicBezTo>
                    <a:pt x="6366229" y="0"/>
                    <a:pt x="6373209" y="2891"/>
                    <a:pt x="6378356" y="8038"/>
                  </a:cubicBezTo>
                  <a:cubicBezTo>
                    <a:pt x="6383502" y="13184"/>
                    <a:pt x="6386393" y="20164"/>
                    <a:pt x="6386393" y="27442"/>
                  </a:cubicBezTo>
                  <a:lnTo>
                    <a:pt x="6386393" y="3484048"/>
                  </a:lnTo>
                  <a:cubicBezTo>
                    <a:pt x="6386393" y="3491326"/>
                    <a:pt x="6383502" y="3498306"/>
                    <a:pt x="6378356" y="3503452"/>
                  </a:cubicBezTo>
                  <a:cubicBezTo>
                    <a:pt x="6373209" y="3508598"/>
                    <a:pt x="6366229" y="3511490"/>
                    <a:pt x="6358951" y="3511490"/>
                  </a:cubicBezTo>
                  <a:lnTo>
                    <a:pt x="27442" y="3511490"/>
                  </a:lnTo>
                  <a:cubicBezTo>
                    <a:pt x="20164" y="3511490"/>
                    <a:pt x="13184" y="3508598"/>
                    <a:pt x="8038" y="3503452"/>
                  </a:cubicBezTo>
                  <a:cubicBezTo>
                    <a:pt x="2891" y="3498306"/>
                    <a:pt x="0" y="3491326"/>
                    <a:pt x="0" y="3484048"/>
                  </a:cubicBezTo>
                  <a:lnTo>
                    <a:pt x="0" y="27442"/>
                  </a:lnTo>
                  <a:cubicBezTo>
                    <a:pt x="0" y="20164"/>
                    <a:pt x="2891" y="13184"/>
                    <a:pt x="8038" y="8038"/>
                  </a:cubicBezTo>
                  <a:cubicBezTo>
                    <a:pt x="13184" y="2891"/>
                    <a:pt x="20164" y="0"/>
                    <a:pt x="27442" y="0"/>
                  </a:cubicBezTo>
                  <a:close/>
                </a:path>
              </a:pathLst>
            </a:custGeom>
            <a:solidFill>
              <a:srgbClr val="FFFFFF"/>
            </a:solidFill>
          </p:spPr>
        </p:sp>
        <p:sp>
          <p:nvSpPr>
            <p:cNvPr name="TextBox 4" id="4"/>
            <p:cNvSpPr txBox="true"/>
            <p:nvPr/>
          </p:nvSpPr>
          <p:spPr>
            <a:xfrm>
              <a:off x="0" y="0"/>
              <a:ext cx="6386393" cy="3511490"/>
            </a:xfrm>
            <a:prstGeom prst="rect">
              <a:avLst/>
            </a:prstGeom>
          </p:spPr>
          <p:txBody>
            <a:bodyPr anchor="ctr" rtlCol="false" tIns="50667" lIns="50667" bIns="50667" rIns="50667"/>
            <a:lstStyle/>
            <a:p>
              <a:pPr algn="ctr">
                <a:lnSpc>
                  <a:spcPts val="1388"/>
                </a:lnSpc>
              </a:pPr>
            </a:p>
          </p:txBody>
        </p:sp>
      </p:grpSp>
      <p:sp>
        <p:nvSpPr>
          <p:cNvPr name="TextBox 5" id="5"/>
          <p:cNvSpPr txBox="true"/>
          <p:nvPr/>
        </p:nvSpPr>
        <p:spPr>
          <a:xfrm rot="0">
            <a:off x="1028700" y="1849997"/>
            <a:ext cx="16230600" cy="1969136"/>
          </a:xfrm>
          <a:prstGeom prst="rect">
            <a:avLst/>
          </a:prstGeom>
        </p:spPr>
        <p:txBody>
          <a:bodyPr anchor="t" rtlCol="false" tIns="0" lIns="0" bIns="0" rIns="0">
            <a:spAutoFit/>
          </a:bodyPr>
          <a:lstStyle/>
          <a:p>
            <a:pPr algn="ctr" marL="0" indent="0" lvl="0">
              <a:lnSpc>
                <a:spcPts val="7520"/>
              </a:lnSpc>
              <a:spcBef>
                <a:spcPct val="0"/>
              </a:spcBef>
            </a:pPr>
            <a:r>
              <a:rPr lang="en-US" b="true" sz="8000">
                <a:solidFill>
                  <a:srgbClr val="336276"/>
                </a:solidFill>
                <a:latin typeface="Canva Sans Bold"/>
                <a:ea typeface="Canva Sans Bold"/>
                <a:cs typeface="Canva Sans Bold"/>
                <a:sym typeface="Canva Sans Bold"/>
              </a:rPr>
              <a:t>Rela</a:t>
            </a:r>
            <a:r>
              <a:rPr lang="en-US" b="true" sz="8000" strike="noStrike" u="none">
                <a:solidFill>
                  <a:srgbClr val="336276"/>
                </a:solidFill>
                <a:latin typeface="Canva Sans Bold"/>
                <a:ea typeface="Canva Sans Bold"/>
                <a:cs typeface="Canva Sans Bold"/>
                <a:sym typeface="Canva Sans Bold"/>
              </a:rPr>
              <a:t>ción con Competencias del Perfil de Egreso</a:t>
            </a:r>
          </a:p>
        </p:txBody>
      </p:sp>
      <p:sp>
        <p:nvSpPr>
          <p:cNvPr name="TextBox 6" id="6"/>
          <p:cNvSpPr txBox="true"/>
          <p:nvPr/>
        </p:nvSpPr>
        <p:spPr>
          <a:xfrm rot="0">
            <a:off x="2002710" y="4400204"/>
            <a:ext cx="14282579" cy="3443377"/>
          </a:xfrm>
          <a:prstGeom prst="rect">
            <a:avLst/>
          </a:prstGeom>
        </p:spPr>
        <p:txBody>
          <a:bodyPr anchor="t" rtlCol="false" tIns="0" lIns="0" bIns="0" rIns="0">
            <a:spAutoFit/>
          </a:bodyPr>
          <a:lstStyle/>
          <a:p>
            <a:pPr algn="l" marL="580477" indent="-290238" lvl="1">
              <a:lnSpc>
                <a:spcPts val="3038"/>
              </a:lnSpc>
              <a:buFont typeface="Arial"/>
              <a:buChar char="•"/>
            </a:pPr>
            <a:r>
              <a:rPr lang="en-US" sz="2688">
                <a:solidFill>
                  <a:srgbClr val="336276"/>
                </a:solidFill>
                <a:latin typeface="Canva Sans"/>
                <a:ea typeface="Canva Sans"/>
                <a:cs typeface="Canva Sans"/>
                <a:sym typeface="Canva Sans"/>
              </a:rPr>
              <a:t>Diseño y desarrollo de aplicaciones web.</a:t>
            </a:r>
          </a:p>
          <a:p>
            <a:pPr algn="l">
              <a:lnSpc>
                <a:spcPts val="3038"/>
              </a:lnSpc>
            </a:pPr>
          </a:p>
          <a:p>
            <a:pPr algn="l" marL="580477" indent="-290238" lvl="1">
              <a:lnSpc>
                <a:spcPts val="3038"/>
              </a:lnSpc>
              <a:buFont typeface="Arial"/>
              <a:buChar char="•"/>
            </a:pPr>
            <a:r>
              <a:rPr lang="en-US" sz="2688">
                <a:solidFill>
                  <a:srgbClr val="336276"/>
                </a:solidFill>
                <a:latin typeface="Canva Sans"/>
                <a:ea typeface="Canva Sans"/>
                <a:cs typeface="Canva Sans"/>
                <a:sym typeface="Canva Sans"/>
              </a:rPr>
              <a:t>Gestión d</a:t>
            </a:r>
            <a:r>
              <a:rPr lang="en-US" sz="2688">
                <a:solidFill>
                  <a:srgbClr val="336276"/>
                </a:solidFill>
                <a:latin typeface="Canva Sans"/>
                <a:ea typeface="Canva Sans"/>
                <a:cs typeface="Canva Sans"/>
                <a:sym typeface="Canva Sans"/>
              </a:rPr>
              <a:t>e bases de datos SQL.</a:t>
            </a:r>
          </a:p>
          <a:p>
            <a:pPr algn="l">
              <a:lnSpc>
                <a:spcPts val="3038"/>
              </a:lnSpc>
            </a:pPr>
          </a:p>
          <a:p>
            <a:pPr algn="l" marL="580477" indent="-290238" lvl="1">
              <a:lnSpc>
                <a:spcPts val="3038"/>
              </a:lnSpc>
              <a:buFont typeface="Arial"/>
              <a:buChar char="•"/>
            </a:pPr>
            <a:r>
              <a:rPr lang="en-US" sz="2688">
                <a:solidFill>
                  <a:srgbClr val="336276"/>
                </a:solidFill>
                <a:latin typeface="Canva Sans"/>
                <a:ea typeface="Canva Sans"/>
                <a:cs typeface="Canva Sans"/>
                <a:sym typeface="Canva Sans"/>
              </a:rPr>
              <a:t>Aplicación de metodologías ágiles.</a:t>
            </a:r>
          </a:p>
          <a:p>
            <a:pPr algn="l">
              <a:lnSpc>
                <a:spcPts val="3038"/>
              </a:lnSpc>
            </a:pPr>
          </a:p>
          <a:p>
            <a:pPr algn="l" marL="580477" indent="-290238" lvl="1">
              <a:lnSpc>
                <a:spcPts val="3038"/>
              </a:lnSpc>
              <a:buFont typeface="Arial"/>
              <a:buChar char="•"/>
            </a:pPr>
            <a:r>
              <a:rPr lang="en-US" sz="2688">
                <a:solidFill>
                  <a:srgbClr val="336276"/>
                </a:solidFill>
                <a:latin typeface="Canva Sans"/>
                <a:ea typeface="Canva Sans"/>
                <a:cs typeface="Canva Sans"/>
                <a:sym typeface="Canva Sans"/>
              </a:rPr>
              <a:t>Inn</a:t>
            </a:r>
            <a:r>
              <a:rPr lang="en-US" sz="2688">
                <a:solidFill>
                  <a:srgbClr val="336276"/>
                </a:solidFill>
                <a:latin typeface="Canva Sans"/>
                <a:ea typeface="Canva Sans"/>
                <a:cs typeface="Canva Sans"/>
                <a:sym typeface="Canva Sans"/>
              </a:rPr>
              <a:t>ovación tecnológica aplicada a la educación.</a:t>
            </a:r>
          </a:p>
          <a:p>
            <a:pPr algn="l">
              <a:lnSpc>
                <a:spcPts val="3038"/>
              </a:lnSpc>
            </a:pPr>
          </a:p>
          <a:p>
            <a:pPr algn="l" marL="580477" indent="-290238" lvl="1">
              <a:lnSpc>
                <a:spcPts val="3038"/>
              </a:lnSpc>
              <a:buFont typeface="Arial"/>
              <a:buChar char="•"/>
            </a:pPr>
            <a:r>
              <a:rPr lang="en-US" sz="2688">
                <a:solidFill>
                  <a:srgbClr val="336276"/>
                </a:solidFill>
                <a:latin typeface="Canva Sans"/>
                <a:ea typeface="Canva Sans"/>
                <a:cs typeface="Canva Sans"/>
                <a:sym typeface="Canva Sans"/>
              </a:rPr>
              <a:t>Trabajo colaborativo y comunicación efectiva.</a:t>
            </a:r>
          </a:p>
        </p:txBody>
      </p:sp>
      <p:sp>
        <p:nvSpPr>
          <p:cNvPr name="Freeform 7" id="7"/>
          <p:cNvSpPr/>
          <p:nvPr/>
        </p:nvSpPr>
        <p:spPr>
          <a:xfrm flipH="false" flipV="false" rot="0">
            <a:off x="15331198" y="710022"/>
            <a:ext cx="1928102" cy="939950"/>
          </a:xfrm>
          <a:custGeom>
            <a:avLst/>
            <a:gdLst/>
            <a:ahLst/>
            <a:cxnLst/>
            <a:rect r="r" b="b" t="t" l="l"/>
            <a:pathLst>
              <a:path h="939950" w="1928102">
                <a:moveTo>
                  <a:pt x="0" y="0"/>
                </a:moveTo>
                <a:lnTo>
                  <a:pt x="1928102" y="0"/>
                </a:lnTo>
                <a:lnTo>
                  <a:pt x="1928102" y="939950"/>
                </a:lnTo>
                <a:lnTo>
                  <a:pt x="0" y="939950"/>
                </a:lnTo>
                <a:lnTo>
                  <a:pt x="0" y="0"/>
                </a:lnTo>
                <a:close/>
              </a:path>
            </a:pathLst>
          </a:custGeom>
          <a:blipFill>
            <a:blip r:embed="rId2"/>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62A9C8"/>
        </a:solidFill>
      </p:bgPr>
    </p:bg>
    <p:spTree>
      <p:nvGrpSpPr>
        <p:cNvPr id="1" name=""/>
        <p:cNvGrpSpPr/>
        <p:nvPr/>
      </p:nvGrpSpPr>
      <p:grpSpPr>
        <a:xfrm>
          <a:off x="0" y="0"/>
          <a:ext cx="0" cy="0"/>
          <a:chOff x="0" y="0"/>
          <a:chExt cx="0" cy="0"/>
        </a:xfrm>
      </p:grpSpPr>
      <p:grpSp>
        <p:nvGrpSpPr>
          <p:cNvPr name="Group 2" id="2"/>
          <p:cNvGrpSpPr/>
          <p:nvPr/>
        </p:nvGrpSpPr>
        <p:grpSpPr>
          <a:xfrm rot="0">
            <a:off x="257175" y="257175"/>
            <a:ext cx="17773650" cy="9772650"/>
            <a:chOff x="0" y="0"/>
            <a:chExt cx="6386393" cy="3511490"/>
          </a:xfrm>
        </p:grpSpPr>
        <p:sp>
          <p:nvSpPr>
            <p:cNvPr name="Freeform 3" id="3"/>
            <p:cNvSpPr/>
            <p:nvPr/>
          </p:nvSpPr>
          <p:spPr>
            <a:xfrm flipH="false" flipV="false" rot="0">
              <a:off x="0" y="0"/>
              <a:ext cx="6386393" cy="3511490"/>
            </a:xfrm>
            <a:custGeom>
              <a:avLst/>
              <a:gdLst/>
              <a:ahLst/>
              <a:cxnLst/>
              <a:rect r="r" b="b" t="t" l="l"/>
              <a:pathLst>
                <a:path h="3511490" w="6386393">
                  <a:moveTo>
                    <a:pt x="27442" y="0"/>
                  </a:moveTo>
                  <a:lnTo>
                    <a:pt x="6358951" y="0"/>
                  </a:lnTo>
                  <a:cubicBezTo>
                    <a:pt x="6366229" y="0"/>
                    <a:pt x="6373209" y="2891"/>
                    <a:pt x="6378356" y="8038"/>
                  </a:cubicBezTo>
                  <a:cubicBezTo>
                    <a:pt x="6383502" y="13184"/>
                    <a:pt x="6386393" y="20164"/>
                    <a:pt x="6386393" y="27442"/>
                  </a:cubicBezTo>
                  <a:lnTo>
                    <a:pt x="6386393" y="3484048"/>
                  </a:lnTo>
                  <a:cubicBezTo>
                    <a:pt x="6386393" y="3491326"/>
                    <a:pt x="6383502" y="3498306"/>
                    <a:pt x="6378356" y="3503452"/>
                  </a:cubicBezTo>
                  <a:cubicBezTo>
                    <a:pt x="6373209" y="3508598"/>
                    <a:pt x="6366229" y="3511490"/>
                    <a:pt x="6358951" y="3511490"/>
                  </a:cubicBezTo>
                  <a:lnTo>
                    <a:pt x="27442" y="3511490"/>
                  </a:lnTo>
                  <a:cubicBezTo>
                    <a:pt x="20164" y="3511490"/>
                    <a:pt x="13184" y="3508598"/>
                    <a:pt x="8038" y="3503452"/>
                  </a:cubicBezTo>
                  <a:cubicBezTo>
                    <a:pt x="2891" y="3498306"/>
                    <a:pt x="0" y="3491326"/>
                    <a:pt x="0" y="3484048"/>
                  </a:cubicBezTo>
                  <a:lnTo>
                    <a:pt x="0" y="27442"/>
                  </a:lnTo>
                  <a:cubicBezTo>
                    <a:pt x="0" y="20164"/>
                    <a:pt x="2891" y="13184"/>
                    <a:pt x="8038" y="8038"/>
                  </a:cubicBezTo>
                  <a:cubicBezTo>
                    <a:pt x="13184" y="2891"/>
                    <a:pt x="20164" y="0"/>
                    <a:pt x="27442" y="0"/>
                  </a:cubicBezTo>
                  <a:close/>
                </a:path>
              </a:pathLst>
            </a:custGeom>
            <a:solidFill>
              <a:srgbClr val="FFFFFF"/>
            </a:solidFill>
          </p:spPr>
        </p:sp>
        <p:sp>
          <p:nvSpPr>
            <p:cNvPr name="TextBox 4" id="4"/>
            <p:cNvSpPr txBox="true"/>
            <p:nvPr/>
          </p:nvSpPr>
          <p:spPr>
            <a:xfrm>
              <a:off x="0" y="0"/>
              <a:ext cx="6386393" cy="3511490"/>
            </a:xfrm>
            <a:prstGeom prst="rect">
              <a:avLst/>
            </a:prstGeom>
          </p:spPr>
          <p:txBody>
            <a:bodyPr anchor="ctr" rtlCol="false" tIns="50667" lIns="50667" bIns="50667" rIns="50667"/>
            <a:lstStyle/>
            <a:p>
              <a:pPr algn="ctr">
                <a:lnSpc>
                  <a:spcPts val="1388"/>
                </a:lnSpc>
              </a:pPr>
            </a:p>
          </p:txBody>
        </p:sp>
      </p:grpSp>
      <p:sp>
        <p:nvSpPr>
          <p:cNvPr name="TextBox 5" id="5"/>
          <p:cNvSpPr txBox="true"/>
          <p:nvPr/>
        </p:nvSpPr>
        <p:spPr>
          <a:xfrm rot="0">
            <a:off x="1028700" y="1849997"/>
            <a:ext cx="16230600" cy="1969136"/>
          </a:xfrm>
          <a:prstGeom prst="rect">
            <a:avLst/>
          </a:prstGeom>
        </p:spPr>
        <p:txBody>
          <a:bodyPr anchor="t" rtlCol="false" tIns="0" lIns="0" bIns="0" rIns="0">
            <a:spAutoFit/>
          </a:bodyPr>
          <a:lstStyle/>
          <a:p>
            <a:pPr algn="ctr" marL="0" indent="0" lvl="0">
              <a:lnSpc>
                <a:spcPts val="7520"/>
              </a:lnSpc>
              <a:spcBef>
                <a:spcPct val="0"/>
              </a:spcBef>
            </a:pPr>
            <a:r>
              <a:rPr lang="en-US" b="true" sz="8000">
                <a:solidFill>
                  <a:srgbClr val="336276"/>
                </a:solidFill>
                <a:latin typeface="Canva Sans Bold"/>
                <a:ea typeface="Canva Sans Bold"/>
                <a:cs typeface="Canva Sans Bold"/>
                <a:sym typeface="Canva Sans Bold"/>
              </a:rPr>
              <a:t>Rela</a:t>
            </a:r>
            <a:r>
              <a:rPr lang="en-US" b="true" sz="8000" strike="noStrike" u="none">
                <a:solidFill>
                  <a:srgbClr val="336276"/>
                </a:solidFill>
                <a:latin typeface="Canva Sans Bold"/>
                <a:ea typeface="Canva Sans Bold"/>
                <a:cs typeface="Canva Sans Bold"/>
                <a:sym typeface="Canva Sans Bold"/>
              </a:rPr>
              <a:t>ción con Intereses Profesionales</a:t>
            </a:r>
          </a:p>
        </p:txBody>
      </p:sp>
      <p:sp>
        <p:nvSpPr>
          <p:cNvPr name="TextBox 6" id="6"/>
          <p:cNvSpPr txBox="true"/>
          <p:nvPr/>
        </p:nvSpPr>
        <p:spPr>
          <a:xfrm rot="0">
            <a:off x="2002710" y="4400204"/>
            <a:ext cx="14282579" cy="2681377"/>
          </a:xfrm>
          <a:prstGeom prst="rect">
            <a:avLst/>
          </a:prstGeom>
        </p:spPr>
        <p:txBody>
          <a:bodyPr anchor="t" rtlCol="false" tIns="0" lIns="0" bIns="0" rIns="0">
            <a:spAutoFit/>
          </a:bodyPr>
          <a:lstStyle/>
          <a:p>
            <a:pPr algn="l" marL="580477" indent="-290238" lvl="1">
              <a:lnSpc>
                <a:spcPts val="3038"/>
              </a:lnSpc>
              <a:buFont typeface="Arial"/>
              <a:buChar char="•"/>
            </a:pPr>
            <a:r>
              <a:rPr lang="en-US" sz="2688">
                <a:solidFill>
                  <a:srgbClr val="336276"/>
                </a:solidFill>
                <a:latin typeface="Canva Sans"/>
                <a:ea typeface="Canva Sans"/>
                <a:cs typeface="Canva Sans"/>
                <a:sym typeface="Canva Sans"/>
              </a:rPr>
              <a:t>Orientación al desarrollo de software con impacto social.</a:t>
            </a:r>
          </a:p>
          <a:p>
            <a:pPr algn="l">
              <a:lnSpc>
                <a:spcPts val="3038"/>
              </a:lnSpc>
            </a:pPr>
          </a:p>
          <a:p>
            <a:pPr algn="l" marL="580477" indent="-290238" lvl="1">
              <a:lnSpc>
                <a:spcPts val="3038"/>
              </a:lnSpc>
              <a:buFont typeface="Arial"/>
              <a:buChar char="•"/>
            </a:pPr>
            <a:r>
              <a:rPr lang="en-US" sz="2688">
                <a:solidFill>
                  <a:srgbClr val="336276"/>
                </a:solidFill>
                <a:latin typeface="Canva Sans"/>
                <a:ea typeface="Canva Sans"/>
                <a:cs typeface="Canva Sans"/>
                <a:sym typeface="Canva Sans"/>
              </a:rPr>
              <a:t>Interés en innovación educativa y tecnologías accesibles.</a:t>
            </a:r>
          </a:p>
          <a:p>
            <a:pPr algn="l">
              <a:lnSpc>
                <a:spcPts val="3038"/>
              </a:lnSpc>
            </a:pPr>
          </a:p>
          <a:p>
            <a:pPr algn="l" marL="580477" indent="-290238" lvl="1">
              <a:lnSpc>
                <a:spcPts val="3038"/>
              </a:lnSpc>
              <a:buFont typeface="Arial"/>
              <a:buChar char="•"/>
            </a:pPr>
            <a:r>
              <a:rPr lang="en-US" sz="2688">
                <a:solidFill>
                  <a:srgbClr val="336276"/>
                </a:solidFill>
                <a:latin typeface="Canva Sans"/>
                <a:ea typeface="Canva Sans"/>
                <a:cs typeface="Canva Sans"/>
                <a:sym typeface="Canva Sans"/>
              </a:rPr>
              <a:t>Fortalecimiento de competencias técnicas: PHP, Laravel, SQL.</a:t>
            </a:r>
          </a:p>
          <a:p>
            <a:pPr algn="l">
              <a:lnSpc>
                <a:spcPts val="3038"/>
              </a:lnSpc>
            </a:pPr>
          </a:p>
          <a:p>
            <a:pPr algn="l" marL="580477" indent="-290238" lvl="1">
              <a:lnSpc>
                <a:spcPts val="3038"/>
              </a:lnSpc>
              <a:buFont typeface="Arial"/>
              <a:buChar char="•"/>
            </a:pPr>
            <a:r>
              <a:rPr lang="en-US" sz="2688">
                <a:solidFill>
                  <a:srgbClr val="336276"/>
                </a:solidFill>
                <a:latin typeface="Canva Sans"/>
                <a:ea typeface="Canva Sans"/>
                <a:cs typeface="Canva Sans"/>
                <a:sym typeface="Canva Sans"/>
              </a:rPr>
              <a:t>Aporte al futuro laboral: experiencia en proyectos reales.</a:t>
            </a:r>
          </a:p>
        </p:txBody>
      </p:sp>
      <p:sp>
        <p:nvSpPr>
          <p:cNvPr name="Freeform 7" id="7"/>
          <p:cNvSpPr/>
          <p:nvPr/>
        </p:nvSpPr>
        <p:spPr>
          <a:xfrm flipH="false" flipV="false" rot="0">
            <a:off x="15331198" y="710022"/>
            <a:ext cx="1928102" cy="939950"/>
          </a:xfrm>
          <a:custGeom>
            <a:avLst/>
            <a:gdLst/>
            <a:ahLst/>
            <a:cxnLst/>
            <a:rect r="r" b="b" t="t" l="l"/>
            <a:pathLst>
              <a:path h="939950" w="1928102">
                <a:moveTo>
                  <a:pt x="0" y="0"/>
                </a:moveTo>
                <a:lnTo>
                  <a:pt x="1928102" y="0"/>
                </a:lnTo>
                <a:lnTo>
                  <a:pt x="1928102" y="939950"/>
                </a:lnTo>
                <a:lnTo>
                  <a:pt x="0" y="939950"/>
                </a:lnTo>
                <a:lnTo>
                  <a:pt x="0" y="0"/>
                </a:lnTo>
                <a:close/>
              </a:path>
            </a:pathLst>
          </a:custGeom>
          <a:blipFill>
            <a:blip r:embed="rId2"/>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62A9C8"/>
        </a:solidFill>
      </p:bgPr>
    </p:bg>
    <p:spTree>
      <p:nvGrpSpPr>
        <p:cNvPr id="1" name=""/>
        <p:cNvGrpSpPr/>
        <p:nvPr/>
      </p:nvGrpSpPr>
      <p:grpSpPr>
        <a:xfrm>
          <a:off x="0" y="0"/>
          <a:ext cx="0" cy="0"/>
          <a:chOff x="0" y="0"/>
          <a:chExt cx="0" cy="0"/>
        </a:xfrm>
      </p:grpSpPr>
      <p:grpSp>
        <p:nvGrpSpPr>
          <p:cNvPr name="Group 2" id="2"/>
          <p:cNvGrpSpPr/>
          <p:nvPr/>
        </p:nvGrpSpPr>
        <p:grpSpPr>
          <a:xfrm rot="0">
            <a:off x="257175" y="257175"/>
            <a:ext cx="17773650" cy="9772650"/>
            <a:chOff x="0" y="0"/>
            <a:chExt cx="6386393" cy="3511490"/>
          </a:xfrm>
        </p:grpSpPr>
        <p:sp>
          <p:nvSpPr>
            <p:cNvPr name="Freeform 3" id="3"/>
            <p:cNvSpPr/>
            <p:nvPr/>
          </p:nvSpPr>
          <p:spPr>
            <a:xfrm flipH="false" flipV="false" rot="0">
              <a:off x="0" y="0"/>
              <a:ext cx="6386393" cy="3511490"/>
            </a:xfrm>
            <a:custGeom>
              <a:avLst/>
              <a:gdLst/>
              <a:ahLst/>
              <a:cxnLst/>
              <a:rect r="r" b="b" t="t" l="l"/>
              <a:pathLst>
                <a:path h="3511490" w="6386393">
                  <a:moveTo>
                    <a:pt x="27442" y="0"/>
                  </a:moveTo>
                  <a:lnTo>
                    <a:pt x="6358951" y="0"/>
                  </a:lnTo>
                  <a:cubicBezTo>
                    <a:pt x="6366229" y="0"/>
                    <a:pt x="6373209" y="2891"/>
                    <a:pt x="6378356" y="8038"/>
                  </a:cubicBezTo>
                  <a:cubicBezTo>
                    <a:pt x="6383502" y="13184"/>
                    <a:pt x="6386393" y="20164"/>
                    <a:pt x="6386393" y="27442"/>
                  </a:cubicBezTo>
                  <a:lnTo>
                    <a:pt x="6386393" y="3484048"/>
                  </a:lnTo>
                  <a:cubicBezTo>
                    <a:pt x="6386393" y="3491326"/>
                    <a:pt x="6383502" y="3498306"/>
                    <a:pt x="6378356" y="3503452"/>
                  </a:cubicBezTo>
                  <a:cubicBezTo>
                    <a:pt x="6373209" y="3508598"/>
                    <a:pt x="6366229" y="3511490"/>
                    <a:pt x="6358951" y="3511490"/>
                  </a:cubicBezTo>
                  <a:lnTo>
                    <a:pt x="27442" y="3511490"/>
                  </a:lnTo>
                  <a:cubicBezTo>
                    <a:pt x="20164" y="3511490"/>
                    <a:pt x="13184" y="3508598"/>
                    <a:pt x="8038" y="3503452"/>
                  </a:cubicBezTo>
                  <a:cubicBezTo>
                    <a:pt x="2891" y="3498306"/>
                    <a:pt x="0" y="3491326"/>
                    <a:pt x="0" y="3484048"/>
                  </a:cubicBezTo>
                  <a:lnTo>
                    <a:pt x="0" y="27442"/>
                  </a:lnTo>
                  <a:cubicBezTo>
                    <a:pt x="0" y="20164"/>
                    <a:pt x="2891" y="13184"/>
                    <a:pt x="8038" y="8038"/>
                  </a:cubicBezTo>
                  <a:cubicBezTo>
                    <a:pt x="13184" y="2891"/>
                    <a:pt x="20164" y="0"/>
                    <a:pt x="27442" y="0"/>
                  </a:cubicBezTo>
                  <a:close/>
                </a:path>
              </a:pathLst>
            </a:custGeom>
            <a:solidFill>
              <a:srgbClr val="FFFFFF"/>
            </a:solidFill>
          </p:spPr>
        </p:sp>
        <p:sp>
          <p:nvSpPr>
            <p:cNvPr name="TextBox 4" id="4"/>
            <p:cNvSpPr txBox="true"/>
            <p:nvPr/>
          </p:nvSpPr>
          <p:spPr>
            <a:xfrm>
              <a:off x="0" y="0"/>
              <a:ext cx="6386393" cy="3511490"/>
            </a:xfrm>
            <a:prstGeom prst="rect">
              <a:avLst/>
            </a:prstGeom>
          </p:spPr>
          <p:txBody>
            <a:bodyPr anchor="ctr" rtlCol="false" tIns="50667" lIns="50667" bIns="50667" rIns="50667"/>
            <a:lstStyle/>
            <a:p>
              <a:pPr algn="ctr">
                <a:lnSpc>
                  <a:spcPts val="1388"/>
                </a:lnSpc>
              </a:pPr>
            </a:p>
          </p:txBody>
        </p:sp>
      </p:grpSp>
      <p:sp>
        <p:nvSpPr>
          <p:cNvPr name="TextBox 5" id="5"/>
          <p:cNvSpPr txBox="true"/>
          <p:nvPr/>
        </p:nvSpPr>
        <p:spPr>
          <a:xfrm rot="0">
            <a:off x="1028700" y="1849997"/>
            <a:ext cx="16230600" cy="1016636"/>
          </a:xfrm>
          <a:prstGeom prst="rect">
            <a:avLst/>
          </a:prstGeom>
        </p:spPr>
        <p:txBody>
          <a:bodyPr anchor="t" rtlCol="false" tIns="0" lIns="0" bIns="0" rIns="0">
            <a:spAutoFit/>
          </a:bodyPr>
          <a:lstStyle/>
          <a:p>
            <a:pPr algn="ctr" marL="0" indent="0" lvl="0">
              <a:lnSpc>
                <a:spcPts val="7520"/>
              </a:lnSpc>
              <a:spcBef>
                <a:spcPct val="0"/>
              </a:spcBef>
            </a:pPr>
            <a:r>
              <a:rPr lang="en-US" b="true" sz="8000">
                <a:solidFill>
                  <a:srgbClr val="336276"/>
                </a:solidFill>
                <a:latin typeface="Canva Sans Bold"/>
                <a:ea typeface="Canva Sans Bold"/>
                <a:cs typeface="Canva Sans Bold"/>
                <a:sym typeface="Canva Sans Bold"/>
              </a:rPr>
              <a:t>Fa</a:t>
            </a:r>
            <a:r>
              <a:rPr lang="en-US" b="true" sz="8000" strike="noStrike" u="none">
                <a:solidFill>
                  <a:srgbClr val="336276"/>
                </a:solidFill>
                <a:latin typeface="Canva Sans Bold"/>
                <a:ea typeface="Canva Sans Bold"/>
                <a:cs typeface="Canva Sans Bold"/>
                <a:sym typeface="Canva Sans Bold"/>
              </a:rPr>
              <a:t>ctibilidad del Proyecto</a:t>
            </a:r>
          </a:p>
        </p:txBody>
      </p:sp>
      <p:sp>
        <p:nvSpPr>
          <p:cNvPr name="TextBox 6" id="6"/>
          <p:cNvSpPr txBox="true"/>
          <p:nvPr/>
        </p:nvSpPr>
        <p:spPr>
          <a:xfrm rot="0">
            <a:off x="2002710" y="4400204"/>
            <a:ext cx="14282579" cy="4205377"/>
          </a:xfrm>
          <a:prstGeom prst="rect">
            <a:avLst/>
          </a:prstGeom>
        </p:spPr>
        <p:txBody>
          <a:bodyPr anchor="t" rtlCol="false" tIns="0" lIns="0" bIns="0" rIns="0">
            <a:spAutoFit/>
          </a:bodyPr>
          <a:lstStyle/>
          <a:p>
            <a:pPr algn="l" marL="580477" indent="-290238" lvl="1">
              <a:lnSpc>
                <a:spcPts val="3038"/>
              </a:lnSpc>
              <a:buFont typeface="Arial"/>
              <a:buChar char="•"/>
            </a:pPr>
            <a:r>
              <a:rPr lang="en-US" sz="2688">
                <a:solidFill>
                  <a:srgbClr val="336276"/>
                </a:solidFill>
                <a:latin typeface="Canva Sans"/>
                <a:ea typeface="Canva Sans"/>
                <a:cs typeface="Canva Sans"/>
                <a:sym typeface="Canva Sans"/>
              </a:rPr>
              <a:t>Duración del semestre: 18 semanas.</a:t>
            </a:r>
          </a:p>
          <a:p>
            <a:pPr algn="l">
              <a:lnSpc>
                <a:spcPts val="3038"/>
              </a:lnSpc>
            </a:pPr>
          </a:p>
          <a:p>
            <a:pPr algn="l" marL="580477" indent="-290238" lvl="1">
              <a:lnSpc>
                <a:spcPts val="3038"/>
              </a:lnSpc>
              <a:buFont typeface="Arial"/>
              <a:buChar char="•"/>
            </a:pPr>
            <a:r>
              <a:rPr lang="en-US" sz="2688">
                <a:solidFill>
                  <a:srgbClr val="336276"/>
                </a:solidFill>
                <a:latin typeface="Canva Sans"/>
                <a:ea typeface="Canva Sans"/>
                <a:cs typeface="Canva Sans"/>
                <a:sym typeface="Canva Sans"/>
              </a:rPr>
              <a:t>Horas asignadas: espacio en la asignatura + trabajo autónomo.</a:t>
            </a:r>
          </a:p>
          <a:p>
            <a:pPr algn="l">
              <a:lnSpc>
                <a:spcPts val="3038"/>
              </a:lnSpc>
            </a:pPr>
          </a:p>
          <a:p>
            <a:pPr algn="l" marL="580477" indent="-290238" lvl="1">
              <a:lnSpc>
                <a:spcPts val="3038"/>
              </a:lnSpc>
              <a:buFont typeface="Arial"/>
              <a:buChar char="•"/>
            </a:pPr>
            <a:r>
              <a:rPr lang="en-US" sz="2688">
                <a:solidFill>
                  <a:srgbClr val="336276"/>
                </a:solidFill>
                <a:latin typeface="Canva Sans"/>
                <a:ea typeface="Canva Sans"/>
                <a:cs typeface="Canva Sans"/>
                <a:sym typeface="Canva Sans"/>
              </a:rPr>
              <a:t>Ma</a:t>
            </a:r>
            <a:r>
              <a:rPr lang="en-US" sz="2688">
                <a:solidFill>
                  <a:srgbClr val="336276"/>
                </a:solidFill>
                <a:latin typeface="Canva Sans"/>
                <a:ea typeface="Canva Sans"/>
                <a:cs typeface="Canva Sans"/>
                <a:sym typeface="Canva Sans"/>
              </a:rPr>
              <a:t>teriales: hosting, Laravel, SQL, IDE, GitHub (todos accesibles).</a:t>
            </a:r>
          </a:p>
          <a:p>
            <a:pPr algn="l">
              <a:lnSpc>
                <a:spcPts val="3038"/>
              </a:lnSpc>
            </a:pPr>
          </a:p>
          <a:p>
            <a:pPr algn="l" marL="580477" indent="-290238" lvl="1">
              <a:lnSpc>
                <a:spcPts val="3038"/>
              </a:lnSpc>
              <a:buFont typeface="Arial"/>
              <a:buChar char="•"/>
            </a:pPr>
            <a:r>
              <a:rPr lang="en-US" sz="2688">
                <a:solidFill>
                  <a:srgbClr val="336276"/>
                </a:solidFill>
                <a:latin typeface="Canva Sans"/>
                <a:ea typeface="Canva Sans"/>
                <a:cs typeface="Canva Sans"/>
                <a:sym typeface="Canva Sans"/>
              </a:rPr>
              <a:t>Facilitadores: documentación, comunidad activa, experiencia previa.</a:t>
            </a:r>
          </a:p>
          <a:p>
            <a:pPr algn="l">
              <a:lnSpc>
                <a:spcPts val="3038"/>
              </a:lnSpc>
            </a:pPr>
          </a:p>
          <a:p>
            <a:pPr algn="l" marL="580477" indent="-290238" lvl="1">
              <a:lnSpc>
                <a:spcPts val="3038"/>
              </a:lnSpc>
              <a:buFont typeface="Arial"/>
              <a:buChar char="•"/>
            </a:pPr>
            <a:r>
              <a:rPr lang="en-US" sz="2688">
                <a:solidFill>
                  <a:srgbClr val="336276"/>
                </a:solidFill>
                <a:latin typeface="Canva Sans"/>
                <a:ea typeface="Canva Sans"/>
                <a:cs typeface="Canva Sans"/>
                <a:sym typeface="Canva Sans"/>
              </a:rPr>
              <a:t>Dificultades: limitaciones de tiempo, integración técnica.</a:t>
            </a:r>
          </a:p>
          <a:p>
            <a:pPr algn="l">
              <a:lnSpc>
                <a:spcPts val="3038"/>
              </a:lnSpc>
            </a:pPr>
          </a:p>
          <a:p>
            <a:pPr algn="l" marL="580477" indent="-290238" lvl="1">
              <a:lnSpc>
                <a:spcPts val="3038"/>
              </a:lnSpc>
              <a:buFont typeface="Arial"/>
              <a:buChar char="•"/>
            </a:pPr>
            <a:r>
              <a:rPr lang="en-US" sz="2688">
                <a:solidFill>
                  <a:srgbClr val="336276"/>
                </a:solidFill>
                <a:latin typeface="Canva Sans"/>
                <a:ea typeface="Canva Sans"/>
                <a:cs typeface="Canva Sans"/>
                <a:sym typeface="Canva Sans"/>
              </a:rPr>
              <a:t>Solución: pruebas continuas, roles claros, trabajo ágil en equipo.</a:t>
            </a:r>
          </a:p>
        </p:txBody>
      </p:sp>
      <p:sp>
        <p:nvSpPr>
          <p:cNvPr name="Freeform 7" id="7"/>
          <p:cNvSpPr/>
          <p:nvPr/>
        </p:nvSpPr>
        <p:spPr>
          <a:xfrm flipH="false" flipV="false" rot="0">
            <a:off x="15331198" y="710022"/>
            <a:ext cx="1928102" cy="939950"/>
          </a:xfrm>
          <a:custGeom>
            <a:avLst/>
            <a:gdLst/>
            <a:ahLst/>
            <a:cxnLst/>
            <a:rect r="r" b="b" t="t" l="l"/>
            <a:pathLst>
              <a:path h="939950" w="1928102">
                <a:moveTo>
                  <a:pt x="0" y="0"/>
                </a:moveTo>
                <a:lnTo>
                  <a:pt x="1928102" y="0"/>
                </a:lnTo>
                <a:lnTo>
                  <a:pt x="1928102" y="939950"/>
                </a:lnTo>
                <a:lnTo>
                  <a:pt x="0" y="939950"/>
                </a:lnTo>
                <a:lnTo>
                  <a:pt x="0" y="0"/>
                </a:lnTo>
                <a:close/>
              </a:path>
            </a:pathLst>
          </a:custGeom>
          <a:blipFill>
            <a:blip r:embed="rId2"/>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DAGx-MXM5Mo</dc:identifier>
  <dcterms:modified xsi:type="dcterms:W3CDTF">2011-08-01T06:04:30Z</dcterms:modified>
  <cp:revision>1</cp:revision>
  <dc:title>Presentación-Fase1-Capstone</dc:title>
</cp:coreProperties>
</file>