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65d47c9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65d47c9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65d47c9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65d47c9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3e6847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3e6847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68fa0b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68fa0b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65d47c9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65d47c9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65d47c9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865d47c9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9850b7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9850b7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65d47c9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65d47c9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65d47c9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65d47c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65d47c91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65d47c91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65d47c9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65d47c9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65d47c91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65d47c9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65d47c91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65d47c91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65d47c9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65d47c9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65d47c9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65d47c9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65d47c91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65d47c91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65d47c91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65d47c91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3e6847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3e6847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65d47c91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65d47c91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3e6847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3e6847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65d47c9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65d47c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3e68470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63e68470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69850b7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69850b7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3e68470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3e68470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65d47c91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65d47c91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3e6847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3e6847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3e68470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3e68470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3e68470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63e68470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65d47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65d47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65d47c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65d47c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65d47c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65d47c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65d47c9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65d47c9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65d47c9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65d47c9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3e6847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3e6847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65d47c9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65d47c9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9850b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9850b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2" name="Google Shape;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3" name="Google Shape;1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0" name="Google Shape;7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7" name="Google Shape;13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graphics/drawable/LayerDrawab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guide/topics/resources/drawable-resource.html#Shape" TargetMode="External"/><Relationship Id="rId4" Type="http://schemas.openxmlformats.org/officeDocument/2006/relationships/hyperlink" Target="https://developer.android.com/reference/android/graphics/drawable/GradientDrawabl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graphics/drawable/TransitionDrawabl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graphics/drawable/VectorDrawabl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guide/practices/screens_support.html#rang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bumptech/glide" TargetMode="External"/><Relationship Id="rId4" Type="http://schemas.openxmlformats.org/officeDocument/2006/relationships/hyperlink" Target="http://square.github.io/picasso/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s://www.amazon.com/Understanding-Compression-Data-Modern-Developers/dp/149196153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ndroid.googlesource.com/platform/frameworks/base/+/refs/heads/master/core/res/res/values/styles.xml" TargetMode="External"/><Relationship Id="rId4" Type="http://schemas.openxmlformats.org/officeDocument/2006/relationships/hyperlink" Target="https://android.googlesource.com/platform/frameworks/base/+/refs/heads/master/core/res/res/values/themes.xml" TargetMode="External"/><Relationship Id="rId5" Type="http://schemas.openxmlformats.org/officeDocument/2006/relationships/hyperlink" Target="http://developer.android.com/guide/topics/ui/themes.html" TargetMode="External"/><Relationship Id="rId6" Type="http://schemas.openxmlformats.org/officeDocument/2006/relationships/hyperlink" Target="https://medium.com/@chrisbanes/appcompat-v23-2-daynight-d10f90c83e94#.ub2ptykn9" TargetMode="External"/><Relationship Id="rId7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eloper.android.com/guide/topics/resources/drawable-resource.html" TargetMode="External"/><Relationship Id="rId4" Type="http://schemas.openxmlformats.org/officeDocument/2006/relationships/hyperlink" Target="https://developer.android.com/reference/android/graphics/drawable/ShapeDrawable.html" TargetMode="External"/><Relationship Id="rId9" Type="http://schemas.openxmlformats.org/officeDocument/2006/relationships/hyperlink" Target="https://www.amazon.com/Understanding-Compression-Data-Modern-Developers/dp/1491961538" TargetMode="External"/><Relationship Id="rId5" Type="http://schemas.openxmlformats.org/officeDocument/2006/relationships/hyperlink" Target="http://developer.android.com/guide/topics/ui/layout/linear.html" TargetMode="External"/><Relationship Id="rId6" Type="http://schemas.openxmlformats.org/officeDocument/2006/relationships/hyperlink" Target="http://developer.android.com/guide/topics/resources/drawable-resource.html" TargetMode="External"/><Relationship Id="rId7" Type="http://schemas.openxmlformats.org/officeDocument/2006/relationships/hyperlink" Target="https://developer.android.com/guide/appendix/media-formats.html" TargetMode="External"/><Relationship Id="rId8" Type="http://schemas.openxmlformats.org/officeDocument/2006/relationships/hyperlink" Target="https://developer.android.com/guide/topics/graphics/2d-graphics.html#nine-patch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5-delightful-user-experience/5-1-c-drawables-styles-and-themes/5-1-c-drawables-styles-and-themes.html" TargetMode="External"/><Relationship Id="rId4" Type="http://schemas.openxmlformats.org/officeDocument/2006/relationships/hyperlink" Target="https://codelabs.developers.google.com/codelabs/android-training-drawables-styles-and-theme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graphics/drawable/Drawable.html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google.com/document/d/16_av56zf5WN6Jc1gk2SxEhWtkPeTyDnnc_gTiiSya0M/edit#vect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6_av56zf5WN6Jc1gk2SxEhWtkPeTyDnnc_gTiiSya0M/edit#bitmap" TargetMode="External"/><Relationship Id="rId4" Type="http://schemas.openxmlformats.org/officeDocument/2006/relationships/hyperlink" Target="https://docs.google.com/document/d/16_av56zf5WN6Jc1gk2SxEhWtkPeTyDnnc_gTiiSya0M/edit#ninepatch" TargetMode="External"/><Relationship Id="rId9" Type="http://schemas.openxmlformats.org/officeDocument/2006/relationships/hyperlink" Target="https://docs.google.com/document/d/16_av56zf5WN6Jc1gk2SxEhWtkPeTyDnnc_gTiiSya0M/edit#transition" TargetMode="External"/><Relationship Id="rId5" Type="http://schemas.openxmlformats.org/officeDocument/2006/relationships/hyperlink" Target="https://docs.google.com/document/d/16_av56zf5WN6Jc1gk2SxEhWtkPeTyDnnc_gTiiSya0M/edit#layer" TargetMode="External"/><Relationship Id="rId6" Type="http://schemas.openxmlformats.org/officeDocument/2006/relationships/hyperlink" Target="https://docs.google.com/document/d/16_av56zf5WN6Jc1gk2SxEhWtkPeTyDnnc_gTiiSya0M/edit#shape" TargetMode="External"/><Relationship Id="rId7" Type="http://schemas.openxmlformats.org/officeDocument/2006/relationships/hyperlink" Target="https://docs.google.com/document/d/16_av56zf5WN6Jc1gk2SxEhWtkPeTyDnnc_gTiiSya0M/edit#state" TargetMode="External"/><Relationship Id="rId8" Type="http://schemas.openxmlformats.org/officeDocument/2006/relationships/hyperlink" Target="https://docs.google.com/document/d/16_av56zf5WN6Jc1gk2SxEhWtkPeTyDnnc_gTiiSya0M/edit#lev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speed/webp/" TargetMode="External"/><Relationship Id="rId4" Type="http://schemas.openxmlformats.org/officeDocument/2006/relationships/hyperlink" Target="https://developer.android.com/reference/android/graphics/drawable/BitmapDrawab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guide/topics/graphics/2d-graphics.html#nine-patch" TargetMode="External"/><Relationship Id="rId4" Type="http://schemas.openxmlformats.org/officeDocument/2006/relationships/hyperlink" Target="http://wiresareobsolete.com/2010/06/9-patch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06" name="Google Shape;206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07" name="Google Shape;207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Nine-Patch Files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311700" y="1190300"/>
            <a:ext cx="86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Put a small PNG file into </a:t>
            </a:r>
            <a:r>
              <a:rPr b="1" lang="en"/>
              <a:t>res/drawable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Right-click and choose </a:t>
            </a:r>
            <a:r>
              <a:rPr b="1" lang="en"/>
              <a:t>Create 9-Patch file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Double-click</a:t>
            </a:r>
            <a:r>
              <a:rPr lang="en"/>
              <a:t> 9-Patch file to open editor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Specify the stretchable regions (next slide)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69" name="Google Shape;269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Nine-Patch Files</a:t>
            </a:r>
            <a:endParaRPr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0" y="1033275"/>
            <a:ext cx="45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Border </a:t>
            </a:r>
            <a:r>
              <a:rPr lang="en" sz="1800">
                <a:solidFill>
                  <a:schemeClr val="dk1"/>
                </a:solidFill>
              </a:rPr>
              <a:t>to mark</a:t>
            </a:r>
            <a:r>
              <a:rPr lang="en" sz="1800">
                <a:solidFill>
                  <a:schemeClr val="dk1"/>
                </a:solidFill>
              </a:rPr>
              <a:t> stretchable regions for width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regions marked for height Pink == both directions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Click to turn pixels black. Shift-click (ctrl-click on Mac) to unmark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area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Not stretchable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Check </a:t>
            </a:r>
            <a:r>
              <a:rPr b="1" lang="en" sz="1800">
                <a:solidFill>
                  <a:schemeClr val="dk1"/>
                </a:solidFill>
              </a:rPr>
              <a:t>Show patches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Preview of stretched image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pic>
        <p:nvPicPr>
          <p:cNvPr descr="Screenshot from 2016-10-23 13:15:05.png" id="276" name="Google Shape;276;p50"/>
          <p:cNvPicPr preferRelativeResize="0"/>
          <p:nvPr/>
        </p:nvPicPr>
        <p:blipFill rotWithShape="1">
          <a:blip r:embed="rId3">
            <a:alphaModFix/>
          </a:blip>
          <a:srcRect b="0" l="26605" r="0" t="12165"/>
          <a:stretch/>
        </p:blipFill>
        <p:spPr>
          <a:xfrm>
            <a:off x="5073890" y="924200"/>
            <a:ext cx="3872249" cy="363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50"/>
          <p:cNvCxnSpPr>
            <a:endCxn id="278" idx="2"/>
          </p:cNvCxnSpPr>
          <p:nvPr/>
        </p:nvCxnSpPr>
        <p:spPr>
          <a:xfrm>
            <a:off x="8431640" y="1591650"/>
            <a:ext cx="2718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50"/>
          <p:cNvSpPr/>
          <p:nvPr/>
        </p:nvSpPr>
        <p:spPr>
          <a:xfrm>
            <a:off x="8703440" y="140595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79" name="Google Shape;279;p50"/>
          <p:cNvCxnSpPr>
            <a:endCxn id="280" idx="2"/>
          </p:cNvCxnSpPr>
          <p:nvPr/>
        </p:nvCxnSpPr>
        <p:spPr>
          <a:xfrm>
            <a:off x="4981490" y="4067325"/>
            <a:ext cx="187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50"/>
          <p:cNvSpPr/>
          <p:nvPr/>
        </p:nvSpPr>
        <p:spPr>
          <a:xfrm>
            <a:off x="4610190" y="38816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2" name="Google Shape;282;p50"/>
          <p:cNvCxnSpPr/>
          <p:nvPr/>
        </p:nvCxnSpPr>
        <p:spPr>
          <a:xfrm>
            <a:off x="4790215" y="2560709"/>
            <a:ext cx="872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50"/>
          <p:cNvSpPr/>
          <p:nvPr/>
        </p:nvSpPr>
        <p:spPr>
          <a:xfrm>
            <a:off x="4610190" y="238608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4" name="Google Shape;284;p50"/>
          <p:cNvCxnSpPr/>
          <p:nvPr/>
        </p:nvCxnSpPr>
        <p:spPr>
          <a:xfrm>
            <a:off x="4790215" y="3001217"/>
            <a:ext cx="14220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50"/>
          <p:cNvSpPr/>
          <p:nvPr/>
        </p:nvSpPr>
        <p:spPr>
          <a:xfrm>
            <a:off x="4610190" y="2810042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0" name="Google Shape;280;p50"/>
          <p:cNvSpPr/>
          <p:nvPr/>
        </p:nvSpPr>
        <p:spPr>
          <a:xfrm rot="5400000">
            <a:off x="7054190" y="3750375"/>
            <a:ext cx="247500" cy="6339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0"/>
          <p:cNvSpPr/>
          <p:nvPr/>
        </p:nvSpPr>
        <p:spPr>
          <a:xfrm rot="5400000">
            <a:off x="6313515" y="293725"/>
            <a:ext cx="91500" cy="219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50"/>
          <p:cNvCxnSpPr/>
          <p:nvPr/>
        </p:nvCxnSpPr>
        <p:spPr>
          <a:xfrm>
            <a:off x="4776015" y="1306700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50"/>
          <p:cNvSpPr/>
          <p:nvPr/>
        </p:nvSpPr>
        <p:spPr>
          <a:xfrm>
            <a:off x="4610190" y="11353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9" name="Google Shape;289;p50"/>
          <p:cNvCxnSpPr>
            <a:stCxn id="290" idx="6"/>
          </p:cNvCxnSpPr>
          <p:nvPr/>
        </p:nvCxnSpPr>
        <p:spPr>
          <a:xfrm>
            <a:off x="4981590" y="2153238"/>
            <a:ext cx="3606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50"/>
          <p:cNvSpPr/>
          <p:nvPr/>
        </p:nvSpPr>
        <p:spPr>
          <a:xfrm>
            <a:off x="4610190" y="1967538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91" name="Google Shape;291;p50"/>
          <p:cNvCxnSpPr/>
          <p:nvPr/>
        </p:nvCxnSpPr>
        <p:spPr>
          <a:xfrm>
            <a:off x="4804390" y="1714882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50"/>
          <p:cNvSpPr/>
          <p:nvPr/>
        </p:nvSpPr>
        <p:spPr>
          <a:xfrm>
            <a:off x="4610190" y="154901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86275" y="1033275"/>
            <a:ext cx="89349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create layered images, just like with drawing tools, such as Gimp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Android, each layer is represented by a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organized and managed in XML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and the items can have properties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drawn on top of each other in the order defined in the XML file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LayerDrawable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</p:txBody>
      </p:sp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List</a:t>
            </a:r>
            <a:endParaRPr/>
          </a:p>
        </p:txBody>
      </p:sp>
      <p:sp>
        <p:nvSpPr>
          <p:cNvPr id="300" name="Google Shape;30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1039200"/>
            <a:ext cx="8445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android:src="@drawable/android_red"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android:top="10dp" android:left="10dp"&gt;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android:src="@drawable/android_green"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android:top="20dp" android:left="20dp"&gt;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android:src="@drawable/android_blue"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&lt;/layer-list&gt;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Layer List</a:t>
            </a:r>
            <a:endParaRPr/>
          </a:p>
        </p:txBody>
      </p:sp>
      <p:pic>
        <p:nvPicPr>
          <p:cNvPr id="307" name="Google Shape;3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75" y="2582261"/>
            <a:ext cx="2163575" cy="1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Drawables &amp; GradientDrawable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 shape and its properties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Rectangle, oval, ring,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Styled with attributes such as &lt;corners&gt;, &lt;gradient&gt;, &lt;padding&gt;, &lt;size&gt;, &lt;solid&gt; and &lt;stroke&gt;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Shape Drawables</a:t>
            </a:r>
            <a:r>
              <a:rPr lang="en" sz="1800"/>
              <a:t> for more attributes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inflated for a </a:t>
            </a:r>
            <a:r>
              <a:rPr lang="en" u="sng">
                <a:solidFill>
                  <a:schemeClr val="hlink"/>
                </a:solidFill>
                <a:hlinkClick r:id="rId4"/>
              </a:rPr>
              <a:t>GradientDrawable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GradientDrawable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&lt;shape … android:shape="rectangle"&gt;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&lt;gradient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android:startColor="@color/white"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android:endColor="@color/blue"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android:angle="45"/&gt;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&lt;corners android:radius="8dp"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&lt;/shape&gt;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252750" y="3159550"/>
            <a:ext cx="8638500" cy="145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 shape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(R.drawable.gradient_box);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TextView tv = (TextView)findViewByID(R.id.textview);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tv.setBackground(shape);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3" name="Google Shape;3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849" y="1486963"/>
            <a:ext cx="3023450" cy="9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Drawables 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136350" y="1210825"/>
            <a:ext cx="86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 that can cross-fade between two other drawables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graphic represented by &lt;item&gt; inside &lt;selector&gt;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TransitionDrawable</a:t>
            </a:r>
            <a:r>
              <a:rPr lang="en"/>
              <a:t> in Java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Transition forward by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startTransition()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backward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reverseTrans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ition()</a:t>
            </a:r>
            <a:endParaRPr sz="1800" u="sng"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Transition Drawables 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-31325" y="961700"/>
            <a:ext cx="91050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...&gt;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&lt;selector&gt;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android:drawable="@drawable/on"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android:drawable="@drawable/off" /&gt;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&lt;/selector&gt;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&lt;/transition&gt;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56"/>
          <p:cNvSpPr txBox="1"/>
          <p:nvPr/>
        </p:nvSpPr>
        <p:spPr>
          <a:xfrm>
            <a:off x="3419825" y="2023227"/>
            <a:ext cx="5685000" cy="1106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&lt;ImageButton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android:id="@+id/button"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android:src="@drawable/transition"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88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42275" y="3212375"/>
            <a:ext cx="7869000" cy="1401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ImageButton button = findViewById(R.id.button);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drawable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(TransitionDrawable)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button.getDrawable()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startTransition(500)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drawables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Scale smoothly for all screen sizes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API Level 21 and 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Vector Asset Studio to create (slides below)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VectorDrawable</a:t>
            </a:r>
            <a:endParaRPr u="sng"/>
          </a:p>
        </p:txBody>
      </p:sp>
      <p:sp>
        <p:nvSpPr>
          <p:cNvPr id="347" name="Google Shape;34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Vector drawables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&lt;vector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android:height="256dp" android:width="256dp"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android:viewportWidth="32" android:viewportHeight="32"&gt;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&lt;path android:fillColor="@color/red"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android:pathData="M20.5,9.5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c-1.955,0,-3.83,1.268,-4.5,3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c-0.67,-1.732,-2.547,-3,-4.5,-3 ...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&lt;/vector&gt;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0" y="2732700"/>
            <a:ext cx="838200" cy="685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5" name="Google Shape;355;p58"/>
          <p:cNvSpPr txBox="1"/>
          <p:nvPr/>
        </p:nvSpPr>
        <p:spPr>
          <a:xfrm>
            <a:off x="5143500" y="4198775"/>
            <a:ext cx="3799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pathD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ata for heart shape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8"/>
          <p:cNvSpPr/>
          <p:nvPr/>
        </p:nvSpPr>
        <p:spPr>
          <a:xfrm>
            <a:off x="6088225" y="3926950"/>
            <a:ext cx="398875" cy="334789"/>
          </a:xfrm>
          <a:custGeom>
            <a:rect b="b" l="l" r="r" t="t"/>
            <a:pathLst>
              <a:path extrusionOk="0" h="17215" w="15955">
                <a:moveTo>
                  <a:pt x="15955" y="17215"/>
                </a:moveTo>
                <a:cubicBezTo>
                  <a:pt x="14416" y="16725"/>
                  <a:pt x="9027" y="15816"/>
                  <a:pt x="6718" y="14276"/>
                </a:cubicBezTo>
                <a:cubicBezTo>
                  <a:pt x="4409" y="12737"/>
                  <a:pt x="3219" y="10357"/>
                  <a:pt x="2099" y="7978"/>
                </a:cubicBezTo>
                <a:cubicBezTo>
                  <a:pt x="979" y="5599"/>
                  <a:pt x="350" y="1330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7" name="Google Shape;357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Drawables, styles,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themes</a:t>
            </a:r>
            <a:endParaRPr/>
          </a:p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Asset Studio</a:t>
            </a:r>
            <a:endParaRPr/>
          </a:p>
        </p:txBody>
      </p:sp>
      <p:sp>
        <p:nvSpPr>
          <p:cNvPr id="363" name="Google Shape;363;p5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icons, images, and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set of icons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generalized screen density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/res</a:t>
            </a:r>
            <a:r>
              <a:rPr lang="en"/>
              <a:t> folder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Right-click</a:t>
            </a:r>
            <a:r>
              <a:rPr lang="en"/>
              <a:t> the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Image Asset</a:t>
            </a:r>
            <a:r>
              <a:rPr lang="en"/>
              <a:t> </a:t>
            </a:r>
            <a:endParaRPr/>
          </a:p>
        </p:txBody>
      </p:sp>
      <p:sp>
        <p:nvSpPr>
          <p:cNvPr id="369" name="Google Shape;369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Asset Studio? </a:t>
            </a:r>
            <a:endParaRPr/>
          </a:p>
        </p:txBody>
      </p:sp>
      <p:sp>
        <p:nvSpPr>
          <p:cNvPr id="370" name="Google Shape;370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1"/>
          <p:cNvPicPr preferRelativeResize="0"/>
          <p:nvPr/>
        </p:nvPicPr>
        <p:blipFill rotWithShape="1">
          <a:blip r:embed="rId3">
            <a:alphaModFix/>
          </a:blip>
          <a:srcRect b="9643" l="19318" r="19158" t="8004"/>
          <a:stretch/>
        </p:blipFill>
        <p:spPr>
          <a:xfrm>
            <a:off x="5318725" y="1042650"/>
            <a:ext cx="3754826" cy="34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377" name="Google Shape;377;p61"/>
          <p:cNvCxnSpPr>
            <a:stCxn id="378" idx="2"/>
          </p:cNvCxnSpPr>
          <p:nvPr/>
        </p:nvCxnSpPr>
        <p:spPr>
          <a:xfrm flipH="1" rot="10800000">
            <a:off x="4800250" y="1785664"/>
            <a:ext cx="5889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61"/>
          <p:cNvSpPr/>
          <p:nvPr/>
        </p:nvSpPr>
        <p:spPr>
          <a:xfrm>
            <a:off x="4800250" y="16143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9" name="Google Shape;379;p61"/>
          <p:cNvSpPr txBox="1"/>
          <p:nvPr>
            <p:ph idx="1" type="body"/>
          </p:nvPr>
        </p:nvSpPr>
        <p:spPr>
          <a:xfrm>
            <a:off x="190200" y="1190300"/>
            <a:ext cx="41616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Chose icon type</a:t>
            </a:r>
            <a:br>
              <a:rPr lang="en"/>
            </a:br>
            <a:r>
              <a:rPr lang="en"/>
              <a:t>and change name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Image, Clipart, or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icon to chose clipart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Inspect assets for multiple screen siz</a:t>
            </a:r>
            <a:r>
              <a:rPr lang="en"/>
              <a:t>es</a:t>
            </a:r>
            <a:endParaRPr/>
          </a:p>
        </p:txBody>
      </p:sp>
      <p:cxnSp>
        <p:nvCxnSpPr>
          <p:cNvPr id="380" name="Google Shape;380;p61"/>
          <p:cNvCxnSpPr>
            <a:stCxn id="381" idx="6"/>
          </p:cNvCxnSpPr>
          <p:nvPr/>
        </p:nvCxnSpPr>
        <p:spPr>
          <a:xfrm>
            <a:off x="4761763" y="2093964"/>
            <a:ext cx="578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61"/>
          <p:cNvSpPr/>
          <p:nvPr/>
        </p:nvSpPr>
        <p:spPr>
          <a:xfrm>
            <a:off x="4390363" y="19082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2" name="Google Shape;382;p61"/>
          <p:cNvCxnSpPr>
            <a:stCxn id="383" idx="6"/>
          </p:cNvCxnSpPr>
          <p:nvPr/>
        </p:nvCxnSpPr>
        <p:spPr>
          <a:xfrm flipH="1" rot="10800000">
            <a:off x="5171638" y="2349801"/>
            <a:ext cx="8205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61"/>
          <p:cNvSpPr/>
          <p:nvPr/>
        </p:nvSpPr>
        <p:spPr>
          <a:xfrm>
            <a:off x="4800238" y="21785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4" name="Google Shape;384;p61"/>
          <p:cNvCxnSpPr>
            <a:stCxn id="385" idx="6"/>
          </p:cNvCxnSpPr>
          <p:nvPr/>
        </p:nvCxnSpPr>
        <p:spPr>
          <a:xfrm>
            <a:off x="5214238" y="3556626"/>
            <a:ext cx="2313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61"/>
          <p:cNvSpPr/>
          <p:nvPr/>
        </p:nvSpPr>
        <p:spPr>
          <a:xfrm>
            <a:off x="4842838" y="3370926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Asset Studio</a:t>
            </a:r>
            <a:endParaRPr/>
          </a:p>
        </p:txBody>
      </p:sp>
      <p:sp>
        <p:nvSpPr>
          <p:cNvPr id="392" name="Google Shape;392;p6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 or supply your own vector drawings for API 21 and later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scalable vector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res</a:t>
            </a:r>
            <a:r>
              <a:rPr lang="en"/>
              <a:t> folder 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Right-click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Vector Asset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Vector Asset Studio? </a:t>
            </a:r>
            <a:endParaRPr/>
          </a:p>
        </p:txBody>
      </p:sp>
      <p:sp>
        <p:nvSpPr>
          <p:cNvPr id="399" name="Google Shape;39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74" y="1146975"/>
            <a:ext cx="3532850" cy="30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406" name="Google Shape;406;p64"/>
          <p:cNvCxnSpPr>
            <a:stCxn id="407" idx="6"/>
          </p:cNvCxnSpPr>
          <p:nvPr/>
        </p:nvCxnSpPr>
        <p:spPr>
          <a:xfrm>
            <a:off x="5250200" y="1930689"/>
            <a:ext cx="522300" cy="61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64"/>
          <p:cNvSpPr/>
          <p:nvPr/>
        </p:nvSpPr>
        <p:spPr>
          <a:xfrm>
            <a:off x="4878800" y="174498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190200" y="1190300"/>
            <a:ext cx="45648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from Material Icon library, or supply your own SVG or PSD vector drawing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Opens Material Icon library</a:t>
            </a:r>
            <a:endParaRPr/>
          </a:p>
        </p:txBody>
      </p:sp>
      <p:cxnSp>
        <p:nvCxnSpPr>
          <p:cNvPr id="409" name="Google Shape;409;p64"/>
          <p:cNvCxnSpPr>
            <a:stCxn id="410" idx="6"/>
          </p:cNvCxnSpPr>
          <p:nvPr/>
        </p:nvCxnSpPr>
        <p:spPr>
          <a:xfrm flipH="1" rot="10800000">
            <a:off x="4909813" y="2302101"/>
            <a:ext cx="977700" cy="76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64"/>
          <p:cNvSpPr/>
          <p:nvPr/>
        </p:nvSpPr>
        <p:spPr>
          <a:xfrm>
            <a:off x="4538413" y="21926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1" name="Google Shape;41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83100" y="957075"/>
            <a:ext cx="77223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Use smallest resolution picture necessary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Resize, crop, compress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Vector drawings for simple images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Libraries: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Glide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Picasso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5"/>
          <p:cNvSpPr txBox="1"/>
          <p:nvPr>
            <p:ph type="title"/>
          </p:nvPr>
        </p:nvSpPr>
        <p:spPr>
          <a:xfrm>
            <a:off x="69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Images, memory, and performance</a:t>
            </a:r>
            <a:endParaRPr/>
          </a:p>
        </p:txBody>
      </p:sp>
      <p:pic>
        <p:nvPicPr>
          <p:cNvPr id="418" name="Google Shape;41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125" y="184225"/>
            <a:ext cx="1671575" cy="21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5"/>
          <p:cNvSpPr txBox="1"/>
          <p:nvPr>
            <p:ph idx="1" type="body"/>
          </p:nvPr>
        </p:nvSpPr>
        <p:spPr>
          <a:xfrm>
            <a:off x="83100" y="2653946"/>
            <a:ext cx="8888700" cy="19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 appropriate image formats for image type and size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lossy image formats and adjust quality where possible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data compression for developers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Understanding Compression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</a:t>
            </a:r>
            <a:endParaRPr/>
          </a:p>
        </p:txBody>
      </p:sp>
      <p:sp>
        <p:nvSpPr>
          <p:cNvPr id="426" name="Google Shape;426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Collection of attributes that define the visual appearance of a View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Reduce duplication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compact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visual appearance of many components with one style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Style? </a:t>
            </a:r>
            <a:endParaRPr/>
          </a:p>
        </p:txBody>
      </p:sp>
      <p:sp>
        <p:nvSpPr>
          <p:cNvPr id="433" name="Google Shape;43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reduce clutter</a:t>
            </a:r>
            <a:endParaRPr/>
          </a:p>
        </p:txBody>
      </p:sp>
      <p:sp>
        <p:nvSpPr>
          <p:cNvPr id="439" name="Google Shape;439;p68"/>
          <p:cNvSpPr txBox="1"/>
          <p:nvPr/>
        </p:nvSpPr>
        <p:spPr>
          <a:xfrm>
            <a:off x="98625" y="1070000"/>
            <a:ext cx="5269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android:layout_width="match_parent"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android:textColor="#00FF00"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android:typeface="monospace"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android:text="@string/hello" /&gt;</a:t>
            </a:r>
            <a:endParaRPr sz="1800"/>
          </a:p>
        </p:txBody>
      </p:sp>
      <p:sp>
        <p:nvSpPr>
          <p:cNvPr id="440" name="Google Shape;440;p68"/>
          <p:cNvSpPr txBox="1"/>
          <p:nvPr/>
        </p:nvSpPr>
        <p:spPr>
          <a:xfrm>
            <a:off x="4793550" y="3091175"/>
            <a:ext cx="42276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style="@style/CodeFont"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android:text="@string/hello" /&gt;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8"/>
          <p:cNvSpPr/>
          <p:nvPr/>
        </p:nvSpPr>
        <p:spPr>
          <a:xfrm rot="7822286">
            <a:off x="3335849" y="2862349"/>
            <a:ext cx="2465803" cy="378177"/>
          </a:xfrm>
          <a:prstGeom prst="triangle">
            <a:avLst>
              <a:gd fmla="val 4887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image assets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</a:t>
            </a:r>
            <a:endParaRPr/>
          </a:p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styles in styles.xml</a:t>
            </a:r>
            <a:endParaRPr/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styles.xml</a:t>
            </a:r>
            <a:r>
              <a:rPr lang="en"/>
              <a:t> is in </a:t>
            </a:r>
            <a:r>
              <a:rPr b="1" lang="en"/>
              <a:t>res/values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9"/>
          <p:cNvSpPr txBox="1"/>
          <p:nvPr/>
        </p:nvSpPr>
        <p:spPr>
          <a:xfrm>
            <a:off x="400800" y="2028775"/>
            <a:ext cx="83628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Parent</a:t>
            </a:r>
            <a:endParaRPr/>
          </a:p>
        </p:txBody>
      </p:sp>
      <p:sp>
        <p:nvSpPr>
          <p:cNvPr id="457" name="Google Shape;457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a parent style..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0"/>
          <p:cNvSpPr txBox="1"/>
          <p:nvPr/>
        </p:nvSpPr>
        <p:spPr>
          <a:xfrm>
            <a:off x="311700" y="1672700"/>
            <a:ext cx="84660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name="android:layout_width"&gt;match_parent&lt;/item&gt;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name="android:layout_height"&gt;wrap_content&lt;/item&gt;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Define child</a:t>
            </a:r>
            <a:endParaRPr/>
          </a:p>
        </p:txBody>
      </p:sp>
      <p:sp>
        <p:nvSpPr>
          <p:cNvPr id="465" name="Google Shape;465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child with Codefont as parent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1"/>
          <p:cNvSpPr txBox="1"/>
          <p:nvPr/>
        </p:nvSpPr>
        <p:spPr>
          <a:xfrm>
            <a:off x="311700" y="2007350"/>
            <a:ext cx="8581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name="RedCode" parent="@style/Codefont&gt;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name="android:textColor"&gt;#FF0000&lt;/item&gt;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3" name="Google Shape;47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9" name="Google Shape;47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Theme is a style applied to an entire activity or even the entire application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 are applied in AndroidManifest.xml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&lt;application android:theme="@style/AppTheme"&gt;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</a:t>
            </a:r>
            <a:r>
              <a:rPr lang="en"/>
              <a:t> AppTheme of Your Project</a:t>
            </a:r>
            <a:endParaRPr/>
          </a:p>
        </p:txBody>
      </p:sp>
      <p:sp>
        <p:nvSpPr>
          <p:cNvPr id="486" name="Google Shape;486;p74"/>
          <p:cNvSpPr txBox="1"/>
          <p:nvPr/>
        </p:nvSpPr>
        <p:spPr>
          <a:xfrm>
            <a:off x="311700" y="987850"/>
            <a:ext cx="86304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Try: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Theme.AppCompat.Light.NoActionBar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800"/>
          </a:p>
        </p:txBody>
      </p:sp>
      <p:sp>
        <p:nvSpPr>
          <p:cNvPr id="487" name="Google Shape;48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and Themes Resources</a:t>
            </a:r>
            <a:endParaRPr/>
          </a:p>
        </p:txBody>
      </p:sp>
      <p:sp>
        <p:nvSpPr>
          <p:cNvPr id="494" name="Google Shape;494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platform has collection of built in styles and themes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Themes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Styles and Themes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DayNight Theme Guide</a:t>
            </a:r>
            <a:endParaRPr/>
          </a:p>
        </p:txBody>
      </p:sp>
      <p:pic>
        <p:nvPicPr>
          <p:cNvPr id="495" name="Google Shape;49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575" y="1312062"/>
            <a:ext cx="2944823" cy="294482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2" name="Google Shape;502;p76"/>
          <p:cNvSpPr txBox="1"/>
          <p:nvPr>
            <p:ph idx="1" type="body"/>
          </p:nvPr>
        </p:nvSpPr>
        <p:spPr>
          <a:xfrm>
            <a:off x="235500" y="12486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Resource Documentation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ShapeDrawable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LinearLayout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Drawable Resource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Supported Media formats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9-Patch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Understanding 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09" name="Google Shape;509;p7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510" name="Google Shape;510;p7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Drawables, styles, and themes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Drawables, styles, and themes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6" name="Google Shape;516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26" name="Google Shape;226;p4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</a:t>
            </a:r>
            <a:r>
              <a:rPr lang="en"/>
              <a:t>—generic Android class used to represent any kind of graphic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drawables are stored</a:t>
            </a:r>
            <a:r>
              <a:rPr lang="en"/>
              <a:t> in the </a:t>
            </a:r>
            <a:r>
              <a:rPr b="1" lang="en"/>
              <a:t>res/drawable</a:t>
            </a:r>
            <a:r>
              <a:rPr lang="en"/>
              <a:t> project folder</a:t>
            </a:r>
            <a:endParaRPr/>
          </a:p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 classes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Bitmap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Nine-Patch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Layer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Shape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State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Level List Drawable</a:t>
            </a:r>
            <a:endParaRPr/>
          </a:p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4536150" y="1076275"/>
            <a:ext cx="39363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Transition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Vector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170800" y="12370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PNG (.png), JPG (.jpg), or GIF (.gif) format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Uncompressed BMP (.bmp)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WebP</a:t>
            </a:r>
            <a:r>
              <a:rPr lang="en"/>
              <a:t> (4.0 and higher)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BitmapDrawable</a:t>
            </a:r>
            <a:r>
              <a:rPr lang="en"/>
              <a:t> data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Placed directly in res/drawables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Bitmaps</a:t>
            </a:r>
            <a:endParaRPr/>
          </a:p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170800" y="10846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@[package:]drawable/filenam</a:t>
            </a:r>
            <a:r>
              <a:rPr lang="en"/>
              <a:t>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android:src="@drawable/myimage"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code: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R.drawable.filename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 drawable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(R.drawable.myimage);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Drawables</a:t>
            </a:r>
            <a:endParaRPr/>
          </a:p>
        </p:txBody>
      </p:sp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Nine-Patch Files</a:t>
            </a:r>
            <a:endParaRPr/>
          </a:p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273475" y="1266500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Nine-patch</a:t>
            </a:r>
            <a:r>
              <a:rPr lang="en"/>
              <a:t> files (.9.png) are PNG with stretchable regions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stretches bigger, not smaller, so start with small image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Often used for backgrounds of UI elements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button background changes size with label length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