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89" r:id="rId4"/>
    <p:sldId id="288" r:id="rId5"/>
    <p:sldId id="287" r:id="rId6"/>
    <p:sldId id="285" r:id="rId7"/>
    <p:sldId id="279" r:id="rId8"/>
    <p:sldId id="281" r:id="rId9"/>
    <p:sldId id="265" r:id="rId10"/>
    <p:sldId id="261" r:id="rId11"/>
    <p:sldId id="267" r:id="rId12"/>
    <p:sldId id="268" r:id="rId13"/>
    <p:sldId id="282" r:id="rId14"/>
    <p:sldId id="284" r:id="rId15"/>
    <p:sldId id="283" r:id="rId16"/>
    <p:sldId id="272" r:id="rId17"/>
    <p:sldId id="276" r:id="rId18"/>
    <p:sldId id="269" r:id="rId19"/>
    <p:sldId id="28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DA899-DA1E-4A5B-8256-113826469DC4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4808-CDAC-43AF-98FD-47C50C3926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6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4808-CDAC-43AF-98FD-47C50C39265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74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4808-CDAC-43AF-98FD-47C50C39265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908720"/>
            <a:ext cx="8229600" cy="1468760"/>
          </a:xfrm>
        </p:spPr>
        <p:txBody>
          <a:bodyPr>
            <a:normAutofit/>
          </a:bodyPr>
          <a:lstStyle/>
          <a:p>
            <a:pPr algn="ctr"/>
            <a:r>
              <a:rPr lang="zh-CN" altLang="en-US" b="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测试</a:t>
            </a:r>
            <a:r>
              <a:rPr lang="zh-CN" altLang="en-US" b="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自动化讲解</a:t>
            </a:r>
            <a:endParaRPr lang="zh-CN" altLang="en-US" b="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72200" y="602128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7D8F23-327E-46DC-A199-86A8645481D3}" type="datetime1">
              <a:rPr lang="zh-CN" altLang="en-US" smtClean="0"/>
              <a:pPr/>
              <a:t>2016/4/21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58016" y="3789040"/>
            <a:ext cx="1314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张修海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209519" cy="998984"/>
          </a:xfrm>
        </p:spPr>
        <p:txBody>
          <a:bodyPr/>
          <a:lstStyle/>
          <a:p>
            <a:r>
              <a:rPr lang="en-US" altLang="zh-CN" dirty="0" smtClean="0"/>
              <a:t>Appium</a:t>
            </a:r>
            <a:r>
              <a:rPr lang="zh-CN" altLang="en-US" dirty="0" smtClean="0"/>
              <a:t>在</a:t>
            </a:r>
            <a:r>
              <a:rPr lang="en-US" altLang="zh-CN" dirty="0"/>
              <a:t>A</a:t>
            </a:r>
            <a:r>
              <a:rPr lang="en-US" altLang="zh-CN" dirty="0" smtClean="0"/>
              <a:t>ndroid</a:t>
            </a:r>
            <a:r>
              <a:rPr lang="zh-CN" altLang="en-US" dirty="0" smtClean="0"/>
              <a:t>上的架构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7209519" cy="38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70546"/>
            <a:ext cx="7601498" cy="1143000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RF</a:t>
            </a:r>
            <a:r>
              <a:rPr lang="zh-CN" altLang="en-US" sz="4400" dirty="0"/>
              <a:t>与</a:t>
            </a:r>
            <a:r>
              <a:rPr lang="en-US" altLang="zh-CN" sz="4400" dirty="0"/>
              <a:t>Appium</a:t>
            </a:r>
            <a:r>
              <a:rPr lang="zh-CN" altLang="en-US" sz="4400" dirty="0"/>
              <a:t>安</a:t>
            </a:r>
            <a:r>
              <a:rPr lang="zh-CN" altLang="en-US" sz="4400" dirty="0" smtClean="0"/>
              <a:t>装</a:t>
            </a:r>
            <a:r>
              <a:rPr lang="en-US" altLang="zh-CN" dirty="0" smtClean="0"/>
              <a:t>(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28800"/>
            <a:ext cx="7529490" cy="473540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安装</a:t>
            </a:r>
            <a:r>
              <a:rPr lang="en-US" altLang="zh-CN" sz="2400" dirty="0" smtClean="0"/>
              <a:t>Android-</a:t>
            </a:r>
            <a:r>
              <a:rPr lang="en-US" altLang="zh-CN" sz="2400" dirty="0" err="1" smtClean="0"/>
              <a:t>sdk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1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安装</a:t>
            </a:r>
            <a:r>
              <a:rPr lang="en-US" altLang="zh-CN" sz="2000" dirty="0" smtClean="0"/>
              <a:t>sdk</a:t>
            </a:r>
            <a:r>
              <a:rPr lang="zh-CN" altLang="en-US" sz="2000" dirty="0" smtClean="0"/>
              <a:t>相关工</a:t>
            </a:r>
            <a:r>
              <a:rPr lang="zh-CN" altLang="en-US" sz="2000" dirty="0" smtClean="0"/>
              <a:t>具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2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创建</a:t>
            </a:r>
            <a:r>
              <a:rPr lang="en-US" altLang="zh-CN" sz="2000" dirty="0" smtClean="0"/>
              <a:t>Android Virtual </a:t>
            </a:r>
            <a:r>
              <a:rPr lang="en-US" altLang="zh-CN" sz="2000" dirty="0" smtClean="0"/>
              <a:t>Devices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配置</a:t>
            </a:r>
            <a:r>
              <a:rPr lang="en-US" altLang="zh-CN" sz="2000" dirty="0" smtClean="0"/>
              <a:t>ANDROID_HOME</a:t>
            </a:r>
            <a:r>
              <a:rPr lang="zh-CN" altLang="en-US" sz="2000" dirty="0" smtClean="0"/>
              <a:t>、将</a:t>
            </a:r>
            <a:r>
              <a:rPr lang="en-US" altLang="zh-CN" sz="2000" dirty="0" smtClean="0"/>
              <a:t>tools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platform-tools</a:t>
            </a:r>
          </a:p>
          <a:p>
            <a:pPr lvl="1">
              <a:buNone/>
            </a:pPr>
            <a:r>
              <a:rPr lang="zh-CN" altLang="en-US" sz="2000" dirty="0" smtClean="0"/>
              <a:t>添加到</a:t>
            </a:r>
            <a:r>
              <a:rPr lang="en-US" altLang="zh-CN" sz="2000" dirty="0" smtClean="0"/>
              <a:t>path</a:t>
            </a:r>
            <a:endParaRPr lang="en-US" altLang="zh-CN" sz="2000" dirty="0" smtClean="0"/>
          </a:p>
          <a:p>
            <a:pPr>
              <a:buNone/>
            </a:pPr>
            <a:endParaRPr lang="en-US" altLang="zh-CN" sz="2400" dirty="0" smtClean="0"/>
          </a:p>
          <a:p>
            <a:pPr marL="13716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安</a:t>
            </a:r>
            <a:r>
              <a:rPr lang="zh-CN" altLang="en-US" sz="2400" dirty="0" smtClean="0"/>
              <a:t>装</a:t>
            </a:r>
            <a:r>
              <a:rPr lang="en-US" altLang="zh-CN" sz="2400" dirty="0" smtClean="0"/>
              <a:t>jdk(</a:t>
            </a:r>
            <a:r>
              <a:rPr lang="zh-CN" altLang="en-US" sz="2400" dirty="0" smtClean="0"/>
              <a:t>配置对应环境变量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安装</a:t>
            </a:r>
            <a:r>
              <a:rPr lang="en-US" altLang="zh-CN" sz="2400" dirty="0" smtClean="0"/>
              <a:t>eclipse</a:t>
            </a:r>
          </a:p>
          <a:p>
            <a:pPr>
              <a:buNone/>
            </a:pPr>
            <a:r>
              <a:rPr lang="en-US" altLang="zh-CN" dirty="0" smtClean="0"/>
              <a:t>  </a:t>
            </a:r>
          </a:p>
        </p:txBody>
      </p:sp>
      <p:pic>
        <p:nvPicPr>
          <p:cNvPr id="5" name="图片 4" descr="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3645024"/>
            <a:ext cx="4276725" cy="50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appium(windows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命令行安装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node(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exe,</a:t>
            </a:r>
            <a:r>
              <a:rPr lang="zh-CN" altLang="en-US" dirty="0" smtClean="0"/>
              <a:t>双击安装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2.npm install –g </a:t>
            </a:r>
            <a:r>
              <a:rPr lang="en-US" altLang="zh-CN" dirty="0"/>
              <a:t>A</a:t>
            </a:r>
            <a:r>
              <a:rPr lang="en-US" altLang="zh-CN" dirty="0" smtClean="0"/>
              <a:t>ppium </a:t>
            </a:r>
            <a:r>
              <a:rPr lang="en-US" altLang="zh-CN" dirty="0" smtClean="0"/>
              <a:t>(</a:t>
            </a:r>
            <a:r>
              <a:rPr lang="zh-CN" altLang="en-US" dirty="0" smtClean="0"/>
              <a:t>命令行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ppium  </a:t>
            </a:r>
            <a:r>
              <a:rPr lang="en-US" altLang="zh-CN" dirty="0" smtClean="0"/>
              <a:t>(</a:t>
            </a:r>
            <a:r>
              <a:rPr lang="zh-CN" altLang="en-US" dirty="0" smtClean="0"/>
              <a:t>命令行启动 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下载</a:t>
            </a:r>
            <a:r>
              <a:rPr lang="en-US" altLang="zh-CN" dirty="0" smtClean="0"/>
              <a:t>AppiumForWindows.zip(</a:t>
            </a:r>
            <a:r>
              <a:rPr lang="zh-CN" altLang="en-US" dirty="0" smtClean="0"/>
              <a:t>图形界面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双击</a:t>
            </a:r>
            <a:r>
              <a:rPr lang="en-US" altLang="zh-CN" dirty="0" smtClean="0"/>
              <a:t>appium.exe</a:t>
            </a:r>
            <a:r>
              <a:rPr lang="zh-CN" altLang="en-US" dirty="0" smtClean="0"/>
              <a:t>启动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测试库介绍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测试人员可以使用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创建自己需要的测试库。</a:t>
            </a:r>
          </a:p>
          <a:p>
            <a:r>
              <a:rPr lang="zh-CN" altLang="en-US" dirty="0" smtClean="0"/>
              <a:t>提供了远程测试执行接口。可以进行分布式测试执行。</a:t>
            </a:r>
          </a:p>
          <a:p>
            <a:r>
              <a:rPr lang="zh-CN" altLang="en-US" dirty="0" smtClean="0"/>
              <a:t>它将测试用例、关键字、测试数据等定义都封装到了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TSV(tab</a:t>
            </a:r>
            <a:r>
              <a:rPr lang="zh-CN" altLang="en-US" dirty="0" smtClean="0"/>
              <a:t>分隔</a:t>
            </a:r>
            <a:r>
              <a:rPr lang="en-US" altLang="zh-CN" dirty="0" smtClean="0"/>
              <a:t>)</a:t>
            </a:r>
            <a:r>
              <a:rPr lang="zh-CN" altLang="en-US" dirty="0" smtClean="0"/>
              <a:t>文件中。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测试库类别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7687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测试库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有</a:t>
            </a:r>
            <a:r>
              <a:rPr lang="en-US" sz="2800" dirty="0"/>
              <a:t>8</a:t>
            </a:r>
            <a:r>
              <a:rPr lang="zh-CN" altLang="en-US" sz="2800" dirty="0"/>
              <a:t>个标准库，可以直接导入：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Builtln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operatingSystem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telnet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Collections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String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Dialogs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Remote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4005064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扩展库，需要下载安装后才能使用。</a:t>
            </a:r>
          </a:p>
          <a:p>
            <a:r>
              <a:rPr lang="en-US" altLang="zh-CN" dirty="0" smtClean="0"/>
              <a:t>Selenium2library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方面测试的扩展库</a:t>
            </a:r>
            <a:endParaRPr lang="en-US" altLang="zh-CN" dirty="0"/>
          </a:p>
          <a:p>
            <a:r>
              <a:rPr lang="en-US" altLang="zh-CN" dirty="0" smtClean="0"/>
              <a:t>AppiumLibrary</a:t>
            </a:r>
            <a:r>
              <a:rPr lang="zh-CN" altLang="en-US" dirty="0"/>
              <a:t>：</a:t>
            </a:r>
            <a:r>
              <a:rPr lang="zh-CN" altLang="en-US" dirty="0" smtClean="0"/>
              <a:t>移动互联网应用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</a:t>
            </a:r>
            <a:r>
              <a:rPr lang="zh-CN" altLang="en-US" dirty="0"/>
              <a:t>定义测试库：</a:t>
            </a:r>
            <a:r>
              <a:rPr lang="en-US" altLang="zh-CN" dirty="0"/>
              <a:t>CustomLibrary</a:t>
            </a:r>
            <a:endParaRPr lang="zh-CN" altLang="en-US" dirty="0"/>
          </a:p>
          <a:p>
            <a:r>
              <a:rPr lang="zh-CN" altLang="en-US" dirty="0" smtClean="0"/>
              <a:t>这个库文件是</a:t>
            </a:r>
            <a:r>
              <a:rPr lang="zh-CN" altLang="en-US" dirty="0"/>
              <a:t>根据</a:t>
            </a:r>
            <a:r>
              <a:rPr lang="zh-CN" altLang="en-US" dirty="0" smtClean="0"/>
              <a:t>被测程序的接口函数和测试自动化需求提出来，使用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写的一个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文件。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测试用例脚本化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RIDE</a:t>
            </a:r>
            <a:r>
              <a:rPr lang="zh-CN" altLang="en-US" dirty="0" smtClean="0"/>
              <a:t>是一款专门用来编辑</a:t>
            </a:r>
            <a:r>
              <a:rPr lang="en-US" altLang="zh-CN" dirty="0" smtClean="0"/>
              <a:t>Robot Framework</a:t>
            </a:r>
            <a:r>
              <a:rPr lang="zh-CN" altLang="en-US" dirty="0" smtClean="0"/>
              <a:t>用例的软件，用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编写并且开源。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元素定位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双击打开</a:t>
            </a:r>
            <a:r>
              <a:rPr lang="en-US" altLang="zh-CN" dirty="0" smtClean="0"/>
              <a:t>ANDROID_HOME/tools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uiautomatorviewer.bat</a:t>
            </a:r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Device Screenshot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元素定位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findElementByXPath("//android.widget.TextView[10]")</a:t>
            </a:r>
          </a:p>
          <a:p>
            <a:pPr>
              <a:buNone/>
            </a:pPr>
            <a:r>
              <a:rPr lang="en-US" altLang="zh-CN" i="1" dirty="0" smtClean="0"/>
              <a:t>xpath</a:t>
            </a:r>
            <a:r>
              <a:rPr lang="zh-CN" altLang="en-US" i="1" dirty="0" smtClean="0"/>
              <a:t>下标从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开始，使用完整的</a:t>
            </a:r>
            <a:r>
              <a:rPr lang="en-US" altLang="zh-CN" i="1" dirty="0" smtClean="0"/>
              <a:t>classname</a:t>
            </a:r>
          </a:p>
          <a:p>
            <a:r>
              <a:rPr lang="en-US" altLang="zh-CN" i="1" dirty="0" smtClean="0"/>
              <a:t>findElementById(</a:t>
            </a:r>
            <a:r>
              <a:rPr lang="en-US" altLang="zh-CN" dirty="0" smtClean="0"/>
              <a:t>"</a:t>
            </a:r>
            <a:r>
              <a:rPr lang="en-US" altLang="zh-CN" i="1" dirty="0" smtClean="0"/>
              <a:t>com.xwtec.zhy.xwlottery:id/grid_item_tv_red</a:t>
            </a:r>
            <a:r>
              <a:rPr lang="en-US" altLang="zh-CN" dirty="0" smtClean="0"/>
              <a:t>"</a:t>
            </a:r>
            <a:r>
              <a:rPr lang="en-US" altLang="zh-CN" i="1" dirty="0" smtClean="0"/>
              <a:t>); </a:t>
            </a:r>
          </a:p>
          <a:p>
            <a:pPr>
              <a:buNone/>
            </a:pPr>
            <a:r>
              <a:rPr lang="en-US" altLang="zh-CN" i="1" dirty="0" smtClean="0"/>
              <a:t>Id</a:t>
            </a:r>
            <a:r>
              <a:rPr lang="zh-CN" altLang="en-US" i="1" dirty="0" smtClean="0"/>
              <a:t>的方式需要注意，</a:t>
            </a:r>
            <a:r>
              <a:rPr lang="en-US" altLang="zh-CN" i="1" dirty="0" smtClean="0"/>
              <a:t>android4.3</a:t>
            </a:r>
            <a:r>
              <a:rPr lang="zh-CN" altLang="en-US" i="1" dirty="0" smtClean="0"/>
              <a:t>以上支持</a:t>
            </a:r>
            <a:endParaRPr lang="en-US" altLang="zh-CN" i="1" dirty="0" smtClean="0"/>
          </a:p>
          <a:p>
            <a:r>
              <a:rPr lang="en-US" altLang="zh-CN" dirty="0" smtClean="0"/>
              <a:t>findElementsByAndroidUIAutomator("new UiSelector().className(\" android.widget.TextView \").text(\" 24 \") 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</a:t>
            </a:r>
            <a:endParaRPr lang="en-US" altLang="zh-CN" dirty="0" smtClean="0"/>
          </a:p>
          <a:p>
            <a:pPr marL="137160" indent="0">
              <a:buNone/>
            </a:pPr>
            <a:r>
              <a:rPr lang="en-US" altLang="zh-CN" dirty="0"/>
              <a:t>http://robotframework.org/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http://appium.io/</a:t>
            </a:r>
          </a:p>
          <a:p>
            <a:pPr>
              <a:buNone/>
            </a:pPr>
            <a:r>
              <a:rPr lang="en-US" altLang="zh-CN" dirty="0" smtClean="0"/>
              <a:t>https://github.com/appium</a:t>
            </a:r>
          </a:p>
          <a:p>
            <a:pPr>
              <a:buNone/>
            </a:pPr>
            <a:r>
              <a:rPr lang="en-US" altLang="zh-CN" dirty="0" smtClean="0"/>
              <a:t>http://appium.io/slate/en/v1.2.0/</a:t>
            </a:r>
          </a:p>
          <a:p>
            <a:r>
              <a:rPr lang="zh-CN" altLang="en-US" dirty="0" smtClean="0"/>
              <a:t>论坛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http://testerhome.com/</a:t>
            </a:r>
          </a:p>
          <a:p>
            <a:r>
              <a:rPr lang="en-US" altLang="zh-CN" dirty="0" smtClean="0"/>
              <a:t>Appium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http://pan.baidu.com/s/1jGvAISu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4938"/>
            <a:ext cx="7086600" cy="1828800"/>
          </a:xfrm>
        </p:spPr>
        <p:txBody>
          <a:bodyPr/>
          <a:lstStyle/>
          <a:p>
            <a:pPr algn="ctr"/>
            <a:r>
              <a:rPr lang="zh-CN" altLang="en-US" dirty="0" smtClean="0"/>
              <a:t>目    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1640" y="2348880"/>
            <a:ext cx="7086600" cy="313579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、测试自动化目的（</a:t>
            </a:r>
            <a:r>
              <a:rPr lang="en-US" altLang="zh-CN" sz="2800" dirty="0" smtClean="0"/>
              <a:t>WHY)</a:t>
            </a:r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、测试自动化内容（</a:t>
            </a:r>
            <a:r>
              <a:rPr lang="en-US" altLang="zh-CN" sz="2800" dirty="0" smtClean="0"/>
              <a:t>WHAT)</a:t>
            </a: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、测试自动化实施方案（</a:t>
            </a:r>
            <a:r>
              <a:rPr lang="en-US" altLang="zh-CN" sz="2800" dirty="0" smtClean="0"/>
              <a:t>HOW)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1268760"/>
            <a:ext cx="7086600" cy="809600"/>
          </a:xfrm>
        </p:spPr>
        <p:txBody>
          <a:bodyPr/>
          <a:lstStyle/>
          <a:p>
            <a:r>
              <a:rPr lang="zh-CN" altLang="en-US" sz="3600" dirty="0"/>
              <a:t>测试自动化目的（</a:t>
            </a:r>
            <a:r>
              <a:rPr lang="en-US" altLang="zh-CN" sz="3600" dirty="0"/>
              <a:t>WHY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保证产品质量</a:t>
            </a:r>
            <a:r>
              <a:rPr lang="en-US" altLang="zh-CN" dirty="0" smtClean="0"/>
              <a:t>||</a:t>
            </a:r>
            <a:r>
              <a:rPr lang="zh-CN" altLang="en-US" dirty="0" smtClean="0"/>
              <a:t>深挖</a:t>
            </a:r>
            <a:r>
              <a:rPr lang="en-US" altLang="zh-CN" dirty="0" smtClean="0"/>
              <a:t>Bug||</a:t>
            </a:r>
            <a:r>
              <a:rPr lang="zh-CN" altLang="en-US" dirty="0" smtClean="0"/>
              <a:t>提高测试（研发）</a:t>
            </a:r>
            <a:r>
              <a:rPr lang="zh-CN" altLang="en-US" smtClean="0"/>
              <a:t>效率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12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测试自动化内容（</a:t>
            </a:r>
            <a:r>
              <a:rPr lang="en-US" altLang="zh-CN" sz="3600" dirty="0" smtClean="0"/>
              <a:t>WHAT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401755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找</a:t>
            </a:r>
            <a:r>
              <a:rPr lang="en-US" altLang="zh-CN" dirty="0" smtClean="0"/>
              <a:t>Bug||</a:t>
            </a:r>
            <a:r>
              <a:rPr lang="zh-CN" altLang="en-US" dirty="0" smtClean="0"/>
              <a:t>保证质量</a:t>
            </a:r>
            <a:r>
              <a:rPr lang="en-US" altLang="zh-CN" dirty="0" smtClean="0"/>
              <a:t>||</a:t>
            </a:r>
            <a:r>
              <a:rPr lang="zh-CN" altLang="en-US" dirty="0" smtClean="0"/>
              <a:t>提高测试效率</a:t>
            </a:r>
            <a:endParaRPr lang="en-US" altLang="zh-CN" dirty="0" smtClean="0"/>
          </a:p>
          <a:p>
            <a:r>
              <a:rPr lang="zh-CN" altLang="en-US" dirty="0"/>
              <a:t>自动</a:t>
            </a:r>
            <a:r>
              <a:rPr lang="zh-CN" altLang="en-US" dirty="0" smtClean="0"/>
              <a:t>化框架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试库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试工具</a:t>
            </a:r>
            <a:endParaRPr lang="en-US" altLang="zh-CN" dirty="0" smtClean="0"/>
          </a:p>
          <a:p>
            <a:r>
              <a:rPr lang="zh-CN" altLang="en-US" dirty="0"/>
              <a:t>可测</a:t>
            </a:r>
            <a:r>
              <a:rPr lang="zh-CN" altLang="en-US" dirty="0" smtClean="0"/>
              <a:t>试性接口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33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307232"/>
          </a:xfrm>
        </p:spPr>
        <p:txBody>
          <a:bodyPr/>
          <a:lstStyle/>
          <a:p>
            <a:r>
              <a:rPr lang="zh-CN" altLang="en-US" sz="3600" dirty="0"/>
              <a:t>测试自动化实施方案（</a:t>
            </a:r>
            <a:r>
              <a:rPr lang="en-US" altLang="zh-CN" sz="3600" dirty="0"/>
              <a:t>HOW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39455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、自</a:t>
            </a:r>
            <a:r>
              <a:rPr lang="zh-CN" altLang="en-US" dirty="0"/>
              <a:t>动化框架介绍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RF</a:t>
            </a:r>
            <a:r>
              <a:rPr lang="zh-CN" altLang="en-US" dirty="0"/>
              <a:t>与</a:t>
            </a:r>
            <a:r>
              <a:rPr lang="en-US" altLang="zh-CN" dirty="0"/>
              <a:t>Appium</a:t>
            </a:r>
            <a:r>
              <a:rPr lang="zh-CN" altLang="en-US" dirty="0"/>
              <a:t>工具介绍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RF</a:t>
            </a:r>
            <a:r>
              <a:rPr lang="zh-CN" altLang="en-US" dirty="0"/>
              <a:t>与</a:t>
            </a:r>
            <a:r>
              <a:rPr lang="en-US" altLang="zh-CN" dirty="0"/>
              <a:t>Appium</a:t>
            </a:r>
            <a:r>
              <a:rPr lang="zh-CN" altLang="en-US" dirty="0"/>
              <a:t>安装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、测</a:t>
            </a:r>
            <a:r>
              <a:rPr lang="zh-CN" altLang="en-US" dirty="0"/>
              <a:t>试库介绍</a:t>
            </a:r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、测</a:t>
            </a:r>
            <a:r>
              <a:rPr lang="zh-CN" altLang="en-US" dirty="0"/>
              <a:t>试脚本实例讲解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34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63688" y="476672"/>
            <a:ext cx="5544616" cy="576064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自动化框架介</a:t>
            </a:r>
            <a:r>
              <a:rPr lang="zh-CN" altLang="en-US" sz="4800" dirty="0" smtClean="0"/>
              <a:t>绍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11" y="1556792"/>
            <a:ext cx="6772986" cy="379253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83668" y="573325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Libraries: </a:t>
            </a:r>
            <a:r>
              <a:rPr lang="en-US" altLang="zh-CN" dirty="0" err="1" smtClean="0"/>
              <a:t>appiumLibrary</a:t>
            </a:r>
            <a:r>
              <a:rPr lang="en-US" altLang="zh-CN" dirty="0" smtClean="0"/>
              <a:t>, CustomLibrary.</a:t>
            </a:r>
          </a:p>
          <a:p>
            <a:r>
              <a:rPr lang="en-US" altLang="zh-CN" dirty="0" smtClean="0"/>
              <a:t>Test Tools: </a:t>
            </a:r>
            <a:r>
              <a:rPr lang="en-US" altLang="zh-CN" dirty="0"/>
              <a:t>A</a:t>
            </a:r>
            <a:r>
              <a:rPr lang="en-US" altLang="zh-CN" dirty="0" smtClean="0"/>
              <a:t>ppium</a:t>
            </a:r>
            <a:r>
              <a:rPr lang="en-US" altLang="zh-CN" dirty="0" smtClean="0"/>
              <a:t>, monkey, monkeyrunner</a:t>
            </a:r>
            <a:r>
              <a:rPr lang="zh-CN" altLang="en-US" dirty="0"/>
              <a:t> </a:t>
            </a:r>
            <a:r>
              <a:rPr lang="en-US" altLang="zh-CN" dirty="0" smtClean="0"/>
              <a:t>and so 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8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086600" cy="764704"/>
          </a:xfrm>
        </p:spPr>
        <p:txBody>
          <a:bodyPr/>
          <a:lstStyle/>
          <a:p>
            <a:pPr algn="ctr"/>
            <a:r>
              <a:rPr lang="en-US" altLang="zh-CN" dirty="0" smtClean="0"/>
              <a:t>Robot </a:t>
            </a:r>
            <a:r>
              <a:rPr lang="en-US" altLang="zh-CN" dirty="0" smtClean="0"/>
              <a:t>Framework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75656" y="1412776"/>
            <a:ext cx="7200800" cy="453650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Robot Framework: 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编写的功能自动化测试框架。具备良好的可扩展性，支持关键字驱动，可以同时测试多种类型的客户端或者接口，可以进行</a:t>
            </a:r>
            <a:r>
              <a:rPr lang="zh-CN" altLang="en-US" b="1" dirty="0" smtClean="0">
                <a:solidFill>
                  <a:srgbClr val="FF0000"/>
                </a:solidFill>
              </a:rPr>
              <a:t>分布式测试</a:t>
            </a:r>
            <a:r>
              <a:rPr lang="zh-CN" altLang="en-US" b="1" dirty="0" smtClean="0"/>
              <a:t>执行。主要用于轮次很多的验收测试和验收测试驱动开发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、语法</a:t>
            </a:r>
            <a:r>
              <a:rPr lang="zh-CN" altLang="en-US" dirty="0"/>
              <a:t>简单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1605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易</a:t>
            </a:r>
            <a:r>
              <a:rPr lang="zh-CN" altLang="en-US" dirty="0"/>
              <a:t>于使用的表</a:t>
            </a:r>
            <a:r>
              <a:rPr lang="zh-CN" altLang="en-US" dirty="0" smtClean="0"/>
              <a:t>格测</a:t>
            </a:r>
            <a:r>
              <a:rPr lang="zh-CN" altLang="en-US" dirty="0"/>
              <a:t>试数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pPr marL="41605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关键字驱动，</a:t>
            </a:r>
            <a:r>
              <a:rPr lang="zh-CN" altLang="zh-CN" dirty="0"/>
              <a:t>数据库驱动和行为驱动</a:t>
            </a:r>
            <a:endParaRPr lang="en-US" altLang="zh-CN" dirty="0" smtClean="0"/>
          </a:p>
          <a:p>
            <a:pPr marL="41605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可扩</a:t>
            </a:r>
            <a:r>
              <a:rPr lang="zh-CN" altLang="en-US" dirty="0" smtClean="0"/>
              <a:t>展的测试库（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、测试用例使用文本文件保存，使用制表符分割数据。可以方便的使用任何文本编辑器或者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编辑测试用例，也可以使用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格式创建用例。</a:t>
            </a:r>
          </a:p>
          <a:p>
            <a:r>
              <a:rPr lang="zh-CN" altLang="en-US" dirty="0" smtClean="0"/>
              <a:t>更多语法可以参考</a:t>
            </a:r>
            <a:r>
              <a:rPr lang="en-US" altLang="zh-CN" dirty="0" smtClean="0"/>
              <a:t>RF 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0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86600" cy="665584"/>
          </a:xfrm>
        </p:spPr>
        <p:txBody>
          <a:bodyPr/>
          <a:lstStyle/>
          <a:p>
            <a:pPr algn="ctr"/>
            <a:r>
              <a:rPr lang="en-US" altLang="zh-CN" dirty="0" smtClean="0"/>
              <a:t>Robot Framework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3608" y="1988840"/>
            <a:ext cx="7086600" cy="3528392"/>
          </a:xfrm>
        </p:spPr>
        <p:txBody>
          <a:bodyPr>
            <a:normAutofit/>
          </a:bodyPr>
          <a:lstStyle/>
          <a:p>
            <a:pPr marL="41605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提供了</a:t>
            </a:r>
            <a:r>
              <a:rPr lang="zh-CN" altLang="en-US" dirty="0" smtClean="0">
                <a:solidFill>
                  <a:srgbClr val="FF0000"/>
                </a:solidFill>
              </a:rPr>
              <a:t>命令行接口和</a:t>
            </a:r>
            <a:r>
              <a:rPr lang="en-US" altLang="zh-CN" dirty="0" smtClean="0">
                <a:solidFill>
                  <a:srgbClr val="FF0000"/>
                </a:solidFill>
              </a:rPr>
              <a:t>xml</a:t>
            </a:r>
            <a:r>
              <a:rPr lang="zh-CN" altLang="en-US" dirty="0" smtClean="0">
                <a:solidFill>
                  <a:srgbClr val="FF0000"/>
                </a:solidFill>
              </a:rPr>
              <a:t>格式</a:t>
            </a:r>
            <a:r>
              <a:rPr lang="zh-CN" altLang="en-US" dirty="0" smtClean="0"/>
              <a:t>的输出。可以与版本管理工具结合，进行持续集成。</a:t>
            </a:r>
          </a:p>
          <a:p>
            <a:pPr marL="41605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Robot framework</a:t>
            </a:r>
            <a:r>
              <a:rPr lang="zh-CN" altLang="en-US" dirty="0" smtClean="0"/>
              <a:t>是通过测试库识别被测对象、操纵被测对象，有很多自带的或者第三方的开源测试库。</a:t>
            </a:r>
            <a:endParaRPr lang="en-US" altLang="zh-CN" dirty="0" smtClean="0"/>
          </a:p>
          <a:p>
            <a:pPr marL="41605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如：”</a:t>
            </a:r>
            <a:r>
              <a:rPr lang="en-US" altLang="zh-CN" dirty="0" smtClean="0"/>
              <a:t>selenium2Library“ </a:t>
            </a:r>
            <a:r>
              <a:rPr lang="zh-CN" altLang="en-US" dirty="0" smtClean="0"/>
              <a:t>库测试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客户端。此外还可以测试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客户端、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客户端、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协议的字符终端等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Appium</a:t>
            </a:r>
            <a:r>
              <a:rPr lang="zh-CN" altLang="en-US" sz="4400" dirty="0"/>
              <a:t>工具介绍</a:t>
            </a:r>
            <a:endParaRPr lang="en-US" altLang="zh-CN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+mn-ea"/>
              </a:rPr>
              <a:t>Appium</a:t>
            </a:r>
            <a:r>
              <a:rPr lang="zh-CN" altLang="en-US" dirty="0" smtClean="0">
                <a:latin typeface="+mn-ea"/>
              </a:rPr>
              <a:t>是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 smtClean="0">
                <a:latin typeface="+mn-ea"/>
              </a:rPr>
              <a:t>开源、跨平台，可以用来测试原生及混合的移动端应用。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支持</a:t>
            </a:r>
            <a:r>
              <a:rPr lang="en-US" altLang="zh-CN" dirty="0" smtClean="0">
                <a:latin typeface="+mn-ea"/>
              </a:rPr>
              <a:t>iOS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Android</a:t>
            </a:r>
            <a:r>
              <a:rPr lang="zh-CN" altLang="en-US" dirty="0" smtClean="0">
                <a:latin typeface="+mn-ea"/>
              </a:rPr>
              <a:t>及</a:t>
            </a:r>
            <a:r>
              <a:rPr lang="en-US" altLang="zh-CN" dirty="0" smtClean="0">
                <a:latin typeface="+mn-ea"/>
              </a:rPr>
              <a:t>FirefoxOS</a:t>
            </a:r>
            <a:r>
              <a:rPr lang="zh-CN" altLang="en-US" dirty="0" smtClean="0">
                <a:latin typeface="+mn-ea"/>
              </a:rPr>
              <a:t>平台测试。</a:t>
            </a: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Appium</a:t>
            </a:r>
            <a:r>
              <a:rPr lang="zh-CN" altLang="en-US" dirty="0" smtClean="0">
                <a:latin typeface="+mn-ea"/>
              </a:rPr>
              <a:t>使用</a:t>
            </a:r>
            <a:r>
              <a:rPr lang="en-US" altLang="zh-CN" dirty="0" smtClean="0">
                <a:latin typeface="+mn-ea"/>
              </a:rPr>
              <a:t>WebDriver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json wire</a:t>
            </a:r>
            <a:r>
              <a:rPr lang="zh-CN" altLang="en-US" dirty="0" smtClean="0">
                <a:latin typeface="+mn-ea"/>
              </a:rPr>
              <a:t>协议，来驱动</a:t>
            </a:r>
            <a:r>
              <a:rPr lang="en-US" altLang="zh-CN" dirty="0" smtClean="0">
                <a:latin typeface="+mn-ea"/>
              </a:rPr>
              <a:t>Apple</a:t>
            </a:r>
            <a:r>
              <a:rPr lang="zh-CN" altLang="en-US" dirty="0" smtClean="0">
                <a:latin typeface="+mn-ea"/>
              </a:rPr>
              <a:t>系统的</a:t>
            </a:r>
            <a:r>
              <a:rPr lang="en-US" altLang="zh-CN" dirty="0" smtClean="0">
                <a:latin typeface="+mn-ea"/>
              </a:rPr>
              <a:t>UIAutomation</a:t>
            </a:r>
            <a:r>
              <a:rPr lang="zh-CN" altLang="en-US" dirty="0" smtClean="0">
                <a:latin typeface="+mn-ea"/>
              </a:rPr>
              <a:t>库、</a:t>
            </a:r>
            <a:r>
              <a:rPr lang="en-US" altLang="zh-CN" dirty="0" smtClean="0">
                <a:latin typeface="+mn-ea"/>
              </a:rPr>
              <a:t>Android</a:t>
            </a:r>
            <a:r>
              <a:rPr lang="zh-CN" altLang="en-US" dirty="0" smtClean="0">
                <a:latin typeface="+mn-ea"/>
              </a:rPr>
              <a:t>系统的</a:t>
            </a:r>
            <a:r>
              <a:rPr lang="en-US" altLang="zh-CN" dirty="0" smtClean="0">
                <a:latin typeface="+mn-ea"/>
              </a:rPr>
              <a:t>Uiautomator</a:t>
            </a:r>
            <a:r>
              <a:rPr lang="zh-CN" altLang="en-US" dirty="0" smtClean="0">
                <a:latin typeface="+mn-ea"/>
              </a:rPr>
              <a:t>框架（</a:t>
            </a:r>
            <a:r>
              <a:rPr lang="en-US" altLang="zh-CN" dirty="0"/>
              <a:t>Appium</a:t>
            </a:r>
            <a:r>
              <a:rPr lang="zh-CN" altLang="en-US" dirty="0"/>
              <a:t>在</a:t>
            </a:r>
            <a:r>
              <a:rPr lang="en-US" altLang="zh-CN" dirty="0"/>
              <a:t>4.1</a:t>
            </a:r>
            <a:r>
              <a:rPr lang="zh-CN" altLang="en-US" dirty="0"/>
              <a:t>以上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uiautomator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4.1</a:t>
            </a:r>
            <a:r>
              <a:rPr lang="zh-CN" altLang="en-US" dirty="0"/>
              <a:t>以下使用</a:t>
            </a:r>
            <a:r>
              <a:rPr lang="en-US" altLang="zh-CN" dirty="0" smtClean="0"/>
              <a:t>selendroid</a:t>
            </a:r>
            <a:r>
              <a:rPr lang="zh-CN" altLang="en-US" dirty="0" smtClean="0">
                <a:latin typeface="+mn-ea"/>
              </a:rPr>
              <a:t>）。</a:t>
            </a:r>
            <a:endParaRPr lang="en-US" altLang="zh-CN" dirty="0">
              <a:latin typeface="+mn-ea"/>
            </a:endParaRPr>
          </a:p>
          <a:p>
            <a:r>
              <a:rPr lang="zh-CN" altLang="en-US" dirty="0" smtClean="0"/>
              <a:t>跨</a:t>
            </a:r>
            <a:r>
              <a:rPr lang="zh-CN" altLang="en-US" dirty="0"/>
              <a:t>语言，</a:t>
            </a:r>
            <a:r>
              <a:rPr lang="en-US" altLang="zh-CN" dirty="0"/>
              <a:t>java python ruby nodejs </a:t>
            </a:r>
            <a:r>
              <a:rPr lang="en-US" altLang="zh-CN" dirty="0" smtClean="0"/>
              <a:t>php</a:t>
            </a:r>
          </a:p>
          <a:p>
            <a:r>
              <a:rPr lang="zh-CN" altLang="en-US" dirty="0" smtClean="0"/>
              <a:t>跨</a:t>
            </a:r>
            <a:r>
              <a:rPr lang="en-US" altLang="zh-CN" dirty="0"/>
              <a:t>app, </a:t>
            </a:r>
            <a:r>
              <a:rPr lang="zh-CN" altLang="en-US" dirty="0"/>
              <a:t>可以在多个</a:t>
            </a:r>
            <a:r>
              <a:rPr lang="en-US" altLang="zh-CN" dirty="0"/>
              <a:t>app</a:t>
            </a:r>
            <a:r>
              <a:rPr lang="zh-CN" altLang="en-US" dirty="0"/>
              <a:t>之间交</a:t>
            </a:r>
            <a:r>
              <a:rPr lang="zh-CN" altLang="en-US" dirty="0" smtClean="0"/>
              <a:t>互</a:t>
            </a:r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依赖源代</a:t>
            </a:r>
            <a:r>
              <a:rPr lang="zh-CN" altLang="en-US" dirty="0" smtClean="0"/>
              <a:t>码，不</a:t>
            </a:r>
            <a:r>
              <a:rPr lang="zh-CN" altLang="en-US" dirty="0"/>
              <a:t>限制测试框架和平台</a:t>
            </a:r>
          </a:p>
          <a:p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C7EDCC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1624</TotalTime>
  <Words>1125</Words>
  <Application>Microsoft Office PowerPoint</Application>
  <PresentationFormat>全屏显示(4:3)</PresentationFormat>
  <Paragraphs>106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Lucida Sans</vt:lpstr>
      <vt:lpstr>黑体</vt:lpstr>
      <vt:lpstr>宋体</vt:lpstr>
      <vt:lpstr>Arial</vt:lpstr>
      <vt:lpstr>Book Antiqua</vt:lpstr>
      <vt:lpstr>Calibri</vt:lpstr>
      <vt:lpstr>Wingdings</vt:lpstr>
      <vt:lpstr>Wingdings 2</vt:lpstr>
      <vt:lpstr>Wingdings 3</vt:lpstr>
      <vt:lpstr>顶峰</vt:lpstr>
      <vt:lpstr>测试自动化讲解</vt:lpstr>
      <vt:lpstr>目    录</vt:lpstr>
      <vt:lpstr>测试自动化目的（WHY)</vt:lpstr>
      <vt:lpstr>测试自动化内容（WHAT）</vt:lpstr>
      <vt:lpstr>测试自动化实施方案（HOW)</vt:lpstr>
      <vt:lpstr>自动化框架介绍</vt:lpstr>
      <vt:lpstr>Robot Framework</vt:lpstr>
      <vt:lpstr>Robot Framework</vt:lpstr>
      <vt:lpstr>Appium工具介绍</vt:lpstr>
      <vt:lpstr>Appium在Android上的架构</vt:lpstr>
      <vt:lpstr>RF与Appium安装(windows下)</vt:lpstr>
      <vt:lpstr>安装appium(windows下)</vt:lpstr>
      <vt:lpstr>测试库介绍</vt:lpstr>
      <vt:lpstr>测试库类别</vt:lpstr>
      <vt:lpstr>测试用例脚本化</vt:lpstr>
      <vt:lpstr>Android元素定位</vt:lpstr>
      <vt:lpstr>android元素定位</vt:lpstr>
      <vt:lpstr>相关网站</vt:lpstr>
      <vt:lpstr>实例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Appium介绍</dc:title>
  <dc:creator>Administrator</dc:creator>
  <cp:lastModifiedBy>张修海</cp:lastModifiedBy>
  <cp:revision>308</cp:revision>
  <dcterms:created xsi:type="dcterms:W3CDTF">2014-11-14T08:47:39Z</dcterms:created>
  <dcterms:modified xsi:type="dcterms:W3CDTF">2016-04-21T02:10:03Z</dcterms:modified>
</cp:coreProperties>
</file>