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40"/>
  </p:notesMasterIdLst>
  <p:sldIdLst>
    <p:sldId id="256" r:id="rId2"/>
    <p:sldId id="260" r:id="rId3"/>
    <p:sldId id="258" r:id="rId4"/>
    <p:sldId id="257" r:id="rId5"/>
    <p:sldId id="284" r:id="rId6"/>
    <p:sldId id="285" r:id="rId7"/>
    <p:sldId id="259" r:id="rId8"/>
    <p:sldId id="261" r:id="rId9"/>
    <p:sldId id="265" r:id="rId10"/>
    <p:sldId id="278" r:id="rId11"/>
    <p:sldId id="277" r:id="rId12"/>
    <p:sldId id="262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95" r:id="rId23"/>
    <p:sldId id="273" r:id="rId24"/>
    <p:sldId id="281" r:id="rId25"/>
    <p:sldId id="286" r:id="rId26"/>
    <p:sldId id="287" r:id="rId27"/>
    <p:sldId id="288" r:id="rId28"/>
    <p:sldId id="289" r:id="rId29"/>
    <p:sldId id="299" r:id="rId30"/>
    <p:sldId id="300" r:id="rId31"/>
    <p:sldId id="290" r:id="rId32"/>
    <p:sldId id="292" r:id="rId33"/>
    <p:sldId id="297" r:id="rId34"/>
    <p:sldId id="296" r:id="rId35"/>
    <p:sldId id="291" r:id="rId36"/>
    <p:sldId id="293" r:id="rId37"/>
    <p:sldId id="294" r:id="rId38"/>
    <p:sldId id="298" r:id="rId3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25" cy="498174"/>
          </a:xfrm>
          <a:prstGeom prst="rect">
            <a:avLst/>
          </a:prstGeom>
        </p:spPr>
        <p:txBody>
          <a:bodyPr vert="horz" lIns="83786" tIns="41893" rIns="83786" bIns="41893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923" y="1"/>
            <a:ext cx="2946325" cy="498174"/>
          </a:xfrm>
          <a:prstGeom prst="rect">
            <a:avLst/>
          </a:prstGeom>
        </p:spPr>
        <p:txBody>
          <a:bodyPr vert="horz" lIns="83786" tIns="41893" rIns="83786" bIns="41893" rtlCol="0"/>
          <a:lstStyle>
            <a:lvl1pPr algn="r">
              <a:defRPr sz="1100"/>
            </a:lvl1pPr>
          </a:lstStyle>
          <a:p>
            <a:fld id="{935FE47C-E7B3-4788-B2E7-AACB682ED549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86" tIns="41893" rIns="83786" bIns="41893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82" y="4776872"/>
            <a:ext cx="5438711" cy="3908752"/>
          </a:xfrm>
          <a:prstGeom prst="rect">
            <a:avLst/>
          </a:prstGeom>
        </p:spPr>
        <p:txBody>
          <a:bodyPr vert="horz" lIns="83786" tIns="41893" rIns="83786" bIns="41893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464"/>
            <a:ext cx="2946325" cy="498174"/>
          </a:xfrm>
          <a:prstGeom prst="rect">
            <a:avLst/>
          </a:prstGeom>
        </p:spPr>
        <p:txBody>
          <a:bodyPr vert="horz" lIns="83786" tIns="41893" rIns="83786" bIns="41893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923" y="9428464"/>
            <a:ext cx="2946325" cy="498174"/>
          </a:xfrm>
          <a:prstGeom prst="rect">
            <a:avLst/>
          </a:prstGeom>
        </p:spPr>
        <p:txBody>
          <a:bodyPr vert="horz" lIns="83786" tIns="41893" rIns="83786" bIns="41893" rtlCol="0" anchor="b"/>
          <a:lstStyle>
            <a:lvl1pPr algn="r">
              <a:defRPr sz="1100"/>
            </a:lvl1pPr>
          </a:lstStyle>
          <a:p>
            <a:fld id="{B23F5C05-B70A-4409-A20E-876F913785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5C05-B70A-4409-A20E-876F913785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03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0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visdukaj/markerdetecto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visdukaj/calibration_filter" TargetMode="External"/><Relationship Id="rId5" Type="http://schemas.openxmlformats.org/officeDocument/2006/relationships/hyperlink" Target="https://github.com/elvisdukaj/markergen.git" TargetMode="External"/><Relationship Id="rId4" Type="http://schemas.openxmlformats.org/officeDocument/2006/relationships/hyperlink" Target="https://github.com/elvisdukaj/markerless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vision/ug/camera-calibration.html" TargetMode="External"/><Relationship Id="rId2" Type="http://schemas.openxmlformats.org/officeDocument/2006/relationships/hyperlink" Target="http://docs.opencv.org/mast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360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Realtà Aumentata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olo 19">
                <a:extLst>
                  <a:ext uri="{FF2B5EF4-FFF2-40B4-BE49-F238E27FC236}">
                    <a16:creationId xmlns:a16="http://schemas.microsoft.com/office/drawing/2014/main" id="{0C4A2EA3-0558-4A3E-98BC-FF02512977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98910" y="2741410"/>
                <a:ext cx="10394179" cy="3712399"/>
              </a:xfrm>
            </p:spPr>
            <p:txBody>
              <a:bodyPr/>
              <a:lstStyle/>
              <a:p>
                <a:pPr algn="ctr"/>
                <a:r>
                  <a:rPr lang="it-IT" dirty="0">
                    <a:latin typeface="Arial Rounded MT Bold" panose="020F0704030504030204" pitchFamily="34" charset="0"/>
                  </a:rPr>
                  <a:t>Dukaj elvis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it-IT" b="0" dirty="0">
                    <a:latin typeface="Arial Rounded MT Bold" panose="020F0704030504030204" pitchFamily="34" charset="0"/>
                  </a:rPr>
                </a:br>
                <a:r>
                  <a:rPr lang="it-IT" b="0" dirty="0">
                    <a:latin typeface="Arial Rounded MT Bold" panose="020F0704030504030204" pitchFamily="34" charset="0"/>
                  </a:rPr>
                  <a:t>Liceo scientifico – </a:t>
                </a:r>
                <a:r>
                  <a:rPr lang="it-IT" b="0">
                    <a:latin typeface="Arial Rounded MT Bold" panose="020F0704030504030204" pitchFamily="34" charset="0"/>
                  </a:rPr>
                  <a:t>scienze applicate</a:t>
                </a:r>
                <a:br>
                  <a:rPr lang="it-IT" b="0" dirty="0">
                    <a:latin typeface="Arial Rounded MT Bold" panose="020F0704030504030204" pitchFamily="34" charset="0"/>
                  </a:rPr>
                </a:br>
                <a:r>
                  <a:rPr lang="it-IT" b="0" dirty="0">
                    <a:latin typeface="Arial Rounded MT Bold" panose="020F0704030504030204" pitchFamily="34" charset="0"/>
                  </a:rPr>
                  <a:t>anno scolastico 2016/</a:t>
                </a:r>
                <a:r>
                  <a:rPr lang="it-IT" dirty="0">
                    <a:latin typeface="Arial Rounded MT Bold" panose="020F0704030504030204" pitchFamily="34" charset="0"/>
                  </a:rPr>
                  <a:t>2017</a:t>
                </a:r>
                <a:endParaRPr lang="en-GB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4" name="Titolo 19">
                <a:extLst>
                  <a:ext uri="{FF2B5EF4-FFF2-40B4-BE49-F238E27FC236}">
                    <a16:creationId xmlns:a16="http://schemas.microsoft.com/office/drawing/2014/main" id="{0C4A2EA3-0558-4A3E-98BC-FF0251297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98910" y="2741410"/>
                <a:ext cx="10394179" cy="37123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tipi di distorsione che considererò sono la distorsione radiale e la distorsione tangenziale.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5B158FF-A85A-4EC6-BFD9-8F68A395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87" y="1623898"/>
            <a:ext cx="6754425" cy="19938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E6D636-A045-4482-A2ED-9961354D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66" y="3831822"/>
            <a:ext cx="6947148" cy="28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radiale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Solitamente due coefficienti sono sufficienti per la calibrazione, per casi particolari come obiettivi grandangolari si possono utilizzare tre coefficienti utilizzando anche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tangenziale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OpenCV salva questi coefficienti in un’unica matrice del tipo: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Parametri intrinseci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1523635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parametri intrinseci includono la lunghezza focale, il centro ottico (noto come punto principale). La lunghezza focale è la distanza tra il centro ottico e il punto focale della lente</a:t>
            </a:r>
            <a:endParaRPr lang="it-IT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it-IT" sz="2200" dirty="0">
                    <a:solidFill>
                      <a:schemeClr val="bg1"/>
                    </a:solidFill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lunghezza focale espresso in pixel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centro ottico espresso in pixel</a:t>
                </a:r>
              </a:p>
            </p:txBody>
          </p:sp>
        </mc:Choice>
        <mc:Fallback xmlns="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  <a:blipFill>
                <a:blip r:embed="rId3"/>
                <a:stretch>
                  <a:fillRect l="-2796" t="-1778" r="-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FBED098-2212-46E6-A93E-CB44410E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9" y="2063476"/>
            <a:ext cx="7418728" cy="4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posizionare un oggetto della scena bisogna prima riconoscere un oggetto noto, come ad esempio un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questa presentazione ho deciso di creare un marcatore da zero in quanto le soluzioni a disposizione non mi sembravano soddisfacenti.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a cui ho pensato è composto da 12x12 quadrati bianchi o neri, suddiviso in 3 strati: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cornice esterna di colore nero: serve a facilitare il riconoscimento del bordo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per capire l’orientamento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in cui sono presenti i dati: ho previsto 6*8 bit di dati e 16 bit per il CRC.</a:t>
            </a:r>
          </a:p>
          <a:p>
            <a:pPr>
              <a:spcBef>
                <a:spcPts val="1200"/>
              </a:spcBef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cornice esterna, evidenziata in nero, facilita un facile riconoscimento del marcatore, e migliora nelle fasi successive la stima della posa del marcatore.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311B2A1-E7E0-4025-9074-030D8B74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4504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«orientamento» ha la stessa funziona dei quadrati presenti nei codice QR, da cui ho rubato l’idea.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Nella foto sulla sinistra i tre triangoli bianchi indicano un orientamento di 0°</a:t>
            </a:r>
          </a:p>
        </p:txBody>
      </p:sp>
      <p:pic>
        <p:nvPicPr>
          <p:cNvPr id="11" name="Segnaposto contenuto 10" descr="Immagine che contiene oggetto, cosa&#10;&#10;Descrizione generata con affidabilità molto elevata">
            <a:extLst>
              <a:ext uri="{FF2B5EF4-FFF2-40B4-BE49-F238E27FC236}">
                <a16:creationId xmlns:a16="http://schemas.microsoft.com/office/drawing/2014/main" id="{4A4796E3-22FC-4C8E-B86A-6A95453B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39285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Nello strato dati è presente il codice vero e proprio del marcatore.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Questo strato a sua volta è diviso in due strati: le prime sei righe sono rappresentate dai dati, mentre le ultime due dal CRC.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272CB38-3EE4-4B1E-A3D4-EE5504C1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66855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</p:spPr>
            <p:txBody>
              <a:bodyPr>
                <a:noAutofit/>
              </a:bodyPr>
              <a:lstStyle/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 dati veri e propri sono composti da 8x6 quadretti.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Ogni quadretto rappresenta un bit, quindi il numero massimo di combinazioni possibili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=281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474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976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710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656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  <a:blipFill>
                <a:blip r:embed="rId2"/>
                <a:stretch>
                  <a:fillRect l="-1796" t="-1180" r="-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85C61A-1928-465A-BB25-AB915A98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7273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avere una lettura affidabile del codice ho previsto 16 bit per la codifica CRC16.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scelto l’algoritmo CRC16 in quanto è robusto anche alla posizione dei singoli bit.</a:t>
            </a:r>
          </a:p>
        </p:txBody>
      </p:sp>
      <p:pic>
        <p:nvPicPr>
          <p:cNvPr id="7" name="Segnaposto contenuto 6" descr="Immagine che contiene oggetto, kit da pronto soccorso, cosa&#10;&#10;Descrizione generata con affidabilità molto elevata">
            <a:extLst>
              <a:ext uri="{FF2B5EF4-FFF2-40B4-BE49-F238E27FC236}">
                <a16:creationId xmlns:a16="http://schemas.microsoft.com/office/drawing/2014/main" id="{158F22C0-3DBA-4651-98F0-9C1955BE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9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D71CAA9A-5A11-48FB-9DE5-556EACE1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20" y="4080"/>
            <a:ext cx="8790840" cy="1125473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Introduzione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5A32789D-E1ED-4F8E-96EF-E6AC5701269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09480" y="1129553"/>
            <a:ext cx="10972080" cy="5728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mostrerò degli esempi pratici dell’utilizzo della realtà aumentata.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codice sorgente è interamente scritto da me ed è  liberamente disponibile nella pagine: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https://github.com/elvisdukaj/markerdetector.git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https://github.com/elvisdukaj/markerless.git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https://github.com/elvisdukaj/markergen.git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https://github.com/elvisdukaj/calibration_filter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quanto possibile ho cercato di fare in modo che i programmi avessero una possibile applicazione nella vita reale.</a:t>
            </a:r>
            <a:b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9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199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delle fasi cruciali per il riconoscimento del marcatore è il riconoscimento del contorno.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può pensare ad un contorno come ad una variazione accentuata del livello di intensità della luminosità dell’immagine. La derivata arriva quindi in nostro soccorso: trovare il massimo locale della derivata prima della funzione significa trovare il punto in cui si ha la variazione.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Questa punto però non è molto facile da trovare.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tecnica per affinare la precisione del punto del contorno consiste nell’utilizzare anche la derivata seconda: dove la derivata seconda è nulla in quel punto si verifica un cambio di concavità della funzione e quindi il punto preciso del bordo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6BB2514D-D312-47D4-8462-D6F2B96A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26800"/>
            <a:ext cx="10907152" cy="5126082"/>
          </a:xfrm>
        </p:spPr>
      </p:pic>
      <p:sp>
        <p:nvSpPr>
          <p:cNvPr id="3" name="Titolo 6">
            <a:extLst>
              <a:ext uri="{FF2B5EF4-FFF2-40B4-BE49-F238E27FC236}">
                <a16:creationId xmlns:a16="http://schemas.microsoft.com/office/drawing/2014/main" id="{933486EA-DE3D-4CE2-AD91-386E0B3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Rilevamento contorno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tutti i punti di contorno dell’immagine devo filtrare i punti considerando soltanto quelli che approssimati ad un poligono hanno 4 lati e che sono convessi, filtro inoltre tutti i quadrilateri il cui perimetro è troppo piccolo.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questo punto prima di analizzare il marker devo fare in modo che esso sia rettangolare devo quindi «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wrappare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È tutto pronto per analizzare il marker: si verifica quindi che: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contorno sia completamente nero,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di orientamento abbia esattamente tre triangoli bianchi, si ruota quindi di conseguenza l’immagine,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leggono i dati e si calcola il CRC16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legge i dati del CRC e si verifica che sia lo stesso valore calcolato.</a:t>
            </a:r>
          </a:p>
        </p:txBody>
      </p:sp>
    </p:spTree>
    <p:extLst>
      <p:ext uri="{BB962C8B-B14F-4D97-AF65-F5344CB8AC3E}">
        <p14:creationId xmlns:p14="http://schemas.microsoft.com/office/powerpoint/2010/main" val="253888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60" y="1126800"/>
            <a:ext cx="10972080" cy="1058743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con precisione i spigoli del marker possiamo stimare una trasformazione la nostra camera e la posizione del marcatore nello spazio. Questa operazione è conosciuto come stima della posizione.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7CA42-E6F6-4B79-AA57-FB3B868B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" y="2931886"/>
            <a:ext cx="4661767" cy="3659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/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rappresenta il centro della telecamera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i punti nello spazio 3D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le proiezioni dei punti nel piano della telecamera.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Il nostro obiettivo è trovare la trasformazione fra la posizione di un marker notto nello spazio e la posizione della telecamera C utilizzando i parametri intrinseci della 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 come facciamo a sapere la posizione nello spazio 3D del marker? Semplice la si immagina.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blipFill>
                <a:blip r:embed="rId3"/>
                <a:stretch>
                  <a:fillRect l="-1174" t="-1228" r="-1265"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365EF9-CD21-4102-9684-A88EE18463AF}"/>
              </a:ext>
            </a:extLst>
          </p:cNvPr>
          <p:cNvSpPr txBox="1"/>
          <p:nvPr/>
        </p:nvSpPr>
        <p:spPr>
          <a:xfrm>
            <a:off x="5566366" y="1619921"/>
            <a:ext cx="6175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nostro marker ha una forma quadrata e i suoi vertici giacciono tutti sullo stesso piano.</a:t>
            </a:r>
          </a:p>
          <a:p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OpenCV ci semplifica molto il calcolo della stima della posa grazie ad una singola funzione: </a:t>
            </a:r>
          </a:p>
          <a:p>
            <a:endParaRPr lang="it-IT" sz="2200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solvePnP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45C8C-D2B1-4624-AA00-B3D560D3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" y="1126800"/>
            <a:ext cx="5210902" cy="54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 PROS AND CONS 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hanno diversi vantaggi: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individuarli è poco oneroso dal punto di vista computazionale,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robusti al cambiamento di luce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però presenta diversi problemi: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funziona se è parzialmente sovrapposto;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bianca e nera;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 avere una forma quadrata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 una forma estetica poco accattivante;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ha nulla a che vedere con la realtà.</a:t>
            </a:r>
          </a:p>
        </p:txBody>
      </p:sp>
    </p:spTree>
    <p:extLst>
      <p:ext uri="{BB962C8B-B14F-4D97-AF65-F5344CB8AC3E}">
        <p14:creationId xmlns:p14="http://schemas.microsoft.com/office/powerpoint/2010/main" val="384077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tecnica AR markerless  si basa sul riconoscimento di un oggetto che esiste nel mondo reale. I vantaggi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possono essere utilizzati per cercare oggetti reali,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funziona anche quando l’oggetto è parzialmente nascosto,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svantaggio principale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riconoscimento del marker è dispendioso, si ha come conseguenza un FPS minore,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stima della posa non è precisa.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rilevata anche quando è ruotata, ha dimensioni diverse oppure la scena presenta una diversa luminosità.</a:t>
            </a:r>
          </a:p>
        </p:txBody>
      </p:sp>
    </p:spTree>
    <p:extLst>
      <p:ext uri="{BB962C8B-B14F-4D97-AF65-F5344CB8AC3E}">
        <p14:creationId xmlns:p14="http://schemas.microsoft.com/office/powerpoint/2010/main" val="230198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point and 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descriptor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c’è una definizione di cosa una features sia, la definizione dipende spesso dalla specifica applicazione. Si può pensare ad una feature coma ad una parte «interessante»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feature point intendo un punto dell’immagine definito da un punto, un raggio ed un orientamento.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Ogni algoritmo di </a:t>
            </a: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feature-detection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cerca di rilevare le stesse feature a prescindere dalla trasformazione applicata all’immagine.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 sono numerosi algoritmi di features-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in questa presentazione parlerò del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questi algoritmi si basano su una rapida variazione del gradiente dell’immagine.</a:t>
            </a:r>
          </a:p>
        </p:txBody>
      </p:sp>
    </p:spTree>
    <p:extLst>
      <p:ext uri="{BB962C8B-B14F-4D97-AF65-F5344CB8AC3E}">
        <p14:creationId xmlns:p14="http://schemas.microsoft.com/office/powerpoint/2010/main" val="341163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extraction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Mentre la fase di feature-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 occupa di trovare le feature, la fase di features-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extraction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 occupa di rappresentare i punti interessanti, qual è l’orientamento locale dell’area attorno al punto?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più famosi algoritmi di per il rilevamento dei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keypoints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sono SIFT e SURF che sfortunatamente non sono liberamente utilizzabili in applicazioni commerciali, ci sono alternative gratuite come ORB o FREAK.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SIFT e SURF sono invarianti a rotazione e scala mentre ORB è invariante solo alla rotazione. </a:t>
            </a:r>
          </a:p>
        </p:txBody>
      </p:sp>
    </p:spTree>
    <p:extLst>
      <p:ext uri="{BB962C8B-B14F-4D97-AF65-F5344CB8AC3E}">
        <p14:creationId xmlns:p14="http://schemas.microsoft.com/office/powerpoint/2010/main" val="156286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Gradient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5BA1CB6-44D8-4481-9C6D-DED639AE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5" y="1918759"/>
            <a:ext cx="5871185" cy="309350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53B86F5-1D64-4639-B595-3A0B638F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26800"/>
            <a:ext cx="5491309" cy="52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44A355-41AF-45AB-A06E-B2DBA19B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Strumenti utilizzati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A3AFD9-B6DF-4FFF-A10B-7B9F348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scrivere il programma ho utilizzato diversi linguaggi di programmazioni, fra cui C++,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C++ è stato utilizzato per scrivere gli algoritmi, in quanto dal punto di vista computazionale devono essere il più efficienti possibili.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L’interfaccia grafica è stata scritta utilizzando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utilizzato la libreria OpenCV, una libreria scritta in C/C++ specifica per software di Computer Vision.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Tutto le tecnologie utilizzate sono facilmente portabili per il mondo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embedded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come tablet, telefonini e microcontrollori.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nip Diagonal Corner 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" y="1142111"/>
            <a:ext cx="5641063" cy="424406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it-IT" sz="24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Visaulizzazione</a:t>
            </a:r>
            <a:r>
              <a:rPr lang="it-IT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del vettore gradiente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Match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estratte le features da un immagine si possono comparare con le feature di un’altra 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Quando si ha un numero di features «sufficienti si può assumere che l’immagine sia stata trovata.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mio programma di esempio ho utilizzato SURF in quanto per l’immagine scelta da me era l’unico affidabile. La spiegazione però di questo algoritmo va oltre l’obiettivo di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2934025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cercato per quanto possibile di portare un’applicazione pratica potenzialmente utile.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primi due programmi non hanno nessuna finalità pratica se non di supporto ai due successivi programmi.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creato un software per generare dei marcatori con un codice qualunque e di dimensione a piacere.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secondo programma serve per poter calibrare la telecamera tramite una scacchiera nota. I parametri della calibrazione sono così salvati su un file.</a:t>
            </a:r>
          </a:p>
        </p:txBody>
      </p:sp>
    </p:spTree>
    <p:extLst>
      <p:ext uri="{BB962C8B-B14F-4D97-AF65-F5344CB8AC3E}">
        <p14:creationId xmlns:p14="http://schemas.microsoft.com/office/powerpoint/2010/main" val="73271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terza applicazione è rimasta incompiuta data la difficolta, doveva essere un esempio di AR in cui è applicato il Guernica di Pablo Picasso sopra al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Immaginavo un utilizzo pratico ad esempio nelle scuole per l’apprendimento della storia dell’arte oppure nei musei per poter vedere da vicino i dettagli di un’opera d’arte o semplice come arredamento di interni e/o esterni.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complessità è dovuta principalmente alla ricreazione di un mondo virtuale all’interno del mondo reale: posizione camera,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shader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dei programmi che girano sulla GPU, illuminazione della scena, ecc.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semplicità ho quindi posizionato un semplice cubo sopra al marcatore in modo da poter evidenziare comunque tutti i punti discussi durante la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90013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L’ultimo programma riconosce un pattern noto, nel nostro caso la copertina del Fu Mattia Pascal di Italo Svevo.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riconosciuta la copertina, il programma aggiunge informazioni parlando dell’autore, del genere letterario e suggerendo autori o opere simili.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L’applicazione pratica più vicina potrebbe essere quella di una libreria in cui è possibile avere delle informazioni aggiuntive su di un opera e che comunque inciti all’acquisto di una determinata opera.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91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Conclusioni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diffusione sempre più crescente della realtà aumentata potrebbe modificare il nostro modo di vivere nel medio-breve futuro.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ho cercato di dare un’idea di come questo futuro possa essere.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Anche per un’applicazione, abbastanza semplice come quella che ho scritto le capacità richieste sono comunque molte: un ottima conoscenza della programmazione, ma anche di analisi matematica, algebra, fisica, letteratura ecc.…. </a:t>
            </a:r>
          </a:p>
        </p:txBody>
      </p:sp>
    </p:spTree>
    <p:extLst>
      <p:ext uri="{BB962C8B-B14F-4D97-AF65-F5344CB8AC3E}">
        <p14:creationId xmlns:p14="http://schemas.microsoft.com/office/powerpoint/2010/main" val="249115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Riferimenti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Documentazione delle libreria OpenCV: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2"/>
              </a:rPr>
              <a:t>http://docs.opencv.org/master/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Mastering OpenCV with Practical Computer Vision Projects di Daniel </a:t>
            </a:r>
            <a:r>
              <a:rPr lang="en-GB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Lélis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Baggio et al.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Slide del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corso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Computer Vision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 ho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freqentato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 T3Lab.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https://it.mathworks.com/help/vision/ug/camera-calibration.html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2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Ringraziamenti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ringraziamento fortissimo ad Alice che ha dovuto sopportare la mia ansia e la mia frustrazione in questi ultimi mesi.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profondo ringraziamento anche ad Ennio Quattrini, senza il suo supporto ed il suo aiuto probabilmente non sarei cui ora.</a:t>
            </a:r>
          </a:p>
        </p:txBody>
      </p:sp>
    </p:spTree>
    <p:extLst>
      <p:ext uri="{BB962C8B-B14F-4D97-AF65-F5344CB8AC3E}">
        <p14:creationId xmlns:p14="http://schemas.microsoft.com/office/powerpoint/2010/main" val="385241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GRAZIE</a:t>
            </a:r>
            <a:endParaRPr lang="it-IT" sz="9600" b="0" strike="noStrike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676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5F40B01-8B93-4E40-B335-6F69F49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 cos’è?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D48CC8A-72BC-4EFB-A4EB-EAC5BEDC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Per realtà aumentata (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inglese </a:t>
            </a:r>
            <a:r>
              <a:rPr lang="it-IT" sz="2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Augmented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Reality o AR) 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 intende l'arricchimento della percezione sensoriale umana mediante informazioni, in genere manipolate e convogliate elettronicamente, che non sarebbero percepibili con i cinque sensi.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realtà aumentata a differenza della realtà virtuale consiste in un’iterazione fra il mondo che ci circonda e un mondo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m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assima esperienza della AR è possibile grazie ad occhialini speciali come gli HoloLens. Tutto il software scritto è stato pensato in modo che il software giri su questo tipo di dispositivi.</a:t>
            </a:r>
            <a:endParaRPr lang="it-IT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interni, pavimento, persona, uomo&#10;&#10;Descrizione generata con affidabilità molto elevata">
            <a:extLst>
              <a:ext uri="{FF2B5EF4-FFF2-40B4-BE49-F238E27FC236}">
                <a16:creationId xmlns:a16="http://schemas.microsoft.com/office/drawing/2014/main" id="{0E2AB02A-7EFC-4DFE-8654-0761A4F6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516835"/>
            <a:ext cx="10455965" cy="5883965"/>
          </a:xfrm>
        </p:spPr>
      </p:pic>
    </p:spTree>
    <p:extLst>
      <p:ext uri="{BB962C8B-B14F-4D97-AF65-F5344CB8AC3E}">
        <p14:creationId xmlns:p14="http://schemas.microsoft.com/office/powerpoint/2010/main" val="41284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persona, uomo, interni, tavolo&#10;&#10;Descrizione generata con affidabilità molto elevata">
            <a:extLst>
              <a:ext uri="{FF2B5EF4-FFF2-40B4-BE49-F238E27FC236}">
                <a16:creationId xmlns:a16="http://schemas.microsoft.com/office/drawing/2014/main" id="{35BADEDB-EC23-4396-9278-64B68E68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" y="257981"/>
            <a:ext cx="11393549" cy="6415064"/>
          </a:xfrm>
        </p:spPr>
      </p:pic>
    </p:spTree>
    <p:extLst>
      <p:ext uri="{BB962C8B-B14F-4D97-AF65-F5344CB8AC3E}">
        <p14:creationId xmlns:p14="http://schemas.microsoft.com/office/powerpoint/2010/main" val="3020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Come Funziona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Ci sono numerosi esempi modi di aumentare la realtà, in questa presentazione ne presenterò due: marker based e markerless. 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prima consiste nel individuare un marcatore noto all’interno della scena su cui inserire un elemento virtuale.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seconda consiste nel riconoscere un oggetto all’interno del mondo, per poi applicare un elemento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entrambi i casi ci sono delle operazioni preliminari da eseguire prima di applicare l’elemento virtuale all’interno della scena reale: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alibrazione camera,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iconoscimento marker (o dell’oggetto) nello spazio,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tima della posa,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iazzamento di oggetti 3D sopra al marker.</a:t>
            </a:r>
          </a:p>
          <a:p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osservare il mondo oggi utilizziamo le telecamere, e la loro grande diffusione è stata possibile anche grazie al calo del loro prezzo. Questo calo di prezzo però porta con se un problema: la distorsione delle immagini.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fortuna queste distorsioni sono costanti e una calibrazione permette di correggere il difetto.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Calibrare l’immagine permette anche di avere una relazione diretta fra l’unità di misura dell’immagine, i pixel, e il mondo reale, come i mm.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campo della realtà aumentata una corretta calibrazione è indispensabile per avere un’iterazione più realistica fra reale e virtuale.</a:t>
            </a:r>
          </a:p>
        </p:txBody>
      </p:sp>
    </p:spTree>
    <p:extLst>
      <p:ext uri="{BB962C8B-B14F-4D97-AF65-F5344CB8AC3E}">
        <p14:creationId xmlns:p14="http://schemas.microsoft.com/office/powerpoint/2010/main" val="30915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634EB-CE55-4CCB-A348-112E595D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384222"/>
            <a:ext cx="4649787" cy="576262"/>
          </a:xfrm>
        </p:spPr>
        <p:txBody>
          <a:bodyPr/>
          <a:lstStyle/>
          <a:p>
            <a:r>
              <a:rPr lang="it-IT" dirty="0"/>
              <a:t>Originale</a:t>
            </a:r>
          </a:p>
        </p:txBody>
      </p:sp>
      <p:pic>
        <p:nvPicPr>
          <p:cNvPr id="8" name="Segnaposto contenuto 7" descr="Immagine che contiene interni, oggetto, cosa, parete&#10;&#10;Descrizione generata con affidabilità molto elevata">
            <a:extLst>
              <a:ext uri="{FF2B5EF4-FFF2-40B4-BE49-F238E27FC236}">
                <a16:creationId xmlns:a16="http://schemas.microsoft.com/office/drawing/2014/main" id="{C365B016-E51E-4FE8-90EB-49AFD3ADB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6" y="1269990"/>
            <a:ext cx="5544000" cy="41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9C3B93-FF16-4034-9E4D-C6371438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384222"/>
            <a:ext cx="4665134" cy="576262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Undistorted</a:t>
            </a:r>
            <a:endParaRPr lang="it-IT" dirty="0"/>
          </a:p>
        </p:txBody>
      </p:sp>
      <p:pic>
        <p:nvPicPr>
          <p:cNvPr id="10" name="Segnaposto contenuto 9" descr="Immagine che contiene interni, oggetto, cosa, monitor&#10;&#10;Descrizione generata con affidabilità molto elevata">
            <a:extLst>
              <a:ext uri="{FF2B5EF4-FFF2-40B4-BE49-F238E27FC236}">
                <a16:creationId xmlns:a16="http://schemas.microsoft.com/office/drawing/2014/main" id="{C9B02DE0-7EAE-414B-A31A-C631C3738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990"/>
            <a:ext cx="5508000" cy="410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3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4429</TotalTime>
  <Words>2053</Words>
  <Application>Microsoft Office PowerPoint</Application>
  <PresentationFormat>Widescreen</PresentationFormat>
  <Paragraphs>161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 Rounded MT Bold</vt:lpstr>
      <vt:lpstr>Calibri</vt:lpstr>
      <vt:lpstr>Cambria Math</vt:lpstr>
      <vt:lpstr>Century Gothic</vt:lpstr>
      <vt:lpstr>Courier New</vt:lpstr>
      <vt:lpstr>Wingdings 3</vt:lpstr>
      <vt:lpstr>Sezione</vt:lpstr>
      <vt:lpstr>Dukaj elvis 5^a F Liceo scientifico – scienze applicate anno scolastico 2016/2017</vt:lpstr>
      <vt:lpstr>Introduzione</vt:lpstr>
      <vt:lpstr>Strumenti utilizzati</vt:lpstr>
      <vt:lpstr>Che cos’è?</vt:lpstr>
      <vt:lpstr>Presentazione standard di PowerPoint</vt:lpstr>
      <vt:lpstr>Presentazione standard di PowerPoint</vt:lpstr>
      <vt:lpstr>Come Funziona</vt:lpstr>
      <vt:lpstr>Calibrazione</vt:lpstr>
      <vt:lpstr>Presentazione standard di PowerPoint</vt:lpstr>
      <vt:lpstr>Calibrazione</vt:lpstr>
      <vt:lpstr>Equazione radiale</vt:lpstr>
      <vt:lpstr>Equazione tangenziale</vt:lpstr>
      <vt:lpstr>Parametri intrinseci</vt:lpstr>
      <vt:lpstr>MArker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MaRcatore</vt:lpstr>
      <vt:lpstr>Rilevamento contorno</vt:lpstr>
      <vt:lpstr>Marcatore</vt:lpstr>
      <vt:lpstr>Stima della posa</vt:lpstr>
      <vt:lpstr>Stima della posa</vt:lpstr>
      <vt:lpstr>Marker PROS AND CONS </vt:lpstr>
      <vt:lpstr>Markerless</vt:lpstr>
      <vt:lpstr>Features point and features descriptor</vt:lpstr>
      <vt:lpstr>Features extraction</vt:lpstr>
      <vt:lpstr>Gradient</vt:lpstr>
      <vt:lpstr>Visaulizzazione del vettore gradiente</vt:lpstr>
      <vt:lpstr>Features Match</vt:lpstr>
      <vt:lpstr>Applicazione pratica</vt:lpstr>
      <vt:lpstr>Applicazione pratica</vt:lpstr>
      <vt:lpstr>Applicazione pratica</vt:lpstr>
      <vt:lpstr>Conclusioni</vt:lpstr>
      <vt:lpstr>Riferimenti</vt:lpstr>
      <vt:lpstr>Ringraziamenti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elvis dukaj</cp:lastModifiedBy>
  <cp:revision>57</cp:revision>
  <cp:lastPrinted>2017-07-04T19:31:13Z</cp:lastPrinted>
  <dcterms:created xsi:type="dcterms:W3CDTF">2014-08-26T23:43:54Z</dcterms:created>
  <dcterms:modified xsi:type="dcterms:W3CDTF">2017-07-04T19:34:24Z</dcterms:modified>
  <cp:contentStatus/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