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notesMasterIdLst>
    <p:notesMasterId r:id="rId34"/>
  </p:notesMasterIdLst>
  <p:sldIdLst>
    <p:sldId id="256" r:id="rId2"/>
    <p:sldId id="260" r:id="rId3"/>
    <p:sldId id="258" r:id="rId4"/>
    <p:sldId id="257" r:id="rId5"/>
    <p:sldId id="284" r:id="rId6"/>
    <p:sldId id="285" r:id="rId7"/>
    <p:sldId id="259" r:id="rId8"/>
    <p:sldId id="261" r:id="rId9"/>
    <p:sldId id="265" r:id="rId10"/>
    <p:sldId id="278" r:id="rId11"/>
    <p:sldId id="277" r:id="rId12"/>
    <p:sldId id="262" r:id="rId13"/>
    <p:sldId id="280" r:id="rId14"/>
    <p:sldId id="267" r:id="rId15"/>
    <p:sldId id="268" r:id="rId16"/>
    <p:sldId id="269" r:id="rId17"/>
    <p:sldId id="270" r:id="rId18"/>
    <p:sldId id="271" r:id="rId19"/>
    <p:sldId id="272" r:id="rId20"/>
    <p:sldId id="275" r:id="rId21"/>
    <p:sldId id="276" r:id="rId22"/>
    <p:sldId id="273" r:id="rId23"/>
    <p:sldId id="281" r:id="rId24"/>
    <p:sldId id="286" r:id="rId25"/>
    <p:sldId id="287" r:id="rId26"/>
    <p:sldId id="288" r:id="rId27"/>
    <p:sldId id="289" r:id="rId28"/>
    <p:sldId id="290" r:id="rId29"/>
    <p:sldId id="292" r:id="rId30"/>
    <p:sldId id="291" r:id="rId31"/>
    <p:sldId id="293" r:id="rId32"/>
    <p:sldId id="294" r:id="rId33"/>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636"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35FE47C-E7B3-4788-B2E7-AACB682ED549}" type="datetimeFigureOut">
              <a:rPr lang="en-GB" smtClean="0"/>
              <a:t>02/07/2017</a:t>
            </a:fld>
            <a:endParaRPr lang="en-GB"/>
          </a:p>
        </p:txBody>
      </p:sp>
      <p:sp>
        <p:nvSpPr>
          <p:cNvPr id="4" name="Segnaposto immagine diapositiva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23F5C05-B70A-4409-A20E-876F91378566}" type="slidenum">
              <a:rPr lang="en-GB" smtClean="0"/>
              <a:t>‹N›</a:t>
            </a:fld>
            <a:endParaRPr lang="en-GB"/>
          </a:p>
        </p:txBody>
      </p:sp>
    </p:spTree>
    <p:extLst>
      <p:ext uri="{BB962C8B-B14F-4D97-AF65-F5344CB8AC3E}">
        <p14:creationId xmlns:p14="http://schemas.microsoft.com/office/powerpoint/2010/main" val="128973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B23F5C05-B70A-4409-A20E-876F91378566}" type="slidenum">
              <a:rPr lang="en-GB" smtClean="0"/>
              <a:t>2</a:t>
            </a:fld>
            <a:endParaRPr lang="en-GB"/>
          </a:p>
        </p:txBody>
      </p:sp>
    </p:spTree>
    <p:extLst>
      <p:ext uri="{BB962C8B-B14F-4D97-AF65-F5344CB8AC3E}">
        <p14:creationId xmlns:p14="http://schemas.microsoft.com/office/powerpoint/2010/main" val="144885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808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1021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9359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9037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08508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01206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21137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2095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225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034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0259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6379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644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4571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1404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8918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7/2/2017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1207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7/2/2017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58218083"/>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lvisdukaj/markerdetector.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elvisdukaj/calibration_filter" TargetMode="External"/><Relationship Id="rId5" Type="http://schemas.openxmlformats.org/officeDocument/2006/relationships/hyperlink" Target="https://github.com/elvisdukaj/markergen.git" TargetMode="External"/><Relationship Id="rId4" Type="http://schemas.openxmlformats.org/officeDocument/2006/relationships/hyperlink" Target="https://github.com/elvisdukaj/markerless.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t.mathworks.com/help/vision/ug/camera-calibration.html" TargetMode="External"/><Relationship Id="rId2" Type="http://schemas.openxmlformats.org/officeDocument/2006/relationships/hyperlink" Target="http://docs.opencv.org/mast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0" y="0"/>
            <a:ext cx="12192000" cy="685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it-IT" sz="9600" b="0" strike="noStrike" spc="-1" dirty="0">
                <a:uFill>
                  <a:solidFill>
                    <a:srgbClr val="FFFFFF"/>
                  </a:solidFill>
                </a:uFill>
                <a:latin typeface="Arial Rounded MT Bold" panose="020F0704030504030204" pitchFamily="34" charset="0"/>
              </a:rPr>
              <a:t>Realtà Aumentata</a:t>
            </a:r>
          </a:p>
        </p:txBody>
      </p:sp>
      <p:sp>
        <p:nvSpPr>
          <p:cNvPr id="263" name="CustomShape 2"/>
          <p:cNvSpPr/>
          <p:nvPr/>
        </p:nvSpPr>
        <p:spPr>
          <a:xfrm>
            <a:off x="1876320" y="3602160"/>
            <a:ext cx="8790840" cy="1654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Calibrazione</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8000"/>
            <a:ext cx="10972080" cy="5130000"/>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I tipi di distorsione che considererò sono la distorsione radiale e la distorsione tangenziale.</a:t>
            </a:r>
          </a:p>
        </p:txBody>
      </p:sp>
      <p:pic>
        <p:nvPicPr>
          <p:cNvPr id="13" name="Immagine 12">
            <a:extLst>
              <a:ext uri="{FF2B5EF4-FFF2-40B4-BE49-F238E27FC236}">
                <a16:creationId xmlns:a16="http://schemas.microsoft.com/office/drawing/2014/main" id="{95B158FF-A85A-4EC6-BFD9-8F68A3950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85" y="3117899"/>
            <a:ext cx="5884735" cy="1993802"/>
          </a:xfrm>
          <a:prstGeom prst="rect">
            <a:avLst/>
          </a:prstGeom>
        </p:spPr>
      </p:pic>
      <p:pic>
        <p:nvPicPr>
          <p:cNvPr id="15" name="Immagine 14">
            <a:extLst>
              <a:ext uri="{FF2B5EF4-FFF2-40B4-BE49-F238E27FC236}">
                <a16:creationId xmlns:a16="http://schemas.microsoft.com/office/drawing/2014/main" id="{37E6D636-A045-4482-A2ED-9961354D7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909" y="3117899"/>
            <a:ext cx="5788346" cy="2992615"/>
          </a:xfrm>
          <a:prstGeom prst="rect">
            <a:avLst/>
          </a:prstGeom>
        </p:spPr>
      </p:pic>
    </p:spTree>
    <p:extLst>
      <p:ext uri="{BB962C8B-B14F-4D97-AF65-F5344CB8AC3E}">
        <p14:creationId xmlns:p14="http://schemas.microsoft.com/office/powerpoint/2010/main" val="255264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Equazione radiale</a:t>
            </a:r>
            <a:endParaRPr lang="en-GB" dirty="0">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8000"/>
                <a:ext cx="10972080" cy="5130000"/>
              </a:xfrm>
            </p:spPr>
            <p:txBody>
              <a:bodyPr anchor="t">
                <a:noAutofit/>
              </a:bodyPr>
              <a:lstStyle/>
              <a:p>
                <a:pPr marL="0" indent="0">
                  <a:spcBef>
                    <a:spcPts val="1200"/>
                  </a:spcBef>
                  <a:buNone/>
                </a:pPr>
                <a14:m>
                  <m:oMathPara xmlns:m="http://schemas.openxmlformats.org/officeDocument/2006/math">
                    <m:oMathParaPr>
                      <m:jc m:val="left"/>
                    </m:oMathParaPr>
                    <m:oMath xmlns:m="http://schemas.openxmlformats.org/officeDocument/2006/math">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𝑥</m:t>
                          </m:r>
                        </m:e>
                        <m:sub>
                          <m:r>
                            <a:rPr lang="it-IT" sz="2200" i="1">
                              <a:solidFill>
                                <a:schemeClr val="bg1"/>
                              </a:solidFill>
                              <a:latin typeface="Cambria Math" panose="02040503050406030204" pitchFamily="18" charset="0"/>
                            </a:rPr>
                            <m:t>𝑐𝑜𝑟𝑟𝑒𝑐𝑡𝑒𝑑</m:t>
                          </m:r>
                        </m:sub>
                      </m:sSub>
                      <m:r>
                        <a:rPr lang="it-IT" sz="2200" i="1">
                          <a:solidFill>
                            <a:schemeClr val="bg1"/>
                          </a:solidFill>
                          <a:latin typeface="Cambria Math" panose="02040503050406030204" pitchFamily="18" charset="0"/>
                        </a:rPr>
                        <m:t>=</m:t>
                      </m:r>
                      <m:r>
                        <a:rPr lang="it-IT" sz="2200" i="1">
                          <a:solidFill>
                            <a:schemeClr val="bg1"/>
                          </a:solidFill>
                          <a:latin typeface="Cambria Math" panose="02040503050406030204" pitchFamily="18" charset="0"/>
                        </a:rPr>
                        <m:t>𝑥</m:t>
                      </m:r>
                      <m:d>
                        <m:dPr>
                          <m:ctrlPr>
                            <a:rPr lang="it-IT" sz="2200" i="1">
                              <a:solidFill>
                                <a:schemeClr val="bg1"/>
                              </a:solidFill>
                              <a:latin typeface="Cambria Math" panose="02040503050406030204" pitchFamily="18" charset="0"/>
                            </a:rPr>
                          </m:ctrlPr>
                        </m:dPr>
                        <m:e>
                          <m:r>
                            <a:rPr lang="it-IT" sz="2200" i="1">
                              <a:solidFill>
                                <a:schemeClr val="bg1"/>
                              </a:solidFill>
                              <a:latin typeface="Cambria Math" panose="02040503050406030204" pitchFamily="18" charset="0"/>
                            </a:rPr>
                            <m:t>1+</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1</m:t>
                              </m:r>
                            </m:sub>
                          </m:sSub>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2</m:t>
                              </m:r>
                            </m:sup>
                          </m:sSup>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2</m:t>
                              </m:r>
                            </m:sub>
                          </m:sSub>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4</m:t>
                              </m:r>
                            </m:sup>
                          </m:sSup>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3</m:t>
                              </m:r>
                            </m:sub>
                          </m:sSub>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6</m:t>
                              </m:r>
                            </m:sup>
                          </m:sSup>
                        </m:e>
                      </m:d>
                    </m:oMath>
                    <m:oMath xmlns:m="http://schemas.openxmlformats.org/officeDocument/2006/math">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𝑦</m:t>
                          </m:r>
                        </m:e>
                        <m:sub>
                          <m:r>
                            <a:rPr lang="it-IT" sz="2200" i="1">
                              <a:solidFill>
                                <a:schemeClr val="bg1"/>
                              </a:solidFill>
                              <a:latin typeface="Cambria Math" panose="02040503050406030204" pitchFamily="18" charset="0"/>
                            </a:rPr>
                            <m:t>𝑐𝑜𝑟𝑟𝑒𝑐𝑡𝑒𝑑</m:t>
                          </m:r>
                        </m:sub>
                      </m:sSub>
                      <m:r>
                        <a:rPr lang="it-IT" sz="2200" i="1">
                          <a:solidFill>
                            <a:schemeClr val="bg1"/>
                          </a:solidFill>
                          <a:latin typeface="Cambria Math" panose="02040503050406030204" pitchFamily="18" charset="0"/>
                        </a:rPr>
                        <m:t>=</m:t>
                      </m:r>
                      <m:r>
                        <a:rPr lang="it-IT" sz="2200" i="1">
                          <a:solidFill>
                            <a:schemeClr val="bg1"/>
                          </a:solidFill>
                          <a:latin typeface="Cambria Math" panose="02040503050406030204" pitchFamily="18" charset="0"/>
                        </a:rPr>
                        <m:t>𝑦</m:t>
                      </m:r>
                      <m:d>
                        <m:dPr>
                          <m:ctrlPr>
                            <a:rPr lang="it-IT" sz="2200" i="1">
                              <a:solidFill>
                                <a:schemeClr val="bg1"/>
                              </a:solidFill>
                              <a:latin typeface="Cambria Math" panose="02040503050406030204" pitchFamily="18" charset="0"/>
                            </a:rPr>
                          </m:ctrlPr>
                        </m:dPr>
                        <m:e>
                          <m:r>
                            <a:rPr lang="it-IT" sz="2200" i="1">
                              <a:solidFill>
                                <a:schemeClr val="bg1"/>
                              </a:solidFill>
                              <a:latin typeface="Cambria Math" panose="02040503050406030204" pitchFamily="18" charset="0"/>
                            </a:rPr>
                            <m:t>1+</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1</m:t>
                              </m:r>
                            </m:sub>
                          </m:sSub>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2</m:t>
                              </m:r>
                            </m:sup>
                          </m:sSup>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2</m:t>
                              </m:r>
                            </m:sub>
                          </m:sSub>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4</m:t>
                              </m:r>
                            </m:sup>
                          </m:sSup>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3</m:t>
                              </m:r>
                            </m:sub>
                          </m:sSub>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6</m:t>
                              </m:r>
                            </m:sup>
                          </m:sSup>
                        </m:e>
                      </m:d>
                    </m:oMath>
                  </m:oMathPara>
                </a14:m>
                <a:endParaRPr lang="it-IT" sz="2200" dirty="0">
                  <a:solidFill>
                    <a:schemeClr val="bg1"/>
                  </a:solidFill>
                  <a:latin typeface="Arial Rounded MT Bold" panose="020F0704030504030204" pitchFamily="34" charset="0"/>
                </a:endParaRPr>
              </a:p>
              <a:p>
                <a:pPr marL="0" indent="0">
                  <a:spcBef>
                    <a:spcPts val="1200"/>
                  </a:spcBef>
                  <a:buNone/>
                </a:pPr>
                <a14:m>
                  <m:oMath xmlns:m="http://schemas.openxmlformats.org/officeDocument/2006/math">
                    <m:r>
                      <a:rPr lang="it-IT" sz="2200" i="1">
                        <a:solidFill>
                          <a:schemeClr val="bg1"/>
                        </a:solidFill>
                        <a:latin typeface="Cambria Math" panose="02040503050406030204" pitchFamily="18" charset="0"/>
                      </a:rPr>
                      <m:t>𝑥</m:t>
                    </m:r>
                  </m:oMath>
                </a14:m>
                <a:r>
                  <a:rPr lang="it-IT" sz="2200" dirty="0">
                    <a:solidFill>
                      <a:schemeClr val="bg1"/>
                    </a:solidFill>
                    <a:latin typeface="Arial Rounded MT Bold" panose="020F0704030504030204" pitchFamily="34" charset="0"/>
                  </a:rPr>
                  <a:t>,</a:t>
                </a:r>
                <a:r>
                  <a:rPr lang="it-IT" sz="2200" dirty="0">
                    <a:solidFill>
                      <a:schemeClr val="bg1"/>
                    </a:solidFill>
                  </a:rPr>
                  <a:t> </a:t>
                </a:r>
                <a14:m>
                  <m:oMath xmlns:m="http://schemas.openxmlformats.org/officeDocument/2006/math">
                    <m:r>
                      <a:rPr lang="it-IT" sz="2200" i="1">
                        <a:solidFill>
                          <a:schemeClr val="bg1"/>
                        </a:solidFill>
                        <a:latin typeface="Cambria Math" panose="02040503050406030204" pitchFamily="18" charset="0"/>
                      </a:rPr>
                      <m:t>𝑦</m:t>
                    </m:r>
                  </m:oMath>
                </a14:m>
                <a:r>
                  <a:rPr lang="it-IT" sz="2200" dirty="0">
                    <a:solidFill>
                      <a:schemeClr val="bg1"/>
                    </a:solidFill>
                    <a:latin typeface="Arial Rounded MT Bold" panose="020F0704030504030204" pitchFamily="34" charset="0"/>
                  </a:rPr>
                  <a:t>: posizione senza distorsioni</a:t>
                </a:r>
                <a:br>
                  <a:rPr lang="it-IT" sz="2200" dirty="0">
                    <a:solidFill>
                      <a:schemeClr val="bg1"/>
                    </a:solidFill>
                    <a:latin typeface="Arial Rounded MT Bold" panose="020F0704030504030204" pitchFamily="34" charset="0"/>
                  </a:rPr>
                </a:b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1</m:t>
                        </m:r>
                      </m:sub>
                    </m:sSub>
                  </m:oMath>
                </a14:m>
                <a:r>
                  <a:rPr lang="it-IT" sz="2200" dirty="0">
                    <a:solidFill>
                      <a:schemeClr val="bg1"/>
                    </a:solidFill>
                    <a:latin typeface="Arial Rounded MT Bold" panose="020F0704030504030204" pitchFamily="34" charset="0"/>
                  </a:rPr>
                  <a:t>,</a:t>
                </a:r>
                <a:r>
                  <a:rPr lang="it-IT" sz="2200" dirty="0">
                    <a:solidFill>
                      <a:schemeClr val="bg1"/>
                    </a:solidFill>
                  </a:rPr>
                  <a:t> </a:t>
                </a: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b="0" i="1" smtClean="0">
                            <a:solidFill>
                              <a:schemeClr val="bg1"/>
                            </a:solidFill>
                            <a:latin typeface="Cambria Math" panose="02040503050406030204" pitchFamily="18" charset="0"/>
                          </a:rPr>
                          <m:t>2</m:t>
                        </m:r>
                      </m:sub>
                    </m:sSub>
                  </m:oMath>
                </a14:m>
                <a:r>
                  <a:rPr lang="it-IT" sz="2200" dirty="0">
                    <a:solidFill>
                      <a:schemeClr val="bg1"/>
                    </a:solidFill>
                    <a:latin typeface="Arial Rounded MT Bold" panose="020F0704030504030204" pitchFamily="34" charset="0"/>
                  </a:rPr>
                  <a:t>,</a:t>
                </a:r>
                <a:r>
                  <a:rPr lang="it-IT" sz="2200" dirty="0">
                    <a:solidFill>
                      <a:schemeClr val="bg1"/>
                    </a:solidFill>
                  </a:rPr>
                  <a:t> </a:t>
                </a: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b="0" i="1" smtClean="0">
                            <a:solidFill>
                              <a:schemeClr val="bg1"/>
                            </a:solidFill>
                            <a:latin typeface="Cambria Math" panose="02040503050406030204" pitchFamily="18" charset="0"/>
                          </a:rPr>
                          <m:t>3</m:t>
                        </m:r>
                      </m:sub>
                    </m:sSub>
                  </m:oMath>
                </a14:m>
                <a:r>
                  <a:rPr lang="it-IT" sz="2200" dirty="0">
                    <a:solidFill>
                      <a:schemeClr val="bg1"/>
                    </a:solidFill>
                    <a:latin typeface="Arial Rounded MT Bold" panose="020F0704030504030204" pitchFamily="34" charset="0"/>
                  </a:rPr>
                  <a:t>: coefficienti della distorsione radiale</a:t>
                </a:r>
                <a:br>
                  <a:rPr lang="it-IT" sz="2200" dirty="0">
                    <a:solidFill>
                      <a:schemeClr val="bg1"/>
                    </a:solidFill>
                    <a:latin typeface="Arial Rounded MT Bold" panose="020F0704030504030204" pitchFamily="34" charset="0"/>
                  </a:rPr>
                </a:br>
                <a14:m>
                  <m:oMath xmlns:m="http://schemas.openxmlformats.org/officeDocument/2006/math">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2</m:t>
                        </m:r>
                      </m:sup>
                    </m:sSup>
                  </m:oMath>
                </a14:m>
                <a:r>
                  <a:rPr lang="it-IT" sz="2200" dirty="0">
                    <a:solidFill>
                      <a:schemeClr val="bg1"/>
                    </a:solidFill>
                    <a:latin typeface="Arial Rounded MT Bold" panose="020F0704030504030204" pitchFamily="34" charset="0"/>
                  </a:rPr>
                  <a:t>: </a:t>
                </a:r>
                <a14:m>
                  <m:oMath xmlns:m="http://schemas.openxmlformats.org/officeDocument/2006/math">
                    <m:sSup>
                      <m:sSupPr>
                        <m:ctrlPr>
                          <a:rPr lang="it-IT" sz="2200" b="0" i="1" smtClean="0">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𝑥</m:t>
                        </m:r>
                      </m:e>
                      <m:sup>
                        <m:r>
                          <a:rPr lang="it-IT" sz="2200" b="0" i="1" smtClean="0">
                            <a:solidFill>
                              <a:schemeClr val="bg1"/>
                            </a:solidFill>
                            <a:latin typeface="Cambria Math" panose="02040503050406030204" pitchFamily="18" charset="0"/>
                          </a:rPr>
                          <m:t>2</m:t>
                        </m:r>
                      </m:sup>
                    </m:sSup>
                    <m:r>
                      <a:rPr lang="it-IT" sz="2200" b="0" i="1" smtClean="0">
                        <a:solidFill>
                          <a:schemeClr val="bg1"/>
                        </a:solidFill>
                        <a:latin typeface="Cambria Math" panose="02040503050406030204" pitchFamily="18" charset="0"/>
                      </a:rPr>
                      <m:t>+</m:t>
                    </m:r>
                    <m:sSup>
                      <m:sSupPr>
                        <m:ctrlPr>
                          <a:rPr lang="it-IT" sz="2200" b="0" i="1" smtClean="0">
                            <a:solidFill>
                              <a:schemeClr val="bg1"/>
                            </a:solidFill>
                            <a:latin typeface="Cambria Math" panose="02040503050406030204" pitchFamily="18" charset="0"/>
                          </a:rPr>
                        </m:ctrlPr>
                      </m:sSupPr>
                      <m:e>
                        <m:r>
                          <a:rPr lang="it-IT" sz="2200" b="0" i="1" smtClean="0">
                            <a:solidFill>
                              <a:schemeClr val="bg1"/>
                            </a:solidFill>
                            <a:latin typeface="Cambria Math" panose="02040503050406030204" pitchFamily="18" charset="0"/>
                          </a:rPr>
                          <m:t>𝑦</m:t>
                        </m:r>
                      </m:e>
                      <m:sup>
                        <m:r>
                          <a:rPr lang="it-IT" sz="2200" b="0" i="1" smtClean="0">
                            <a:solidFill>
                              <a:schemeClr val="bg1"/>
                            </a:solidFill>
                            <a:latin typeface="Cambria Math" panose="02040503050406030204" pitchFamily="18" charset="0"/>
                          </a:rPr>
                          <m:t>2</m:t>
                        </m:r>
                      </m:sup>
                    </m:sSup>
                  </m:oMath>
                </a14:m>
                <a:endParaRPr lang="it-IT" sz="2200" dirty="0">
                  <a:solidFill>
                    <a:schemeClr val="bg1"/>
                  </a:solidFill>
                  <a:latin typeface="Arial Rounded MT Bold" panose="020F0704030504030204" pitchFamily="34" charset="0"/>
                </a:endParaRPr>
              </a:p>
              <a:p>
                <a:pPr marL="0" indent="0">
                  <a:spcBef>
                    <a:spcPts val="1200"/>
                  </a:spcBef>
                  <a:buNone/>
                </a:pPr>
                <a:r>
                  <a:rPr lang="it-IT" sz="2200" dirty="0">
                    <a:solidFill>
                      <a:schemeClr val="bg1"/>
                    </a:solidFill>
                    <a:latin typeface="Arial Rounded MT Bold" panose="020F0704030504030204" pitchFamily="34" charset="0"/>
                  </a:rPr>
                  <a:t>Solitamente due coefficienti sono sufficienti per la calibrazione, per casi particolari come obiettivi grandangolari si possono utilizzare tre coefficienti utilizzando anche </a:t>
                </a: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3</m:t>
                        </m:r>
                      </m:sub>
                    </m:sSub>
                  </m:oMath>
                </a14:m>
                <a:endParaRPr lang="it-IT" sz="2200" dirty="0">
                  <a:solidFill>
                    <a:schemeClr val="bg1"/>
                  </a:solidFill>
                  <a:latin typeface="Arial Rounded MT Bold" panose="020F0704030504030204" pitchFamily="34" charset="0"/>
                </a:endParaRPr>
              </a:p>
            </p:txBody>
          </p:sp>
        </mc:Choice>
        <mc:Fallback xmlns="">
          <p:sp>
            <p:nvSpPr>
              <p:cNvPr id="8" name="Segnaposto testo 7">
                <a:extLst>
                  <a:ext uri="{FF2B5EF4-FFF2-40B4-BE49-F238E27FC236}">
                    <a16:creationId xmlns:a16="http://schemas.microsoft.com/office/drawing/2014/main" id="{1DE4F4F2-B148-48F9-A3B2-A119636CB3EC}"/>
                  </a:ext>
                </a:extLst>
              </p:cNvPr>
              <p:cNvSpPr>
                <a:spLocks noGrp="1" noRot="1" noChangeAspect="1" noMove="1" noResize="1" noEditPoints="1" noAdjustHandles="1" noChangeArrowheads="1" noChangeShapeType="1" noTextEdit="1"/>
              </p:cNvSpPr>
              <p:nvPr>
                <p:ph idx="1"/>
              </p:nvPr>
            </p:nvSpPr>
            <p:spPr>
              <a:xfrm>
                <a:off x="609480" y="1728000"/>
                <a:ext cx="10972080" cy="5130000"/>
              </a:xfrm>
              <a:blipFill>
                <a:blip r:embed="rId2"/>
                <a:stretch>
                  <a:fillRect l="-722"/>
                </a:stretch>
              </a:blipFill>
            </p:spPr>
            <p:txBody>
              <a:bodyPr/>
              <a:lstStyle/>
              <a:p>
                <a:r>
                  <a:rPr lang="it-IT">
                    <a:noFill/>
                  </a:rPr>
                  <a:t> </a:t>
                </a:r>
              </a:p>
            </p:txBody>
          </p:sp>
        </mc:Fallback>
      </mc:AlternateContent>
    </p:spTree>
    <p:extLst>
      <p:ext uri="{BB962C8B-B14F-4D97-AF65-F5344CB8AC3E}">
        <p14:creationId xmlns:p14="http://schemas.microsoft.com/office/powerpoint/2010/main" val="6775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Equazione tangenziale</a:t>
            </a:r>
            <a:endParaRPr lang="en-GB" dirty="0">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8000"/>
                <a:ext cx="10972080" cy="5130000"/>
              </a:xfrm>
            </p:spPr>
            <p:txBody>
              <a:bodyPr anchor="t">
                <a:noAutofit/>
              </a:bodyPr>
              <a:lstStyle/>
              <a:p>
                <a:pPr marL="0" indent="0">
                  <a:spcBef>
                    <a:spcPts val="1200"/>
                  </a:spcBef>
                  <a:buNone/>
                </a:pPr>
                <a14:m>
                  <m:oMathPara xmlns:m="http://schemas.openxmlformats.org/officeDocument/2006/math">
                    <m:oMathParaPr>
                      <m:jc m:val="left"/>
                    </m:oMathParaPr>
                    <m:oMath xmlns:m="http://schemas.openxmlformats.org/officeDocument/2006/math">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𝑥</m:t>
                          </m:r>
                        </m:e>
                        <m:sub>
                          <m:r>
                            <a:rPr lang="it-IT" sz="2200" i="1">
                              <a:solidFill>
                                <a:schemeClr val="bg1"/>
                              </a:solidFill>
                              <a:latin typeface="Cambria Math" panose="02040503050406030204" pitchFamily="18" charset="0"/>
                            </a:rPr>
                            <m:t>𝑐𝑜𝑟𝑟𝑒𝑐𝑡𝑒𝑑</m:t>
                          </m:r>
                        </m:sub>
                      </m:sSub>
                      <m:r>
                        <a:rPr lang="it-IT" sz="2200" i="1">
                          <a:solidFill>
                            <a:schemeClr val="bg1"/>
                          </a:solidFill>
                          <a:latin typeface="Cambria Math" panose="02040503050406030204" pitchFamily="18" charset="0"/>
                        </a:rPr>
                        <m:t>=</m:t>
                      </m:r>
                      <m:r>
                        <a:rPr lang="it-IT" sz="2200" i="1">
                          <a:solidFill>
                            <a:schemeClr val="bg1"/>
                          </a:solidFill>
                          <a:latin typeface="Cambria Math" panose="02040503050406030204" pitchFamily="18" charset="0"/>
                        </a:rPr>
                        <m:t>𝑥</m:t>
                      </m:r>
                      <m:r>
                        <a:rPr lang="it-IT" sz="2200" i="1">
                          <a:solidFill>
                            <a:schemeClr val="bg1"/>
                          </a:solidFill>
                          <a:latin typeface="Cambria Math" panose="02040503050406030204" pitchFamily="18" charset="0"/>
                        </a:rPr>
                        <m:t>+</m:t>
                      </m:r>
                      <m:d>
                        <m:dPr>
                          <m:begChr m:val="["/>
                          <m:endChr m:val="]"/>
                          <m:ctrlPr>
                            <a:rPr lang="it-IT" sz="2200" i="1">
                              <a:solidFill>
                                <a:schemeClr val="bg1"/>
                              </a:solidFill>
                              <a:latin typeface="Cambria Math" panose="02040503050406030204" pitchFamily="18" charset="0"/>
                            </a:rPr>
                          </m:ctrlPr>
                        </m:dPr>
                        <m:e>
                          <m:r>
                            <a:rPr lang="it-IT" sz="2200" i="1">
                              <a:solidFill>
                                <a:schemeClr val="bg1"/>
                              </a:solidFill>
                              <a:latin typeface="Cambria Math" panose="02040503050406030204" pitchFamily="18" charset="0"/>
                            </a:rPr>
                            <m:t>2</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1</m:t>
                              </m:r>
                            </m:sub>
                          </m:sSub>
                          <m:r>
                            <a:rPr lang="it-IT" sz="2200" i="1">
                              <a:solidFill>
                                <a:schemeClr val="bg1"/>
                              </a:solidFill>
                              <a:latin typeface="Cambria Math" panose="02040503050406030204" pitchFamily="18" charset="0"/>
                            </a:rPr>
                            <m:t>𝑥𝑦</m:t>
                          </m:r>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2</m:t>
                              </m:r>
                            </m:sub>
                          </m:sSub>
                          <m:d>
                            <m:dPr>
                              <m:ctrlPr>
                                <a:rPr lang="it-IT" sz="2200" i="1">
                                  <a:solidFill>
                                    <a:schemeClr val="bg1"/>
                                  </a:solidFill>
                                  <a:latin typeface="Cambria Math" panose="02040503050406030204" pitchFamily="18" charset="0"/>
                                </a:rPr>
                              </m:ctrlPr>
                            </m:dPr>
                            <m:e>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2</m:t>
                                  </m:r>
                                </m:sup>
                              </m:sSup>
                              <m:r>
                                <a:rPr lang="it-IT" sz="2200" i="1">
                                  <a:solidFill>
                                    <a:schemeClr val="bg1"/>
                                  </a:solidFill>
                                  <a:latin typeface="Cambria Math" panose="02040503050406030204" pitchFamily="18" charset="0"/>
                                </a:rPr>
                                <m:t>+2</m:t>
                              </m:r>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𝑥</m:t>
                                  </m:r>
                                </m:e>
                                <m:sup>
                                  <m:r>
                                    <a:rPr lang="it-IT" sz="2200" i="1">
                                      <a:solidFill>
                                        <a:schemeClr val="bg1"/>
                                      </a:solidFill>
                                      <a:latin typeface="Cambria Math" panose="02040503050406030204" pitchFamily="18" charset="0"/>
                                    </a:rPr>
                                    <m:t>2</m:t>
                                  </m:r>
                                </m:sup>
                              </m:sSup>
                            </m:e>
                          </m:d>
                        </m:e>
                      </m:d>
                    </m:oMath>
                    <m:oMath xmlns:m="http://schemas.openxmlformats.org/officeDocument/2006/math">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𝑦</m:t>
                          </m:r>
                        </m:e>
                        <m:sub>
                          <m:r>
                            <a:rPr lang="it-IT" sz="2200" i="1">
                              <a:solidFill>
                                <a:schemeClr val="bg1"/>
                              </a:solidFill>
                              <a:latin typeface="Cambria Math" panose="02040503050406030204" pitchFamily="18" charset="0"/>
                            </a:rPr>
                            <m:t>𝑐𝑜𝑜𝑟𝑒𝑐𝑡𝑒𝑑</m:t>
                          </m:r>
                        </m:sub>
                      </m:sSub>
                      <m:r>
                        <a:rPr lang="it-IT" sz="2200" i="1">
                          <a:solidFill>
                            <a:schemeClr val="bg1"/>
                          </a:solidFill>
                          <a:latin typeface="Cambria Math" panose="02040503050406030204" pitchFamily="18" charset="0"/>
                        </a:rPr>
                        <m:t>=</m:t>
                      </m:r>
                      <m:r>
                        <a:rPr lang="it-IT" sz="2200" i="1">
                          <a:solidFill>
                            <a:schemeClr val="bg1"/>
                          </a:solidFill>
                          <a:latin typeface="Cambria Math" panose="02040503050406030204" pitchFamily="18" charset="0"/>
                        </a:rPr>
                        <m:t>𝑦</m:t>
                      </m:r>
                      <m:r>
                        <a:rPr lang="it-IT" sz="2200" i="1">
                          <a:solidFill>
                            <a:schemeClr val="bg1"/>
                          </a:solidFill>
                          <a:latin typeface="Cambria Math" panose="02040503050406030204" pitchFamily="18" charset="0"/>
                        </a:rPr>
                        <m:t>+</m:t>
                      </m:r>
                      <m:d>
                        <m:dPr>
                          <m:begChr m:val="["/>
                          <m:endChr m:val="]"/>
                          <m:ctrlPr>
                            <a:rPr lang="it-IT" sz="2200" i="1">
                              <a:solidFill>
                                <a:schemeClr val="bg1"/>
                              </a:solidFill>
                              <a:latin typeface="Cambria Math" panose="02040503050406030204" pitchFamily="18" charset="0"/>
                            </a:rPr>
                          </m:ctrlPr>
                        </m:dPr>
                        <m:e>
                          <m:r>
                            <a:rPr lang="it-IT" sz="2200" i="1">
                              <a:solidFill>
                                <a:schemeClr val="bg1"/>
                              </a:solidFill>
                              <a:latin typeface="Cambria Math" panose="02040503050406030204" pitchFamily="18" charset="0"/>
                            </a:rPr>
                            <m:t>2</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2</m:t>
                              </m:r>
                            </m:sub>
                          </m:sSub>
                          <m:r>
                            <a:rPr lang="it-IT" sz="2200" i="1">
                              <a:solidFill>
                                <a:schemeClr val="bg1"/>
                              </a:solidFill>
                              <a:latin typeface="Cambria Math" panose="02040503050406030204" pitchFamily="18" charset="0"/>
                            </a:rPr>
                            <m:t>𝑥𝑦</m:t>
                          </m:r>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1</m:t>
                              </m:r>
                            </m:sub>
                          </m:sSub>
                          <m:d>
                            <m:dPr>
                              <m:ctrlPr>
                                <a:rPr lang="it-IT" sz="2200" i="1">
                                  <a:solidFill>
                                    <a:schemeClr val="bg1"/>
                                  </a:solidFill>
                                  <a:latin typeface="Cambria Math" panose="02040503050406030204" pitchFamily="18" charset="0"/>
                                </a:rPr>
                              </m:ctrlPr>
                            </m:dPr>
                            <m:e>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2</m:t>
                                  </m:r>
                                </m:sup>
                              </m:sSup>
                              <m:r>
                                <a:rPr lang="it-IT" sz="2200" i="1">
                                  <a:solidFill>
                                    <a:schemeClr val="bg1"/>
                                  </a:solidFill>
                                  <a:latin typeface="Cambria Math" panose="02040503050406030204" pitchFamily="18" charset="0"/>
                                </a:rPr>
                                <m:t>+2</m:t>
                              </m:r>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𝑦</m:t>
                                  </m:r>
                                </m:e>
                                <m:sup>
                                  <m:r>
                                    <a:rPr lang="it-IT" sz="2200" i="1">
                                      <a:solidFill>
                                        <a:schemeClr val="bg1"/>
                                      </a:solidFill>
                                      <a:latin typeface="Cambria Math" panose="02040503050406030204" pitchFamily="18" charset="0"/>
                                    </a:rPr>
                                    <m:t>2</m:t>
                                  </m:r>
                                </m:sup>
                              </m:sSup>
                            </m:e>
                          </m:d>
                        </m:e>
                      </m:d>
                    </m:oMath>
                  </m:oMathPara>
                </a14:m>
                <a:endParaRPr lang="it-IT" sz="2200" dirty="0">
                  <a:solidFill>
                    <a:schemeClr val="bg1"/>
                  </a:solidFill>
                  <a:latin typeface="Arial Rounded MT Bold" panose="020F0704030504030204" pitchFamily="34" charset="0"/>
                </a:endParaRPr>
              </a:p>
              <a:p>
                <a:pPr marL="0" indent="0">
                  <a:spcBef>
                    <a:spcPts val="1200"/>
                  </a:spcBef>
                  <a:buNone/>
                </a:pPr>
                <a14:m>
                  <m:oMath xmlns:m="http://schemas.openxmlformats.org/officeDocument/2006/math">
                    <m:r>
                      <a:rPr lang="it-IT" sz="2200" i="1">
                        <a:solidFill>
                          <a:schemeClr val="bg1"/>
                        </a:solidFill>
                        <a:latin typeface="Cambria Math" panose="02040503050406030204" pitchFamily="18" charset="0"/>
                      </a:rPr>
                      <m:t>𝑥</m:t>
                    </m:r>
                  </m:oMath>
                </a14:m>
                <a:r>
                  <a:rPr lang="it-IT" sz="2200" dirty="0">
                    <a:solidFill>
                      <a:schemeClr val="bg1"/>
                    </a:solidFill>
                    <a:latin typeface="Arial Rounded MT Bold" panose="020F0704030504030204" pitchFamily="34" charset="0"/>
                  </a:rPr>
                  <a:t>,</a:t>
                </a:r>
                <a:r>
                  <a:rPr lang="it-IT" sz="2200" dirty="0">
                    <a:solidFill>
                      <a:schemeClr val="bg1"/>
                    </a:solidFill>
                  </a:rPr>
                  <a:t> </a:t>
                </a:r>
                <a14:m>
                  <m:oMath xmlns:m="http://schemas.openxmlformats.org/officeDocument/2006/math">
                    <m:r>
                      <a:rPr lang="it-IT" sz="2200" i="1">
                        <a:solidFill>
                          <a:schemeClr val="bg1"/>
                        </a:solidFill>
                        <a:latin typeface="Cambria Math" panose="02040503050406030204" pitchFamily="18" charset="0"/>
                      </a:rPr>
                      <m:t>𝑦</m:t>
                    </m:r>
                  </m:oMath>
                </a14:m>
                <a:r>
                  <a:rPr lang="it-IT" sz="2200" dirty="0">
                    <a:solidFill>
                      <a:schemeClr val="bg1"/>
                    </a:solidFill>
                    <a:latin typeface="Arial Rounded MT Bold" panose="020F0704030504030204" pitchFamily="34" charset="0"/>
                  </a:rPr>
                  <a:t>: posizione senza distorsioni</a:t>
                </a:r>
                <a:br>
                  <a:rPr lang="it-IT" sz="2200" dirty="0">
                    <a:solidFill>
                      <a:schemeClr val="bg1"/>
                    </a:solidFill>
                    <a:latin typeface="Arial Rounded MT Bold" panose="020F0704030504030204" pitchFamily="34" charset="0"/>
                  </a:rPr>
                </a:b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1</m:t>
                        </m:r>
                      </m:sub>
                    </m:sSub>
                  </m:oMath>
                </a14:m>
                <a:r>
                  <a:rPr lang="it-IT" sz="2200" dirty="0">
                    <a:solidFill>
                      <a:schemeClr val="bg1"/>
                    </a:solidFill>
                    <a:latin typeface="Arial Rounded MT Bold" panose="020F0704030504030204" pitchFamily="34" charset="0"/>
                  </a:rPr>
                  <a:t>,</a:t>
                </a:r>
                <a:r>
                  <a:rPr lang="it-IT" sz="2200" dirty="0">
                    <a:solidFill>
                      <a:schemeClr val="bg1"/>
                    </a:solidFill>
                  </a:rPr>
                  <a:t> </a:t>
                </a: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2</m:t>
                        </m:r>
                      </m:sub>
                    </m:sSub>
                  </m:oMath>
                </a14:m>
                <a:r>
                  <a:rPr lang="it-IT" sz="2200" dirty="0">
                    <a:solidFill>
                      <a:schemeClr val="bg1"/>
                    </a:solidFill>
                    <a:latin typeface="Arial Rounded MT Bold" panose="020F0704030504030204" pitchFamily="34" charset="0"/>
                  </a:rPr>
                  <a:t>: coefficienti della distorsione radiale</a:t>
                </a:r>
                <a:br>
                  <a:rPr lang="it-IT" sz="2200" dirty="0">
                    <a:solidFill>
                      <a:schemeClr val="bg1"/>
                    </a:solidFill>
                    <a:latin typeface="Arial Rounded MT Bold" panose="020F0704030504030204" pitchFamily="34" charset="0"/>
                  </a:rPr>
                </a:br>
                <a14:m>
                  <m:oMath xmlns:m="http://schemas.openxmlformats.org/officeDocument/2006/math">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𝑟</m:t>
                        </m:r>
                      </m:e>
                      <m:sup>
                        <m:r>
                          <a:rPr lang="it-IT" sz="2200" i="1">
                            <a:solidFill>
                              <a:schemeClr val="bg1"/>
                            </a:solidFill>
                            <a:latin typeface="Cambria Math" panose="02040503050406030204" pitchFamily="18" charset="0"/>
                          </a:rPr>
                          <m:t>2</m:t>
                        </m:r>
                      </m:sup>
                    </m:sSup>
                  </m:oMath>
                </a14:m>
                <a:r>
                  <a:rPr lang="it-IT" sz="2200" dirty="0">
                    <a:solidFill>
                      <a:schemeClr val="bg1"/>
                    </a:solidFill>
                    <a:latin typeface="Arial Rounded MT Bold" panose="020F0704030504030204" pitchFamily="34" charset="0"/>
                  </a:rPr>
                  <a:t>: </a:t>
                </a:r>
                <a14:m>
                  <m:oMath xmlns:m="http://schemas.openxmlformats.org/officeDocument/2006/math">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𝑥</m:t>
                        </m:r>
                      </m:e>
                      <m:sup>
                        <m:r>
                          <a:rPr lang="it-IT" sz="2200" i="1">
                            <a:solidFill>
                              <a:schemeClr val="bg1"/>
                            </a:solidFill>
                            <a:latin typeface="Cambria Math" panose="02040503050406030204" pitchFamily="18" charset="0"/>
                          </a:rPr>
                          <m:t>2</m:t>
                        </m:r>
                      </m:sup>
                    </m:sSup>
                    <m:r>
                      <a:rPr lang="it-IT" sz="2200" i="1">
                        <a:solidFill>
                          <a:schemeClr val="bg1"/>
                        </a:solidFill>
                        <a:latin typeface="Cambria Math" panose="02040503050406030204" pitchFamily="18" charset="0"/>
                      </a:rPr>
                      <m:t>+</m:t>
                    </m:r>
                    <m:sSup>
                      <m:sSupPr>
                        <m:ctrlPr>
                          <a:rPr lang="it-IT" sz="2200" i="1">
                            <a:solidFill>
                              <a:schemeClr val="bg1"/>
                            </a:solidFill>
                            <a:latin typeface="Cambria Math" panose="02040503050406030204" pitchFamily="18" charset="0"/>
                          </a:rPr>
                        </m:ctrlPr>
                      </m:sSupPr>
                      <m:e>
                        <m:r>
                          <a:rPr lang="it-IT" sz="2200" i="1">
                            <a:solidFill>
                              <a:schemeClr val="bg1"/>
                            </a:solidFill>
                            <a:latin typeface="Cambria Math" panose="02040503050406030204" pitchFamily="18" charset="0"/>
                          </a:rPr>
                          <m:t>𝑦</m:t>
                        </m:r>
                      </m:e>
                      <m:sup>
                        <m:r>
                          <a:rPr lang="it-IT" sz="2200" i="1">
                            <a:solidFill>
                              <a:schemeClr val="bg1"/>
                            </a:solidFill>
                            <a:latin typeface="Cambria Math" panose="02040503050406030204" pitchFamily="18" charset="0"/>
                          </a:rPr>
                          <m:t>2</m:t>
                        </m:r>
                      </m:sup>
                    </m:sSup>
                  </m:oMath>
                </a14:m>
                <a:endParaRPr lang="it-IT" sz="2200" dirty="0">
                  <a:solidFill>
                    <a:schemeClr val="bg1"/>
                  </a:solidFill>
                  <a:latin typeface="Arial Rounded MT Bold" panose="020F0704030504030204" pitchFamily="34" charset="0"/>
                </a:endParaRPr>
              </a:p>
              <a:p>
                <a:pPr marL="0" indent="0">
                  <a:spcBef>
                    <a:spcPts val="1200"/>
                  </a:spcBef>
                  <a:buNone/>
                </a:pPr>
                <a:r>
                  <a:rPr lang="it-IT" sz="2200" dirty="0">
                    <a:solidFill>
                      <a:schemeClr val="bg1"/>
                    </a:solidFill>
                    <a:latin typeface="Arial Rounded MT Bold" panose="020F0704030504030204" pitchFamily="34" charset="0"/>
                  </a:rPr>
                  <a:t>OpenCV salva questi coefficienti in un’unica matrice del tipo:</a:t>
                </a:r>
                <a14:m>
                  <m:oMath xmlns:m="http://schemas.openxmlformats.org/officeDocument/2006/math">
                    <m:r>
                      <a:rPr lang="it-IT" sz="2200" b="0" i="0" smtClean="0">
                        <a:solidFill>
                          <a:schemeClr val="bg1"/>
                        </a:solidFill>
                        <a:latin typeface="Cambria Math" panose="02040503050406030204" pitchFamily="18" charset="0"/>
                      </a:rPr>
                      <m:t> (</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1</m:t>
                        </m:r>
                      </m:sub>
                    </m:sSub>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𝑘</m:t>
                        </m:r>
                      </m:e>
                      <m:sub>
                        <m:r>
                          <a:rPr lang="it-IT" sz="2200" i="1">
                            <a:solidFill>
                              <a:schemeClr val="bg1"/>
                            </a:solidFill>
                            <a:latin typeface="Cambria Math" panose="02040503050406030204" pitchFamily="18" charset="0"/>
                          </a:rPr>
                          <m:t>2</m:t>
                        </m:r>
                      </m:sub>
                    </m:sSub>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1</m:t>
                        </m:r>
                      </m:sub>
                    </m:sSub>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2</m:t>
                        </m:r>
                      </m:sub>
                    </m:sSub>
                    <m:r>
                      <a:rPr lang="it-IT" sz="2200" b="0" i="1" smtClean="0">
                        <a:solidFill>
                          <a:schemeClr val="bg1"/>
                        </a:solidFill>
                        <a:latin typeface="Cambria Math" panose="02040503050406030204" pitchFamily="18" charset="0"/>
                      </a:rPr>
                      <m:t>,</m:t>
                    </m:r>
                    <m:sSub>
                      <m:sSubPr>
                        <m:ctrlPr>
                          <a:rPr lang="it-IT" sz="2200" b="0" i="1" smtClean="0">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𝑘</m:t>
                        </m:r>
                      </m:e>
                      <m:sub>
                        <m:r>
                          <a:rPr lang="it-IT" sz="2200" b="0" i="1" smtClean="0">
                            <a:solidFill>
                              <a:schemeClr val="bg1"/>
                            </a:solidFill>
                            <a:latin typeface="Cambria Math" panose="02040503050406030204" pitchFamily="18" charset="0"/>
                          </a:rPr>
                          <m:t>3</m:t>
                        </m:r>
                      </m:sub>
                    </m:sSub>
                    <m:r>
                      <a:rPr lang="it-IT" sz="2200" b="0" i="1" smtClean="0">
                        <a:solidFill>
                          <a:schemeClr val="bg1"/>
                        </a:solidFill>
                        <a:latin typeface="Cambria Math" panose="02040503050406030204" pitchFamily="18" charset="0"/>
                      </a:rPr>
                      <m:t>)</m:t>
                    </m:r>
                  </m:oMath>
                </a14:m>
                <a:endParaRPr lang="it-IT" sz="2200" dirty="0">
                  <a:solidFill>
                    <a:schemeClr val="bg1"/>
                  </a:solidFill>
                  <a:latin typeface="Arial Rounded MT Bold" panose="020F0704030504030204" pitchFamily="34" charset="0"/>
                </a:endParaRPr>
              </a:p>
            </p:txBody>
          </p:sp>
        </mc:Choice>
        <mc:Fallback xmlns="">
          <p:sp>
            <p:nvSpPr>
              <p:cNvPr id="8" name="Segnaposto testo 7">
                <a:extLst>
                  <a:ext uri="{FF2B5EF4-FFF2-40B4-BE49-F238E27FC236}">
                    <a16:creationId xmlns:a16="http://schemas.microsoft.com/office/drawing/2014/main" id="{1DE4F4F2-B148-48F9-A3B2-A119636CB3EC}"/>
                  </a:ext>
                </a:extLst>
              </p:cNvPr>
              <p:cNvSpPr>
                <a:spLocks noGrp="1" noRot="1" noChangeAspect="1" noMove="1" noResize="1" noEditPoints="1" noAdjustHandles="1" noChangeArrowheads="1" noChangeShapeType="1" noTextEdit="1"/>
              </p:cNvSpPr>
              <p:nvPr>
                <p:ph idx="1"/>
              </p:nvPr>
            </p:nvSpPr>
            <p:spPr>
              <a:xfrm>
                <a:off x="609480" y="1728000"/>
                <a:ext cx="10972080" cy="5130000"/>
              </a:xfrm>
              <a:blipFill>
                <a:blip r:embed="rId2"/>
                <a:stretch>
                  <a:fillRect l="-722"/>
                </a:stretch>
              </a:blipFill>
            </p:spPr>
            <p:txBody>
              <a:bodyPr/>
              <a:lstStyle/>
              <a:p>
                <a:r>
                  <a:rPr lang="it-IT">
                    <a:noFill/>
                  </a:rPr>
                  <a:t> </a:t>
                </a:r>
              </a:p>
            </p:txBody>
          </p:sp>
        </mc:Fallback>
      </mc:AlternateContent>
    </p:spTree>
    <p:extLst>
      <p:ext uri="{BB962C8B-B14F-4D97-AF65-F5344CB8AC3E}">
        <p14:creationId xmlns:p14="http://schemas.microsoft.com/office/powerpoint/2010/main" val="249421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Parametri intrinseci</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8000"/>
            <a:ext cx="10972080" cy="922435"/>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I parametri intrinseci includono la lunghezza focale, il centro ottico (noto come punto principale). La lunghezza focale è la distanza tra il centro ottico e il punto focale della lente</a:t>
            </a:r>
            <a:endParaRPr lang="it-IT" sz="2200" dirty="0">
              <a:solidFill>
                <a:schemeClr val="bg1"/>
              </a:solidFill>
            </a:endParaRPr>
          </a:p>
        </p:txBody>
      </p:sp>
      <mc:AlternateContent xmlns:mc="http://schemas.openxmlformats.org/markup-compatibility/2006" xmlns:a14="http://schemas.microsoft.com/office/drawing/2010/main">
        <mc:Choice Requires="a14">
          <p:sp>
            <p:nvSpPr>
              <p:cNvPr id="5" name="Segnaposto testo 7">
                <a:extLst>
                  <a:ext uri="{FF2B5EF4-FFF2-40B4-BE49-F238E27FC236}">
                    <a16:creationId xmlns:a16="http://schemas.microsoft.com/office/drawing/2014/main" id="{3A94512E-E562-4685-8FF7-40BFFC163FEB}"/>
                  </a:ext>
                </a:extLst>
              </p:cNvPr>
              <p:cNvSpPr txBox="1">
                <a:spLocks/>
              </p:cNvSpPr>
              <p:nvPr/>
            </p:nvSpPr>
            <p:spPr>
              <a:xfrm>
                <a:off x="609480" y="2875722"/>
                <a:ext cx="2500839" cy="123907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spcBef>
                    <a:spcPts val="1200"/>
                  </a:spcBef>
                  <a:buFont typeface="Wingdings 3" panose="05040102010807070707" pitchFamily="18" charset="2"/>
                  <a:buNone/>
                </a:pPr>
                <a:r>
                  <a:rPr lang="it-IT" sz="2200" dirty="0">
                    <a:solidFill>
                      <a:schemeClr val="bg1"/>
                    </a:solidFill>
                  </a:rPr>
                  <a:t>K = </a:t>
                </a:r>
                <a14:m>
                  <m:oMath xmlns:m="http://schemas.openxmlformats.org/officeDocument/2006/math">
                    <m:d>
                      <m:dPr>
                        <m:begChr m:val="["/>
                        <m:endChr m:val="]"/>
                        <m:ctrlPr>
                          <a:rPr lang="it-IT" sz="2200" i="1" smtClean="0">
                            <a:solidFill>
                              <a:schemeClr val="bg1"/>
                            </a:solidFill>
                            <a:latin typeface="Cambria Math" panose="02040503050406030204" pitchFamily="18" charset="0"/>
                          </a:rPr>
                        </m:ctrlPr>
                      </m:dPr>
                      <m:e>
                        <m:m>
                          <m:mPr>
                            <m:mcs>
                              <m:mc>
                                <m:mcPr>
                                  <m:count m:val="3"/>
                                  <m:mcJc m:val="center"/>
                                </m:mcPr>
                              </m:mc>
                            </m:mcs>
                            <m:ctrlPr>
                              <a:rPr lang="it-IT" sz="2200" i="1">
                                <a:solidFill>
                                  <a:schemeClr val="bg1"/>
                                </a:solidFill>
                                <a:latin typeface="Cambria Math" panose="02040503050406030204" pitchFamily="18" charset="0"/>
                              </a:rPr>
                            </m:ctrlPr>
                          </m:mPr>
                          <m:mr>
                            <m:e>
                              <m:sSub>
                                <m:sSubPr>
                                  <m:ctrlPr>
                                    <a:rPr lang="it-IT" sz="2200" i="1">
                                      <a:solidFill>
                                        <a:schemeClr val="bg1"/>
                                      </a:solidFill>
                                      <a:latin typeface="Cambria Math" panose="02040503050406030204" pitchFamily="18" charset="0"/>
                                    </a:rPr>
                                  </m:ctrlPr>
                                </m:sSubPr>
                                <m:e>
                                  <m:r>
                                    <m:rPr>
                                      <m:brk m:alnAt="7"/>
                                    </m:rPr>
                                    <a:rPr lang="it-IT" sz="2200" i="1">
                                      <a:solidFill>
                                        <a:schemeClr val="bg1"/>
                                      </a:solidFill>
                                      <a:latin typeface="Cambria Math" panose="02040503050406030204" pitchFamily="18" charset="0"/>
                                    </a:rPr>
                                    <m:t>𝑓</m:t>
                                  </m:r>
                                </m:e>
                                <m:sub>
                                  <m:r>
                                    <m:rPr>
                                      <m:brk m:alnAt="7"/>
                                    </m:rPr>
                                    <a:rPr lang="it-IT" sz="2200" i="1">
                                      <a:solidFill>
                                        <a:schemeClr val="bg1"/>
                                      </a:solidFill>
                                      <a:latin typeface="Cambria Math" panose="02040503050406030204" pitchFamily="18" charset="0"/>
                                    </a:rPr>
                                    <m:t>𝑥</m:t>
                                  </m:r>
                                </m:sub>
                              </m:sSub>
                            </m:e>
                            <m:e>
                              <m:r>
                                <a:rPr lang="it-IT" sz="2200" i="1">
                                  <a:solidFill>
                                    <a:schemeClr val="bg1"/>
                                  </a:solidFill>
                                  <a:latin typeface="Cambria Math" panose="02040503050406030204" pitchFamily="18" charset="0"/>
                                </a:rPr>
                                <m:t>0</m:t>
                              </m:r>
                            </m:e>
                            <m:e>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𝑐</m:t>
                                  </m:r>
                                </m:e>
                                <m:sub>
                                  <m:r>
                                    <a:rPr lang="it-IT" sz="2200" i="1">
                                      <a:solidFill>
                                        <a:schemeClr val="bg1"/>
                                      </a:solidFill>
                                      <a:latin typeface="Cambria Math" panose="02040503050406030204" pitchFamily="18" charset="0"/>
                                    </a:rPr>
                                    <m:t>𝑥</m:t>
                                  </m:r>
                                </m:sub>
                              </m:sSub>
                            </m:e>
                          </m:mr>
                          <m:mr>
                            <m:e>
                              <m:r>
                                <a:rPr lang="it-IT" sz="2200" i="1">
                                  <a:solidFill>
                                    <a:schemeClr val="bg1"/>
                                  </a:solidFill>
                                  <a:latin typeface="Cambria Math" panose="02040503050406030204" pitchFamily="18" charset="0"/>
                                </a:rPr>
                                <m:t>0</m:t>
                              </m:r>
                            </m:e>
                            <m:e>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𝑓</m:t>
                                  </m:r>
                                </m:e>
                                <m:sub>
                                  <m:r>
                                    <a:rPr lang="it-IT" sz="2200" i="1">
                                      <a:solidFill>
                                        <a:schemeClr val="bg1"/>
                                      </a:solidFill>
                                      <a:latin typeface="Cambria Math" panose="02040503050406030204" pitchFamily="18" charset="0"/>
                                    </a:rPr>
                                    <m:t>𝑦</m:t>
                                  </m:r>
                                </m:sub>
                              </m:sSub>
                            </m:e>
                            <m:e>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𝑐</m:t>
                                  </m:r>
                                </m:e>
                                <m:sub>
                                  <m:r>
                                    <a:rPr lang="it-IT" sz="2200" i="1">
                                      <a:solidFill>
                                        <a:schemeClr val="bg1"/>
                                      </a:solidFill>
                                      <a:latin typeface="Cambria Math" panose="02040503050406030204" pitchFamily="18" charset="0"/>
                                    </a:rPr>
                                    <m:t>𝑦</m:t>
                                  </m:r>
                                </m:sub>
                              </m:sSub>
                            </m:e>
                          </m:mr>
                          <m:mr>
                            <m:e>
                              <m:r>
                                <a:rPr lang="it-IT" sz="2200" i="1">
                                  <a:solidFill>
                                    <a:schemeClr val="bg1"/>
                                  </a:solidFill>
                                  <a:latin typeface="Cambria Math" panose="02040503050406030204" pitchFamily="18" charset="0"/>
                                </a:rPr>
                                <m:t>0</m:t>
                              </m:r>
                            </m:e>
                            <m:e>
                              <m:r>
                                <a:rPr lang="it-IT" sz="2200" i="1">
                                  <a:solidFill>
                                    <a:schemeClr val="bg1"/>
                                  </a:solidFill>
                                  <a:latin typeface="Cambria Math" panose="02040503050406030204" pitchFamily="18" charset="0"/>
                                </a:rPr>
                                <m:t>0</m:t>
                              </m:r>
                            </m:e>
                            <m:e>
                              <m:r>
                                <a:rPr lang="it-IT" sz="2200" i="1">
                                  <a:solidFill>
                                    <a:schemeClr val="bg1"/>
                                  </a:solidFill>
                                  <a:latin typeface="Cambria Math" panose="02040503050406030204" pitchFamily="18" charset="0"/>
                                </a:rPr>
                                <m:t>1</m:t>
                              </m:r>
                            </m:e>
                          </m:mr>
                        </m:m>
                      </m:e>
                    </m:d>
                  </m:oMath>
                </a14:m>
                <a:endParaRPr lang="it-IT" sz="2200" dirty="0">
                  <a:solidFill>
                    <a:schemeClr val="bg1"/>
                  </a:solidFill>
                </a:endParaRPr>
              </a:p>
            </p:txBody>
          </p:sp>
        </mc:Choice>
        <mc:Fallback xmlns="">
          <p:sp>
            <p:nvSpPr>
              <p:cNvPr id="5" name="Segnaposto testo 7">
                <a:extLst>
                  <a:ext uri="{FF2B5EF4-FFF2-40B4-BE49-F238E27FC236}">
                    <a16:creationId xmlns:a16="http://schemas.microsoft.com/office/drawing/2014/main" id="{3A94512E-E562-4685-8FF7-40BFFC163FEB}"/>
                  </a:ext>
                </a:extLst>
              </p:cNvPr>
              <p:cNvSpPr txBox="1">
                <a:spLocks noRot="1" noChangeAspect="1" noMove="1" noResize="1" noEditPoints="1" noAdjustHandles="1" noChangeArrowheads="1" noChangeShapeType="1" noTextEdit="1"/>
              </p:cNvSpPr>
              <p:nvPr/>
            </p:nvSpPr>
            <p:spPr>
              <a:xfrm>
                <a:off x="609480" y="2875722"/>
                <a:ext cx="2500839" cy="1239078"/>
              </a:xfrm>
              <a:prstGeom prst="rect">
                <a:avLst/>
              </a:prstGeom>
              <a:blipFill>
                <a:blip r:embed="rId2"/>
                <a:stretch>
                  <a:fillRect l="-317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Segnaposto testo 7">
                <a:extLst>
                  <a:ext uri="{FF2B5EF4-FFF2-40B4-BE49-F238E27FC236}">
                    <a16:creationId xmlns:a16="http://schemas.microsoft.com/office/drawing/2014/main" id="{53884419-00A1-40C1-A6F8-261B35DF1B94}"/>
                  </a:ext>
                </a:extLst>
              </p:cNvPr>
              <p:cNvSpPr txBox="1">
                <a:spLocks/>
              </p:cNvSpPr>
              <p:nvPr/>
            </p:nvSpPr>
            <p:spPr>
              <a:xfrm>
                <a:off x="3110319" y="2875017"/>
                <a:ext cx="8471241" cy="123978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spcBef>
                    <a:spcPts val="1200"/>
                  </a:spcBef>
                  <a:buNone/>
                </a:pPr>
                <a14:m>
                  <m:oMath xmlns:m="http://schemas.openxmlformats.org/officeDocument/2006/math">
                    <m:sSub>
                      <m:sSubPr>
                        <m:ctrlPr>
                          <a:rPr lang="it-IT" sz="2200" i="1" smtClean="0">
                            <a:solidFill>
                              <a:schemeClr val="bg1"/>
                            </a:solidFill>
                            <a:latin typeface="Cambria Math" panose="02040503050406030204" pitchFamily="18" charset="0"/>
                          </a:rPr>
                        </m:ctrlPr>
                      </m:sSubPr>
                      <m:e>
                        <m:r>
                          <m:rPr>
                            <m:brk m:alnAt="7"/>
                          </m:rPr>
                          <a:rPr lang="it-IT" sz="2200" i="1">
                            <a:solidFill>
                              <a:schemeClr val="bg1"/>
                            </a:solidFill>
                            <a:latin typeface="Cambria Math" panose="02040503050406030204" pitchFamily="18" charset="0"/>
                          </a:rPr>
                          <m:t>𝑓</m:t>
                        </m:r>
                      </m:e>
                      <m:sub>
                        <m:r>
                          <m:rPr>
                            <m:brk m:alnAt="7"/>
                          </m:rPr>
                          <a:rPr lang="it-IT" sz="2200" i="1">
                            <a:solidFill>
                              <a:schemeClr val="bg1"/>
                            </a:solidFill>
                            <a:latin typeface="Cambria Math" panose="02040503050406030204" pitchFamily="18" charset="0"/>
                          </a:rPr>
                          <m:t>𝑥</m:t>
                        </m:r>
                      </m:sub>
                    </m:sSub>
                  </m:oMath>
                </a14:m>
                <a:r>
                  <a:rPr lang="it-IT" sz="2200" dirty="0">
                    <a:solidFill>
                      <a:schemeClr val="bg1"/>
                    </a:solidFill>
                    <a:latin typeface="Arial Rounded MT Bold" panose="020F0704030504030204" pitchFamily="34" charset="0"/>
                  </a:rPr>
                  <a:t>,</a:t>
                </a:r>
                <a:r>
                  <a:rPr lang="it-IT" sz="2200" dirty="0">
                    <a:solidFill>
                      <a:schemeClr val="bg1"/>
                    </a:solidFill>
                  </a:rPr>
                  <a:t> </a:t>
                </a:r>
                <a14:m>
                  <m:oMath xmlns:m="http://schemas.openxmlformats.org/officeDocument/2006/math">
                    <m:sSub>
                      <m:sSubPr>
                        <m:ctrlPr>
                          <a:rPr lang="it-IT" sz="2200" i="1">
                            <a:solidFill>
                              <a:schemeClr val="bg1"/>
                            </a:solidFill>
                            <a:latin typeface="Cambria Math" panose="02040503050406030204" pitchFamily="18" charset="0"/>
                          </a:rPr>
                        </m:ctrlPr>
                      </m:sSubPr>
                      <m:e>
                        <m:r>
                          <m:rPr>
                            <m:brk m:alnAt="7"/>
                          </m:rPr>
                          <a:rPr lang="it-IT" sz="2200" i="1">
                            <a:solidFill>
                              <a:schemeClr val="bg1"/>
                            </a:solidFill>
                            <a:latin typeface="Cambria Math" panose="02040503050406030204" pitchFamily="18" charset="0"/>
                          </a:rPr>
                          <m:t>𝑓</m:t>
                        </m:r>
                      </m:e>
                      <m:sub>
                        <m:r>
                          <a:rPr lang="it-IT" sz="2200" b="0" i="1" smtClean="0">
                            <a:solidFill>
                              <a:schemeClr val="bg1"/>
                            </a:solidFill>
                            <a:latin typeface="Cambria Math" panose="02040503050406030204" pitchFamily="18" charset="0"/>
                          </a:rPr>
                          <m:t>𝑦</m:t>
                        </m:r>
                      </m:sub>
                    </m:sSub>
                    <m:r>
                      <a:rPr lang="it-IT" sz="2200" i="1">
                        <a:solidFill>
                          <a:schemeClr val="bg1"/>
                        </a:solidFill>
                        <a:latin typeface="Cambria Math" panose="02040503050406030204" pitchFamily="18" charset="0"/>
                      </a:rPr>
                      <m:t> </m:t>
                    </m:r>
                  </m:oMath>
                </a14:m>
                <a:r>
                  <a:rPr lang="it-IT" sz="2200" dirty="0">
                    <a:solidFill>
                      <a:schemeClr val="bg1"/>
                    </a:solidFill>
                    <a:latin typeface="Arial Rounded MT Bold" panose="020F0704030504030204" pitchFamily="34" charset="0"/>
                  </a:rPr>
                  <a:t>: lunghezza focale espresso in pixel</a:t>
                </a:r>
                <a:br>
                  <a:rPr lang="it-IT" sz="2200" dirty="0">
                    <a:solidFill>
                      <a:schemeClr val="bg1"/>
                    </a:solidFill>
                    <a:latin typeface="Arial Rounded MT Bold" panose="020F0704030504030204" pitchFamily="34" charset="0"/>
                  </a:rPr>
                </a:b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𝑐</m:t>
                        </m:r>
                      </m:e>
                      <m:sub>
                        <m:r>
                          <m:rPr>
                            <m:brk m:alnAt="7"/>
                          </m:rPr>
                          <a:rPr lang="it-IT" sz="2200" i="1">
                            <a:solidFill>
                              <a:schemeClr val="bg1"/>
                            </a:solidFill>
                            <a:latin typeface="Cambria Math" panose="02040503050406030204" pitchFamily="18" charset="0"/>
                          </a:rPr>
                          <m:t>𝑥</m:t>
                        </m:r>
                      </m:sub>
                    </m:sSub>
                  </m:oMath>
                </a14:m>
                <a:r>
                  <a:rPr lang="it-IT" sz="2200" dirty="0">
                    <a:solidFill>
                      <a:schemeClr val="bg1"/>
                    </a:solidFill>
                    <a:latin typeface="Arial Rounded MT Bold" panose="020F0704030504030204" pitchFamily="34" charset="0"/>
                  </a:rPr>
                  <a:t>,</a:t>
                </a:r>
                <a:r>
                  <a:rPr lang="it-IT" sz="2200" dirty="0">
                    <a:solidFill>
                      <a:schemeClr val="bg1"/>
                    </a:solidFill>
                  </a:rPr>
                  <a:t> </a:t>
                </a: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𝑐</m:t>
                        </m:r>
                      </m:e>
                      <m:sub>
                        <m:r>
                          <a:rPr lang="it-IT" sz="2200" i="1">
                            <a:solidFill>
                              <a:schemeClr val="bg1"/>
                            </a:solidFill>
                            <a:latin typeface="Cambria Math" panose="02040503050406030204" pitchFamily="18" charset="0"/>
                          </a:rPr>
                          <m:t>𝑦</m:t>
                        </m:r>
                      </m:sub>
                    </m:sSub>
                  </m:oMath>
                </a14:m>
                <a:r>
                  <a:rPr lang="it-IT" sz="2200" dirty="0">
                    <a:solidFill>
                      <a:schemeClr val="bg1"/>
                    </a:solidFill>
                    <a:latin typeface="Arial Rounded MT Bold" panose="020F0704030504030204" pitchFamily="34" charset="0"/>
                  </a:rPr>
                  <a:t>: centro ottico espresso in pixel</a:t>
                </a:r>
              </a:p>
            </p:txBody>
          </p:sp>
        </mc:Choice>
        <mc:Fallback xmlns="">
          <p:sp>
            <p:nvSpPr>
              <p:cNvPr id="6" name="Segnaposto testo 7">
                <a:extLst>
                  <a:ext uri="{FF2B5EF4-FFF2-40B4-BE49-F238E27FC236}">
                    <a16:creationId xmlns:a16="http://schemas.microsoft.com/office/drawing/2014/main" id="{53884419-00A1-40C1-A6F8-261B35DF1B94}"/>
                  </a:ext>
                </a:extLst>
              </p:cNvPr>
              <p:cNvSpPr txBox="1">
                <a:spLocks noRot="1" noChangeAspect="1" noMove="1" noResize="1" noEditPoints="1" noAdjustHandles="1" noChangeArrowheads="1" noChangeShapeType="1" noTextEdit="1"/>
              </p:cNvSpPr>
              <p:nvPr/>
            </p:nvSpPr>
            <p:spPr>
              <a:xfrm>
                <a:off x="3110319" y="2875017"/>
                <a:ext cx="8471241" cy="1239783"/>
              </a:xfrm>
              <a:prstGeom prst="rect">
                <a:avLst/>
              </a:prstGeom>
              <a:blipFill>
                <a:blip r:embed="rId3"/>
                <a:stretch>
                  <a:fillRect l="-432" t="-3941"/>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7FBED098-2212-46E6-A93E-CB44410E2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643" y="3494908"/>
            <a:ext cx="4810539" cy="3279844"/>
          </a:xfrm>
          <a:prstGeom prst="rect">
            <a:avLst/>
          </a:prstGeom>
        </p:spPr>
      </p:pic>
    </p:spTree>
    <p:extLst>
      <p:ext uri="{BB962C8B-B14F-4D97-AF65-F5344CB8AC3E}">
        <p14:creationId xmlns:p14="http://schemas.microsoft.com/office/powerpoint/2010/main" val="66993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err="1">
                <a:uFill>
                  <a:solidFill>
                    <a:srgbClr val="FFFFFF"/>
                  </a:solidFill>
                </a:uFill>
                <a:latin typeface="Arial Rounded MT Bold" panose="020F0704030504030204" pitchFamily="34" charset="0"/>
              </a:rPr>
              <a:t>MArker</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8000"/>
            <a:ext cx="10972080" cy="5130000"/>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Per posizionare un oggetto della scena bisogna prima riconoscere un oggetto noto, come ad esempio un marcatore.</a:t>
            </a:r>
          </a:p>
          <a:p>
            <a:pPr marL="0" indent="0">
              <a:spcBef>
                <a:spcPts val="1200"/>
              </a:spcBef>
              <a:buNone/>
            </a:pPr>
            <a:r>
              <a:rPr lang="it-IT" sz="2200" dirty="0">
                <a:solidFill>
                  <a:schemeClr val="bg1"/>
                </a:solidFill>
                <a:latin typeface="Arial Rounded MT Bold" panose="020F0704030504030204" pitchFamily="34" charset="0"/>
              </a:rPr>
              <a:t>Per questa presentazione ho deciso di creare un marcatore da zero in quanto le soluzioni a disposizione non mi sembravano soddisfacenti.</a:t>
            </a:r>
          </a:p>
          <a:p>
            <a:pPr marL="0" indent="0">
              <a:spcBef>
                <a:spcPts val="1200"/>
              </a:spcBef>
              <a:buNone/>
            </a:pPr>
            <a:r>
              <a:rPr lang="it-IT" sz="2200" dirty="0">
                <a:solidFill>
                  <a:schemeClr val="bg1"/>
                </a:solidFill>
                <a:latin typeface="Arial Rounded MT Bold" panose="020F0704030504030204" pitchFamily="34" charset="0"/>
              </a:rPr>
              <a:t>Il marcatore a cui ho pensato è composto da 12x12 quadrati bianchi o neri, suddiviso in 3 strati:</a:t>
            </a:r>
          </a:p>
          <a:p>
            <a:pPr>
              <a:spcBef>
                <a:spcPts val="1200"/>
              </a:spcBef>
            </a:pPr>
            <a:r>
              <a:rPr lang="it-IT" sz="2200" dirty="0">
                <a:solidFill>
                  <a:schemeClr val="bg1"/>
                </a:solidFill>
                <a:latin typeface="Arial Rounded MT Bold" panose="020F0704030504030204" pitchFamily="34" charset="0"/>
              </a:rPr>
              <a:t>cornice esterna di colore nero: serve a facilitare il riconoscimento del bordo del marcatore;</a:t>
            </a:r>
          </a:p>
          <a:p>
            <a:pPr>
              <a:spcBef>
                <a:spcPts val="1200"/>
              </a:spcBef>
            </a:pPr>
            <a:r>
              <a:rPr lang="it-IT" sz="2200" dirty="0">
                <a:solidFill>
                  <a:schemeClr val="bg1"/>
                </a:solidFill>
                <a:latin typeface="Arial Rounded MT Bold" panose="020F0704030504030204" pitchFamily="34" charset="0"/>
              </a:rPr>
              <a:t>strato per capire l’orientamento del marcatore;</a:t>
            </a:r>
          </a:p>
          <a:p>
            <a:pPr>
              <a:spcBef>
                <a:spcPts val="1200"/>
              </a:spcBef>
            </a:pPr>
            <a:r>
              <a:rPr lang="it-IT" sz="2200" dirty="0">
                <a:solidFill>
                  <a:schemeClr val="bg1"/>
                </a:solidFill>
                <a:latin typeface="Arial Rounded MT Bold" panose="020F0704030504030204" pitchFamily="34" charset="0"/>
              </a:rPr>
              <a:t>strato in cui sono presenti i dati: ho previsto 6*8 bit di dati e 16 bit per il CRC.</a:t>
            </a:r>
          </a:p>
          <a:p>
            <a:pPr>
              <a:spcBef>
                <a:spcPts val="1200"/>
              </a:spcBef>
            </a:pPr>
            <a:endParaRPr lang="it-IT"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53622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62B4715-B814-4CDA-9084-AB0863EFA8B6}"/>
              </a:ext>
            </a:extLst>
          </p:cNvPr>
          <p:cNvSpPr>
            <a:spLocks noGrp="1"/>
          </p:cNvSpPr>
          <p:nvPr>
            <p:ph type="body" sz="half" idx="2"/>
          </p:nvPr>
        </p:nvSpPr>
        <p:spPr>
          <a:xfrm>
            <a:off x="7085011" y="685801"/>
            <a:ext cx="4412223" cy="3615266"/>
          </a:xfrm>
        </p:spPr>
        <p:txBody>
          <a:bodyPr>
            <a:noAutofit/>
          </a:bodyPr>
          <a:lstStyle/>
          <a:p>
            <a:r>
              <a:rPr lang="it-IT" sz="2200" dirty="0">
                <a:solidFill>
                  <a:schemeClr val="bg1"/>
                </a:solidFill>
                <a:latin typeface="Arial Rounded MT Bold" panose="020F0704030504030204" pitchFamily="34" charset="0"/>
              </a:rPr>
              <a:t>La cornice esterna, evidenziata in nero, facilita un facile riconoscimento del marcatore, e migliora nelle fasi successive la stima della posa del marcatore.</a:t>
            </a:r>
          </a:p>
        </p:txBody>
      </p:sp>
      <p:pic>
        <p:nvPicPr>
          <p:cNvPr id="7" name="Segnaposto contenuto 6">
            <a:extLst>
              <a:ext uri="{FF2B5EF4-FFF2-40B4-BE49-F238E27FC236}">
                <a16:creationId xmlns:a16="http://schemas.microsoft.com/office/drawing/2014/main" id="{6311B2A1-E7E0-4025-9074-030D8B741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13" y="685800"/>
            <a:ext cx="5308600" cy="5308600"/>
          </a:xfrm>
        </p:spPr>
      </p:pic>
    </p:spTree>
    <p:extLst>
      <p:ext uri="{BB962C8B-B14F-4D97-AF65-F5344CB8AC3E}">
        <p14:creationId xmlns:p14="http://schemas.microsoft.com/office/powerpoint/2010/main" val="45040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62B4715-B814-4CDA-9084-AB0863EFA8B6}"/>
              </a:ext>
            </a:extLst>
          </p:cNvPr>
          <p:cNvSpPr>
            <a:spLocks noGrp="1"/>
          </p:cNvSpPr>
          <p:nvPr>
            <p:ph type="body" sz="half" idx="2"/>
          </p:nvPr>
        </p:nvSpPr>
        <p:spPr>
          <a:xfrm>
            <a:off x="7085011" y="685801"/>
            <a:ext cx="4412223" cy="3615266"/>
          </a:xfrm>
        </p:spPr>
        <p:txBody>
          <a:bodyPr>
            <a:noAutofit/>
          </a:bodyPr>
          <a:lstStyle/>
          <a:p>
            <a:r>
              <a:rPr lang="it-IT" sz="2200" dirty="0">
                <a:solidFill>
                  <a:schemeClr val="bg1"/>
                </a:solidFill>
                <a:latin typeface="Arial Rounded MT Bold" panose="020F0704030504030204" pitchFamily="34" charset="0"/>
              </a:rPr>
              <a:t>Lo strato «orientamento» ha la stessa funziona dei quadrati presenti nei codice QR, da cui ho rubato l’idea.</a:t>
            </a:r>
          </a:p>
          <a:p>
            <a:r>
              <a:rPr lang="it-IT" sz="2200" dirty="0">
                <a:solidFill>
                  <a:schemeClr val="bg1"/>
                </a:solidFill>
                <a:latin typeface="Arial Rounded MT Bold" panose="020F0704030504030204" pitchFamily="34" charset="0"/>
              </a:rPr>
              <a:t>Nella foto sulla sinistra i tre triangoli bianchi indicano un orientamento di 0°</a:t>
            </a:r>
          </a:p>
        </p:txBody>
      </p:sp>
      <p:pic>
        <p:nvPicPr>
          <p:cNvPr id="11" name="Segnaposto contenuto 10" descr="Immagine che contiene oggetto, cosa&#10;&#10;Descrizione generata con affidabilità molto elevata">
            <a:extLst>
              <a:ext uri="{FF2B5EF4-FFF2-40B4-BE49-F238E27FC236}">
                <a16:creationId xmlns:a16="http://schemas.microsoft.com/office/drawing/2014/main" id="{4A4796E3-22FC-4C8E-B86A-6A95453B0A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13" y="685800"/>
            <a:ext cx="5308600" cy="5308600"/>
          </a:xfrm>
        </p:spPr>
      </p:pic>
    </p:spTree>
    <p:extLst>
      <p:ext uri="{BB962C8B-B14F-4D97-AF65-F5344CB8AC3E}">
        <p14:creationId xmlns:p14="http://schemas.microsoft.com/office/powerpoint/2010/main" val="139285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62B4715-B814-4CDA-9084-AB0863EFA8B6}"/>
              </a:ext>
            </a:extLst>
          </p:cNvPr>
          <p:cNvSpPr>
            <a:spLocks noGrp="1"/>
          </p:cNvSpPr>
          <p:nvPr>
            <p:ph type="body" sz="half" idx="2"/>
          </p:nvPr>
        </p:nvSpPr>
        <p:spPr>
          <a:xfrm>
            <a:off x="7085011" y="685801"/>
            <a:ext cx="4412223" cy="3615266"/>
          </a:xfrm>
        </p:spPr>
        <p:txBody>
          <a:bodyPr>
            <a:noAutofit/>
          </a:bodyPr>
          <a:lstStyle/>
          <a:p>
            <a:r>
              <a:rPr lang="it-IT" sz="2200" dirty="0">
                <a:solidFill>
                  <a:schemeClr val="bg1"/>
                </a:solidFill>
                <a:latin typeface="Arial Rounded MT Bold" panose="020F0704030504030204" pitchFamily="34" charset="0"/>
              </a:rPr>
              <a:t>Nello strato dati è presente il codice vero e proprio del marcatore.</a:t>
            </a:r>
          </a:p>
          <a:p>
            <a:r>
              <a:rPr lang="it-IT" sz="2200" dirty="0">
                <a:solidFill>
                  <a:schemeClr val="bg1"/>
                </a:solidFill>
                <a:latin typeface="Arial Rounded MT Bold" panose="020F0704030504030204" pitchFamily="34" charset="0"/>
              </a:rPr>
              <a:t>Questo strato a sua volta è diviso in due strati: le prime sei righe sono rappresentate dai dati, mentre le ultime due dal CRC.</a:t>
            </a:r>
          </a:p>
        </p:txBody>
      </p:sp>
      <p:pic>
        <p:nvPicPr>
          <p:cNvPr id="7" name="Segnaposto contenuto 6">
            <a:extLst>
              <a:ext uri="{FF2B5EF4-FFF2-40B4-BE49-F238E27FC236}">
                <a16:creationId xmlns:a16="http://schemas.microsoft.com/office/drawing/2014/main" id="{D272CB38-3EE4-4B1E-A3D4-EE5504C13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13" y="685800"/>
            <a:ext cx="5308600" cy="5308600"/>
          </a:xfrm>
        </p:spPr>
      </p:pic>
    </p:spTree>
    <p:extLst>
      <p:ext uri="{BB962C8B-B14F-4D97-AF65-F5344CB8AC3E}">
        <p14:creationId xmlns:p14="http://schemas.microsoft.com/office/powerpoint/2010/main" val="366855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testo 2">
                <a:extLst>
                  <a:ext uri="{FF2B5EF4-FFF2-40B4-BE49-F238E27FC236}">
                    <a16:creationId xmlns:a16="http://schemas.microsoft.com/office/drawing/2014/main" id="{962B4715-B814-4CDA-9084-AB0863EFA8B6}"/>
                  </a:ext>
                </a:extLst>
              </p:cNvPr>
              <p:cNvSpPr>
                <a:spLocks noGrp="1"/>
              </p:cNvSpPr>
              <p:nvPr>
                <p:ph type="body" sz="half" idx="2"/>
              </p:nvPr>
            </p:nvSpPr>
            <p:spPr>
              <a:xfrm>
                <a:off x="7085011" y="685801"/>
                <a:ext cx="4412223" cy="3615266"/>
              </a:xfrm>
            </p:spPr>
            <p:txBody>
              <a:bodyPr>
                <a:noAutofit/>
              </a:bodyPr>
              <a:lstStyle/>
              <a:p>
                <a:r>
                  <a:rPr lang="it-IT" sz="2200" dirty="0">
                    <a:solidFill>
                      <a:schemeClr val="bg1"/>
                    </a:solidFill>
                    <a:latin typeface="Arial Rounded MT Bold" panose="020F0704030504030204" pitchFamily="34" charset="0"/>
                  </a:rPr>
                  <a:t>I dati veri e propri sono composti da 8x6 quadretti.</a:t>
                </a:r>
              </a:p>
              <a:p>
                <a:r>
                  <a:rPr lang="it-IT" sz="2200" dirty="0">
                    <a:solidFill>
                      <a:schemeClr val="bg1"/>
                    </a:solidFill>
                    <a:latin typeface="Arial Rounded MT Bold" panose="020F0704030504030204" pitchFamily="34" charset="0"/>
                  </a:rPr>
                  <a:t>Ogni quadretto rappresenta un bit, quindi il numero massimo di combinazioni possibili è </a:t>
                </a:r>
                <a14:m>
                  <m:oMath xmlns:m="http://schemas.openxmlformats.org/officeDocument/2006/math">
                    <m:sSup>
                      <m:sSupPr>
                        <m:ctrlPr>
                          <a:rPr lang="it-IT" sz="2200" b="0" i="1" smtClean="0">
                            <a:solidFill>
                              <a:schemeClr val="bg1"/>
                            </a:solidFill>
                            <a:latin typeface="Cambria Math" panose="02040503050406030204" pitchFamily="18" charset="0"/>
                          </a:rPr>
                        </m:ctrlPr>
                      </m:sSupPr>
                      <m:e>
                        <m:r>
                          <a:rPr lang="it-IT" sz="2200" b="0" i="1" smtClean="0">
                            <a:solidFill>
                              <a:schemeClr val="bg1"/>
                            </a:solidFill>
                            <a:latin typeface="Cambria Math" panose="02040503050406030204" pitchFamily="18" charset="0"/>
                          </a:rPr>
                          <m:t>2</m:t>
                        </m:r>
                      </m:e>
                      <m:sup>
                        <m:r>
                          <a:rPr lang="it-IT" sz="2200" b="0" i="1" smtClean="0">
                            <a:solidFill>
                              <a:schemeClr val="bg1"/>
                            </a:solidFill>
                            <a:latin typeface="Cambria Math" panose="02040503050406030204" pitchFamily="18" charset="0"/>
                          </a:rPr>
                          <m:t>48</m:t>
                        </m:r>
                      </m:sup>
                    </m:sSup>
                    <m:r>
                      <a:rPr lang="it-IT" sz="2200" i="1">
                        <a:solidFill>
                          <a:schemeClr val="bg1"/>
                        </a:solidFill>
                        <a:latin typeface="Cambria Math" panose="02040503050406030204" pitchFamily="18" charset="0"/>
                      </a:rPr>
                      <m:t>=281</m:t>
                    </m:r>
                    <m:r>
                      <a:rPr lang="it-IT" sz="2200" b="0" i="1" smtClean="0">
                        <a:solidFill>
                          <a:schemeClr val="bg1"/>
                        </a:solidFill>
                        <a:latin typeface="Cambria Math" panose="02040503050406030204" pitchFamily="18" charset="0"/>
                      </a:rPr>
                      <m:t>′</m:t>
                    </m:r>
                    <m:r>
                      <a:rPr lang="it-IT" sz="2200" i="1">
                        <a:solidFill>
                          <a:schemeClr val="bg1"/>
                        </a:solidFill>
                        <a:latin typeface="Cambria Math" panose="02040503050406030204" pitchFamily="18" charset="0"/>
                      </a:rPr>
                      <m:t>474</m:t>
                    </m:r>
                    <m:r>
                      <a:rPr lang="it-IT" sz="2200" b="0" i="1" smtClean="0">
                        <a:solidFill>
                          <a:schemeClr val="bg1"/>
                        </a:solidFill>
                        <a:latin typeface="Cambria Math" panose="02040503050406030204" pitchFamily="18" charset="0"/>
                      </a:rPr>
                      <m:t>′</m:t>
                    </m:r>
                    <m:r>
                      <a:rPr lang="it-IT" sz="2200" i="1">
                        <a:solidFill>
                          <a:schemeClr val="bg1"/>
                        </a:solidFill>
                        <a:latin typeface="Cambria Math" panose="02040503050406030204" pitchFamily="18" charset="0"/>
                      </a:rPr>
                      <m:t>976</m:t>
                    </m:r>
                    <m:r>
                      <a:rPr lang="it-IT" sz="2200" b="0" i="1" smtClean="0">
                        <a:solidFill>
                          <a:schemeClr val="bg1"/>
                        </a:solidFill>
                        <a:latin typeface="Cambria Math" panose="02040503050406030204" pitchFamily="18" charset="0"/>
                      </a:rPr>
                      <m:t>′</m:t>
                    </m:r>
                    <m:r>
                      <a:rPr lang="it-IT" sz="2200" i="1">
                        <a:solidFill>
                          <a:schemeClr val="bg1"/>
                        </a:solidFill>
                        <a:latin typeface="Cambria Math" panose="02040503050406030204" pitchFamily="18" charset="0"/>
                      </a:rPr>
                      <m:t>710</m:t>
                    </m:r>
                    <m:r>
                      <a:rPr lang="it-IT" sz="2200" b="0" i="1" smtClean="0">
                        <a:solidFill>
                          <a:schemeClr val="bg1"/>
                        </a:solidFill>
                        <a:latin typeface="Cambria Math" panose="02040503050406030204" pitchFamily="18" charset="0"/>
                      </a:rPr>
                      <m:t>′</m:t>
                    </m:r>
                    <m:r>
                      <a:rPr lang="it-IT" sz="2200" i="1">
                        <a:solidFill>
                          <a:schemeClr val="bg1"/>
                        </a:solidFill>
                        <a:latin typeface="Cambria Math" panose="02040503050406030204" pitchFamily="18" charset="0"/>
                      </a:rPr>
                      <m:t>656</m:t>
                    </m:r>
                  </m:oMath>
                </a14:m>
                <a:endParaRPr lang="it-IT" sz="2200" dirty="0">
                  <a:solidFill>
                    <a:schemeClr val="bg1"/>
                  </a:solidFill>
                  <a:latin typeface="Arial Rounded MT Bold" panose="020F0704030504030204" pitchFamily="34" charset="0"/>
                </a:endParaRPr>
              </a:p>
            </p:txBody>
          </p:sp>
        </mc:Choice>
        <mc:Fallback xmlns="">
          <p:sp>
            <p:nvSpPr>
              <p:cNvPr id="3" name="Segnaposto testo 2">
                <a:extLst>
                  <a:ext uri="{FF2B5EF4-FFF2-40B4-BE49-F238E27FC236}">
                    <a16:creationId xmlns:a16="http://schemas.microsoft.com/office/drawing/2014/main" id="{962B4715-B814-4CDA-9084-AB0863EFA8B6}"/>
                  </a:ext>
                </a:extLst>
              </p:cNvPr>
              <p:cNvSpPr>
                <a:spLocks noGrp="1" noRot="1" noChangeAspect="1" noMove="1" noResize="1" noEditPoints="1" noAdjustHandles="1" noChangeArrowheads="1" noChangeShapeType="1" noTextEdit="1"/>
              </p:cNvSpPr>
              <p:nvPr>
                <p:ph type="body" sz="half" idx="2"/>
              </p:nvPr>
            </p:nvSpPr>
            <p:spPr>
              <a:xfrm>
                <a:off x="7085011" y="685801"/>
                <a:ext cx="4412223" cy="3615266"/>
              </a:xfrm>
              <a:blipFill>
                <a:blip r:embed="rId2"/>
                <a:stretch>
                  <a:fillRect l="-1796" t="-1180" r="-691"/>
                </a:stretch>
              </a:blipFill>
            </p:spPr>
            <p:txBody>
              <a:bodyPr/>
              <a:lstStyle/>
              <a:p>
                <a:r>
                  <a:rPr lang="it-IT">
                    <a:noFill/>
                  </a:rPr>
                  <a:t> </a:t>
                </a:r>
              </a:p>
            </p:txBody>
          </p:sp>
        </mc:Fallback>
      </mc:AlternateContent>
      <p:pic>
        <p:nvPicPr>
          <p:cNvPr id="6" name="Segnaposto contenuto 5">
            <a:extLst>
              <a:ext uri="{FF2B5EF4-FFF2-40B4-BE49-F238E27FC236}">
                <a16:creationId xmlns:a16="http://schemas.microsoft.com/office/drawing/2014/main" id="{F985C61A-1928-465A-BB25-AB915A980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1713" y="685800"/>
            <a:ext cx="5308600" cy="5308600"/>
          </a:xfrm>
        </p:spPr>
      </p:pic>
    </p:spTree>
    <p:extLst>
      <p:ext uri="{BB962C8B-B14F-4D97-AF65-F5344CB8AC3E}">
        <p14:creationId xmlns:p14="http://schemas.microsoft.com/office/powerpoint/2010/main" val="372731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62B4715-B814-4CDA-9084-AB0863EFA8B6}"/>
              </a:ext>
            </a:extLst>
          </p:cNvPr>
          <p:cNvSpPr>
            <a:spLocks noGrp="1"/>
          </p:cNvSpPr>
          <p:nvPr>
            <p:ph type="body" sz="half" idx="2"/>
          </p:nvPr>
        </p:nvSpPr>
        <p:spPr>
          <a:xfrm>
            <a:off x="7085011" y="685801"/>
            <a:ext cx="4412223" cy="3615266"/>
          </a:xfrm>
        </p:spPr>
        <p:txBody>
          <a:bodyPr>
            <a:noAutofit/>
          </a:bodyPr>
          <a:lstStyle/>
          <a:p>
            <a:r>
              <a:rPr lang="it-IT" sz="2200" dirty="0">
                <a:solidFill>
                  <a:schemeClr val="bg1"/>
                </a:solidFill>
                <a:latin typeface="Arial Rounded MT Bold" panose="020F0704030504030204" pitchFamily="34" charset="0"/>
              </a:rPr>
              <a:t>Per avere una lettura affidabile del codice ho previsto 16 bit per la codifica CRC16.</a:t>
            </a:r>
          </a:p>
          <a:p>
            <a:r>
              <a:rPr lang="it-IT" sz="2200" dirty="0">
                <a:solidFill>
                  <a:schemeClr val="bg1"/>
                </a:solidFill>
                <a:latin typeface="Arial Rounded MT Bold" panose="020F0704030504030204" pitchFamily="34" charset="0"/>
              </a:rPr>
              <a:t>Ho scelto l’algoritmo CRC16 in quanto è robusto anche alla posizione dei singoli bit.</a:t>
            </a:r>
          </a:p>
        </p:txBody>
      </p:sp>
      <p:pic>
        <p:nvPicPr>
          <p:cNvPr id="7" name="Segnaposto contenuto 6" descr="Immagine che contiene oggetto, kit da pronto soccorso, cosa&#10;&#10;Descrizione generata con affidabilità molto elevata">
            <a:extLst>
              <a:ext uri="{FF2B5EF4-FFF2-40B4-BE49-F238E27FC236}">
                <a16:creationId xmlns:a16="http://schemas.microsoft.com/office/drawing/2014/main" id="{158F22C0-3DBA-4651-98F0-9C1955BE0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13" y="685800"/>
            <a:ext cx="5308600" cy="5308600"/>
          </a:xfrm>
        </p:spPr>
      </p:pic>
    </p:spTree>
    <p:extLst>
      <p:ext uri="{BB962C8B-B14F-4D97-AF65-F5344CB8AC3E}">
        <p14:creationId xmlns:p14="http://schemas.microsoft.com/office/powerpoint/2010/main" val="199844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olo 19">
            <a:extLst>
              <a:ext uri="{FF2B5EF4-FFF2-40B4-BE49-F238E27FC236}">
                <a16:creationId xmlns:a16="http://schemas.microsoft.com/office/drawing/2014/main" id="{D71CAA9A-5A11-48FB-9DE5-556EACE1C389}"/>
              </a:ext>
            </a:extLst>
          </p:cNvPr>
          <p:cNvSpPr>
            <a:spLocks noGrp="1"/>
          </p:cNvSpPr>
          <p:nvPr>
            <p:ph type="title"/>
          </p:nvPr>
        </p:nvSpPr>
        <p:spPr>
          <a:xfrm>
            <a:off x="1914420" y="4080"/>
            <a:ext cx="8790840" cy="2386800"/>
          </a:xfrm>
        </p:spPr>
        <p:txBody>
          <a:bodyPr/>
          <a:lstStyle/>
          <a:p>
            <a:pPr algn="ctr"/>
            <a:r>
              <a:rPr lang="it-IT" dirty="0">
                <a:latin typeface="Arial Rounded MT Bold" panose="020F0704030504030204" pitchFamily="34" charset="0"/>
              </a:rPr>
              <a:t>Introduzione</a:t>
            </a:r>
            <a:endParaRPr lang="en-GB" dirty="0">
              <a:latin typeface="Arial Rounded MT Bold" panose="020F0704030504030204" pitchFamily="34" charset="0"/>
            </a:endParaRPr>
          </a:p>
        </p:txBody>
      </p:sp>
      <p:sp>
        <p:nvSpPr>
          <p:cNvPr id="21" name="Segnaposto testo 20">
            <a:extLst>
              <a:ext uri="{FF2B5EF4-FFF2-40B4-BE49-F238E27FC236}">
                <a16:creationId xmlns:a16="http://schemas.microsoft.com/office/drawing/2014/main" id="{5A32789D-E1ED-4F8E-96EF-E6AC57012693}"/>
              </a:ext>
            </a:extLst>
          </p:cNvPr>
          <p:cNvSpPr>
            <a:spLocks noGrp="1"/>
          </p:cNvSpPr>
          <p:nvPr>
            <p:ph idx="1"/>
          </p:nvPr>
        </p:nvSpPr>
        <p:spPr bwMode="gray">
          <a:xfrm>
            <a:off x="609480" y="1692000"/>
            <a:ext cx="10972080" cy="5166000"/>
          </a:xfrm>
        </p:spPr>
        <p:txBody>
          <a:bodyPr anchor="t">
            <a:normAutofit/>
          </a:bodyPr>
          <a:lstStyle/>
          <a:p>
            <a:pPr marL="0" indent="0">
              <a:buNone/>
            </a:pPr>
            <a:r>
              <a:rPr lang="it-IT" sz="2200" dirty="0">
                <a:solidFill>
                  <a:schemeClr val="bg1"/>
                </a:solidFill>
                <a:latin typeface="Arial Rounded MT Bold" panose="020F0704030504030204" pitchFamily="34" charset="0"/>
              </a:rPr>
              <a:t>In questa presentazione mostrerò degli esempi pratici dell’utilizzo della realtà aumentata.</a:t>
            </a:r>
          </a:p>
          <a:p>
            <a:pPr marL="0" indent="0">
              <a:buNone/>
            </a:pPr>
            <a:r>
              <a:rPr lang="it-IT" sz="2200" dirty="0">
                <a:solidFill>
                  <a:schemeClr val="bg1"/>
                </a:solidFill>
                <a:latin typeface="Arial Rounded MT Bold" panose="020F0704030504030204" pitchFamily="34" charset="0"/>
              </a:rPr>
              <a:t>Il codice sorgente è interamente scritto da me ed è  liberamente disponibile nella pagine:</a:t>
            </a:r>
          </a:p>
          <a:p>
            <a:r>
              <a:rPr lang="it-IT" sz="2200" dirty="0" err="1">
                <a:solidFill>
                  <a:schemeClr val="bg1"/>
                </a:solidFill>
                <a:latin typeface="Arial Rounded MT Bold" panose="020F0704030504030204" pitchFamily="34" charset="0"/>
              </a:rPr>
              <a:t>git</a:t>
            </a:r>
            <a:r>
              <a:rPr lang="it-IT" sz="2200" dirty="0">
                <a:solidFill>
                  <a:schemeClr val="bg1"/>
                </a:solidFill>
                <a:latin typeface="Arial Rounded MT Bold" panose="020F0704030504030204" pitchFamily="34" charset="0"/>
              </a:rPr>
              <a:t> clone </a:t>
            </a:r>
            <a:r>
              <a:rPr lang="it-IT" sz="2200" dirty="0">
                <a:solidFill>
                  <a:schemeClr val="bg1"/>
                </a:solidFill>
                <a:latin typeface="Arial Rounded MT Bold" panose="020F0704030504030204" pitchFamily="34" charset="0"/>
                <a:hlinkClick r:id="rId3"/>
              </a:rPr>
              <a:t>https://github.com/elvisdukaj/markerdetector.git</a:t>
            </a:r>
            <a:endParaRPr lang="it-IT" sz="2200" dirty="0">
              <a:solidFill>
                <a:schemeClr val="bg1"/>
              </a:solidFill>
              <a:latin typeface="Arial Rounded MT Bold" panose="020F0704030504030204" pitchFamily="34" charset="0"/>
            </a:endParaRPr>
          </a:p>
          <a:p>
            <a:r>
              <a:rPr lang="it-IT" sz="2200" dirty="0" err="1">
                <a:solidFill>
                  <a:schemeClr val="bg1"/>
                </a:solidFill>
                <a:latin typeface="Arial Rounded MT Bold" panose="020F0704030504030204" pitchFamily="34" charset="0"/>
              </a:rPr>
              <a:t>git</a:t>
            </a:r>
            <a:r>
              <a:rPr lang="it-IT" sz="2200" dirty="0">
                <a:solidFill>
                  <a:schemeClr val="bg1"/>
                </a:solidFill>
                <a:latin typeface="Arial Rounded MT Bold" panose="020F0704030504030204" pitchFamily="34" charset="0"/>
              </a:rPr>
              <a:t> clone </a:t>
            </a:r>
            <a:r>
              <a:rPr lang="it-IT" sz="2200" dirty="0">
                <a:solidFill>
                  <a:schemeClr val="bg1"/>
                </a:solidFill>
                <a:latin typeface="Arial Rounded MT Bold" panose="020F0704030504030204" pitchFamily="34" charset="0"/>
                <a:hlinkClick r:id="rId4"/>
              </a:rPr>
              <a:t>https://github.com/elvisdukaj/markerless.git</a:t>
            </a:r>
            <a:endParaRPr lang="it-IT" sz="2200" dirty="0">
              <a:solidFill>
                <a:schemeClr val="bg1"/>
              </a:solidFill>
              <a:latin typeface="Arial Rounded MT Bold" panose="020F0704030504030204" pitchFamily="34" charset="0"/>
            </a:endParaRPr>
          </a:p>
          <a:p>
            <a:r>
              <a:rPr lang="it-IT" sz="2200" dirty="0" err="1">
                <a:solidFill>
                  <a:schemeClr val="bg1"/>
                </a:solidFill>
                <a:latin typeface="Arial Rounded MT Bold" panose="020F0704030504030204" pitchFamily="34" charset="0"/>
              </a:rPr>
              <a:t>git</a:t>
            </a:r>
            <a:r>
              <a:rPr lang="it-IT" sz="2200" dirty="0">
                <a:solidFill>
                  <a:schemeClr val="bg1"/>
                </a:solidFill>
                <a:latin typeface="Arial Rounded MT Bold" panose="020F0704030504030204" pitchFamily="34" charset="0"/>
              </a:rPr>
              <a:t> clone </a:t>
            </a:r>
            <a:r>
              <a:rPr lang="it-IT" sz="2200" dirty="0">
                <a:solidFill>
                  <a:schemeClr val="bg1"/>
                </a:solidFill>
                <a:latin typeface="Arial Rounded MT Bold" panose="020F0704030504030204" pitchFamily="34" charset="0"/>
                <a:hlinkClick r:id="rId5"/>
              </a:rPr>
              <a:t>https://github.com/elvisdukaj/markergen.git</a:t>
            </a:r>
            <a:endParaRPr lang="it-IT" sz="2200" dirty="0">
              <a:solidFill>
                <a:schemeClr val="bg1"/>
              </a:solidFill>
              <a:latin typeface="Arial Rounded MT Bold" panose="020F0704030504030204" pitchFamily="34" charset="0"/>
            </a:endParaRPr>
          </a:p>
          <a:p>
            <a:r>
              <a:rPr lang="it-IT" sz="2200" dirty="0" err="1">
                <a:solidFill>
                  <a:schemeClr val="bg1"/>
                </a:solidFill>
                <a:latin typeface="Arial Rounded MT Bold" panose="020F0704030504030204" pitchFamily="34" charset="0"/>
              </a:rPr>
              <a:t>git</a:t>
            </a:r>
            <a:r>
              <a:rPr lang="it-IT" sz="2200" dirty="0">
                <a:solidFill>
                  <a:schemeClr val="bg1"/>
                </a:solidFill>
                <a:latin typeface="Arial Rounded MT Bold" panose="020F0704030504030204" pitchFamily="34" charset="0"/>
              </a:rPr>
              <a:t> clone </a:t>
            </a:r>
            <a:r>
              <a:rPr lang="it-IT" sz="2200" dirty="0">
                <a:solidFill>
                  <a:schemeClr val="bg1"/>
                </a:solidFill>
                <a:latin typeface="Arial Rounded MT Bold" panose="020F0704030504030204" pitchFamily="34" charset="0"/>
                <a:hlinkClick r:id="rId6"/>
              </a:rPr>
              <a:t>https://github.com/elvisdukaj/calibration_filter</a:t>
            </a:r>
            <a:endParaRPr lang="it-IT" sz="2200" dirty="0">
              <a:solidFill>
                <a:schemeClr val="bg1"/>
              </a:solidFill>
              <a:latin typeface="Arial Rounded MT Bold" panose="020F0704030504030204" pitchFamily="34" charset="0"/>
            </a:endParaRPr>
          </a:p>
          <a:p>
            <a:pPr marL="0" indent="0">
              <a:buNone/>
            </a:pPr>
            <a:endParaRPr lang="it-IT" sz="2200" dirty="0">
              <a:solidFill>
                <a:schemeClr val="bg1"/>
              </a:solidFill>
              <a:latin typeface="Arial Rounded MT Bold" panose="020F0704030504030204" pitchFamily="34" charset="0"/>
            </a:endParaRPr>
          </a:p>
          <a:p>
            <a:pPr marL="0" indent="0">
              <a:buNone/>
            </a:pPr>
            <a:r>
              <a:rPr lang="it-IT" sz="2200" dirty="0">
                <a:solidFill>
                  <a:schemeClr val="bg1"/>
                </a:solidFill>
                <a:latin typeface="Arial Rounded MT Bold" panose="020F0704030504030204" pitchFamily="34" charset="0"/>
              </a:rPr>
              <a:t>Per quanto possibile ho cercato di fare in modo che i programmi avessero una possibile applicazione nella vita reale.</a:t>
            </a:r>
            <a:br>
              <a:rPr lang="it-IT" sz="2200" dirty="0">
                <a:solidFill>
                  <a:schemeClr val="bg1"/>
                </a:solidFill>
                <a:latin typeface="Arial Rounded MT Bold" panose="020F0704030504030204" pitchFamily="34" charset="0"/>
              </a:rPr>
            </a:br>
            <a:endParaRPr lang="en-GB"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148898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a:uFill>
                  <a:solidFill>
                    <a:srgbClr val="FFFFFF"/>
                  </a:solidFill>
                </a:uFill>
                <a:latin typeface="Arial Rounded MT Bold" panose="020F0704030504030204" pitchFamily="34" charset="0"/>
              </a:rPr>
              <a:t>MaRcatore</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4457647"/>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Una delle fasi cruciali per il riconoscimento del marcatore è il riconoscimento del contorno.</a:t>
            </a:r>
          </a:p>
          <a:p>
            <a:pPr marL="0" indent="0">
              <a:spcBef>
                <a:spcPts val="1200"/>
              </a:spcBef>
              <a:buNone/>
            </a:pPr>
            <a:r>
              <a:rPr lang="it-IT" sz="2200" dirty="0">
                <a:solidFill>
                  <a:schemeClr val="bg1"/>
                </a:solidFill>
                <a:latin typeface="Arial Rounded MT Bold" panose="020F0704030504030204" pitchFamily="34" charset="0"/>
              </a:rPr>
              <a:t>Si può pensare ad un contorno come ad una variazione accentuata del livello di intensità della luminosità dell’immagine. La derivata arriva quindi in nostro soccorso: trovare il massimo locale della derivata prima della funzione significa trovare il punto in cui si ha la variazione.</a:t>
            </a:r>
          </a:p>
          <a:p>
            <a:pPr marL="0" indent="0">
              <a:spcBef>
                <a:spcPts val="1200"/>
              </a:spcBef>
              <a:buNone/>
            </a:pPr>
            <a:r>
              <a:rPr lang="it-IT" sz="2200" dirty="0">
                <a:solidFill>
                  <a:schemeClr val="bg1"/>
                </a:solidFill>
                <a:latin typeface="Arial Rounded MT Bold" panose="020F0704030504030204" pitchFamily="34" charset="0"/>
              </a:rPr>
              <a:t>Questa punto però non è molto facile da trovare.</a:t>
            </a:r>
          </a:p>
          <a:p>
            <a:pPr marL="0" indent="0">
              <a:spcBef>
                <a:spcPts val="1200"/>
              </a:spcBef>
              <a:buNone/>
            </a:pPr>
            <a:r>
              <a:rPr lang="it-IT" sz="2200" dirty="0">
                <a:solidFill>
                  <a:schemeClr val="bg1"/>
                </a:solidFill>
                <a:latin typeface="Arial Rounded MT Bold" panose="020F0704030504030204" pitchFamily="34" charset="0"/>
              </a:rPr>
              <a:t>Una tecnica per affinare la precisione del punto del contorno consiste nell’utilizzare anche la derivata seconda: dove la derivata seconda è nulla in quel punto si verifica un cambio di concavità della funzione e quindi il punto preciso del bordo</a:t>
            </a:r>
          </a:p>
          <a:p>
            <a:pPr marL="0" indent="0">
              <a:spcBef>
                <a:spcPts val="1200"/>
              </a:spcBef>
              <a:buNone/>
            </a:pPr>
            <a:endParaRPr lang="it-IT"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166251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Segnaposto contenuto 25">
            <a:extLst>
              <a:ext uri="{FF2B5EF4-FFF2-40B4-BE49-F238E27FC236}">
                <a16:creationId xmlns:a16="http://schemas.microsoft.com/office/drawing/2014/main" id="{6BB2514D-D312-47D4-8462-D6F2B96A52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1974574"/>
            <a:ext cx="10907152" cy="4278308"/>
          </a:xfrm>
        </p:spPr>
      </p:pic>
      <p:sp>
        <p:nvSpPr>
          <p:cNvPr id="3" name="Titolo 6">
            <a:extLst>
              <a:ext uri="{FF2B5EF4-FFF2-40B4-BE49-F238E27FC236}">
                <a16:creationId xmlns:a16="http://schemas.microsoft.com/office/drawing/2014/main" id="{933486EA-DE3D-4CE2-AD91-386E0B37CA4C}"/>
              </a:ext>
            </a:extLst>
          </p:cNvPr>
          <p:cNvSpPr>
            <a:spLocks noGrp="1"/>
          </p:cNvSpPr>
          <p:nvPr>
            <p:ph type="title"/>
          </p:nvPr>
        </p:nvSpPr>
        <p:spPr>
          <a:xfrm>
            <a:off x="1876320" y="0"/>
            <a:ext cx="8790840" cy="2386800"/>
          </a:xfrm>
        </p:spPr>
        <p:txBody>
          <a:bodyPr anchor="ctr">
            <a:normAutofit/>
          </a:bodyPr>
          <a:lstStyle/>
          <a:p>
            <a:pPr algn="ctr"/>
            <a:r>
              <a:rPr lang="it-IT" sz="3600" spc="-1" dirty="0">
                <a:uFill>
                  <a:solidFill>
                    <a:srgbClr val="FFFFFF"/>
                  </a:solidFill>
                </a:uFill>
                <a:latin typeface="Arial Rounded MT Bold" panose="020F0704030504030204" pitchFamily="34" charset="0"/>
              </a:rPr>
              <a:t>Rilevamento contorno</a:t>
            </a:r>
            <a:endParaRPr lang="en-GB" sz="3600" dirty="0">
              <a:latin typeface="Arial Rounded MT Bold" panose="020F0704030504030204" pitchFamily="34" charset="0"/>
            </a:endParaRPr>
          </a:p>
        </p:txBody>
      </p:sp>
    </p:spTree>
    <p:extLst>
      <p:ext uri="{BB962C8B-B14F-4D97-AF65-F5344CB8AC3E}">
        <p14:creationId xmlns:p14="http://schemas.microsoft.com/office/powerpoint/2010/main" val="1953943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Stima della posa</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8000"/>
            <a:ext cx="10972080" cy="1058743"/>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Una volta individuati con precisione i spigoli del marker possiamo stimare una trasformazione la nostra camera e la posizione del marcatore nello spazio. Questa operazione è conosciuto come stima della posizione. </a:t>
            </a:r>
          </a:p>
        </p:txBody>
      </p:sp>
      <p:pic>
        <p:nvPicPr>
          <p:cNvPr id="3" name="Immagine 2">
            <a:extLst>
              <a:ext uri="{FF2B5EF4-FFF2-40B4-BE49-F238E27FC236}">
                <a16:creationId xmlns:a16="http://schemas.microsoft.com/office/drawing/2014/main" id="{C3A7CA42-E6F6-4B79-AA57-FB3B868B9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80" y="2931886"/>
            <a:ext cx="3635176" cy="3659092"/>
          </a:xfrm>
          <a:prstGeom prst="rect">
            <a:avLst/>
          </a:prstGeom>
        </p:spPr>
      </p:pic>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9D365EF9-CD21-4102-9684-A88EE18463AF}"/>
                  </a:ext>
                </a:extLst>
              </p:cNvPr>
              <p:cNvSpPr txBox="1"/>
              <p:nvPr/>
            </p:nvSpPr>
            <p:spPr>
              <a:xfrm>
                <a:off x="4244656" y="2931886"/>
                <a:ext cx="7336904" cy="3477875"/>
              </a:xfrm>
              <a:prstGeom prst="rect">
                <a:avLst/>
              </a:prstGeom>
              <a:noFill/>
            </p:spPr>
            <p:txBody>
              <a:bodyPr wrap="square" rtlCol="0">
                <a:spAutoFit/>
              </a:bodyPr>
              <a:lstStyle/>
              <a:p>
                <a14:m>
                  <m:oMath xmlns:m="http://schemas.openxmlformats.org/officeDocument/2006/math">
                    <m:r>
                      <a:rPr lang="it-IT" sz="2200" b="0" i="1" smtClean="0">
                        <a:solidFill>
                          <a:schemeClr val="bg1"/>
                        </a:solidFill>
                        <a:latin typeface="Cambria Math" panose="02040503050406030204" pitchFamily="18" charset="0"/>
                      </a:rPr>
                      <m:t>𝐶</m:t>
                    </m:r>
                  </m:oMath>
                </a14:m>
                <a:r>
                  <a:rPr lang="it-IT" sz="2200" dirty="0">
                    <a:solidFill>
                      <a:schemeClr val="bg1"/>
                    </a:solidFill>
                    <a:latin typeface="Arial Rounded MT Bold" panose="020F0704030504030204" pitchFamily="34" charset="0"/>
                  </a:rPr>
                  <a:t> rappresenta il centro della telecamera</a:t>
                </a:r>
                <a:br>
                  <a:rPr lang="it-IT" sz="2200" dirty="0">
                    <a:solidFill>
                      <a:schemeClr val="bg1"/>
                    </a:solidFill>
                    <a:latin typeface="Arial Rounded MT Bold" panose="020F0704030504030204" pitchFamily="34" charset="0"/>
                  </a:rPr>
                </a:br>
                <a14:m>
                  <m:oMath xmlns:m="http://schemas.openxmlformats.org/officeDocument/2006/math">
                    <m:sSub>
                      <m:sSubPr>
                        <m:ctrlPr>
                          <a:rPr lang="it-IT" sz="2200" b="0" i="1" smtClean="0">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𝑃</m:t>
                        </m:r>
                      </m:e>
                      <m:sub>
                        <m:r>
                          <a:rPr lang="it-IT" sz="2200" b="0" i="1" smtClean="0">
                            <a:solidFill>
                              <a:schemeClr val="bg1"/>
                            </a:solidFill>
                            <a:latin typeface="Cambria Math" panose="02040503050406030204" pitchFamily="18" charset="0"/>
                          </a:rPr>
                          <m:t>1</m:t>
                        </m:r>
                      </m:sub>
                    </m:sSub>
                    <m:r>
                      <a:rPr lang="it-IT" sz="2200" b="0" i="1" smtClean="0">
                        <a:solidFill>
                          <a:schemeClr val="bg1"/>
                        </a:solidFill>
                        <a:latin typeface="Cambria Math" panose="02040503050406030204" pitchFamily="18" charset="0"/>
                      </a:rPr>
                      <m:t>,</m:t>
                    </m:r>
                    <m:sSub>
                      <m:sSubPr>
                        <m:ctrlPr>
                          <a:rPr lang="it-IT" sz="2200" b="0" i="1" smtClean="0">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𝑃</m:t>
                        </m:r>
                      </m:e>
                      <m:sub>
                        <m:r>
                          <a:rPr lang="it-IT" sz="2200" b="0" i="1" smtClean="0">
                            <a:solidFill>
                              <a:schemeClr val="bg1"/>
                            </a:solidFill>
                            <a:latin typeface="Cambria Math" panose="02040503050406030204" pitchFamily="18" charset="0"/>
                          </a:rPr>
                          <m:t>2</m:t>
                        </m:r>
                      </m:sub>
                    </m:sSub>
                    <m:r>
                      <a:rPr lang="it-IT" sz="2200" b="0" i="1" smtClean="0">
                        <a:solidFill>
                          <a:schemeClr val="bg1"/>
                        </a:solidFill>
                        <a:latin typeface="Cambria Math" panose="02040503050406030204" pitchFamily="18" charset="0"/>
                      </a:rPr>
                      <m:t>,</m:t>
                    </m:r>
                    <m:sSub>
                      <m:sSubPr>
                        <m:ctrlPr>
                          <a:rPr lang="it-IT" sz="2200" b="0" i="1" smtClean="0">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𝑃</m:t>
                        </m:r>
                      </m:e>
                      <m:sub>
                        <m:r>
                          <a:rPr lang="it-IT" sz="2200" b="0" i="1" smtClean="0">
                            <a:solidFill>
                              <a:schemeClr val="bg1"/>
                            </a:solidFill>
                            <a:latin typeface="Cambria Math" panose="02040503050406030204" pitchFamily="18" charset="0"/>
                          </a:rPr>
                          <m:t>3</m:t>
                        </m:r>
                      </m:sub>
                    </m:sSub>
                    <m:r>
                      <a:rPr lang="it-IT" sz="2200" b="0" i="1" smtClean="0">
                        <a:solidFill>
                          <a:schemeClr val="bg1"/>
                        </a:solidFill>
                        <a:latin typeface="Cambria Math" panose="02040503050406030204" pitchFamily="18" charset="0"/>
                      </a:rPr>
                      <m:t>,</m:t>
                    </m:r>
                    <m:sSub>
                      <m:sSubPr>
                        <m:ctrlPr>
                          <a:rPr lang="it-IT" sz="2200" b="0" i="1" smtClean="0">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𝑃</m:t>
                        </m:r>
                      </m:e>
                      <m:sub>
                        <m:r>
                          <a:rPr lang="it-IT" sz="2200" b="0" i="1" smtClean="0">
                            <a:solidFill>
                              <a:schemeClr val="bg1"/>
                            </a:solidFill>
                            <a:latin typeface="Cambria Math" panose="02040503050406030204" pitchFamily="18" charset="0"/>
                          </a:rPr>
                          <m:t>4</m:t>
                        </m:r>
                      </m:sub>
                    </m:sSub>
                  </m:oMath>
                </a14:m>
                <a:r>
                  <a:rPr lang="it-IT" sz="2200" dirty="0">
                    <a:solidFill>
                      <a:schemeClr val="bg1"/>
                    </a:solidFill>
                    <a:latin typeface="Arial Rounded MT Bold" panose="020F0704030504030204" pitchFamily="34" charset="0"/>
                  </a:rPr>
                  <a:t> rappresntano i punti nello spazio 3D</a:t>
                </a:r>
                <a:br>
                  <a:rPr lang="it-IT" sz="2200" dirty="0">
                    <a:solidFill>
                      <a:schemeClr val="bg1"/>
                    </a:solidFill>
                    <a:latin typeface="Arial Rounded MT Bold" panose="020F0704030504030204" pitchFamily="34" charset="0"/>
                  </a:rPr>
                </a:br>
                <a14:m>
                  <m:oMath xmlns:m="http://schemas.openxmlformats.org/officeDocument/2006/math">
                    <m:sSub>
                      <m:sSubPr>
                        <m:ctrlPr>
                          <a:rPr lang="it-IT" sz="2200" i="1">
                            <a:solidFill>
                              <a:schemeClr val="bg1"/>
                            </a:solidFill>
                            <a:latin typeface="Cambria Math" panose="02040503050406030204" pitchFamily="18" charset="0"/>
                          </a:rPr>
                        </m:ctrlPr>
                      </m:sSubPr>
                      <m:e>
                        <m:r>
                          <a:rPr lang="it-IT" sz="2200" b="0" i="1" smtClean="0">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1</m:t>
                        </m:r>
                      </m:sub>
                    </m:sSub>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2</m:t>
                        </m:r>
                      </m:sub>
                    </m:sSub>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3</m:t>
                        </m:r>
                      </m:sub>
                    </m:sSub>
                    <m:r>
                      <a:rPr lang="it-IT" sz="2200" i="1">
                        <a:solidFill>
                          <a:schemeClr val="bg1"/>
                        </a:solidFill>
                        <a:latin typeface="Cambria Math" panose="02040503050406030204" pitchFamily="18" charset="0"/>
                      </a:rPr>
                      <m:t>,</m:t>
                    </m:r>
                    <m:sSub>
                      <m:sSubPr>
                        <m:ctrlPr>
                          <a:rPr lang="it-IT" sz="2200" i="1">
                            <a:solidFill>
                              <a:schemeClr val="bg1"/>
                            </a:solidFill>
                            <a:latin typeface="Cambria Math" panose="02040503050406030204" pitchFamily="18" charset="0"/>
                          </a:rPr>
                        </m:ctrlPr>
                      </m:sSubPr>
                      <m:e>
                        <m:r>
                          <a:rPr lang="it-IT" sz="2200" i="1">
                            <a:solidFill>
                              <a:schemeClr val="bg1"/>
                            </a:solidFill>
                            <a:latin typeface="Cambria Math" panose="02040503050406030204" pitchFamily="18" charset="0"/>
                          </a:rPr>
                          <m:t>𝑝</m:t>
                        </m:r>
                      </m:e>
                      <m:sub>
                        <m:r>
                          <a:rPr lang="it-IT" sz="2200" i="1">
                            <a:solidFill>
                              <a:schemeClr val="bg1"/>
                            </a:solidFill>
                            <a:latin typeface="Cambria Math" panose="02040503050406030204" pitchFamily="18" charset="0"/>
                          </a:rPr>
                          <m:t>4</m:t>
                        </m:r>
                      </m:sub>
                    </m:sSub>
                  </m:oMath>
                </a14:m>
                <a:r>
                  <a:rPr lang="it-IT" sz="2200" dirty="0">
                    <a:solidFill>
                      <a:schemeClr val="bg1"/>
                    </a:solidFill>
                    <a:latin typeface="Arial Rounded MT Bold" panose="020F0704030504030204" pitchFamily="34" charset="0"/>
                  </a:rPr>
                  <a:t> rappresntano le proiezioni dei punti nel piano della telecamera.</a:t>
                </a:r>
              </a:p>
              <a:p>
                <a:r>
                  <a:rPr lang="it-IT" sz="2200" dirty="0">
                    <a:solidFill>
                      <a:schemeClr val="bg1"/>
                    </a:solidFill>
                    <a:latin typeface="Arial Rounded MT Bold" panose="020F0704030504030204" pitchFamily="34" charset="0"/>
                  </a:rPr>
                  <a:t>Il nostro obiettivo è trovare la trasformazione fra la posizione di un marker notto nello spazio e la posizione della telecamera C utilizzando i parametri intrinseci della camera.</a:t>
                </a:r>
              </a:p>
              <a:p>
                <a:r>
                  <a:rPr lang="it-IT" sz="2200" dirty="0">
                    <a:solidFill>
                      <a:schemeClr val="bg1"/>
                    </a:solidFill>
                    <a:latin typeface="Arial Rounded MT Bold" panose="020F0704030504030204" pitchFamily="34" charset="0"/>
                  </a:rPr>
                  <a:t>Ma come facciamo a sapere la posizione nello spazio 3D del marker? Semplice la si immagina.</a:t>
                </a:r>
              </a:p>
            </p:txBody>
          </p:sp>
        </mc:Choice>
        <mc:Fallback>
          <p:sp>
            <p:nvSpPr>
              <p:cNvPr id="4" name="CasellaDiTesto 3">
                <a:extLst>
                  <a:ext uri="{FF2B5EF4-FFF2-40B4-BE49-F238E27FC236}">
                    <a16:creationId xmlns:a16="http://schemas.microsoft.com/office/drawing/2014/main" id="{9D365EF9-CD21-4102-9684-A88EE18463AF}"/>
                  </a:ext>
                </a:extLst>
              </p:cNvPr>
              <p:cNvSpPr txBox="1">
                <a:spLocks noRot="1" noChangeAspect="1" noMove="1" noResize="1" noEditPoints="1" noAdjustHandles="1" noChangeArrowheads="1" noChangeShapeType="1" noTextEdit="1"/>
              </p:cNvSpPr>
              <p:nvPr/>
            </p:nvSpPr>
            <p:spPr>
              <a:xfrm>
                <a:off x="4244656" y="2931886"/>
                <a:ext cx="7336904" cy="3477875"/>
              </a:xfrm>
              <a:prstGeom prst="rect">
                <a:avLst/>
              </a:prstGeom>
              <a:blipFill>
                <a:blip r:embed="rId3"/>
                <a:stretch>
                  <a:fillRect l="-1080" t="-1228" r="-1744" b="-2632"/>
                </a:stretch>
              </a:blipFill>
            </p:spPr>
            <p:txBody>
              <a:bodyPr/>
              <a:lstStyle/>
              <a:p>
                <a:r>
                  <a:rPr lang="it-IT">
                    <a:noFill/>
                  </a:rPr>
                  <a:t> </a:t>
                </a:r>
              </a:p>
            </p:txBody>
          </p:sp>
        </mc:Fallback>
      </mc:AlternateContent>
    </p:spTree>
    <p:extLst>
      <p:ext uri="{BB962C8B-B14F-4D97-AF65-F5344CB8AC3E}">
        <p14:creationId xmlns:p14="http://schemas.microsoft.com/office/powerpoint/2010/main" val="97624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Stima della posa</a:t>
            </a:r>
            <a:endParaRPr lang="en-GB" dirty="0">
              <a:latin typeface="Arial Rounded MT Bold" panose="020F0704030504030204" pitchFamily="34" charset="0"/>
            </a:endParaRPr>
          </a:p>
        </p:txBody>
      </p:sp>
      <p:sp>
        <p:nvSpPr>
          <p:cNvPr id="4" name="CasellaDiTesto 3">
            <a:extLst>
              <a:ext uri="{FF2B5EF4-FFF2-40B4-BE49-F238E27FC236}">
                <a16:creationId xmlns:a16="http://schemas.microsoft.com/office/drawing/2014/main" id="{9D365EF9-CD21-4102-9684-A88EE18463AF}"/>
              </a:ext>
            </a:extLst>
          </p:cNvPr>
          <p:cNvSpPr txBox="1"/>
          <p:nvPr/>
        </p:nvSpPr>
        <p:spPr>
          <a:xfrm>
            <a:off x="5566366" y="1619921"/>
            <a:ext cx="6175060" cy="5016758"/>
          </a:xfrm>
          <a:prstGeom prst="rect">
            <a:avLst/>
          </a:prstGeom>
          <a:noFill/>
        </p:spPr>
        <p:txBody>
          <a:bodyPr wrap="square" rtlCol="0">
            <a:spAutoFit/>
          </a:bodyPr>
          <a:lstStyle/>
          <a:p>
            <a:r>
              <a:rPr lang="it-IT" sz="2200" dirty="0">
                <a:solidFill>
                  <a:schemeClr val="bg1"/>
                </a:solidFill>
                <a:latin typeface="Arial Rounded MT Bold" panose="020F0704030504030204" pitchFamily="34" charset="0"/>
              </a:rPr>
              <a:t>Il nostro marker ha una forma quadrata e i suoi vertici giacciono tutti sullo stesso piano.</a:t>
            </a:r>
          </a:p>
          <a:p>
            <a:endParaRPr lang="it-IT" sz="2200" dirty="0">
              <a:solidFill>
                <a:schemeClr val="bg1"/>
              </a:solidFill>
              <a:latin typeface="Arial Rounded MT Bold" panose="020F0704030504030204" pitchFamily="34" charset="0"/>
            </a:endParaRPr>
          </a:p>
          <a:p>
            <a:r>
              <a:rPr lang="it-IT" sz="2200" dirty="0">
                <a:solidFill>
                  <a:schemeClr val="bg1"/>
                </a:solidFill>
                <a:latin typeface="Arial Rounded MT Bold" panose="020F0704030504030204" pitchFamily="34" charset="0"/>
              </a:rPr>
              <a:t>OpenCV ci semplifica molto il calcolo della stima della posa grazie ad una singola funzione: </a:t>
            </a:r>
          </a:p>
          <a:p>
            <a:endParaRPr lang="it-IT" sz="2200" dirty="0">
              <a:solidFill>
                <a:schemeClr val="bg1"/>
              </a:solidFill>
              <a:latin typeface="Arial Rounded MT Bold" panose="020F0704030504030204" pitchFamily="34" charset="0"/>
            </a:endParaRPr>
          </a:p>
          <a:p>
            <a:r>
              <a:rPr lang="it-IT" dirty="0" err="1"/>
              <a:t>void</a:t>
            </a:r>
            <a:r>
              <a:rPr lang="it-IT" dirty="0"/>
              <a:t> </a:t>
            </a:r>
            <a:r>
              <a:rPr lang="it-IT" dirty="0" err="1"/>
              <a:t>solvePnP</a:t>
            </a:r>
            <a:r>
              <a:rPr lang="it-IT" dirty="0"/>
              <a:t>(</a:t>
            </a:r>
          </a:p>
          <a:p>
            <a:r>
              <a:rPr lang="it-IT" dirty="0"/>
              <a:t>	</a:t>
            </a:r>
            <a:r>
              <a:rPr lang="it-IT" dirty="0" err="1"/>
              <a:t>const</a:t>
            </a:r>
            <a:r>
              <a:rPr lang="it-IT" dirty="0"/>
              <a:t> </a:t>
            </a:r>
            <a:r>
              <a:rPr lang="it-IT" dirty="0" err="1"/>
              <a:t>Mat</a:t>
            </a:r>
            <a:r>
              <a:rPr lang="it-IT" dirty="0"/>
              <a:t>&amp; </a:t>
            </a:r>
            <a:r>
              <a:rPr lang="it-IT" dirty="0" err="1"/>
              <a:t>objectPoints</a:t>
            </a:r>
            <a:r>
              <a:rPr lang="it-IT" dirty="0"/>
              <a:t>,</a:t>
            </a:r>
          </a:p>
          <a:p>
            <a:r>
              <a:rPr lang="it-IT" dirty="0"/>
              <a:t>	</a:t>
            </a:r>
            <a:r>
              <a:rPr lang="it-IT" dirty="0" err="1"/>
              <a:t>const</a:t>
            </a:r>
            <a:r>
              <a:rPr lang="it-IT" dirty="0"/>
              <a:t> </a:t>
            </a:r>
            <a:r>
              <a:rPr lang="it-IT" dirty="0" err="1"/>
              <a:t>Mat</a:t>
            </a:r>
            <a:r>
              <a:rPr lang="it-IT" dirty="0"/>
              <a:t>&amp; </a:t>
            </a:r>
            <a:r>
              <a:rPr lang="it-IT" dirty="0" err="1"/>
              <a:t>imagePoints</a:t>
            </a:r>
            <a:r>
              <a:rPr lang="it-IT" dirty="0"/>
              <a:t>,</a:t>
            </a:r>
          </a:p>
          <a:p>
            <a:r>
              <a:rPr lang="it-IT" dirty="0"/>
              <a:t>	</a:t>
            </a:r>
            <a:r>
              <a:rPr lang="it-IT" dirty="0" err="1"/>
              <a:t>const</a:t>
            </a:r>
            <a:r>
              <a:rPr lang="it-IT" dirty="0"/>
              <a:t> </a:t>
            </a:r>
            <a:r>
              <a:rPr lang="it-IT" dirty="0" err="1"/>
              <a:t>Mat</a:t>
            </a:r>
            <a:r>
              <a:rPr lang="it-IT" dirty="0"/>
              <a:t>&amp; </a:t>
            </a:r>
            <a:r>
              <a:rPr lang="it-IT" dirty="0" err="1"/>
              <a:t>cameraMatrix</a:t>
            </a:r>
            <a:r>
              <a:rPr lang="it-IT" dirty="0"/>
              <a:t>,</a:t>
            </a:r>
          </a:p>
          <a:p>
            <a:r>
              <a:rPr lang="it-IT" dirty="0"/>
              <a:t>	</a:t>
            </a:r>
            <a:r>
              <a:rPr lang="it-IT" dirty="0" err="1"/>
              <a:t>const</a:t>
            </a:r>
            <a:r>
              <a:rPr lang="it-IT" dirty="0"/>
              <a:t> </a:t>
            </a:r>
            <a:r>
              <a:rPr lang="it-IT" dirty="0" err="1"/>
              <a:t>Mat</a:t>
            </a:r>
            <a:r>
              <a:rPr lang="it-IT" dirty="0"/>
              <a:t>&amp; </a:t>
            </a:r>
            <a:r>
              <a:rPr lang="it-IT" dirty="0" err="1"/>
              <a:t>distCoeffs</a:t>
            </a:r>
            <a:r>
              <a:rPr lang="it-IT" dirty="0"/>
              <a:t>,</a:t>
            </a:r>
          </a:p>
          <a:p>
            <a:r>
              <a:rPr lang="it-IT" dirty="0"/>
              <a:t>	</a:t>
            </a:r>
            <a:r>
              <a:rPr lang="it-IT" dirty="0" err="1"/>
              <a:t>Mat</a:t>
            </a:r>
            <a:r>
              <a:rPr lang="it-IT" dirty="0"/>
              <a:t>&amp; </a:t>
            </a:r>
            <a:r>
              <a:rPr lang="it-IT" dirty="0" err="1"/>
              <a:t>rvec</a:t>
            </a:r>
            <a:r>
              <a:rPr lang="it-IT" dirty="0"/>
              <a:t>,</a:t>
            </a:r>
          </a:p>
          <a:p>
            <a:r>
              <a:rPr lang="it-IT" dirty="0"/>
              <a:t>	</a:t>
            </a:r>
            <a:r>
              <a:rPr lang="it-IT" dirty="0" err="1"/>
              <a:t>Mat</a:t>
            </a:r>
            <a:r>
              <a:rPr lang="it-IT" dirty="0"/>
              <a:t>&amp; </a:t>
            </a:r>
            <a:r>
              <a:rPr lang="it-IT" dirty="0" err="1"/>
              <a:t>tvec</a:t>
            </a:r>
            <a:endParaRPr lang="it-IT" dirty="0"/>
          </a:p>
          <a:p>
            <a:r>
              <a:rPr lang="it-IT" dirty="0"/>
              <a:t>);</a:t>
            </a:r>
            <a:endParaRPr lang="it-IT" sz="2200" dirty="0">
              <a:solidFill>
                <a:schemeClr val="bg1"/>
              </a:solidFill>
              <a:latin typeface="Arial Rounded MT Bold" panose="020F0704030504030204" pitchFamily="34" charset="0"/>
            </a:endParaRPr>
          </a:p>
        </p:txBody>
      </p:sp>
      <p:pic>
        <p:nvPicPr>
          <p:cNvPr id="5" name="Immagine 4">
            <a:extLst>
              <a:ext uri="{FF2B5EF4-FFF2-40B4-BE49-F238E27FC236}">
                <a16:creationId xmlns:a16="http://schemas.microsoft.com/office/drawing/2014/main" id="{2EB45C8C-D2B1-4624-AA00-B3D560D36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64" y="1437462"/>
            <a:ext cx="5210902" cy="5144218"/>
          </a:xfrm>
          <a:prstGeom prst="rect">
            <a:avLst/>
          </a:prstGeom>
        </p:spPr>
      </p:pic>
    </p:spTree>
    <p:extLst>
      <p:ext uri="{BB962C8B-B14F-4D97-AF65-F5344CB8AC3E}">
        <p14:creationId xmlns:p14="http://schemas.microsoft.com/office/powerpoint/2010/main" val="1060338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Markerless</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Il marcatore hanno diversi vantaggi:</a:t>
            </a:r>
          </a:p>
          <a:p>
            <a:pPr marL="457200" indent="-457200">
              <a:spcBef>
                <a:spcPts val="1200"/>
              </a:spcBef>
              <a:buFont typeface="+mj-lt"/>
              <a:buAutoNum type="arabicPeriod"/>
            </a:pPr>
            <a:r>
              <a:rPr lang="it-IT" sz="2200" dirty="0">
                <a:solidFill>
                  <a:schemeClr val="bg1"/>
                </a:solidFill>
                <a:latin typeface="Arial Rounded MT Bold" panose="020F0704030504030204" pitchFamily="34" charset="0"/>
              </a:rPr>
              <a:t>individuarli è poco oneroso dal punto di vista computazionale,</a:t>
            </a:r>
          </a:p>
          <a:p>
            <a:pPr marL="457200" indent="-457200">
              <a:spcBef>
                <a:spcPts val="1200"/>
              </a:spcBef>
              <a:buFont typeface="+mj-lt"/>
              <a:buAutoNum type="arabicPeriod"/>
            </a:pPr>
            <a:r>
              <a:rPr lang="it-IT" sz="2200" dirty="0">
                <a:solidFill>
                  <a:schemeClr val="bg1"/>
                </a:solidFill>
                <a:latin typeface="Arial Rounded MT Bold" panose="020F0704030504030204" pitchFamily="34" charset="0"/>
              </a:rPr>
              <a:t>robusti al cambiamento di luce</a:t>
            </a:r>
          </a:p>
          <a:p>
            <a:pPr marL="0" indent="0">
              <a:spcBef>
                <a:spcPts val="1200"/>
              </a:spcBef>
              <a:buNone/>
            </a:pPr>
            <a:r>
              <a:rPr lang="it-IT" sz="2200" dirty="0">
                <a:solidFill>
                  <a:schemeClr val="bg1"/>
                </a:solidFill>
                <a:latin typeface="Arial Rounded MT Bold" panose="020F0704030504030204" pitchFamily="34" charset="0"/>
              </a:rPr>
              <a:t>Il marcatore però presenta diversi problemi:</a:t>
            </a:r>
          </a:p>
          <a:p>
            <a:pPr marL="457200" indent="-457200">
              <a:spcBef>
                <a:spcPts val="1200"/>
              </a:spcBef>
              <a:buFont typeface="+mj-lt"/>
              <a:buAutoNum type="arabicPeriod"/>
            </a:pPr>
            <a:r>
              <a:rPr lang="it-IT" sz="2200" dirty="0">
                <a:solidFill>
                  <a:schemeClr val="bg1"/>
                </a:solidFill>
                <a:latin typeface="Arial Rounded MT Bold" panose="020F0704030504030204" pitchFamily="34" charset="0"/>
              </a:rPr>
              <a:t>non funziona se è parzialmente sovrapposto;</a:t>
            </a:r>
          </a:p>
          <a:p>
            <a:pPr marL="457200" indent="-457200">
              <a:spcBef>
                <a:spcPts val="1200"/>
              </a:spcBef>
              <a:buFont typeface="+mj-lt"/>
              <a:buAutoNum type="arabicPeriod"/>
            </a:pPr>
            <a:r>
              <a:rPr lang="it-IT" sz="2200" dirty="0">
                <a:solidFill>
                  <a:schemeClr val="bg1"/>
                </a:solidFill>
                <a:latin typeface="Arial Rounded MT Bold" panose="020F0704030504030204" pitchFamily="34" charset="0"/>
              </a:rPr>
              <a:t>l’immagine deve essere bianca e nera;</a:t>
            </a:r>
          </a:p>
          <a:p>
            <a:pPr marL="457200" indent="-457200">
              <a:spcBef>
                <a:spcPts val="1200"/>
              </a:spcBef>
              <a:buFont typeface="+mj-lt"/>
              <a:buAutoNum type="arabicPeriod"/>
            </a:pPr>
            <a:r>
              <a:rPr lang="it-IT" sz="2200" dirty="0">
                <a:solidFill>
                  <a:schemeClr val="bg1"/>
                </a:solidFill>
                <a:latin typeface="Arial Rounded MT Bold" panose="020F0704030504030204" pitchFamily="34" charset="0"/>
              </a:rPr>
              <a:t>deve avere una forma quadrata</a:t>
            </a:r>
          </a:p>
          <a:p>
            <a:pPr marL="457200" indent="-457200">
              <a:spcBef>
                <a:spcPts val="1200"/>
              </a:spcBef>
              <a:buFont typeface="+mj-lt"/>
              <a:buAutoNum type="arabicPeriod"/>
            </a:pPr>
            <a:r>
              <a:rPr lang="it-IT" sz="2200" dirty="0">
                <a:solidFill>
                  <a:schemeClr val="bg1"/>
                </a:solidFill>
                <a:latin typeface="Arial Rounded MT Bold" panose="020F0704030504030204" pitchFamily="34" charset="0"/>
              </a:rPr>
              <a:t>ha una forma estetica poco accattivante;</a:t>
            </a:r>
          </a:p>
          <a:p>
            <a:pPr marL="457200" indent="-457200">
              <a:spcBef>
                <a:spcPts val="1200"/>
              </a:spcBef>
              <a:buFont typeface="+mj-lt"/>
              <a:buAutoNum type="arabicPeriod"/>
            </a:pPr>
            <a:r>
              <a:rPr lang="it-IT" sz="2200" dirty="0">
                <a:solidFill>
                  <a:schemeClr val="bg1"/>
                </a:solidFill>
                <a:latin typeface="Arial Rounded MT Bold" panose="020F0704030504030204" pitchFamily="34" charset="0"/>
              </a:rPr>
              <a:t>non ha nulla a che vedere con la realtà.</a:t>
            </a:r>
          </a:p>
        </p:txBody>
      </p:sp>
    </p:spTree>
    <p:extLst>
      <p:ext uri="{BB962C8B-B14F-4D97-AF65-F5344CB8AC3E}">
        <p14:creationId xmlns:p14="http://schemas.microsoft.com/office/powerpoint/2010/main" val="3840775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Markerless</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La tecnica AR markerless  si basa sul riconoscimento di un oggetto che esiste nel mondo reale. I vantaggi di questa tecnica sono:</a:t>
            </a:r>
          </a:p>
          <a:p>
            <a:pPr>
              <a:spcBef>
                <a:spcPts val="1200"/>
              </a:spcBef>
            </a:pPr>
            <a:r>
              <a:rPr lang="it-IT" sz="2200" dirty="0">
                <a:solidFill>
                  <a:schemeClr val="bg1"/>
                </a:solidFill>
                <a:latin typeface="Arial Rounded MT Bold" panose="020F0704030504030204" pitchFamily="34" charset="0"/>
              </a:rPr>
              <a:t>possono essere utilizzati per cercare oggetti reali,</a:t>
            </a:r>
          </a:p>
          <a:p>
            <a:pPr>
              <a:spcBef>
                <a:spcPts val="1200"/>
              </a:spcBef>
            </a:pPr>
            <a:r>
              <a:rPr lang="it-IT" sz="2200" dirty="0">
                <a:solidFill>
                  <a:schemeClr val="bg1"/>
                </a:solidFill>
                <a:latin typeface="Arial Rounded MT Bold" panose="020F0704030504030204" pitchFamily="34" charset="0"/>
              </a:rPr>
              <a:t>funziona anche quando l’oggetto è parzialmente nascosto,</a:t>
            </a:r>
          </a:p>
          <a:p>
            <a:pPr marL="0" indent="0">
              <a:spcBef>
                <a:spcPts val="1200"/>
              </a:spcBef>
              <a:buNone/>
            </a:pPr>
            <a:r>
              <a:rPr lang="it-IT" sz="2200" dirty="0">
                <a:solidFill>
                  <a:schemeClr val="bg1"/>
                </a:solidFill>
                <a:latin typeface="Arial Rounded MT Bold" panose="020F0704030504030204" pitchFamily="34" charset="0"/>
              </a:rPr>
              <a:t>Lo svantaggio principale di questa tecnica sono:</a:t>
            </a:r>
          </a:p>
          <a:p>
            <a:pPr>
              <a:spcBef>
                <a:spcPts val="1200"/>
              </a:spcBef>
            </a:pPr>
            <a:r>
              <a:rPr lang="it-IT" sz="2200" dirty="0">
                <a:solidFill>
                  <a:schemeClr val="bg1"/>
                </a:solidFill>
                <a:latin typeface="Arial Rounded MT Bold" panose="020F0704030504030204" pitchFamily="34" charset="0"/>
              </a:rPr>
              <a:t>il riconoscimento del marker è dispendioso, si ha come conseguenza un FPS minore,</a:t>
            </a:r>
          </a:p>
          <a:p>
            <a:pPr>
              <a:spcBef>
                <a:spcPts val="1200"/>
              </a:spcBef>
            </a:pPr>
            <a:r>
              <a:rPr lang="it-IT" sz="2200" dirty="0">
                <a:solidFill>
                  <a:schemeClr val="bg1"/>
                </a:solidFill>
                <a:latin typeface="Arial Rounded MT Bold" panose="020F0704030504030204" pitchFamily="34" charset="0"/>
              </a:rPr>
              <a:t>la stima della posa non è precisa.</a:t>
            </a:r>
          </a:p>
          <a:p>
            <a:pPr marL="0" indent="0">
              <a:spcBef>
                <a:spcPts val="1200"/>
              </a:spcBef>
              <a:buNone/>
            </a:pPr>
            <a:r>
              <a:rPr lang="it-IT" sz="2200" dirty="0">
                <a:solidFill>
                  <a:schemeClr val="bg1"/>
                </a:solidFill>
                <a:latin typeface="Arial Rounded MT Bold" panose="020F0704030504030204" pitchFamily="34" charset="0"/>
              </a:rPr>
              <a:t>L’immagine deve essere rilevata anche quando è ruotata, ha dimensioni diverse oppure la scena presenta una diversa luminosità.</a:t>
            </a:r>
          </a:p>
        </p:txBody>
      </p:sp>
    </p:spTree>
    <p:extLst>
      <p:ext uri="{BB962C8B-B14F-4D97-AF65-F5344CB8AC3E}">
        <p14:creationId xmlns:p14="http://schemas.microsoft.com/office/powerpoint/2010/main" val="2301985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0" y="0"/>
            <a:ext cx="12192000" cy="2386800"/>
          </a:xfrm>
        </p:spPr>
        <p:txBody>
          <a:bodyPr/>
          <a:lstStyle/>
          <a:p>
            <a:pPr algn="ctr"/>
            <a:r>
              <a:rPr lang="it-IT" spc="-1" dirty="0">
                <a:uFill>
                  <a:solidFill>
                    <a:srgbClr val="FFFFFF"/>
                  </a:solidFill>
                </a:uFill>
                <a:latin typeface="Arial Rounded MT Bold" panose="020F0704030504030204" pitchFamily="34" charset="0"/>
              </a:rPr>
              <a:t>Features point and features </a:t>
            </a:r>
            <a:r>
              <a:rPr lang="en-US" spc="-1" dirty="0">
                <a:uFill>
                  <a:solidFill>
                    <a:srgbClr val="FFFFFF"/>
                  </a:solidFill>
                </a:uFill>
                <a:latin typeface="Arial Rounded MT Bold" panose="020F0704030504030204" pitchFamily="34" charset="0"/>
              </a:rPr>
              <a:t>descriptor</a:t>
            </a:r>
            <a:endParaRPr lang="en-US"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Non c’è una definizione di cosa una features sia, la definizione dipende spesso dalla specifica applicazione. Si può pensare ad una feature coma ad una parte «interessante» dell’immagine.</a:t>
            </a:r>
          </a:p>
          <a:p>
            <a:pPr marL="0" indent="0">
              <a:spcBef>
                <a:spcPts val="1200"/>
              </a:spcBef>
              <a:buNone/>
            </a:pPr>
            <a:r>
              <a:rPr lang="it-IT" sz="2200" dirty="0">
                <a:solidFill>
                  <a:schemeClr val="bg1"/>
                </a:solidFill>
                <a:latin typeface="Arial Rounded MT Bold" panose="020F0704030504030204" pitchFamily="34" charset="0"/>
              </a:rPr>
              <a:t>Per feature point intendo un punto dell’immagine definito da un punto, un raggio ed un orientamento.</a:t>
            </a:r>
          </a:p>
          <a:p>
            <a:pPr marL="0" indent="0">
              <a:spcBef>
                <a:spcPts val="1200"/>
              </a:spcBef>
              <a:buNone/>
            </a:pPr>
            <a:r>
              <a:rPr lang="it-IT" sz="2200" dirty="0">
                <a:solidFill>
                  <a:schemeClr val="bg1"/>
                </a:solidFill>
                <a:latin typeface="Arial Rounded MT Bold" panose="020F0704030504030204" pitchFamily="34" charset="0"/>
              </a:rPr>
              <a:t>Ogni algoritmo di </a:t>
            </a:r>
            <a:r>
              <a:rPr lang="en-US" sz="2200" dirty="0">
                <a:solidFill>
                  <a:schemeClr val="bg1"/>
                </a:solidFill>
                <a:latin typeface="Arial Rounded MT Bold" panose="020F0704030504030204" pitchFamily="34" charset="0"/>
              </a:rPr>
              <a:t>feature-detection</a:t>
            </a:r>
            <a:r>
              <a:rPr lang="it-IT" sz="2200" dirty="0">
                <a:solidFill>
                  <a:schemeClr val="bg1"/>
                </a:solidFill>
                <a:latin typeface="Arial Rounded MT Bold" panose="020F0704030504030204" pitchFamily="34" charset="0"/>
              </a:rPr>
              <a:t> cerca di rilevare le stesse feature a prescindere dalla trasformazione applicata all’immagine.</a:t>
            </a:r>
          </a:p>
        </p:txBody>
      </p:sp>
    </p:spTree>
    <p:extLst>
      <p:ext uri="{BB962C8B-B14F-4D97-AF65-F5344CB8AC3E}">
        <p14:creationId xmlns:p14="http://schemas.microsoft.com/office/powerpoint/2010/main" val="3411633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0" y="0"/>
            <a:ext cx="12192000" cy="2386800"/>
          </a:xfrm>
        </p:spPr>
        <p:txBody>
          <a:bodyPr/>
          <a:lstStyle/>
          <a:p>
            <a:pPr algn="ctr"/>
            <a:r>
              <a:rPr lang="it-IT" spc="-1" dirty="0">
                <a:uFill>
                  <a:solidFill>
                    <a:srgbClr val="FFFFFF"/>
                  </a:solidFill>
                </a:uFill>
                <a:latin typeface="Arial Rounded MT Bold" panose="020F0704030504030204" pitchFamily="34" charset="0"/>
              </a:rPr>
              <a:t>Features </a:t>
            </a:r>
            <a:r>
              <a:rPr lang="en-US" spc="-1" dirty="0">
                <a:uFill>
                  <a:solidFill>
                    <a:srgbClr val="FFFFFF"/>
                  </a:solidFill>
                </a:uFill>
                <a:latin typeface="Arial Rounded MT Bold" panose="020F0704030504030204" pitchFamily="34" charset="0"/>
              </a:rPr>
              <a:t>extraction</a:t>
            </a:r>
            <a:endParaRPr lang="en-US"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Ci sono numerosi algoritmi di features-</a:t>
            </a:r>
            <a:r>
              <a:rPr lang="it-IT" sz="2200" dirty="0" err="1">
                <a:solidFill>
                  <a:schemeClr val="bg1"/>
                </a:solidFill>
                <a:latin typeface="Arial Rounded MT Bold" panose="020F0704030504030204" pitchFamily="34" charset="0"/>
              </a:rPr>
              <a:t>detection</a:t>
            </a:r>
            <a:r>
              <a:rPr lang="it-IT" sz="2200" dirty="0">
                <a:solidFill>
                  <a:schemeClr val="bg1"/>
                </a:solidFill>
                <a:latin typeface="Arial Rounded MT Bold" panose="020F0704030504030204" pitchFamily="34" charset="0"/>
              </a:rPr>
              <a:t>, in questa presentazione parlerò del corner-</a:t>
            </a:r>
            <a:r>
              <a:rPr lang="it-IT" sz="2200" dirty="0" err="1">
                <a:solidFill>
                  <a:schemeClr val="bg1"/>
                </a:solidFill>
                <a:latin typeface="Arial Rounded MT Bold" panose="020F0704030504030204" pitchFamily="34" charset="0"/>
              </a:rPr>
              <a:t>detection</a:t>
            </a:r>
            <a:r>
              <a:rPr lang="it-IT" sz="2200" dirty="0">
                <a:solidFill>
                  <a:schemeClr val="bg1"/>
                </a:solidFill>
                <a:latin typeface="Arial Rounded MT Bold" panose="020F0704030504030204" pitchFamily="34" charset="0"/>
              </a:rPr>
              <a:t>. Gli algoritmi di corner-</a:t>
            </a:r>
            <a:r>
              <a:rPr lang="it-IT" sz="2200" dirty="0" err="1">
                <a:solidFill>
                  <a:schemeClr val="bg1"/>
                </a:solidFill>
                <a:latin typeface="Arial Rounded MT Bold" panose="020F0704030504030204" pitchFamily="34" charset="0"/>
              </a:rPr>
              <a:t>detection</a:t>
            </a:r>
            <a:r>
              <a:rPr lang="it-IT" sz="2200" dirty="0">
                <a:solidFill>
                  <a:schemeClr val="bg1"/>
                </a:solidFill>
                <a:latin typeface="Arial Rounded MT Bold" panose="020F0704030504030204" pitchFamily="34" charset="0"/>
              </a:rPr>
              <a:t> si basano su una rapida variazione del gradiente dell’immagine.</a:t>
            </a:r>
          </a:p>
          <a:p>
            <a:pPr marL="0" indent="0">
              <a:spcBef>
                <a:spcPts val="1200"/>
              </a:spcBef>
              <a:buNone/>
            </a:pPr>
            <a:r>
              <a:rPr lang="it-IT" sz="2200" dirty="0">
                <a:solidFill>
                  <a:schemeClr val="bg1"/>
                </a:solidFill>
                <a:latin typeface="Arial Rounded MT Bold" panose="020F0704030504030204" pitchFamily="34" charset="0"/>
              </a:rPr>
              <a:t>L’orientamento dei punti è dato dalla direzione del gradiente. In questo modo a prescindere dall’orientamento dell’immagine il feature-point non cambia.</a:t>
            </a:r>
          </a:p>
          <a:p>
            <a:pPr marL="0" indent="0">
              <a:spcBef>
                <a:spcPts val="1200"/>
              </a:spcBef>
              <a:buNone/>
            </a:pPr>
            <a:r>
              <a:rPr lang="it-IT" sz="2200" dirty="0">
                <a:solidFill>
                  <a:schemeClr val="bg1"/>
                </a:solidFill>
                <a:latin typeface="Arial Rounded MT Bold" panose="020F0704030504030204" pitchFamily="34" charset="0"/>
              </a:rPr>
              <a:t>I più famosi algoritmi di per il rilevamento dei </a:t>
            </a:r>
            <a:r>
              <a:rPr lang="it-IT" sz="2200" dirty="0" err="1">
                <a:solidFill>
                  <a:schemeClr val="bg1"/>
                </a:solidFill>
                <a:latin typeface="Arial Rounded MT Bold" panose="020F0704030504030204" pitchFamily="34" charset="0"/>
              </a:rPr>
              <a:t>keypoints</a:t>
            </a:r>
            <a:r>
              <a:rPr lang="it-IT" sz="2200" dirty="0">
                <a:solidFill>
                  <a:schemeClr val="bg1"/>
                </a:solidFill>
                <a:latin typeface="Arial Rounded MT Bold" panose="020F0704030504030204" pitchFamily="34" charset="0"/>
              </a:rPr>
              <a:t> sono SIFT e SURF che sfortunatamente non sono liberamente utilizzabili in applicazioni commerciali, ci sono alternative gratuite come ORB o FREAK.</a:t>
            </a:r>
          </a:p>
          <a:p>
            <a:pPr marL="0" indent="0">
              <a:spcBef>
                <a:spcPts val="1200"/>
              </a:spcBef>
              <a:buNone/>
            </a:pPr>
            <a:r>
              <a:rPr lang="it-IT" sz="2200" dirty="0">
                <a:solidFill>
                  <a:schemeClr val="bg1"/>
                </a:solidFill>
                <a:latin typeface="Arial Rounded MT Bold" panose="020F0704030504030204" pitchFamily="34" charset="0"/>
              </a:rPr>
              <a:t>SIFT e SURF sono invarianti a rotazione e scala mentre ORB è invariante solo alla rotazione. </a:t>
            </a:r>
          </a:p>
        </p:txBody>
      </p:sp>
    </p:spTree>
    <p:extLst>
      <p:ext uri="{BB962C8B-B14F-4D97-AF65-F5344CB8AC3E}">
        <p14:creationId xmlns:p14="http://schemas.microsoft.com/office/powerpoint/2010/main" val="1562862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0" y="0"/>
            <a:ext cx="12192000" cy="2386800"/>
          </a:xfrm>
        </p:spPr>
        <p:txBody>
          <a:bodyPr/>
          <a:lstStyle/>
          <a:p>
            <a:pPr algn="ctr"/>
            <a:r>
              <a:rPr lang="it-IT" spc="-1" dirty="0">
                <a:uFill>
                  <a:solidFill>
                    <a:srgbClr val="FFFFFF"/>
                  </a:solidFill>
                </a:uFill>
                <a:latin typeface="Arial Rounded MT Bold" panose="020F0704030504030204" pitchFamily="34" charset="0"/>
              </a:rPr>
              <a:t>Features </a:t>
            </a:r>
            <a:r>
              <a:rPr lang="en-US" spc="-1" dirty="0">
                <a:uFill>
                  <a:solidFill>
                    <a:srgbClr val="FFFFFF"/>
                  </a:solidFill>
                </a:uFill>
                <a:latin typeface="Arial Rounded MT Bold" panose="020F0704030504030204" pitchFamily="34" charset="0"/>
              </a:rPr>
              <a:t>Match</a:t>
            </a:r>
            <a:endParaRPr lang="en-US"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Una volta estratte le features da un immagine si possono comparare con le feature di un’altra immagine.</a:t>
            </a:r>
          </a:p>
          <a:p>
            <a:pPr marL="0" indent="0">
              <a:spcBef>
                <a:spcPts val="1200"/>
              </a:spcBef>
              <a:buNone/>
            </a:pPr>
            <a:r>
              <a:rPr lang="it-IT" sz="2200" dirty="0">
                <a:solidFill>
                  <a:schemeClr val="bg1"/>
                </a:solidFill>
                <a:latin typeface="Arial Rounded MT Bold" panose="020F0704030504030204" pitchFamily="34" charset="0"/>
              </a:rPr>
              <a:t>Quando si ha un numero di features «sufficienti si può assumere che l’immagine sia stata trovata.</a:t>
            </a:r>
          </a:p>
          <a:p>
            <a:pPr marL="0" indent="0">
              <a:spcBef>
                <a:spcPts val="1200"/>
              </a:spcBef>
              <a:buNone/>
            </a:pPr>
            <a:r>
              <a:rPr lang="it-IT" sz="2200" dirty="0">
                <a:solidFill>
                  <a:schemeClr val="bg1"/>
                </a:solidFill>
                <a:latin typeface="Arial Rounded MT Bold" panose="020F0704030504030204" pitchFamily="34" charset="0"/>
              </a:rPr>
              <a:t>Nel mio programma di esempio ho utilizzato SURF in quanto per l’immagine scelta da me era l’unico affidabile. La spiegazione però di questo algoritmo va oltre l’obiettivo di questa presentazione.</a:t>
            </a:r>
          </a:p>
        </p:txBody>
      </p:sp>
    </p:spTree>
    <p:extLst>
      <p:ext uri="{BB962C8B-B14F-4D97-AF65-F5344CB8AC3E}">
        <p14:creationId xmlns:p14="http://schemas.microsoft.com/office/powerpoint/2010/main" val="2934025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0" y="0"/>
            <a:ext cx="12192000" cy="2386800"/>
          </a:xfrm>
        </p:spPr>
        <p:txBody>
          <a:bodyPr/>
          <a:lstStyle/>
          <a:p>
            <a:pPr algn="ctr"/>
            <a:r>
              <a:rPr lang="it-IT" spc="-1" dirty="0">
                <a:uFill>
                  <a:solidFill>
                    <a:srgbClr val="FFFFFF"/>
                  </a:solidFill>
                </a:uFill>
                <a:latin typeface="Arial Rounded MT Bold" panose="020F0704030504030204" pitchFamily="34" charset="0"/>
              </a:rPr>
              <a:t>Applicazione pratica</a:t>
            </a:r>
            <a:endParaRPr lang="en-US"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Ho cercato per quanto possibile di portare un’applicazione pratica potenzialmente utile.</a:t>
            </a:r>
          </a:p>
          <a:p>
            <a:pPr marL="0" indent="0">
              <a:spcBef>
                <a:spcPts val="1200"/>
              </a:spcBef>
              <a:buNone/>
            </a:pPr>
            <a:r>
              <a:rPr lang="it-IT" sz="2200" dirty="0">
                <a:solidFill>
                  <a:schemeClr val="bg1"/>
                </a:solidFill>
                <a:latin typeface="Arial Rounded MT Bold" panose="020F0704030504030204" pitchFamily="34" charset="0"/>
              </a:rPr>
              <a:t>Il programma riconosce un pattern noto, nel nostro caso la copertina del Fu Mattia Pascal di Italo Svevo. Una volta riconosciuta la copertina, il programma aggiunge informazioni parlando dell’autore, del genere letterario e suggerendo autori o opere simili.</a:t>
            </a:r>
          </a:p>
          <a:p>
            <a:pPr marL="0" indent="0">
              <a:spcBef>
                <a:spcPts val="1200"/>
              </a:spcBef>
              <a:buNone/>
            </a:pPr>
            <a:endParaRPr lang="it-IT"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73271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844A355-41AF-45AB-A06E-B2DBA19B359B}"/>
              </a:ext>
            </a:extLst>
          </p:cNvPr>
          <p:cNvSpPr>
            <a:spLocks noGrp="1"/>
          </p:cNvSpPr>
          <p:nvPr>
            <p:ph type="title"/>
          </p:nvPr>
        </p:nvSpPr>
        <p:spPr>
          <a:xfrm>
            <a:off x="1876320" y="0"/>
            <a:ext cx="8790840" cy="2386800"/>
          </a:xfrm>
        </p:spPr>
        <p:txBody>
          <a:bodyPr/>
          <a:lstStyle/>
          <a:p>
            <a:pPr algn="ctr"/>
            <a:r>
              <a:rPr lang="it-IT" dirty="0">
                <a:latin typeface="Arial Rounded MT Bold" panose="020F0704030504030204" pitchFamily="34" charset="0"/>
              </a:rPr>
              <a:t>Strumenti utilizzati</a:t>
            </a:r>
            <a:endParaRPr lang="en-GB" dirty="0">
              <a:latin typeface="Arial Rounded MT Bold" panose="020F0704030504030204" pitchFamily="34" charset="0"/>
            </a:endParaRPr>
          </a:p>
        </p:txBody>
      </p:sp>
      <p:sp>
        <p:nvSpPr>
          <p:cNvPr id="5" name="Segnaposto testo 4">
            <a:extLst>
              <a:ext uri="{FF2B5EF4-FFF2-40B4-BE49-F238E27FC236}">
                <a16:creationId xmlns:a16="http://schemas.microsoft.com/office/drawing/2014/main" id="{10A3AFD9-B6DF-4FFF-A10B-7B9F348C8F63}"/>
              </a:ext>
            </a:extLst>
          </p:cNvPr>
          <p:cNvSpPr>
            <a:spLocks noGrp="1"/>
          </p:cNvSpPr>
          <p:nvPr>
            <p:ph idx="1"/>
          </p:nvPr>
        </p:nvSpPr>
        <p:spPr>
          <a:xfrm>
            <a:off x="609480" y="1728000"/>
            <a:ext cx="10972080" cy="5130000"/>
          </a:xfrm>
        </p:spPr>
        <p:txBody>
          <a:bodyPr anchor="t">
            <a:normAutofit/>
          </a:bodyPr>
          <a:lstStyle/>
          <a:p>
            <a:pPr marL="0" indent="0">
              <a:buNone/>
            </a:pPr>
            <a:r>
              <a:rPr lang="it-IT" sz="2200" dirty="0">
                <a:solidFill>
                  <a:schemeClr val="bg1"/>
                </a:solidFill>
                <a:latin typeface="Arial Rounded MT Bold" panose="020F0704030504030204" pitchFamily="34" charset="0"/>
              </a:rPr>
              <a:t>Per scrivere il programma ho utilizzato diversi linguaggi di programmazioni, fra cui C++, </a:t>
            </a:r>
            <a:r>
              <a:rPr lang="it-IT" sz="2200" dirty="0" err="1">
                <a:solidFill>
                  <a:schemeClr val="bg1"/>
                </a:solidFill>
                <a:latin typeface="Arial Rounded MT Bold" panose="020F0704030504030204" pitchFamily="34" charset="0"/>
              </a:rPr>
              <a:t>Qt</a:t>
            </a:r>
            <a:r>
              <a:rPr lang="it-IT" sz="2200" dirty="0">
                <a:solidFill>
                  <a:schemeClr val="bg1"/>
                </a:solidFill>
                <a:latin typeface="Arial Rounded MT Bold" panose="020F0704030504030204" pitchFamily="34" charset="0"/>
              </a:rPr>
              <a:t>/QML e </a:t>
            </a:r>
            <a:r>
              <a:rPr lang="it-IT" sz="2200" dirty="0" err="1">
                <a:solidFill>
                  <a:schemeClr val="bg1"/>
                </a:solidFill>
                <a:latin typeface="Arial Rounded MT Bold" panose="020F0704030504030204" pitchFamily="34" charset="0"/>
              </a:rPr>
              <a:t>Javascript</a:t>
            </a:r>
            <a:r>
              <a:rPr lang="it-IT" sz="2200" dirty="0">
                <a:solidFill>
                  <a:schemeClr val="bg1"/>
                </a:solidFill>
                <a:latin typeface="Arial Rounded MT Bold" panose="020F0704030504030204" pitchFamily="34" charset="0"/>
              </a:rPr>
              <a:t>. </a:t>
            </a:r>
          </a:p>
          <a:p>
            <a:pPr marL="0" indent="0">
              <a:buNone/>
            </a:pPr>
            <a:r>
              <a:rPr lang="it-IT" sz="2200" dirty="0">
                <a:solidFill>
                  <a:schemeClr val="bg1"/>
                </a:solidFill>
                <a:latin typeface="Arial Rounded MT Bold" panose="020F0704030504030204" pitchFamily="34" charset="0"/>
              </a:rPr>
              <a:t>Il C++ è stato utilizzato per scrivere gli algoritmi, in quanto dal punto di vista computazionale devono essere il più efficienti possibili.</a:t>
            </a:r>
          </a:p>
          <a:p>
            <a:pPr marL="0" indent="0">
              <a:buNone/>
            </a:pPr>
            <a:r>
              <a:rPr lang="it-IT" sz="2200" dirty="0">
                <a:solidFill>
                  <a:schemeClr val="bg1"/>
                </a:solidFill>
                <a:latin typeface="Arial Rounded MT Bold" panose="020F0704030504030204" pitchFamily="34" charset="0"/>
              </a:rPr>
              <a:t>L’interfaccia grafica è stata scritta utilizzando </a:t>
            </a:r>
            <a:r>
              <a:rPr lang="it-IT" sz="2200" dirty="0" err="1">
                <a:solidFill>
                  <a:schemeClr val="bg1"/>
                </a:solidFill>
                <a:latin typeface="Arial Rounded MT Bold" panose="020F0704030504030204" pitchFamily="34" charset="0"/>
              </a:rPr>
              <a:t>Qt</a:t>
            </a:r>
            <a:r>
              <a:rPr lang="it-IT" sz="2200" dirty="0">
                <a:solidFill>
                  <a:schemeClr val="bg1"/>
                </a:solidFill>
                <a:latin typeface="Arial Rounded MT Bold" panose="020F0704030504030204" pitchFamily="34" charset="0"/>
              </a:rPr>
              <a:t>/QML e </a:t>
            </a:r>
            <a:r>
              <a:rPr lang="it-IT" sz="2200" dirty="0" err="1">
                <a:solidFill>
                  <a:schemeClr val="bg1"/>
                </a:solidFill>
                <a:latin typeface="Arial Rounded MT Bold" panose="020F0704030504030204" pitchFamily="34" charset="0"/>
              </a:rPr>
              <a:t>Javascript</a:t>
            </a:r>
            <a:r>
              <a:rPr lang="it-IT" sz="2200" dirty="0">
                <a:solidFill>
                  <a:schemeClr val="bg1"/>
                </a:solidFill>
                <a:latin typeface="Arial Rounded MT Bold" panose="020F0704030504030204" pitchFamily="34" charset="0"/>
              </a:rPr>
              <a:t>.</a:t>
            </a:r>
            <a:endParaRPr lang="en-GB" sz="2200" dirty="0">
              <a:solidFill>
                <a:schemeClr val="bg1"/>
              </a:solidFill>
              <a:latin typeface="Arial Rounded MT Bold" panose="020F0704030504030204" pitchFamily="34" charset="0"/>
            </a:endParaRPr>
          </a:p>
          <a:p>
            <a:pPr marL="0" indent="0">
              <a:buNone/>
            </a:pPr>
            <a:r>
              <a:rPr lang="it-IT" sz="2200" dirty="0">
                <a:solidFill>
                  <a:schemeClr val="bg1"/>
                </a:solidFill>
                <a:latin typeface="Arial Rounded MT Bold" panose="020F0704030504030204" pitchFamily="34" charset="0"/>
              </a:rPr>
              <a:t>Ho utilizzato la libreria OpenCV, una libreria scritta in C/C++ specifica per software di Computer Vision.</a:t>
            </a:r>
          </a:p>
          <a:p>
            <a:pPr marL="0" indent="0">
              <a:buNone/>
            </a:pPr>
            <a:r>
              <a:rPr lang="it-IT" sz="2200" dirty="0">
                <a:solidFill>
                  <a:schemeClr val="bg1"/>
                </a:solidFill>
                <a:latin typeface="Arial Rounded MT Bold" panose="020F0704030504030204" pitchFamily="34" charset="0"/>
              </a:rPr>
              <a:t>Tutto le tecnologie utilizzate sono facilmente portabili per il mondo </a:t>
            </a:r>
            <a:r>
              <a:rPr lang="it-IT" sz="2200" dirty="0" err="1">
                <a:solidFill>
                  <a:schemeClr val="bg1"/>
                </a:solidFill>
                <a:latin typeface="Arial Rounded MT Bold" panose="020F0704030504030204" pitchFamily="34" charset="0"/>
              </a:rPr>
              <a:t>embedded</a:t>
            </a:r>
            <a:r>
              <a:rPr lang="it-IT" sz="2200" dirty="0">
                <a:solidFill>
                  <a:schemeClr val="bg1"/>
                </a:solidFill>
                <a:latin typeface="Arial Rounded MT Bold" panose="020F0704030504030204" pitchFamily="34" charset="0"/>
              </a:rPr>
              <a:t> come tablet, telefonini e microcontrollori.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0" y="0"/>
            <a:ext cx="12192000" cy="2386800"/>
          </a:xfrm>
        </p:spPr>
        <p:txBody>
          <a:bodyPr/>
          <a:lstStyle/>
          <a:p>
            <a:pPr algn="ctr"/>
            <a:r>
              <a:rPr lang="it-IT" spc="-1" dirty="0">
                <a:uFill>
                  <a:solidFill>
                    <a:srgbClr val="FFFFFF"/>
                  </a:solidFill>
                </a:uFill>
                <a:latin typeface="Arial Rounded MT Bold" panose="020F0704030504030204" pitchFamily="34" charset="0"/>
              </a:rPr>
              <a:t>Conclusioni</a:t>
            </a:r>
            <a:endParaRPr lang="en-US"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La diffusione sempre più crescente della realtà aumentata potrebbe modificare il nostro modo di vivere nel medio-breve futuro.</a:t>
            </a:r>
          </a:p>
          <a:p>
            <a:pPr marL="0" indent="0">
              <a:spcBef>
                <a:spcPts val="1200"/>
              </a:spcBef>
              <a:buNone/>
            </a:pPr>
            <a:r>
              <a:rPr lang="it-IT" sz="2200" dirty="0">
                <a:solidFill>
                  <a:schemeClr val="bg1"/>
                </a:solidFill>
                <a:latin typeface="Arial Rounded MT Bold" panose="020F0704030504030204" pitchFamily="34" charset="0"/>
              </a:rPr>
              <a:t>In questa presentazione ho cercato di dare un’idea di come questo futuro possa essere.</a:t>
            </a:r>
          </a:p>
          <a:p>
            <a:pPr marL="0" indent="0">
              <a:spcBef>
                <a:spcPts val="1200"/>
              </a:spcBef>
              <a:buNone/>
            </a:pPr>
            <a:r>
              <a:rPr lang="it-IT" sz="2200" dirty="0">
                <a:solidFill>
                  <a:schemeClr val="bg1"/>
                </a:solidFill>
                <a:latin typeface="Arial Rounded MT Bold" panose="020F0704030504030204" pitchFamily="34" charset="0"/>
              </a:rPr>
              <a:t>Anche per un’applicazione, abbastanza semplice come quella che ho scritto le capacità richieste sono comunque molte: un ottima conoscenza della programmazione, ma anche di analisi matematica, algebra, fisica, letteratura ecc.…. </a:t>
            </a:r>
          </a:p>
        </p:txBody>
      </p:sp>
    </p:spTree>
    <p:extLst>
      <p:ext uri="{BB962C8B-B14F-4D97-AF65-F5344CB8AC3E}">
        <p14:creationId xmlns:p14="http://schemas.microsoft.com/office/powerpoint/2010/main" val="249115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0" y="0"/>
            <a:ext cx="12192000" cy="2386800"/>
          </a:xfrm>
        </p:spPr>
        <p:txBody>
          <a:bodyPr/>
          <a:lstStyle/>
          <a:p>
            <a:pPr algn="ctr"/>
            <a:r>
              <a:rPr lang="it-IT" spc="-1" dirty="0">
                <a:uFill>
                  <a:solidFill>
                    <a:srgbClr val="FFFFFF"/>
                  </a:solidFill>
                </a:uFill>
                <a:latin typeface="Arial Rounded MT Bold" panose="020F0704030504030204" pitchFamily="34" charset="0"/>
              </a:rPr>
              <a:t>Riferimenti</a:t>
            </a:r>
            <a:endParaRPr lang="en-US"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a:spcBef>
                <a:spcPts val="1200"/>
              </a:spcBef>
            </a:pPr>
            <a:r>
              <a:rPr lang="it-IT" sz="2200" dirty="0">
                <a:solidFill>
                  <a:schemeClr val="bg1"/>
                </a:solidFill>
                <a:latin typeface="Arial Rounded MT Bold" panose="020F0704030504030204" pitchFamily="34" charset="0"/>
              </a:rPr>
              <a:t>Documentazione delle libreria OpenCV: </a:t>
            </a:r>
            <a:r>
              <a:rPr lang="it-IT" sz="2200" dirty="0">
                <a:solidFill>
                  <a:schemeClr val="bg1"/>
                </a:solidFill>
                <a:latin typeface="Arial Rounded MT Bold" panose="020F0704030504030204" pitchFamily="34" charset="0"/>
                <a:hlinkClick r:id="rId2"/>
              </a:rPr>
              <a:t>http://docs.opencv.org/master/</a:t>
            </a:r>
            <a:endParaRPr lang="it-IT" sz="2200" dirty="0">
              <a:solidFill>
                <a:schemeClr val="bg1"/>
              </a:solidFill>
              <a:latin typeface="Arial Rounded MT Bold" panose="020F0704030504030204" pitchFamily="34" charset="0"/>
            </a:endParaRPr>
          </a:p>
          <a:p>
            <a:pPr>
              <a:spcBef>
                <a:spcPts val="1200"/>
              </a:spcBef>
            </a:pPr>
            <a:r>
              <a:rPr lang="en-GB" sz="2200" dirty="0">
                <a:solidFill>
                  <a:schemeClr val="bg1"/>
                </a:solidFill>
                <a:latin typeface="Arial Rounded MT Bold" panose="020F0704030504030204" pitchFamily="34" charset="0"/>
              </a:rPr>
              <a:t>Mastering OpenCV with Practical Computer Vision Projects di Daniel </a:t>
            </a:r>
            <a:r>
              <a:rPr lang="en-GB" sz="2200" dirty="0" err="1">
                <a:solidFill>
                  <a:schemeClr val="bg1"/>
                </a:solidFill>
                <a:latin typeface="Arial Rounded MT Bold" panose="020F0704030504030204" pitchFamily="34" charset="0"/>
              </a:rPr>
              <a:t>Lélis</a:t>
            </a:r>
            <a:r>
              <a:rPr lang="en-GB" sz="2200" dirty="0">
                <a:solidFill>
                  <a:schemeClr val="bg1"/>
                </a:solidFill>
                <a:latin typeface="Arial Rounded MT Bold" panose="020F0704030504030204" pitchFamily="34" charset="0"/>
              </a:rPr>
              <a:t> Baggio et al.</a:t>
            </a:r>
          </a:p>
          <a:p>
            <a:pPr>
              <a:spcBef>
                <a:spcPts val="1200"/>
              </a:spcBef>
            </a:pPr>
            <a:r>
              <a:rPr lang="en-GB" sz="2200" dirty="0">
                <a:solidFill>
                  <a:schemeClr val="bg1"/>
                </a:solidFill>
                <a:latin typeface="Arial Rounded MT Bold" panose="020F0704030504030204" pitchFamily="34" charset="0"/>
              </a:rPr>
              <a:t>Slide del </a:t>
            </a:r>
            <a:r>
              <a:rPr lang="it-IT" sz="2200" dirty="0">
                <a:solidFill>
                  <a:schemeClr val="bg1"/>
                </a:solidFill>
                <a:latin typeface="Arial Rounded MT Bold" panose="020F0704030504030204" pitchFamily="34" charset="0"/>
              </a:rPr>
              <a:t>corso</a:t>
            </a:r>
            <a:r>
              <a:rPr lang="en-GB" sz="2200" dirty="0">
                <a:solidFill>
                  <a:schemeClr val="bg1"/>
                </a:solidFill>
                <a:latin typeface="Arial Rounded MT Bold" panose="020F0704030504030204" pitchFamily="34" charset="0"/>
              </a:rPr>
              <a:t> di Computer Vision </a:t>
            </a:r>
            <a:r>
              <a:rPr lang="it-IT" sz="2200" dirty="0">
                <a:solidFill>
                  <a:schemeClr val="bg1"/>
                </a:solidFill>
                <a:latin typeface="Arial Rounded MT Bold" panose="020F0704030504030204" pitchFamily="34" charset="0"/>
              </a:rPr>
              <a:t>che ho </a:t>
            </a:r>
            <a:r>
              <a:rPr lang="it-IT" sz="2200" dirty="0" err="1">
                <a:solidFill>
                  <a:schemeClr val="bg1"/>
                </a:solidFill>
                <a:latin typeface="Arial Rounded MT Bold" panose="020F0704030504030204" pitchFamily="34" charset="0"/>
              </a:rPr>
              <a:t>freqentato</a:t>
            </a:r>
            <a:r>
              <a:rPr lang="it-IT" sz="2200" dirty="0">
                <a:solidFill>
                  <a:schemeClr val="bg1"/>
                </a:solidFill>
                <a:latin typeface="Arial Rounded MT Bold" panose="020F0704030504030204" pitchFamily="34" charset="0"/>
              </a:rPr>
              <a:t> </a:t>
            </a:r>
            <a:r>
              <a:rPr lang="en-GB" sz="2200" dirty="0">
                <a:solidFill>
                  <a:schemeClr val="bg1"/>
                </a:solidFill>
                <a:latin typeface="Arial Rounded MT Bold" panose="020F0704030504030204" pitchFamily="34" charset="0"/>
              </a:rPr>
              <a:t>al T3Lab.</a:t>
            </a:r>
            <a:endParaRPr lang="it-IT" sz="2200" dirty="0">
              <a:solidFill>
                <a:schemeClr val="bg1"/>
              </a:solidFill>
              <a:latin typeface="Arial Rounded MT Bold" panose="020F0704030504030204" pitchFamily="34" charset="0"/>
            </a:endParaRPr>
          </a:p>
          <a:p>
            <a:pPr>
              <a:spcBef>
                <a:spcPts val="1200"/>
              </a:spcBef>
            </a:pPr>
            <a:r>
              <a:rPr lang="en-GB" sz="2200" dirty="0">
                <a:solidFill>
                  <a:schemeClr val="bg1"/>
                </a:solidFill>
                <a:latin typeface="Arial Rounded MT Bold" panose="020F0704030504030204" pitchFamily="34" charset="0"/>
                <a:hlinkClick r:id="rId3"/>
              </a:rPr>
              <a:t>https://it.mathworks.com/help/vision/ug/camera-calibration.html</a:t>
            </a:r>
            <a:endParaRPr lang="en-GB" sz="2200" dirty="0">
              <a:solidFill>
                <a:schemeClr val="bg1"/>
              </a:solidFill>
              <a:latin typeface="Arial Rounded MT Bold" panose="020F0704030504030204" pitchFamily="34" charset="0"/>
            </a:endParaRPr>
          </a:p>
          <a:p>
            <a:pPr marL="0" indent="0">
              <a:spcBef>
                <a:spcPts val="1200"/>
              </a:spcBef>
              <a:buNone/>
            </a:pPr>
            <a:endParaRPr lang="en-GB"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217852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0" y="0"/>
            <a:ext cx="12192000" cy="2386800"/>
          </a:xfrm>
        </p:spPr>
        <p:txBody>
          <a:bodyPr/>
          <a:lstStyle/>
          <a:p>
            <a:pPr algn="ctr"/>
            <a:r>
              <a:rPr lang="it-IT" spc="-1" dirty="0">
                <a:uFill>
                  <a:solidFill>
                    <a:srgbClr val="FFFFFF"/>
                  </a:solidFill>
                </a:uFill>
                <a:latin typeface="Arial Rounded MT Bold" panose="020F0704030504030204" pitchFamily="34" charset="0"/>
              </a:rPr>
              <a:t>Ringraziamenti</a:t>
            </a:r>
            <a:endParaRPr lang="en-US"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7999"/>
            <a:ext cx="10972080" cy="5130001"/>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Un ringraziamento fortissimo ad Alice che ha dovuto sopportare la mia ansia e la mia frustrazione negli ultimi mesi.</a:t>
            </a:r>
          </a:p>
        </p:txBody>
      </p:sp>
    </p:spTree>
    <p:extLst>
      <p:ext uri="{BB962C8B-B14F-4D97-AF65-F5344CB8AC3E}">
        <p14:creationId xmlns:p14="http://schemas.microsoft.com/office/powerpoint/2010/main" val="385241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1">
            <a:extLst>
              <a:ext uri="{FF2B5EF4-FFF2-40B4-BE49-F238E27FC236}">
                <a16:creationId xmlns:a16="http://schemas.microsoft.com/office/drawing/2014/main" id="{15F40B01-8B93-4E40-B335-6F69F49FFF1B}"/>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Che cos’è?</a:t>
            </a:r>
            <a:endParaRPr lang="en-GB" dirty="0">
              <a:latin typeface="Arial Rounded MT Bold" panose="020F0704030504030204" pitchFamily="34" charset="0"/>
            </a:endParaRPr>
          </a:p>
        </p:txBody>
      </p:sp>
      <p:sp>
        <p:nvSpPr>
          <p:cNvPr id="13" name="Segnaposto testo 12">
            <a:extLst>
              <a:ext uri="{FF2B5EF4-FFF2-40B4-BE49-F238E27FC236}">
                <a16:creationId xmlns:a16="http://schemas.microsoft.com/office/drawing/2014/main" id="{0D48CC8A-72BC-4EFB-A4EB-EAC5BEDC38C9}"/>
              </a:ext>
            </a:extLst>
          </p:cNvPr>
          <p:cNvSpPr>
            <a:spLocks noGrp="1"/>
          </p:cNvSpPr>
          <p:nvPr>
            <p:ph idx="1"/>
          </p:nvPr>
        </p:nvSpPr>
        <p:spPr>
          <a:xfrm>
            <a:off x="609480" y="1692000"/>
            <a:ext cx="10972080" cy="5166000"/>
          </a:xfrm>
        </p:spPr>
        <p:txBody>
          <a:bodyPr anchor="t">
            <a:normAutofit/>
          </a:bodyPr>
          <a:lstStyle/>
          <a:p>
            <a:pPr marL="83160" indent="0">
              <a:lnSpc>
                <a:spcPct val="100000"/>
              </a:lnSpc>
              <a:spcBef>
                <a:spcPts val="1134"/>
              </a:spcBef>
              <a:buClr>
                <a:srgbClr val="000000"/>
              </a:buClr>
              <a:buSzPct val="75000"/>
              <a:buNone/>
            </a:pPr>
            <a:r>
              <a:rPr lang="it-IT" sz="2200" b="0" strike="noStrike" spc="-1" dirty="0">
                <a:solidFill>
                  <a:schemeClr val="bg1"/>
                </a:solidFill>
                <a:uFill>
                  <a:solidFill>
                    <a:srgbClr val="FFFFFF"/>
                  </a:solidFill>
                </a:uFill>
                <a:latin typeface="Arial Rounded MT Bold" panose="020F0704030504030204" pitchFamily="34" charset="0"/>
              </a:rPr>
              <a:t>Per realtà aumentata (</a:t>
            </a:r>
            <a:r>
              <a:rPr lang="it-IT" sz="2200" spc="-1" dirty="0">
                <a:solidFill>
                  <a:schemeClr val="bg1"/>
                </a:solidFill>
                <a:uFill>
                  <a:solidFill>
                    <a:srgbClr val="FFFFFF"/>
                  </a:solidFill>
                </a:uFill>
                <a:latin typeface="Arial Rounded MT Bold" panose="020F0704030504030204" pitchFamily="34" charset="0"/>
              </a:rPr>
              <a:t>in inglese </a:t>
            </a:r>
            <a:r>
              <a:rPr lang="it-IT" sz="2200" spc="-1" dirty="0" err="1">
                <a:solidFill>
                  <a:schemeClr val="bg1"/>
                </a:solidFill>
                <a:uFill>
                  <a:solidFill>
                    <a:srgbClr val="FFFFFF"/>
                  </a:solidFill>
                </a:uFill>
                <a:latin typeface="Arial Rounded MT Bold" panose="020F0704030504030204" pitchFamily="34" charset="0"/>
              </a:rPr>
              <a:t>Augmented</a:t>
            </a:r>
            <a:r>
              <a:rPr lang="it-IT" sz="2200" spc="-1" dirty="0">
                <a:solidFill>
                  <a:schemeClr val="bg1"/>
                </a:solidFill>
                <a:uFill>
                  <a:solidFill>
                    <a:srgbClr val="FFFFFF"/>
                  </a:solidFill>
                </a:uFill>
                <a:latin typeface="Arial Rounded MT Bold" panose="020F0704030504030204" pitchFamily="34" charset="0"/>
              </a:rPr>
              <a:t> Reality o AR) </a:t>
            </a:r>
            <a:r>
              <a:rPr lang="it-IT" sz="2200" b="0" strike="noStrike" spc="-1" dirty="0">
                <a:solidFill>
                  <a:schemeClr val="bg1"/>
                </a:solidFill>
                <a:uFill>
                  <a:solidFill>
                    <a:srgbClr val="FFFFFF"/>
                  </a:solidFill>
                </a:uFill>
                <a:latin typeface="Arial Rounded MT Bold" panose="020F0704030504030204" pitchFamily="34" charset="0"/>
              </a:rPr>
              <a:t>si intende l'arricchimento della percezione sensoriale umana mediante informazioni, in genere manipolate e convogliate elettronicamente, che non sarebbero percepibili con i cinque sensi.</a:t>
            </a:r>
          </a:p>
          <a:p>
            <a:pPr marL="83160" indent="0">
              <a:lnSpc>
                <a:spcPct val="100000"/>
              </a:lnSpc>
              <a:spcBef>
                <a:spcPts val="1134"/>
              </a:spcBef>
              <a:buClr>
                <a:srgbClr val="000000"/>
              </a:buClr>
              <a:buSzPct val="75000"/>
              <a:buNone/>
            </a:pPr>
            <a:r>
              <a:rPr lang="it-IT" sz="2200" spc="-1" dirty="0">
                <a:solidFill>
                  <a:schemeClr val="bg1"/>
                </a:solidFill>
                <a:uFill>
                  <a:solidFill>
                    <a:srgbClr val="FFFFFF"/>
                  </a:solidFill>
                </a:uFill>
                <a:latin typeface="Arial Rounded MT Bold" panose="020F0704030504030204" pitchFamily="34" charset="0"/>
              </a:rPr>
              <a:t>La realtà aumentata a differenza della realtà virtuale consiste in un’iterazione fra il mondo che ci circonda e un mondo virtuale.</a:t>
            </a:r>
          </a:p>
          <a:p>
            <a:pPr marL="83160" indent="0">
              <a:lnSpc>
                <a:spcPct val="100000"/>
              </a:lnSpc>
              <a:spcBef>
                <a:spcPts val="1134"/>
              </a:spcBef>
              <a:buClr>
                <a:srgbClr val="000000"/>
              </a:buClr>
              <a:buSzPct val="75000"/>
              <a:buNone/>
            </a:pPr>
            <a:r>
              <a:rPr lang="it-IT" sz="2200" b="0" strike="noStrike" spc="-1" dirty="0">
                <a:solidFill>
                  <a:schemeClr val="bg1"/>
                </a:solidFill>
                <a:uFill>
                  <a:solidFill>
                    <a:srgbClr val="FFFFFF"/>
                  </a:solidFill>
                </a:uFill>
                <a:latin typeface="Arial Rounded MT Bold" panose="020F0704030504030204" pitchFamily="34" charset="0"/>
              </a:rPr>
              <a:t>La m</a:t>
            </a:r>
            <a:r>
              <a:rPr lang="it-IT" sz="2200" spc="-1" dirty="0">
                <a:solidFill>
                  <a:schemeClr val="bg1"/>
                </a:solidFill>
                <a:uFill>
                  <a:solidFill>
                    <a:srgbClr val="FFFFFF"/>
                  </a:solidFill>
                </a:uFill>
                <a:latin typeface="Arial Rounded MT Bold" panose="020F0704030504030204" pitchFamily="34" charset="0"/>
              </a:rPr>
              <a:t>assima esperienza della AR è possibile grazie ad occhialini speciali come gli HoloLens. Tutto il software scritto è stato pensato in modo che il software giri su questo tipo di dispositivi.</a:t>
            </a:r>
            <a:endParaRPr lang="it-IT" sz="2200" b="0" strike="noStrike" spc="-1" dirty="0">
              <a:solidFill>
                <a:schemeClr val="bg1"/>
              </a:solidFill>
              <a:uFill>
                <a:solidFill>
                  <a:srgbClr val="FFFFFF"/>
                </a:solidFill>
              </a:uFill>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interni, pavimento, persona, uomo&#10;&#10;Descrizione generata con affidabilità molto elevata">
            <a:extLst>
              <a:ext uri="{FF2B5EF4-FFF2-40B4-BE49-F238E27FC236}">
                <a16:creationId xmlns:a16="http://schemas.microsoft.com/office/drawing/2014/main" id="{0E2AB02A-7EFC-4DFE-8654-0761A4F60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895" y="516835"/>
            <a:ext cx="10455965" cy="5883965"/>
          </a:xfrm>
        </p:spPr>
      </p:pic>
    </p:spTree>
    <p:extLst>
      <p:ext uri="{BB962C8B-B14F-4D97-AF65-F5344CB8AC3E}">
        <p14:creationId xmlns:p14="http://schemas.microsoft.com/office/powerpoint/2010/main" val="412849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persona, uomo, interni, tavolo&#10;&#10;Descrizione generata con affidabilità molto elevata">
            <a:extLst>
              <a:ext uri="{FF2B5EF4-FFF2-40B4-BE49-F238E27FC236}">
                <a16:creationId xmlns:a16="http://schemas.microsoft.com/office/drawing/2014/main" id="{35BADEDB-EC23-4396-9278-64B68E684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225" y="257981"/>
            <a:ext cx="11393549" cy="6415064"/>
          </a:xfrm>
        </p:spPr>
      </p:pic>
    </p:spTree>
    <p:extLst>
      <p:ext uri="{BB962C8B-B14F-4D97-AF65-F5344CB8AC3E}">
        <p14:creationId xmlns:p14="http://schemas.microsoft.com/office/powerpoint/2010/main" val="302090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Come Funziona</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8000"/>
            <a:ext cx="10972080" cy="5130000"/>
          </a:xfrm>
        </p:spPr>
        <p:txBody>
          <a:bodyPr anchor="t">
            <a:normAutofit fontScale="92500" lnSpcReduction="10000"/>
          </a:bodyPr>
          <a:lstStyle/>
          <a:p>
            <a:pPr marL="83160" indent="0">
              <a:lnSpc>
                <a:spcPct val="100000"/>
              </a:lnSpc>
              <a:spcBef>
                <a:spcPts val="1134"/>
              </a:spcBef>
              <a:buClr>
                <a:srgbClr val="000000"/>
              </a:buClr>
              <a:buSzPct val="75000"/>
              <a:buNone/>
            </a:pPr>
            <a:r>
              <a:rPr lang="it-IT" sz="2200" spc="-1" dirty="0">
                <a:solidFill>
                  <a:schemeClr val="bg1"/>
                </a:solidFill>
                <a:uFill>
                  <a:solidFill>
                    <a:srgbClr val="FFFFFF"/>
                  </a:solidFill>
                </a:uFill>
                <a:latin typeface="Arial Rounded MT Bold" panose="020F0704030504030204" pitchFamily="34" charset="0"/>
              </a:rPr>
              <a:t>Ci sono numerosi esempi modi di aumentare la realtà, in questa presentazione ne presenterò due: marker based e markerless. </a:t>
            </a:r>
          </a:p>
          <a:p>
            <a:pPr marL="426060" indent="-342900">
              <a:spcBef>
                <a:spcPts val="1134"/>
              </a:spcBef>
              <a:buClr>
                <a:srgbClr val="000000"/>
              </a:buClr>
              <a:buSzPct val="75000"/>
            </a:pPr>
            <a:r>
              <a:rPr lang="it-IT" sz="2200" b="0" strike="noStrike" spc="-1" dirty="0">
                <a:solidFill>
                  <a:schemeClr val="bg1"/>
                </a:solidFill>
                <a:uFill>
                  <a:solidFill>
                    <a:srgbClr val="FFFFFF"/>
                  </a:solidFill>
                </a:uFill>
                <a:latin typeface="Arial Rounded MT Bold" panose="020F0704030504030204" pitchFamily="34" charset="0"/>
              </a:rPr>
              <a:t>La prima consiste nel individuare un marcatore noto all’interno della scena su cui inserire un elemento virtuale.</a:t>
            </a:r>
          </a:p>
          <a:p>
            <a:pPr marL="426060" indent="-342900">
              <a:spcBef>
                <a:spcPts val="1134"/>
              </a:spcBef>
              <a:buClr>
                <a:srgbClr val="000000"/>
              </a:buClr>
              <a:buSzPct val="75000"/>
            </a:pPr>
            <a:r>
              <a:rPr lang="it-IT" sz="2200" b="0" strike="noStrike" spc="-1" dirty="0">
                <a:solidFill>
                  <a:schemeClr val="bg1"/>
                </a:solidFill>
                <a:uFill>
                  <a:solidFill>
                    <a:srgbClr val="FFFFFF"/>
                  </a:solidFill>
                </a:uFill>
                <a:latin typeface="Arial Rounded MT Bold" panose="020F0704030504030204" pitchFamily="34" charset="0"/>
              </a:rPr>
              <a:t>La seconda consiste nel riconoscere un oggetto all’interno del mondo, per poi applicare un elemento virtuale.</a:t>
            </a:r>
          </a:p>
          <a:p>
            <a:pPr marL="83160" indent="0">
              <a:lnSpc>
                <a:spcPct val="100000"/>
              </a:lnSpc>
              <a:spcBef>
                <a:spcPts val="1134"/>
              </a:spcBef>
              <a:buClr>
                <a:srgbClr val="000000"/>
              </a:buClr>
              <a:buSzPct val="75000"/>
              <a:buNone/>
            </a:pPr>
            <a:r>
              <a:rPr lang="it-IT" sz="2200" b="0" strike="noStrike" spc="-1" dirty="0">
                <a:solidFill>
                  <a:schemeClr val="bg1"/>
                </a:solidFill>
                <a:uFill>
                  <a:solidFill>
                    <a:srgbClr val="FFFFFF"/>
                  </a:solidFill>
                </a:uFill>
                <a:latin typeface="Arial Rounded MT Bold" panose="020F0704030504030204" pitchFamily="34" charset="0"/>
              </a:rPr>
              <a:t>In entrambi i casi ci sono delle operazioni preliminari da eseguire prima di applicare l’elemento virtuale all’interno della scena reale:</a:t>
            </a:r>
          </a:p>
          <a:p>
            <a:pPr marL="426060" indent="-342900">
              <a:spcBef>
                <a:spcPts val="1134"/>
              </a:spcBef>
              <a:buClr>
                <a:srgbClr val="000000"/>
              </a:buClr>
              <a:buSzPct val="75000"/>
            </a:pPr>
            <a:r>
              <a:rPr lang="it-IT" sz="2200" spc="-1" dirty="0">
                <a:solidFill>
                  <a:schemeClr val="bg1"/>
                </a:solidFill>
                <a:uFill>
                  <a:solidFill>
                    <a:srgbClr val="FFFFFF"/>
                  </a:solidFill>
                </a:uFill>
                <a:latin typeface="Arial Rounded MT Bold" panose="020F0704030504030204" pitchFamily="34" charset="0"/>
              </a:rPr>
              <a:t>c</a:t>
            </a:r>
            <a:r>
              <a:rPr lang="it-IT" sz="2200" b="0" strike="noStrike" spc="-1" dirty="0">
                <a:solidFill>
                  <a:schemeClr val="bg1"/>
                </a:solidFill>
                <a:uFill>
                  <a:solidFill>
                    <a:srgbClr val="FFFFFF"/>
                  </a:solidFill>
                </a:uFill>
                <a:latin typeface="Arial Rounded MT Bold" panose="020F0704030504030204" pitchFamily="34" charset="0"/>
              </a:rPr>
              <a:t>alibrazione camera,</a:t>
            </a:r>
          </a:p>
          <a:p>
            <a:pPr marL="426060" indent="-342900">
              <a:spcBef>
                <a:spcPts val="1134"/>
              </a:spcBef>
              <a:buClr>
                <a:srgbClr val="000000"/>
              </a:buClr>
              <a:buSzPct val="75000"/>
            </a:pPr>
            <a:r>
              <a:rPr lang="it-IT" sz="2200" spc="-1" dirty="0">
                <a:solidFill>
                  <a:schemeClr val="bg1"/>
                </a:solidFill>
                <a:uFill>
                  <a:solidFill>
                    <a:srgbClr val="FFFFFF"/>
                  </a:solidFill>
                </a:uFill>
                <a:latin typeface="Arial Rounded MT Bold" panose="020F0704030504030204" pitchFamily="34" charset="0"/>
              </a:rPr>
              <a:t>r</a:t>
            </a:r>
            <a:r>
              <a:rPr lang="it-IT" sz="2200" b="0" strike="noStrike" spc="-1" dirty="0">
                <a:solidFill>
                  <a:schemeClr val="bg1"/>
                </a:solidFill>
                <a:uFill>
                  <a:solidFill>
                    <a:srgbClr val="FFFFFF"/>
                  </a:solidFill>
                </a:uFill>
                <a:latin typeface="Arial Rounded MT Bold" panose="020F0704030504030204" pitchFamily="34" charset="0"/>
              </a:rPr>
              <a:t>iconoscimento marker (o dell’oggetto) nello spazio,</a:t>
            </a:r>
          </a:p>
          <a:p>
            <a:pPr marL="426060" indent="-342900">
              <a:spcBef>
                <a:spcPts val="1134"/>
              </a:spcBef>
              <a:buClr>
                <a:srgbClr val="000000"/>
              </a:buClr>
              <a:buSzPct val="75000"/>
            </a:pPr>
            <a:r>
              <a:rPr lang="it-IT" sz="2200" spc="-1" dirty="0">
                <a:solidFill>
                  <a:schemeClr val="bg1"/>
                </a:solidFill>
                <a:uFill>
                  <a:solidFill>
                    <a:srgbClr val="FFFFFF"/>
                  </a:solidFill>
                </a:uFill>
                <a:latin typeface="Arial Rounded MT Bold" panose="020F0704030504030204" pitchFamily="34" charset="0"/>
              </a:rPr>
              <a:t>s</a:t>
            </a:r>
            <a:r>
              <a:rPr lang="it-IT" sz="2200" b="0" strike="noStrike" spc="-1" dirty="0">
                <a:solidFill>
                  <a:schemeClr val="bg1"/>
                </a:solidFill>
                <a:uFill>
                  <a:solidFill>
                    <a:srgbClr val="FFFFFF"/>
                  </a:solidFill>
                </a:uFill>
                <a:latin typeface="Arial Rounded MT Bold" panose="020F0704030504030204" pitchFamily="34" charset="0"/>
              </a:rPr>
              <a:t>tima della posa,</a:t>
            </a:r>
          </a:p>
          <a:p>
            <a:pPr marL="426060" indent="-342900">
              <a:spcBef>
                <a:spcPts val="1134"/>
              </a:spcBef>
              <a:buClr>
                <a:srgbClr val="000000"/>
              </a:buClr>
              <a:buSzPct val="75000"/>
            </a:pPr>
            <a:r>
              <a:rPr lang="it-IT" sz="2200" spc="-1" dirty="0">
                <a:solidFill>
                  <a:schemeClr val="bg1"/>
                </a:solidFill>
                <a:uFill>
                  <a:solidFill>
                    <a:srgbClr val="FFFFFF"/>
                  </a:solidFill>
                </a:uFill>
                <a:latin typeface="Arial Rounded MT Bold" panose="020F0704030504030204" pitchFamily="34" charset="0"/>
              </a:rPr>
              <a:t>p</a:t>
            </a:r>
            <a:r>
              <a:rPr lang="it-IT" sz="2200" b="0" strike="noStrike" spc="-1" dirty="0">
                <a:solidFill>
                  <a:schemeClr val="bg1"/>
                </a:solidFill>
                <a:uFill>
                  <a:solidFill>
                    <a:srgbClr val="FFFFFF"/>
                  </a:solidFill>
                </a:uFill>
                <a:latin typeface="Arial Rounded MT Bold" panose="020F0704030504030204" pitchFamily="34" charset="0"/>
              </a:rPr>
              <a:t>iazzamento di oggetti 3D sopra al marker.</a:t>
            </a:r>
          </a:p>
          <a:p>
            <a:endParaRPr lang="en-GB"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94499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16E6962-1B7B-4389-81F2-F4D60E008C63}"/>
              </a:ext>
            </a:extLst>
          </p:cNvPr>
          <p:cNvSpPr>
            <a:spLocks noGrp="1"/>
          </p:cNvSpPr>
          <p:nvPr>
            <p:ph type="title"/>
          </p:nvPr>
        </p:nvSpPr>
        <p:spPr>
          <a:xfrm>
            <a:off x="1876320" y="0"/>
            <a:ext cx="8790840" cy="2386800"/>
          </a:xfrm>
        </p:spPr>
        <p:txBody>
          <a:bodyPr/>
          <a:lstStyle/>
          <a:p>
            <a:pPr algn="ctr"/>
            <a:r>
              <a:rPr lang="it-IT" spc="-1" dirty="0">
                <a:uFill>
                  <a:solidFill>
                    <a:srgbClr val="FFFFFF"/>
                  </a:solidFill>
                </a:uFill>
                <a:latin typeface="Arial Rounded MT Bold" panose="020F0704030504030204" pitchFamily="34" charset="0"/>
              </a:rPr>
              <a:t>Calibrazione</a:t>
            </a:r>
            <a:endParaRPr lang="en-GB" dirty="0">
              <a:latin typeface="Arial Rounded MT Bold" panose="020F0704030504030204" pitchFamily="34" charset="0"/>
            </a:endParaRPr>
          </a:p>
        </p:txBody>
      </p:sp>
      <p:sp>
        <p:nvSpPr>
          <p:cNvPr id="8" name="Segnaposto testo 7">
            <a:extLst>
              <a:ext uri="{FF2B5EF4-FFF2-40B4-BE49-F238E27FC236}">
                <a16:creationId xmlns:a16="http://schemas.microsoft.com/office/drawing/2014/main" id="{1DE4F4F2-B148-48F9-A3B2-A119636CB3EC}"/>
              </a:ext>
            </a:extLst>
          </p:cNvPr>
          <p:cNvSpPr>
            <a:spLocks noGrp="1"/>
          </p:cNvSpPr>
          <p:nvPr>
            <p:ph idx="1"/>
          </p:nvPr>
        </p:nvSpPr>
        <p:spPr>
          <a:xfrm>
            <a:off x="609480" y="1728000"/>
            <a:ext cx="10972080" cy="5130000"/>
          </a:xfrm>
        </p:spPr>
        <p:txBody>
          <a:bodyPr anchor="t">
            <a:noAutofit/>
          </a:bodyPr>
          <a:lstStyle/>
          <a:p>
            <a:pPr marL="0" indent="0">
              <a:spcBef>
                <a:spcPts val="1200"/>
              </a:spcBef>
              <a:buNone/>
            </a:pPr>
            <a:r>
              <a:rPr lang="it-IT" sz="2200" dirty="0">
                <a:solidFill>
                  <a:schemeClr val="bg1"/>
                </a:solidFill>
                <a:latin typeface="Arial Rounded MT Bold" panose="020F0704030504030204" pitchFamily="34" charset="0"/>
              </a:rPr>
              <a:t>Per osservare il mondo oggi utilizziamo le telecamere, e la loro grande diffusione è stata possibile anche grazie al calo del loro prezzo. Questo calo di prezzo però porta con se un problema: la distorsione delle immagini.</a:t>
            </a:r>
            <a:endParaRPr lang="en-GB" sz="2200" dirty="0">
              <a:solidFill>
                <a:schemeClr val="bg1"/>
              </a:solidFill>
              <a:latin typeface="Arial Rounded MT Bold" panose="020F0704030504030204" pitchFamily="34" charset="0"/>
            </a:endParaRPr>
          </a:p>
          <a:p>
            <a:pPr marL="0" indent="0">
              <a:spcBef>
                <a:spcPts val="1200"/>
              </a:spcBef>
              <a:buNone/>
            </a:pPr>
            <a:r>
              <a:rPr lang="en-GB" sz="2200" dirty="0">
                <a:solidFill>
                  <a:schemeClr val="bg1"/>
                </a:solidFill>
                <a:latin typeface="Arial Rounded MT Bold" panose="020F0704030504030204" pitchFamily="34" charset="0"/>
              </a:rPr>
              <a:t>Per </a:t>
            </a:r>
            <a:r>
              <a:rPr lang="it-IT" sz="2200" dirty="0">
                <a:solidFill>
                  <a:schemeClr val="bg1"/>
                </a:solidFill>
                <a:latin typeface="Arial Rounded MT Bold" panose="020F0704030504030204" pitchFamily="34" charset="0"/>
              </a:rPr>
              <a:t>fortuna queste distorsioni sono costanti e una calibrazione permette di correggere il difetto.</a:t>
            </a:r>
          </a:p>
          <a:p>
            <a:pPr marL="0" indent="0">
              <a:spcBef>
                <a:spcPts val="1200"/>
              </a:spcBef>
              <a:buNone/>
            </a:pPr>
            <a:r>
              <a:rPr lang="it-IT" sz="2200" dirty="0">
                <a:solidFill>
                  <a:schemeClr val="bg1"/>
                </a:solidFill>
                <a:latin typeface="Arial Rounded MT Bold" panose="020F0704030504030204" pitchFamily="34" charset="0"/>
              </a:rPr>
              <a:t>Calibrare l’immagine permette anche di avere una relazione diretta fra l’unità di misura dell’immagine, i pixel, e il mondo reale, come i mm.</a:t>
            </a:r>
          </a:p>
          <a:p>
            <a:pPr marL="0" indent="0">
              <a:spcBef>
                <a:spcPts val="1200"/>
              </a:spcBef>
              <a:buNone/>
            </a:pPr>
            <a:r>
              <a:rPr lang="it-IT" sz="2200" dirty="0">
                <a:solidFill>
                  <a:schemeClr val="bg1"/>
                </a:solidFill>
                <a:latin typeface="Arial Rounded MT Bold" panose="020F0704030504030204" pitchFamily="34" charset="0"/>
              </a:rPr>
              <a:t>Nel campo della realtà aumentata una corretta calibrazione è indispensabile per avere un’iterazione più realistica fra reale e virtuale.</a:t>
            </a:r>
          </a:p>
        </p:txBody>
      </p:sp>
    </p:spTree>
    <p:extLst>
      <p:ext uri="{BB962C8B-B14F-4D97-AF65-F5344CB8AC3E}">
        <p14:creationId xmlns:p14="http://schemas.microsoft.com/office/powerpoint/2010/main" val="309158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A1634EB-CE55-4CCB-A348-112E595DBE81}"/>
              </a:ext>
            </a:extLst>
          </p:cNvPr>
          <p:cNvSpPr>
            <a:spLocks noGrp="1"/>
          </p:cNvSpPr>
          <p:nvPr>
            <p:ph type="body" idx="1"/>
          </p:nvPr>
        </p:nvSpPr>
        <p:spPr/>
        <p:txBody>
          <a:bodyPr/>
          <a:lstStyle/>
          <a:p>
            <a:r>
              <a:rPr lang="it-IT" dirty="0"/>
              <a:t>Originale</a:t>
            </a:r>
          </a:p>
        </p:txBody>
      </p:sp>
      <p:pic>
        <p:nvPicPr>
          <p:cNvPr id="8" name="Segnaposto contenuto 7" descr="Immagine che contiene interni, oggetto, cosa, parete&#10;&#10;Descrizione generata con affidabilità molto elevata">
            <a:extLst>
              <a:ext uri="{FF2B5EF4-FFF2-40B4-BE49-F238E27FC236}">
                <a16:creationId xmlns:a16="http://schemas.microsoft.com/office/drawing/2014/main" id="{C365B016-E51E-4FE8-90EB-49AFD3ADBC9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3066" y="1269990"/>
            <a:ext cx="5544000" cy="4158000"/>
          </a:xfrm>
          <a:prstGeom prst="rect">
            <a:avLst/>
          </a:prstGeom>
          <a:ln>
            <a:noFill/>
          </a:ln>
          <a:effectLst>
            <a:outerShdw blurRad="292100" dist="139700" dir="2700000" algn="tl" rotWithShape="0">
              <a:srgbClr val="333333">
                <a:alpha val="65000"/>
              </a:srgbClr>
            </a:outerShdw>
          </a:effectLst>
        </p:spPr>
      </p:pic>
      <p:sp>
        <p:nvSpPr>
          <p:cNvPr id="5" name="Segnaposto testo 4">
            <a:extLst>
              <a:ext uri="{FF2B5EF4-FFF2-40B4-BE49-F238E27FC236}">
                <a16:creationId xmlns:a16="http://schemas.microsoft.com/office/drawing/2014/main" id="{C59C3B93-FF16-4034-9E4D-C637143875C7}"/>
              </a:ext>
            </a:extLst>
          </p:cNvPr>
          <p:cNvSpPr>
            <a:spLocks noGrp="1"/>
          </p:cNvSpPr>
          <p:nvPr>
            <p:ph type="body" sz="quarter" idx="3"/>
          </p:nvPr>
        </p:nvSpPr>
        <p:spPr/>
        <p:txBody>
          <a:bodyPr/>
          <a:lstStyle/>
          <a:p>
            <a:endParaRPr lang="it-IT" dirty="0"/>
          </a:p>
          <a:p>
            <a:r>
              <a:rPr lang="it-IT" dirty="0" err="1"/>
              <a:t>Undistorted</a:t>
            </a:r>
            <a:endParaRPr lang="it-IT" dirty="0"/>
          </a:p>
        </p:txBody>
      </p:sp>
      <p:pic>
        <p:nvPicPr>
          <p:cNvPr id="10" name="Segnaposto contenuto 9" descr="Immagine che contiene interni, oggetto, cosa, monitor&#10;&#10;Descrizione generata con affidabilità molto elevata">
            <a:extLst>
              <a:ext uri="{FF2B5EF4-FFF2-40B4-BE49-F238E27FC236}">
                <a16:creationId xmlns:a16="http://schemas.microsoft.com/office/drawing/2014/main" id="{C9B02DE0-7EAE-414B-A31A-C631C373826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269990"/>
            <a:ext cx="5508000" cy="41034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234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Sezione">
  <a:themeElements>
    <a:clrScheme name="Sezion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4168</TotalTime>
  <Words>1661</Words>
  <Application>Microsoft Office PowerPoint</Application>
  <PresentationFormat>Widescreen</PresentationFormat>
  <Paragraphs>137</Paragraphs>
  <Slides>32</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Arial</vt:lpstr>
      <vt:lpstr>Arial Rounded MT Bold</vt:lpstr>
      <vt:lpstr>Calibri</vt:lpstr>
      <vt:lpstr>Cambria Math</vt:lpstr>
      <vt:lpstr>Century Gothic</vt:lpstr>
      <vt:lpstr>Wingdings 3</vt:lpstr>
      <vt:lpstr>Sezione</vt:lpstr>
      <vt:lpstr>Presentazione standard di PowerPoint</vt:lpstr>
      <vt:lpstr>Introduzione</vt:lpstr>
      <vt:lpstr>Strumenti utilizzati</vt:lpstr>
      <vt:lpstr>Che cos’è?</vt:lpstr>
      <vt:lpstr>Presentazione standard di PowerPoint</vt:lpstr>
      <vt:lpstr>Presentazione standard di PowerPoint</vt:lpstr>
      <vt:lpstr>Come Funziona</vt:lpstr>
      <vt:lpstr>Calibrazione</vt:lpstr>
      <vt:lpstr>Presentazione standard di PowerPoint</vt:lpstr>
      <vt:lpstr>Calibrazione</vt:lpstr>
      <vt:lpstr>Equazione radiale</vt:lpstr>
      <vt:lpstr>Equazione tangenziale</vt:lpstr>
      <vt:lpstr>Parametri intrinseci</vt:lpstr>
      <vt:lpstr>MArker</vt:lpstr>
      <vt:lpstr>Presentazione standard di PowerPoint</vt:lpstr>
      <vt:lpstr>Presentazione standard di PowerPoint</vt:lpstr>
      <vt:lpstr>Presentazione standard di PowerPoint</vt:lpstr>
      <vt:lpstr>Presentazione standard di PowerPoint</vt:lpstr>
      <vt:lpstr>Presentazione standard di PowerPoint</vt:lpstr>
      <vt:lpstr>MaRcatore</vt:lpstr>
      <vt:lpstr>Rilevamento contorno</vt:lpstr>
      <vt:lpstr>Stima della posa</vt:lpstr>
      <vt:lpstr>Stima della posa</vt:lpstr>
      <vt:lpstr>Markerless</vt:lpstr>
      <vt:lpstr>Markerless</vt:lpstr>
      <vt:lpstr>Features point and features descriptor</vt:lpstr>
      <vt:lpstr>Features extraction</vt:lpstr>
      <vt:lpstr>Features Match</vt:lpstr>
      <vt:lpstr>Applicazione pratica</vt:lpstr>
      <vt:lpstr>Conclusioni</vt:lpstr>
      <vt:lpstr>Riferimenti</vt:lpstr>
      <vt:lpstr>Ringraziamenti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elvis dukaj</cp:lastModifiedBy>
  <cp:revision>47</cp:revision>
  <dcterms:created xsi:type="dcterms:W3CDTF">2014-08-26T23:43:54Z</dcterms:created>
  <dcterms:modified xsi:type="dcterms:W3CDTF">2017-07-02T17:43:36Z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