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nCsevrAwjEBpUuGRHrmJU1S1Z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6d4486b39_0_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171" name="Google Shape;171;g346d4486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6d4486b39_0_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6d4486b39_0_1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185" name="Google Shape;185;g346d4486b3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6d4486b39_0_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6d4486b39_0_2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192" name="Google Shape;192;g346d4486b3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46d4486b39_0_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62e8bfa7f_1_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00" name="Google Shape;200;g3462e8bfa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462e8bfa7f_1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62e8bfa7f_2_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09" name="Google Shape;209;g3462e8bfa7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3462e8bfa7f_2_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62e8bfa7f_2_1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17" name="Google Shape;217;g3462e8bfa7f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62e8bfa7f_2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2e8bfa7f_3_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25" name="Google Shape;225;g3462e8bfa7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3462e8bfa7f_3_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6d741c5ee_0_6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233" name="Google Shape;233;g346d741c5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346d741c5ee_0_6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2e8bfa7f_3_1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241" name="Google Shape;241;g3462e8bfa7f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3462e8bfa7f_3_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62e8bfa7f_3_2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249" name="Google Shape;249;g3462e8bfa7f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3462e8bfa7f_3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6d741c5ee_0_3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257" name="Google Shape;257;g346d741c5e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346d741c5ee_0_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6d741c5ee_0_4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265" name="Google Shape;265;g346d741c5e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346d741c5ee_0_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6d741c5ee_0_6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273" name="Google Shape;273;g346d741c5e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346d741c5ee_0_6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6d741c5ee_0_5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281" name="Google Shape;281;g346d741c5e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346d741c5ee_0_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6d741c5ee_0_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29</a:t>
            </a:fld>
            <a:endParaRPr/>
          </a:p>
        </p:txBody>
      </p:sp>
      <p:sp>
        <p:nvSpPr>
          <p:cNvPr id="297" name="Google Shape;297;g346d741c5e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46d741c5ee_0_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6d741c5ee_0_1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305" name="Google Shape;305;g346d741c5e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346d741c5ee_0_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6d741c5ee_0_7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313" name="Google Shape;313;g346d741c5e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346d741c5ee_0_7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6d741c5ee_0_9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329" name="Google Shape;329;g346d741c5e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346d741c5ee_0_9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d741c5ee_0_10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337" name="Google Shape;337;g346d741c5e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346d741c5ee_0_10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6d741c5ee_0_11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347" name="Google Shape;347;g346d741c5e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346d741c5ee_0_1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6d741c5ee_0_12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355" name="Google Shape;355;g346d741c5e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346d741c5ee_0_1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6d741c5ee_0_13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363" name="Google Shape;363;g346d741c5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346d741c5ee_0_1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6d741c5ee_0_14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371" name="Google Shape;371;g346d741c5e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346d741c5ee_0_14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6d741c5ee_0_15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379" name="Google Shape;379;g346d741c5e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346d741c5ee_0_15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6d741c5ee_0_17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387" name="Google Shape;387;g346d741c5e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346d741c5ee_0_17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d4486b39_0_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08" name="Google Shape;108;g346d4486b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46d4486b39_0_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d741c5ee_0_17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395" name="Google Shape;395;g346d741c5e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346d741c5ee_0_17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6d741c5ee_0_20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03" name="Google Shape;403;g346d741c5e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346d741c5ee_0_20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6d741c5ee_0_18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12" name="Google Shape;412;g346d741c5e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346d741c5ee_0_18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6d741c5ee_0_21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20" name="Google Shape;420;g346d741c5e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346d741c5ee_0_2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6d741c5ee_0_22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429" name="Google Shape;429;g346d741c5e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346d741c5ee_0_2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6d741c5ee_0_23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37" name="Google Shape;437;g346d741c5e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346d741c5ee_0_23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6d741c5ee_0_24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46" name="Google Shape;446;g346d741c5e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346d741c5ee_0_24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6d741c5ee_0_25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453" name="Google Shape;453;g346d741c5e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346d741c5ee_0_25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6d741c5ee_0_26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460" name="Google Shape;460;g346d741c5e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346d741c5ee_0_26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6d741c5ee_0_26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467" name="Google Shape;467;g346d741c5e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346d741c5ee_0_2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6d741c5ee_0_27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474" name="Google Shape;474;g346d741c5e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346d741c5ee_0_27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46d741c5ee_0_27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481" name="Google Shape;481;g346d741c5e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346d741c5ee_0_27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2876940" y="187380"/>
            <a:ext cx="5118120" cy="8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5248275" y="2559050"/>
            <a:ext cx="6584950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1031875" y="565150"/>
            <a:ext cx="6584950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12954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55118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0" y="0"/>
            <a:ext cx="10871640" cy="7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4598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r>
              <a:rPr lang="pt-BR" sz="3000"/>
              <a:t/>
            </a:r>
            <a:br>
              <a:rPr lang="pt-BR" sz="3000"/>
            </a:br>
            <a:r>
              <a:rPr lang="pt-BR" sz="3000"/>
              <a:t>ANÁLISE DO CONSUMO ENERGÉTICO DE REFRIGERADORES EM TEMPO REAL</a:t>
            </a:r>
            <a:r>
              <a:rPr lang="pt-BR"/>
              <a:t/>
            </a:r>
            <a:br>
              <a:rPr lang="pt-BR"/>
            </a:b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294967295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/>
              <a:t> 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Aluno: Elvis Fernandes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Corientador: Clóvis Antônio Petry, Dr. Eng. 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Florianópolis, 2025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	🡪 </a:t>
            </a:r>
            <a:r>
              <a:rPr lang="pt-BR" sz="2800"/>
              <a:t>É levado em consideração durante os testes a precisão e a eficiência do protótipo, visando validar a proposta bem como sugerir melhorias futuras.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 b="1"/>
              <a:t>	</a:t>
            </a:r>
            <a:endParaRPr sz="2800" b="1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	🡪 Este estudo visa evitar o desperdício de energia em refrigeradores e preservar os recursos energéticos, bem como melhorar o gerenciamento de energia e a tomada de decisões sustentáveis.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Revisão bibliográfica 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elétrica;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alternada (CA);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tensão ou diferença de potencial;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energia;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senoide;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função periódica;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defasagem;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Revisão bibliográfica 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fasores;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média;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valor RMS ou eficaz;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aparente;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fator de potência;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complexa;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medição de potência;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o custo do consumo de energia elétrica;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6d4486b39_0_12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75" name="Google Shape;175;g346d4486b39_0_12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Revisão bibliográfica 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rendimento;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interface SPI.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1)	Revisão bibliográfica e análise os parâmetros e as diretrizes referentes ao projeto;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2)	Escolher e montar os componentes;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3) 	Gravar o </a:t>
            </a:r>
            <a:r>
              <a:rPr lang="pt-BR" sz="2800" i="1"/>
              <a:t>firmware (arduino UNO)</a:t>
            </a:r>
            <a:r>
              <a:rPr lang="pt-BR" sz="2800"/>
              <a:t>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4)	Testes unitários (</a:t>
            </a:r>
            <a:r>
              <a:rPr lang="pt-BR" sz="2800" i="1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5)  Teste de integração (</a:t>
            </a:r>
            <a:r>
              <a:rPr lang="pt-BR" sz="2800" i="1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6) Validar os objetivos específicos de cada componente;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7) Montagem do </a:t>
            </a:r>
            <a:r>
              <a:rPr lang="pt-BR" sz="2800" i="1"/>
              <a:t>hardware </a:t>
            </a:r>
            <a:r>
              <a:rPr lang="pt-BR" sz="2800"/>
              <a:t>em uma </a:t>
            </a:r>
            <a:r>
              <a:rPr lang="pt-BR" sz="2800" i="1"/>
              <a:t>PCB </a:t>
            </a:r>
            <a:r>
              <a:rPr lang="pt-BR" sz="2800"/>
              <a:t>em forma de um protótipo;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6d4486b39_0_1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9" name="Google Shape;189;g346d4486b39_0_18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8)	 </a:t>
            </a:r>
            <a:r>
              <a:rPr lang="pt-BR" sz="2800">
                <a:solidFill>
                  <a:schemeClr val="dk1"/>
                </a:solidFill>
              </a:rPr>
              <a:t>Gravar o </a:t>
            </a:r>
            <a:r>
              <a:rPr lang="pt-BR" sz="2800" i="1">
                <a:solidFill>
                  <a:schemeClr val="dk1"/>
                </a:solidFill>
              </a:rPr>
              <a:t>firmware (PCB);</a:t>
            </a:r>
            <a:endParaRPr i="1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9)	 </a:t>
            </a:r>
            <a:r>
              <a:rPr lang="pt-BR" sz="2800">
                <a:solidFill>
                  <a:schemeClr val="dk1"/>
                </a:solidFill>
              </a:rPr>
              <a:t>Testes unitários </a:t>
            </a:r>
            <a:r>
              <a:rPr lang="pt-BR" sz="2800" i="1">
                <a:solidFill>
                  <a:schemeClr val="dk1"/>
                </a:solidFill>
              </a:rPr>
              <a:t>(PCB);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10) </a:t>
            </a:r>
            <a:r>
              <a:rPr lang="pt-BR" sz="2800">
                <a:solidFill>
                  <a:schemeClr val="dk1"/>
                </a:solidFill>
              </a:rPr>
              <a:t>Teste de integração </a:t>
            </a:r>
            <a:r>
              <a:rPr lang="pt-BR" sz="2800" i="1">
                <a:solidFill>
                  <a:schemeClr val="dk1"/>
                </a:solidFill>
              </a:rPr>
              <a:t>(PCB);</a:t>
            </a:r>
            <a:endParaRPr i="1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11) </a:t>
            </a:r>
            <a:r>
              <a:rPr lang="pt-BR" sz="2800">
                <a:solidFill>
                  <a:schemeClr val="dk1"/>
                </a:solidFill>
              </a:rPr>
              <a:t>Validar os objetivos específicos de cada</a:t>
            </a:r>
            <a:endParaRPr sz="28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componente;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12) </a:t>
            </a:r>
            <a:r>
              <a:rPr lang="pt-BR" sz="2800">
                <a:solidFill>
                  <a:schemeClr val="dk1"/>
                </a:solidFill>
              </a:rPr>
              <a:t>Coletar os dados via </a:t>
            </a:r>
            <a:r>
              <a:rPr lang="pt-BR" sz="2800" i="1">
                <a:solidFill>
                  <a:schemeClr val="dk1"/>
                </a:solidFill>
              </a:rPr>
              <a:t>smartphone </a:t>
            </a:r>
            <a:r>
              <a:rPr lang="pt-BR" sz="2800">
                <a:solidFill>
                  <a:schemeClr val="dk1"/>
                </a:solidFill>
              </a:rPr>
              <a:t>e </a:t>
            </a:r>
            <a:r>
              <a:rPr lang="pt-BR" sz="2800" i="1">
                <a:solidFill>
                  <a:schemeClr val="dk1"/>
                </a:solidFill>
              </a:rPr>
              <a:t>PC</a:t>
            </a:r>
            <a:r>
              <a:rPr lang="pt-BR" sz="2800">
                <a:solidFill>
                  <a:schemeClr val="dk1"/>
                </a:solidFill>
              </a:rPr>
              <a:t>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13) </a:t>
            </a:r>
            <a:r>
              <a:rPr lang="pt-BR" sz="2800">
                <a:solidFill>
                  <a:schemeClr val="dk1"/>
                </a:solidFill>
              </a:rPr>
              <a:t>Validar os objetivos específicos de cada</a:t>
            </a:r>
            <a:endParaRPr sz="28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componente;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14) </a:t>
            </a:r>
            <a:r>
              <a:rPr lang="pt-BR" sz="2800">
                <a:solidFill>
                  <a:schemeClr val="dk1"/>
                </a:solidFill>
              </a:rPr>
              <a:t>Registrar os dados;</a:t>
            </a:r>
            <a:endParaRPr sz="28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15) Calcular a energia consumida e o custo.</a:t>
            </a:r>
            <a:endParaRPr sz="28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6d4486b39_0_2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96" name="Google Shape;196;g346d4486b39_0_24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dk1"/>
                </a:solidFill>
              </a:rPr>
              <a:t>PCB - ESQUEMÁTICO 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97" name="Google Shape;197;g346d4486b3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00" y="2009675"/>
            <a:ext cx="6951424" cy="4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62e8bfa7f_1_0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04" name="Google Shape;204;g3462e8bfa7f_1_0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dk1"/>
                </a:solidFill>
              </a:rPr>
              <a:t>PCB - DIAGRAMA DE BLOCOS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05" name="Google Shape;205;g3462e8bfa7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73" y="2132012"/>
            <a:ext cx="8470760" cy="49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62e8bfa7f_2_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13" name="Google Shape;213;g3462e8bfa7f_2_1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dk1"/>
                </a:solidFill>
              </a:rPr>
              <a:t>PCB - DIAGRAMA DE BLOCOS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14" name="Google Shape;214;g3462e8bfa7f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50" y="2484625"/>
            <a:ext cx="40195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62e8bfa7f_2_13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21" name="Google Shape;221;g3462e8bfa7f_2_13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1" dirty="0">
                <a:solidFill>
                  <a:schemeClr val="dk1"/>
                </a:solidFill>
              </a:rPr>
              <a:t>FIRMWARE </a:t>
            </a:r>
            <a:r>
              <a:rPr lang="pt-BR" sz="2700" b="1" dirty="0">
                <a:solidFill>
                  <a:schemeClr val="dk1"/>
                </a:solidFill>
              </a:rPr>
              <a:t>- FLUXOGRAMA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22" name="Google Shape;222;g3462e8bfa7f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175" y="2014850"/>
            <a:ext cx="8115355" cy="5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1) Introdução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1.1) Problema de Pesquisa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1.2) Justificativa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1.3) Objetivos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1.3.1) Objetivo Geral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1.3.2) Objetivos Específicos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2) Desenvolvimento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3) Metodologia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4) Análise e Discussão dos Resultados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/>
              <a:t>5) Conclusão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2e8bfa7f_3_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29" name="Google Shape;229;g3462e8bfa7f_3_1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1" dirty="0">
                <a:solidFill>
                  <a:schemeClr val="dk1"/>
                </a:solidFill>
              </a:rPr>
              <a:t>SOFTWARE </a:t>
            </a:r>
            <a:r>
              <a:rPr lang="pt-BR" sz="2700" b="1" dirty="0">
                <a:solidFill>
                  <a:schemeClr val="dk1"/>
                </a:solidFill>
              </a:rPr>
              <a:t>- FLUXOGRAMA - Parte 1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30" name="Google Shape;230;g3462e8bfa7f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38" y="2024725"/>
            <a:ext cx="7889425" cy="53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6d741c5ee_0_60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37" name="Google Shape;237;g346d741c5ee_0_60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1" dirty="0">
                <a:solidFill>
                  <a:schemeClr val="dk1"/>
                </a:solidFill>
              </a:rPr>
              <a:t>SOFTWARE </a:t>
            </a:r>
            <a:r>
              <a:rPr lang="pt-BR" sz="2700" b="1" dirty="0">
                <a:solidFill>
                  <a:schemeClr val="dk1"/>
                </a:solidFill>
              </a:rPr>
              <a:t>- FLUXOGRAMA - Parte 2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38" name="Google Shape;238;g346d741c5e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38" y="1961825"/>
            <a:ext cx="7746633" cy="53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62e8bfa7f_3_1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45" name="Google Shape;245;g3462e8bfa7f_3_11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1" dirty="0">
                <a:solidFill>
                  <a:schemeClr val="dk1"/>
                </a:solidFill>
              </a:rPr>
              <a:t>SOFTWARE </a:t>
            </a:r>
            <a:r>
              <a:rPr lang="pt-BR" sz="2700" b="1" dirty="0">
                <a:solidFill>
                  <a:schemeClr val="dk1"/>
                </a:solidFill>
              </a:rPr>
              <a:t>- FLUXOGRAMA - Parte 3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46" name="Google Shape;246;g3462e8bfa7f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00" y="2149950"/>
            <a:ext cx="7161701" cy="52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62e8bfa7f_3_2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53" name="Google Shape;253;g3462e8bfa7f_3_26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i="1" dirty="0" smtClean="0">
                <a:solidFill>
                  <a:schemeClr val="dk1"/>
                </a:solidFill>
              </a:rPr>
              <a:t>SOFTWARE (</a:t>
            </a:r>
            <a:r>
              <a:rPr lang="pt-BR" sz="2700" b="1" i="1" dirty="0">
                <a:solidFill>
                  <a:schemeClr val="dk1"/>
                </a:solidFill>
              </a:rPr>
              <a:t>script) </a:t>
            </a:r>
            <a:r>
              <a:rPr lang="pt-BR" sz="2700" b="1" dirty="0">
                <a:solidFill>
                  <a:schemeClr val="dk1"/>
                </a:solidFill>
              </a:rPr>
              <a:t>- FLUXOGRAMA - Parte 4</a:t>
            </a: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54" name="Google Shape;254;g3462e8bfa7f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00" y="1909550"/>
            <a:ext cx="6999100" cy="5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6d741c5ee_0_3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61" name="Google Shape;261;g346d741c5ee_0_34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784626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dk1"/>
                </a:solidFill>
              </a:rPr>
              <a:t>Tela Inicial do Analisador Energético de Refrigeradores em Tempo </a:t>
            </a:r>
            <a:r>
              <a:rPr lang="pt-BR" sz="2700" b="1" dirty="0" smtClean="0">
                <a:solidFill>
                  <a:schemeClr val="dk1"/>
                </a:solidFill>
              </a:rPr>
              <a:t>Real</a:t>
            </a: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700" b="1" dirty="0" smtClean="0">
              <a:solidFill>
                <a:schemeClr val="dk1"/>
              </a:solidFill>
            </a:endParaRPr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5" name="Google Shape;262;g346d741c5ee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00" y="2339306"/>
            <a:ext cx="8283481" cy="454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6d741c5ee_0_42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69" name="Google Shape;269;g346d741c5ee_0_42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9736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Tela Inicial de Cadastro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70" name="Google Shape;270;g346d741c5e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50" y="2726613"/>
            <a:ext cx="32289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6d741c5ee_0_6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77" name="Google Shape;277;g346d741c5ee_0_68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9736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Tela Inicial de Monitor de Consumo Energético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78" name="Google Shape;278;g346d741c5ee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013" y="2792925"/>
            <a:ext cx="4219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6d741c5ee_0_5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85" name="Google Shape;285;g346d741c5ee_0_51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9736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Arquivo de dados extraídos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86" name="Google Shape;286;g346d741c5e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00" y="2129975"/>
            <a:ext cx="6857575" cy="51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800" b="1">
                <a:solidFill>
                  <a:schemeClr val="dk1"/>
                </a:solidFill>
              </a:rPr>
              <a:t>Integração dos componentes na PCB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425" y="2313175"/>
            <a:ext cx="4001126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6d741c5ee_0_9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01" name="Google Shape;301;g346d741c5ee_0_9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7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700" b="1" dirty="0" smtClean="0">
                <a:solidFill>
                  <a:schemeClr val="dk1"/>
                </a:solidFill>
              </a:rPr>
              <a:t>4.1 </a:t>
            </a:r>
            <a:r>
              <a:rPr lang="pt-BR" sz="2700" b="1" dirty="0">
                <a:solidFill>
                  <a:schemeClr val="dk1"/>
                </a:solidFill>
              </a:rPr>
              <a:t>Teste de Comunicação entre PCB e </a:t>
            </a:r>
            <a:r>
              <a:rPr lang="pt-BR" sz="2700" b="1" dirty="0" smtClean="0">
                <a:solidFill>
                  <a:schemeClr val="dk1"/>
                </a:solidFill>
              </a:rPr>
              <a:t>Software</a:t>
            </a: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7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7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7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302;g346d741c5e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375" y="3087742"/>
            <a:ext cx="53149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 b="1"/>
              <a:t>1.1) Problema de Pesquisa</a:t>
            </a:r>
            <a:endParaRPr/>
          </a:p>
          <a:p>
            <a:pPr marL="0" lvl="0" indent="45720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Evitar o desperdício de energia em refrigeradores e preservar os recursos energéticos.</a:t>
            </a:r>
            <a:endParaRPr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6d741c5ee_0_1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09" name="Google Shape;309;g346d741c5ee_0_18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9365302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7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700" b="1" dirty="0" smtClean="0">
                <a:solidFill>
                  <a:schemeClr val="dk1"/>
                </a:solidFill>
              </a:rPr>
              <a:t>4.2 </a:t>
            </a:r>
            <a:r>
              <a:rPr lang="pt-BR" sz="2700" b="1" dirty="0">
                <a:solidFill>
                  <a:schemeClr val="dk1"/>
                </a:solidFill>
              </a:rPr>
              <a:t>Teste de Cadastro de </a:t>
            </a:r>
            <a:r>
              <a:rPr lang="pt-BR" sz="2700" b="1" dirty="0" smtClean="0">
                <a:solidFill>
                  <a:schemeClr val="dk1"/>
                </a:solidFill>
              </a:rPr>
              <a:t>Refrigerador</a:t>
            </a: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8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310;g346d741c5e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76" y="3088289"/>
            <a:ext cx="8571532" cy="255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6d741c5ee_0_7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17" name="Google Shape;317;g346d741c5ee_0_78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lang="pt-BR" sz="2800" b="1" dirty="0" smtClean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 dirty="0" smtClean="0">
                <a:solidFill>
                  <a:schemeClr val="dk1"/>
                </a:solidFill>
              </a:rPr>
              <a:t>4.2 </a:t>
            </a:r>
            <a:r>
              <a:rPr lang="pt-BR" sz="2800" b="1" dirty="0">
                <a:solidFill>
                  <a:schemeClr val="dk1"/>
                </a:solidFill>
              </a:rPr>
              <a:t>Teste de Cadastro de Refrigerador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g346d741c5ee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13" y="3028525"/>
            <a:ext cx="869367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6d741c5ee_0_93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 dirty="0"/>
              <a:t>4) ANÁLISE E DISCUSSÃO DOS RESULTADOS</a:t>
            </a:r>
            <a:endParaRPr/>
          </a:p>
        </p:txBody>
      </p:sp>
      <p:sp>
        <p:nvSpPr>
          <p:cNvPr id="333" name="Google Shape;333;g346d741c5ee_0_93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Refrigerador Cadastrado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g346d741c5ee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36" y="2345686"/>
            <a:ext cx="7774500" cy="4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6d741c5ee_0_10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41" name="Google Shape;341;g346d741c5ee_0_104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Refrigerador Cadastrado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g346d741c5e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3" y="2225275"/>
            <a:ext cx="4785450" cy="51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46d741c5ee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525" y="2225275"/>
            <a:ext cx="37052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46d741c5ee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528" y="5527275"/>
            <a:ext cx="3076172" cy="16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6d741c5ee_0_11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51" name="Google Shape;351;g346d741c5ee_0_116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Refrigerador Cadastrado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g346d741c5ee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13" y="2256775"/>
            <a:ext cx="6782275" cy="50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6d741c5ee_0_129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59" name="Google Shape;359;g346d741c5ee_0_129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Refrigerador Cadastrado</a:t>
            </a: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g346d741c5ee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87" y="2159900"/>
            <a:ext cx="4687425" cy="50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6d741c5ee_0_13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67" name="Google Shape;367;g346d741c5ee_0_138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Comunicação de Dados com o </a:t>
            </a:r>
            <a:r>
              <a:rPr lang="pt-BR" sz="2800" b="1" i="1">
                <a:solidFill>
                  <a:schemeClr val="dk1"/>
                </a:solidFill>
              </a:rPr>
              <a:t>smartphone</a:t>
            </a: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g346d741c5ee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74" y="2614150"/>
            <a:ext cx="5425450" cy="4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6d741c5ee_0_14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75" name="Google Shape;375;g346d741c5ee_0_146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Comunicação de Dados com o </a:t>
            </a:r>
            <a:r>
              <a:rPr lang="pt-BR" sz="2800" b="1" i="1">
                <a:solidFill>
                  <a:schemeClr val="dk1"/>
                </a:solidFill>
              </a:rPr>
              <a:t>smartphone</a:t>
            </a: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6" name="Google Shape;376;g346d741c5ee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88" y="2682525"/>
            <a:ext cx="4776124" cy="46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6d741c5ee_0_15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83" name="Google Shape;383;g346d741c5ee_0_154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Comunicação de Dados com o </a:t>
            </a:r>
            <a:r>
              <a:rPr lang="pt-BR" sz="2800" b="1" i="1">
                <a:solidFill>
                  <a:schemeClr val="dk1"/>
                </a:solidFill>
              </a:rPr>
              <a:t>smartphone</a:t>
            </a: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g346d741c5ee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87" y="2839100"/>
            <a:ext cx="7601014" cy="4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6d741c5ee_0_170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91" name="Google Shape;391;g346d741c5ee_0_170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4.3 Teste de Comunicação de Dados com o S</a:t>
            </a:r>
            <a:r>
              <a:rPr lang="pt-BR" sz="2800" b="1" i="1">
                <a:solidFill>
                  <a:schemeClr val="dk1"/>
                </a:solidFill>
              </a:rPr>
              <a:t>martphone</a:t>
            </a: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g346d741c5ee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850" y="2523998"/>
            <a:ext cx="7602001" cy="495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d4486b39_0_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2" name="Google Shape;112;g346d4486b39_0_6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 b="1"/>
              <a:t>1.2) Justificativa</a:t>
            </a:r>
            <a:endParaRPr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/>
              <a:t>Em geral, os refrigeradores não possuem um sistema de monitoramento capaz de medir o consumo de energia, a temperatura, e a abertura de portas e que faça conexão com computador e com </a:t>
            </a:r>
            <a:r>
              <a:rPr lang="pt-BR" sz="2800" i="1"/>
              <a:t>smartphone </a:t>
            </a:r>
            <a:r>
              <a:rPr lang="pt-BR" sz="2800"/>
              <a:t>para analisar os dados a fim de avaliar o seu desempenho energético.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6d741c5ee_0_177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99" name="Google Shape;399;g346d741c5ee_0_177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 não abrir a porta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0" name="Google Shape;400;g346d741c5ee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63" y="2832950"/>
            <a:ext cx="8219775" cy="41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6d741c5ee_0_200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07" name="Google Shape;407;g346d741c5ee_0_200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 não abrir a porta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g346d741c5ee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88" y="3371388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46d741c5ee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400" y="3542850"/>
            <a:ext cx="38671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6d741c5ee_0_18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16" name="Google Shape;416;g346d741c5ee_0_186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hora, abrir a porta 3 vezes por 1 minuto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g346d741c5ee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88" y="2882350"/>
            <a:ext cx="8526326" cy="4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6d741c5ee_0_213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24" name="Google Shape;424;g346d741c5ee_0_213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 não abrir a porta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g346d741c5ee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5" y="3371400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46d741c5ee_0_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100" y="3566663"/>
            <a:ext cx="38004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6d741c5ee_0_225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33" name="Google Shape;433;g346d741c5ee_0_225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hora, abrir a porta a cada 10 minutos por 10 segundos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g346d741c5ee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37" y="3063925"/>
            <a:ext cx="8436326" cy="4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6d741c5ee_0_232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41" name="Google Shape;441;g346d741c5ee_0_232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>
                <a:solidFill>
                  <a:schemeClr val="dk1"/>
                </a:solidFill>
              </a:rPr>
              <a:t>4.4 Testes de </a:t>
            </a:r>
            <a:r>
              <a:rPr lang="pt-BR" sz="2800" b="1" i="1">
                <a:solidFill>
                  <a:schemeClr val="dk1"/>
                </a:solidFill>
              </a:rPr>
              <a:t>Software </a:t>
            </a:r>
            <a:r>
              <a:rPr lang="pt-BR" sz="2800" b="1">
                <a:solidFill>
                  <a:schemeClr val="dk1"/>
                </a:solidFill>
              </a:rPr>
              <a:t>- Por uma hora não abrir a porta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 i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g346d741c5ee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1413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46d741c5ee_0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00" y="3533350"/>
            <a:ext cx="3790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6d741c5ee_0_24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 dirty="0"/>
              <a:t>4) ANÁLISE E DISCUSSÃO DOS RESULTADOS</a:t>
            </a:r>
            <a:endParaRPr/>
          </a:p>
        </p:txBody>
      </p:sp>
      <p:sp>
        <p:nvSpPr>
          <p:cNvPr id="450" name="Google Shape;450;g346d741c5ee_0_246"/>
          <p:cNvSpPr txBox="1">
            <a:spLocks noGrp="1"/>
          </p:cNvSpPr>
          <p:nvPr>
            <p:ph type="body" idx="4294967295"/>
          </p:nvPr>
        </p:nvSpPr>
        <p:spPr>
          <a:xfrm>
            <a:off x="964642" y="1557495"/>
            <a:ext cx="8822453" cy="556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 dirty="0" smtClean="0">
                <a:solidFill>
                  <a:schemeClr val="dk1"/>
                </a:solidFill>
              </a:rPr>
              <a:t>Considerações </a:t>
            </a:r>
            <a:r>
              <a:rPr lang="pt-BR" sz="2800" b="1" dirty="0">
                <a:solidFill>
                  <a:schemeClr val="dk1"/>
                </a:solidFill>
              </a:rPr>
              <a:t>sobre os testes: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>
                <a:solidFill>
                  <a:schemeClr val="dk1"/>
                </a:solidFill>
              </a:rPr>
              <a:t>A corrente elétrica, a potência ativa e o fator de potência são diretamente proporcionais porque tiveram oscilações sincronizadas ao longo do tempo e nos mesmos instantes de tempo. O gráfico da temperatura interna do refrigerador mostrou que o seu valor decresceu após o acionamento do compressor e cresceu após o processo de degelo a fim de manter a temperatura dentro de uma faixa desejada. </a:t>
            </a:r>
            <a:endParaRPr sz="19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dirty="0">
                <a:solidFill>
                  <a:schemeClr val="dk1"/>
                </a:solidFill>
              </a:rPr>
              <a:t>Para os testes com abertura e fechamento de porta a temperatura interna cresceu gradativamente enquanto a porta estava aberta e decresceu gradativamente enquanto estava fechada. Portanto foi possível constatar que a temperatura interna do refrigerador é diretamente proporcional à corrente elétrica, à potência ativa e ao fator de potência.</a:t>
            </a:r>
            <a:endParaRPr sz="19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6d741c5ee_0_255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457" name="Google Shape;457;g346d741c5ee_0_255"/>
          <p:cNvSpPr txBox="1">
            <a:spLocks noGrp="1"/>
          </p:cNvSpPr>
          <p:nvPr>
            <p:ph type="body" idx="4294967295"/>
          </p:nvPr>
        </p:nvSpPr>
        <p:spPr>
          <a:xfrm>
            <a:off x="1054840" y="1698170"/>
            <a:ext cx="8752352" cy="51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pt-BR" sz="2800" b="1" dirty="0">
                <a:solidFill>
                  <a:schemeClr val="dk1"/>
                </a:solidFill>
              </a:rPr>
              <a:t>Considerações sobre os testes:</a:t>
            </a: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>
                <a:solidFill>
                  <a:schemeClr val="dk1"/>
                </a:solidFill>
              </a:rPr>
              <a:t>Com relação ao consumo energético, a </a:t>
            </a:r>
            <a:r>
              <a:rPr lang="pt-BR" sz="1900" b="1" dirty="0" err="1">
                <a:solidFill>
                  <a:schemeClr val="dk1"/>
                </a:solidFill>
              </a:rPr>
              <a:t>frequência</a:t>
            </a:r>
            <a:r>
              <a:rPr lang="pt-BR" sz="1900" b="1" dirty="0">
                <a:solidFill>
                  <a:schemeClr val="dk1"/>
                </a:solidFill>
              </a:rPr>
              <a:t> de abertura de porta fez aumentar o consumo energético, influenciando no rendimento do refrigerador. Com o compressor ligado a potência ativa variou de 125 W até 155 W, e em processo de degelo a potência ativa ficou próximo dos 200 W. O refrigerador tem uma potência nominal de 242 W e em degelo de 218 W. </a:t>
            </a:r>
            <a:endParaRPr sz="19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>
                <a:solidFill>
                  <a:schemeClr val="dk1"/>
                </a:solidFill>
              </a:rPr>
              <a:t>Portanto o rendimento do refrigerador com o compressor ligado variou de 51,65 % a 64,05 %, em processo de degelo o rendimento foi de 82,64 %. O erro absoluto em degelo foi de 18 W e o erro relativo foi de 8,26 %</a:t>
            </a:r>
            <a:endParaRPr sz="19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>
                <a:solidFill>
                  <a:schemeClr val="dk1"/>
                </a:solidFill>
              </a:rPr>
              <a:t>A tensão elétrica, a </a:t>
            </a:r>
            <a:r>
              <a:rPr lang="pt-BR" sz="1900" b="1" dirty="0" err="1">
                <a:solidFill>
                  <a:schemeClr val="dk1"/>
                </a:solidFill>
              </a:rPr>
              <a:t>frequência</a:t>
            </a:r>
            <a:r>
              <a:rPr lang="pt-BR" sz="1900" b="1" dirty="0">
                <a:solidFill>
                  <a:schemeClr val="dk1"/>
                </a:solidFill>
              </a:rPr>
              <a:t> e a temperatura ambiente tiveram poucas variações e não influenciaram significativamente nos testes. </a:t>
            </a:r>
            <a:endParaRPr sz="19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6d741c5ee_0_261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464" name="Google Shape;464;g346d741c5ee_0_261"/>
          <p:cNvSpPr txBox="1">
            <a:spLocks noGrp="1"/>
          </p:cNvSpPr>
          <p:nvPr>
            <p:ph type="body" idx="4294967295"/>
          </p:nvPr>
        </p:nvSpPr>
        <p:spPr>
          <a:xfrm>
            <a:off x="1426866" y="1588801"/>
            <a:ext cx="8279842" cy="419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 b="1" dirty="0" smtClean="0">
                <a:solidFill>
                  <a:schemeClr val="dk1"/>
                </a:solidFill>
              </a:rPr>
              <a:t>O </a:t>
            </a:r>
            <a:r>
              <a:rPr lang="pt-BR" sz="2000" b="1" dirty="0">
                <a:solidFill>
                  <a:schemeClr val="dk1"/>
                </a:solidFill>
              </a:rPr>
              <a:t>relatório gerado no fim dos testes indica que o consumo energético e o rendimento podem variar de acordo com a temperatura interna do refrigerador, com o período de funcionamento do compressor, com o período de processo de degelo e com a </a:t>
            </a:r>
            <a:r>
              <a:rPr lang="pt-BR" sz="2000" b="1" dirty="0" err="1">
                <a:solidFill>
                  <a:schemeClr val="dk1"/>
                </a:solidFill>
              </a:rPr>
              <a:t>frequência</a:t>
            </a:r>
            <a:r>
              <a:rPr lang="pt-BR" sz="2000" b="1" dirty="0">
                <a:solidFill>
                  <a:schemeClr val="dk1"/>
                </a:solidFill>
              </a:rPr>
              <a:t> da abertura da porta do refrigerador. O </a:t>
            </a:r>
            <a:r>
              <a:rPr lang="pt-BR" sz="2000" b="1" i="1" dirty="0">
                <a:solidFill>
                  <a:schemeClr val="dk1"/>
                </a:solidFill>
              </a:rPr>
              <a:t>software </a:t>
            </a:r>
            <a:r>
              <a:rPr lang="pt-BR" sz="2000" b="1" dirty="0">
                <a:solidFill>
                  <a:schemeClr val="dk1"/>
                </a:solidFill>
              </a:rPr>
              <a:t>desenvolvido em </a:t>
            </a:r>
            <a:r>
              <a:rPr lang="pt-BR" sz="2000" b="1" i="1" dirty="0" err="1">
                <a:solidFill>
                  <a:schemeClr val="dk1"/>
                </a:solidFill>
              </a:rPr>
              <a:t>Python</a:t>
            </a:r>
            <a:r>
              <a:rPr lang="pt-BR" sz="2000" b="1" i="1" dirty="0">
                <a:solidFill>
                  <a:schemeClr val="dk1"/>
                </a:solidFill>
              </a:rPr>
              <a:t> </a:t>
            </a:r>
            <a:r>
              <a:rPr lang="pt-BR" sz="2000" b="1" dirty="0">
                <a:solidFill>
                  <a:schemeClr val="dk1"/>
                </a:solidFill>
              </a:rPr>
              <a:t>permitiu a conexão com o </a:t>
            </a:r>
            <a:r>
              <a:rPr lang="pt-BR" sz="2000" b="1" i="1" dirty="0">
                <a:solidFill>
                  <a:schemeClr val="dk1"/>
                </a:solidFill>
              </a:rPr>
              <a:t>hardware </a:t>
            </a:r>
            <a:r>
              <a:rPr lang="pt-BR" sz="2000" b="1" dirty="0">
                <a:solidFill>
                  <a:schemeClr val="dk1"/>
                </a:solidFill>
              </a:rPr>
              <a:t>bem como coletar, processar, armazenar, analisar os dados, exibir as informações necessárias e emitir alertas de transições de estados que podem indicar anomalias.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46d741c5ee_0_267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471" name="Google Shape;471;g346d741c5ee_0_267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320273" cy="6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>
                <a:solidFill>
                  <a:schemeClr val="dk1"/>
                </a:solidFill>
              </a:rPr>
              <a:t>O sensor de energia AC PZEM-004T-100A-V3.0 permitiu a medição de potência ativa e dois sensores de temperatura DS18B20 permitiram as medições da temperatura interna do refrigerador e da temperatura ambiente, além do sensor de porta que permitiu a verificação de abertura e fechamento da porta do refrigerador. A comunicação de dados com o computador foi feita via USB  por um cabo USB-TTL enquanto que a comunicação de dados com o </a:t>
            </a:r>
            <a:r>
              <a:rPr lang="pt-BR" sz="1900" b="1" i="1" dirty="0" err="1">
                <a:solidFill>
                  <a:schemeClr val="dk1"/>
                </a:solidFill>
              </a:rPr>
              <a:t>smartphone</a:t>
            </a:r>
            <a:r>
              <a:rPr lang="pt-BR" sz="1900" b="1" dirty="0">
                <a:solidFill>
                  <a:schemeClr val="dk1"/>
                </a:solidFill>
              </a:rPr>
              <a:t> foi feita utilizando o módulo </a:t>
            </a:r>
            <a:r>
              <a:rPr lang="pt-BR" sz="1900" b="1" i="1" dirty="0" err="1">
                <a:solidFill>
                  <a:schemeClr val="dk1"/>
                </a:solidFill>
              </a:rPr>
              <a:t>bluetooth</a:t>
            </a:r>
            <a:r>
              <a:rPr lang="pt-BR" sz="1900" b="1" i="1" dirty="0">
                <a:solidFill>
                  <a:schemeClr val="dk1"/>
                </a:solidFill>
              </a:rPr>
              <a:t> </a:t>
            </a:r>
            <a:r>
              <a:rPr lang="pt-BR" sz="1900" b="1" dirty="0">
                <a:solidFill>
                  <a:schemeClr val="dk1"/>
                </a:solidFill>
              </a:rPr>
              <a:t>HC-05. </a:t>
            </a:r>
            <a:endParaRPr sz="19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 b="1"/>
              <a:t>1.3) Objetivos</a:t>
            </a:r>
            <a:endParaRPr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9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900" b="1"/>
              <a:t>1.3.1) Objetivo Geral</a:t>
            </a:r>
            <a:endParaRPr/>
          </a:p>
          <a:p>
            <a:pPr marL="0" marR="0" lvl="0" indent="45720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2800"/>
              <a:t>O objetivo geral deste projeto é desenvolver um sistema de monitoramento energético para refrigeradores, com capacidade de medição de energia e temperatura.</a:t>
            </a: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6d741c5ee_0_273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478" name="Google Shape;478;g346d741c5ee_0_273"/>
          <p:cNvSpPr txBox="1">
            <a:spLocks noGrp="1"/>
          </p:cNvSpPr>
          <p:nvPr>
            <p:ph type="body" idx="4294967295"/>
          </p:nvPr>
        </p:nvSpPr>
        <p:spPr>
          <a:xfrm>
            <a:off x="1296000" y="1136625"/>
            <a:ext cx="8390611" cy="6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 b="1" dirty="0" smtClean="0">
                <a:solidFill>
                  <a:schemeClr val="dk1"/>
                </a:solidFill>
              </a:rPr>
              <a:t>O </a:t>
            </a:r>
            <a:r>
              <a:rPr lang="pt-BR" sz="1900" b="1" dirty="0">
                <a:solidFill>
                  <a:schemeClr val="dk1"/>
                </a:solidFill>
              </a:rPr>
              <a:t>protótipo pode ser melhorado, e projetado para ter memória interna para poder armazenar os dados em um SD </a:t>
            </a:r>
            <a:r>
              <a:rPr lang="pt-BR" sz="1900" b="1" dirty="0" err="1">
                <a:solidFill>
                  <a:schemeClr val="dk1"/>
                </a:solidFill>
              </a:rPr>
              <a:t>Card</a:t>
            </a:r>
            <a:r>
              <a:rPr lang="pt-BR" sz="1900" b="1" dirty="0">
                <a:solidFill>
                  <a:schemeClr val="dk1"/>
                </a:solidFill>
              </a:rPr>
              <a:t>, um relógio em tempo real (</a:t>
            </a:r>
            <a:r>
              <a:rPr lang="pt-BR" sz="1900" b="1" dirty="0" err="1">
                <a:solidFill>
                  <a:schemeClr val="dk1"/>
                </a:solidFill>
              </a:rPr>
              <a:t>real-time-clock</a:t>
            </a:r>
            <a:r>
              <a:rPr lang="pt-BR" sz="1900" b="1" dirty="0">
                <a:solidFill>
                  <a:schemeClr val="dk1"/>
                </a:solidFill>
              </a:rPr>
              <a:t>), um módulo ethernet para que seja possível enviar os dados para uma interface de programação de aplicação (API) via </a:t>
            </a:r>
            <a:r>
              <a:rPr lang="pt-BR" sz="1900" b="1" i="1" dirty="0">
                <a:solidFill>
                  <a:schemeClr val="dk1"/>
                </a:solidFill>
              </a:rPr>
              <a:t>internet</a:t>
            </a:r>
            <a:r>
              <a:rPr lang="pt-BR" sz="1900" b="1" dirty="0">
                <a:solidFill>
                  <a:schemeClr val="dk1"/>
                </a:solidFill>
              </a:rPr>
              <a:t>, um </a:t>
            </a:r>
            <a:r>
              <a:rPr lang="pt-BR" sz="1900" b="1" i="1" dirty="0">
                <a:solidFill>
                  <a:schemeClr val="dk1"/>
                </a:solidFill>
              </a:rPr>
              <a:t>display </a:t>
            </a:r>
            <a:r>
              <a:rPr lang="pt-BR" sz="1900" b="1" dirty="0">
                <a:solidFill>
                  <a:schemeClr val="dk1"/>
                </a:solidFill>
              </a:rPr>
              <a:t>para poder visualizar os dados e adicionar uma bateria ao sistema.</a:t>
            </a:r>
            <a:endParaRPr sz="1900" b="1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2800" b="1">
              <a:solidFill>
                <a:schemeClr val="dk1"/>
              </a:solidFill>
            </a:endParaRPr>
          </a:p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6d741c5ee_0_279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7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r>
              <a:rPr lang="pt-BR" sz="3000"/>
              <a:t/>
            </a:r>
            <a:br>
              <a:rPr lang="pt-BR" sz="3000"/>
            </a:br>
            <a:r>
              <a:rPr lang="pt-BR" sz="3000"/>
              <a:t>ANÁLISE DO CONSUMO ENERGÉTICO DE REFRIGERADORES EM TEMPO REAL</a:t>
            </a:r>
            <a:r>
              <a:rPr lang="pt-BR"/>
              <a:t/>
            </a:r>
            <a:br>
              <a:rPr lang="pt-BR"/>
            </a:br>
            <a:endParaRPr/>
          </a:p>
        </p:txBody>
      </p:sp>
      <p:sp>
        <p:nvSpPr>
          <p:cNvPr id="485" name="Google Shape;485;g346d741c5ee_0_279"/>
          <p:cNvSpPr txBox="1">
            <a:spLocks noGrp="1"/>
          </p:cNvSpPr>
          <p:nvPr>
            <p:ph type="body" idx="4294967295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/>
              <a:t> 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Aluno: Elvis Fernandes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Corientador: Clóvis Antônio Petry, Dr. Eng. </a:t>
            </a:r>
            <a:endParaRPr/>
          </a:p>
          <a:p>
            <a:pPr marL="0" lvl="0" indent="0" algn="r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000"/>
              <a:t>Florianópolis, 2025</a:t>
            </a: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/>
              <a:t>1.3.2) Objetivos Específicos</a:t>
            </a:r>
            <a:endParaRPr sz="29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a)  medir o consumo energético do refrigerador;</a:t>
            </a:r>
            <a:endParaRPr sz="2800"/>
          </a:p>
          <a:p>
            <a:pPr marL="0" lvl="0" indent="0" algn="just" rtl="0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b) anal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isar o consumo ao longo do tempo para detectar tendências e padrões, a fim de detectar anomalias ou necessidades de otimização;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c)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temperatura interna do refrigerador e a temperatura ambiente;</a:t>
            </a: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4294967295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/>
              <a:t>1.3.2) Objetivos Específicos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51435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d)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ao longo do tempo se a temperatura do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refrigerador está dentro  dos parâmetros aceitáveis</a:t>
            </a:r>
            <a:endParaRPr sz="2800"/>
          </a:p>
          <a:p>
            <a:pPr marL="514350" lvl="0" indent="-51435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se ela influencia no consumo de energia;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e)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os dados do consumo energético e da temperatura para um </a:t>
            </a:r>
            <a:r>
              <a:rPr lang="pt-BR" sz="2800"/>
              <a:t>aplicativo de celular em tempo real;</a:t>
            </a:r>
            <a:endParaRPr sz="2800"/>
          </a:p>
          <a:p>
            <a:pPr marL="0" lvl="0" indent="0" algn="just" rtl="0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f)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software que receba os dados de medição em tempo real, configure parâmetros e faça alertas.</a:t>
            </a: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Fatores que podem afetar o desempenho do consumo energético de refrigeradores: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🡪Temperatura(interna e ambiente);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🡪Quantidade de abertura de portas;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🡪Estado de conservação;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🡪Rendimento.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pt-BR" sz="2800"/>
              <a:t>A maioria dos refrigeradores não possui um sistema de monitoramento que possibilite acompanhar o  consumo energético e isso </a:t>
            </a:r>
            <a:r>
              <a:rPr lang="pt-BR" sz="2800" b="1"/>
              <a:t>dificulta a identificação de desperdícios e a implementação de estratégias de economia de energia.</a:t>
            </a:r>
            <a:endParaRPr sz="2800" b="1"/>
          </a:p>
          <a:p>
            <a:pPr marL="1200150" lvl="1" indent="-387350" algn="just" rtl="0">
              <a:lnSpc>
                <a:spcPct val="90000"/>
              </a:lnSpc>
              <a:spcBef>
                <a:spcPts val="19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 idx="4294967295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4294967295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0150" lvl="1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	Parâmetros que serão coletados e processados para poder calcular o consumo energético e fazer uma estimativa do custo:</a:t>
            </a:r>
            <a:endParaRPr sz="2800"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	</a:t>
            </a:r>
            <a:r>
              <a:rPr lang="pt-BR" sz="2800" b="1"/>
              <a:t>Sensor de Energia </a:t>
            </a:r>
            <a:r>
              <a:rPr lang="pt-BR" sz="2800"/>
              <a:t>(Tensão, Corrente, Potência Ativa, Frequência e Fator de Potência);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None/>
            </a:pPr>
            <a:r>
              <a:rPr lang="pt-BR" sz="2800"/>
              <a:t>🡪	</a:t>
            </a:r>
            <a:r>
              <a:rPr lang="pt-BR" sz="2800" b="1"/>
              <a:t>Sensores de Temperatura </a:t>
            </a:r>
            <a:r>
              <a:rPr lang="pt-BR" sz="2800"/>
              <a:t>(Interna e Externa);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 b="1"/>
              <a:t>Sensor de Porta</a:t>
            </a:r>
            <a:r>
              <a:rPr lang="pt-BR" sz="2800"/>
              <a:t>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 b="1"/>
              <a:t>Comunicação (Bluetooth e USB);</a:t>
            </a:r>
            <a:endParaRPr/>
          </a:p>
          <a:p>
            <a:pPr marL="514350" lvl="0" indent="-5143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 b="1"/>
              <a:t>Microcontrolador</a:t>
            </a:r>
            <a:endParaRPr sz="2800" b="1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514350" lvl="0" indent="-336550" algn="just" rtl="0"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 b="1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spcBef>
                <a:spcPts val="1406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1409</Words>
  <PresentationFormat>Personalizar</PresentationFormat>
  <Paragraphs>769</Paragraphs>
  <Slides>51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Padrão</vt:lpstr>
      <vt:lpstr> ANÁLISE DO CONSUMO ENERGÉTICO DE REFRIGERADORES EM TEMPO REAL </vt:lpstr>
      <vt:lpstr>SUMÁRIO</vt:lpstr>
      <vt:lpstr>1) INTRODUÇÃO</vt:lpstr>
      <vt:lpstr>1) INTRODUÇÃO</vt:lpstr>
      <vt:lpstr>1) INTRODUÇÃO</vt:lpstr>
      <vt:lpstr>1) INTRODUÇÃO</vt:lpstr>
      <vt:lpstr>1) INTRODUÇÃO</vt:lpstr>
      <vt:lpstr>1) INTRODUÇÃO</vt:lpstr>
      <vt:lpstr>1) INTRODUÇÃO</vt:lpstr>
      <vt:lpstr>1) INTRODUÇÃO</vt:lpstr>
      <vt:lpstr>2) DESENVOLVIMENTO</vt:lpstr>
      <vt:lpstr>2) DESENVOLVIMENTO</vt:lpstr>
      <vt:lpstr>2) DESENVOLVIMENTO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3) METODOLOGIA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4) ANÁLISE E DISCUSSÃO DOS RESULTADOS</vt:lpstr>
      <vt:lpstr>5) CONCLUSÃO</vt:lpstr>
      <vt:lpstr>5) CONCLUSÃO</vt:lpstr>
      <vt:lpstr>5) CONCLUSÃO</vt:lpstr>
      <vt:lpstr> ANÁLISE DO CONSUMO ENERGÉTICO DE REFRIGERADORES EM TEMPO REAL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ANÁLISE DO CONSUMO ENERGÉTICO DE REFRIGERADORES EM TEMPO REAL </dc:title>
  <cp:lastModifiedBy>Elvis Fernandes</cp:lastModifiedBy>
  <cp:revision>3</cp:revision>
  <dcterms:created xsi:type="dcterms:W3CDTF">2017-07-04T15:55:48Z</dcterms:created>
  <dcterms:modified xsi:type="dcterms:W3CDTF">2025-03-31T01:31:09Z</dcterms:modified>
</cp:coreProperties>
</file>